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6" r:id="rId2"/>
    <p:sldId id="277" r:id="rId3"/>
    <p:sldId id="282" r:id="rId4"/>
    <p:sldId id="280" r:id="rId5"/>
    <p:sldId id="273" r:id="rId6"/>
    <p:sldId id="279" r:id="rId7"/>
    <p:sldId id="278" r:id="rId8"/>
    <p:sldId id="281" r:id="rId9"/>
    <p:sldId id="262" r:id="rId10"/>
    <p:sldId id="261" r:id="rId11"/>
    <p:sldId id="260" r:id="rId12"/>
    <p:sldId id="26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EF149-CB56-4EE5-AB2F-82F35B545B95}" type="datetimeFigureOut">
              <a:rPr lang="en-AU" smtClean="0"/>
              <a:t>8/02/2023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FE015-D0EC-4407-942C-D13CC0F152C5}" type="slidenum">
              <a:rPr lang="en-AU" smtClean="0"/>
              <a:t>‹#›</a:t>
            </a:fld>
            <a:endParaRPr lang="en-AU"/>
          </a:p>
        </p:txBody>
      </p:sp>
    </p:spTree>
    <p:extLst>
      <p:ext uri="{BB962C8B-B14F-4D97-AF65-F5344CB8AC3E}">
        <p14:creationId xmlns:p14="http://schemas.microsoft.com/office/powerpoint/2010/main" val="365659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A1A81A-8728-4544-B5E0-7218286281C4}" type="slidenum">
              <a:rPr lang="en-AU" smtClean="0"/>
              <a:pPr/>
              <a:t>5</a:t>
            </a:fld>
            <a:endParaRPr lang="en-AU"/>
          </a:p>
        </p:txBody>
      </p:sp>
    </p:spTree>
    <p:extLst>
      <p:ext uri="{BB962C8B-B14F-4D97-AF65-F5344CB8AC3E}">
        <p14:creationId xmlns:p14="http://schemas.microsoft.com/office/powerpoint/2010/main" val="194915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A1A81A-8728-4544-B5E0-7218286281C4}" type="slidenum">
              <a:rPr lang="en-AU" smtClean="0"/>
              <a:pPr/>
              <a:t>9</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A1A81A-8728-4544-B5E0-7218286281C4}" type="slidenum">
              <a:rPr lang="en-AU" smtClean="0"/>
              <a:pPr/>
              <a:t>10</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A1A81A-8728-4544-B5E0-7218286281C4}" type="slidenum">
              <a:rPr lang="en-AU" smtClean="0"/>
              <a:pPr/>
              <a:t>11</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0BA1A81A-8728-4544-B5E0-7218286281C4}" type="slidenum">
              <a:rPr lang="en-AU" smtClean="0"/>
              <a:pPr/>
              <a:t>12</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D904-6A79-46D2-A1E2-B6D330316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E15569F-87CE-4F3E-8470-EFD5D4FD00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7090D92-02F0-4E06-B65C-3AC112FA2345}"/>
              </a:ext>
            </a:extLst>
          </p:cNvPr>
          <p:cNvSpPr>
            <a:spLocks noGrp="1"/>
          </p:cNvSpPr>
          <p:nvPr>
            <p:ph type="dt" sz="half" idx="10"/>
          </p:nvPr>
        </p:nvSpPr>
        <p:spPr/>
        <p:txBody>
          <a:bodyPr/>
          <a:lstStyle/>
          <a:p>
            <a:fld id="{D57AC412-E252-4407-AD2E-4643DB03994D}" type="datetimeFigureOut">
              <a:rPr lang="en-AU" smtClean="0"/>
              <a:t>8/02/2023</a:t>
            </a:fld>
            <a:endParaRPr lang="en-AU"/>
          </a:p>
        </p:txBody>
      </p:sp>
      <p:sp>
        <p:nvSpPr>
          <p:cNvPr id="5" name="Footer Placeholder 4">
            <a:extLst>
              <a:ext uri="{FF2B5EF4-FFF2-40B4-BE49-F238E27FC236}">
                <a16:creationId xmlns:a16="http://schemas.microsoft.com/office/drawing/2014/main" id="{51750F22-0131-48DF-B012-587E309764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33E28D-1833-45BD-84D0-A293A77327C0}"/>
              </a:ext>
            </a:extLst>
          </p:cNvPr>
          <p:cNvSpPr>
            <a:spLocks noGrp="1"/>
          </p:cNvSpPr>
          <p:nvPr>
            <p:ph type="sldNum" sz="quarter" idx="12"/>
          </p:nvPr>
        </p:nvSpPr>
        <p:spPr/>
        <p:txBody>
          <a:bodyPr/>
          <a:lstStyle/>
          <a:p>
            <a:fld id="{9A352AE1-88F3-4A52-B9A4-42E22965030E}" type="slidenum">
              <a:rPr lang="en-AU" smtClean="0"/>
              <a:t>‹#›</a:t>
            </a:fld>
            <a:endParaRPr lang="en-AU"/>
          </a:p>
        </p:txBody>
      </p:sp>
    </p:spTree>
    <p:extLst>
      <p:ext uri="{BB962C8B-B14F-4D97-AF65-F5344CB8AC3E}">
        <p14:creationId xmlns:p14="http://schemas.microsoft.com/office/powerpoint/2010/main" val="349614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7E75-638B-4054-9959-637918A4131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88FA4B5-F542-476B-9ADF-6ACA4A5C89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795E0A3-3DDF-4008-84C5-B5FB163D9F4A}"/>
              </a:ext>
            </a:extLst>
          </p:cNvPr>
          <p:cNvSpPr>
            <a:spLocks noGrp="1"/>
          </p:cNvSpPr>
          <p:nvPr>
            <p:ph type="dt" sz="half" idx="10"/>
          </p:nvPr>
        </p:nvSpPr>
        <p:spPr/>
        <p:txBody>
          <a:bodyPr/>
          <a:lstStyle/>
          <a:p>
            <a:fld id="{D57AC412-E252-4407-AD2E-4643DB03994D}" type="datetimeFigureOut">
              <a:rPr lang="en-AU" smtClean="0"/>
              <a:t>8/02/2023</a:t>
            </a:fld>
            <a:endParaRPr lang="en-AU"/>
          </a:p>
        </p:txBody>
      </p:sp>
      <p:sp>
        <p:nvSpPr>
          <p:cNvPr id="5" name="Footer Placeholder 4">
            <a:extLst>
              <a:ext uri="{FF2B5EF4-FFF2-40B4-BE49-F238E27FC236}">
                <a16:creationId xmlns:a16="http://schemas.microsoft.com/office/drawing/2014/main" id="{AA68BA67-B310-4E64-B73C-C44341FA8F8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17F44D9-8276-48DC-8DEA-7A960274C4D2}"/>
              </a:ext>
            </a:extLst>
          </p:cNvPr>
          <p:cNvSpPr>
            <a:spLocks noGrp="1"/>
          </p:cNvSpPr>
          <p:nvPr>
            <p:ph type="sldNum" sz="quarter" idx="12"/>
          </p:nvPr>
        </p:nvSpPr>
        <p:spPr/>
        <p:txBody>
          <a:bodyPr/>
          <a:lstStyle/>
          <a:p>
            <a:fld id="{9A352AE1-88F3-4A52-B9A4-42E22965030E}" type="slidenum">
              <a:rPr lang="en-AU" smtClean="0"/>
              <a:t>‹#›</a:t>
            </a:fld>
            <a:endParaRPr lang="en-AU"/>
          </a:p>
        </p:txBody>
      </p:sp>
    </p:spTree>
    <p:extLst>
      <p:ext uri="{BB962C8B-B14F-4D97-AF65-F5344CB8AC3E}">
        <p14:creationId xmlns:p14="http://schemas.microsoft.com/office/powerpoint/2010/main" val="241838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3E889E-2F6A-4727-8A25-49652F5795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DBBFDF9-17FE-4B43-9588-D2DE4926A2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CE2E62-807F-44A4-AAF6-61EF795712E8}"/>
              </a:ext>
            </a:extLst>
          </p:cNvPr>
          <p:cNvSpPr>
            <a:spLocks noGrp="1"/>
          </p:cNvSpPr>
          <p:nvPr>
            <p:ph type="dt" sz="half" idx="10"/>
          </p:nvPr>
        </p:nvSpPr>
        <p:spPr/>
        <p:txBody>
          <a:bodyPr/>
          <a:lstStyle/>
          <a:p>
            <a:fld id="{D57AC412-E252-4407-AD2E-4643DB03994D}" type="datetimeFigureOut">
              <a:rPr lang="en-AU" smtClean="0"/>
              <a:t>8/02/2023</a:t>
            </a:fld>
            <a:endParaRPr lang="en-AU"/>
          </a:p>
        </p:txBody>
      </p:sp>
      <p:sp>
        <p:nvSpPr>
          <p:cNvPr id="5" name="Footer Placeholder 4">
            <a:extLst>
              <a:ext uri="{FF2B5EF4-FFF2-40B4-BE49-F238E27FC236}">
                <a16:creationId xmlns:a16="http://schemas.microsoft.com/office/drawing/2014/main" id="{2607DEBF-5FB7-46C0-81F2-7E0E2FF001D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BC540BC-ACB4-4D6D-A62E-5F78CFE272C7}"/>
              </a:ext>
            </a:extLst>
          </p:cNvPr>
          <p:cNvSpPr>
            <a:spLocks noGrp="1"/>
          </p:cNvSpPr>
          <p:nvPr>
            <p:ph type="sldNum" sz="quarter" idx="12"/>
          </p:nvPr>
        </p:nvSpPr>
        <p:spPr/>
        <p:txBody>
          <a:bodyPr/>
          <a:lstStyle/>
          <a:p>
            <a:fld id="{9A352AE1-88F3-4A52-B9A4-42E22965030E}" type="slidenum">
              <a:rPr lang="en-AU" smtClean="0"/>
              <a:t>‹#›</a:t>
            </a:fld>
            <a:endParaRPr lang="en-AU"/>
          </a:p>
        </p:txBody>
      </p:sp>
    </p:spTree>
    <p:extLst>
      <p:ext uri="{BB962C8B-B14F-4D97-AF65-F5344CB8AC3E}">
        <p14:creationId xmlns:p14="http://schemas.microsoft.com/office/powerpoint/2010/main" val="397626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5F766-82D5-4130-BB07-D9BFBC4E326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C42D26C-B1E3-40A8-B69A-33F9AAB37B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9617E7A-AFAE-4E90-9E81-88879B649543}"/>
              </a:ext>
            </a:extLst>
          </p:cNvPr>
          <p:cNvSpPr>
            <a:spLocks noGrp="1"/>
          </p:cNvSpPr>
          <p:nvPr>
            <p:ph type="dt" sz="half" idx="10"/>
          </p:nvPr>
        </p:nvSpPr>
        <p:spPr/>
        <p:txBody>
          <a:bodyPr/>
          <a:lstStyle/>
          <a:p>
            <a:fld id="{D57AC412-E252-4407-AD2E-4643DB03994D}" type="datetimeFigureOut">
              <a:rPr lang="en-AU" smtClean="0"/>
              <a:t>8/02/2023</a:t>
            </a:fld>
            <a:endParaRPr lang="en-AU"/>
          </a:p>
        </p:txBody>
      </p:sp>
      <p:sp>
        <p:nvSpPr>
          <p:cNvPr id="5" name="Footer Placeholder 4">
            <a:extLst>
              <a:ext uri="{FF2B5EF4-FFF2-40B4-BE49-F238E27FC236}">
                <a16:creationId xmlns:a16="http://schemas.microsoft.com/office/drawing/2014/main" id="{28EC05B9-A30B-4E5F-91EA-F55003C079B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AD23ED3-CFB3-447B-9AE0-DD28D1236BBF}"/>
              </a:ext>
            </a:extLst>
          </p:cNvPr>
          <p:cNvSpPr>
            <a:spLocks noGrp="1"/>
          </p:cNvSpPr>
          <p:nvPr>
            <p:ph type="sldNum" sz="quarter" idx="12"/>
          </p:nvPr>
        </p:nvSpPr>
        <p:spPr/>
        <p:txBody>
          <a:bodyPr/>
          <a:lstStyle/>
          <a:p>
            <a:fld id="{9A352AE1-88F3-4A52-B9A4-42E22965030E}" type="slidenum">
              <a:rPr lang="en-AU" smtClean="0"/>
              <a:t>‹#›</a:t>
            </a:fld>
            <a:endParaRPr lang="en-AU"/>
          </a:p>
        </p:txBody>
      </p:sp>
    </p:spTree>
    <p:extLst>
      <p:ext uri="{BB962C8B-B14F-4D97-AF65-F5344CB8AC3E}">
        <p14:creationId xmlns:p14="http://schemas.microsoft.com/office/powerpoint/2010/main" val="64377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41F8-6BA1-44E9-B1A1-75D7F21034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AF88F01-4B7C-4B3D-A3A6-F22DAB9FE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24384A-60C8-4D7A-9A75-49D60B9F0A2C}"/>
              </a:ext>
            </a:extLst>
          </p:cNvPr>
          <p:cNvSpPr>
            <a:spLocks noGrp="1"/>
          </p:cNvSpPr>
          <p:nvPr>
            <p:ph type="dt" sz="half" idx="10"/>
          </p:nvPr>
        </p:nvSpPr>
        <p:spPr/>
        <p:txBody>
          <a:bodyPr/>
          <a:lstStyle/>
          <a:p>
            <a:fld id="{D57AC412-E252-4407-AD2E-4643DB03994D}" type="datetimeFigureOut">
              <a:rPr lang="en-AU" smtClean="0"/>
              <a:t>8/02/2023</a:t>
            </a:fld>
            <a:endParaRPr lang="en-AU"/>
          </a:p>
        </p:txBody>
      </p:sp>
      <p:sp>
        <p:nvSpPr>
          <p:cNvPr id="5" name="Footer Placeholder 4">
            <a:extLst>
              <a:ext uri="{FF2B5EF4-FFF2-40B4-BE49-F238E27FC236}">
                <a16:creationId xmlns:a16="http://schemas.microsoft.com/office/drawing/2014/main" id="{4DE4D960-F1AB-405E-9511-14A2F5E35FC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68B8C25-F1DC-4F55-A659-9AF7B39A4C28}"/>
              </a:ext>
            </a:extLst>
          </p:cNvPr>
          <p:cNvSpPr>
            <a:spLocks noGrp="1"/>
          </p:cNvSpPr>
          <p:nvPr>
            <p:ph type="sldNum" sz="quarter" idx="12"/>
          </p:nvPr>
        </p:nvSpPr>
        <p:spPr/>
        <p:txBody>
          <a:bodyPr/>
          <a:lstStyle/>
          <a:p>
            <a:fld id="{9A352AE1-88F3-4A52-B9A4-42E22965030E}" type="slidenum">
              <a:rPr lang="en-AU" smtClean="0"/>
              <a:t>‹#›</a:t>
            </a:fld>
            <a:endParaRPr lang="en-AU"/>
          </a:p>
        </p:txBody>
      </p:sp>
    </p:spTree>
    <p:extLst>
      <p:ext uri="{BB962C8B-B14F-4D97-AF65-F5344CB8AC3E}">
        <p14:creationId xmlns:p14="http://schemas.microsoft.com/office/powerpoint/2010/main" val="293227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A662-42DE-4E88-A32A-0E4D055E20C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B98A38B-6725-443A-80B8-84B53E8D35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1159678-59ED-4922-9121-0FA3EBD5A5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0A11BBA-0445-4B47-9578-2E5488B32725}"/>
              </a:ext>
            </a:extLst>
          </p:cNvPr>
          <p:cNvSpPr>
            <a:spLocks noGrp="1"/>
          </p:cNvSpPr>
          <p:nvPr>
            <p:ph type="dt" sz="half" idx="10"/>
          </p:nvPr>
        </p:nvSpPr>
        <p:spPr/>
        <p:txBody>
          <a:bodyPr/>
          <a:lstStyle/>
          <a:p>
            <a:fld id="{D57AC412-E252-4407-AD2E-4643DB03994D}" type="datetimeFigureOut">
              <a:rPr lang="en-AU" smtClean="0"/>
              <a:t>8/02/2023</a:t>
            </a:fld>
            <a:endParaRPr lang="en-AU"/>
          </a:p>
        </p:txBody>
      </p:sp>
      <p:sp>
        <p:nvSpPr>
          <p:cNvPr id="6" name="Footer Placeholder 5">
            <a:extLst>
              <a:ext uri="{FF2B5EF4-FFF2-40B4-BE49-F238E27FC236}">
                <a16:creationId xmlns:a16="http://schemas.microsoft.com/office/drawing/2014/main" id="{725515B4-3B22-4B15-8A7B-0BB543B32F9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22BBDBF-7DF0-4BE8-AA2E-8467E58AE2B3}"/>
              </a:ext>
            </a:extLst>
          </p:cNvPr>
          <p:cNvSpPr>
            <a:spLocks noGrp="1"/>
          </p:cNvSpPr>
          <p:nvPr>
            <p:ph type="sldNum" sz="quarter" idx="12"/>
          </p:nvPr>
        </p:nvSpPr>
        <p:spPr/>
        <p:txBody>
          <a:bodyPr/>
          <a:lstStyle/>
          <a:p>
            <a:fld id="{9A352AE1-88F3-4A52-B9A4-42E22965030E}" type="slidenum">
              <a:rPr lang="en-AU" smtClean="0"/>
              <a:t>‹#›</a:t>
            </a:fld>
            <a:endParaRPr lang="en-AU"/>
          </a:p>
        </p:txBody>
      </p:sp>
    </p:spTree>
    <p:extLst>
      <p:ext uri="{BB962C8B-B14F-4D97-AF65-F5344CB8AC3E}">
        <p14:creationId xmlns:p14="http://schemas.microsoft.com/office/powerpoint/2010/main" val="331157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0773-6B94-4110-8CD5-09BF748ED2D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2F019B4-F158-46EA-BC15-78BB9FA3A7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12381D-8E55-496B-BA04-73ED087E18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54B50D3-CBAB-4D98-8ED3-73F07303A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789F3E-98A4-491E-83D5-84AA02F426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D9B4DBB-360C-4586-AA62-9BC25AF13F9C}"/>
              </a:ext>
            </a:extLst>
          </p:cNvPr>
          <p:cNvSpPr>
            <a:spLocks noGrp="1"/>
          </p:cNvSpPr>
          <p:nvPr>
            <p:ph type="dt" sz="half" idx="10"/>
          </p:nvPr>
        </p:nvSpPr>
        <p:spPr/>
        <p:txBody>
          <a:bodyPr/>
          <a:lstStyle/>
          <a:p>
            <a:fld id="{D57AC412-E252-4407-AD2E-4643DB03994D}" type="datetimeFigureOut">
              <a:rPr lang="en-AU" smtClean="0"/>
              <a:t>8/02/2023</a:t>
            </a:fld>
            <a:endParaRPr lang="en-AU"/>
          </a:p>
        </p:txBody>
      </p:sp>
      <p:sp>
        <p:nvSpPr>
          <p:cNvPr id="8" name="Footer Placeholder 7">
            <a:extLst>
              <a:ext uri="{FF2B5EF4-FFF2-40B4-BE49-F238E27FC236}">
                <a16:creationId xmlns:a16="http://schemas.microsoft.com/office/drawing/2014/main" id="{6D4FCB9F-999E-4C74-B76F-2DED5A0BA7F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5A42842-AC59-4898-9032-13275A398EEC}"/>
              </a:ext>
            </a:extLst>
          </p:cNvPr>
          <p:cNvSpPr>
            <a:spLocks noGrp="1"/>
          </p:cNvSpPr>
          <p:nvPr>
            <p:ph type="sldNum" sz="quarter" idx="12"/>
          </p:nvPr>
        </p:nvSpPr>
        <p:spPr/>
        <p:txBody>
          <a:bodyPr/>
          <a:lstStyle/>
          <a:p>
            <a:fld id="{9A352AE1-88F3-4A52-B9A4-42E22965030E}" type="slidenum">
              <a:rPr lang="en-AU" smtClean="0"/>
              <a:t>‹#›</a:t>
            </a:fld>
            <a:endParaRPr lang="en-AU"/>
          </a:p>
        </p:txBody>
      </p:sp>
    </p:spTree>
    <p:extLst>
      <p:ext uri="{BB962C8B-B14F-4D97-AF65-F5344CB8AC3E}">
        <p14:creationId xmlns:p14="http://schemas.microsoft.com/office/powerpoint/2010/main" val="32936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ED85-CDC2-4D0B-A0C6-0CDDE08CF91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E1A113C-B2D9-465B-B5A1-7D796F2602F7}"/>
              </a:ext>
            </a:extLst>
          </p:cNvPr>
          <p:cNvSpPr>
            <a:spLocks noGrp="1"/>
          </p:cNvSpPr>
          <p:nvPr>
            <p:ph type="dt" sz="half" idx="10"/>
          </p:nvPr>
        </p:nvSpPr>
        <p:spPr/>
        <p:txBody>
          <a:bodyPr/>
          <a:lstStyle/>
          <a:p>
            <a:fld id="{D57AC412-E252-4407-AD2E-4643DB03994D}" type="datetimeFigureOut">
              <a:rPr lang="en-AU" smtClean="0"/>
              <a:t>8/02/2023</a:t>
            </a:fld>
            <a:endParaRPr lang="en-AU"/>
          </a:p>
        </p:txBody>
      </p:sp>
      <p:sp>
        <p:nvSpPr>
          <p:cNvPr id="4" name="Footer Placeholder 3">
            <a:extLst>
              <a:ext uri="{FF2B5EF4-FFF2-40B4-BE49-F238E27FC236}">
                <a16:creationId xmlns:a16="http://schemas.microsoft.com/office/drawing/2014/main" id="{9E0C5A28-4683-4194-97FA-2B087E7676A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F01BA34-16EF-4FC5-9A2F-989EA1C3DB0F}"/>
              </a:ext>
            </a:extLst>
          </p:cNvPr>
          <p:cNvSpPr>
            <a:spLocks noGrp="1"/>
          </p:cNvSpPr>
          <p:nvPr>
            <p:ph type="sldNum" sz="quarter" idx="12"/>
          </p:nvPr>
        </p:nvSpPr>
        <p:spPr/>
        <p:txBody>
          <a:bodyPr/>
          <a:lstStyle/>
          <a:p>
            <a:fld id="{9A352AE1-88F3-4A52-B9A4-42E22965030E}" type="slidenum">
              <a:rPr lang="en-AU" smtClean="0"/>
              <a:t>‹#›</a:t>
            </a:fld>
            <a:endParaRPr lang="en-AU"/>
          </a:p>
        </p:txBody>
      </p:sp>
    </p:spTree>
    <p:extLst>
      <p:ext uri="{BB962C8B-B14F-4D97-AF65-F5344CB8AC3E}">
        <p14:creationId xmlns:p14="http://schemas.microsoft.com/office/powerpoint/2010/main" val="24797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2457B-C3C7-446F-B728-479E5F7DE61B}"/>
              </a:ext>
            </a:extLst>
          </p:cNvPr>
          <p:cNvSpPr>
            <a:spLocks noGrp="1"/>
          </p:cNvSpPr>
          <p:nvPr>
            <p:ph type="dt" sz="half" idx="10"/>
          </p:nvPr>
        </p:nvSpPr>
        <p:spPr/>
        <p:txBody>
          <a:bodyPr/>
          <a:lstStyle/>
          <a:p>
            <a:fld id="{D57AC412-E252-4407-AD2E-4643DB03994D}" type="datetimeFigureOut">
              <a:rPr lang="en-AU" smtClean="0"/>
              <a:t>8/02/2023</a:t>
            </a:fld>
            <a:endParaRPr lang="en-AU"/>
          </a:p>
        </p:txBody>
      </p:sp>
      <p:sp>
        <p:nvSpPr>
          <p:cNvPr id="3" name="Footer Placeholder 2">
            <a:extLst>
              <a:ext uri="{FF2B5EF4-FFF2-40B4-BE49-F238E27FC236}">
                <a16:creationId xmlns:a16="http://schemas.microsoft.com/office/drawing/2014/main" id="{58C18AFB-E5D2-46A5-97BB-4E9C4D834B3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A7C8D41-5C36-4F5E-AA08-D7510CA81AA3}"/>
              </a:ext>
            </a:extLst>
          </p:cNvPr>
          <p:cNvSpPr>
            <a:spLocks noGrp="1"/>
          </p:cNvSpPr>
          <p:nvPr>
            <p:ph type="sldNum" sz="quarter" idx="12"/>
          </p:nvPr>
        </p:nvSpPr>
        <p:spPr/>
        <p:txBody>
          <a:bodyPr/>
          <a:lstStyle/>
          <a:p>
            <a:fld id="{9A352AE1-88F3-4A52-B9A4-42E22965030E}" type="slidenum">
              <a:rPr lang="en-AU" smtClean="0"/>
              <a:t>‹#›</a:t>
            </a:fld>
            <a:endParaRPr lang="en-AU"/>
          </a:p>
        </p:txBody>
      </p:sp>
    </p:spTree>
    <p:extLst>
      <p:ext uri="{BB962C8B-B14F-4D97-AF65-F5344CB8AC3E}">
        <p14:creationId xmlns:p14="http://schemas.microsoft.com/office/powerpoint/2010/main" val="359298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FED3-CB77-46D7-A1A2-3E2ACF9E2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0773508-BEF2-49EA-A0C6-90D552384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A415086-AB3A-4E14-95F7-5115E005B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BEDE0E-34AD-49B5-BECD-D5FEFA2987EA}"/>
              </a:ext>
            </a:extLst>
          </p:cNvPr>
          <p:cNvSpPr>
            <a:spLocks noGrp="1"/>
          </p:cNvSpPr>
          <p:nvPr>
            <p:ph type="dt" sz="half" idx="10"/>
          </p:nvPr>
        </p:nvSpPr>
        <p:spPr/>
        <p:txBody>
          <a:bodyPr/>
          <a:lstStyle/>
          <a:p>
            <a:fld id="{D57AC412-E252-4407-AD2E-4643DB03994D}" type="datetimeFigureOut">
              <a:rPr lang="en-AU" smtClean="0"/>
              <a:t>8/02/2023</a:t>
            </a:fld>
            <a:endParaRPr lang="en-AU"/>
          </a:p>
        </p:txBody>
      </p:sp>
      <p:sp>
        <p:nvSpPr>
          <p:cNvPr id="6" name="Footer Placeholder 5">
            <a:extLst>
              <a:ext uri="{FF2B5EF4-FFF2-40B4-BE49-F238E27FC236}">
                <a16:creationId xmlns:a16="http://schemas.microsoft.com/office/drawing/2014/main" id="{7DC864E6-C877-4EC0-B4B9-2249198268D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9F16EFE-85ED-41BB-9808-0B1F7D0F0464}"/>
              </a:ext>
            </a:extLst>
          </p:cNvPr>
          <p:cNvSpPr>
            <a:spLocks noGrp="1"/>
          </p:cNvSpPr>
          <p:nvPr>
            <p:ph type="sldNum" sz="quarter" idx="12"/>
          </p:nvPr>
        </p:nvSpPr>
        <p:spPr/>
        <p:txBody>
          <a:bodyPr/>
          <a:lstStyle/>
          <a:p>
            <a:fld id="{9A352AE1-88F3-4A52-B9A4-42E22965030E}" type="slidenum">
              <a:rPr lang="en-AU" smtClean="0"/>
              <a:t>‹#›</a:t>
            </a:fld>
            <a:endParaRPr lang="en-AU"/>
          </a:p>
        </p:txBody>
      </p:sp>
    </p:spTree>
    <p:extLst>
      <p:ext uri="{BB962C8B-B14F-4D97-AF65-F5344CB8AC3E}">
        <p14:creationId xmlns:p14="http://schemas.microsoft.com/office/powerpoint/2010/main" val="352773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F4E7-8CE1-4066-90E9-3515A6FD7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7CC4497-0AC9-421E-9A9A-833CB571E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1CB38DE-FD34-4426-82CD-6F8C2DB33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B7BBE5-E904-4335-9FE2-07F8F30517FA}"/>
              </a:ext>
            </a:extLst>
          </p:cNvPr>
          <p:cNvSpPr>
            <a:spLocks noGrp="1"/>
          </p:cNvSpPr>
          <p:nvPr>
            <p:ph type="dt" sz="half" idx="10"/>
          </p:nvPr>
        </p:nvSpPr>
        <p:spPr/>
        <p:txBody>
          <a:bodyPr/>
          <a:lstStyle/>
          <a:p>
            <a:fld id="{D57AC412-E252-4407-AD2E-4643DB03994D}" type="datetimeFigureOut">
              <a:rPr lang="en-AU" smtClean="0"/>
              <a:t>8/02/2023</a:t>
            </a:fld>
            <a:endParaRPr lang="en-AU"/>
          </a:p>
        </p:txBody>
      </p:sp>
      <p:sp>
        <p:nvSpPr>
          <p:cNvPr id="6" name="Footer Placeholder 5">
            <a:extLst>
              <a:ext uri="{FF2B5EF4-FFF2-40B4-BE49-F238E27FC236}">
                <a16:creationId xmlns:a16="http://schemas.microsoft.com/office/drawing/2014/main" id="{691C39E4-1662-4676-82AF-63F550F99C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CCACD7D-6587-4070-B424-B0A3FB96A463}"/>
              </a:ext>
            </a:extLst>
          </p:cNvPr>
          <p:cNvSpPr>
            <a:spLocks noGrp="1"/>
          </p:cNvSpPr>
          <p:nvPr>
            <p:ph type="sldNum" sz="quarter" idx="12"/>
          </p:nvPr>
        </p:nvSpPr>
        <p:spPr/>
        <p:txBody>
          <a:bodyPr/>
          <a:lstStyle/>
          <a:p>
            <a:fld id="{9A352AE1-88F3-4A52-B9A4-42E22965030E}" type="slidenum">
              <a:rPr lang="en-AU" smtClean="0"/>
              <a:t>‹#›</a:t>
            </a:fld>
            <a:endParaRPr lang="en-AU"/>
          </a:p>
        </p:txBody>
      </p:sp>
    </p:spTree>
    <p:extLst>
      <p:ext uri="{BB962C8B-B14F-4D97-AF65-F5344CB8AC3E}">
        <p14:creationId xmlns:p14="http://schemas.microsoft.com/office/powerpoint/2010/main" val="140990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24BEC1-3B3E-4262-89BE-AC87E22E84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3ACD5A9-4AF4-49C8-8349-9134D2E3F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AFA18F9-BD09-44EA-979C-B6E4E8D18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AC412-E252-4407-AD2E-4643DB03994D}" type="datetimeFigureOut">
              <a:rPr lang="en-AU" smtClean="0"/>
              <a:t>8/02/2023</a:t>
            </a:fld>
            <a:endParaRPr lang="en-AU"/>
          </a:p>
        </p:txBody>
      </p:sp>
      <p:sp>
        <p:nvSpPr>
          <p:cNvPr id="5" name="Footer Placeholder 4">
            <a:extLst>
              <a:ext uri="{FF2B5EF4-FFF2-40B4-BE49-F238E27FC236}">
                <a16:creationId xmlns:a16="http://schemas.microsoft.com/office/drawing/2014/main" id="{7DD78C8E-0383-46FA-98BB-833C423ECA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7CE1EA2-8E01-432F-BAEE-6293BA58B0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52AE1-88F3-4A52-B9A4-42E22965030E}" type="slidenum">
              <a:rPr lang="en-AU" smtClean="0"/>
              <a:t>‹#›</a:t>
            </a:fld>
            <a:endParaRPr lang="en-AU"/>
          </a:p>
        </p:txBody>
      </p:sp>
    </p:spTree>
    <p:extLst>
      <p:ext uri="{BB962C8B-B14F-4D97-AF65-F5344CB8AC3E}">
        <p14:creationId xmlns:p14="http://schemas.microsoft.com/office/powerpoint/2010/main" val="4261490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ipcc.ch/report/ar6/wg2/downloads/outreach/IPCC_AR6_WGII_FactSheet_Australasia.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481F-976B-4B5B-B411-FB6C505730C5}"/>
              </a:ext>
            </a:extLst>
          </p:cNvPr>
          <p:cNvSpPr>
            <a:spLocks noGrp="1"/>
          </p:cNvSpPr>
          <p:nvPr>
            <p:ph type="ctrTitle"/>
          </p:nvPr>
        </p:nvSpPr>
        <p:spPr>
          <a:xfrm>
            <a:off x="2113326" y="1176699"/>
            <a:ext cx="6858000" cy="1790700"/>
          </a:xfrm>
        </p:spPr>
        <p:txBody>
          <a:bodyPr>
            <a:normAutofit/>
          </a:bodyPr>
          <a:lstStyle/>
          <a:p>
            <a:r>
              <a:rPr lang="en-AU" b="1" dirty="0" err="1"/>
              <a:t>McPhillamys</a:t>
            </a:r>
            <a:r>
              <a:rPr lang="en-AU" b="1" dirty="0"/>
              <a:t> Gold Mine – EIS Review</a:t>
            </a:r>
          </a:p>
        </p:txBody>
      </p:sp>
      <p:sp>
        <p:nvSpPr>
          <p:cNvPr id="3" name="Subtitle 2">
            <a:extLst>
              <a:ext uri="{FF2B5EF4-FFF2-40B4-BE49-F238E27FC236}">
                <a16:creationId xmlns:a16="http://schemas.microsoft.com/office/drawing/2014/main" id="{5270823E-B148-4702-BD8F-8316C71B651A}"/>
              </a:ext>
            </a:extLst>
          </p:cNvPr>
          <p:cNvSpPr>
            <a:spLocks noGrp="1"/>
          </p:cNvSpPr>
          <p:nvPr>
            <p:ph type="subTitle" idx="1"/>
          </p:nvPr>
        </p:nvSpPr>
        <p:spPr>
          <a:xfrm>
            <a:off x="2113326" y="4884238"/>
            <a:ext cx="6858000" cy="1241822"/>
          </a:xfrm>
        </p:spPr>
        <p:txBody>
          <a:bodyPr/>
          <a:lstStyle/>
          <a:p>
            <a:r>
              <a:rPr lang="en-AU" dirty="0"/>
              <a:t>Dr Ryan Vogwill </a:t>
            </a:r>
          </a:p>
          <a:p>
            <a:r>
              <a:rPr lang="en-AU" dirty="0" err="1"/>
              <a:t>HydroGeoEnviro</a:t>
            </a:r>
            <a:r>
              <a:rPr lang="en-AU" dirty="0"/>
              <a:t> Pty Ltd</a:t>
            </a:r>
          </a:p>
        </p:txBody>
      </p:sp>
      <p:pic>
        <p:nvPicPr>
          <p:cNvPr id="5" name="Picture 4">
            <a:extLst>
              <a:ext uri="{FF2B5EF4-FFF2-40B4-BE49-F238E27FC236}">
                <a16:creationId xmlns:a16="http://schemas.microsoft.com/office/drawing/2014/main" id="{D2210AC1-F7EB-495E-871B-DCEA16AE4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0329" y="95023"/>
            <a:ext cx="1703074" cy="3241555"/>
          </a:xfrm>
          <a:prstGeom prst="rect">
            <a:avLst/>
          </a:prstGeom>
        </p:spPr>
      </p:pic>
    </p:spTree>
    <p:extLst>
      <p:ext uri="{BB962C8B-B14F-4D97-AF65-F5344CB8AC3E}">
        <p14:creationId xmlns:p14="http://schemas.microsoft.com/office/powerpoint/2010/main" val="3829371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8229600" cy="1143000"/>
          </a:xfrm>
        </p:spPr>
        <p:txBody>
          <a:bodyPr>
            <a:normAutofit fontScale="90000"/>
          </a:bodyPr>
          <a:lstStyle/>
          <a:p>
            <a:r>
              <a:rPr lang="en-AU" b="1" dirty="0"/>
              <a:t>Do model predicted water quality impacts match reality?</a:t>
            </a:r>
          </a:p>
        </p:txBody>
      </p:sp>
      <p:sp>
        <p:nvSpPr>
          <p:cNvPr id="3" name="Content Placeholder 2"/>
          <p:cNvSpPr>
            <a:spLocks noGrp="1"/>
          </p:cNvSpPr>
          <p:nvPr>
            <p:ph idx="1"/>
          </p:nvPr>
        </p:nvSpPr>
        <p:spPr>
          <a:xfrm>
            <a:off x="1524000" y="1196752"/>
            <a:ext cx="9144000" cy="5661248"/>
          </a:xfrm>
        </p:spPr>
        <p:txBody>
          <a:bodyPr>
            <a:noAutofit/>
          </a:bodyPr>
          <a:lstStyle/>
          <a:p>
            <a:r>
              <a:rPr lang="en-AU" sz="2600" dirty="0"/>
              <a:t>The answer, in short, is </a:t>
            </a:r>
            <a:r>
              <a:rPr lang="en-AU" sz="2600" b="1" dirty="0"/>
              <a:t>no, </a:t>
            </a:r>
            <a:endParaRPr lang="en-AU" sz="2600" dirty="0"/>
          </a:p>
          <a:p>
            <a:r>
              <a:rPr lang="en-AU" sz="2600" dirty="0"/>
              <a:t>100 percent of mines predicted compliance with water quality standards before operations began</a:t>
            </a:r>
          </a:p>
          <a:p>
            <a:r>
              <a:rPr lang="en-AU" sz="2600" dirty="0"/>
              <a:t>76 percent of mines studied in detail exceeded water quality standards due to mining activity</a:t>
            </a:r>
          </a:p>
          <a:p>
            <a:r>
              <a:rPr lang="en-AU" sz="2600" dirty="0"/>
              <a:t>Mitigation measures predicted to prevent water quality </a:t>
            </a:r>
            <a:r>
              <a:rPr lang="en-AU" sz="2600" dirty="0" err="1"/>
              <a:t>exceedances</a:t>
            </a:r>
            <a:r>
              <a:rPr lang="en-AU" sz="2600" dirty="0"/>
              <a:t> failed at 64 percent of the mines studied in detail</a:t>
            </a:r>
          </a:p>
          <a:p>
            <a:r>
              <a:rPr lang="en-AU" sz="2600" dirty="0"/>
              <a:t>Why? </a:t>
            </a:r>
          </a:p>
          <a:p>
            <a:r>
              <a:rPr lang="en-AU" sz="2600" dirty="0"/>
              <a:t>Science is complex - there are knowledge gaps in site conditions, physical and chemical processes</a:t>
            </a:r>
          </a:p>
          <a:p>
            <a:r>
              <a:rPr lang="en-AU" sz="2600" dirty="0"/>
              <a:t>Numerical modelling is an imprecise science and we need to get better at it and do it more transparently </a:t>
            </a:r>
          </a:p>
        </p:txBody>
      </p:sp>
      <p:sp>
        <p:nvSpPr>
          <p:cNvPr id="4" name="Rectangle 3"/>
          <p:cNvSpPr/>
          <p:nvPr/>
        </p:nvSpPr>
        <p:spPr>
          <a:xfrm>
            <a:off x="7594596" y="4365104"/>
            <a:ext cx="3073405" cy="369332"/>
          </a:xfrm>
          <a:prstGeom prst="rect">
            <a:avLst/>
          </a:prstGeom>
        </p:spPr>
        <p:txBody>
          <a:bodyPr wrap="none">
            <a:spAutoFit/>
          </a:bodyPr>
          <a:lstStyle/>
          <a:p>
            <a:r>
              <a:rPr lang="en-AU" b="1" dirty="0" err="1"/>
              <a:t>Maest</a:t>
            </a:r>
            <a:r>
              <a:rPr lang="en-AU" b="1" dirty="0"/>
              <a:t> A. and </a:t>
            </a:r>
            <a:r>
              <a:rPr lang="en-AU" b="1" dirty="0" err="1"/>
              <a:t>Kuipers</a:t>
            </a:r>
            <a:r>
              <a:rPr lang="en-AU" b="1" dirty="0"/>
              <a:t> J. (2006)</a:t>
            </a:r>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719064"/>
          </a:xfrm>
        </p:spPr>
        <p:txBody>
          <a:bodyPr>
            <a:normAutofit/>
          </a:bodyPr>
          <a:lstStyle/>
          <a:p>
            <a:r>
              <a:rPr lang="en-AU" b="1" dirty="0"/>
              <a:t>Predictions vs. Reality: the inaccuracy of Predictive Modelling</a:t>
            </a:r>
            <a:endParaRPr lang="en-AU" dirty="0"/>
          </a:p>
        </p:txBody>
      </p:sp>
      <p:sp>
        <p:nvSpPr>
          <p:cNvPr id="3" name="Content Placeholder 2"/>
          <p:cNvSpPr>
            <a:spLocks noGrp="1"/>
          </p:cNvSpPr>
          <p:nvPr>
            <p:ph idx="1"/>
          </p:nvPr>
        </p:nvSpPr>
        <p:spPr>
          <a:xfrm>
            <a:off x="1981200" y="1600200"/>
            <a:ext cx="8229600" cy="4853136"/>
          </a:xfrm>
        </p:spPr>
        <p:txBody>
          <a:bodyPr>
            <a:normAutofit/>
          </a:bodyPr>
          <a:lstStyle/>
          <a:p>
            <a:pPr>
              <a:buNone/>
            </a:pPr>
            <a:r>
              <a:rPr lang="en-AU" dirty="0"/>
              <a:t>73% of mines exceeded surface water quality standards despite predicting that mitigation would result in compliance. The other 4 mines didn’t predict the need for mitigation.</a:t>
            </a:r>
          </a:p>
          <a:p>
            <a:pPr>
              <a:buNone/>
            </a:pPr>
            <a:r>
              <a:rPr lang="en-AU" dirty="0"/>
              <a:t>77% of mines that exceeded groundwater quality standards predicted that mitigation would result in compliance. The other 3 mines didn’t predict the need for mitigation.</a:t>
            </a:r>
          </a:p>
        </p:txBody>
      </p:sp>
      <p:sp>
        <p:nvSpPr>
          <p:cNvPr id="4" name="Rectangle 3"/>
          <p:cNvSpPr/>
          <p:nvPr/>
        </p:nvSpPr>
        <p:spPr>
          <a:xfrm>
            <a:off x="7533680" y="6488668"/>
            <a:ext cx="3134320" cy="369332"/>
          </a:xfrm>
          <a:prstGeom prst="rect">
            <a:avLst/>
          </a:prstGeom>
        </p:spPr>
        <p:txBody>
          <a:bodyPr wrap="none">
            <a:spAutoFit/>
          </a:bodyPr>
          <a:lstStyle/>
          <a:p>
            <a:r>
              <a:rPr lang="en-AU" b="1" dirty="0" err="1"/>
              <a:t>Maest</a:t>
            </a:r>
            <a:r>
              <a:rPr lang="en-AU" b="1" dirty="0"/>
              <a:t> A. and </a:t>
            </a:r>
            <a:r>
              <a:rPr lang="en-AU" b="1" dirty="0" err="1"/>
              <a:t>Kuipers</a:t>
            </a:r>
            <a:r>
              <a:rPr lang="en-AU" b="1" dirty="0"/>
              <a:t> J. (2006).</a:t>
            </a:r>
            <a:endParaRPr lang="en-A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07" y="44624"/>
            <a:ext cx="11587993" cy="1412776"/>
          </a:xfrm>
        </p:spPr>
        <p:txBody>
          <a:bodyPr>
            <a:noAutofit/>
          </a:bodyPr>
          <a:lstStyle/>
          <a:p>
            <a:r>
              <a:rPr lang="en-AU" sz="3600" b="1" dirty="0"/>
              <a:t>Numerical Modelling needs to be transparent in impact assessment - </a:t>
            </a:r>
            <a:r>
              <a:rPr lang="en-AU" sz="3600" b="1" u="sng" dirty="0"/>
              <a:t>Document and Present Uncertainty </a:t>
            </a:r>
          </a:p>
        </p:txBody>
      </p:sp>
      <p:sp>
        <p:nvSpPr>
          <p:cNvPr id="3" name="Content Placeholder 2"/>
          <p:cNvSpPr>
            <a:spLocks noGrp="1"/>
          </p:cNvSpPr>
          <p:nvPr>
            <p:ph idx="1"/>
          </p:nvPr>
        </p:nvSpPr>
        <p:spPr>
          <a:xfrm>
            <a:off x="738231" y="1275059"/>
            <a:ext cx="11023134" cy="5373216"/>
          </a:xfrm>
        </p:spPr>
        <p:txBody>
          <a:bodyPr>
            <a:noAutofit/>
          </a:bodyPr>
          <a:lstStyle/>
          <a:p>
            <a:pPr>
              <a:buNone/>
            </a:pPr>
            <a:r>
              <a:rPr lang="en-AU" b="1" dirty="0"/>
              <a:t>Sources of uncertainty</a:t>
            </a:r>
          </a:p>
          <a:p>
            <a:pPr marL="514350" indent="-514350">
              <a:buFont typeface="+mj-lt"/>
              <a:buAutoNum type="arabicPeriod"/>
            </a:pPr>
            <a:r>
              <a:rPr lang="en-AU" sz="2400" dirty="0"/>
              <a:t>The distribution of data and modelling methods used</a:t>
            </a:r>
          </a:p>
          <a:p>
            <a:pPr marL="914400" lvl="1" indent="-514350">
              <a:buNone/>
            </a:pPr>
            <a:r>
              <a:rPr lang="en-AU" sz="2000" dirty="0"/>
              <a:t>	</a:t>
            </a:r>
            <a:r>
              <a:rPr lang="en-AU" sz="2400" dirty="0"/>
              <a:t>Model calibration methods used frequently lack any rigorous method of relating models to the calibration data and the predictions of interest</a:t>
            </a:r>
          </a:p>
          <a:p>
            <a:pPr marL="914400" lvl="1" indent="-514350">
              <a:buNone/>
            </a:pPr>
            <a:r>
              <a:rPr lang="en-AU" sz="2000" dirty="0"/>
              <a:t>	The model is statistically “well calibrated” but is the model well calibrated for key predictions?</a:t>
            </a:r>
          </a:p>
          <a:p>
            <a:pPr marL="514350" indent="-514350">
              <a:buFont typeface="+mj-lt"/>
              <a:buAutoNum type="arabicPeriod"/>
            </a:pPr>
            <a:r>
              <a:rPr lang="en-AU" sz="2400" dirty="0"/>
              <a:t>This uncertainty in data and models cascades through modelling, leading to uncertainty in estimated parameter values and predicted outcomes</a:t>
            </a:r>
          </a:p>
          <a:p>
            <a:pPr marL="514350" indent="-514350">
              <a:buFont typeface="+mj-lt"/>
              <a:buAutoNum type="arabicPeriod"/>
            </a:pPr>
            <a:r>
              <a:rPr lang="en-AU" sz="2400" dirty="0"/>
              <a:t>Models are often misused, they are non unique solutions. Each solution will have different predictions, never rely on one model prediction (i.e. use predictive uncertainty analysis)</a:t>
            </a:r>
          </a:p>
          <a:p>
            <a:pPr marL="0" indent="0">
              <a:buNone/>
            </a:pPr>
            <a:r>
              <a:rPr lang="en-AU" sz="2400" dirty="0"/>
              <a:t>Recent papers on adaptive management (Thomann et al., 2022) highlight that pre approval predictive uncertainty analysis is critical to the adaptive management process</a:t>
            </a:r>
          </a:p>
          <a:p>
            <a:pPr marL="514350" indent="-514350">
              <a:buFont typeface="+mj-lt"/>
              <a:buAutoNum type="arabicPeriod"/>
            </a:pPr>
            <a:endParaRPr lang="en-AU" sz="2400" dirty="0"/>
          </a:p>
        </p:txBody>
      </p:sp>
      <p:sp>
        <p:nvSpPr>
          <p:cNvPr id="4" name="Rectangle 3">
            <a:extLst>
              <a:ext uri="{FF2B5EF4-FFF2-40B4-BE49-F238E27FC236}">
                <a16:creationId xmlns:a16="http://schemas.microsoft.com/office/drawing/2014/main" id="{C2414B77-0900-4E59-A9E1-38B7B959EB4D}"/>
              </a:ext>
            </a:extLst>
          </p:cNvPr>
          <p:cNvSpPr/>
          <p:nvPr/>
        </p:nvSpPr>
        <p:spPr>
          <a:xfrm>
            <a:off x="307596" y="6141461"/>
            <a:ext cx="11249637" cy="671915"/>
          </a:xfrm>
          <a:prstGeom prst="rect">
            <a:avLst/>
          </a:prstGeom>
        </p:spPr>
        <p:txBody>
          <a:bodyPr wrap="square">
            <a:spAutoFit/>
          </a:bodyPr>
          <a:lstStyle/>
          <a:p>
            <a:pPr marL="457200">
              <a:lnSpc>
                <a:spcPct val="107000"/>
              </a:lnSpc>
              <a:spcAft>
                <a:spcPts val="800"/>
              </a:spcAft>
            </a:pPr>
            <a:r>
              <a:rPr lang="en-AU" i="1" dirty="0">
                <a:latin typeface="Calibri" panose="020F0502020204030204" pitchFamily="34" charset="0"/>
                <a:ea typeface="Calibri" panose="020F0502020204030204" pitchFamily="34" charset="0"/>
                <a:cs typeface="Times New Roman" panose="02020603050405020304" pitchFamily="18" charset="0"/>
              </a:rPr>
              <a:t>Thomann, J.A., Werner, A.D. and Irvine, D.J., 2022. Developing adaptive management guidance for groundwater planning and development. Journal of Environmental Management, 322, p.116052.</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542" y="-261257"/>
            <a:ext cx="7031683" cy="1242769"/>
          </a:xfrm>
        </p:spPr>
        <p:txBody>
          <a:bodyPr>
            <a:normAutofit/>
          </a:bodyPr>
          <a:lstStyle/>
          <a:p>
            <a:r>
              <a:rPr lang="en-AU" b="1" dirty="0"/>
              <a:t>Implications at </a:t>
            </a:r>
            <a:r>
              <a:rPr lang="en-AU" b="1" dirty="0" err="1"/>
              <a:t>McPhillamys</a:t>
            </a:r>
            <a:endParaRPr lang="en-AU" b="1" dirty="0"/>
          </a:p>
        </p:txBody>
      </p:sp>
      <p:pic>
        <p:nvPicPr>
          <p:cNvPr id="4" name="Picture 3">
            <a:extLst>
              <a:ext uri="{FF2B5EF4-FFF2-40B4-BE49-F238E27FC236}">
                <a16:creationId xmlns:a16="http://schemas.microsoft.com/office/drawing/2014/main" id="{7E264DC3-56D3-44EF-8737-72CDC94D625A}"/>
              </a:ext>
            </a:extLst>
          </p:cNvPr>
          <p:cNvPicPr>
            <a:picLocks noChangeAspect="1"/>
          </p:cNvPicPr>
          <p:nvPr/>
        </p:nvPicPr>
        <p:blipFill rotWithShape="1">
          <a:blip r:embed="rId2"/>
          <a:srcRect l="32923" t="13610" r="33761" b="966"/>
          <a:stretch/>
        </p:blipFill>
        <p:spPr bwMode="auto">
          <a:xfrm>
            <a:off x="7390421" y="0"/>
            <a:ext cx="4937395" cy="6858000"/>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0" y="639984"/>
            <a:ext cx="7734748" cy="6093296"/>
          </a:xfrm>
        </p:spPr>
        <p:txBody>
          <a:bodyPr>
            <a:noAutofit/>
          </a:bodyPr>
          <a:lstStyle/>
          <a:p>
            <a:r>
              <a:rPr lang="en-AU" sz="2200" dirty="0"/>
              <a:t>Mining, tailings storage and disposal invariably will create impacts, the only question is their extent and are they acceptable to stakeholders?  Once impacts start they are hard to stop (can’t turn off the tap)</a:t>
            </a:r>
          </a:p>
          <a:p>
            <a:r>
              <a:rPr lang="en-AU" sz="2200" dirty="0"/>
              <a:t>Overreliance in a single model prediction will lead to uncertain impact assessment. There is considerable uncertainty in the current models predictions from multiple sources. Key issues:</a:t>
            </a:r>
          </a:p>
          <a:p>
            <a:pPr lvl="1"/>
            <a:r>
              <a:rPr lang="en-AU" sz="1800" dirty="0"/>
              <a:t>Prediction of 50m of contaminant seepage in 100 years needs expansion</a:t>
            </a:r>
          </a:p>
          <a:p>
            <a:pPr lvl="1"/>
            <a:r>
              <a:rPr lang="en-AU" sz="1800" dirty="0"/>
              <a:t>The status of the pit lake as a sink or throughflow system  </a:t>
            </a:r>
          </a:p>
          <a:p>
            <a:r>
              <a:rPr lang="en-AU" sz="2200" dirty="0"/>
              <a:t>Main concerns I have at </a:t>
            </a:r>
            <a:r>
              <a:rPr lang="en-AU" sz="2200" dirty="0" err="1"/>
              <a:t>McPhillamys</a:t>
            </a:r>
            <a:endParaRPr lang="en-AU" sz="2200" dirty="0"/>
          </a:p>
          <a:p>
            <a:pPr lvl="1"/>
            <a:r>
              <a:rPr lang="en-AU" sz="1800" dirty="0"/>
              <a:t>Test the impact of climate outside of the observe range for all impacts (surface water and groundwater), I don’t anticipate major issues </a:t>
            </a:r>
          </a:p>
          <a:p>
            <a:pPr lvl="1"/>
            <a:r>
              <a:rPr lang="en-AU" sz="1800" dirty="0"/>
              <a:t>Surface water modelling has had only limited sensitivity analysis</a:t>
            </a:r>
          </a:p>
          <a:p>
            <a:pPr lvl="1"/>
            <a:r>
              <a:rPr lang="en-AU" sz="1800" dirty="0"/>
              <a:t>Groundwater modelling is better in terms of sensitivity analysis but has significant conceptual certainty associated with the fractured rock (-&gt;) nature of the aquifer. Needs transient calibration and aquifer testing to remove non uniqueness including predictive uncertainty analysis </a:t>
            </a:r>
          </a:p>
          <a:p>
            <a:r>
              <a:rPr lang="en-AU" sz="2400" dirty="0"/>
              <a:t>Risk of regional impact is low but the risk of local scale impact (within a few kilometres downgradient) is high </a:t>
            </a:r>
          </a:p>
          <a:p>
            <a:endParaRPr lang="en-AU"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1CEF-3207-451E-8635-0C03D21EE052}"/>
              </a:ext>
            </a:extLst>
          </p:cNvPr>
          <p:cNvSpPr>
            <a:spLocks noGrp="1"/>
          </p:cNvSpPr>
          <p:nvPr>
            <p:ph type="title"/>
          </p:nvPr>
        </p:nvSpPr>
        <p:spPr/>
        <p:txBody>
          <a:bodyPr/>
          <a:lstStyle/>
          <a:p>
            <a:r>
              <a:rPr lang="en-AU" b="1" dirty="0"/>
              <a:t>Outline</a:t>
            </a:r>
          </a:p>
        </p:txBody>
      </p:sp>
      <p:sp>
        <p:nvSpPr>
          <p:cNvPr id="3" name="Content Placeholder 2">
            <a:extLst>
              <a:ext uri="{FF2B5EF4-FFF2-40B4-BE49-F238E27FC236}">
                <a16:creationId xmlns:a16="http://schemas.microsoft.com/office/drawing/2014/main" id="{C956ED20-E118-42C3-B12C-D2FDA6DF695A}"/>
              </a:ext>
            </a:extLst>
          </p:cNvPr>
          <p:cNvSpPr>
            <a:spLocks noGrp="1"/>
          </p:cNvSpPr>
          <p:nvPr>
            <p:ph idx="1"/>
          </p:nvPr>
        </p:nvSpPr>
        <p:spPr/>
        <p:txBody>
          <a:bodyPr/>
          <a:lstStyle/>
          <a:p>
            <a:r>
              <a:rPr lang="en-AU" dirty="0"/>
              <a:t>Positive Comments</a:t>
            </a:r>
          </a:p>
          <a:p>
            <a:r>
              <a:rPr lang="en-AU" dirty="0"/>
              <a:t>Climate Change – Extreme Events</a:t>
            </a:r>
          </a:p>
          <a:p>
            <a:r>
              <a:rPr lang="en-AU" dirty="0"/>
              <a:t>Conceptual Hydrogeology and Modelling</a:t>
            </a:r>
          </a:p>
          <a:p>
            <a:pPr lvl="1"/>
            <a:r>
              <a:rPr lang="en-AU" dirty="0"/>
              <a:t>Parameter uncertainty and non unique solutions in modelling</a:t>
            </a:r>
          </a:p>
          <a:p>
            <a:pPr lvl="1"/>
            <a:r>
              <a:rPr lang="en-AU" dirty="0"/>
              <a:t>Conceptual uncertainty</a:t>
            </a:r>
          </a:p>
          <a:p>
            <a:pPr lvl="1"/>
            <a:r>
              <a:rPr lang="en-AU" dirty="0"/>
              <a:t>Fractured rock verse porous media</a:t>
            </a:r>
          </a:p>
          <a:p>
            <a:r>
              <a:rPr lang="en-AU" dirty="0"/>
              <a:t>Do model predictions match reality?</a:t>
            </a:r>
          </a:p>
          <a:p>
            <a:r>
              <a:rPr lang="en-AU" dirty="0"/>
              <a:t>Implications at </a:t>
            </a:r>
            <a:r>
              <a:rPr lang="en-AU" dirty="0" err="1"/>
              <a:t>McPhillamys</a:t>
            </a:r>
            <a:r>
              <a:rPr lang="en-AU" dirty="0"/>
              <a:t> Mine</a:t>
            </a:r>
          </a:p>
          <a:p>
            <a:pPr lvl="1"/>
            <a:endParaRPr lang="en-AU" dirty="0"/>
          </a:p>
          <a:p>
            <a:endParaRPr lang="en-AU" dirty="0"/>
          </a:p>
        </p:txBody>
      </p:sp>
    </p:spTree>
    <p:extLst>
      <p:ext uri="{BB962C8B-B14F-4D97-AF65-F5344CB8AC3E}">
        <p14:creationId xmlns:p14="http://schemas.microsoft.com/office/powerpoint/2010/main" val="329984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E046-4ADA-4241-A279-1A41879FAF64}"/>
              </a:ext>
            </a:extLst>
          </p:cNvPr>
          <p:cNvSpPr>
            <a:spLocks noGrp="1"/>
          </p:cNvSpPr>
          <p:nvPr>
            <p:ph type="title"/>
          </p:nvPr>
        </p:nvSpPr>
        <p:spPr/>
        <p:txBody>
          <a:bodyPr/>
          <a:lstStyle/>
          <a:p>
            <a:r>
              <a:rPr lang="en-AU" b="1" dirty="0"/>
              <a:t>Positive Comments</a:t>
            </a:r>
          </a:p>
        </p:txBody>
      </p:sp>
      <p:sp>
        <p:nvSpPr>
          <p:cNvPr id="3" name="Content Placeholder 2">
            <a:extLst>
              <a:ext uri="{FF2B5EF4-FFF2-40B4-BE49-F238E27FC236}">
                <a16:creationId xmlns:a16="http://schemas.microsoft.com/office/drawing/2014/main" id="{FF6C824E-3DB5-431F-ACEB-EA043F4115B3}"/>
              </a:ext>
            </a:extLst>
          </p:cNvPr>
          <p:cNvSpPr>
            <a:spLocks noGrp="1"/>
          </p:cNvSpPr>
          <p:nvPr>
            <p:ph idx="1"/>
          </p:nvPr>
        </p:nvSpPr>
        <p:spPr>
          <a:xfrm>
            <a:off x="838200" y="1825624"/>
            <a:ext cx="10515600" cy="4887595"/>
          </a:xfrm>
        </p:spPr>
        <p:txBody>
          <a:bodyPr>
            <a:normAutofit lnSpcReduction="10000"/>
          </a:bodyPr>
          <a:lstStyle/>
          <a:p>
            <a:pPr marL="0" indent="0">
              <a:buNone/>
            </a:pPr>
            <a:r>
              <a:rPr lang="en-AU" dirty="0"/>
              <a:t>In my opinion from a hydrological and hydrogeological perspective: </a:t>
            </a:r>
          </a:p>
          <a:p>
            <a:r>
              <a:rPr lang="en-AU" dirty="0"/>
              <a:t>Pipeline construction is low impact risk</a:t>
            </a:r>
          </a:p>
          <a:p>
            <a:r>
              <a:rPr lang="en-AU" dirty="0"/>
              <a:t>The mine site is located in a good area from a surface water perspective – High in the landscape with only small upgradient surface water catchments</a:t>
            </a:r>
          </a:p>
          <a:p>
            <a:r>
              <a:rPr lang="en-AU" dirty="0"/>
              <a:t>Biodiversity and cultural assets are well catalogued. No assets of National significance (EPBC level) appear at serious risk based on their analysis but some local stakeholder’s interests will be impacted</a:t>
            </a:r>
          </a:p>
          <a:p>
            <a:r>
              <a:rPr lang="en-AU" dirty="0"/>
              <a:t>In my opinion the EIS work is generally of a high standard (given the limited data) but some refinement is required …</a:t>
            </a:r>
          </a:p>
          <a:p>
            <a:r>
              <a:rPr lang="en-AU" dirty="0"/>
              <a:t>The main impact risk relates to contamination of groundwater (including springs/seeps) and rivers receiving groundwater discharge</a:t>
            </a:r>
          </a:p>
          <a:p>
            <a:pPr marL="0" indent="0">
              <a:buNone/>
            </a:pPr>
            <a:endParaRPr lang="en-AU" dirty="0"/>
          </a:p>
          <a:p>
            <a:endParaRPr lang="en-AU" dirty="0"/>
          </a:p>
        </p:txBody>
      </p:sp>
    </p:spTree>
    <p:extLst>
      <p:ext uri="{BB962C8B-B14F-4D97-AF65-F5344CB8AC3E}">
        <p14:creationId xmlns:p14="http://schemas.microsoft.com/office/powerpoint/2010/main" val="119551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B9A4-3F5F-4601-AD2B-03DB12AB9E03}"/>
              </a:ext>
            </a:extLst>
          </p:cNvPr>
          <p:cNvSpPr>
            <a:spLocks noGrp="1"/>
          </p:cNvSpPr>
          <p:nvPr>
            <p:ph type="title"/>
          </p:nvPr>
        </p:nvSpPr>
        <p:spPr>
          <a:xfrm>
            <a:off x="838200" y="0"/>
            <a:ext cx="10515600" cy="1325563"/>
          </a:xfrm>
        </p:spPr>
        <p:txBody>
          <a:bodyPr/>
          <a:lstStyle/>
          <a:p>
            <a:r>
              <a:rPr lang="en-AU" b="1" dirty="0"/>
              <a:t>Climate Change – Extreme Events</a:t>
            </a:r>
          </a:p>
        </p:txBody>
      </p:sp>
      <p:sp>
        <p:nvSpPr>
          <p:cNvPr id="3" name="Content Placeholder 2">
            <a:extLst>
              <a:ext uri="{FF2B5EF4-FFF2-40B4-BE49-F238E27FC236}">
                <a16:creationId xmlns:a16="http://schemas.microsoft.com/office/drawing/2014/main" id="{E0E05C61-53BD-46E8-8504-28E0A3DFCE08}"/>
              </a:ext>
            </a:extLst>
          </p:cNvPr>
          <p:cNvSpPr>
            <a:spLocks noGrp="1"/>
          </p:cNvSpPr>
          <p:nvPr>
            <p:ph idx="1"/>
          </p:nvPr>
        </p:nvSpPr>
        <p:spPr>
          <a:xfrm>
            <a:off x="494950" y="1000461"/>
            <a:ext cx="11526474" cy="5744288"/>
          </a:xfrm>
        </p:spPr>
        <p:txBody>
          <a:bodyPr>
            <a:normAutofit/>
          </a:bodyPr>
          <a:lstStyle/>
          <a:p>
            <a:r>
              <a:rPr lang="en-AU" dirty="0"/>
              <a:t>Existing work at </a:t>
            </a:r>
            <a:r>
              <a:rPr lang="en-AU" dirty="0" err="1"/>
              <a:t>McPhillamys</a:t>
            </a:r>
            <a:r>
              <a:rPr lang="en-AU" dirty="0"/>
              <a:t> has tested the effect of the project under the observed range in climate. Climate change is predicted to cause more extreme events (droughts and floods) that will likely take our climate (including extreme events) outside of the observed range. I believe it is important to assess the impact of these “more extreme” events as well as the observed data range</a:t>
            </a:r>
          </a:p>
          <a:p>
            <a:r>
              <a:rPr lang="en-AU" dirty="0">
                <a:hlinkClick r:id="rId2"/>
              </a:rPr>
              <a:t>https://www.ipcc.ch/report/ar6/wg2/downloads/outreach/IPCC_AR6_WGII_FactSheet_Australasia.pdf</a:t>
            </a:r>
            <a:endParaRPr lang="en-AU" dirty="0"/>
          </a:p>
          <a:p>
            <a:pPr lvl="1"/>
            <a:r>
              <a:rPr lang="en-AU" dirty="0"/>
              <a:t>Increased drought frequency is projected for southern and eastern Australia and northern New Zealand (medium confidence).</a:t>
            </a:r>
          </a:p>
          <a:p>
            <a:pPr lvl="1"/>
            <a:r>
              <a:rPr lang="en-AU" dirty="0"/>
              <a:t>Increased heavy rainfall intensity is projected, with fewer tropical cyclones and a greater proportion of severe cyclones (medium confidence).</a:t>
            </a:r>
          </a:p>
          <a:p>
            <a:r>
              <a:rPr lang="en-AU" dirty="0"/>
              <a:t>Important to test the impact in both surface water (high priority) and groundwater models (low priority)</a:t>
            </a:r>
          </a:p>
          <a:p>
            <a:endParaRPr lang="en-AU" dirty="0"/>
          </a:p>
        </p:txBody>
      </p:sp>
    </p:spTree>
    <p:extLst>
      <p:ext uri="{BB962C8B-B14F-4D97-AF65-F5344CB8AC3E}">
        <p14:creationId xmlns:p14="http://schemas.microsoft.com/office/powerpoint/2010/main" val="2034450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341"/>
            <a:ext cx="8229600" cy="1143000"/>
          </a:xfrm>
        </p:spPr>
        <p:txBody>
          <a:bodyPr>
            <a:normAutofit/>
          </a:bodyPr>
          <a:lstStyle/>
          <a:p>
            <a:r>
              <a:rPr lang="en-AU" b="1" dirty="0"/>
              <a:t>Modelling Uncertainty Analysis</a:t>
            </a:r>
          </a:p>
        </p:txBody>
      </p:sp>
      <p:pic>
        <p:nvPicPr>
          <p:cNvPr id="4" name="Picture 3"/>
          <p:cNvPicPr>
            <a:picLocks noChangeAspect="1"/>
          </p:cNvPicPr>
          <p:nvPr/>
        </p:nvPicPr>
        <p:blipFill>
          <a:blip r:embed="rId3" cstate="print"/>
          <a:stretch>
            <a:fillRect/>
          </a:stretch>
        </p:blipFill>
        <p:spPr>
          <a:xfrm>
            <a:off x="5512980" y="1712936"/>
            <a:ext cx="6390997" cy="4285728"/>
          </a:xfrm>
          <a:prstGeom prst="rect">
            <a:avLst/>
          </a:prstGeom>
        </p:spPr>
      </p:pic>
      <p:sp>
        <p:nvSpPr>
          <p:cNvPr id="5" name="Rectangle 4"/>
          <p:cNvSpPr/>
          <p:nvPr/>
        </p:nvSpPr>
        <p:spPr>
          <a:xfrm>
            <a:off x="153936" y="859336"/>
            <a:ext cx="5942064" cy="6001643"/>
          </a:xfrm>
          <a:prstGeom prst="rect">
            <a:avLst/>
          </a:prstGeom>
        </p:spPr>
        <p:txBody>
          <a:bodyPr wrap="square">
            <a:spAutoFit/>
          </a:bodyPr>
          <a:lstStyle/>
          <a:p>
            <a:pPr marL="285750" indent="-285750">
              <a:buFont typeface="Arial"/>
              <a:buChar char="•"/>
            </a:pPr>
            <a:r>
              <a:rPr lang="en-US" sz="2400" dirty="0"/>
              <a:t>Models have uncertainty from many sources</a:t>
            </a:r>
          </a:p>
          <a:p>
            <a:pPr marL="285750" indent="-285750">
              <a:buFont typeface="Arial"/>
              <a:buChar char="•"/>
            </a:pPr>
            <a:r>
              <a:rPr lang="en-US" sz="2400" dirty="0"/>
              <a:t>Analysis of the uncertainty associated with predictions, is fundamental to the use of modeling in support of decision making</a:t>
            </a:r>
          </a:p>
          <a:p>
            <a:pPr marL="285750" indent="-285750">
              <a:buFont typeface="Arial"/>
              <a:buChar char="•"/>
            </a:pPr>
            <a:r>
              <a:rPr lang="en-US" sz="2400" dirty="0"/>
              <a:t>Though the PEST software suite was initially developed as a tool for model calibration, recent developments have focused on the evaluation of model-parameter and predictive uncertainty</a:t>
            </a:r>
          </a:p>
          <a:p>
            <a:pPr marL="285750" indent="-285750">
              <a:buFont typeface="Arial"/>
              <a:buChar char="•"/>
            </a:pPr>
            <a:r>
              <a:rPr lang="en-US" sz="2400" dirty="0"/>
              <a:t>Transient calibration and aquifer testing help reduce uncertainty (as the model incorporates, and testing measures storage) and make the model more “unique”</a:t>
            </a:r>
          </a:p>
          <a:p>
            <a:pPr marL="285750" indent="-285750">
              <a:buFont typeface="Arial"/>
              <a:buChar char="•"/>
            </a:pPr>
            <a:r>
              <a:rPr lang="en-US" sz="2400" dirty="0"/>
              <a:t>But PEST and similar techniques alone cannot deal with conceptual uncertainty</a:t>
            </a:r>
          </a:p>
        </p:txBody>
      </p:sp>
      <p:sp>
        <p:nvSpPr>
          <p:cNvPr id="6" name="Rectangle 5"/>
          <p:cNvSpPr/>
          <p:nvPr/>
        </p:nvSpPr>
        <p:spPr>
          <a:xfrm>
            <a:off x="6600056" y="6122046"/>
            <a:ext cx="4067944" cy="707886"/>
          </a:xfrm>
          <a:prstGeom prst="rect">
            <a:avLst/>
          </a:prstGeom>
        </p:spPr>
        <p:txBody>
          <a:bodyPr wrap="square">
            <a:spAutoFit/>
          </a:bodyPr>
          <a:lstStyle/>
          <a:p>
            <a:r>
              <a:rPr lang="en-US" sz="1000" dirty="0"/>
              <a:t>Doherty, J.E., Hunt, R.J., and Tonkin, M.J., 2010, Approaches to highly parameterized inversion: A guide to using PEST for model-parameter and predictive-uncertainty analysis: U.S. Geological Survey Scientific Investigations Report 2010–5211, 71 p</a:t>
            </a:r>
          </a:p>
        </p:txBody>
      </p:sp>
      <p:sp>
        <p:nvSpPr>
          <p:cNvPr id="7" name="Oval 6">
            <a:extLst>
              <a:ext uri="{FF2B5EF4-FFF2-40B4-BE49-F238E27FC236}">
                <a16:creationId xmlns:a16="http://schemas.microsoft.com/office/drawing/2014/main" id="{F44656DF-C0C0-4AA7-A34E-6DAE8716608C}"/>
              </a:ext>
            </a:extLst>
          </p:cNvPr>
          <p:cNvSpPr/>
          <p:nvPr/>
        </p:nvSpPr>
        <p:spPr>
          <a:xfrm>
            <a:off x="8019875" y="3909270"/>
            <a:ext cx="167780" cy="17616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902F6C88-D9E5-4C73-94CA-5DC7419AA88C}"/>
              </a:ext>
            </a:extLst>
          </p:cNvPr>
          <p:cNvSpPr txBox="1"/>
          <p:nvPr/>
        </p:nvSpPr>
        <p:spPr>
          <a:xfrm>
            <a:off x="9106425" y="3716107"/>
            <a:ext cx="1454116" cy="369332"/>
          </a:xfrm>
          <a:prstGeom prst="rect">
            <a:avLst/>
          </a:prstGeom>
          <a:noFill/>
        </p:spPr>
        <p:txBody>
          <a:bodyPr wrap="none" rtlCol="0">
            <a:spAutoFit/>
          </a:bodyPr>
          <a:lstStyle/>
          <a:p>
            <a:r>
              <a:rPr lang="en-AU" dirty="0">
                <a:solidFill>
                  <a:srgbClr val="FF0000"/>
                </a:solidFill>
              </a:rPr>
              <a:t>Best Estimate</a:t>
            </a:r>
          </a:p>
        </p:txBody>
      </p:sp>
      <p:cxnSp>
        <p:nvCxnSpPr>
          <p:cNvPr id="10" name="Straight Arrow Connector 9">
            <a:extLst>
              <a:ext uri="{FF2B5EF4-FFF2-40B4-BE49-F238E27FC236}">
                <a16:creationId xmlns:a16="http://schemas.microsoft.com/office/drawing/2014/main" id="{0E090F8E-3760-4142-8E11-476D79D7266F}"/>
              </a:ext>
            </a:extLst>
          </p:cNvPr>
          <p:cNvCxnSpPr>
            <a:endCxn id="7" idx="6"/>
          </p:cNvCxnSpPr>
          <p:nvPr/>
        </p:nvCxnSpPr>
        <p:spPr>
          <a:xfrm flipH="1">
            <a:off x="8187655" y="3909270"/>
            <a:ext cx="918770" cy="880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C7F29F7-D457-4CC2-A83C-0CBA25E19943}"/>
              </a:ext>
            </a:extLst>
          </p:cNvPr>
          <p:cNvSpPr/>
          <p:nvPr/>
        </p:nvSpPr>
        <p:spPr>
          <a:xfrm>
            <a:off x="7212198" y="925485"/>
            <a:ext cx="4154599" cy="646331"/>
          </a:xfrm>
          <a:prstGeom prst="rect">
            <a:avLst/>
          </a:prstGeom>
        </p:spPr>
        <p:txBody>
          <a:bodyPr wrap="none">
            <a:spAutoFit/>
          </a:bodyPr>
          <a:lstStyle/>
          <a:p>
            <a:r>
              <a:rPr lang="en-US" dirty="0"/>
              <a:t>PEST = </a:t>
            </a:r>
            <a:r>
              <a:rPr lang="en-US" u="sng" dirty="0"/>
              <a:t>P</a:t>
            </a:r>
            <a:r>
              <a:rPr lang="en-US" dirty="0"/>
              <a:t>arameter </a:t>
            </a:r>
            <a:r>
              <a:rPr lang="en-US" u="sng" dirty="0" err="1"/>
              <a:t>EST</a:t>
            </a:r>
            <a:r>
              <a:rPr lang="en-US" dirty="0" err="1"/>
              <a:t>imation</a:t>
            </a:r>
            <a:r>
              <a:rPr lang="en-US" dirty="0"/>
              <a:t> software, </a:t>
            </a:r>
          </a:p>
          <a:p>
            <a:r>
              <a:rPr lang="en-US" dirty="0"/>
              <a:t>which is also used for uncertainty analysis </a:t>
            </a:r>
            <a:endParaRPr lang="en-AU" dirty="0"/>
          </a:p>
        </p:txBody>
      </p:sp>
    </p:spTree>
    <p:extLst>
      <p:ext uri="{BB962C8B-B14F-4D97-AF65-F5344CB8AC3E}">
        <p14:creationId xmlns:p14="http://schemas.microsoft.com/office/powerpoint/2010/main" val="70566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1AB3E3D-ACEE-4145-837F-F2FFAAFF544A}"/>
              </a:ext>
            </a:extLst>
          </p:cNvPr>
          <p:cNvPicPr>
            <a:picLocks noGrp="1" noChangeAspect="1"/>
          </p:cNvPicPr>
          <p:nvPr>
            <p:ph idx="1"/>
          </p:nvPr>
        </p:nvPicPr>
        <p:blipFill>
          <a:blip r:embed="rId2"/>
          <a:stretch>
            <a:fillRect/>
          </a:stretch>
        </p:blipFill>
        <p:spPr>
          <a:xfrm>
            <a:off x="-360727" y="2506662"/>
            <a:ext cx="6671583" cy="4351338"/>
          </a:xfrm>
          <a:prstGeom prst="rect">
            <a:avLst/>
          </a:prstGeom>
        </p:spPr>
      </p:pic>
      <p:pic>
        <p:nvPicPr>
          <p:cNvPr id="5" name="Picture 4">
            <a:extLst>
              <a:ext uri="{FF2B5EF4-FFF2-40B4-BE49-F238E27FC236}">
                <a16:creationId xmlns:a16="http://schemas.microsoft.com/office/drawing/2014/main" id="{29CB9AF8-3538-4050-AE44-E68D2B793920}"/>
              </a:ext>
            </a:extLst>
          </p:cNvPr>
          <p:cNvPicPr>
            <a:picLocks noChangeAspect="1"/>
          </p:cNvPicPr>
          <p:nvPr/>
        </p:nvPicPr>
        <p:blipFill>
          <a:blip r:embed="rId3"/>
          <a:stretch>
            <a:fillRect/>
          </a:stretch>
        </p:blipFill>
        <p:spPr>
          <a:xfrm>
            <a:off x="5115995" y="112582"/>
            <a:ext cx="7076005" cy="4249693"/>
          </a:xfrm>
          <a:prstGeom prst="rect">
            <a:avLst/>
          </a:prstGeom>
        </p:spPr>
      </p:pic>
      <p:sp>
        <p:nvSpPr>
          <p:cNvPr id="2" name="Title 1">
            <a:extLst>
              <a:ext uri="{FF2B5EF4-FFF2-40B4-BE49-F238E27FC236}">
                <a16:creationId xmlns:a16="http://schemas.microsoft.com/office/drawing/2014/main" id="{B367AAE5-6442-4356-9157-B2AFD6B0561D}"/>
              </a:ext>
            </a:extLst>
          </p:cNvPr>
          <p:cNvSpPr>
            <a:spLocks noGrp="1"/>
          </p:cNvSpPr>
          <p:nvPr>
            <p:ph type="title"/>
          </p:nvPr>
        </p:nvSpPr>
        <p:spPr>
          <a:xfrm>
            <a:off x="159391" y="314791"/>
            <a:ext cx="5159229" cy="2191871"/>
          </a:xfrm>
        </p:spPr>
        <p:txBody>
          <a:bodyPr>
            <a:normAutofit fontScale="90000"/>
          </a:bodyPr>
          <a:lstStyle/>
          <a:p>
            <a:r>
              <a:rPr lang="en-AU" b="1" dirty="0"/>
              <a:t>Model Boundary</a:t>
            </a:r>
            <a:br>
              <a:rPr lang="en-AU" b="1" dirty="0"/>
            </a:br>
            <a:r>
              <a:rPr lang="en-AU" b="1" dirty="0"/>
              <a:t>Conceptualisations – Conceptual Uncertainty</a:t>
            </a:r>
          </a:p>
        </p:txBody>
      </p:sp>
      <p:sp>
        <p:nvSpPr>
          <p:cNvPr id="3" name="Rectangle 2">
            <a:extLst>
              <a:ext uri="{FF2B5EF4-FFF2-40B4-BE49-F238E27FC236}">
                <a16:creationId xmlns:a16="http://schemas.microsoft.com/office/drawing/2014/main" id="{6D4FB4A7-C268-4D07-A8C2-3312FB338A05}"/>
              </a:ext>
            </a:extLst>
          </p:cNvPr>
          <p:cNvSpPr/>
          <p:nvPr/>
        </p:nvSpPr>
        <p:spPr>
          <a:xfrm>
            <a:off x="6178261" y="5471101"/>
            <a:ext cx="5868330" cy="1200329"/>
          </a:xfrm>
          <a:prstGeom prst="rect">
            <a:avLst/>
          </a:prstGeom>
        </p:spPr>
        <p:txBody>
          <a:bodyPr wrap="square">
            <a:spAutoFit/>
          </a:bodyPr>
          <a:lstStyle/>
          <a:p>
            <a:r>
              <a:rPr lang="en-AU" dirty="0"/>
              <a:t>Source: Innovative Groundwater Solutions (2022). Assessment of groundwater extraction from the </a:t>
            </a:r>
            <a:r>
              <a:rPr lang="en-AU" dirty="0" err="1"/>
              <a:t>Ammaroo</a:t>
            </a:r>
            <a:r>
              <a:rPr lang="en-AU" dirty="0"/>
              <a:t> Phosphate Project mine bore field. Final report prepared for Verdant Minerals. 23 June 2022.</a:t>
            </a:r>
          </a:p>
        </p:txBody>
      </p:sp>
    </p:spTree>
    <p:extLst>
      <p:ext uri="{BB962C8B-B14F-4D97-AF65-F5344CB8AC3E}">
        <p14:creationId xmlns:p14="http://schemas.microsoft.com/office/powerpoint/2010/main" val="3395808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2B01-84A3-4A30-844C-E7C99D53817E}"/>
              </a:ext>
            </a:extLst>
          </p:cNvPr>
          <p:cNvSpPr>
            <a:spLocks noGrp="1"/>
          </p:cNvSpPr>
          <p:nvPr>
            <p:ph type="title"/>
          </p:nvPr>
        </p:nvSpPr>
        <p:spPr>
          <a:xfrm>
            <a:off x="754310" y="53930"/>
            <a:ext cx="10515600" cy="1325563"/>
          </a:xfrm>
        </p:spPr>
        <p:txBody>
          <a:bodyPr>
            <a:normAutofit fontScale="90000"/>
          </a:bodyPr>
          <a:lstStyle/>
          <a:p>
            <a:r>
              <a:rPr lang="en-AU" b="1" dirty="0"/>
              <a:t>“Bandwidth” of Predictions – Shows Uncertainty of Predictions Under a Reasonable Range</a:t>
            </a:r>
          </a:p>
        </p:txBody>
      </p:sp>
      <p:pic>
        <p:nvPicPr>
          <p:cNvPr id="5" name="Picture 4">
            <a:extLst>
              <a:ext uri="{FF2B5EF4-FFF2-40B4-BE49-F238E27FC236}">
                <a16:creationId xmlns:a16="http://schemas.microsoft.com/office/drawing/2014/main" id="{8399D173-53EE-43CC-B5F2-641A4215CF9E}"/>
              </a:ext>
            </a:extLst>
          </p:cNvPr>
          <p:cNvPicPr>
            <a:picLocks noChangeAspect="1"/>
          </p:cNvPicPr>
          <p:nvPr/>
        </p:nvPicPr>
        <p:blipFill>
          <a:blip r:embed="rId2"/>
          <a:stretch>
            <a:fillRect/>
          </a:stretch>
        </p:blipFill>
        <p:spPr>
          <a:xfrm>
            <a:off x="6840535" y="2387923"/>
            <a:ext cx="5577376" cy="4451093"/>
          </a:xfrm>
          <a:prstGeom prst="rect">
            <a:avLst/>
          </a:prstGeom>
        </p:spPr>
      </p:pic>
      <p:pic>
        <p:nvPicPr>
          <p:cNvPr id="4" name="Content Placeholder 3">
            <a:extLst>
              <a:ext uri="{FF2B5EF4-FFF2-40B4-BE49-F238E27FC236}">
                <a16:creationId xmlns:a16="http://schemas.microsoft.com/office/drawing/2014/main" id="{2EE0DBA7-0C28-4EB1-8F4C-CF7A6904DCE4}"/>
              </a:ext>
            </a:extLst>
          </p:cNvPr>
          <p:cNvPicPr>
            <a:picLocks noGrp="1" noChangeAspect="1"/>
          </p:cNvPicPr>
          <p:nvPr>
            <p:ph idx="1"/>
          </p:nvPr>
        </p:nvPicPr>
        <p:blipFill rotWithShape="1">
          <a:blip r:embed="rId3"/>
          <a:srcRect r="5840"/>
          <a:stretch/>
        </p:blipFill>
        <p:spPr>
          <a:xfrm>
            <a:off x="-243280" y="1690688"/>
            <a:ext cx="7214532" cy="5113382"/>
          </a:xfrm>
          <a:prstGeom prst="rect">
            <a:avLst/>
          </a:prstGeom>
        </p:spPr>
      </p:pic>
      <p:pic>
        <p:nvPicPr>
          <p:cNvPr id="3" name="Picture 2">
            <a:extLst>
              <a:ext uri="{FF2B5EF4-FFF2-40B4-BE49-F238E27FC236}">
                <a16:creationId xmlns:a16="http://schemas.microsoft.com/office/drawing/2014/main" id="{F09C8D4A-1AC3-4669-B59C-646E5E24590F}"/>
              </a:ext>
            </a:extLst>
          </p:cNvPr>
          <p:cNvPicPr>
            <a:picLocks noChangeAspect="1"/>
          </p:cNvPicPr>
          <p:nvPr/>
        </p:nvPicPr>
        <p:blipFill>
          <a:blip r:embed="rId4"/>
          <a:stretch>
            <a:fillRect/>
          </a:stretch>
        </p:blipFill>
        <p:spPr>
          <a:xfrm>
            <a:off x="-100668" y="2005803"/>
            <a:ext cx="7331977" cy="4569605"/>
          </a:xfrm>
          <a:prstGeom prst="rect">
            <a:avLst/>
          </a:prstGeom>
        </p:spPr>
      </p:pic>
      <p:sp>
        <p:nvSpPr>
          <p:cNvPr id="6" name="TextBox 5">
            <a:extLst>
              <a:ext uri="{FF2B5EF4-FFF2-40B4-BE49-F238E27FC236}">
                <a16:creationId xmlns:a16="http://schemas.microsoft.com/office/drawing/2014/main" id="{BB76422A-A3D4-44E1-A7F9-89D0D2A0A8DF}"/>
              </a:ext>
            </a:extLst>
          </p:cNvPr>
          <p:cNvSpPr txBox="1"/>
          <p:nvPr/>
        </p:nvSpPr>
        <p:spPr>
          <a:xfrm>
            <a:off x="6971253" y="1187594"/>
            <a:ext cx="5220748" cy="1200329"/>
          </a:xfrm>
          <a:prstGeom prst="rect">
            <a:avLst/>
          </a:prstGeom>
          <a:noFill/>
        </p:spPr>
        <p:txBody>
          <a:bodyPr wrap="square" rtlCol="0">
            <a:spAutoFit/>
          </a:bodyPr>
          <a:lstStyle/>
          <a:p>
            <a:r>
              <a:rPr lang="en-AU" b="1" dirty="0"/>
              <a:t>The key prediction at </a:t>
            </a:r>
            <a:r>
              <a:rPr lang="en-AU" b="1" dirty="0" err="1"/>
              <a:t>McPhillamys</a:t>
            </a:r>
            <a:r>
              <a:rPr lang="en-AU" b="1" dirty="0"/>
              <a:t> of 50m of contaminant seepage in 100 years needs more uncertainty context, including exploring conceptual uncertainty and impact of the fracture rock aquifer</a:t>
            </a:r>
          </a:p>
        </p:txBody>
      </p:sp>
    </p:spTree>
    <p:extLst>
      <p:ext uri="{BB962C8B-B14F-4D97-AF65-F5344CB8AC3E}">
        <p14:creationId xmlns:p14="http://schemas.microsoft.com/office/powerpoint/2010/main" val="26716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F4AE-B2A7-4C22-A68A-9740A19D01B1}"/>
              </a:ext>
            </a:extLst>
          </p:cNvPr>
          <p:cNvSpPr>
            <a:spLocks noGrp="1"/>
          </p:cNvSpPr>
          <p:nvPr>
            <p:ph type="title"/>
          </p:nvPr>
        </p:nvSpPr>
        <p:spPr/>
        <p:txBody>
          <a:bodyPr/>
          <a:lstStyle/>
          <a:p>
            <a:r>
              <a:rPr lang="en-AU" b="1" dirty="0"/>
              <a:t>Groundwater Flow - Fractured Rock </a:t>
            </a:r>
            <a:r>
              <a:rPr lang="en-AU" b="1" dirty="0" err="1"/>
              <a:t>vrs</a:t>
            </a:r>
            <a:r>
              <a:rPr lang="en-AU" b="1" dirty="0"/>
              <a:t> Porous Media Flow </a:t>
            </a:r>
          </a:p>
        </p:txBody>
      </p:sp>
      <p:sp>
        <p:nvSpPr>
          <p:cNvPr id="3" name="Content Placeholder 2">
            <a:extLst>
              <a:ext uri="{FF2B5EF4-FFF2-40B4-BE49-F238E27FC236}">
                <a16:creationId xmlns:a16="http://schemas.microsoft.com/office/drawing/2014/main" id="{71E0D20F-4038-4044-821C-DB0F8B02DE69}"/>
              </a:ext>
            </a:extLst>
          </p:cNvPr>
          <p:cNvSpPr>
            <a:spLocks noGrp="1"/>
          </p:cNvSpPr>
          <p:nvPr>
            <p:ph idx="1"/>
          </p:nvPr>
        </p:nvSpPr>
        <p:spPr>
          <a:xfrm>
            <a:off x="145409" y="1825625"/>
            <a:ext cx="11208391" cy="4897904"/>
          </a:xfrm>
        </p:spPr>
        <p:txBody>
          <a:bodyPr>
            <a:normAutofit/>
          </a:bodyPr>
          <a:lstStyle/>
          <a:p>
            <a:pPr>
              <a:buFontTx/>
              <a:buChar char="•"/>
            </a:pPr>
            <a:r>
              <a:rPr lang="en-AU" sz="3200" dirty="0">
                <a:latin typeface="Arial" pitchFamily="34" charset="0"/>
              </a:rPr>
              <a:t>Current modelling – Porous media flow</a:t>
            </a:r>
          </a:p>
          <a:p>
            <a:pPr lvl="1">
              <a:buFontTx/>
              <a:buChar char="•"/>
            </a:pPr>
            <a:r>
              <a:rPr lang="en-AU" sz="2800" dirty="0">
                <a:latin typeface="Arial" pitchFamily="34" charset="0"/>
              </a:rPr>
              <a:t>Porous Media </a:t>
            </a:r>
            <a:r>
              <a:rPr lang="en-AU" dirty="0">
                <a:latin typeface="Arial" pitchFamily="34" charset="0"/>
              </a:rPr>
              <a:t> </a:t>
            </a:r>
          </a:p>
          <a:p>
            <a:pPr lvl="2"/>
            <a:r>
              <a:rPr lang="en-AU" dirty="0">
                <a:latin typeface="Arial" pitchFamily="34" charset="0"/>
              </a:rPr>
              <a:t>Typically “10s” of meters per year</a:t>
            </a:r>
          </a:p>
          <a:p>
            <a:pPr lvl="1">
              <a:buFontTx/>
              <a:buChar char="•"/>
            </a:pPr>
            <a:r>
              <a:rPr lang="en-AU" sz="2800" dirty="0">
                <a:latin typeface="Arial" pitchFamily="34" charset="0"/>
              </a:rPr>
              <a:t> ‘Fractured’ Rock Aquifers</a:t>
            </a:r>
            <a:r>
              <a:rPr lang="en-AU" dirty="0">
                <a:latin typeface="Arial" pitchFamily="34" charset="0"/>
              </a:rPr>
              <a:t> </a:t>
            </a:r>
          </a:p>
          <a:p>
            <a:pPr lvl="2"/>
            <a:r>
              <a:rPr lang="en-AU" dirty="0">
                <a:latin typeface="Arial" pitchFamily="34" charset="0"/>
              </a:rPr>
              <a:t>“10s -100s” meters per day via individual fractures </a:t>
            </a:r>
          </a:p>
          <a:p>
            <a:pPr lvl="2"/>
            <a:r>
              <a:rPr lang="en-AU" dirty="0">
                <a:latin typeface="Arial" pitchFamily="34" charset="0"/>
              </a:rPr>
              <a:t>implication for contaminants travel times and mixing</a:t>
            </a:r>
          </a:p>
          <a:p>
            <a:pPr>
              <a:buFontTx/>
              <a:buChar char="•"/>
            </a:pPr>
            <a:r>
              <a:rPr lang="en-AU" sz="3200" dirty="0">
                <a:latin typeface="Arial" pitchFamily="34" charset="0"/>
              </a:rPr>
              <a:t> ‘High’ flow velocities occur in ‘fractures’</a:t>
            </a:r>
            <a:r>
              <a:rPr lang="en-AU" dirty="0"/>
              <a:t>–  </a:t>
            </a:r>
            <a:r>
              <a:rPr lang="en-AU" dirty="0">
                <a:latin typeface="Arial" pitchFamily="34" charset="0"/>
              </a:rPr>
              <a:t>however, total volumetric flow rate (i.e. contaminant loading) generally lower as ‘fractures’ only occupy a small percentage of the geological formation</a:t>
            </a:r>
          </a:p>
          <a:p>
            <a:endParaRPr lang="en-AU" dirty="0"/>
          </a:p>
        </p:txBody>
      </p:sp>
      <p:pic>
        <p:nvPicPr>
          <p:cNvPr id="4" name="Picture 2">
            <a:extLst>
              <a:ext uri="{FF2B5EF4-FFF2-40B4-BE49-F238E27FC236}">
                <a16:creationId xmlns:a16="http://schemas.microsoft.com/office/drawing/2014/main" id="{EF8956E8-AD5D-4612-8AFC-AB3EB98FAD40}"/>
              </a:ext>
            </a:extLst>
          </p:cNvPr>
          <p:cNvPicPr>
            <a:picLocks noChangeArrowheads="1"/>
          </p:cNvPicPr>
          <p:nvPr/>
        </p:nvPicPr>
        <p:blipFill>
          <a:blip r:embed="rId2" cstate="print"/>
          <a:srcRect/>
          <a:stretch>
            <a:fillRect/>
          </a:stretch>
        </p:blipFill>
        <p:spPr bwMode="auto">
          <a:xfrm>
            <a:off x="7788535" y="1023011"/>
            <a:ext cx="4258055" cy="2311860"/>
          </a:xfrm>
          <a:prstGeom prst="rect">
            <a:avLst/>
          </a:prstGeom>
          <a:noFill/>
          <a:ln w="9525">
            <a:noFill/>
            <a:miter lim="800000"/>
            <a:headEnd/>
            <a:tailEnd/>
          </a:ln>
        </p:spPr>
      </p:pic>
    </p:spTree>
    <p:extLst>
      <p:ext uri="{BB962C8B-B14F-4D97-AF65-F5344CB8AC3E}">
        <p14:creationId xmlns:p14="http://schemas.microsoft.com/office/powerpoint/2010/main" val="1970367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2"/>
          <p:cNvPicPr>
            <a:picLocks noChangeAspect="1" noChangeArrowheads="1"/>
          </p:cNvPicPr>
          <p:nvPr/>
        </p:nvPicPr>
        <p:blipFill>
          <a:blip r:embed="rId3" cstate="print"/>
          <a:srcRect/>
          <a:stretch>
            <a:fillRect/>
          </a:stretch>
        </p:blipFill>
        <p:spPr bwMode="auto">
          <a:xfrm>
            <a:off x="1524000" y="0"/>
            <a:ext cx="9144000" cy="4521512"/>
          </a:xfrm>
          <a:prstGeom prst="rect">
            <a:avLst/>
          </a:prstGeom>
          <a:noFill/>
          <a:ln w="9525">
            <a:noFill/>
            <a:miter lim="800000"/>
            <a:headEnd/>
            <a:tailEnd/>
          </a:ln>
        </p:spPr>
      </p:pic>
      <p:sp>
        <p:nvSpPr>
          <p:cNvPr id="6" name="Rectangle 5"/>
          <p:cNvSpPr/>
          <p:nvPr/>
        </p:nvSpPr>
        <p:spPr>
          <a:xfrm>
            <a:off x="1524000" y="5949281"/>
            <a:ext cx="9144000" cy="646331"/>
          </a:xfrm>
          <a:prstGeom prst="rect">
            <a:avLst/>
          </a:prstGeom>
        </p:spPr>
        <p:txBody>
          <a:bodyPr wrap="square">
            <a:spAutoFit/>
          </a:bodyPr>
          <a:lstStyle/>
          <a:p>
            <a:r>
              <a:rPr lang="en-AU" b="1" dirty="0" err="1"/>
              <a:t>Maest</a:t>
            </a:r>
            <a:r>
              <a:rPr lang="en-AU" b="1" dirty="0"/>
              <a:t> A. and </a:t>
            </a:r>
            <a:r>
              <a:rPr lang="en-AU" b="1" dirty="0" err="1"/>
              <a:t>Kuipers</a:t>
            </a:r>
            <a:r>
              <a:rPr lang="en-AU" b="1" dirty="0"/>
              <a:t> J. (2006) Predicting water quality problems at hard rock mines – A failure of science, oversight and good practise, White Paper – Earthworks Publishing.</a:t>
            </a:r>
            <a:endParaRPr lang="en-AU" dirty="0"/>
          </a:p>
        </p:txBody>
      </p:sp>
      <p:sp>
        <p:nvSpPr>
          <p:cNvPr id="7" name="Rectangle 6"/>
          <p:cNvSpPr/>
          <p:nvPr/>
        </p:nvSpPr>
        <p:spPr>
          <a:xfrm>
            <a:off x="1524000" y="4509120"/>
            <a:ext cx="9144000" cy="1754326"/>
          </a:xfrm>
          <a:prstGeom prst="rect">
            <a:avLst/>
          </a:prstGeom>
        </p:spPr>
        <p:txBody>
          <a:bodyPr wrap="square">
            <a:spAutoFit/>
          </a:bodyPr>
          <a:lstStyle/>
          <a:p>
            <a:pPr algn="ctr"/>
            <a:r>
              <a:rPr lang="en-AU" sz="3000" dirty="0"/>
              <a:t>A study of 71 major hard rock mines in the US with a representative subset of 25 selected for detailed analysis Impacts from mining and tailings storage/disposal. </a:t>
            </a:r>
          </a:p>
          <a:p>
            <a:pPr>
              <a:buNone/>
            </a:pPr>
            <a:endParaRPr lang="en-AU"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1307</Words>
  <Application>Microsoft Office PowerPoint</Application>
  <PresentationFormat>Widescreen</PresentationFormat>
  <Paragraphs>86</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McPhillamys Gold Mine – EIS Review</vt:lpstr>
      <vt:lpstr>Outline</vt:lpstr>
      <vt:lpstr>Positive Comments</vt:lpstr>
      <vt:lpstr>Climate Change – Extreme Events</vt:lpstr>
      <vt:lpstr>Modelling Uncertainty Analysis</vt:lpstr>
      <vt:lpstr>Model Boundary Conceptualisations – Conceptual Uncertainty</vt:lpstr>
      <vt:lpstr>“Bandwidth” of Predictions – Shows Uncertainty of Predictions Under a Reasonable Range</vt:lpstr>
      <vt:lpstr>Groundwater Flow - Fractured Rock vrs Porous Media Flow </vt:lpstr>
      <vt:lpstr>PowerPoint Presentation</vt:lpstr>
      <vt:lpstr>Do model predicted water quality impacts match reality?</vt:lpstr>
      <vt:lpstr>Predictions vs. Reality: the inaccuracy of Predictive Modelling</vt:lpstr>
      <vt:lpstr>Numerical Modelling needs to be transparent in impact assessment - Document and Present Uncertainty </vt:lpstr>
      <vt:lpstr>Implications at McPhillamys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McPhillamys Gold Mine – EIS Review</dc:title>
  <dc:creator>RyanV</dc:creator>
  <cp:lastModifiedBy>RyanV</cp:lastModifiedBy>
  <cp:revision>24</cp:revision>
  <dcterms:created xsi:type="dcterms:W3CDTF">2022-12-05T02:20:38Z</dcterms:created>
  <dcterms:modified xsi:type="dcterms:W3CDTF">2023-02-08T01:24:50Z</dcterms:modified>
</cp:coreProperties>
</file>