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69" r:id="rId5"/>
    <p:sldMasterId id="2147483676" r:id="rId6"/>
    <p:sldMasterId id="2147483685" r:id="rId7"/>
  </p:sldMasterIdLst>
  <p:notesMasterIdLst>
    <p:notesMasterId r:id="rId26"/>
  </p:notesMasterIdLst>
  <p:sldIdLst>
    <p:sldId id="630" r:id="rId8"/>
    <p:sldId id="2436" r:id="rId9"/>
    <p:sldId id="2985" r:id="rId10"/>
    <p:sldId id="2989" r:id="rId11"/>
    <p:sldId id="3003" r:id="rId12"/>
    <p:sldId id="3001" r:id="rId13"/>
    <p:sldId id="3014" r:id="rId14"/>
    <p:sldId id="2586" r:id="rId15"/>
    <p:sldId id="403" r:id="rId16"/>
    <p:sldId id="3011" r:id="rId17"/>
    <p:sldId id="3013" r:id="rId18"/>
    <p:sldId id="2607" r:id="rId19"/>
    <p:sldId id="2606" r:id="rId20"/>
    <p:sldId id="476" r:id="rId21"/>
    <p:sldId id="3015" r:id="rId22"/>
    <p:sldId id="2995" r:id="rId23"/>
    <p:sldId id="386" r:id="rId24"/>
    <p:sldId id="3012" r:id="rId2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8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A26B54-400C-B84D-39E7-2B2079B6E2E7}" name="Lena Todorovski" initials="LT" userId="S::lena.todorovski@secnewgate.com.au::3c88fec5-339b-4c7e-bc5c-4af1e43ba5c2" providerId="AD"/>
  <p188:author id="{F949E06C-C3EE-6469-2D48-9E03FB8981D5}" name="Janet Krick" initials="JK" userId="S::jkrick@emmconsulting.com.au::8b5a3998-fa9b-4f19-8247-7b135b45bf9d" providerId="AD"/>
  <p188:author id="{1484427F-ABF3-D430-AF0A-CFB65C1DCB25}" name="Sam Deans" initials="SD" userId="S::sdeans@newgatecomms.com.au::4f456e1f-c0f6-4e2b-8708-e8b095b3e880" providerId="AD"/>
  <p188:author id="{A494F59A-37B6-B9CF-44E1-0E4EE9BB6411}" name="Kathryn Logan" initials="KL" userId="S-1-5-21-2349849176-1945102856-1835944139-13649" providerId="AD"/>
  <p188:author id="{D0C34ED1-A191-15D7-FB37-9EFC94EB9675}" name="Sam Deans" initials="SD" userId="S::Sam.Deans@secnewgate.com.au::4f456e1f-c0f6-4e2b-8708-e8b095b3e8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ryn Logan" initials="KL" lastIdx="1" clrIdx="0">
    <p:extLst>
      <p:ext uri="{19B8F6BF-5375-455C-9EA6-DF929625EA0E}">
        <p15:presenceInfo xmlns:p15="http://schemas.microsoft.com/office/powerpoint/2012/main" userId="S-1-5-21-2349849176-1945102856-1835944139-13649" providerId="AD"/>
      </p:ext>
    </p:extLst>
  </p:cmAuthor>
  <p:cmAuthor id="2" name="Lena Todorovski" initials="LT" lastIdx="2" clrIdx="1">
    <p:extLst>
      <p:ext uri="{19B8F6BF-5375-455C-9EA6-DF929625EA0E}">
        <p15:presenceInfo xmlns:p15="http://schemas.microsoft.com/office/powerpoint/2012/main" userId="S::lena.todorovski@secnewgate.com.au::3c88fec5-339b-4c7e-bc5c-4af1e43ba5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9665"/>
    <a:srgbClr val="0000FF"/>
    <a:srgbClr val="B1A16E"/>
    <a:srgbClr val="B0A06D"/>
    <a:srgbClr val="AC9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0876" autoAdjust="0"/>
  </p:normalViewPr>
  <p:slideViewPr>
    <p:cSldViewPr snapToGrid="0">
      <p:cViewPr varScale="1">
        <p:scale>
          <a:sx n="51" d="100"/>
          <a:sy n="51" d="100"/>
        </p:scale>
        <p:origin x="1164" y="52"/>
      </p:cViewPr>
      <p:guideLst>
        <p:guide orient="horz" pos="572"/>
        <p:guide pos="801"/>
      </p:guideLst>
    </p:cSldViewPr>
  </p:slideViewPr>
  <p:outlineViewPr>
    <p:cViewPr>
      <p:scale>
        <a:sx n="33" d="100"/>
        <a:sy n="33" d="100"/>
      </p:scale>
      <p:origin x="0" y="-1036"/>
    </p:cViewPr>
  </p:outlineViewPr>
  <p:notesTextViewPr>
    <p:cViewPr>
      <p:scale>
        <a:sx n="1" d="1"/>
        <a:sy n="1" d="1"/>
      </p:scale>
      <p:origin x="0" y="0"/>
    </p:cViewPr>
  </p:notesTextViewPr>
  <p:sorterViewPr>
    <p:cViewPr>
      <p:scale>
        <a:sx n="150" d="100"/>
        <a:sy n="150" d="100"/>
      </p:scale>
      <p:origin x="0" y="-9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18830" cy="495600"/>
          </a:xfrm>
          <a:prstGeom prst="rect">
            <a:avLst/>
          </a:prstGeom>
        </p:spPr>
        <p:txBody>
          <a:bodyPr vert="horz" lIns="85378" tIns="42689" rIns="85378" bIns="42689" rtlCol="0"/>
          <a:lstStyle>
            <a:lvl1pPr algn="l">
              <a:defRPr sz="1100"/>
            </a:lvl1pPr>
          </a:lstStyle>
          <a:p>
            <a:endParaRPr lang="en-AU"/>
          </a:p>
        </p:txBody>
      </p:sp>
      <p:sp>
        <p:nvSpPr>
          <p:cNvPr id="3" name="Date Placeholder 2"/>
          <p:cNvSpPr>
            <a:spLocks noGrp="1"/>
          </p:cNvSpPr>
          <p:nvPr>
            <p:ph type="dt" idx="1"/>
          </p:nvPr>
        </p:nvSpPr>
        <p:spPr>
          <a:xfrm>
            <a:off x="3815181" y="2"/>
            <a:ext cx="2918830" cy="495600"/>
          </a:xfrm>
          <a:prstGeom prst="rect">
            <a:avLst/>
          </a:prstGeom>
        </p:spPr>
        <p:txBody>
          <a:bodyPr vert="horz" lIns="85378" tIns="42689" rIns="85378" bIns="42689" rtlCol="0"/>
          <a:lstStyle>
            <a:lvl1pPr algn="r">
              <a:defRPr sz="1100"/>
            </a:lvl1pPr>
          </a:lstStyle>
          <a:p>
            <a:fld id="{957CEB49-3E61-444A-B54B-E9D35EF96773}" type="datetimeFigureOut">
              <a:rPr lang="en-AU" smtClean="0"/>
              <a:t>6/02/2023</a:t>
            </a:fld>
            <a:endParaRPr lang="en-AU"/>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85378" tIns="42689" rIns="85378" bIns="42689" rtlCol="0" anchor="ctr"/>
          <a:lstStyle/>
          <a:p>
            <a:endParaRPr lang="en-AU"/>
          </a:p>
        </p:txBody>
      </p:sp>
      <p:sp>
        <p:nvSpPr>
          <p:cNvPr id="5" name="Notes Placeholder 4"/>
          <p:cNvSpPr>
            <a:spLocks noGrp="1"/>
          </p:cNvSpPr>
          <p:nvPr>
            <p:ph type="body" sz="quarter" idx="3"/>
          </p:nvPr>
        </p:nvSpPr>
        <p:spPr>
          <a:xfrm>
            <a:off x="673577" y="4748165"/>
            <a:ext cx="5388610" cy="3884860"/>
          </a:xfrm>
          <a:prstGeom prst="rect">
            <a:avLst/>
          </a:prstGeom>
        </p:spPr>
        <p:txBody>
          <a:bodyPr vert="horz" lIns="85378" tIns="42689" rIns="85378" bIns="426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370716"/>
            <a:ext cx="2918830" cy="495599"/>
          </a:xfrm>
          <a:prstGeom prst="rect">
            <a:avLst/>
          </a:prstGeom>
        </p:spPr>
        <p:txBody>
          <a:bodyPr vert="horz" lIns="85378" tIns="42689" rIns="85378" bIns="42689" rtlCol="0" anchor="b"/>
          <a:lstStyle>
            <a:lvl1pPr algn="l">
              <a:defRPr sz="1100"/>
            </a:lvl1pPr>
          </a:lstStyle>
          <a:p>
            <a:endParaRPr lang="en-AU"/>
          </a:p>
        </p:txBody>
      </p:sp>
      <p:sp>
        <p:nvSpPr>
          <p:cNvPr id="7" name="Slide Number Placeholder 6"/>
          <p:cNvSpPr>
            <a:spLocks noGrp="1"/>
          </p:cNvSpPr>
          <p:nvPr>
            <p:ph type="sldNum" sz="quarter" idx="5"/>
          </p:nvPr>
        </p:nvSpPr>
        <p:spPr>
          <a:xfrm>
            <a:off x="3815181" y="9370716"/>
            <a:ext cx="2918830" cy="495599"/>
          </a:xfrm>
          <a:prstGeom prst="rect">
            <a:avLst/>
          </a:prstGeom>
        </p:spPr>
        <p:txBody>
          <a:bodyPr vert="horz" lIns="85378" tIns="42689" rIns="85378" bIns="42689" rtlCol="0" anchor="b"/>
          <a:lstStyle>
            <a:lvl1pPr algn="r">
              <a:defRPr sz="1100"/>
            </a:lvl1pPr>
          </a:lstStyle>
          <a:p>
            <a:fld id="{3852C6FB-F049-49B2-AA67-09DD92ABB441}" type="slidenum">
              <a:rPr lang="en-AU" smtClean="0"/>
              <a:t>‹#›</a:t>
            </a:fld>
            <a:endParaRPr lang="en-AU"/>
          </a:p>
        </p:txBody>
      </p:sp>
    </p:spTree>
    <p:extLst>
      <p:ext uri="{BB962C8B-B14F-4D97-AF65-F5344CB8AC3E}">
        <p14:creationId xmlns:p14="http://schemas.microsoft.com/office/powerpoint/2010/main" val="243380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852C6FB-F049-49B2-AA67-09DD92ABB441}" type="slidenum">
              <a:rPr lang="en-AU" smtClean="0"/>
              <a:t>0</a:t>
            </a:fld>
            <a:endParaRPr lang="en-AU"/>
          </a:p>
        </p:txBody>
      </p:sp>
    </p:spTree>
    <p:extLst>
      <p:ext uri="{BB962C8B-B14F-4D97-AF65-F5344CB8AC3E}">
        <p14:creationId xmlns:p14="http://schemas.microsoft.com/office/powerpoint/2010/main" val="707984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F24E52-E892-4A26-ACC5-409EED1BD374}" type="slidenum">
              <a:rPr lang="en-AU" smtClean="0"/>
              <a:t>9</a:t>
            </a:fld>
            <a:endParaRPr lang="en-AU" dirty="0"/>
          </a:p>
        </p:txBody>
      </p:sp>
    </p:spTree>
    <p:extLst>
      <p:ext uri="{BB962C8B-B14F-4D97-AF65-F5344CB8AC3E}">
        <p14:creationId xmlns:p14="http://schemas.microsoft.com/office/powerpoint/2010/main" val="45428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AU" sz="900" b="1" dirty="0"/>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61F24E52-E892-4A26-ACC5-409EED1BD374}" type="slidenum">
              <a:rPr kumimoji="0" lang="en-AU"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703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24E52-E892-4A26-ACC5-409EED1BD37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5244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AU" sz="900" b="1" dirty="0"/>
          </a:p>
        </p:txBody>
      </p:sp>
      <p:sp>
        <p:nvSpPr>
          <p:cNvPr id="4" name="Slide Number Placeholder 3"/>
          <p:cNvSpPr>
            <a:spLocks noGrp="1"/>
          </p:cNvSpPr>
          <p:nvPr>
            <p:ph type="sldNum" sz="quarter" idx="5"/>
          </p:nvPr>
        </p:nvSpPr>
        <p:spPr/>
        <p:txBody>
          <a:bodyPr/>
          <a:lstStyle/>
          <a:p>
            <a:pPr defTabSz="924916">
              <a:defRPr/>
            </a:pPr>
            <a:fld id="{61F24E52-E892-4A26-ACC5-409EED1BD374}" type="slidenum">
              <a:rPr lang="en-AU">
                <a:solidFill>
                  <a:prstClr val="black"/>
                </a:solidFill>
                <a:latin typeface="Calibri"/>
              </a:rPr>
              <a:pPr defTabSz="924916">
                <a:defRPr/>
              </a:pPr>
              <a:t>12</a:t>
            </a:fld>
            <a:endParaRPr lang="en-AU">
              <a:solidFill>
                <a:prstClr val="black"/>
              </a:solidFill>
              <a:latin typeface="Calibri"/>
            </a:endParaRPr>
          </a:p>
        </p:txBody>
      </p:sp>
    </p:spTree>
    <p:extLst>
      <p:ext uri="{BB962C8B-B14F-4D97-AF65-F5344CB8AC3E}">
        <p14:creationId xmlns:p14="http://schemas.microsoft.com/office/powerpoint/2010/main" val="180762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2C6FB-F049-49B2-AA67-09DD92ABB441}" type="slidenum">
              <a:rPr kumimoji="0" lang="en-AU"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788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573088"/>
            <a:ext cx="6324600" cy="3559175"/>
          </a:xfrm>
        </p:spPr>
      </p:sp>
      <p:sp>
        <p:nvSpPr>
          <p:cNvPr id="3" name="Notes Placeholder 2"/>
          <p:cNvSpPr>
            <a:spLocks noGrp="1"/>
          </p:cNvSpPr>
          <p:nvPr>
            <p:ph type="body" idx="1"/>
          </p:nvPr>
        </p:nvSpPr>
        <p:spPr/>
        <p:txBody>
          <a:bodyPr/>
          <a:lstStyle/>
          <a:p>
            <a:pPr marL="160083" indent="-160083" defTabSz="853775">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1F24E52-E892-4A26-ACC5-409EED1BD374}" type="slidenum">
              <a:rPr lang="en-AU" smtClean="0"/>
              <a:t>14</a:t>
            </a:fld>
            <a:endParaRPr lang="en-AU" dirty="0"/>
          </a:p>
        </p:txBody>
      </p:sp>
    </p:spTree>
    <p:extLst>
      <p:ext uri="{BB962C8B-B14F-4D97-AF65-F5344CB8AC3E}">
        <p14:creationId xmlns:p14="http://schemas.microsoft.com/office/powerpoint/2010/main" val="32180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852C6FB-F049-49B2-AA67-09DD92ABB441}" type="slidenum">
              <a:rPr lang="en-AU" smtClean="0"/>
              <a:t>15</a:t>
            </a:fld>
            <a:endParaRPr lang="en-AU"/>
          </a:p>
        </p:txBody>
      </p:sp>
    </p:spTree>
    <p:extLst>
      <p:ext uri="{BB962C8B-B14F-4D97-AF65-F5344CB8AC3E}">
        <p14:creationId xmlns:p14="http://schemas.microsoft.com/office/powerpoint/2010/main" val="3093685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3852C6FB-F049-49B2-AA67-09DD92ABB441}" type="slidenum">
              <a:rPr lang="en-AU" smtClean="0"/>
              <a:t>16</a:t>
            </a:fld>
            <a:endParaRPr lang="en-AU"/>
          </a:p>
        </p:txBody>
      </p:sp>
    </p:spTree>
    <p:extLst>
      <p:ext uri="{BB962C8B-B14F-4D97-AF65-F5344CB8AC3E}">
        <p14:creationId xmlns:p14="http://schemas.microsoft.com/office/powerpoint/2010/main" val="3568992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2C6FB-F049-49B2-AA67-09DD92ABB441}" type="slidenum">
              <a:rPr lang="en-AU" smtClean="0"/>
              <a:t>17</a:t>
            </a:fld>
            <a:endParaRPr lang="en-AU"/>
          </a:p>
        </p:txBody>
      </p:sp>
    </p:spTree>
    <p:extLst>
      <p:ext uri="{BB962C8B-B14F-4D97-AF65-F5344CB8AC3E}">
        <p14:creationId xmlns:p14="http://schemas.microsoft.com/office/powerpoint/2010/main" val="28138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852C6FB-F049-49B2-AA67-09DD92ABB441}" type="slidenum">
              <a:rPr lang="en-AU" smtClean="0"/>
              <a:t>1</a:t>
            </a:fld>
            <a:endParaRPr lang="en-AU"/>
          </a:p>
        </p:txBody>
      </p:sp>
    </p:spTree>
    <p:extLst>
      <p:ext uri="{BB962C8B-B14F-4D97-AF65-F5344CB8AC3E}">
        <p14:creationId xmlns:p14="http://schemas.microsoft.com/office/powerpoint/2010/main" val="230354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7838" y="762000"/>
            <a:ext cx="8407401" cy="47307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24E52-E892-4A26-ACC5-409EED1BD37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114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593725"/>
            <a:ext cx="6565900" cy="369411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F24E52-E892-4A26-ACC5-409EED1BD374}" type="slidenum">
              <a:rPr lang="en-AU" smtClean="0"/>
              <a:t>3</a:t>
            </a:fld>
            <a:endParaRPr lang="en-AU" dirty="0"/>
          </a:p>
        </p:txBody>
      </p:sp>
    </p:spTree>
    <p:extLst>
      <p:ext uri="{BB962C8B-B14F-4D97-AF65-F5344CB8AC3E}">
        <p14:creationId xmlns:p14="http://schemas.microsoft.com/office/powerpoint/2010/main" val="204114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573088"/>
            <a:ext cx="6324600" cy="35591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F24E52-E892-4A26-ACC5-409EED1BD374}" type="slidenum">
              <a:rPr lang="en-AU" smtClean="0"/>
              <a:t>4</a:t>
            </a:fld>
            <a:endParaRPr lang="en-AU" dirty="0"/>
          </a:p>
        </p:txBody>
      </p:sp>
    </p:spTree>
    <p:extLst>
      <p:ext uri="{BB962C8B-B14F-4D97-AF65-F5344CB8AC3E}">
        <p14:creationId xmlns:p14="http://schemas.microsoft.com/office/powerpoint/2010/main" val="23415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841375"/>
            <a:ext cx="6019800" cy="3386138"/>
          </a:xfrm>
        </p:spPr>
      </p:sp>
      <p:sp>
        <p:nvSpPr>
          <p:cNvPr id="3" name="Notes Placeholder 2"/>
          <p:cNvSpPr>
            <a:spLocks noGrp="1"/>
          </p:cNvSpPr>
          <p:nvPr>
            <p:ph type="body" idx="1"/>
          </p:nvPr>
        </p:nvSpPr>
        <p:spPr>
          <a:xfrm>
            <a:off x="1029671" y="2119063"/>
            <a:ext cx="13868847" cy="1734314"/>
          </a:xfrm>
        </p:spPr>
        <p:txBody>
          <a:bodyPr/>
          <a:lstStyle/>
          <a:p>
            <a:endParaRPr lang="en-AU" dirty="0"/>
          </a:p>
          <a:p>
            <a:endParaRPr lang="en-AU" dirty="0"/>
          </a:p>
          <a:p>
            <a:endParaRPr lang="en-AU" dirty="0"/>
          </a:p>
          <a:p>
            <a:endParaRPr lang="en-AU" b="1" dirty="0"/>
          </a:p>
        </p:txBody>
      </p:sp>
      <p:sp>
        <p:nvSpPr>
          <p:cNvPr id="4" name="Slide Number Placeholder 3"/>
          <p:cNvSpPr>
            <a:spLocks noGrp="1"/>
          </p:cNvSpPr>
          <p:nvPr>
            <p:ph type="sldNum" sz="quarter" idx="10"/>
          </p:nvPr>
        </p:nvSpPr>
        <p:spPr/>
        <p:txBody>
          <a:bodyPr/>
          <a:lstStyle/>
          <a:p>
            <a:fld id="{03A71F4B-A8EB-4284-AD3E-BB489113F565}" type="slidenum">
              <a:rPr lang="en-AU" smtClean="0"/>
              <a:t>5</a:t>
            </a:fld>
            <a:endParaRPr lang="en-AU" dirty="0"/>
          </a:p>
        </p:txBody>
      </p:sp>
    </p:spTree>
    <p:extLst>
      <p:ext uri="{BB962C8B-B14F-4D97-AF65-F5344CB8AC3E}">
        <p14:creationId xmlns:p14="http://schemas.microsoft.com/office/powerpoint/2010/main" val="54051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573088"/>
            <a:ext cx="6324600" cy="3559175"/>
          </a:xfrm>
        </p:spPr>
      </p:sp>
      <p:sp>
        <p:nvSpPr>
          <p:cNvPr id="3" name="Notes Placeholder 2"/>
          <p:cNvSpPr>
            <a:spLocks noGrp="1"/>
          </p:cNvSpPr>
          <p:nvPr>
            <p:ph type="body" idx="1"/>
          </p:nvPr>
        </p:nvSpPr>
        <p:spPr/>
        <p:txBody>
          <a:bodyPr/>
          <a:lstStyle/>
          <a:p>
            <a:pPr marL="160083" indent="-160083" defTabSz="853775">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1F24E52-E892-4A26-ACC5-409EED1BD374}" type="slidenum">
              <a:rPr lang="en-AU" smtClean="0"/>
              <a:t>6</a:t>
            </a:fld>
            <a:endParaRPr lang="en-AU" dirty="0"/>
          </a:p>
        </p:txBody>
      </p:sp>
    </p:spTree>
    <p:extLst>
      <p:ext uri="{BB962C8B-B14F-4D97-AF65-F5344CB8AC3E}">
        <p14:creationId xmlns:p14="http://schemas.microsoft.com/office/powerpoint/2010/main" val="104631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2800" b="0" i="0" dirty="0">
              <a:solidFill>
                <a:srgbClr val="FF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24E52-E892-4A26-ACC5-409EED1BD37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09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852C6FB-F049-49B2-AA67-09DD92ABB441}" type="slidenum">
              <a:rPr lang="en-AU" smtClean="0"/>
              <a:t>8</a:t>
            </a:fld>
            <a:endParaRPr lang="en-AU"/>
          </a:p>
        </p:txBody>
      </p:sp>
    </p:spTree>
    <p:extLst>
      <p:ext uri="{BB962C8B-B14F-4D97-AF65-F5344CB8AC3E}">
        <p14:creationId xmlns:p14="http://schemas.microsoft.com/office/powerpoint/2010/main" val="56144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48283" y="113157"/>
            <a:ext cx="9895433" cy="4368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33A9855-ABA3-8848-808B-871D233E2874}" type="datetime1">
              <a:rPr lang="en-AU" smtClean="0"/>
              <a:t>6/02/2023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B0A06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4539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B0A06D"/>
                </a:solidFill>
                <a:latin typeface="Calibri"/>
                <a:cs typeface="Calibri"/>
              </a:defRPr>
            </a:lvl1pPr>
          </a:lstStyle>
          <a:p>
            <a:endParaRPr/>
          </a:p>
        </p:txBody>
      </p:sp>
      <p:sp>
        <p:nvSpPr>
          <p:cNvPr id="3" name="Holder 3"/>
          <p:cNvSpPr>
            <a:spLocks noGrp="1"/>
          </p:cNvSpPr>
          <p:nvPr>
            <p:ph sz="half" idx="2"/>
          </p:nvPr>
        </p:nvSpPr>
        <p:spPr>
          <a:xfrm>
            <a:off x="1125931" y="1763140"/>
            <a:ext cx="4951095" cy="3774440"/>
          </a:xfrm>
          <a:prstGeom prst="rect">
            <a:avLst/>
          </a:prstGeom>
        </p:spPr>
        <p:txBody>
          <a:bodyPr wrap="square" lIns="0" tIns="0" rIns="0" bIns="0">
            <a:spAutoFit/>
          </a:bodyPr>
          <a:lstStyle>
            <a:lvl1pPr>
              <a:defRPr sz="1200" b="0" i="0">
                <a:solidFill>
                  <a:schemeClr val="tx1"/>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5284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B0A06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865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60119" cy="685799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734568" y="0"/>
            <a:ext cx="347980" cy="6858000"/>
          </a:xfrm>
          <a:custGeom>
            <a:avLst/>
            <a:gdLst/>
            <a:ahLst/>
            <a:cxnLst/>
            <a:rect l="l" t="t" r="r" b="b"/>
            <a:pathLst>
              <a:path w="347980" h="6858000">
                <a:moveTo>
                  <a:pt x="0" y="6858000"/>
                </a:moveTo>
                <a:lnTo>
                  <a:pt x="347472" y="6858000"/>
                </a:lnTo>
                <a:lnTo>
                  <a:pt x="347472" y="0"/>
                </a:lnTo>
                <a:lnTo>
                  <a:pt x="0" y="0"/>
                </a:lnTo>
                <a:lnTo>
                  <a:pt x="0" y="6858000"/>
                </a:lnTo>
                <a:close/>
              </a:path>
            </a:pathLst>
          </a:custGeom>
          <a:solidFill>
            <a:srgbClr val="FFFFFF"/>
          </a:solidFill>
        </p:spPr>
        <p:txBody>
          <a:bodyPr wrap="square" lIns="0" tIns="0" rIns="0" bIns="0" rtlCol="0"/>
          <a:lstStyle/>
          <a:p>
            <a:endParaRPr/>
          </a:p>
        </p:txBody>
      </p:sp>
      <p:sp>
        <p:nvSpPr>
          <p:cNvPr id="18" name="bk object 18"/>
          <p:cNvSpPr/>
          <p:nvPr/>
        </p:nvSpPr>
        <p:spPr>
          <a:xfrm>
            <a:off x="0" y="98120"/>
            <a:ext cx="1114425" cy="1133475"/>
          </a:xfrm>
          <a:custGeom>
            <a:avLst/>
            <a:gdLst/>
            <a:ahLst/>
            <a:cxnLst/>
            <a:rect l="l" t="t" r="r" b="b"/>
            <a:pathLst>
              <a:path w="1114425" h="1133475">
                <a:moveTo>
                  <a:pt x="0" y="0"/>
                </a:moveTo>
                <a:lnTo>
                  <a:pt x="0" y="850502"/>
                </a:lnTo>
                <a:lnTo>
                  <a:pt x="67732" y="872449"/>
                </a:lnTo>
                <a:lnTo>
                  <a:pt x="109614" y="884665"/>
                </a:lnTo>
                <a:lnTo>
                  <a:pt x="213252" y="913686"/>
                </a:lnTo>
                <a:lnTo>
                  <a:pt x="542298" y="1001096"/>
                </a:lnTo>
                <a:lnTo>
                  <a:pt x="928177" y="1097457"/>
                </a:lnTo>
                <a:lnTo>
                  <a:pt x="1020475" y="1118651"/>
                </a:lnTo>
                <a:lnTo>
                  <a:pt x="1081472" y="1130974"/>
                </a:lnTo>
                <a:lnTo>
                  <a:pt x="1097769" y="1133170"/>
                </a:lnTo>
                <a:lnTo>
                  <a:pt x="1103287" y="1132382"/>
                </a:lnTo>
                <a:lnTo>
                  <a:pt x="1105302" y="1080590"/>
                </a:lnTo>
                <a:lnTo>
                  <a:pt x="1106647" y="996927"/>
                </a:lnTo>
                <a:lnTo>
                  <a:pt x="1107320" y="944039"/>
                </a:lnTo>
                <a:lnTo>
                  <a:pt x="1108665" y="822296"/>
                </a:lnTo>
                <a:lnTo>
                  <a:pt x="1109338" y="755896"/>
                </a:lnTo>
                <a:lnTo>
                  <a:pt x="1112028" y="482109"/>
                </a:lnTo>
                <a:lnTo>
                  <a:pt x="1112700" y="417756"/>
                </a:lnTo>
                <a:lnTo>
                  <a:pt x="1113372" y="357499"/>
                </a:lnTo>
                <a:lnTo>
                  <a:pt x="1114044" y="302564"/>
                </a:lnTo>
                <a:lnTo>
                  <a:pt x="294725" y="77755"/>
                </a:lnTo>
                <a:lnTo>
                  <a:pt x="0" y="0"/>
                </a:lnTo>
                <a:close/>
              </a:path>
            </a:pathLst>
          </a:custGeom>
          <a:solidFill>
            <a:srgbClr val="FFFFFF"/>
          </a:solidFill>
        </p:spPr>
        <p:txBody>
          <a:bodyPr wrap="square" lIns="0" tIns="0" rIns="0" bIns="0" rtlCol="0"/>
          <a:lstStyle/>
          <a:p>
            <a:endParaRPr/>
          </a:p>
        </p:txBody>
      </p:sp>
      <p:sp>
        <p:nvSpPr>
          <p:cNvPr id="19" name="bk object 19"/>
          <p:cNvSpPr/>
          <p:nvPr/>
        </p:nvSpPr>
        <p:spPr>
          <a:xfrm>
            <a:off x="0" y="169491"/>
            <a:ext cx="1109472" cy="100094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bk object 20"/>
          <p:cNvSpPr/>
          <p:nvPr/>
        </p:nvSpPr>
        <p:spPr>
          <a:xfrm>
            <a:off x="6095" y="5308091"/>
            <a:ext cx="739140" cy="1330452"/>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26040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
          <p:cNvSpPr/>
          <p:nvPr userDrawn="1"/>
        </p:nvSpPr>
        <p:spPr>
          <a:xfrm>
            <a:off x="-10758" y="96572"/>
            <a:ext cx="1124814" cy="1135053"/>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 name="connsiteX0" fmla="*/ 63 w 1121981"/>
              <a:gd name="connsiteY0" fmla="*/ 0 h 1005078"/>
              <a:gd name="connsiteX1" fmla="*/ 1121981 w 1121981"/>
              <a:gd name="connsiteY1" fmla="*/ 304546 h 1005078"/>
              <a:gd name="connsiteX2" fmla="*/ 1121981 w 1121981"/>
              <a:gd name="connsiteY2" fmla="*/ 1005078 h 1005078"/>
              <a:gd name="connsiteX3" fmla="*/ 8027 w 1121981"/>
              <a:gd name="connsiteY3" fmla="*/ 835974 h 1005078"/>
              <a:gd name="connsiteX4" fmla="*/ 63 w 1121981"/>
              <a:gd name="connsiteY4" fmla="*/ 0 h 1005078"/>
              <a:gd name="connsiteX0" fmla="*/ 63 w 1132739"/>
              <a:gd name="connsiteY0" fmla="*/ 0 h 1069624"/>
              <a:gd name="connsiteX1" fmla="*/ 1121981 w 1132739"/>
              <a:gd name="connsiteY1" fmla="*/ 304546 h 1069624"/>
              <a:gd name="connsiteX2" fmla="*/ 1132739 w 1132739"/>
              <a:gd name="connsiteY2" fmla="*/ 1069624 h 1069624"/>
              <a:gd name="connsiteX3" fmla="*/ 8027 w 1132739"/>
              <a:gd name="connsiteY3" fmla="*/ 835974 h 1069624"/>
              <a:gd name="connsiteX4" fmla="*/ 63 w 1132739"/>
              <a:gd name="connsiteY4" fmla="*/ 0 h 1069624"/>
              <a:gd name="connsiteX0" fmla="*/ 63 w 1132741"/>
              <a:gd name="connsiteY0" fmla="*/ 0 h 1071048"/>
              <a:gd name="connsiteX1" fmla="*/ 1121981 w 1132741"/>
              <a:gd name="connsiteY1" fmla="*/ 304546 h 1071048"/>
              <a:gd name="connsiteX2" fmla="*/ 1132739 w 1132741"/>
              <a:gd name="connsiteY2" fmla="*/ 1069624 h 1071048"/>
              <a:gd name="connsiteX3" fmla="*/ 8027 w 1132741"/>
              <a:gd name="connsiteY3" fmla="*/ 835974 h 1071048"/>
              <a:gd name="connsiteX4" fmla="*/ 63 w 1132741"/>
              <a:gd name="connsiteY4" fmla="*/ 0 h 1071048"/>
              <a:gd name="connsiteX0" fmla="*/ 63 w 1132741"/>
              <a:gd name="connsiteY0" fmla="*/ 0 h 1113816"/>
              <a:gd name="connsiteX1" fmla="*/ 1121981 w 1132741"/>
              <a:gd name="connsiteY1" fmla="*/ 304546 h 1113816"/>
              <a:gd name="connsiteX2" fmla="*/ 1132739 w 1132741"/>
              <a:gd name="connsiteY2" fmla="*/ 1112655 h 1113816"/>
              <a:gd name="connsiteX3" fmla="*/ 8027 w 1132741"/>
              <a:gd name="connsiteY3" fmla="*/ 835974 h 1113816"/>
              <a:gd name="connsiteX4" fmla="*/ 63 w 1132741"/>
              <a:gd name="connsiteY4" fmla="*/ 0 h 1113816"/>
              <a:gd name="connsiteX0" fmla="*/ 63 w 1143498"/>
              <a:gd name="connsiteY0" fmla="*/ 0 h 1135234"/>
              <a:gd name="connsiteX1" fmla="*/ 1121981 w 1143498"/>
              <a:gd name="connsiteY1" fmla="*/ 304546 h 1135234"/>
              <a:gd name="connsiteX2" fmla="*/ 1143496 w 1143498"/>
              <a:gd name="connsiteY2" fmla="*/ 1134171 h 1135234"/>
              <a:gd name="connsiteX3" fmla="*/ 8027 w 1143498"/>
              <a:gd name="connsiteY3" fmla="*/ 835974 h 1135234"/>
              <a:gd name="connsiteX4" fmla="*/ 63 w 1143498"/>
              <a:gd name="connsiteY4" fmla="*/ 0 h 1135234"/>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2794 w 1146229"/>
              <a:gd name="connsiteY0" fmla="*/ 0 h 1135281"/>
              <a:gd name="connsiteX1" fmla="*/ 1124712 w 1146229"/>
              <a:gd name="connsiteY1" fmla="*/ 304546 h 1135281"/>
              <a:gd name="connsiteX2" fmla="*/ 1146227 w 1146229"/>
              <a:gd name="connsiteY2" fmla="*/ 1134171 h 1135281"/>
              <a:gd name="connsiteX3" fmla="*/ 0 w 1146229"/>
              <a:gd name="connsiteY3" fmla="*/ 846732 h 1135281"/>
              <a:gd name="connsiteX4" fmla="*/ 2794 w 1146229"/>
              <a:gd name="connsiteY4" fmla="*/ 0 h 1135281"/>
              <a:gd name="connsiteX0" fmla="*/ 2794 w 1124714"/>
              <a:gd name="connsiteY0" fmla="*/ 0 h 1156705"/>
              <a:gd name="connsiteX1" fmla="*/ 1124712 w 1124714"/>
              <a:gd name="connsiteY1" fmla="*/ 304546 h 1156705"/>
              <a:gd name="connsiteX2" fmla="*/ 1124712 w 1124714"/>
              <a:gd name="connsiteY2" fmla="*/ 1155686 h 1156705"/>
              <a:gd name="connsiteX3" fmla="*/ 0 w 1124714"/>
              <a:gd name="connsiteY3" fmla="*/ 846732 h 1156705"/>
              <a:gd name="connsiteX4" fmla="*/ 2794 w 1124714"/>
              <a:gd name="connsiteY4" fmla="*/ 0 h 1156705"/>
              <a:gd name="connsiteX0" fmla="*/ 2794 w 1124714"/>
              <a:gd name="connsiteY0" fmla="*/ 0 h 1135281"/>
              <a:gd name="connsiteX1" fmla="*/ 1124712 w 1124714"/>
              <a:gd name="connsiteY1" fmla="*/ 304546 h 1135281"/>
              <a:gd name="connsiteX2" fmla="*/ 1124712 w 1124714"/>
              <a:gd name="connsiteY2" fmla="*/ 1134171 h 1135281"/>
              <a:gd name="connsiteX3" fmla="*/ 0 w 1124714"/>
              <a:gd name="connsiteY3" fmla="*/ 846732 h 1135281"/>
              <a:gd name="connsiteX4" fmla="*/ 2794 w 1124714"/>
              <a:gd name="connsiteY4" fmla="*/ 0 h 1135281"/>
              <a:gd name="connsiteX0" fmla="*/ 2794 w 1135472"/>
              <a:gd name="connsiteY0" fmla="*/ 0 h 1113873"/>
              <a:gd name="connsiteX1" fmla="*/ 1124712 w 1135472"/>
              <a:gd name="connsiteY1" fmla="*/ 304546 h 1113873"/>
              <a:gd name="connsiteX2" fmla="*/ 1135470 w 1135472"/>
              <a:gd name="connsiteY2" fmla="*/ 1112656 h 1113873"/>
              <a:gd name="connsiteX3" fmla="*/ 0 w 1135472"/>
              <a:gd name="connsiteY3" fmla="*/ 846732 h 1113873"/>
              <a:gd name="connsiteX4" fmla="*/ 2794 w 1135472"/>
              <a:gd name="connsiteY4" fmla="*/ 0 h 1113873"/>
              <a:gd name="connsiteX0" fmla="*/ 2794 w 1124714"/>
              <a:gd name="connsiteY0" fmla="*/ 0 h 1156706"/>
              <a:gd name="connsiteX1" fmla="*/ 1124712 w 1124714"/>
              <a:gd name="connsiteY1" fmla="*/ 304546 h 1156706"/>
              <a:gd name="connsiteX2" fmla="*/ 1124712 w 1124714"/>
              <a:gd name="connsiteY2" fmla="*/ 1155687 h 1156706"/>
              <a:gd name="connsiteX3" fmla="*/ 0 w 1124714"/>
              <a:gd name="connsiteY3" fmla="*/ 846732 h 1156706"/>
              <a:gd name="connsiteX4" fmla="*/ 2794 w 1124714"/>
              <a:gd name="connsiteY4" fmla="*/ 0 h 1156706"/>
              <a:gd name="connsiteX0" fmla="*/ 2794 w 1124712"/>
              <a:gd name="connsiteY0" fmla="*/ 0 h 1135281"/>
              <a:gd name="connsiteX1" fmla="*/ 1124712 w 1124712"/>
              <a:gd name="connsiteY1" fmla="*/ 304546 h 1135281"/>
              <a:gd name="connsiteX2" fmla="*/ 1113955 w 1124712"/>
              <a:gd name="connsiteY2" fmla="*/ 1134171 h 1135281"/>
              <a:gd name="connsiteX3" fmla="*/ 0 w 1124712"/>
              <a:gd name="connsiteY3" fmla="*/ 846732 h 1135281"/>
              <a:gd name="connsiteX4" fmla="*/ 2794 w 1124712"/>
              <a:gd name="connsiteY4" fmla="*/ 0 h 1135281"/>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814" h="1135053">
                <a:moveTo>
                  <a:pt x="2896" y="0"/>
                </a:moveTo>
                <a:cubicBezTo>
                  <a:pt x="376869" y="101515"/>
                  <a:pt x="19321" y="-1365"/>
                  <a:pt x="1124814" y="304546"/>
                </a:cubicBezTo>
                <a:cubicBezTo>
                  <a:pt x="1121228" y="581088"/>
                  <a:pt x="1117643" y="1137029"/>
                  <a:pt x="1114057" y="1134171"/>
                </a:cubicBezTo>
                <a:cubicBezTo>
                  <a:pt x="1115671" y="1153106"/>
                  <a:pt x="-12344" y="861115"/>
                  <a:pt x="102" y="846732"/>
                </a:cubicBezTo>
                <a:cubicBezTo>
                  <a:pt x="1033" y="869288"/>
                  <a:pt x="1965" y="235627"/>
                  <a:pt x="28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14668" y="165760"/>
            <a:ext cx="1124712" cy="1005078"/>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9690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3910" y="0"/>
            <a:ext cx="964486" cy="6858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CD61737D-6811-40C3-B5C2-CF025B7473FD}"/>
              </a:ext>
            </a:extLst>
          </p:cNvPr>
          <p:cNvSpPr>
            <a:spLocks noGrp="1"/>
          </p:cNvSpPr>
          <p:nvPr>
            <p:ph type="title"/>
          </p:nvPr>
        </p:nvSpPr>
        <p:spPr>
          <a:xfrm>
            <a:off x="1201986" y="409471"/>
            <a:ext cx="10515600" cy="675145"/>
          </a:xfrm>
        </p:spPr>
        <p:txBody>
          <a:bodyPr>
            <a:normAutofit/>
          </a:bodyPr>
          <a:lstStyle>
            <a:lvl1pPr>
              <a:defRPr sz="2700" b="1" cap="all" baseline="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AU"/>
          </a:p>
        </p:txBody>
      </p:sp>
      <p:grpSp>
        <p:nvGrpSpPr>
          <p:cNvPr id="8" name="Group 7">
            <a:extLst>
              <a:ext uri="{FF2B5EF4-FFF2-40B4-BE49-F238E27FC236}">
                <a16:creationId xmlns:a16="http://schemas.microsoft.com/office/drawing/2014/main" id="{08154533-F15F-3571-7212-D4649FC5E5B4}"/>
              </a:ext>
            </a:extLst>
          </p:cNvPr>
          <p:cNvGrpSpPr/>
          <p:nvPr userDrawn="1"/>
        </p:nvGrpSpPr>
        <p:grpSpPr>
          <a:xfrm>
            <a:off x="0" y="98120"/>
            <a:ext cx="1120139" cy="1133526"/>
            <a:chOff x="0" y="98120"/>
            <a:chExt cx="1120139" cy="1133526"/>
          </a:xfrm>
        </p:grpSpPr>
        <p:sp>
          <p:nvSpPr>
            <p:cNvPr id="9" name="bk object 18">
              <a:extLst>
                <a:ext uri="{FF2B5EF4-FFF2-40B4-BE49-F238E27FC236}">
                  <a16:creationId xmlns:a16="http://schemas.microsoft.com/office/drawing/2014/main" id="{C6AFB9ED-BD58-569B-9E6B-711200528D94}"/>
                </a:ext>
              </a:extLst>
            </p:cNvPr>
            <p:cNvSpPr/>
            <p:nvPr/>
          </p:nvSpPr>
          <p:spPr>
            <a:xfrm>
              <a:off x="0" y="98120"/>
              <a:ext cx="1114425" cy="1133475"/>
            </a:xfrm>
            <a:custGeom>
              <a:avLst/>
              <a:gdLst/>
              <a:ahLst/>
              <a:cxnLst/>
              <a:rect l="l" t="t" r="r" b="b"/>
              <a:pathLst>
                <a:path w="1114425" h="1133475">
                  <a:moveTo>
                    <a:pt x="0" y="0"/>
                  </a:moveTo>
                  <a:lnTo>
                    <a:pt x="0" y="850502"/>
                  </a:lnTo>
                  <a:lnTo>
                    <a:pt x="67732" y="872449"/>
                  </a:lnTo>
                  <a:lnTo>
                    <a:pt x="109614" y="884665"/>
                  </a:lnTo>
                  <a:lnTo>
                    <a:pt x="213252" y="913686"/>
                  </a:lnTo>
                  <a:lnTo>
                    <a:pt x="542298" y="1001096"/>
                  </a:lnTo>
                  <a:lnTo>
                    <a:pt x="928177" y="1097457"/>
                  </a:lnTo>
                  <a:lnTo>
                    <a:pt x="1020475" y="1118651"/>
                  </a:lnTo>
                  <a:lnTo>
                    <a:pt x="1081472" y="1130974"/>
                  </a:lnTo>
                  <a:lnTo>
                    <a:pt x="1097769" y="1133170"/>
                  </a:lnTo>
                  <a:lnTo>
                    <a:pt x="1103287" y="1132382"/>
                  </a:lnTo>
                  <a:lnTo>
                    <a:pt x="1105302" y="1080590"/>
                  </a:lnTo>
                  <a:lnTo>
                    <a:pt x="1106647" y="996927"/>
                  </a:lnTo>
                  <a:lnTo>
                    <a:pt x="1107320" y="944039"/>
                  </a:lnTo>
                  <a:lnTo>
                    <a:pt x="1108665" y="822296"/>
                  </a:lnTo>
                  <a:lnTo>
                    <a:pt x="1109338" y="755896"/>
                  </a:lnTo>
                  <a:lnTo>
                    <a:pt x="1112028" y="482109"/>
                  </a:lnTo>
                  <a:lnTo>
                    <a:pt x="1112700" y="417756"/>
                  </a:lnTo>
                  <a:lnTo>
                    <a:pt x="1113372" y="357499"/>
                  </a:lnTo>
                  <a:lnTo>
                    <a:pt x="1114044" y="302564"/>
                  </a:lnTo>
                  <a:lnTo>
                    <a:pt x="294725" y="77755"/>
                  </a:lnTo>
                  <a:lnTo>
                    <a:pt x="0" y="0"/>
                  </a:lnTo>
                  <a:close/>
                </a:path>
              </a:pathLst>
            </a:custGeom>
            <a:solidFill>
              <a:srgbClr val="FFFFFF"/>
            </a:solidFill>
          </p:spPr>
          <p:txBody>
            <a:bodyPr wrap="square" lIns="0" tIns="0" rIns="0" bIns="0" rtlCol="0"/>
            <a:lstStyle/>
            <a:p>
              <a:endParaRPr/>
            </a:p>
          </p:txBody>
        </p:sp>
        <p:sp>
          <p:nvSpPr>
            <p:cNvPr id="10" name="bk object 19">
              <a:extLst>
                <a:ext uri="{FF2B5EF4-FFF2-40B4-BE49-F238E27FC236}">
                  <a16:creationId xmlns:a16="http://schemas.microsoft.com/office/drawing/2014/main" id="{FBDD8FDD-861A-6916-E7D5-8CF0DD45C3DD}"/>
                </a:ext>
              </a:extLst>
            </p:cNvPr>
            <p:cNvSpPr/>
            <p:nvPr/>
          </p:nvSpPr>
          <p:spPr>
            <a:xfrm>
              <a:off x="0" y="169491"/>
              <a:ext cx="1109472" cy="100094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bk object 21">
              <a:extLst>
                <a:ext uri="{FF2B5EF4-FFF2-40B4-BE49-F238E27FC236}">
                  <a16:creationId xmlns:a16="http://schemas.microsoft.com/office/drawing/2014/main" id="{8600005A-8163-3C98-AA23-E4EAAB2795A4}"/>
                </a:ext>
              </a:extLst>
            </p:cNvPr>
            <p:cNvSpPr/>
            <p:nvPr/>
          </p:nvSpPr>
          <p:spPr>
            <a:xfrm>
              <a:off x="1120139" y="295656"/>
              <a:ext cx="0" cy="935990"/>
            </a:xfrm>
            <a:custGeom>
              <a:avLst/>
              <a:gdLst/>
              <a:ahLst/>
              <a:cxnLst/>
              <a:rect l="l" t="t" r="r" b="b"/>
              <a:pathLst>
                <a:path h="935990">
                  <a:moveTo>
                    <a:pt x="0" y="0"/>
                  </a:moveTo>
                  <a:lnTo>
                    <a:pt x="0" y="935736"/>
                  </a:lnTo>
                </a:path>
              </a:pathLst>
            </a:custGeom>
            <a:ln w="76200">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388958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
          <p:cNvSpPr/>
          <p:nvPr userDrawn="1"/>
        </p:nvSpPr>
        <p:spPr>
          <a:xfrm>
            <a:off x="-10758" y="96572"/>
            <a:ext cx="1124814" cy="1135053"/>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 name="connsiteX0" fmla="*/ 63 w 1121981"/>
              <a:gd name="connsiteY0" fmla="*/ 0 h 1005078"/>
              <a:gd name="connsiteX1" fmla="*/ 1121981 w 1121981"/>
              <a:gd name="connsiteY1" fmla="*/ 304546 h 1005078"/>
              <a:gd name="connsiteX2" fmla="*/ 1121981 w 1121981"/>
              <a:gd name="connsiteY2" fmla="*/ 1005078 h 1005078"/>
              <a:gd name="connsiteX3" fmla="*/ 8027 w 1121981"/>
              <a:gd name="connsiteY3" fmla="*/ 835974 h 1005078"/>
              <a:gd name="connsiteX4" fmla="*/ 63 w 1121981"/>
              <a:gd name="connsiteY4" fmla="*/ 0 h 1005078"/>
              <a:gd name="connsiteX0" fmla="*/ 63 w 1132739"/>
              <a:gd name="connsiteY0" fmla="*/ 0 h 1069624"/>
              <a:gd name="connsiteX1" fmla="*/ 1121981 w 1132739"/>
              <a:gd name="connsiteY1" fmla="*/ 304546 h 1069624"/>
              <a:gd name="connsiteX2" fmla="*/ 1132739 w 1132739"/>
              <a:gd name="connsiteY2" fmla="*/ 1069624 h 1069624"/>
              <a:gd name="connsiteX3" fmla="*/ 8027 w 1132739"/>
              <a:gd name="connsiteY3" fmla="*/ 835974 h 1069624"/>
              <a:gd name="connsiteX4" fmla="*/ 63 w 1132739"/>
              <a:gd name="connsiteY4" fmla="*/ 0 h 1069624"/>
              <a:gd name="connsiteX0" fmla="*/ 63 w 1132741"/>
              <a:gd name="connsiteY0" fmla="*/ 0 h 1071048"/>
              <a:gd name="connsiteX1" fmla="*/ 1121981 w 1132741"/>
              <a:gd name="connsiteY1" fmla="*/ 304546 h 1071048"/>
              <a:gd name="connsiteX2" fmla="*/ 1132739 w 1132741"/>
              <a:gd name="connsiteY2" fmla="*/ 1069624 h 1071048"/>
              <a:gd name="connsiteX3" fmla="*/ 8027 w 1132741"/>
              <a:gd name="connsiteY3" fmla="*/ 835974 h 1071048"/>
              <a:gd name="connsiteX4" fmla="*/ 63 w 1132741"/>
              <a:gd name="connsiteY4" fmla="*/ 0 h 1071048"/>
              <a:gd name="connsiteX0" fmla="*/ 63 w 1132741"/>
              <a:gd name="connsiteY0" fmla="*/ 0 h 1113816"/>
              <a:gd name="connsiteX1" fmla="*/ 1121981 w 1132741"/>
              <a:gd name="connsiteY1" fmla="*/ 304546 h 1113816"/>
              <a:gd name="connsiteX2" fmla="*/ 1132739 w 1132741"/>
              <a:gd name="connsiteY2" fmla="*/ 1112655 h 1113816"/>
              <a:gd name="connsiteX3" fmla="*/ 8027 w 1132741"/>
              <a:gd name="connsiteY3" fmla="*/ 835974 h 1113816"/>
              <a:gd name="connsiteX4" fmla="*/ 63 w 1132741"/>
              <a:gd name="connsiteY4" fmla="*/ 0 h 1113816"/>
              <a:gd name="connsiteX0" fmla="*/ 63 w 1143498"/>
              <a:gd name="connsiteY0" fmla="*/ 0 h 1135234"/>
              <a:gd name="connsiteX1" fmla="*/ 1121981 w 1143498"/>
              <a:gd name="connsiteY1" fmla="*/ 304546 h 1135234"/>
              <a:gd name="connsiteX2" fmla="*/ 1143496 w 1143498"/>
              <a:gd name="connsiteY2" fmla="*/ 1134171 h 1135234"/>
              <a:gd name="connsiteX3" fmla="*/ 8027 w 1143498"/>
              <a:gd name="connsiteY3" fmla="*/ 835974 h 1135234"/>
              <a:gd name="connsiteX4" fmla="*/ 63 w 1143498"/>
              <a:gd name="connsiteY4" fmla="*/ 0 h 1135234"/>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2794 w 1146229"/>
              <a:gd name="connsiteY0" fmla="*/ 0 h 1135281"/>
              <a:gd name="connsiteX1" fmla="*/ 1124712 w 1146229"/>
              <a:gd name="connsiteY1" fmla="*/ 304546 h 1135281"/>
              <a:gd name="connsiteX2" fmla="*/ 1146227 w 1146229"/>
              <a:gd name="connsiteY2" fmla="*/ 1134171 h 1135281"/>
              <a:gd name="connsiteX3" fmla="*/ 0 w 1146229"/>
              <a:gd name="connsiteY3" fmla="*/ 846732 h 1135281"/>
              <a:gd name="connsiteX4" fmla="*/ 2794 w 1146229"/>
              <a:gd name="connsiteY4" fmla="*/ 0 h 1135281"/>
              <a:gd name="connsiteX0" fmla="*/ 2794 w 1124714"/>
              <a:gd name="connsiteY0" fmla="*/ 0 h 1156705"/>
              <a:gd name="connsiteX1" fmla="*/ 1124712 w 1124714"/>
              <a:gd name="connsiteY1" fmla="*/ 304546 h 1156705"/>
              <a:gd name="connsiteX2" fmla="*/ 1124712 w 1124714"/>
              <a:gd name="connsiteY2" fmla="*/ 1155686 h 1156705"/>
              <a:gd name="connsiteX3" fmla="*/ 0 w 1124714"/>
              <a:gd name="connsiteY3" fmla="*/ 846732 h 1156705"/>
              <a:gd name="connsiteX4" fmla="*/ 2794 w 1124714"/>
              <a:gd name="connsiteY4" fmla="*/ 0 h 1156705"/>
              <a:gd name="connsiteX0" fmla="*/ 2794 w 1124714"/>
              <a:gd name="connsiteY0" fmla="*/ 0 h 1135281"/>
              <a:gd name="connsiteX1" fmla="*/ 1124712 w 1124714"/>
              <a:gd name="connsiteY1" fmla="*/ 304546 h 1135281"/>
              <a:gd name="connsiteX2" fmla="*/ 1124712 w 1124714"/>
              <a:gd name="connsiteY2" fmla="*/ 1134171 h 1135281"/>
              <a:gd name="connsiteX3" fmla="*/ 0 w 1124714"/>
              <a:gd name="connsiteY3" fmla="*/ 846732 h 1135281"/>
              <a:gd name="connsiteX4" fmla="*/ 2794 w 1124714"/>
              <a:gd name="connsiteY4" fmla="*/ 0 h 1135281"/>
              <a:gd name="connsiteX0" fmla="*/ 2794 w 1135472"/>
              <a:gd name="connsiteY0" fmla="*/ 0 h 1113873"/>
              <a:gd name="connsiteX1" fmla="*/ 1124712 w 1135472"/>
              <a:gd name="connsiteY1" fmla="*/ 304546 h 1113873"/>
              <a:gd name="connsiteX2" fmla="*/ 1135470 w 1135472"/>
              <a:gd name="connsiteY2" fmla="*/ 1112656 h 1113873"/>
              <a:gd name="connsiteX3" fmla="*/ 0 w 1135472"/>
              <a:gd name="connsiteY3" fmla="*/ 846732 h 1113873"/>
              <a:gd name="connsiteX4" fmla="*/ 2794 w 1135472"/>
              <a:gd name="connsiteY4" fmla="*/ 0 h 1113873"/>
              <a:gd name="connsiteX0" fmla="*/ 2794 w 1124714"/>
              <a:gd name="connsiteY0" fmla="*/ 0 h 1156706"/>
              <a:gd name="connsiteX1" fmla="*/ 1124712 w 1124714"/>
              <a:gd name="connsiteY1" fmla="*/ 304546 h 1156706"/>
              <a:gd name="connsiteX2" fmla="*/ 1124712 w 1124714"/>
              <a:gd name="connsiteY2" fmla="*/ 1155687 h 1156706"/>
              <a:gd name="connsiteX3" fmla="*/ 0 w 1124714"/>
              <a:gd name="connsiteY3" fmla="*/ 846732 h 1156706"/>
              <a:gd name="connsiteX4" fmla="*/ 2794 w 1124714"/>
              <a:gd name="connsiteY4" fmla="*/ 0 h 1156706"/>
              <a:gd name="connsiteX0" fmla="*/ 2794 w 1124712"/>
              <a:gd name="connsiteY0" fmla="*/ 0 h 1135281"/>
              <a:gd name="connsiteX1" fmla="*/ 1124712 w 1124712"/>
              <a:gd name="connsiteY1" fmla="*/ 304546 h 1135281"/>
              <a:gd name="connsiteX2" fmla="*/ 1113955 w 1124712"/>
              <a:gd name="connsiteY2" fmla="*/ 1134171 h 1135281"/>
              <a:gd name="connsiteX3" fmla="*/ 0 w 1124712"/>
              <a:gd name="connsiteY3" fmla="*/ 846732 h 1135281"/>
              <a:gd name="connsiteX4" fmla="*/ 2794 w 1124712"/>
              <a:gd name="connsiteY4" fmla="*/ 0 h 1135281"/>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814" h="1135053">
                <a:moveTo>
                  <a:pt x="2896" y="0"/>
                </a:moveTo>
                <a:cubicBezTo>
                  <a:pt x="376869" y="101515"/>
                  <a:pt x="19321" y="-1365"/>
                  <a:pt x="1124814" y="304546"/>
                </a:cubicBezTo>
                <a:cubicBezTo>
                  <a:pt x="1121228" y="581088"/>
                  <a:pt x="1117643" y="1137029"/>
                  <a:pt x="1114057" y="1134171"/>
                </a:cubicBezTo>
                <a:cubicBezTo>
                  <a:pt x="1115671" y="1153106"/>
                  <a:pt x="-12344" y="861115"/>
                  <a:pt x="102" y="846732"/>
                </a:cubicBezTo>
                <a:cubicBezTo>
                  <a:pt x="1033" y="869288"/>
                  <a:pt x="1965" y="235627"/>
                  <a:pt x="28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
          <p:cNvSpPr/>
          <p:nvPr userDrawn="1"/>
        </p:nvSpPr>
        <p:spPr>
          <a:xfrm>
            <a:off x="-14668" y="165760"/>
            <a:ext cx="1124712" cy="1005078"/>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14" name="Rectangle 13"/>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27307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
          <p:cNvSpPr/>
          <p:nvPr userDrawn="1"/>
        </p:nvSpPr>
        <p:spPr>
          <a:xfrm>
            <a:off x="-10758" y="96572"/>
            <a:ext cx="1124814" cy="1135053"/>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 name="connsiteX0" fmla="*/ 63 w 1121981"/>
              <a:gd name="connsiteY0" fmla="*/ 0 h 1005078"/>
              <a:gd name="connsiteX1" fmla="*/ 1121981 w 1121981"/>
              <a:gd name="connsiteY1" fmla="*/ 304546 h 1005078"/>
              <a:gd name="connsiteX2" fmla="*/ 1121981 w 1121981"/>
              <a:gd name="connsiteY2" fmla="*/ 1005078 h 1005078"/>
              <a:gd name="connsiteX3" fmla="*/ 8027 w 1121981"/>
              <a:gd name="connsiteY3" fmla="*/ 835974 h 1005078"/>
              <a:gd name="connsiteX4" fmla="*/ 63 w 1121981"/>
              <a:gd name="connsiteY4" fmla="*/ 0 h 1005078"/>
              <a:gd name="connsiteX0" fmla="*/ 63 w 1132739"/>
              <a:gd name="connsiteY0" fmla="*/ 0 h 1069624"/>
              <a:gd name="connsiteX1" fmla="*/ 1121981 w 1132739"/>
              <a:gd name="connsiteY1" fmla="*/ 304546 h 1069624"/>
              <a:gd name="connsiteX2" fmla="*/ 1132739 w 1132739"/>
              <a:gd name="connsiteY2" fmla="*/ 1069624 h 1069624"/>
              <a:gd name="connsiteX3" fmla="*/ 8027 w 1132739"/>
              <a:gd name="connsiteY3" fmla="*/ 835974 h 1069624"/>
              <a:gd name="connsiteX4" fmla="*/ 63 w 1132739"/>
              <a:gd name="connsiteY4" fmla="*/ 0 h 1069624"/>
              <a:gd name="connsiteX0" fmla="*/ 63 w 1132741"/>
              <a:gd name="connsiteY0" fmla="*/ 0 h 1071048"/>
              <a:gd name="connsiteX1" fmla="*/ 1121981 w 1132741"/>
              <a:gd name="connsiteY1" fmla="*/ 304546 h 1071048"/>
              <a:gd name="connsiteX2" fmla="*/ 1132739 w 1132741"/>
              <a:gd name="connsiteY2" fmla="*/ 1069624 h 1071048"/>
              <a:gd name="connsiteX3" fmla="*/ 8027 w 1132741"/>
              <a:gd name="connsiteY3" fmla="*/ 835974 h 1071048"/>
              <a:gd name="connsiteX4" fmla="*/ 63 w 1132741"/>
              <a:gd name="connsiteY4" fmla="*/ 0 h 1071048"/>
              <a:gd name="connsiteX0" fmla="*/ 63 w 1132741"/>
              <a:gd name="connsiteY0" fmla="*/ 0 h 1113816"/>
              <a:gd name="connsiteX1" fmla="*/ 1121981 w 1132741"/>
              <a:gd name="connsiteY1" fmla="*/ 304546 h 1113816"/>
              <a:gd name="connsiteX2" fmla="*/ 1132739 w 1132741"/>
              <a:gd name="connsiteY2" fmla="*/ 1112655 h 1113816"/>
              <a:gd name="connsiteX3" fmla="*/ 8027 w 1132741"/>
              <a:gd name="connsiteY3" fmla="*/ 835974 h 1113816"/>
              <a:gd name="connsiteX4" fmla="*/ 63 w 1132741"/>
              <a:gd name="connsiteY4" fmla="*/ 0 h 1113816"/>
              <a:gd name="connsiteX0" fmla="*/ 63 w 1143498"/>
              <a:gd name="connsiteY0" fmla="*/ 0 h 1135234"/>
              <a:gd name="connsiteX1" fmla="*/ 1121981 w 1143498"/>
              <a:gd name="connsiteY1" fmla="*/ 304546 h 1135234"/>
              <a:gd name="connsiteX2" fmla="*/ 1143496 w 1143498"/>
              <a:gd name="connsiteY2" fmla="*/ 1134171 h 1135234"/>
              <a:gd name="connsiteX3" fmla="*/ 8027 w 1143498"/>
              <a:gd name="connsiteY3" fmla="*/ 835974 h 1135234"/>
              <a:gd name="connsiteX4" fmla="*/ 63 w 1143498"/>
              <a:gd name="connsiteY4" fmla="*/ 0 h 1135234"/>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2794 w 1146229"/>
              <a:gd name="connsiteY0" fmla="*/ 0 h 1135281"/>
              <a:gd name="connsiteX1" fmla="*/ 1124712 w 1146229"/>
              <a:gd name="connsiteY1" fmla="*/ 304546 h 1135281"/>
              <a:gd name="connsiteX2" fmla="*/ 1146227 w 1146229"/>
              <a:gd name="connsiteY2" fmla="*/ 1134171 h 1135281"/>
              <a:gd name="connsiteX3" fmla="*/ 0 w 1146229"/>
              <a:gd name="connsiteY3" fmla="*/ 846732 h 1135281"/>
              <a:gd name="connsiteX4" fmla="*/ 2794 w 1146229"/>
              <a:gd name="connsiteY4" fmla="*/ 0 h 1135281"/>
              <a:gd name="connsiteX0" fmla="*/ 2794 w 1124714"/>
              <a:gd name="connsiteY0" fmla="*/ 0 h 1156705"/>
              <a:gd name="connsiteX1" fmla="*/ 1124712 w 1124714"/>
              <a:gd name="connsiteY1" fmla="*/ 304546 h 1156705"/>
              <a:gd name="connsiteX2" fmla="*/ 1124712 w 1124714"/>
              <a:gd name="connsiteY2" fmla="*/ 1155686 h 1156705"/>
              <a:gd name="connsiteX3" fmla="*/ 0 w 1124714"/>
              <a:gd name="connsiteY3" fmla="*/ 846732 h 1156705"/>
              <a:gd name="connsiteX4" fmla="*/ 2794 w 1124714"/>
              <a:gd name="connsiteY4" fmla="*/ 0 h 1156705"/>
              <a:gd name="connsiteX0" fmla="*/ 2794 w 1124714"/>
              <a:gd name="connsiteY0" fmla="*/ 0 h 1135281"/>
              <a:gd name="connsiteX1" fmla="*/ 1124712 w 1124714"/>
              <a:gd name="connsiteY1" fmla="*/ 304546 h 1135281"/>
              <a:gd name="connsiteX2" fmla="*/ 1124712 w 1124714"/>
              <a:gd name="connsiteY2" fmla="*/ 1134171 h 1135281"/>
              <a:gd name="connsiteX3" fmla="*/ 0 w 1124714"/>
              <a:gd name="connsiteY3" fmla="*/ 846732 h 1135281"/>
              <a:gd name="connsiteX4" fmla="*/ 2794 w 1124714"/>
              <a:gd name="connsiteY4" fmla="*/ 0 h 1135281"/>
              <a:gd name="connsiteX0" fmla="*/ 2794 w 1135472"/>
              <a:gd name="connsiteY0" fmla="*/ 0 h 1113873"/>
              <a:gd name="connsiteX1" fmla="*/ 1124712 w 1135472"/>
              <a:gd name="connsiteY1" fmla="*/ 304546 h 1113873"/>
              <a:gd name="connsiteX2" fmla="*/ 1135470 w 1135472"/>
              <a:gd name="connsiteY2" fmla="*/ 1112656 h 1113873"/>
              <a:gd name="connsiteX3" fmla="*/ 0 w 1135472"/>
              <a:gd name="connsiteY3" fmla="*/ 846732 h 1113873"/>
              <a:gd name="connsiteX4" fmla="*/ 2794 w 1135472"/>
              <a:gd name="connsiteY4" fmla="*/ 0 h 1113873"/>
              <a:gd name="connsiteX0" fmla="*/ 2794 w 1124714"/>
              <a:gd name="connsiteY0" fmla="*/ 0 h 1156706"/>
              <a:gd name="connsiteX1" fmla="*/ 1124712 w 1124714"/>
              <a:gd name="connsiteY1" fmla="*/ 304546 h 1156706"/>
              <a:gd name="connsiteX2" fmla="*/ 1124712 w 1124714"/>
              <a:gd name="connsiteY2" fmla="*/ 1155687 h 1156706"/>
              <a:gd name="connsiteX3" fmla="*/ 0 w 1124714"/>
              <a:gd name="connsiteY3" fmla="*/ 846732 h 1156706"/>
              <a:gd name="connsiteX4" fmla="*/ 2794 w 1124714"/>
              <a:gd name="connsiteY4" fmla="*/ 0 h 1156706"/>
              <a:gd name="connsiteX0" fmla="*/ 2794 w 1124712"/>
              <a:gd name="connsiteY0" fmla="*/ 0 h 1135281"/>
              <a:gd name="connsiteX1" fmla="*/ 1124712 w 1124712"/>
              <a:gd name="connsiteY1" fmla="*/ 304546 h 1135281"/>
              <a:gd name="connsiteX2" fmla="*/ 1113955 w 1124712"/>
              <a:gd name="connsiteY2" fmla="*/ 1134171 h 1135281"/>
              <a:gd name="connsiteX3" fmla="*/ 0 w 1124712"/>
              <a:gd name="connsiteY3" fmla="*/ 846732 h 1135281"/>
              <a:gd name="connsiteX4" fmla="*/ 2794 w 1124712"/>
              <a:gd name="connsiteY4" fmla="*/ 0 h 1135281"/>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814" h="1135053">
                <a:moveTo>
                  <a:pt x="2896" y="0"/>
                </a:moveTo>
                <a:cubicBezTo>
                  <a:pt x="376869" y="101515"/>
                  <a:pt x="19321" y="-1365"/>
                  <a:pt x="1124814" y="304546"/>
                </a:cubicBezTo>
                <a:cubicBezTo>
                  <a:pt x="1121228" y="581088"/>
                  <a:pt x="1117643" y="1137029"/>
                  <a:pt x="1114057" y="1134171"/>
                </a:cubicBezTo>
                <a:cubicBezTo>
                  <a:pt x="1115671" y="1153106"/>
                  <a:pt x="-12344" y="861115"/>
                  <a:pt x="102" y="846732"/>
                </a:cubicBezTo>
                <a:cubicBezTo>
                  <a:pt x="1033" y="869288"/>
                  <a:pt x="1965" y="235627"/>
                  <a:pt x="28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14668" y="165760"/>
            <a:ext cx="1124712" cy="1005078"/>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4825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
          <p:cNvSpPr/>
          <p:nvPr userDrawn="1"/>
        </p:nvSpPr>
        <p:spPr>
          <a:xfrm>
            <a:off x="-10758" y="96572"/>
            <a:ext cx="1124814" cy="1135053"/>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 name="connsiteX0" fmla="*/ 63 w 1121981"/>
              <a:gd name="connsiteY0" fmla="*/ 0 h 1005078"/>
              <a:gd name="connsiteX1" fmla="*/ 1121981 w 1121981"/>
              <a:gd name="connsiteY1" fmla="*/ 304546 h 1005078"/>
              <a:gd name="connsiteX2" fmla="*/ 1121981 w 1121981"/>
              <a:gd name="connsiteY2" fmla="*/ 1005078 h 1005078"/>
              <a:gd name="connsiteX3" fmla="*/ 8027 w 1121981"/>
              <a:gd name="connsiteY3" fmla="*/ 835974 h 1005078"/>
              <a:gd name="connsiteX4" fmla="*/ 63 w 1121981"/>
              <a:gd name="connsiteY4" fmla="*/ 0 h 1005078"/>
              <a:gd name="connsiteX0" fmla="*/ 63 w 1132739"/>
              <a:gd name="connsiteY0" fmla="*/ 0 h 1069624"/>
              <a:gd name="connsiteX1" fmla="*/ 1121981 w 1132739"/>
              <a:gd name="connsiteY1" fmla="*/ 304546 h 1069624"/>
              <a:gd name="connsiteX2" fmla="*/ 1132739 w 1132739"/>
              <a:gd name="connsiteY2" fmla="*/ 1069624 h 1069624"/>
              <a:gd name="connsiteX3" fmla="*/ 8027 w 1132739"/>
              <a:gd name="connsiteY3" fmla="*/ 835974 h 1069624"/>
              <a:gd name="connsiteX4" fmla="*/ 63 w 1132739"/>
              <a:gd name="connsiteY4" fmla="*/ 0 h 1069624"/>
              <a:gd name="connsiteX0" fmla="*/ 63 w 1132741"/>
              <a:gd name="connsiteY0" fmla="*/ 0 h 1071048"/>
              <a:gd name="connsiteX1" fmla="*/ 1121981 w 1132741"/>
              <a:gd name="connsiteY1" fmla="*/ 304546 h 1071048"/>
              <a:gd name="connsiteX2" fmla="*/ 1132739 w 1132741"/>
              <a:gd name="connsiteY2" fmla="*/ 1069624 h 1071048"/>
              <a:gd name="connsiteX3" fmla="*/ 8027 w 1132741"/>
              <a:gd name="connsiteY3" fmla="*/ 835974 h 1071048"/>
              <a:gd name="connsiteX4" fmla="*/ 63 w 1132741"/>
              <a:gd name="connsiteY4" fmla="*/ 0 h 1071048"/>
              <a:gd name="connsiteX0" fmla="*/ 63 w 1132741"/>
              <a:gd name="connsiteY0" fmla="*/ 0 h 1113816"/>
              <a:gd name="connsiteX1" fmla="*/ 1121981 w 1132741"/>
              <a:gd name="connsiteY1" fmla="*/ 304546 h 1113816"/>
              <a:gd name="connsiteX2" fmla="*/ 1132739 w 1132741"/>
              <a:gd name="connsiteY2" fmla="*/ 1112655 h 1113816"/>
              <a:gd name="connsiteX3" fmla="*/ 8027 w 1132741"/>
              <a:gd name="connsiteY3" fmla="*/ 835974 h 1113816"/>
              <a:gd name="connsiteX4" fmla="*/ 63 w 1132741"/>
              <a:gd name="connsiteY4" fmla="*/ 0 h 1113816"/>
              <a:gd name="connsiteX0" fmla="*/ 63 w 1143498"/>
              <a:gd name="connsiteY0" fmla="*/ 0 h 1135234"/>
              <a:gd name="connsiteX1" fmla="*/ 1121981 w 1143498"/>
              <a:gd name="connsiteY1" fmla="*/ 304546 h 1135234"/>
              <a:gd name="connsiteX2" fmla="*/ 1143496 w 1143498"/>
              <a:gd name="connsiteY2" fmla="*/ 1134171 h 1135234"/>
              <a:gd name="connsiteX3" fmla="*/ 8027 w 1143498"/>
              <a:gd name="connsiteY3" fmla="*/ 835974 h 1135234"/>
              <a:gd name="connsiteX4" fmla="*/ 63 w 1143498"/>
              <a:gd name="connsiteY4" fmla="*/ 0 h 1135234"/>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2794 w 1146229"/>
              <a:gd name="connsiteY0" fmla="*/ 0 h 1135281"/>
              <a:gd name="connsiteX1" fmla="*/ 1124712 w 1146229"/>
              <a:gd name="connsiteY1" fmla="*/ 304546 h 1135281"/>
              <a:gd name="connsiteX2" fmla="*/ 1146227 w 1146229"/>
              <a:gd name="connsiteY2" fmla="*/ 1134171 h 1135281"/>
              <a:gd name="connsiteX3" fmla="*/ 0 w 1146229"/>
              <a:gd name="connsiteY3" fmla="*/ 846732 h 1135281"/>
              <a:gd name="connsiteX4" fmla="*/ 2794 w 1146229"/>
              <a:gd name="connsiteY4" fmla="*/ 0 h 1135281"/>
              <a:gd name="connsiteX0" fmla="*/ 2794 w 1124714"/>
              <a:gd name="connsiteY0" fmla="*/ 0 h 1156705"/>
              <a:gd name="connsiteX1" fmla="*/ 1124712 w 1124714"/>
              <a:gd name="connsiteY1" fmla="*/ 304546 h 1156705"/>
              <a:gd name="connsiteX2" fmla="*/ 1124712 w 1124714"/>
              <a:gd name="connsiteY2" fmla="*/ 1155686 h 1156705"/>
              <a:gd name="connsiteX3" fmla="*/ 0 w 1124714"/>
              <a:gd name="connsiteY3" fmla="*/ 846732 h 1156705"/>
              <a:gd name="connsiteX4" fmla="*/ 2794 w 1124714"/>
              <a:gd name="connsiteY4" fmla="*/ 0 h 1156705"/>
              <a:gd name="connsiteX0" fmla="*/ 2794 w 1124714"/>
              <a:gd name="connsiteY0" fmla="*/ 0 h 1135281"/>
              <a:gd name="connsiteX1" fmla="*/ 1124712 w 1124714"/>
              <a:gd name="connsiteY1" fmla="*/ 304546 h 1135281"/>
              <a:gd name="connsiteX2" fmla="*/ 1124712 w 1124714"/>
              <a:gd name="connsiteY2" fmla="*/ 1134171 h 1135281"/>
              <a:gd name="connsiteX3" fmla="*/ 0 w 1124714"/>
              <a:gd name="connsiteY3" fmla="*/ 846732 h 1135281"/>
              <a:gd name="connsiteX4" fmla="*/ 2794 w 1124714"/>
              <a:gd name="connsiteY4" fmla="*/ 0 h 1135281"/>
              <a:gd name="connsiteX0" fmla="*/ 2794 w 1135472"/>
              <a:gd name="connsiteY0" fmla="*/ 0 h 1113873"/>
              <a:gd name="connsiteX1" fmla="*/ 1124712 w 1135472"/>
              <a:gd name="connsiteY1" fmla="*/ 304546 h 1113873"/>
              <a:gd name="connsiteX2" fmla="*/ 1135470 w 1135472"/>
              <a:gd name="connsiteY2" fmla="*/ 1112656 h 1113873"/>
              <a:gd name="connsiteX3" fmla="*/ 0 w 1135472"/>
              <a:gd name="connsiteY3" fmla="*/ 846732 h 1113873"/>
              <a:gd name="connsiteX4" fmla="*/ 2794 w 1135472"/>
              <a:gd name="connsiteY4" fmla="*/ 0 h 1113873"/>
              <a:gd name="connsiteX0" fmla="*/ 2794 w 1124714"/>
              <a:gd name="connsiteY0" fmla="*/ 0 h 1156706"/>
              <a:gd name="connsiteX1" fmla="*/ 1124712 w 1124714"/>
              <a:gd name="connsiteY1" fmla="*/ 304546 h 1156706"/>
              <a:gd name="connsiteX2" fmla="*/ 1124712 w 1124714"/>
              <a:gd name="connsiteY2" fmla="*/ 1155687 h 1156706"/>
              <a:gd name="connsiteX3" fmla="*/ 0 w 1124714"/>
              <a:gd name="connsiteY3" fmla="*/ 846732 h 1156706"/>
              <a:gd name="connsiteX4" fmla="*/ 2794 w 1124714"/>
              <a:gd name="connsiteY4" fmla="*/ 0 h 1156706"/>
              <a:gd name="connsiteX0" fmla="*/ 2794 w 1124712"/>
              <a:gd name="connsiteY0" fmla="*/ 0 h 1135281"/>
              <a:gd name="connsiteX1" fmla="*/ 1124712 w 1124712"/>
              <a:gd name="connsiteY1" fmla="*/ 304546 h 1135281"/>
              <a:gd name="connsiteX2" fmla="*/ 1113955 w 1124712"/>
              <a:gd name="connsiteY2" fmla="*/ 1134171 h 1135281"/>
              <a:gd name="connsiteX3" fmla="*/ 0 w 1124712"/>
              <a:gd name="connsiteY3" fmla="*/ 846732 h 1135281"/>
              <a:gd name="connsiteX4" fmla="*/ 2794 w 1124712"/>
              <a:gd name="connsiteY4" fmla="*/ 0 h 1135281"/>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814" h="1135053">
                <a:moveTo>
                  <a:pt x="2896" y="0"/>
                </a:moveTo>
                <a:cubicBezTo>
                  <a:pt x="376869" y="101515"/>
                  <a:pt x="19321" y="-1365"/>
                  <a:pt x="1124814" y="304546"/>
                </a:cubicBezTo>
                <a:cubicBezTo>
                  <a:pt x="1121228" y="581088"/>
                  <a:pt x="1117643" y="1137029"/>
                  <a:pt x="1114057" y="1134171"/>
                </a:cubicBezTo>
                <a:cubicBezTo>
                  <a:pt x="1115671" y="1153106"/>
                  <a:pt x="-12344" y="861115"/>
                  <a:pt x="102" y="846732"/>
                </a:cubicBezTo>
                <a:cubicBezTo>
                  <a:pt x="1033" y="869288"/>
                  <a:pt x="1965" y="235627"/>
                  <a:pt x="28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14668" y="165760"/>
            <a:ext cx="1124712" cy="1005078"/>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1539506" y="-12032"/>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962708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
          <p:cNvSpPr/>
          <p:nvPr userDrawn="1"/>
        </p:nvSpPr>
        <p:spPr>
          <a:xfrm>
            <a:off x="-10758" y="96572"/>
            <a:ext cx="1124814" cy="1135053"/>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 name="connsiteX0" fmla="*/ 63 w 1121981"/>
              <a:gd name="connsiteY0" fmla="*/ 0 h 1005078"/>
              <a:gd name="connsiteX1" fmla="*/ 1121981 w 1121981"/>
              <a:gd name="connsiteY1" fmla="*/ 304546 h 1005078"/>
              <a:gd name="connsiteX2" fmla="*/ 1121981 w 1121981"/>
              <a:gd name="connsiteY2" fmla="*/ 1005078 h 1005078"/>
              <a:gd name="connsiteX3" fmla="*/ 8027 w 1121981"/>
              <a:gd name="connsiteY3" fmla="*/ 835974 h 1005078"/>
              <a:gd name="connsiteX4" fmla="*/ 63 w 1121981"/>
              <a:gd name="connsiteY4" fmla="*/ 0 h 1005078"/>
              <a:gd name="connsiteX0" fmla="*/ 63 w 1132739"/>
              <a:gd name="connsiteY0" fmla="*/ 0 h 1069624"/>
              <a:gd name="connsiteX1" fmla="*/ 1121981 w 1132739"/>
              <a:gd name="connsiteY1" fmla="*/ 304546 h 1069624"/>
              <a:gd name="connsiteX2" fmla="*/ 1132739 w 1132739"/>
              <a:gd name="connsiteY2" fmla="*/ 1069624 h 1069624"/>
              <a:gd name="connsiteX3" fmla="*/ 8027 w 1132739"/>
              <a:gd name="connsiteY3" fmla="*/ 835974 h 1069624"/>
              <a:gd name="connsiteX4" fmla="*/ 63 w 1132739"/>
              <a:gd name="connsiteY4" fmla="*/ 0 h 1069624"/>
              <a:gd name="connsiteX0" fmla="*/ 63 w 1132741"/>
              <a:gd name="connsiteY0" fmla="*/ 0 h 1071048"/>
              <a:gd name="connsiteX1" fmla="*/ 1121981 w 1132741"/>
              <a:gd name="connsiteY1" fmla="*/ 304546 h 1071048"/>
              <a:gd name="connsiteX2" fmla="*/ 1132739 w 1132741"/>
              <a:gd name="connsiteY2" fmla="*/ 1069624 h 1071048"/>
              <a:gd name="connsiteX3" fmla="*/ 8027 w 1132741"/>
              <a:gd name="connsiteY3" fmla="*/ 835974 h 1071048"/>
              <a:gd name="connsiteX4" fmla="*/ 63 w 1132741"/>
              <a:gd name="connsiteY4" fmla="*/ 0 h 1071048"/>
              <a:gd name="connsiteX0" fmla="*/ 63 w 1132741"/>
              <a:gd name="connsiteY0" fmla="*/ 0 h 1113816"/>
              <a:gd name="connsiteX1" fmla="*/ 1121981 w 1132741"/>
              <a:gd name="connsiteY1" fmla="*/ 304546 h 1113816"/>
              <a:gd name="connsiteX2" fmla="*/ 1132739 w 1132741"/>
              <a:gd name="connsiteY2" fmla="*/ 1112655 h 1113816"/>
              <a:gd name="connsiteX3" fmla="*/ 8027 w 1132741"/>
              <a:gd name="connsiteY3" fmla="*/ 835974 h 1113816"/>
              <a:gd name="connsiteX4" fmla="*/ 63 w 1132741"/>
              <a:gd name="connsiteY4" fmla="*/ 0 h 1113816"/>
              <a:gd name="connsiteX0" fmla="*/ 63 w 1143498"/>
              <a:gd name="connsiteY0" fmla="*/ 0 h 1135234"/>
              <a:gd name="connsiteX1" fmla="*/ 1121981 w 1143498"/>
              <a:gd name="connsiteY1" fmla="*/ 304546 h 1135234"/>
              <a:gd name="connsiteX2" fmla="*/ 1143496 w 1143498"/>
              <a:gd name="connsiteY2" fmla="*/ 1134171 h 1135234"/>
              <a:gd name="connsiteX3" fmla="*/ 8027 w 1143498"/>
              <a:gd name="connsiteY3" fmla="*/ 835974 h 1135234"/>
              <a:gd name="connsiteX4" fmla="*/ 63 w 1143498"/>
              <a:gd name="connsiteY4" fmla="*/ 0 h 1135234"/>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2794 w 1146229"/>
              <a:gd name="connsiteY0" fmla="*/ 0 h 1135281"/>
              <a:gd name="connsiteX1" fmla="*/ 1124712 w 1146229"/>
              <a:gd name="connsiteY1" fmla="*/ 304546 h 1135281"/>
              <a:gd name="connsiteX2" fmla="*/ 1146227 w 1146229"/>
              <a:gd name="connsiteY2" fmla="*/ 1134171 h 1135281"/>
              <a:gd name="connsiteX3" fmla="*/ 0 w 1146229"/>
              <a:gd name="connsiteY3" fmla="*/ 846732 h 1135281"/>
              <a:gd name="connsiteX4" fmla="*/ 2794 w 1146229"/>
              <a:gd name="connsiteY4" fmla="*/ 0 h 1135281"/>
              <a:gd name="connsiteX0" fmla="*/ 2794 w 1124714"/>
              <a:gd name="connsiteY0" fmla="*/ 0 h 1156705"/>
              <a:gd name="connsiteX1" fmla="*/ 1124712 w 1124714"/>
              <a:gd name="connsiteY1" fmla="*/ 304546 h 1156705"/>
              <a:gd name="connsiteX2" fmla="*/ 1124712 w 1124714"/>
              <a:gd name="connsiteY2" fmla="*/ 1155686 h 1156705"/>
              <a:gd name="connsiteX3" fmla="*/ 0 w 1124714"/>
              <a:gd name="connsiteY3" fmla="*/ 846732 h 1156705"/>
              <a:gd name="connsiteX4" fmla="*/ 2794 w 1124714"/>
              <a:gd name="connsiteY4" fmla="*/ 0 h 1156705"/>
              <a:gd name="connsiteX0" fmla="*/ 2794 w 1124714"/>
              <a:gd name="connsiteY0" fmla="*/ 0 h 1135281"/>
              <a:gd name="connsiteX1" fmla="*/ 1124712 w 1124714"/>
              <a:gd name="connsiteY1" fmla="*/ 304546 h 1135281"/>
              <a:gd name="connsiteX2" fmla="*/ 1124712 w 1124714"/>
              <a:gd name="connsiteY2" fmla="*/ 1134171 h 1135281"/>
              <a:gd name="connsiteX3" fmla="*/ 0 w 1124714"/>
              <a:gd name="connsiteY3" fmla="*/ 846732 h 1135281"/>
              <a:gd name="connsiteX4" fmla="*/ 2794 w 1124714"/>
              <a:gd name="connsiteY4" fmla="*/ 0 h 1135281"/>
              <a:gd name="connsiteX0" fmla="*/ 2794 w 1135472"/>
              <a:gd name="connsiteY0" fmla="*/ 0 h 1113873"/>
              <a:gd name="connsiteX1" fmla="*/ 1124712 w 1135472"/>
              <a:gd name="connsiteY1" fmla="*/ 304546 h 1113873"/>
              <a:gd name="connsiteX2" fmla="*/ 1135470 w 1135472"/>
              <a:gd name="connsiteY2" fmla="*/ 1112656 h 1113873"/>
              <a:gd name="connsiteX3" fmla="*/ 0 w 1135472"/>
              <a:gd name="connsiteY3" fmla="*/ 846732 h 1113873"/>
              <a:gd name="connsiteX4" fmla="*/ 2794 w 1135472"/>
              <a:gd name="connsiteY4" fmla="*/ 0 h 1113873"/>
              <a:gd name="connsiteX0" fmla="*/ 2794 w 1124714"/>
              <a:gd name="connsiteY0" fmla="*/ 0 h 1156706"/>
              <a:gd name="connsiteX1" fmla="*/ 1124712 w 1124714"/>
              <a:gd name="connsiteY1" fmla="*/ 304546 h 1156706"/>
              <a:gd name="connsiteX2" fmla="*/ 1124712 w 1124714"/>
              <a:gd name="connsiteY2" fmla="*/ 1155687 h 1156706"/>
              <a:gd name="connsiteX3" fmla="*/ 0 w 1124714"/>
              <a:gd name="connsiteY3" fmla="*/ 846732 h 1156706"/>
              <a:gd name="connsiteX4" fmla="*/ 2794 w 1124714"/>
              <a:gd name="connsiteY4" fmla="*/ 0 h 1156706"/>
              <a:gd name="connsiteX0" fmla="*/ 2794 w 1124712"/>
              <a:gd name="connsiteY0" fmla="*/ 0 h 1135281"/>
              <a:gd name="connsiteX1" fmla="*/ 1124712 w 1124712"/>
              <a:gd name="connsiteY1" fmla="*/ 304546 h 1135281"/>
              <a:gd name="connsiteX2" fmla="*/ 1113955 w 1124712"/>
              <a:gd name="connsiteY2" fmla="*/ 1134171 h 1135281"/>
              <a:gd name="connsiteX3" fmla="*/ 0 w 1124712"/>
              <a:gd name="connsiteY3" fmla="*/ 846732 h 1135281"/>
              <a:gd name="connsiteX4" fmla="*/ 2794 w 1124712"/>
              <a:gd name="connsiteY4" fmla="*/ 0 h 1135281"/>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814" h="1135053">
                <a:moveTo>
                  <a:pt x="2896" y="0"/>
                </a:moveTo>
                <a:cubicBezTo>
                  <a:pt x="376869" y="101515"/>
                  <a:pt x="19321" y="-1365"/>
                  <a:pt x="1124814" y="304546"/>
                </a:cubicBezTo>
                <a:cubicBezTo>
                  <a:pt x="1121228" y="581088"/>
                  <a:pt x="1117643" y="1137029"/>
                  <a:pt x="1114057" y="1134171"/>
                </a:cubicBezTo>
                <a:cubicBezTo>
                  <a:pt x="1115671" y="1153106"/>
                  <a:pt x="-12344" y="861115"/>
                  <a:pt x="102" y="846732"/>
                </a:cubicBezTo>
                <a:cubicBezTo>
                  <a:pt x="1033" y="869288"/>
                  <a:pt x="1965" y="235627"/>
                  <a:pt x="28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14668" y="165760"/>
            <a:ext cx="1124712" cy="1005078"/>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1539506" y="-12032"/>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1"/>
          <p:cNvSpPr/>
          <p:nvPr userDrawn="1"/>
        </p:nvSpPr>
        <p:spPr>
          <a:xfrm>
            <a:off x="1539506" y="-12032"/>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21143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B0A06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8FA0147-9F72-A641-B439-2B849508CD8C}" type="datetime1">
              <a:rPr lang="en-AU" smtClean="0"/>
              <a:t>6/02/2023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
          <p:cNvSpPr/>
          <p:nvPr userDrawn="1"/>
        </p:nvSpPr>
        <p:spPr>
          <a:xfrm>
            <a:off x="-10758" y="96572"/>
            <a:ext cx="1124814" cy="1135053"/>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 name="connsiteX0" fmla="*/ 63 w 1121981"/>
              <a:gd name="connsiteY0" fmla="*/ 0 h 1005078"/>
              <a:gd name="connsiteX1" fmla="*/ 1121981 w 1121981"/>
              <a:gd name="connsiteY1" fmla="*/ 304546 h 1005078"/>
              <a:gd name="connsiteX2" fmla="*/ 1121981 w 1121981"/>
              <a:gd name="connsiteY2" fmla="*/ 1005078 h 1005078"/>
              <a:gd name="connsiteX3" fmla="*/ 8027 w 1121981"/>
              <a:gd name="connsiteY3" fmla="*/ 835974 h 1005078"/>
              <a:gd name="connsiteX4" fmla="*/ 63 w 1121981"/>
              <a:gd name="connsiteY4" fmla="*/ 0 h 1005078"/>
              <a:gd name="connsiteX0" fmla="*/ 63 w 1132739"/>
              <a:gd name="connsiteY0" fmla="*/ 0 h 1069624"/>
              <a:gd name="connsiteX1" fmla="*/ 1121981 w 1132739"/>
              <a:gd name="connsiteY1" fmla="*/ 304546 h 1069624"/>
              <a:gd name="connsiteX2" fmla="*/ 1132739 w 1132739"/>
              <a:gd name="connsiteY2" fmla="*/ 1069624 h 1069624"/>
              <a:gd name="connsiteX3" fmla="*/ 8027 w 1132739"/>
              <a:gd name="connsiteY3" fmla="*/ 835974 h 1069624"/>
              <a:gd name="connsiteX4" fmla="*/ 63 w 1132739"/>
              <a:gd name="connsiteY4" fmla="*/ 0 h 1069624"/>
              <a:gd name="connsiteX0" fmla="*/ 63 w 1132741"/>
              <a:gd name="connsiteY0" fmla="*/ 0 h 1071048"/>
              <a:gd name="connsiteX1" fmla="*/ 1121981 w 1132741"/>
              <a:gd name="connsiteY1" fmla="*/ 304546 h 1071048"/>
              <a:gd name="connsiteX2" fmla="*/ 1132739 w 1132741"/>
              <a:gd name="connsiteY2" fmla="*/ 1069624 h 1071048"/>
              <a:gd name="connsiteX3" fmla="*/ 8027 w 1132741"/>
              <a:gd name="connsiteY3" fmla="*/ 835974 h 1071048"/>
              <a:gd name="connsiteX4" fmla="*/ 63 w 1132741"/>
              <a:gd name="connsiteY4" fmla="*/ 0 h 1071048"/>
              <a:gd name="connsiteX0" fmla="*/ 63 w 1132741"/>
              <a:gd name="connsiteY0" fmla="*/ 0 h 1113816"/>
              <a:gd name="connsiteX1" fmla="*/ 1121981 w 1132741"/>
              <a:gd name="connsiteY1" fmla="*/ 304546 h 1113816"/>
              <a:gd name="connsiteX2" fmla="*/ 1132739 w 1132741"/>
              <a:gd name="connsiteY2" fmla="*/ 1112655 h 1113816"/>
              <a:gd name="connsiteX3" fmla="*/ 8027 w 1132741"/>
              <a:gd name="connsiteY3" fmla="*/ 835974 h 1113816"/>
              <a:gd name="connsiteX4" fmla="*/ 63 w 1132741"/>
              <a:gd name="connsiteY4" fmla="*/ 0 h 1113816"/>
              <a:gd name="connsiteX0" fmla="*/ 63 w 1143498"/>
              <a:gd name="connsiteY0" fmla="*/ 0 h 1135234"/>
              <a:gd name="connsiteX1" fmla="*/ 1121981 w 1143498"/>
              <a:gd name="connsiteY1" fmla="*/ 304546 h 1135234"/>
              <a:gd name="connsiteX2" fmla="*/ 1143496 w 1143498"/>
              <a:gd name="connsiteY2" fmla="*/ 1134171 h 1135234"/>
              <a:gd name="connsiteX3" fmla="*/ 8027 w 1143498"/>
              <a:gd name="connsiteY3" fmla="*/ 835974 h 1135234"/>
              <a:gd name="connsiteX4" fmla="*/ 63 w 1143498"/>
              <a:gd name="connsiteY4" fmla="*/ 0 h 1135234"/>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2794 w 1146229"/>
              <a:gd name="connsiteY0" fmla="*/ 0 h 1135281"/>
              <a:gd name="connsiteX1" fmla="*/ 1124712 w 1146229"/>
              <a:gd name="connsiteY1" fmla="*/ 304546 h 1135281"/>
              <a:gd name="connsiteX2" fmla="*/ 1146227 w 1146229"/>
              <a:gd name="connsiteY2" fmla="*/ 1134171 h 1135281"/>
              <a:gd name="connsiteX3" fmla="*/ 0 w 1146229"/>
              <a:gd name="connsiteY3" fmla="*/ 846732 h 1135281"/>
              <a:gd name="connsiteX4" fmla="*/ 2794 w 1146229"/>
              <a:gd name="connsiteY4" fmla="*/ 0 h 1135281"/>
              <a:gd name="connsiteX0" fmla="*/ 2794 w 1124714"/>
              <a:gd name="connsiteY0" fmla="*/ 0 h 1156705"/>
              <a:gd name="connsiteX1" fmla="*/ 1124712 w 1124714"/>
              <a:gd name="connsiteY1" fmla="*/ 304546 h 1156705"/>
              <a:gd name="connsiteX2" fmla="*/ 1124712 w 1124714"/>
              <a:gd name="connsiteY2" fmla="*/ 1155686 h 1156705"/>
              <a:gd name="connsiteX3" fmla="*/ 0 w 1124714"/>
              <a:gd name="connsiteY3" fmla="*/ 846732 h 1156705"/>
              <a:gd name="connsiteX4" fmla="*/ 2794 w 1124714"/>
              <a:gd name="connsiteY4" fmla="*/ 0 h 1156705"/>
              <a:gd name="connsiteX0" fmla="*/ 2794 w 1124714"/>
              <a:gd name="connsiteY0" fmla="*/ 0 h 1135281"/>
              <a:gd name="connsiteX1" fmla="*/ 1124712 w 1124714"/>
              <a:gd name="connsiteY1" fmla="*/ 304546 h 1135281"/>
              <a:gd name="connsiteX2" fmla="*/ 1124712 w 1124714"/>
              <a:gd name="connsiteY2" fmla="*/ 1134171 h 1135281"/>
              <a:gd name="connsiteX3" fmla="*/ 0 w 1124714"/>
              <a:gd name="connsiteY3" fmla="*/ 846732 h 1135281"/>
              <a:gd name="connsiteX4" fmla="*/ 2794 w 1124714"/>
              <a:gd name="connsiteY4" fmla="*/ 0 h 1135281"/>
              <a:gd name="connsiteX0" fmla="*/ 2794 w 1135472"/>
              <a:gd name="connsiteY0" fmla="*/ 0 h 1113873"/>
              <a:gd name="connsiteX1" fmla="*/ 1124712 w 1135472"/>
              <a:gd name="connsiteY1" fmla="*/ 304546 h 1113873"/>
              <a:gd name="connsiteX2" fmla="*/ 1135470 w 1135472"/>
              <a:gd name="connsiteY2" fmla="*/ 1112656 h 1113873"/>
              <a:gd name="connsiteX3" fmla="*/ 0 w 1135472"/>
              <a:gd name="connsiteY3" fmla="*/ 846732 h 1113873"/>
              <a:gd name="connsiteX4" fmla="*/ 2794 w 1135472"/>
              <a:gd name="connsiteY4" fmla="*/ 0 h 1113873"/>
              <a:gd name="connsiteX0" fmla="*/ 2794 w 1124714"/>
              <a:gd name="connsiteY0" fmla="*/ 0 h 1156706"/>
              <a:gd name="connsiteX1" fmla="*/ 1124712 w 1124714"/>
              <a:gd name="connsiteY1" fmla="*/ 304546 h 1156706"/>
              <a:gd name="connsiteX2" fmla="*/ 1124712 w 1124714"/>
              <a:gd name="connsiteY2" fmla="*/ 1155687 h 1156706"/>
              <a:gd name="connsiteX3" fmla="*/ 0 w 1124714"/>
              <a:gd name="connsiteY3" fmla="*/ 846732 h 1156706"/>
              <a:gd name="connsiteX4" fmla="*/ 2794 w 1124714"/>
              <a:gd name="connsiteY4" fmla="*/ 0 h 1156706"/>
              <a:gd name="connsiteX0" fmla="*/ 2794 w 1124712"/>
              <a:gd name="connsiteY0" fmla="*/ 0 h 1135281"/>
              <a:gd name="connsiteX1" fmla="*/ 1124712 w 1124712"/>
              <a:gd name="connsiteY1" fmla="*/ 304546 h 1135281"/>
              <a:gd name="connsiteX2" fmla="*/ 1113955 w 1124712"/>
              <a:gd name="connsiteY2" fmla="*/ 1134171 h 1135281"/>
              <a:gd name="connsiteX3" fmla="*/ 0 w 1124712"/>
              <a:gd name="connsiteY3" fmla="*/ 846732 h 1135281"/>
              <a:gd name="connsiteX4" fmla="*/ 2794 w 1124712"/>
              <a:gd name="connsiteY4" fmla="*/ 0 h 1135281"/>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814" h="1135053">
                <a:moveTo>
                  <a:pt x="2896" y="0"/>
                </a:moveTo>
                <a:cubicBezTo>
                  <a:pt x="376869" y="101515"/>
                  <a:pt x="19321" y="-1365"/>
                  <a:pt x="1124814" y="304546"/>
                </a:cubicBezTo>
                <a:cubicBezTo>
                  <a:pt x="1121228" y="581088"/>
                  <a:pt x="1117643" y="1137029"/>
                  <a:pt x="1114057" y="1134171"/>
                </a:cubicBezTo>
                <a:cubicBezTo>
                  <a:pt x="1115671" y="1153106"/>
                  <a:pt x="-12344" y="861115"/>
                  <a:pt x="102" y="846732"/>
                </a:cubicBezTo>
                <a:cubicBezTo>
                  <a:pt x="1033" y="869288"/>
                  <a:pt x="1965" y="235627"/>
                  <a:pt x="28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14668" y="165760"/>
            <a:ext cx="1124712" cy="1005078"/>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1539506" y="-12032"/>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1"/>
          <p:cNvSpPr/>
          <p:nvPr userDrawn="1"/>
        </p:nvSpPr>
        <p:spPr>
          <a:xfrm>
            <a:off x="1342440" y="-12033"/>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61414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
          <p:cNvSpPr/>
          <p:nvPr userDrawn="1"/>
        </p:nvSpPr>
        <p:spPr>
          <a:xfrm>
            <a:off x="-10758" y="96572"/>
            <a:ext cx="1124814" cy="1135053"/>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 name="connsiteX0" fmla="*/ 63 w 1121981"/>
              <a:gd name="connsiteY0" fmla="*/ 0 h 1005078"/>
              <a:gd name="connsiteX1" fmla="*/ 1121981 w 1121981"/>
              <a:gd name="connsiteY1" fmla="*/ 304546 h 1005078"/>
              <a:gd name="connsiteX2" fmla="*/ 1121981 w 1121981"/>
              <a:gd name="connsiteY2" fmla="*/ 1005078 h 1005078"/>
              <a:gd name="connsiteX3" fmla="*/ 8027 w 1121981"/>
              <a:gd name="connsiteY3" fmla="*/ 835974 h 1005078"/>
              <a:gd name="connsiteX4" fmla="*/ 63 w 1121981"/>
              <a:gd name="connsiteY4" fmla="*/ 0 h 1005078"/>
              <a:gd name="connsiteX0" fmla="*/ 63 w 1132739"/>
              <a:gd name="connsiteY0" fmla="*/ 0 h 1069624"/>
              <a:gd name="connsiteX1" fmla="*/ 1121981 w 1132739"/>
              <a:gd name="connsiteY1" fmla="*/ 304546 h 1069624"/>
              <a:gd name="connsiteX2" fmla="*/ 1132739 w 1132739"/>
              <a:gd name="connsiteY2" fmla="*/ 1069624 h 1069624"/>
              <a:gd name="connsiteX3" fmla="*/ 8027 w 1132739"/>
              <a:gd name="connsiteY3" fmla="*/ 835974 h 1069624"/>
              <a:gd name="connsiteX4" fmla="*/ 63 w 1132739"/>
              <a:gd name="connsiteY4" fmla="*/ 0 h 1069624"/>
              <a:gd name="connsiteX0" fmla="*/ 63 w 1132741"/>
              <a:gd name="connsiteY0" fmla="*/ 0 h 1071048"/>
              <a:gd name="connsiteX1" fmla="*/ 1121981 w 1132741"/>
              <a:gd name="connsiteY1" fmla="*/ 304546 h 1071048"/>
              <a:gd name="connsiteX2" fmla="*/ 1132739 w 1132741"/>
              <a:gd name="connsiteY2" fmla="*/ 1069624 h 1071048"/>
              <a:gd name="connsiteX3" fmla="*/ 8027 w 1132741"/>
              <a:gd name="connsiteY3" fmla="*/ 835974 h 1071048"/>
              <a:gd name="connsiteX4" fmla="*/ 63 w 1132741"/>
              <a:gd name="connsiteY4" fmla="*/ 0 h 1071048"/>
              <a:gd name="connsiteX0" fmla="*/ 63 w 1132741"/>
              <a:gd name="connsiteY0" fmla="*/ 0 h 1113816"/>
              <a:gd name="connsiteX1" fmla="*/ 1121981 w 1132741"/>
              <a:gd name="connsiteY1" fmla="*/ 304546 h 1113816"/>
              <a:gd name="connsiteX2" fmla="*/ 1132739 w 1132741"/>
              <a:gd name="connsiteY2" fmla="*/ 1112655 h 1113816"/>
              <a:gd name="connsiteX3" fmla="*/ 8027 w 1132741"/>
              <a:gd name="connsiteY3" fmla="*/ 835974 h 1113816"/>
              <a:gd name="connsiteX4" fmla="*/ 63 w 1132741"/>
              <a:gd name="connsiteY4" fmla="*/ 0 h 1113816"/>
              <a:gd name="connsiteX0" fmla="*/ 63 w 1143498"/>
              <a:gd name="connsiteY0" fmla="*/ 0 h 1135234"/>
              <a:gd name="connsiteX1" fmla="*/ 1121981 w 1143498"/>
              <a:gd name="connsiteY1" fmla="*/ 304546 h 1135234"/>
              <a:gd name="connsiteX2" fmla="*/ 1143496 w 1143498"/>
              <a:gd name="connsiteY2" fmla="*/ 1134171 h 1135234"/>
              <a:gd name="connsiteX3" fmla="*/ 8027 w 1143498"/>
              <a:gd name="connsiteY3" fmla="*/ 835974 h 1135234"/>
              <a:gd name="connsiteX4" fmla="*/ 63 w 1143498"/>
              <a:gd name="connsiteY4" fmla="*/ 0 h 1135234"/>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2794 w 1146229"/>
              <a:gd name="connsiteY0" fmla="*/ 0 h 1135281"/>
              <a:gd name="connsiteX1" fmla="*/ 1124712 w 1146229"/>
              <a:gd name="connsiteY1" fmla="*/ 304546 h 1135281"/>
              <a:gd name="connsiteX2" fmla="*/ 1146227 w 1146229"/>
              <a:gd name="connsiteY2" fmla="*/ 1134171 h 1135281"/>
              <a:gd name="connsiteX3" fmla="*/ 0 w 1146229"/>
              <a:gd name="connsiteY3" fmla="*/ 846732 h 1135281"/>
              <a:gd name="connsiteX4" fmla="*/ 2794 w 1146229"/>
              <a:gd name="connsiteY4" fmla="*/ 0 h 1135281"/>
              <a:gd name="connsiteX0" fmla="*/ 2794 w 1124714"/>
              <a:gd name="connsiteY0" fmla="*/ 0 h 1156705"/>
              <a:gd name="connsiteX1" fmla="*/ 1124712 w 1124714"/>
              <a:gd name="connsiteY1" fmla="*/ 304546 h 1156705"/>
              <a:gd name="connsiteX2" fmla="*/ 1124712 w 1124714"/>
              <a:gd name="connsiteY2" fmla="*/ 1155686 h 1156705"/>
              <a:gd name="connsiteX3" fmla="*/ 0 w 1124714"/>
              <a:gd name="connsiteY3" fmla="*/ 846732 h 1156705"/>
              <a:gd name="connsiteX4" fmla="*/ 2794 w 1124714"/>
              <a:gd name="connsiteY4" fmla="*/ 0 h 1156705"/>
              <a:gd name="connsiteX0" fmla="*/ 2794 w 1124714"/>
              <a:gd name="connsiteY0" fmla="*/ 0 h 1135281"/>
              <a:gd name="connsiteX1" fmla="*/ 1124712 w 1124714"/>
              <a:gd name="connsiteY1" fmla="*/ 304546 h 1135281"/>
              <a:gd name="connsiteX2" fmla="*/ 1124712 w 1124714"/>
              <a:gd name="connsiteY2" fmla="*/ 1134171 h 1135281"/>
              <a:gd name="connsiteX3" fmla="*/ 0 w 1124714"/>
              <a:gd name="connsiteY3" fmla="*/ 846732 h 1135281"/>
              <a:gd name="connsiteX4" fmla="*/ 2794 w 1124714"/>
              <a:gd name="connsiteY4" fmla="*/ 0 h 1135281"/>
              <a:gd name="connsiteX0" fmla="*/ 2794 w 1135472"/>
              <a:gd name="connsiteY0" fmla="*/ 0 h 1113873"/>
              <a:gd name="connsiteX1" fmla="*/ 1124712 w 1135472"/>
              <a:gd name="connsiteY1" fmla="*/ 304546 h 1113873"/>
              <a:gd name="connsiteX2" fmla="*/ 1135470 w 1135472"/>
              <a:gd name="connsiteY2" fmla="*/ 1112656 h 1113873"/>
              <a:gd name="connsiteX3" fmla="*/ 0 w 1135472"/>
              <a:gd name="connsiteY3" fmla="*/ 846732 h 1113873"/>
              <a:gd name="connsiteX4" fmla="*/ 2794 w 1135472"/>
              <a:gd name="connsiteY4" fmla="*/ 0 h 1113873"/>
              <a:gd name="connsiteX0" fmla="*/ 2794 w 1124714"/>
              <a:gd name="connsiteY0" fmla="*/ 0 h 1156706"/>
              <a:gd name="connsiteX1" fmla="*/ 1124712 w 1124714"/>
              <a:gd name="connsiteY1" fmla="*/ 304546 h 1156706"/>
              <a:gd name="connsiteX2" fmla="*/ 1124712 w 1124714"/>
              <a:gd name="connsiteY2" fmla="*/ 1155687 h 1156706"/>
              <a:gd name="connsiteX3" fmla="*/ 0 w 1124714"/>
              <a:gd name="connsiteY3" fmla="*/ 846732 h 1156706"/>
              <a:gd name="connsiteX4" fmla="*/ 2794 w 1124714"/>
              <a:gd name="connsiteY4" fmla="*/ 0 h 1156706"/>
              <a:gd name="connsiteX0" fmla="*/ 2794 w 1124712"/>
              <a:gd name="connsiteY0" fmla="*/ 0 h 1135281"/>
              <a:gd name="connsiteX1" fmla="*/ 1124712 w 1124712"/>
              <a:gd name="connsiteY1" fmla="*/ 304546 h 1135281"/>
              <a:gd name="connsiteX2" fmla="*/ 1113955 w 1124712"/>
              <a:gd name="connsiteY2" fmla="*/ 1134171 h 1135281"/>
              <a:gd name="connsiteX3" fmla="*/ 0 w 1124712"/>
              <a:gd name="connsiteY3" fmla="*/ 846732 h 1135281"/>
              <a:gd name="connsiteX4" fmla="*/ 2794 w 1124712"/>
              <a:gd name="connsiteY4" fmla="*/ 0 h 1135281"/>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814" h="1135053">
                <a:moveTo>
                  <a:pt x="2896" y="0"/>
                </a:moveTo>
                <a:cubicBezTo>
                  <a:pt x="376869" y="101515"/>
                  <a:pt x="19321" y="-1365"/>
                  <a:pt x="1124814" y="304546"/>
                </a:cubicBezTo>
                <a:cubicBezTo>
                  <a:pt x="1121228" y="581088"/>
                  <a:pt x="1117643" y="1137029"/>
                  <a:pt x="1114057" y="1134171"/>
                </a:cubicBezTo>
                <a:cubicBezTo>
                  <a:pt x="1115671" y="1153106"/>
                  <a:pt x="-12344" y="861115"/>
                  <a:pt x="102" y="846732"/>
                </a:cubicBezTo>
                <a:cubicBezTo>
                  <a:pt x="1033" y="869288"/>
                  <a:pt x="1965" y="235627"/>
                  <a:pt x="28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14668" y="165760"/>
            <a:ext cx="1124712" cy="1005078"/>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1539506" y="-12032"/>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284298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11"/>
          <p:cNvSpPr/>
          <p:nvPr userDrawn="1"/>
        </p:nvSpPr>
        <p:spPr>
          <a:xfrm>
            <a:off x="1539506" y="-12032"/>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1"/>
          <p:cNvSpPr/>
          <p:nvPr userDrawn="1"/>
        </p:nvSpPr>
        <p:spPr>
          <a:xfrm>
            <a:off x="-10758" y="96572"/>
            <a:ext cx="1124814" cy="1135053"/>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 name="connsiteX0" fmla="*/ 63 w 1121981"/>
              <a:gd name="connsiteY0" fmla="*/ 0 h 1005078"/>
              <a:gd name="connsiteX1" fmla="*/ 1121981 w 1121981"/>
              <a:gd name="connsiteY1" fmla="*/ 304546 h 1005078"/>
              <a:gd name="connsiteX2" fmla="*/ 1121981 w 1121981"/>
              <a:gd name="connsiteY2" fmla="*/ 1005078 h 1005078"/>
              <a:gd name="connsiteX3" fmla="*/ 8027 w 1121981"/>
              <a:gd name="connsiteY3" fmla="*/ 835974 h 1005078"/>
              <a:gd name="connsiteX4" fmla="*/ 63 w 1121981"/>
              <a:gd name="connsiteY4" fmla="*/ 0 h 1005078"/>
              <a:gd name="connsiteX0" fmla="*/ 63 w 1132739"/>
              <a:gd name="connsiteY0" fmla="*/ 0 h 1069624"/>
              <a:gd name="connsiteX1" fmla="*/ 1121981 w 1132739"/>
              <a:gd name="connsiteY1" fmla="*/ 304546 h 1069624"/>
              <a:gd name="connsiteX2" fmla="*/ 1132739 w 1132739"/>
              <a:gd name="connsiteY2" fmla="*/ 1069624 h 1069624"/>
              <a:gd name="connsiteX3" fmla="*/ 8027 w 1132739"/>
              <a:gd name="connsiteY3" fmla="*/ 835974 h 1069624"/>
              <a:gd name="connsiteX4" fmla="*/ 63 w 1132739"/>
              <a:gd name="connsiteY4" fmla="*/ 0 h 1069624"/>
              <a:gd name="connsiteX0" fmla="*/ 63 w 1132741"/>
              <a:gd name="connsiteY0" fmla="*/ 0 h 1071048"/>
              <a:gd name="connsiteX1" fmla="*/ 1121981 w 1132741"/>
              <a:gd name="connsiteY1" fmla="*/ 304546 h 1071048"/>
              <a:gd name="connsiteX2" fmla="*/ 1132739 w 1132741"/>
              <a:gd name="connsiteY2" fmla="*/ 1069624 h 1071048"/>
              <a:gd name="connsiteX3" fmla="*/ 8027 w 1132741"/>
              <a:gd name="connsiteY3" fmla="*/ 835974 h 1071048"/>
              <a:gd name="connsiteX4" fmla="*/ 63 w 1132741"/>
              <a:gd name="connsiteY4" fmla="*/ 0 h 1071048"/>
              <a:gd name="connsiteX0" fmla="*/ 63 w 1132741"/>
              <a:gd name="connsiteY0" fmla="*/ 0 h 1113816"/>
              <a:gd name="connsiteX1" fmla="*/ 1121981 w 1132741"/>
              <a:gd name="connsiteY1" fmla="*/ 304546 h 1113816"/>
              <a:gd name="connsiteX2" fmla="*/ 1132739 w 1132741"/>
              <a:gd name="connsiteY2" fmla="*/ 1112655 h 1113816"/>
              <a:gd name="connsiteX3" fmla="*/ 8027 w 1132741"/>
              <a:gd name="connsiteY3" fmla="*/ 835974 h 1113816"/>
              <a:gd name="connsiteX4" fmla="*/ 63 w 1132741"/>
              <a:gd name="connsiteY4" fmla="*/ 0 h 1113816"/>
              <a:gd name="connsiteX0" fmla="*/ 63 w 1143498"/>
              <a:gd name="connsiteY0" fmla="*/ 0 h 1135234"/>
              <a:gd name="connsiteX1" fmla="*/ 1121981 w 1143498"/>
              <a:gd name="connsiteY1" fmla="*/ 304546 h 1135234"/>
              <a:gd name="connsiteX2" fmla="*/ 1143496 w 1143498"/>
              <a:gd name="connsiteY2" fmla="*/ 1134171 h 1135234"/>
              <a:gd name="connsiteX3" fmla="*/ 8027 w 1143498"/>
              <a:gd name="connsiteY3" fmla="*/ 835974 h 1135234"/>
              <a:gd name="connsiteX4" fmla="*/ 63 w 1143498"/>
              <a:gd name="connsiteY4" fmla="*/ 0 h 1135234"/>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2794 w 1146229"/>
              <a:gd name="connsiteY0" fmla="*/ 0 h 1135281"/>
              <a:gd name="connsiteX1" fmla="*/ 1124712 w 1146229"/>
              <a:gd name="connsiteY1" fmla="*/ 304546 h 1135281"/>
              <a:gd name="connsiteX2" fmla="*/ 1146227 w 1146229"/>
              <a:gd name="connsiteY2" fmla="*/ 1134171 h 1135281"/>
              <a:gd name="connsiteX3" fmla="*/ 0 w 1146229"/>
              <a:gd name="connsiteY3" fmla="*/ 846732 h 1135281"/>
              <a:gd name="connsiteX4" fmla="*/ 2794 w 1146229"/>
              <a:gd name="connsiteY4" fmla="*/ 0 h 1135281"/>
              <a:gd name="connsiteX0" fmla="*/ 2794 w 1124714"/>
              <a:gd name="connsiteY0" fmla="*/ 0 h 1156705"/>
              <a:gd name="connsiteX1" fmla="*/ 1124712 w 1124714"/>
              <a:gd name="connsiteY1" fmla="*/ 304546 h 1156705"/>
              <a:gd name="connsiteX2" fmla="*/ 1124712 w 1124714"/>
              <a:gd name="connsiteY2" fmla="*/ 1155686 h 1156705"/>
              <a:gd name="connsiteX3" fmla="*/ 0 w 1124714"/>
              <a:gd name="connsiteY3" fmla="*/ 846732 h 1156705"/>
              <a:gd name="connsiteX4" fmla="*/ 2794 w 1124714"/>
              <a:gd name="connsiteY4" fmla="*/ 0 h 1156705"/>
              <a:gd name="connsiteX0" fmla="*/ 2794 w 1124714"/>
              <a:gd name="connsiteY0" fmla="*/ 0 h 1135281"/>
              <a:gd name="connsiteX1" fmla="*/ 1124712 w 1124714"/>
              <a:gd name="connsiteY1" fmla="*/ 304546 h 1135281"/>
              <a:gd name="connsiteX2" fmla="*/ 1124712 w 1124714"/>
              <a:gd name="connsiteY2" fmla="*/ 1134171 h 1135281"/>
              <a:gd name="connsiteX3" fmla="*/ 0 w 1124714"/>
              <a:gd name="connsiteY3" fmla="*/ 846732 h 1135281"/>
              <a:gd name="connsiteX4" fmla="*/ 2794 w 1124714"/>
              <a:gd name="connsiteY4" fmla="*/ 0 h 1135281"/>
              <a:gd name="connsiteX0" fmla="*/ 2794 w 1135472"/>
              <a:gd name="connsiteY0" fmla="*/ 0 h 1113873"/>
              <a:gd name="connsiteX1" fmla="*/ 1124712 w 1135472"/>
              <a:gd name="connsiteY1" fmla="*/ 304546 h 1113873"/>
              <a:gd name="connsiteX2" fmla="*/ 1135470 w 1135472"/>
              <a:gd name="connsiteY2" fmla="*/ 1112656 h 1113873"/>
              <a:gd name="connsiteX3" fmla="*/ 0 w 1135472"/>
              <a:gd name="connsiteY3" fmla="*/ 846732 h 1113873"/>
              <a:gd name="connsiteX4" fmla="*/ 2794 w 1135472"/>
              <a:gd name="connsiteY4" fmla="*/ 0 h 1113873"/>
              <a:gd name="connsiteX0" fmla="*/ 2794 w 1124714"/>
              <a:gd name="connsiteY0" fmla="*/ 0 h 1156706"/>
              <a:gd name="connsiteX1" fmla="*/ 1124712 w 1124714"/>
              <a:gd name="connsiteY1" fmla="*/ 304546 h 1156706"/>
              <a:gd name="connsiteX2" fmla="*/ 1124712 w 1124714"/>
              <a:gd name="connsiteY2" fmla="*/ 1155687 h 1156706"/>
              <a:gd name="connsiteX3" fmla="*/ 0 w 1124714"/>
              <a:gd name="connsiteY3" fmla="*/ 846732 h 1156706"/>
              <a:gd name="connsiteX4" fmla="*/ 2794 w 1124714"/>
              <a:gd name="connsiteY4" fmla="*/ 0 h 1156706"/>
              <a:gd name="connsiteX0" fmla="*/ 2794 w 1124712"/>
              <a:gd name="connsiteY0" fmla="*/ 0 h 1135281"/>
              <a:gd name="connsiteX1" fmla="*/ 1124712 w 1124712"/>
              <a:gd name="connsiteY1" fmla="*/ 304546 h 1135281"/>
              <a:gd name="connsiteX2" fmla="*/ 1113955 w 1124712"/>
              <a:gd name="connsiteY2" fmla="*/ 1134171 h 1135281"/>
              <a:gd name="connsiteX3" fmla="*/ 0 w 1124712"/>
              <a:gd name="connsiteY3" fmla="*/ 846732 h 1135281"/>
              <a:gd name="connsiteX4" fmla="*/ 2794 w 1124712"/>
              <a:gd name="connsiteY4" fmla="*/ 0 h 1135281"/>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814" h="1135053">
                <a:moveTo>
                  <a:pt x="2896" y="0"/>
                </a:moveTo>
                <a:cubicBezTo>
                  <a:pt x="376869" y="101515"/>
                  <a:pt x="19321" y="-1365"/>
                  <a:pt x="1124814" y="304546"/>
                </a:cubicBezTo>
                <a:cubicBezTo>
                  <a:pt x="1121228" y="581088"/>
                  <a:pt x="1117643" y="1137029"/>
                  <a:pt x="1114057" y="1134171"/>
                </a:cubicBezTo>
                <a:cubicBezTo>
                  <a:pt x="1115671" y="1153106"/>
                  <a:pt x="-12344" y="861115"/>
                  <a:pt x="102" y="846732"/>
                </a:cubicBezTo>
                <a:cubicBezTo>
                  <a:pt x="1033" y="869288"/>
                  <a:pt x="1965" y="235627"/>
                  <a:pt x="28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14668" y="165760"/>
            <a:ext cx="1124712" cy="1005078"/>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12" name="Rectangle 1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2968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47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48301" y="165760"/>
            <a:ext cx="1085191" cy="936325"/>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Slide Number Placeholder 1">
            <a:extLst>
              <a:ext uri="{FF2B5EF4-FFF2-40B4-BE49-F238E27FC236}">
                <a16:creationId xmlns:a16="http://schemas.microsoft.com/office/drawing/2014/main" id="{C358576F-45FE-45C1-81EF-46139ABD2C72}"/>
              </a:ext>
            </a:extLst>
          </p:cNvPr>
          <p:cNvSpPr txBox="1">
            <a:spLocks/>
          </p:cNvSpPr>
          <p:nvPr userDrawn="1"/>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a:t>
            </a:fld>
            <a:endParaRPr lang="en-US" sz="1400" b="1" dirty="0">
              <a:solidFill>
                <a:schemeClr val="bg1"/>
              </a:solidFill>
              <a:latin typeface="Callibri"/>
            </a:endParaRPr>
          </a:p>
        </p:txBody>
      </p:sp>
      <p:sp>
        <p:nvSpPr>
          <p:cNvPr id="13" name="Title 1">
            <a:extLst>
              <a:ext uri="{FF2B5EF4-FFF2-40B4-BE49-F238E27FC236}">
                <a16:creationId xmlns:a16="http://schemas.microsoft.com/office/drawing/2014/main" id="{CD61737D-6811-40C3-B5C2-CF025B7473FD}"/>
              </a:ext>
            </a:extLst>
          </p:cNvPr>
          <p:cNvSpPr>
            <a:spLocks noGrp="1"/>
          </p:cNvSpPr>
          <p:nvPr>
            <p:ph type="title"/>
          </p:nvPr>
        </p:nvSpPr>
        <p:spPr>
          <a:xfrm>
            <a:off x="1201986" y="409471"/>
            <a:ext cx="10515600" cy="675145"/>
          </a:xfrm>
        </p:spPr>
        <p:txBody>
          <a:bodyPr>
            <a:normAutofit/>
          </a:bodyPr>
          <a:lstStyle>
            <a:lvl1pPr>
              <a:defRPr sz="2700" b="1" cap="all" baseline="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3471702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48301" y="165760"/>
            <a:ext cx="1085191" cy="936325"/>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Slide Number Placeholder 1">
            <a:extLst>
              <a:ext uri="{FF2B5EF4-FFF2-40B4-BE49-F238E27FC236}">
                <a16:creationId xmlns:a16="http://schemas.microsoft.com/office/drawing/2014/main" id="{C358576F-45FE-45C1-81EF-46139ABD2C72}"/>
              </a:ext>
            </a:extLst>
          </p:cNvPr>
          <p:cNvSpPr txBox="1">
            <a:spLocks/>
          </p:cNvSpPr>
          <p:nvPr userDrawn="1"/>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a:t>
            </a:fld>
            <a:endParaRPr lang="en-US" sz="1400" b="1" dirty="0">
              <a:solidFill>
                <a:schemeClr val="bg1"/>
              </a:solidFill>
              <a:latin typeface="Callibri"/>
            </a:endParaRPr>
          </a:p>
        </p:txBody>
      </p:sp>
      <p:sp>
        <p:nvSpPr>
          <p:cNvPr id="12" name="Title 1">
            <a:extLst>
              <a:ext uri="{FF2B5EF4-FFF2-40B4-BE49-F238E27FC236}">
                <a16:creationId xmlns:a16="http://schemas.microsoft.com/office/drawing/2014/main" id="{AC8CF258-063F-46E7-9681-4C9053F2DD3A}"/>
              </a:ext>
            </a:extLst>
          </p:cNvPr>
          <p:cNvSpPr>
            <a:spLocks noGrp="1"/>
          </p:cNvSpPr>
          <p:nvPr>
            <p:ph type="title"/>
          </p:nvPr>
        </p:nvSpPr>
        <p:spPr>
          <a:xfrm>
            <a:off x="1201986" y="409471"/>
            <a:ext cx="10515600" cy="675145"/>
          </a:xfrm>
        </p:spPr>
        <p:txBody>
          <a:bodyPr>
            <a:normAutofit/>
          </a:bodyPr>
          <a:lstStyle>
            <a:lvl1pPr>
              <a:defRPr sz="2700" b="1" cap="all" baseline="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1828732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48301" y="165760"/>
            <a:ext cx="1085191" cy="936325"/>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Slide Number Placeholder 1">
            <a:extLst>
              <a:ext uri="{FF2B5EF4-FFF2-40B4-BE49-F238E27FC236}">
                <a16:creationId xmlns:a16="http://schemas.microsoft.com/office/drawing/2014/main" id="{C358576F-45FE-45C1-81EF-46139ABD2C72}"/>
              </a:ext>
            </a:extLst>
          </p:cNvPr>
          <p:cNvSpPr txBox="1">
            <a:spLocks/>
          </p:cNvSpPr>
          <p:nvPr userDrawn="1"/>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a:t>
            </a:fld>
            <a:endParaRPr lang="en-US" sz="1400" b="1" dirty="0">
              <a:solidFill>
                <a:schemeClr val="bg1"/>
              </a:solidFill>
              <a:latin typeface="Callibri"/>
            </a:endParaRPr>
          </a:p>
        </p:txBody>
      </p:sp>
      <p:sp>
        <p:nvSpPr>
          <p:cNvPr id="13" name="Rectangle 11">
            <a:extLst>
              <a:ext uri="{FF2B5EF4-FFF2-40B4-BE49-F238E27FC236}">
                <a16:creationId xmlns:a16="http://schemas.microsoft.com/office/drawing/2014/main" id="{691FE34A-4684-4C93-8CF9-DC3C26F31E5B}"/>
              </a:ext>
            </a:extLst>
          </p:cNvPr>
          <p:cNvSpPr/>
          <p:nvPr userDrawn="1"/>
        </p:nvSpPr>
        <p:spPr>
          <a:xfrm>
            <a:off x="2402839" y="-24063"/>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6" name="Title 1">
            <a:extLst>
              <a:ext uri="{FF2B5EF4-FFF2-40B4-BE49-F238E27FC236}">
                <a16:creationId xmlns:a16="http://schemas.microsoft.com/office/drawing/2014/main" id="{5787DB07-BD64-4133-AAFB-023ADA90620E}"/>
              </a:ext>
            </a:extLst>
          </p:cNvPr>
          <p:cNvSpPr>
            <a:spLocks noGrp="1"/>
          </p:cNvSpPr>
          <p:nvPr>
            <p:ph type="title"/>
          </p:nvPr>
        </p:nvSpPr>
        <p:spPr>
          <a:xfrm>
            <a:off x="1201986" y="409471"/>
            <a:ext cx="10515600" cy="675145"/>
          </a:xfrm>
        </p:spPr>
        <p:txBody>
          <a:bodyPr>
            <a:normAutofit/>
          </a:bodyPr>
          <a:lstStyle>
            <a:lvl1pPr>
              <a:defRPr sz="2700" b="1" cap="all" baseline="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252898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48301" y="165760"/>
            <a:ext cx="1085191" cy="936325"/>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Slide Number Placeholder 1">
            <a:extLst>
              <a:ext uri="{FF2B5EF4-FFF2-40B4-BE49-F238E27FC236}">
                <a16:creationId xmlns:a16="http://schemas.microsoft.com/office/drawing/2014/main" id="{C358576F-45FE-45C1-81EF-46139ABD2C72}"/>
              </a:ext>
            </a:extLst>
          </p:cNvPr>
          <p:cNvSpPr txBox="1">
            <a:spLocks/>
          </p:cNvSpPr>
          <p:nvPr userDrawn="1"/>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a:t>
            </a:fld>
            <a:endParaRPr lang="en-US" sz="1400" b="1" dirty="0">
              <a:solidFill>
                <a:schemeClr val="bg1"/>
              </a:solidFill>
              <a:latin typeface="Callibri"/>
            </a:endParaRPr>
          </a:p>
        </p:txBody>
      </p:sp>
      <p:sp>
        <p:nvSpPr>
          <p:cNvPr id="13" name="Rectangle 11">
            <a:extLst>
              <a:ext uri="{FF2B5EF4-FFF2-40B4-BE49-F238E27FC236}">
                <a16:creationId xmlns:a16="http://schemas.microsoft.com/office/drawing/2014/main" id="{691FE34A-4684-4C93-8CF9-DC3C26F31E5B}"/>
              </a:ext>
            </a:extLst>
          </p:cNvPr>
          <p:cNvSpPr/>
          <p:nvPr userDrawn="1"/>
        </p:nvSpPr>
        <p:spPr>
          <a:xfrm>
            <a:off x="2633575" y="-24063"/>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4" name="Rectangle 11">
            <a:extLst>
              <a:ext uri="{FF2B5EF4-FFF2-40B4-BE49-F238E27FC236}">
                <a16:creationId xmlns:a16="http://schemas.microsoft.com/office/drawing/2014/main" id="{59ED02FE-5CCE-490C-8130-0029119165E8}"/>
              </a:ext>
            </a:extLst>
          </p:cNvPr>
          <p:cNvSpPr/>
          <p:nvPr userDrawn="1"/>
        </p:nvSpPr>
        <p:spPr>
          <a:xfrm>
            <a:off x="2709889" y="-24064"/>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0" name="Title 1">
            <a:extLst>
              <a:ext uri="{FF2B5EF4-FFF2-40B4-BE49-F238E27FC236}">
                <a16:creationId xmlns:a16="http://schemas.microsoft.com/office/drawing/2014/main" id="{F91622E7-FF25-4038-802D-E46D9F53F16B}"/>
              </a:ext>
            </a:extLst>
          </p:cNvPr>
          <p:cNvSpPr>
            <a:spLocks noGrp="1"/>
          </p:cNvSpPr>
          <p:nvPr>
            <p:ph type="title"/>
          </p:nvPr>
        </p:nvSpPr>
        <p:spPr>
          <a:xfrm>
            <a:off x="1201986" y="409471"/>
            <a:ext cx="10515600" cy="675145"/>
          </a:xfrm>
        </p:spPr>
        <p:txBody>
          <a:bodyPr>
            <a:normAutofit/>
          </a:bodyPr>
          <a:lstStyle>
            <a:lvl1pPr>
              <a:defRPr sz="2700" b="1" cap="all" baseline="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415910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48301" y="165760"/>
            <a:ext cx="1085191" cy="936325"/>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Slide Number Placeholder 1">
            <a:extLst>
              <a:ext uri="{FF2B5EF4-FFF2-40B4-BE49-F238E27FC236}">
                <a16:creationId xmlns:a16="http://schemas.microsoft.com/office/drawing/2014/main" id="{C358576F-45FE-45C1-81EF-46139ABD2C72}"/>
              </a:ext>
            </a:extLst>
          </p:cNvPr>
          <p:cNvSpPr txBox="1">
            <a:spLocks/>
          </p:cNvSpPr>
          <p:nvPr userDrawn="1"/>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a:t>
            </a:fld>
            <a:endParaRPr lang="en-US" sz="1400" b="1" dirty="0">
              <a:solidFill>
                <a:schemeClr val="bg1"/>
              </a:solidFill>
              <a:latin typeface="Callibri"/>
            </a:endParaRPr>
          </a:p>
        </p:txBody>
      </p:sp>
      <p:sp>
        <p:nvSpPr>
          <p:cNvPr id="13" name="Rectangle 11">
            <a:extLst>
              <a:ext uri="{FF2B5EF4-FFF2-40B4-BE49-F238E27FC236}">
                <a16:creationId xmlns:a16="http://schemas.microsoft.com/office/drawing/2014/main" id="{691FE34A-4684-4C93-8CF9-DC3C26F31E5B}"/>
              </a:ext>
            </a:extLst>
          </p:cNvPr>
          <p:cNvSpPr/>
          <p:nvPr userDrawn="1"/>
        </p:nvSpPr>
        <p:spPr>
          <a:xfrm>
            <a:off x="1445710" y="-58247"/>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0" name="Title 1">
            <a:extLst>
              <a:ext uri="{FF2B5EF4-FFF2-40B4-BE49-F238E27FC236}">
                <a16:creationId xmlns:a16="http://schemas.microsoft.com/office/drawing/2014/main" id="{F91622E7-FF25-4038-802D-E46D9F53F16B}"/>
              </a:ext>
            </a:extLst>
          </p:cNvPr>
          <p:cNvSpPr>
            <a:spLocks noGrp="1"/>
          </p:cNvSpPr>
          <p:nvPr>
            <p:ph type="title"/>
          </p:nvPr>
        </p:nvSpPr>
        <p:spPr>
          <a:xfrm>
            <a:off x="1201986" y="409471"/>
            <a:ext cx="10515600" cy="675145"/>
          </a:xfrm>
        </p:spPr>
        <p:txBody>
          <a:bodyPr>
            <a:normAutofit/>
          </a:bodyPr>
          <a:lstStyle>
            <a:lvl1pPr>
              <a:defRPr sz="2700" b="1" cap="all" baseline="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3995681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48301" y="165760"/>
            <a:ext cx="1085191" cy="936325"/>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Slide Number Placeholder 1">
            <a:extLst>
              <a:ext uri="{FF2B5EF4-FFF2-40B4-BE49-F238E27FC236}">
                <a16:creationId xmlns:a16="http://schemas.microsoft.com/office/drawing/2014/main" id="{C358576F-45FE-45C1-81EF-46139ABD2C72}"/>
              </a:ext>
            </a:extLst>
          </p:cNvPr>
          <p:cNvSpPr txBox="1">
            <a:spLocks/>
          </p:cNvSpPr>
          <p:nvPr userDrawn="1"/>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a:t>
            </a:fld>
            <a:endParaRPr lang="en-US" sz="1400" b="1" dirty="0">
              <a:solidFill>
                <a:schemeClr val="bg1"/>
              </a:solidFill>
              <a:latin typeface="Callibri"/>
            </a:endParaRPr>
          </a:p>
        </p:txBody>
      </p:sp>
      <p:sp>
        <p:nvSpPr>
          <p:cNvPr id="13" name="Rectangle 11">
            <a:extLst>
              <a:ext uri="{FF2B5EF4-FFF2-40B4-BE49-F238E27FC236}">
                <a16:creationId xmlns:a16="http://schemas.microsoft.com/office/drawing/2014/main" id="{691FE34A-4684-4C93-8CF9-DC3C26F31E5B}"/>
              </a:ext>
            </a:extLst>
          </p:cNvPr>
          <p:cNvSpPr/>
          <p:nvPr userDrawn="1"/>
        </p:nvSpPr>
        <p:spPr>
          <a:xfrm>
            <a:off x="2633575" y="-24063"/>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9" name="Rectangle 18">
            <a:extLst>
              <a:ext uri="{FF2B5EF4-FFF2-40B4-BE49-F238E27FC236}">
                <a16:creationId xmlns:a16="http://schemas.microsoft.com/office/drawing/2014/main" id="{4D1D4772-5DCD-4D2E-A516-F840A5DA011D}"/>
              </a:ext>
            </a:extLst>
          </p:cNvPr>
          <p:cNvSpPr/>
          <p:nvPr userDrawn="1"/>
        </p:nvSpPr>
        <p:spPr>
          <a:xfrm>
            <a:off x="10415394" y="6400058"/>
            <a:ext cx="184731" cy="307777"/>
          </a:xfrm>
          <a:prstGeom prst="rect">
            <a:avLst/>
          </a:prstGeom>
        </p:spPr>
        <p:txBody>
          <a:bodyPr wrap="none">
            <a:spAutoFit/>
          </a:bodyPr>
          <a:lstStyle/>
          <a:p>
            <a:pPr algn="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ectangle 11">
            <a:extLst>
              <a:ext uri="{FF2B5EF4-FFF2-40B4-BE49-F238E27FC236}">
                <a16:creationId xmlns:a16="http://schemas.microsoft.com/office/drawing/2014/main" id="{E504CBD5-5E62-4148-8BB1-F5DE2581E7A9}"/>
              </a:ext>
            </a:extLst>
          </p:cNvPr>
          <p:cNvSpPr/>
          <p:nvPr userDrawn="1"/>
        </p:nvSpPr>
        <p:spPr>
          <a:xfrm>
            <a:off x="2770934" y="-12032"/>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1">
            <a:extLst>
              <a:ext uri="{FF2B5EF4-FFF2-40B4-BE49-F238E27FC236}">
                <a16:creationId xmlns:a16="http://schemas.microsoft.com/office/drawing/2014/main" id="{2ECB9F26-3CC1-4ED7-AA66-DCB203AFC654}"/>
              </a:ext>
            </a:extLst>
          </p:cNvPr>
          <p:cNvSpPr/>
          <p:nvPr userDrawn="1"/>
        </p:nvSpPr>
        <p:spPr>
          <a:xfrm>
            <a:off x="1539506" y="-12032"/>
            <a:ext cx="7829017" cy="6882063"/>
          </a:xfrm>
          <a:custGeom>
            <a:avLst/>
            <a:gdLst>
              <a:gd name="connsiteX0" fmla="*/ 0 w 7323691"/>
              <a:gd name="connsiteY0" fmla="*/ 0 h 6858000"/>
              <a:gd name="connsiteX1" fmla="*/ 7323691 w 7323691"/>
              <a:gd name="connsiteY1" fmla="*/ 0 h 6858000"/>
              <a:gd name="connsiteX2" fmla="*/ 7323691 w 7323691"/>
              <a:gd name="connsiteY2" fmla="*/ 6858000 h 6858000"/>
              <a:gd name="connsiteX3" fmla="*/ 0 w 7323691"/>
              <a:gd name="connsiteY3" fmla="*/ 6858000 h 6858000"/>
              <a:gd name="connsiteX4" fmla="*/ 0 w 7323691"/>
              <a:gd name="connsiteY4" fmla="*/ 0 h 6858000"/>
              <a:gd name="connsiteX0" fmla="*/ 0 w 7323691"/>
              <a:gd name="connsiteY0" fmla="*/ 0 h 6858000"/>
              <a:gd name="connsiteX1" fmla="*/ 7323691 w 7323691"/>
              <a:gd name="connsiteY1" fmla="*/ 0 h 6858000"/>
              <a:gd name="connsiteX2" fmla="*/ 5988186 w 7323691"/>
              <a:gd name="connsiteY2" fmla="*/ 6833937 h 6858000"/>
              <a:gd name="connsiteX3" fmla="*/ 0 w 7323691"/>
              <a:gd name="connsiteY3" fmla="*/ 6858000 h 6858000"/>
              <a:gd name="connsiteX4" fmla="*/ 0 w 7323691"/>
              <a:gd name="connsiteY4" fmla="*/ 0 h 6858000"/>
              <a:gd name="connsiteX0" fmla="*/ 0 w 7528227"/>
              <a:gd name="connsiteY0" fmla="*/ 72190 h 6930190"/>
              <a:gd name="connsiteX1" fmla="*/ 7528227 w 7528227"/>
              <a:gd name="connsiteY1" fmla="*/ 0 h 6930190"/>
              <a:gd name="connsiteX2" fmla="*/ 5988186 w 7528227"/>
              <a:gd name="connsiteY2" fmla="*/ 6906127 h 6930190"/>
              <a:gd name="connsiteX3" fmla="*/ 0 w 7528227"/>
              <a:gd name="connsiteY3" fmla="*/ 6930190 h 6930190"/>
              <a:gd name="connsiteX4" fmla="*/ 0 w 7528227"/>
              <a:gd name="connsiteY4" fmla="*/ 72190 h 6930190"/>
              <a:gd name="connsiteX0" fmla="*/ 0 w 7528227"/>
              <a:gd name="connsiteY0" fmla="*/ 0 h 6942221"/>
              <a:gd name="connsiteX1" fmla="*/ 7528227 w 7528227"/>
              <a:gd name="connsiteY1" fmla="*/ 12031 h 6942221"/>
              <a:gd name="connsiteX2" fmla="*/ 5988186 w 7528227"/>
              <a:gd name="connsiteY2" fmla="*/ 6918158 h 6942221"/>
              <a:gd name="connsiteX3" fmla="*/ 0 w 7528227"/>
              <a:gd name="connsiteY3" fmla="*/ 6942221 h 6942221"/>
              <a:gd name="connsiteX4" fmla="*/ 0 w 7528227"/>
              <a:gd name="connsiteY4" fmla="*/ 0 h 6942221"/>
              <a:gd name="connsiteX0" fmla="*/ 0 w 7528227"/>
              <a:gd name="connsiteY0" fmla="*/ 0 h 6942221"/>
              <a:gd name="connsiteX1" fmla="*/ 7528227 w 7528227"/>
              <a:gd name="connsiteY1" fmla="*/ 12031 h 6942221"/>
              <a:gd name="connsiteX2" fmla="*/ 5915997 w 7528227"/>
              <a:gd name="connsiteY2" fmla="*/ 6882063 h 6942221"/>
              <a:gd name="connsiteX3" fmla="*/ 0 w 7528227"/>
              <a:gd name="connsiteY3" fmla="*/ 6942221 h 6942221"/>
              <a:gd name="connsiteX4" fmla="*/ 0 w 7528227"/>
              <a:gd name="connsiteY4" fmla="*/ 0 h 6942221"/>
              <a:gd name="connsiteX0" fmla="*/ 12032 w 7540259"/>
              <a:gd name="connsiteY0" fmla="*/ 0 h 6882063"/>
              <a:gd name="connsiteX1" fmla="*/ 7540259 w 7540259"/>
              <a:gd name="connsiteY1" fmla="*/ 12031 h 6882063"/>
              <a:gd name="connsiteX2" fmla="*/ 5928029 w 7540259"/>
              <a:gd name="connsiteY2" fmla="*/ 6882063 h 6882063"/>
              <a:gd name="connsiteX3" fmla="*/ 0 w 7540259"/>
              <a:gd name="connsiteY3" fmla="*/ 6870031 h 6882063"/>
              <a:gd name="connsiteX4" fmla="*/ 12032 w 7540259"/>
              <a:gd name="connsiteY4" fmla="*/ 0 h 6882063"/>
              <a:gd name="connsiteX0" fmla="*/ 12032 w 7829017"/>
              <a:gd name="connsiteY0" fmla="*/ 0 h 6882063"/>
              <a:gd name="connsiteX1" fmla="*/ 7829017 w 7829017"/>
              <a:gd name="connsiteY1" fmla="*/ 12031 h 6882063"/>
              <a:gd name="connsiteX2" fmla="*/ 5928029 w 7829017"/>
              <a:gd name="connsiteY2" fmla="*/ 6882063 h 6882063"/>
              <a:gd name="connsiteX3" fmla="*/ 0 w 7829017"/>
              <a:gd name="connsiteY3" fmla="*/ 6870031 h 6882063"/>
              <a:gd name="connsiteX4" fmla="*/ 12032 w 7829017"/>
              <a:gd name="connsiteY4" fmla="*/ 0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017" h="6882063">
                <a:moveTo>
                  <a:pt x="12032" y="0"/>
                </a:moveTo>
                <a:lnTo>
                  <a:pt x="7829017" y="12031"/>
                </a:lnTo>
                <a:lnTo>
                  <a:pt x="5928029" y="6882063"/>
                </a:lnTo>
                <a:lnTo>
                  <a:pt x="0" y="6870031"/>
                </a:lnTo>
                <a:cubicBezTo>
                  <a:pt x="4011" y="4580021"/>
                  <a:pt x="8021" y="2290010"/>
                  <a:pt x="120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Title 1">
            <a:extLst>
              <a:ext uri="{FF2B5EF4-FFF2-40B4-BE49-F238E27FC236}">
                <a16:creationId xmlns:a16="http://schemas.microsoft.com/office/drawing/2014/main" id="{8DD06528-052B-4C39-8EF9-26C14B3474E4}"/>
              </a:ext>
            </a:extLst>
          </p:cNvPr>
          <p:cNvSpPr>
            <a:spLocks noGrp="1"/>
          </p:cNvSpPr>
          <p:nvPr>
            <p:ph type="title"/>
          </p:nvPr>
        </p:nvSpPr>
        <p:spPr>
          <a:xfrm>
            <a:off x="1201986" y="409471"/>
            <a:ext cx="10515600" cy="675145"/>
          </a:xfrm>
        </p:spPr>
        <p:txBody>
          <a:bodyPr>
            <a:normAutofit/>
          </a:bodyPr>
          <a:lstStyle>
            <a:lvl1pPr>
              <a:defRPr sz="2700" b="1" cap="all" baseline="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132828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B0A06D"/>
                </a:solidFill>
                <a:latin typeface="Calibri"/>
                <a:cs typeface="Calibri"/>
              </a:defRPr>
            </a:lvl1pPr>
          </a:lstStyle>
          <a:p>
            <a:endParaRPr/>
          </a:p>
        </p:txBody>
      </p:sp>
      <p:sp>
        <p:nvSpPr>
          <p:cNvPr id="3" name="Holder 3"/>
          <p:cNvSpPr>
            <a:spLocks noGrp="1"/>
          </p:cNvSpPr>
          <p:nvPr>
            <p:ph sz="half" idx="2"/>
          </p:nvPr>
        </p:nvSpPr>
        <p:spPr>
          <a:xfrm>
            <a:off x="1125931" y="1763140"/>
            <a:ext cx="4951095" cy="3774440"/>
          </a:xfrm>
          <a:prstGeom prst="rect">
            <a:avLst/>
          </a:prstGeom>
        </p:spPr>
        <p:txBody>
          <a:bodyPr wrap="square" lIns="0" tIns="0" rIns="0" bIns="0">
            <a:spAutoFit/>
          </a:bodyPr>
          <a:lstStyle>
            <a:lvl1pPr>
              <a:defRPr sz="1200" b="0" i="0">
                <a:solidFill>
                  <a:schemeClr val="tx1"/>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DE4466-D073-444C-8212-0106CE86996B}" type="datetime1">
              <a:rPr lang="en-AU" smtClean="0"/>
              <a:t>6/02/2023</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userDrawn="1"/>
        </p:nvSpPr>
        <p:spPr>
          <a:xfrm>
            <a:off x="-3910" y="0"/>
            <a:ext cx="964486"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19" name="Rectangle 18">
            <a:extLst>
              <a:ext uri="{FF2B5EF4-FFF2-40B4-BE49-F238E27FC236}">
                <a16:creationId xmlns:a16="http://schemas.microsoft.com/office/drawing/2014/main" id="{4D1D4772-5DCD-4D2E-A516-F840A5DA011D}"/>
              </a:ext>
            </a:extLst>
          </p:cNvPr>
          <p:cNvSpPr/>
          <p:nvPr userDrawn="1"/>
        </p:nvSpPr>
        <p:spPr>
          <a:xfrm>
            <a:off x="10415394" y="6400058"/>
            <a:ext cx="184731" cy="307777"/>
          </a:xfrm>
          <a:prstGeom prst="rect">
            <a:avLst/>
          </a:prstGeom>
        </p:spPr>
        <p:txBody>
          <a:bodyPr wrap="none">
            <a:spAutoFit/>
          </a:bodyPr>
          <a:lstStyle/>
          <a:p>
            <a:pPr algn="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itle 1">
            <a:extLst>
              <a:ext uri="{FF2B5EF4-FFF2-40B4-BE49-F238E27FC236}">
                <a16:creationId xmlns:a16="http://schemas.microsoft.com/office/drawing/2014/main" id="{8DD06528-052B-4C39-8EF9-26C14B3474E4}"/>
              </a:ext>
            </a:extLst>
          </p:cNvPr>
          <p:cNvSpPr>
            <a:spLocks noGrp="1"/>
          </p:cNvSpPr>
          <p:nvPr>
            <p:ph type="title"/>
          </p:nvPr>
        </p:nvSpPr>
        <p:spPr>
          <a:xfrm>
            <a:off x="1201986" y="409471"/>
            <a:ext cx="10515600" cy="675145"/>
          </a:xfrm>
        </p:spPr>
        <p:txBody>
          <a:bodyPr>
            <a:normAutofit/>
          </a:bodyPr>
          <a:lstStyle>
            <a:lvl1pPr>
              <a:defRPr sz="2700" b="1" cap="all" baseline="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endParaRPr lang="en-AU" dirty="0"/>
          </a:p>
        </p:txBody>
      </p:sp>
      <p:sp>
        <p:nvSpPr>
          <p:cNvPr id="11" name="Rectangle 10">
            <a:extLst>
              <a:ext uri="{FF2B5EF4-FFF2-40B4-BE49-F238E27FC236}">
                <a16:creationId xmlns:a16="http://schemas.microsoft.com/office/drawing/2014/main" id="{604F57C1-C3F1-41B3-A4AD-62E0CF23B49B}"/>
              </a:ext>
            </a:extLst>
          </p:cNvPr>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46800" y="165600"/>
            <a:ext cx="1085191" cy="936325"/>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Slide Number Placeholder 1">
            <a:extLst>
              <a:ext uri="{FF2B5EF4-FFF2-40B4-BE49-F238E27FC236}">
                <a16:creationId xmlns:a16="http://schemas.microsoft.com/office/drawing/2014/main" id="{C358576F-45FE-45C1-81EF-46139ABD2C72}"/>
              </a:ext>
            </a:extLst>
          </p:cNvPr>
          <p:cNvSpPr txBox="1">
            <a:spLocks/>
          </p:cNvSpPr>
          <p:nvPr userDrawn="1"/>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a:t>
            </a:fld>
            <a:endParaRPr lang="en-US" sz="1400" b="1" dirty="0">
              <a:solidFill>
                <a:schemeClr val="bg1"/>
              </a:solidFill>
              <a:latin typeface="Callibri"/>
            </a:endParaRPr>
          </a:p>
        </p:txBody>
      </p:sp>
    </p:spTree>
    <p:extLst>
      <p:ext uri="{BB962C8B-B14F-4D97-AF65-F5344CB8AC3E}">
        <p14:creationId xmlns:p14="http://schemas.microsoft.com/office/powerpoint/2010/main" val="2693394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34067"/>
          <a:stretch/>
        </p:blipFill>
        <p:spPr>
          <a:xfrm rot="16200000">
            <a:off x="-289225" y="5604280"/>
            <a:ext cx="1330474" cy="738329"/>
          </a:xfrm>
          <a:prstGeom prst="rect">
            <a:avLst/>
          </a:prstGeom>
        </p:spPr>
      </p:pic>
      <p:sp>
        <p:nvSpPr>
          <p:cNvPr id="15" name="Rectangle 14"/>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a:extLst>
              <a:ext uri="{FF2B5EF4-FFF2-40B4-BE49-F238E27FC236}">
                <a16:creationId xmlns:a16="http://schemas.microsoft.com/office/drawing/2014/main" id="{58D0859C-1094-4FB6-83A6-85FAF9FB38D3}"/>
              </a:ext>
            </a:extLst>
          </p:cNvPr>
          <p:cNvSpPr/>
          <p:nvPr userDrawn="1"/>
        </p:nvSpPr>
        <p:spPr>
          <a:xfrm>
            <a:off x="1233681" y="4477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Slide Number Placeholder 1">
            <a:extLst>
              <a:ext uri="{FF2B5EF4-FFF2-40B4-BE49-F238E27FC236}">
                <a16:creationId xmlns:a16="http://schemas.microsoft.com/office/drawing/2014/main" id="{7A9C6831-19A4-427F-A223-F6455F69E57A}"/>
              </a:ext>
            </a:extLst>
          </p:cNvPr>
          <p:cNvSpPr txBox="1">
            <a:spLocks/>
          </p:cNvSpPr>
          <p:nvPr userDrawn="1"/>
        </p:nvSpPr>
        <p:spPr>
          <a:xfrm>
            <a:off x="659476" y="6480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a:t>
            </a:fld>
            <a:endParaRPr lang="en-US" sz="1400" b="1" dirty="0">
              <a:solidFill>
                <a:schemeClr val="bg1"/>
              </a:solidFill>
              <a:latin typeface="Callibri"/>
            </a:endParaRPr>
          </a:p>
        </p:txBody>
      </p:sp>
    </p:spTree>
    <p:extLst>
      <p:ext uri="{BB962C8B-B14F-4D97-AF65-F5344CB8AC3E}">
        <p14:creationId xmlns:p14="http://schemas.microsoft.com/office/powerpoint/2010/main" val="266106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B0A06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C716977-0E93-AC4E-8E04-5D17E80AAF97}" type="datetime1">
              <a:rPr lang="en-AU" smtClean="0"/>
              <a:t>6/02/2023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60119" cy="685799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734568" y="0"/>
            <a:ext cx="347980" cy="6858000"/>
          </a:xfrm>
          <a:custGeom>
            <a:avLst/>
            <a:gdLst/>
            <a:ahLst/>
            <a:cxnLst/>
            <a:rect l="l" t="t" r="r" b="b"/>
            <a:pathLst>
              <a:path w="347980" h="6858000">
                <a:moveTo>
                  <a:pt x="0" y="6858000"/>
                </a:moveTo>
                <a:lnTo>
                  <a:pt x="347472" y="6858000"/>
                </a:lnTo>
                <a:lnTo>
                  <a:pt x="347472" y="0"/>
                </a:lnTo>
                <a:lnTo>
                  <a:pt x="0" y="0"/>
                </a:lnTo>
                <a:lnTo>
                  <a:pt x="0" y="6858000"/>
                </a:lnTo>
                <a:close/>
              </a:path>
            </a:pathLst>
          </a:custGeom>
          <a:solidFill>
            <a:srgbClr val="FFFFFF"/>
          </a:solidFill>
        </p:spPr>
        <p:txBody>
          <a:bodyPr wrap="square" lIns="0" tIns="0" rIns="0" bIns="0" rtlCol="0"/>
          <a:lstStyle/>
          <a:p>
            <a:endParaRPr/>
          </a:p>
        </p:txBody>
      </p:sp>
      <p:sp>
        <p:nvSpPr>
          <p:cNvPr id="18" name="bk object 18"/>
          <p:cNvSpPr/>
          <p:nvPr/>
        </p:nvSpPr>
        <p:spPr>
          <a:xfrm>
            <a:off x="0" y="98120"/>
            <a:ext cx="1114425" cy="1133475"/>
          </a:xfrm>
          <a:custGeom>
            <a:avLst/>
            <a:gdLst/>
            <a:ahLst/>
            <a:cxnLst/>
            <a:rect l="l" t="t" r="r" b="b"/>
            <a:pathLst>
              <a:path w="1114425" h="1133475">
                <a:moveTo>
                  <a:pt x="0" y="0"/>
                </a:moveTo>
                <a:lnTo>
                  <a:pt x="0" y="850502"/>
                </a:lnTo>
                <a:lnTo>
                  <a:pt x="67732" y="872449"/>
                </a:lnTo>
                <a:lnTo>
                  <a:pt x="109614" y="884665"/>
                </a:lnTo>
                <a:lnTo>
                  <a:pt x="213252" y="913686"/>
                </a:lnTo>
                <a:lnTo>
                  <a:pt x="542298" y="1001096"/>
                </a:lnTo>
                <a:lnTo>
                  <a:pt x="928177" y="1097457"/>
                </a:lnTo>
                <a:lnTo>
                  <a:pt x="1020475" y="1118651"/>
                </a:lnTo>
                <a:lnTo>
                  <a:pt x="1081472" y="1130974"/>
                </a:lnTo>
                <a:lnTo>
                  <a:pt x="1097769" y="1133170"/>
                </a:lnTo>
                <a:lnTo>
                  <a:pt x="1103287" y="1132382"/>
                </a:lnTo>
                <a:lnTo>
                  <a:pt x="1105302" y="1080590"/>
                </a:lnTo>
                <a:lnTo>
                  <a:pt x="1106647" y="996927"/>
                </a:lnTo>
                <a:lnTo>
                  <a:pt x="1107320" y="944039"/>
                </a:lnTo>
                <a:lnTo>
                  <a:pt x="1108665" y="822296"/>
                </a:lnTo>
                <a:lnTo>
                  <a:pt x="1109338" y="755896"/>
                </a:lnTo>
                <a:lnTo>
                  <a:pt x="1112028" y="482109"/>
                </a:lnTo>
                <a:lnTo>
                  <a:pt x="1112700" y="417756"/>
                </a:lnTo>
                <a:lnTo>
                  <a:pt x="1113372" y="357499"/>
                </a:lnTo>
                <a:lnTo>
                  <a:pt x="1114044" y="302564"/>
                </a:lnTo>
                <a:lnTo>
                  <a:pt x="294725" y="77755"/>
                </a:lnTo>
                <a:lnTo>
                  <a:pt x="0" y="0"/>
                </a:lnTo>
                <a:close/>
              </a:path>
            </a:pathLst>
          </a:custGeom>
          <a:solidFill>
            <a:srgbClr val="FFFFFF"/>
          </a:solidFill>
        </p:spPr>
        <p:txBody>
          <a:bodyPr wrap="square" lIns="0" tIns="0" rIns="0" bIns="0" rtlCol="0"/>
          <a:lstStyle/>
          <a:p>
            <a:endParaRPr/>
          </a:p>
        </p:txBody>
      </p:sp>
      <p:sp>
        <p:nvSpPr>
          <p:cNvPr id="19" name="bk object 19"/>
          <p:cNvSpPr/>
          <p:nvPr/>
        </p:nvSpPr>
        <p:spPr>
          <a:xfrm>
            <a:off x="0" y="169491"/>
            <a:ext cx="1109472" cy="100094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bk object 20"/>
          <p:cNvSpPr/>
          <p:nvPr/>
        </p:nvSpPr>
        <p:spPr>
          <a:xfrm>
            <a:off x="6095" y="5308091"/>
            <a:ext cx="739140" cy="1330452"/>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56DB676D-2136-B540-B12E-476AE00DF260}" type="datetime1">
              <a:rPr lang="en-AU" smtClean="0"/>
              <a:t>6/02/2023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36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3910" y="0"/>
            <a:ext cx="964486" cy="6858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
          <p:cNvSpPr/>
          <p:nvPr userDrawn="1"/>
        </p:nvSpPr>
        <p:spPr>
          <a:xfrm>
            <a:off x="-10758" y="96572"/>
            <a:ext cx="1124814" cy="1135053"/>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 name="connsiteX0" fmla="*/ 63 w 1121981"/>
              <a:gd name="connsiteY0" fmla="*/ 0 h 1005078"/>
              <a:gd name="connsiteX1" fmla="*/ 1121981 w 1121981"/>
              <a:gd name="connsiteY1" fmla="*/ 304546 h 1005078"/>
              <a:gd name="connsiteX2" fmla="*/ 1121981 w 1121981"/>
              <a:gd name="connsiteY2" fmla="*/ 1005078 h 1005078"/>
              <a:gd name="connsiteX3" fmla="*/ 8027 w 1121981"/>
              <a:gd name="connsiteY3" fmla="*/ 835974 h 1005078"/>
              <a:gd name="connsiteX4" fmla="*/ 63 w 1121981"/>
              <a:gd name="connsiteY4" fmla="*/ 0 h 1005078"/>
              <a:gd name="connsiteX0" fmla="*/ 63 w 1132739"/>
              <a:gd name="connsiteY0" fmla="*/ 0 h 1069624"/>
              <a:gd name="connsiteX1" fmla="*/ 1121981 w 1132739"/>
              <a:gd name="connsiteY1" fmla="*/ 304546 h 1069624"/>
              <a:gd name="connsiteX2" fmla="*/ 1132739 w 1132739"/>
              <a:gd name="connsiteY2" fmla="*/ 1069624 h 1069624"/>
              <a:gd name="connsiteX3" fmla="*/ 8027 w 1132739"/>
              <a:gd name="connsiteY3" fmla="*/ 835974 h 1069624"/>
              <a:gd name="connsiteX4" fmla="*/ 63 w 1132739"/>
              <a:gd name="connsiteY4" fmla="*/ 0 h 1069624"/>
              <a:gd name="connsiteX0" fmla="*/ 63 w 1132741"/>
              <a:gd name="connsiteY0" fmla="*/ 0 h 1071048"/>
              <a:gd name="connsiteX1" fmla="*/ 1121981 w 1132741"/>
              <a:gd name="connsiteY1" fmla="*/ 304546 h 1071048"/>
              <a:gd name="connsiteX2" fmla="*/ 1132739 w 1132741"/>
              <a:gd name="connsiteY2" fmla="*/ 1069624 h 1071048"/>
              <a:gd name="connsiteX3" fmla="*/ 8027 w 1132741"/>
              <a:gd name="connsiteY3" fmla="*/ 835974 h 1071048"/>
              <a:gd name="connsiteX4" fmla="*/ 63 w 1132741"/>
              <a:gd name="connsiteY4" fmla="*/ 0 h 1071048"/>
              <a:gd name="connsiteX0" fmla="*/ 63 w 1132741"/>
              <a:gd name="connsiteY0" fmla="*/ 0 h 1113816"/>
              <a:gd name="connsiteX1" fmla="*/ 1121981 w 1132741"/>
              <a:gd name="connsiteY1" fmla="*/ 304546 h 1113816"/>
              <a:gd name="connsiteX2" fmla="*/ 1132739 w 1132741"/>
              <a:gd name="connsiteY2" fmla="*/ 1112655 h 1113816"/>
              <a:gd name="connsiteX3" fmla="*/ 8027 w 1132741"/>
              <a:gd name="connsiteY3" fmla="*/ 835974 h 1113816"/>
              <a:gd name="connsiteX4" fmla="*/ 63 w 1132741"/>
              <a:gd name="connsiteY4" fmla="*/ 0 h 1113816"/>
              <a:gd name="connsiteX0" fmla="*/ 63 w 1143498"/>
              <a:gd name="connsiteY0" fmla="*/ 0 h 1135234"/>
              <a:gd name="connsiteX1" fmla="*/ 1121981 w 1143498"/>
              <a:gd name="connsiteY1" fmla="*/ 304546 h 1135234"/>
              <a:gd name="connsiteX2" fmla="*/ 1143496 w 1143498"/>
              <a:gd name="connsiteY2" fmla="*/ 1134171 h 1135234"/>
              <a:gd name="connsiteX3" fmla="*/ 8027 w 1143498"/>
              <a:gd name="connsiteY3" fmla="*/ 835974 h 1135234"/>
              <a:gd name="connsiteX4" fmla="*/ 63 w 1143498"/>
              <a:gd name="connsiteY4" fmla="*/ 0 h 1135234"/>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63 w 1143498"/>
              <a:gd name="connsiteY0" fmla="*/ 0 h 1135190"/>
              <a:gd name="connsiteX1" fmla="*/ 1121981 w 1143498"/>
              <a:gd name="connsiteY1" fmla="*/ 304546 h 1135190"/>
              <a:gd name="connsiteX2" fmla="*/ 1143496 w 1143498"/>
              <a:gd name="connsiteY2" fmla="*/ 1134171 h 1135190"/>
              <a:gd name="connsiteX3" fmla="*/ 8027 w 1143498"/>
              <a:gd name="connsiteY3" fmla="*/ 825217 h 1135190"/>
              <a:gd name="connsiteX4" fmla="*/ 63 w 1143498"/>
              <a:gd name="connsiteY4" fmla="*/ 0 h 1135190"/>
              <a:gd name="connsiteX0" fmla="*/ 2794 w 1146229"/>
              <a:gd name="connsiteY0" fmla="*/ 0 h 1135281"/>
              <a:gd name="connsiteX1" fmla="*/ 1124712 w 1146229"/>
              <a:gd name="connsiteY1" fmla="*/ 304546 h 1135281"/>
              <a:gd name="connsiteX2" fmla="*/ 1146227 w 1146229"/>
              <a:gd name="connsiteY2" fmla="*/ 1134171 h 1135281"/>
              <a:gd name="connsiteX3" fmla="*/ 0 w 1146229"/>
              <a:gd name="connsiteY3" fmla="*/ 846732 h 1135281"/>
              <a:gd name="connsiteX4" fmla="*/ 2794 w 1146229"/>
              <a:gd name="connsiteY4" fmla="*/ 0 h 1135281"/>
              <a:gd name="connsiteX0" fmla="*/ 2794 w 1124714"/>
              <a:gd name="connsiteY0" fmla="*/ 0 h 1156705"/>
              <a:gd name="connsiteX1" fmla="*/ 1124712 w 1124714"/>
              <a:gd name="connsiteY1" fmla="*/ 304546 h 1156705"/>
              <a:gd name="connsiteX2" fmla="*/ 1124712 w 1124714"/>
              <a:gd name="connsiteY2" fmla="*/ 1155686 h 1156705"/>
              <a:gd name="connsiteX3" fmla="*/ 0 w 1124714"/>
              <a:gd name="connsiteY3" fmla="*/ 846732 h 1156705"/>
              <a:gd name="connsiteX4" fmla="*/ 2794 w 1124714"/>
              <a:gd name="connsiteY4" fmla="*/ 0 h 1156705"/>
              <a:gd name="connsiteX0" fmla="*/ 2794 w 1124714"/>
              <a:gd name="connsiteY0" fmla="*/ 0 h 1135281"/>
              <a:gd name="connsiteX1" fmla="*/ 1124712 w 1124714"/>
              <a:gd name="connsiteY1" fmla="*/ 304546 h 1135281"/>
              <a:gd name="connsiteX2" fmla="*/ 1124712 w 1124714"/>
              <a:gd name="connsiteY2" fmla="*/ 1134171 h 1135281"/>
              <a:gd name="connsiteX3" fmla="*/ 0 w 1124714"/>
              <a:gd name="connsiteY3" fmla="*/ 846732 h 1135281"/>
              <a:gd name="connsiteX4" fmla="*/ 2794 w 1124714"/>
              <a:gd name="connsiteY4" fmla="*/ 0 h 1135281"/>
              <a:gd name="connsiteX0" fmla="*/ 2794 w 1135472"/>
              <a:gd name="connsiteY0" fmla="*/ 0 h 1113873"/>
              <a:gd name="connsiteX1" fmla="*/ 1124712 w 1135472"/>
              <a:gd name="connsiteY1" fmla="*/ 304546 h 1113873"/>
              <a:gd name="connsiteX2" fmla="*/ 1135470 w 1135472"/>
              <a:gd name="connsiteY2" fmla="*/ 1112656 h 1113873"/>
              <a:gd name="connsiteX3" fmla="*/ 0 w 1135472"/>
              <a:gd name="connsiteY3" fmla="*/ 846732 h 1113873"/>
              <a:gd name="connsiteX4" fmla="*/ 2794 w 1135472"/>
              <a:gd name="connsiteY4" fmla="*/ 0 h 1113873"/>
              <a:gd name="connsiteX0" fmla="*/ 2794 w 1124714"/>
              <a:gd name="connsiteY0" fmla="*/ 0 h 1156706"/>
              <a:gd name="connsiteX1" fmla="*/ 1124712 w 1124714"/>
              <a:gd name="connsiteY1" fmla="*/ 304546 h 1156706"/>
              <a:gd name="connsiteX2" fmla="*/ 1124712 w 1124714"/>
              <a:gd name="connsiteY2" fmla="*/ 1155687 h 1156706"/>
              <a:gd name="connsiteX3" fmla="*/ 0 w 1124714"/>
              <a:gd name="connsiteY3" fmla="*/ 846732 h 1156706"/>
              <a:gd name="connsiteX4" fmla="*/ 2794 w 1124714"/>
              <a:gd name="connsiteY4" fmla="*/ 0 h 1156706"/>
              <a:gd name="connsiteX0" fmla="*/ 2794 w 1124712"/>
              <a:gd name="connsiteY0" fmla="*/ 0 h 1135281"/>
              <a:gd name="connsiteX1" fmla="*/ 1124712 w 1124712"/>
              <a:gd name="connsiteY1" fmla="*/ 304546 h 1135281"/>
              <a:gd name="connsiteX2" fmla="*/ 1113955 w 1124712"/>
              <a:gd name="connsiteY2" fmla="*/ 1134171 h 1135281"/>
              <a:gd name="connsiteX3" fmla="*/ 0 w 1124712"/>
              <a:gd name="connsiteY3" fmla="*/ 846732 h 1135281"/>
              <a:gd name="connsiteX4" fmla="*/ 2794 w 1124712"/>
              <a:gd name="connsiteY4" fmla="*/ 0 h 1135281"/>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 name="connsiteX0" fmla="*/ 2896 w 1124814"/>
              <a:gd name="connsiteY0" fmla="*/ 0 h 1135053"/>
              <a:gd name="connsiteX1" fmla="*/ 1124814 w 1124814"/>
              <a:gd name="connsiteY1" fmla="*/ 304546 h 1135053"/>
              <a:gd name="connsiteX2" fmla="*/ 1114057 w 1124814"/>
              <a:gd name="connsiteY2" fmla="*/ 1134171 h 1135053"/>
              <a:gd name="connsiteX3" fmla="*/ 102 w 1124814"/>
              <a:gd name="connsiteY3" fmla="*/ 846732 h 1135053"/>
              <a:gd name="connsiteX4" fmla="*/ 2896 w 1124814"/>
              <a:gd name="connsiteY4" fmla="*/ 0 h 113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814" h="1135053">
                <a:moveTo>
                  <a:pt x="2896" y="0"/>
                </a:moveTo>
                <a:cubicBezTo>
                  <a:pt x="376869" y="101515"/>
                  <a:pt x="19321" y="-1365"/>
                  <a:pt x="1124814" y="304546"/>
                </a:cubicBezTo>
                <a:cubicBezTo>
                  <a:pt x="1121228" y="581088"/>
                  <a:pt x="1117643" y="1137029"/>
                  <a:pt x="1114057" y="1134171"/>
                </a:cubicBezTo>
                <a:cubicBezTo>
                  <a:pt x="1115671" y="1153106"/>
                  <a:pt x="-12344" y="861115"/>
                  <a:pt x="102" y="846732"/>
                </a:cubicBezTo>
                <a:cubicBezTo>
                  <a:pt x="1033" y="869288"/>
                  <a:pt x="1965" y="235627"/>
                  <a:pt x="28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1"/>
          <p:cNvSpPr/>
          <p:nvPr userDrawn="1"/>
        </p:nvSpPr>
        <p:spPr>
          <a:xfrm>
            <a:off x="-14668" y="165760"/>
            <a:ext cx="1124712" cy="1005078"/>
          </a:xfrm>
          <a:custGeom>
            <a:avLst/>
            <a:gdLst>
              <a:gd name="connsiteX0" fmla="*/ 0 w 1234440"/>
              <a:gd name="connsiteY0" fmla="*/ 0 h 841248"/>
              <a:gd name="connsiteX1" fmla="*/ 1234440 w 1234440"/>
              <a:gd name="connsiteY1" fmla="*/ 0 h 841248"/>
              <a:gd name="connsiteX2" fmla="*/ 1234440 w 1234440"/>
              <a:gd name="connsiteY2" fmla="*/ 841248 h 841248"/>
              <a:gd name="connsiteX3" fmla="*/ 0 w 1234440"/>
              <a:gd name="connsiteY3" fmla="*/ 841248 h 841248"/>
              <a:gd name="connsiteX4" fmla="*/ 0 w 1234440"/>
              <a:gd name="connsiteY4" fmla="*/ 0 h 841248"/>
              <a:gd name="connsiteX0" fmla="*/ 0 w 1243584"/>
              <a:gd name="connsiteY0" fmla="*/ 0 h 841248"/>
              <a:gd name="connsiteX1" fmla="*/ 1243584 w 1243584"/>
              <a:gd name="connsiteY1" fmla="*/ 219456 h 841248"/>
              <a:gd name="connsiteX2" fmla="*/ 1234440 w 1243584"/>
              <a:gd name="connsiteY2" fmla="*/ 841248 h 841248"/>
              <a:gd name="connsiteX3" fmla="*/ 0 w 1243584"/>
              <a:gd name="connsiteY3" fmla="*/ 841248 h 841248"/>
              <a:gd name="connsiteX4" fmla="*/ 0 w 1243584"/>
              <a:gd name="connsiteY4" fmla="*/ 0 h 841248"/>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777240"/>
              <a:gd name="connsiteX1" fmla="*/ 1243584 w 1243584"/>
              <a:gd name="connsiteY1" fmla="*/ 155448 h 777240"/>
              <a:gd name="connsiteX2" fmla="*/ 1234440 w 1243584"/>
              <a:gd name="connsiteY2" fmla="*/ 777240 h 777240"/>
              <a:gd name="connsiteX3" fmla="*/ 0 w 1243584"/>
              <a:gd name="connsiteY3" fmla="*/ 777240 h 777240"/>
              <a:gd name="connsiteX4" fmla="*/ 0 w 1243584"/>
              <a:gd name="connsiteY4" fmla="*/ 0 h 777240"/>
              <a:gd name="connsiteX0" fmla="*/ 0 w 1243584"/>
              <a:gd name="connsiteY0" fmla="*/ 0 h 1033272"/>
              <a:gd name="connsiteX1" fmla="*/ 1243584 w 1243584"/>
              <a:gd name="connsiteY1" fmla="*/ 155448 h 1033272"/>
              <a:gd name="connsiteX2" fmla="*/ 1234440 w 1243584"/>
              <a:gd name="connsiteY2" fmla="*/ 1033272 h 1033272"/>
              <a:gd name="connsiteX3" fmla="*/ 0 w 1243584"/>
              <a:gd name="connsiteY3" fmla="*/ 777240 h 1033272"/>
              <a:gd name="connsiteX4" fmla="*/ 0 w 1243584"/>
              <a:gd name="connsiteY4" fmla="*/ 0 h 1033272"/>
              <a:gd name="connsiteX0" fmla="*/ 0 w 1243584"/>
              <a:gd name="connsiteY0" fmla="*/ 0 h 1033272"/>
              <a:gd name="connsiteX1" fmla="*/ 1243584 w 1243584"/>
              <a:gd name="connsiteY1" fmla="*/ 310896 h 1033272"/>
              <a:gd name="connsiteX2" fmla="*/ 1234440 w 1243584"/>
              <a:gd name="connsiteY2" fmla="*/ 1033272 h 1033272"/>
              <a:gd name="connsiteX3" fmla="*/ 0 w 1243584"/>
              <a:gd name="connsiteY3" fmla="*/ 777240 h 1033272"/>
              <a:gd name="connsiteX4" fmla="*/ 0 w 1243584"/>
              <a:gd name="connsiteY4" fmla="*/ 0 h 1033272"/>
              <a:gd name="connsiteX0" fmla="*/ 0 w 1234440"/>
              <a:gd name="connsiteY0" fmla="*/ 0 h 1033272"/>
              <a:gd name="connsiteX1" fmla="*/ 1234440 w 1234440"/>
              <a:gd name="connsiteY1" fmla="*/ 365760 h 1033272"/>
              <a:gd name="connsiteX2" fmla="*/ 1234440 w 1234440"/>
              <a:gd name="connsiteY2" fmla="*/ 1033272 h 1033272"/>
              <a:gd name="connsiteX3" fmla="*/ 0 w 1234440"/>
              <a:gd name="connsiteY3" fmla="*/ 777240 h 1033272"/>
              <a:gd name="connsiteX4" fmla="*/ 0 w 1234440"/>
              <a:gd name="connsiteY4" fmla="*/ 0 h 1033272"/>
              <a:gd name="connsiteX0" fmla="*/ 0 w 1234440"/>
              <a:gd name="connsiteY0" fmla="*/ 0 h 1033272"/>
              <a:gd name="connsiteX1" fmla="*/ 1225296 w 1234440"/>
              <a:gd name="connsiteY1" fmla="*/ 320040 h 1033272"/>
              <a:gd name="connsiteX2" fmla="*/ 1234440 w 1234440"/>
              <a:gd name="connsiteY2" fmla="*/ 1033272 h 1033272"/>
              <a:gd name="connsiteX3" fmla="*/ 0 w 1234440"/>
              <a:gd name="connsiteY3" fmla="*/ 777240 h 1033272"/>
              <a:gd name="connsiteX4" fmla="*/ 0 w 1234440"/>
              <a:gd name="connsiteY4" fmla="*/ 0 h 1033272"/>
              <a:gd name="connsiteX0" fmla="*/ 0 w 1225296"/>
              <a:gd name="connsiteY0" fmla="*/ 0 h 1042416"/>
              <a:gd name="connsiteX1" fmla="*/ 1225296 w 1225296"/>
              <a:gd name="connsiteY1" fmla="*/ 320040 h 1042416"/>
              <a:gd name="connsiteX2" fmla="*/ 1216152 w 1225296"/>
              <a:gd name="connsiteY2" fmla="*/ 1042416 h 1042416"/>
              <a:gd name="connsiteX3" fmla="*/ 0 w 1225296"/>
              <a:gd name="connsiteY3" fmla="*/ 777240 h 1042416"/>
              <a:gd name="connsiteX4" fmla="*/ 0 w 1225296"/>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40664 h 1042416"/>
              <a:gd name="connsiteX4" fmla="*/ 9144 w 1234440"/>
              <a:gd name="connsiteY4" fmla="*/ 0 h 1042416"/>
              <a:gd name="connsiteX0" fmla="*/ 9144 w 1234440"/>
              <a:gd name="connsiteY0" fmla="*/ 0 h 1042416"/>
              <a:gd name="connsiteX1" fmla="*/ 1234440 w 1234440"/>
              <a:gd name="connsiteY1" fmla="*/ 320040 h 1042416"/>
              <a:gd name="connsiteX2" fmla="*/ 1225296 w 1234440"/>
              <a:gd name="connsiteY2" fmla="*/ 1042416 h 1042416"/>
              <a:gd name="connsiteX3" fmla="*/ 0 w 1234440"/>
              <a:gd name="connsiteY3" fmla="*/ 713232 h 1042416"/>
              <a:gd name="connsiteX4" fmla="*/ 9144 w 1234440"/>
              <a:gd name="connsiteY4" fmla="*/ 0 h 1042416"/>
              <a:gd name="connsiteX0" fmla="*/ 9144 w 1225296"/>
              <a:gd name="connsiteY0" fmla="*/ 0 h 1042416"/>
              <a:gd name="connsiteX1" fmla="*/ 1115568 w 1225296"/>
              <a:gd name="connsiteY1" fmla="*/ 292608 h 1042416"/>
              <a:gd name="connsiteX2" fmla="*/ 1225296 w 1225296"/>
              <a:gd name="connsiteY2" fmla="*/ 1042416 h 1042416"/>
              <a:gd name="connsiteX3" fmla="*/ 0 w 1225296"/>
              <a:gd name="connsiteY3" fmla="*/ 713232 h 1042416"/>
              <a:gd name="connsiteX4" fmla="*/ 9144 w 1225296"/>
              <a:gd name="connsiteY4" fmla="*/ 0 h 1042416"/>
              <a:gd name="connsiteX0" fmla="*/ 9144 w 1115568"/>
              <a:gd name="connsiteY0" fmla="*/ 0 h 1014984"/>
              <a:gd name="connsiteX1" fmla="*/ 1115568 w 1115568"/>
              <a:gd name="connsiteY1" fmla="*/ 292608 h 1014984"/>
              <a:gd name="connsiteX2" fmla="*/ 1097280 w 1115568"/>
              <a:gd name="connsiteY2" fmla="*/ 1014984 h 1014984"/>
              <a:gd name="connsiteX3" fmla="*/ 0 w 1115568"/>
              <a:gd name="connsiteY3" fmla="*/ 713232 h 1014984"/>
              <a:gd name="connsiteX4" fmla="*/ 9144 w 1115568"/>
              <a:gd name="connsiteY4" fmla="*/ 0 h 1014984"/>
              <a:gd name="connsiteX0" fmla="*/ 9144 w 1124712"/>
              <a:gd name="connsiteY0" fmla="*/ 0 h 1024128"/>
              <a:gd name="connsiteX1" fmla="*/ 1115568 w 1124712"/>
              <a:gd name="connsiteY1" fmla="*/ 292608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29184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24128"/>
              <a:gd name="connsiteX1" fmla="*/ 1124712 w 1124712"/>
              <a:gd name="connsiteY1" fmla="*/ 310896 h 1024128"/>
              <a:gd name="connsiteX2" fmla="*/ 1124712 w 1124712"/>
              <a:gd name="connsiteY2" fmla="*/ 1024128 h 1024128"/>
              <a:gd name="connsiteX3" fmla="*/ 0 w 1124712"/>
              <a:gd name="connsiteY3" fmla="*/ 713232 h 1024128"/>
              <a:gd name="connsiteX4" fmla="*/ 9144 w 1124712"/>
              <a:gd name="connsiteY4" fmla="*/ 0 h 1024128"/>
              <a:gd name="connsiteX0" fmla="*/ 9144 w 1124712"/>
              <a:gd name="connsiteY0" fmla="*/ 0 h 1011428"/>
              <a:gd name="connsiteX1" fmla="*/ 1124712 w 1124712"/>
              <a:gd name="connsiteY1" fmla="*/ 310896 h 1011428"/>
              <a:gd name="connsiteX2" fmla="*/ 1124712 w 1124712"/>
              <a:gd name="connsiteY2" fmla="*/ 1011428 h 1011428"/>
              <a:gd name="connsiteX3" fmla="*/ 0 w 1124712"/>
              <a:gd name="connsiteY3" fmla="*/ 713232 h 1011428"/>
              <a:gd name="connsiteX4" fmla="*/ 9144 w 1124712"/>
              <a:gd name="connsiteY4" fmla="*/ 0 h 1011428"/>
              <a:gd name="connsiteX0" fmla="*/ 2794 w 1124712"/>
              <a:gd name="connsiteY0" fmla="*/ 0 h 1005078"/>
              <a:gd name="connsiteX1" fmla="*/ 1124712 w 1124712"/>
              <a:gd name="connsiteY1" fmla="*/ 304546 h 1005078"/>
              <a:gd name="connsiteX2" fmla="*/ 1124712 w 1124712"/>
              <a:gd name="connsiteY2" fmla="*/ 1005078 h 1005078"/>
              <a:gd name="connsiteX3" fmla="*/ 0 w 1124712"/>
              <a:gd name="connsiteY3" fmla="*/ 706882 h 1005078"/>
              <a:gd name="connsiteX4" fmla="*/ 2794 w 1124712"/>
              <a:gd name="connsiteY4" fmla="*/ 0 h 100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712" h="1005078">
                <a:moveTo>
                  <a:pt x="2794" y="0"/>
                </a:moveTo>
                <a:lnTo>
                  <a:pt x="1124712" y="304546"/>
                </a:lnTo>
                <a:lnTo>
                  <a:pt x="1124712" y="1005078"/>
                </a:lnTo>
                <a:lnTo>
                  <a:pt x="0" y="706882"/>
                </a:lnTo>
                <a:cubicBezTo>
                  <a:pt x="931" y="471255"/>
                  <a:pt x="1863" y="235627"/>
                  <a:pt x="2794" y="0"/>
                </a:cubicBezTo>
                <a:close/>
              </a:path>
            </a:pathLst>
          </a:custGeom>
          <a:gradFill>
            <a:gsLst>
              <a:gs pos="0">
                <a:srgbClr val="B1A16E"/>
              </a:gs>
              <a:gs pos="100000">
                <a:srgbClr val="BF9D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4740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3910" y="0"/>
            <a:ext cx="771104" cy="6858000"/>
          </a:xfrm>
          <a:prstGeom prst="rect">
            <a:avLst/>
          </a:prstGeom>
          <a:solidFill>
            <a:srgbClr val="B1A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3910" y="0"/>
            <a:ext cx="964486" cy="6858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userDrawn="1"/>
        </p:nvSpPr>
        <p:spPr>
          <a:xfrm>
            <a:off x="734419" y="0"/>
            <a:ext cx="3468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289225" y="5604280"/>
            <a:ext cx="1330474" cy="738329"/>
          </a:xfrm>
          <a:prstGeom prst="rect">
            <a:avLst/>
          </a:prstGeom>
        </p:spPr>
      </p:pic>
      <p:sp>
        <p:nvSpPr>
          <p:cNvPr id="42" name="Rectangle 41"/>
          <p:cNvSpPr/>
          <p:nvPr userDrawn="1"/>
        </p:nvSpPr>
        <p:spPr>
          <a:xfrm>
            <a:off x="1081281" y="295300"/>
            <a:ext cx="76361" cy="93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CD61737D-6811-40C3-B5C2-CF025B7473FD}"/>
              </a:ext>
            </a:extLst>
          </p:cNvPr>
          <p:cNvSpPr>
            <a:spLocks noGrp="1"/>
          </p:cNvSpPr>
          <p:nvPr>
            <p:ph type="title"/>
          </p:nvPr>
        </p:nvSpPr>
        <p:spPr>
          <a:xfrm>
            <a:off x="1201986" y="409471"/>
            <a:ext cx="10515600" cy="675145"/>
          </a:xfrm>
        </p:spPr>
        <p:txBody>
          <a:bodyPr>
            <a:normAutofit/>
          </a:bodyPr>
          <a:lstStyle>
            <a:lvl1pPr>
              <a:defRPr sz="2700" b="1" cap="all" baseline="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AU"/>
          </a:p>
        </p:txBody>
      </p:sp>
      <p:grpSp>
        <p:nvGrpSpPr>
          <p:cNvPr id="8" name="Group 7">
            <a:extLst>
              <a:ext uri="{FF2B5EF4-FFF2-40B4-BE49-F238E27FC236}">
                <a16:creationId xmlns:a16="http://schemas.microsoft.com/office/drawing/2014/main" id="{08154533-F15F-3571-7212-D4649FC5E5B4}"/>
              </a:ext>
            </a:extLst>
          </p:cNvPr>
          <p:cNvGrpSpPr/>
          <p:nvPr userDrawn="1"/>
        </p:nvGrpSpPr>
        <p:grpSpPr>
          <a:xfrm>
            <a:off x="0" y="98120"/>
            <a:ext cx="1120139" cy="1133526"/>
            <a:chOff x="0" y="98120"/>
            <a:chExt cx="1120139" cy="1133526"/>
          </a:xfrm>
        </p:grpSpPr>
        <p:sp>
          <p:nvSpPr>
            <p:cNvPr id="9" name="bk object 18">
              <a:extLst>
                <a:ext uri="{FF2B5EF4-FFF2-40B4-BE49-F238E27FC236}">
                  <a16:creationId xmlns:a16="http://schemas.microsoft.com/office/drawing/2014/main" id="{C6AFB9ED-BD58-569B-9E6B-711200528D94}"/>
                </a:ext>
              </a:extLst>
            </p:cNvPr>
            <p:cNvSpPr/>
            <p:nvPr/>
          </p:nvSpPr>
          <p:spPr>
            <a:xfrm>
              <a:off x="0" y="98120"/>
              <a:ext cx="1114425" cy="1133475"/>
            </a:xfrm>
            <a:custGeom>
              <a:avLst/>
              <a:gdLst/>
              <a:ahLst/>
              <a:cxnLst/>
              <a:rect l="l" t="t" r="r" b="b"/>
              <a:pathLst>
                <a:path w="1114425" h="1133475">
                  <a:moveTo>
                    <a:pt x="0" y="0"/>
                  </a:moveTo>
                  <a:lnTo>
                    <a:pt x="0" y="850502"/>
                  </a:lnTo>
                  <a:lnTo>
                    <a:pt x="67732" y="872449"/>
                  </a:lnTo>
                  <a:lnTo>
                    <a:pt x="109614" y="884665"/>
                  </a:lnTo>
                  <a:lnTo>
                    <a:pt x="213252" y="913686"/>
                  </a:lnTo>
                  <a:lnTo>
                    <a:pt x="542298" y="1001096"/>
                  </a:lnTo>
                  <a:lnTo>
                    <a:pt x="928177" y="1097457"/>
                  </a:lnTo>
                  <a:lnTo>
                    <a:pt x="1020475" y="1118651"/>
                  </a:lnTo>
                  <a:lnTo>
                    <a:pt x="1081472" y="1130974"/>
                  </a:lnTo>
                  <a:lnTo>
                    <a:pt x="1097769" y="1133170"/>
                  </a:lnTo>
                  <a:lnTo>
                    <a:pt x="1103287" y="1132382"/>
                  </a:lnTo>
                  <a:lnTo>
                    <a:pt x="1105302" y="1080590"/>
                  </a:lnTo>
                  <a:lnTo>
                    <a:pt x="1106647" y="996927"/>
                  </a:lnTo>
                  <a:lnTo>
                    <a:pt x="1107320" y="944039"/>
                  </a:lnTo>
                  <a:lnTo>
                    <a:pt x="1108665" y="822296"/>
                  </a:lnTo>
                  <a:lnTo>
                    <a:pt x="1109338" y="755896"/>
                  </a:lnTo>
                  <a:lnTo>
                    <a:pt x="1112028" y="482109"/>
                  </a:lnTo>
                  <a:lnTo>
                    <a:pt x="1112700" y="417756"/>
                  </a:lnTo>
                  <a:lnTo>
                    <a:pt x="1113372" y="357499"/>
                  </a:lnTo>
                  <a:lnTo>
                    <a:pt x="1114044" y="302564"/>
                  </a:lnTo>
                  <a:lnTo>
                    <a:pt x="294725" y="77755"/>
                  </a:lnTo>
                  <a:lnTo>
                    <a:pt x="0" y="0"/>
                  </a:lnTo>
                  <a:close/>
                </a:path>
              </a:pathLst>
            </a:custGeom>
            <a:solidFill>
              <a:srgbClr val="FFFFFF"/>
            </a:solidFill>
          </p:spPr>
          <p:txBody>
            <a:bodyPr wrap="square" lIns="0" tIns="0" rIns="0" bIns="0" rtlCol="0"/>
            <a:lstStyle/>
            <a:p>
              <a:endParaRPr/>
            </a:p>
          </p:txBody>
        </p:sp>
        <p:sp>
          <p:nvSpPr>
            <p:cNvPr id="10" name="bk object 19">
              <a:extLst>
                <a:ext uri="{FF2B5EF4-FFF2-40B4-BE49-F238E27FC236}">
                  <a16:creationId xmlns:a16="http://schemas.microsoft.com/office/drawing/2014/main" id="{FBDD8FDD-861A-6916-E7D5-8CF0DD45C3DD}"/>
                </a:ext>
              </a:extLst>
            </p:cNvPr>
            <p:cNvSpPr/>
            <p:nvPr/>
          </p:nvSpPr>
          <p:spPr>
            <a:xfrm>
              <a:off x="0" y="169491"/>
              <a:ext cx="1109472" cy="100094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bk object 21">
              <a:extLst>
                <a:ext uri="{FF2B5EF4-FFF2-40B4-BE49-F238E27FC236}">
                  <a16:creationId xmlns:a16="http://schemas.microsoft.com/office/drawing/2014/main" id="{8600005A-8163-3C98-AA23-E4EAAB2795A4}"/>
                </a:ext>
              </a:extLst>
            </p:cNvPr>
            <p:cNvSpPr/>
            <p:nvPr/>
          </p:nvSpPr>
          <p:spPr>
            <a:xfrm>
              <a:off x="1120139" y="295656"/>
              <a:ext cx="0" cy="935990"/>
            </a:xfrm>
            <a:custGeom>
              <a:avLst/>
              <a:gdLst/>
              <a:ahLst/>
              <a:cxnLst/>
              <a:rect l="l" t="t" r="r" b="b"/>
              <a:pathLst>
                <a:path h="935990">
                  <a:moveTo>
                    <a:pt x="0" y="0"/>
                  </a:moveTo>
                  <a:lnTo>
                    <a:pt x="0" y="935736"/>
                  </a:lnTo>
                </a:path>
              </a:pathLst>
            </a:custGeom>
            <a:ln w="76200">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392549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48283" y="113157"/>
            <a:ext cx="9895433" cy="4368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1361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60119" cy="6857998"/>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734568" y="0"/>
            <a:ext cx="347980" cy="6858000"/>
          </a:xfrm>
          <a:custGeom>
            <a:avLst/>
            <a:gdLst/>
            <a:ahLst/>
            <a:cxnLst/>
            <a:rect l="l" t="t" r="r" b="b"/>
            <a:pathLst>
              <a:path w="347980" h="6858000">
                <a:moveTo>
                  <a:pt x="0" y="6858000"/>
                </a:moveTo>
                <a:lnTo>
                  <a:pt x="347472" y="6858000"/>
                </a:lnTo>
                <a:lnTo>
                  <a:pt x="347472" y="0"/>
                </a:lnTo>
                <a:lnTo>
                  <a:pt x="0" y="0"/>
                </a:lnTo>
                <a:lnTo>
                  <a:pt x="0" y="6858000"/>
                </a:lnTo>
                <a:close/>
              </a:path>
            </a:pathLst>
          </a:custGeom>
          <a:solidFill>
            <a:srgbClr val="FFFFFF"/>
          </a:solidFill>
        </p:spPr>
        <p:txBody>
          <a:bodyPr wrap="square" lIns="0" tIns="0" rIns="0" bIns="0" rtlCol="0"/>
          <a:lstStyle/>
          <a:p>
            <a:endParaRPr/>
          </a:p>
        </p:txBody>
      </p:sp>
      <p:sp>
        <p:nvSpPr>
          <p:cNvPr id="20" name="bk object 20"/>
          <p:cNvSpPr/>
          <p:nvPr/>
        </p:nvSpPr>
        <p:spPr>
          <a:xfrm>
            <a:off x="6095" y="5308091"/>
            <a:ext cx="739140" cy="1330452"/>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nvGrpSpPr>
          <p:cNvPr id="7" name="Group 6">
            <a:extLst>
              <a:ext uri="{FF2B5EF4-FFF2-40B4-BE49-F238E27FC236}">
                <a16:creationId xmlns:a16="http://schemas.microsoft.com/office/drawing/2014/main" id="{66426C97-D0CD-173A-4822-C53B282FF1BB}"/>
              </a:ext>
            </a:extLst>
          </p:cNvPr>
          <p:cNvGrpSpPr/>
          <p:nvPr userDrawn="1"/>
        </p:nvGrpSpPr>
        <p:grpSpPr>
          <a:xfrm>
            <a:off x="0" y="98120"/>
            <a:ext cx="1120139" cy="1133526"/>
            <a:chOff x="0" y="98120"/>
            <a:chExt cx="1120139" cy="1133526"/>
          </a:xfrm>
        </p:grpSpPr>
        <p:sp>
          <p:nvSpPr>
            <p:cNvPr id="18" name="bk object 18"/>
            <p:cNvSpPr/>
            <p:nvPr/>
          </p:nvSpPr>
          <p:spPr>
            <a:xfrm>
              <a:off x="0" y="98120"/>
              <a:ext cx="1114425" cy="1133475"/>
            </a:xfrm>
            <a:custGeom>
              <a:avLst/>
              <a:gdLst/>
              <a:ahLst/>
              <a:cxnLst/>
              <a:rect l="l" t="t" r="r" b="b"/>
              <a:pathLst>
                <a:path w="1114425" h="1133475">
                  <a:moveTo>
                    <a:pt x="0" y="0"/>
                  </a:moveTo>
                  <a:lnTo>
                    <a:pt x="0" y="850502"/>
                  </a:lnTo>
                  <a:lnTo>
                    <a:pt x="67732" y="872449"/>
                  </a:lnTo>
                  <a:lnTo>
                    <a:pt x="109614" y="884665"/>
                  </a:lnTo>
                  <a:lnTo>
                    <a:pt x="213252" y="913686"/>
                  </a:lnTo>
                  <a:lnTo>
                    <a:pt x="542298" y="1001096"/>
                  </a:lnTo>
                  <a:lnTo>
                    <a:pt x="928177" y="1097457"/>
                  </a:lnTo>
                  <a:lnTo>
                    <a:pt x="1020475" y="1118651"/>
                  </a:lnTo>
                  <a:lnTo>
                    <a:pt x="1081472" y="1130974"/>
                  </a:lnTo>
                  <a:lnTo>
                    <a:pt x="1097769" y="1133170"/>
                  </a:lnTo>
                  <a:lnTo>
                    <a:pt x="1103287" y="1132382"/>
                  </a:lnTo>
                  <a:lnTo>
                    <a:pt x="1105302" y="1080590"/>
                  </a:lnTo>
                  <a:lnTo>
                    <a:pt x="1106647" y="996927"/>
                  </a:lnTo>
                  <a:lnTo>
                    <a:pt x="1107320" y="944039"/>
                  </a:lnTo>
                  <a:lnTo>
                    <a:pt x="1108665" y="822296"/>
                  </a:lnTo>
                  <a:lnTo>
                    <a:pt x="1109338" y="755896"/>
                  </a:lnTo>
                  <a:lnTo>
                    <a:pt x="1112028" y="482109"/>
                  </a:lnTo>
                  <a:lnTo>
                    <a:pt x="1112700" y="417756"/>
                  </a:lnTo>
                  <a:lnTo>
                    <a:pt x="1113372" y="357499"/>
                  </a:lnTo>
                  <a:lnTo>
                    <a:pt x="1114044" y="302564"/>
                  </a:lnTo>
                  <a:lnTo>
                    <a:pt x="294725" y="77755"/>
                  </a:lnTo>
                  <a:lnTo>
                    <a:pt x="0" y="0"/>
                  </a:lnTo>
                  <a:close/>
                </a:path>
              </a:pathLst>
            </a:custGeom>
            <a:solidFill>
              <a:srgbClr val="FFFFFF"/>
            </a:solidFill>
          </p:spPr>
          <p:txBody>
            <a:bodyPr wrap="square" lIns="0" tIns="0" rIns="0" bIns="0" rtlCol="0"/>
            <a:lstStyle/>
            <a:p>
              <a:endParaRPr/>
            </a:p>
          </p:txBody>
        </p:sp>
        <p:sp>
          <p:nvSpPr>
            <p:cNvPr id="19" name="bk object 19"/>
            <p:cNvSpPr/>
            <p:nvPr/>
          </p:nvSpPr>
          <p:spPr>
            <a:xfrm>
              <a:off x="0" y="169491"/>
              <a:ext cx="1109472" cy="1000940"/>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bk object 21"/>
            <p:cNvSpPr/>
            <p:nvPr/>
          </p:nvSpPr>
          <p:spPr>
            <a:xfrm>
              <a:off x="1120139" y="295656"/>
              <a:ext cx="0" cy="935990"/>
            </a:xfrm>
            <a:custGeom>
              <a:avLst/>
              <a:gdLst/>
              <a:ahLst/>
              <a:cxnLst/>
              <a:rect l="l" t="t" r="r" b="b"/>
              <a:pathLst>
                <a:path h="935990">
                  <a:moveTo>
                    <a:pt x="0" y="0"/>
                  </a:moveTo>
                  <a:lnTo>
                    <a:pt x="0" y="935736"/>
                  </a:lnTo>
                </a:path>
              </a:pathLst>
            </a:custGeom>
            <a:ln w="76200">
              <a:solidFill>
                <a:srgbClr val="FFFFFF"/>
              </a:solidFill>
            </a:ln>
          </p:spPr>
          <p:txBody>
            <a:bodyPr wrap="square" lIns="0" tIns="0" rIns="0" bIns="0" rtlCol="0"/>
            <a:lstStyle/>
            <a:p>
              <a:endParaRPr/>
            </a:p>
          </p:txBody>
        </p:sp>
      </p:grpSp>
      <p:sp>
        <p:nvSpPr>
          <p:cNvPr id="2" name="Holder 2"/>
          <p:cNvSpPr>
            <a:spLocks noGrp="1"/>
          </p:cNvSpPr>
          <p:nvPr>
            <p:ph type="title"/>
          </p:nvPr>
        </p:nvSpPr>
        <p:spPr>
          <a:xfrm>
            <a:off x="8287926" y="367664"/>
            <a:ext cx="3776345" cy="330834"/>
          </a:xfrm>
          <a:prstGeom prst="rect">
            <a:avLst/>
          </a:prstGeom>
        </p:spPr>
        <p:txBody>
          <a:bodyPr wrap="square" lIns="0" tIns="0" rIns="0" bIns="0">
            <a:spAutoFit/>
          </a:bodyPr>
          <a:lstStyle>
            <a:lvl1pPr>
              <a:defRPr sz="2000" b="1" i="0">
                <a:solidFill>
                  <a:srgbClr val="B0A06D"/>
                </a:solidFill>
                <a:latin typeface="Calibri"/>
                <a:cs typeface="Calibri"/>
              </a:defRPr>
            </a:lvl1pPr>
          </a:lstStyle>
          <a:p>
            <a:endParaRPr/>
          </a:p>
        </p:txBody>
      </p:sp>
      <p:sp>
        <p:nvSpPr>
          <p:cNvPr id="3" name="Holder 3"/>
          <p:cNvSpPr>
            <a:spLocks noGrp="1"/>
          </p:cNvSpPr>
          <p:nvPr>
            <p:ph type="body" idx="1"/>
          </p:nvPr>
        </p:nvSpPr>
        <p:spPr>
          <a:xfrm>
            <a:off x="1091590" y="2623286"/>
            <a:ext cx="10907395" cy="4202430"/>
          </a:xfrm>
          <a:prstGeom prst="rect">
            <a:avLst/>
          </a:prstGeom>
        </p:spPr>
        <p:txBody>
          <a:bodyPr wrap="square" lIns="0" tIns="0" rIns="0" bIns="0">
            <a:spAutoFit/>
          </a:bodyPr>
          <a:lstStyle>
            <a:lvl1pPr>
              <a:defRPr sz="1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AB2834CD-FA2C-B844-83D5-F4690C3D2BD0}" type="datetime1">
              <a:rPr lang="en-AU" smtClean="0"/>
              <a:t>6/02/2023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60119" cy="6857998"/>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734568" y="0"/>
            <a:ext cx="347980" cy="6858000"/>
          </a:xfrm>
          <a:custGeom>
            <a:avLst/>
            <a:gdLst/>
            <a:ahLst/>
            <a:cxnLst/>
            <a:rect l="l" t="t" r="r" b="b"/>
            <a:pathLst>
              <a:path w="347980" h="6858000">
                <a:moveTo>
                  <a:pt x="0" y="6858000"/>
                </a:moveTo>
                <a:lnTo>
                  <a:pt x="347472" y="6858000"/>
                </a:lnTo>
                <a:lnTo>
                  <a:pt x="347472" y="0"/>
                </a:lnTo>
                <a:lnTo>
                  <a:pt x="0" y="0"/>
                </a:lnTo>
                <a:lnTo>
                  <a:pt x="0" y="6858000"/>
                </a:lnTo>
                <a:close/>
              </a:path>
            </a:pathLst>
          </a:custGeom>
          <a:solidFill>
            <a:srgbClr val="FFFFFF"/>
          </a:solidFill>
        </p:spPr>
        <p:txBody>
          <a:bodyPr wrap="square" lIns="0" tIns="0" rIns="0" bIns="0" rtlCol="0"/>
          <a:lstStyle/>
          <a:p>
            <a:endParaRPr/>
          </a:p>
        </p:txBody>
      </p:sp>
      <p:sp>
        <p:nvSpPr>
          <p:cNvPr id="18" name="bk object 18"/>
          <p:cNvSpPr/>
          <p:nvPr/>
        </p:nvSpPr>
        <p:spPr>
          <a:xfrm>
            <a:off x="0" y="98120"/>
            <a:ext cx="1114425" cy="1133475"/>
          </a:xfrm>
          <a:custGeom>
            <a:avLst/>
            <a:gdLst/>
            <a:ahLst/>
            <a:cxnLst/>
            <a:rect l="l" t="t" r="r" b="b"/>
            <a:pathLst>
              <a:path w="1114425" h="1133475">
                <a:moveTo>
                  <a:pt x="0" y="0"/>
                </a:moveTo>
                <a:lnTo>
                  <a:pt x="0" y="850502"/>
                </a:lnTo>
                <a:lnTo>
                  <a:pt x="67732" y="872449"/>
                </a:lnTo>
                <a:lnTo>
                  <a:pt x="109614" y="884665"/>
                </a:lnTo>
                <a:lnTo>
                  <a:pt x="213252" y="913686"/>
                </a:lnTo>
                <a:lnTo>
                  <a:pt x="542298" y="1001096"/>
                </a:lnTo>
                <a:lnTo>
                  <a:pt x="928177" y="1097457"/>
                </a:lnTo>
                <a:lnTo>
                  <a:pt x="1020475" y="1118651"/>
                </a:lnTo>
                <a:lnTo>
                  <a:pt x="1081472" y="1130974"/>
                </a:lnTo>
                <a:lnTo>
                  <a:pt x="1097769" y="1133170"/>
                </a:lnTo>
                <a:lnTo>
                  <a:pt x="1103287" y="1132382"/>
                </a:lnTo>
                <a:lnTo>
                  <a:pt x="1105302" y="1080590"/>
                </a:lnTo>
                <a:lnTo>
                  <a:pt x="1106647" y="996927"/>
                </a:lnTo>
                <a:lnTo>
                  <a:pt x="1107320" y="944039"/>
                </a:lnTo>
                <a:lnTo>
                  <a:pt x="1108665" y="822296"/>
                </a:lnTo>
                <a:lnTo>
                  <a:pt x="1109338" y="755896"/>
                </a:lnTo>
                <a:lnTo>
                  <a:pt x="1112028" y="482109"/>
                </a:lnTo>
                <a:lnTo>
                  <a:pt x="1112700" y="417756"/>
                </a:lnTo>
                <a:lnTo>
                  <a:pt x="1113372" y="357499"/>
                </a:lnTo>
                <a:lnTo>
                  <a:pt x="1114044" y="302564"/>
                </a:lnTo>
                <a:lnTo>
                  <a:pt x="294725" y="77755"/>
                </a:lnTo>
                <a:lnTo>
                  <a:pt x="0" y="0"/>
                </a:lnTo>
                <a:close/>
              </a:path>
            </a:pathLst>
          </a:custGeom>
          <a:solidFill>
            <a:srgbClr val="FFFFFF"/>
          </a:solidFill>
        </p:spPr>
        <p:txBody>
          <a:bodyPr wrap="square" lIns="0" tIns="0" rIns="0" bIns="0" rtlCol="0"/>
          <a:lstStyle/>
          <a:p>
            <a:endParaRPr/>
          </a:p>
        </p:txBody>
      </p:sp>
      <p:sp>
        <p:nvSpPr>
          <p:cNvPr id="19" name="bk object 19"/>
          <p:cNvSpPr/>
          <p:nvPr/>
        </p:nvSpPr>
        <p:spPr>
          <a:xfrm>
            <a:off x="0" y="169491"/>
            <a:ext cx="1109472" cy="1000940"/>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bk object 20"/>
          <p:cNvSpPr/>
          <p:nvPr/>
        </p:nvSpPr>
        <p:spPr>
          <a:xfrm>
            <a:off x="6095" y="5308091"/>
            <a:ext cx="739140" cy="1330452"/>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bk object 21"/>
          <p:cNvSpPr/>
          <p:nvPr/>
        </p:nvSpPr>
        <p:spPr>
          <a:xfrm>
            <a:off x="1120139" y="295656"/>
            <a:ext cx="0" cy="935990"/>
          </a:xfrm>
          <a:custGeom>
            <a:avLst/>
            <a:gdLst/>
            <a:ahLst/>
            <a:cxnLst/>
            <a:rect l="l" t="t" r="r" b="b"/>
            <a:pathLst>
              <a:path h="935990">
                <a:moveTo>
                  <a:pt x="0" y="0"/>
                </a:moveTo>
                <a:lnTo>
                  <a:pt x="0" y="935736"/>
                </a:lnTo>
              </a:path>
            </a:pathLst>
          </a:custGeom>
          <a:ln w="76200">
            <a:solidFill>
              <a:srgbClr val="FFFFFF"/>
            </a:solidFill>
          </a:ln>
        </p:spPr>
        <p:txBody>
          <a:bodyPr wrap="square" lIns="0" tIns="0" rIns="0" bIns="0" rtlCol="0"/>
          <a:lstStyle/>
          <a:p>
            <a:endParaRPr/>
          </a:p>
        </p:txBody>
      </p:sp>
      <p:sp>
        <p:nvSpPr>
          <p:cNvPr id="2" name="Holder 2"/>
          <p:cNvSpPr>
            <a:spLocks noGrp="1"/>
          </p:cNvSpPr>
          <p:nvPr>
            <p:ph type="title"/>
          </p:nvPr>
        </p:nvSpPr>
        <p:spPr>
          <a:xfrm>
            <a:off x="8287926" y="367664"/>
            <a:ext cx="3776345" cy="330834"/>
          </a:xfrm>
          <a:prstGeom prst="rect">
            <a:avLst/>
          </a:prstGeom>
        </p:spPr>
        <p:txBody>
          <a:bodyPr wrap="square" lIns="0" tIns="0" rIns="0" bIns="0">
            <a:spAutoFit/>
          </a:bodyPr>
          <a:lstStyle>
            <a:lvl1pPr>
              <a:defRPr sz="2000" b="1" i="0">
                <a:solidFill>
                  <a:srgbClr val="B0A06D"/>
                </a:solidFill>
                <a:latin typeface="Calibri"/>
                <a:cs typeface="Calibri"/>
              </a:defRPr>
            </a:lvl1pPr>
          </a:lstStyle>
          <a:p>
            <a:endParaRPr/>
          </a:p>
        </p:txBody>
      </p:sp>
      <p:sp>
        <p:nvSpPr>
          <p:cNvPr id="3" name="Holder 3"/>
          <p:cNvSpPr>
            <a:spLocks noGrp="1"/>
          </p:cNvSpPr>
          <p:nvPr>
            <p:ph type="body" idx="1"/>
          </p:nvPr>
        </p:nvSpPr>
        <p:spPr>
          <a:xfrm>
            <a:off x="1091590" y="2623286"/>
            <a:ext cx="10907395" cy="4202430"/>
          </a:xfrm>
          <a:prstGeom prst="rect">
            <a:avLst/>
          </a:prstGeom>
        </p:spPr>
        <p:txBody>
          <a:bodyPr wrap="square" lIns="0" tIns="0" rIns="0" bIns="0">
            <a:spAutoFit/>
          </a:bodyPr>
          <a:lstStyle>
            <a:lvl1pPr>
              <a:defRPr sz="1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199459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94"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F39CC9-CD80-428D-8E6D-B33DD416A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5CB3D44-2B93-4461-AA2F-0B21DBD67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687BEEB-31D1-4A2E-8314-0D4EF9357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4D172-8DAC-4207-AC41-61499965D74F}" type="datetime1">
              <a:rPr lang="en-AU" smtClean="0"/>
              <a:t>6/02/2023</a:t>
            </a:fld>
            <a:endParaRPr lang="en-AU"/>
          </a:p>
        </p:txBody>
      </p:sp>
      <p:sp>
        <p:nvSpPr>
          <p:cNvPr id="5" name="Footer Placeholder 4">
            <a:extLst>
              <a:ext uri="{FF2B5EF4-FFF2-40B4-BE49-F238E27FC236}">
                <a16:creationId xmlns:a16="http://schemas.microsoft.com/office/drawing/2014/main" id="{6E652A1A-2D10-4336-B0E6-447DE3D1F5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C9DE1F5-8D97-4D43-86ED-340A9A870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EFAA5-E9F1-4663-96EA-5B02DDAC15C4}" type="slidenum">
              <a:rPr lang="en-AU" smtClean="0"/>
              <a:t>‹#›</a:t>
            </a:fld>
            <a:endParaRPr lang="en-AU"/>
          </a:p>
        </p:txBody>
      </p:sp>
    </p:spTree>
    <p:extLst>
      <p:ext uri="{BB962C8B-B14F-4D97-AF65-F5344CB8AC3E}">
        <p14:creationId xmlns:p14="http://schemas.microsoft.com/office/powerpoint/2010/main" val="36799824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F39CC9-CD80-428D-8E6D-B33DD416A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5CB3D44-2B93-4461-AA2F-0B21DBD67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687BEEB-31D1-4A2E-8314-0D4EF9357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dirty="0"/>
          </a:p>
        </p:txBody>
      </p:sp>
      <p:sp>
        <p:nvSpPr>
          <p:cNvPr id="5" name="Footer Placeholder 4">
            <a:extLst>
              <a:ext uri="{FF2B5EF4-FFF2-40B4-BE49-F238E27FC236}">
                <a16:creationId xmlns:a16="http://schemas.microsoft.com/office/drawing/2014/main" id="{6E652A1A-2D10-4336-B0E6-447DE3D1F5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0C9DE1F5-8D97-4D43-86ED-340A9A870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EFAA5-E9F1-4663-96EA-5B02DDAC15C4}" type="slidenum">
              <a:rPr lang="en-AU" smtClean="0"/>
              <a:t>‹#›</a:t>
            </a:fld>
            <a:endParaRPr lang="en-AU" dirty="0"/>
          </a:p>
        </p:txBody>
      </p:sp>
    </p:spTree>
    <p:extLst>
      <p:ext uri="{BB962C8B-B14F-4D97-AF65-F5344CB8AC3E}">
        <p14:creationId xmlns:p14="http://schemas.microsoft.com/office/powerpoint/2010/main" val="8845628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CD6136-5EDA-DB0B-5175-AABCD2917A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143" y="-1"/>
            <a:ext cx="12284251" cy="6920501"/>
          </a:xfrm>
          <a:prstGeom prst="rect">
            <a:avLst/>
          </a:prstGeom>
        </p:spPr>
      </p:pic>
      <p:sp>
        <p:nvSpPr>
          <p:cNvPr id="201" name="Rectangle 200"/>
          <p:cNvSpPr/>
          <p:nvPr/>
        </p:nvSpPr>
        <p:spPr>
          <a:xfrm>
            <a:off x="-43949" y="0"/>
            <a:ext cx="12284250" cy="6920504"/>
          </a:xfrm>
          <a:prstGeom prst="rect">
            <a:avLst/>
          </a:prstGeom>
          <a:gradFill>
            <a:gsLst>
              <a:gs pos="24000">
                <a:schemeClr val="tx1">
                  <a:alpha val="0"/>
                </a:schemeClr>
              </a:gs>
              <a:gs pos="100000">
                <a:schemeClr val="tx1">
                  <a:alpha val="81698"/>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02" name="Group 8"/>
          <p:cNvGrpSpPr>
            <a:grpSpLocks noChangeAspect="1"/>
          </p:cNvGrpSpPr>
          <p:nvPr/>
        </p:nvGrpSpPr>
        <p:grpSpPr bwMode="auto">
          <a:xfrm flipH="1">
            <a:off x="-462039" y="4914897"/>
            <a:ext cx="11253672" cy="2005603"/>
            <a:chOff x="2141" y="1604"/>
            <a:chExt cx="2828" cy="504"/>
          </a:xfrm>
          <a:gradFill flip="none" rotWithShape="1">
            <a:gsLst>
              <a:gs pos="0">
                <a:srgbClr val="B1A16E"/>
              </a:gs>
              <a:gs pos="100000">
                <a:srgbClr val="BC932B"/>
              </a:gs>
            </a:gsLst>
            <a:lin ang="0" scaled="1"/>
            <a:tileRect/>
          </a:gradFill>
        </p:grpSpPr>
        <p:sp>
          <p:nvSpPr>
            <p:cNvPr id="203" name="Freeform 10"/>
            <p:cNvSpPr>
              <a:spLocks/>
            </p:cNvSpPr>
            <p:nvPr/>
          </p:nvSpPr>
          <p:spPr bwMode="auto">
            <a:xfrm>
              <a:off x="2141" y="1668"/>
              <a:ext cx="2726" cy="440"/>
            </a:xfrm>
            <a:custGeom>
              <a:avLst/>
              <a:gdLst>
                <a:gd name="T0" fmla="*/ 770 w 4077"/>
                <a:gd name="T1" fmla="*/ 0 h 966"/>
                <a:gd name="T2" fmla="*/ 0 w 4077"/>
                <a:gd name="T3" fmla="*/ 966 h 966"/>
                <a:gd name="T4" fmla="*/ 4077 w 4077"/>
                <a:gd name="T5" fmla="*/ 966 h 966"/>
                <a:gd name="T6" fmla="*/ 4077 w 4077"/>
                <a:gd name="T7" fmla="*/ 0 h 966"/>
                <a:gd name="T8" fmla="*/ 770 w 4077"/>
                <a:gd name="T9" fmla="*/ 0 h 966"/>
                <a:gd name="connsiteX0" fmla="*/ 1625 w 9736"/>
                <a:gd name="connsiteY0" fmla="*/ 0 h 10000"/>
                <a:gd name="connsiteX1" fmla="*/ 0 w 9736"/>
                <a:gd name="connsiteY1" fmla="*/ 10000 h 10000"/>
                <a:gd name="connsiteX2" fmla="*/ 9736 w 9736"/>
                <a:gd name="connsiteY2" fmla="*/ 10000 h 10000"/>
                <a:gd name="connsiteX3" fmla="*/ 9736 w 9736"/>
                <a:gd name="connsiteY3" fmla="*/ 0 h 10000"/>
                <a:gd name="connsiteX4" fmla="*/ 1625 w 973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 h="10000">
                  <a:moveTo>
                    <a:pt x="1625" y="0"/>
                  </a:moveTo>
                  <a:lnTo>
                    <a:pt x="0" y="10000"/>
                  </a:lnTo>
                  <a:lnTo>
                    <a:pt x="9736" y="10000"/>
                  </a:lnTo>
                  <a:lnTo>
                    <a:pt x="9736" y="0"/>
                  </a:lnTo>
                  <a:lnTo>
                    <a:pt x="162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4" name="Line 11"/>
            <p:cNvSpPr>
              <a:spLocks noChangeShapeType="1"/>
            </p:cNvSpPr>
            <p:nvPr/>
          </p:nvSpPr>
          <p:spPr bwMode="auto">
            <a:xfrm flipH="1">
              <a:off x="438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5" name="Line 12"/>
            <p:cNvSpPr>
              <a:spLocks noChangeShapeType="1"/>
            </p:cNvSpPr>
            <p:nvPr/>
          </p:nvSpPr>
          <p:spPr bwMode="auto">
            <a:xfrm flipH="1">
              <a:off x="436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6" name="Line 13"/>
            <p:cNvSpPr>
              <a:spLocks noChangeShapeType="1"/>
            </p:cNvSpPr>
            <p:nvPr/>
          </p:nvSpPr>
          <p:spPr bwMode="auto">
            <a:xfrm flipH="1">
              <a:off x="434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7" name="Line 14"/>
            <p:cNvSpPr>
              <a:spLocks noChangeShapeType="1"/>
            </p:cNvSpPr>
            <p:nvPr/>
          </p:nvSpPr>
          <p:spPr bwMode="auto">
            <a:xfrm flipH="1">
              <a:off x="432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8" name="Line 15"/>
            <p:cNvSpPr>
              <a:spLocks noChangeShapeType="1"/>
            </p:cNvSpPr>
            <p:nvPr/>
          </p:nvSpPr>
          <p:spPr bwMode="auto">
            <a:xfrm flipH="1">
              <a:off x="430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9" name="Line 16"/>
            <p:cNvSpPr>
              <a:spLocks noChangeShapeType="1"/>
            </p:cNvSpPr>
            <p:nvPr/>
          </p:nvSpPr>
          <p:spPr bwMode="auto">
            <a:xfrm flipH="1">
              <a:off x="428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0" name="Line 17"/>
            <p:cNvSpPr>
              <a:spLocks noChangeShapeType="1"/>
            </p:cNvSpPr>
            <p:nvPr/>
          </p:nvSpPr>
          <p:spPr bwMode="auto">
            <a:xfrm flipH="1">
              <a:off x="426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1" name="Line 18"/>
            <p:cNvSpPr>
              <a:spLocks noChangeShapeType="1"/>
            </p:cNvSpPr>
            <p:nvPr/>
          </p:nvSpPr>
          <p:spPr bwMode="auto">
            <a:xfrm flipH="1">
              <a:off x="424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2" name="Line 19"/>
            <p:cNvSpPr>
              <a:spLocks noChangeShapeType="1"/>
            </p:cNvSpPr>
            <p:nvPr/>
          </p:nvSpPr>
          <p:spPr bwMode="auto">
            <a:xfrm flipH="1">
              <a:off x="422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3" name="Line 20"/>
            <p:cNvSpPr>
              <a:spLocks noChangeShapeType="1"/>
            </p:cNvSpPr>
            <p:nvPr/>
          </p:nvSpPr>
          <p:spPr bwMode="auto">
            <a:xfrm flipH="1">
              <a:off x="420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4" name="Line 21"/>
            <p:cNvSpPr>
              <a:spLocks noChangeShapeType="1"/>
            </p:cNvSpPr>
            <p:nvPr/>
          </p:nvSpPr>
          <p:spPr bwMode="auto">
            <a:xfrm flipH="1">
              <a:off x="418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5" name="Line 22"/>
            <p:cNvSpPr>
              <a:spLocks noChangeShapeType="1"/>
            </p:cNvSpPr>
            <p:nvPr/>
          </p:nvSpPr>
          <p:spPr bwMode="auto">
            <a:xfrm flipH="1">
              <a:off x="416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6" name="Line 23"/>
            <p:cNvSpPr>
              <a:spLocks noChangeShapeType="1"/>
            </p:cNvSpPr>
            <p:nvPr/>
          </p:nvSpPr>
          <p:spPr bwMode="auto">
            <a:xfrm flipH="1">
              <a:off x="414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7" name="Line 24"/>
            <p:cNvSpPr>
              <a:spLocks noChangeShapeType="1"/>
            </p:cNvSpPr>
            <p:nvPr/>
          </p:nvSpPr>
          <p:spPr bwMode="auto">
            <a:xfrm flipH="1">
              <a:off x="412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8" name="Line 25"/>
            <p:cNvSpPr>
              <a:spLocks noChangeShapeType="1"/>
            </p:cNvSpPr>
            <p:nvPr/>
          </p:nvSpPr>
          <p:spPr bwMode="auto">
            <a:xfrm flipH="1">
              <a:off x="409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9" name="Line 26"/>
            <p:cNvSpPr>
              <a:spLocks noChangeShapeType="1"/>
            </p:cNvSpPr>
            <p:nvPr/>
          </p:nvSpPr>
          <p:spPr bwMode="auto">
            <a:xfrm flipH="1">
              <a:off x="407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0" name="Line 27"/>
            <p:cNvSpPr>
              <a:spLocks noChangeShapeType="1"/>
            </p:cNvSpPr>
            <p:nvPr/>
          </p:nvSpPr>
          <p:spPr bwMode="auto">
            <a:xfrm flipH="1">
              <a:off x="405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1" name="Line 28"/>
            <p:cNvSpPr>
              <a:spLocks noChangeShapeType="1"/>
            </p:cNvSpPr>
            <p:nvPr/>
          </p:nvSpPr>
          <p:spPr bwMode="auto">
            <a:xfrm flipH="1">
              <a:off x="403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2" name="Line 29"/>
            <p:cNvSpPr>
              <a:spLocks noChangeShapeType="1"/>
            </p:cNvSpPr>
            <p:nvPr/>
          </p:nvSpPr>
          <p:spPr bwMode="auto">
            <a:xfrm flipH="1">
              <a:off x="401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3" name="Line 30"/>
            <p:cNvSpPr>
              <a:spLocks noChangeShapeType="1"/>
            </p:cNvSpPr>
            <p:nvPr/>
          </p:nvSpPr>
          <p:spPr bwMode="auto">
            <a:xfrm flipH="1">
              <a:off x="3997" y="1604"/>
              <a:ext cx="114"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4" name="Line 31"/>
            <p:cNvSpPr>
              <a:spLocks noChangeShapeType="1"/>
            </p:cNvSpPr>
            <p:nvPr/>
          </p:nvSpPr>
          <p:spPr bwMode="auto">
            <a:xfrm flipH="1">
              <a:off x="397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5" name="Line 32"/>
            <p:cNvSpPr>
              <a:spLocks noChangeShapeType="1"/>
            </p:cNvSpPr>
            <p:nvPr/>
          </p:nvSpPr>
          <p:spPr bwMode="auto">
            <a:xfrm flipH="1">
              <a:off x="3816"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6" name="Line 33"/>
            <p:cNvSpPr>
              <a:spLocks noChangeShapeType="1"/>
            </p:cNvSpPr>
            <p:nvPr/>
          </p:nvSpPr>
          <p:spPr bwMode="auto">
            <a:xfrm flipH="1">
              <a:off x="393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7" name="Line 34"/>
            <p:cNvSpPr>
              <a:spLocks noChangeShapeType="1"/>
            </p:cNvSpPr>
            <p:nvPr/>
          </p:nvSpPr>
          <p:spPr bwMode="auto">
            <a:xfrm flipH="1">
              <a:off x="391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8" name="Line 35"/>
            <p:cNvSpPr>
              <a:spLocks noChangeShapeType="1"/>
            </p:cNvSpPr>
            <p:nvPr/>
          </p:nvSpPr>
          <p:spPr bwMode="auto">
            <a:xfrm flipH="1">
              <a:off x="3895" y="1604"/>
              <a:ext cx="114"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9" name="Line 36"/>
            <p:cNvSpPr>
              <a:spLocks noChangeShapeType="1"/>
            </p:cNvSpPr>
            <p:nvPr/>
          </p:nvSpPr>
          <p:spPr bwMode="auto">
            <a:xfrm flipH="1">
              <a:off x="387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0" name="Line 37"/>
            <p:cNvSpPr>
              <a:spLocks noChangeShapeType="1"/>
            </p:cNvSpPr>
            <p:nvPr/>
          </p:nvSpPr>
          <p:spPr bwMode="auto">
            <a:xfrm flipH="1">
              <a:off x="385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1" name="Line 38"/>
            <p:cNvSpPr>
              <a:spLocks noChangeShapeType="1"/>
            </p:cNvSpPr>
            <p:nvPr/>
          </p:nvSpPr>
          <p:spPr bwMode="auto">
            <a:xfrm flipH="1">
              <a:off x="383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2" name="Line 39"/>
            <p:cNvSpPr>
              <a:spLocks noChangeShapeType="1"/>
            </p:cNvSpPr>
            <p:nvPr/>
          </p:nvSpPr>
          <p:spPr bwMode="auto">
            <a:xfrm flipH="1">
              <a:off x="395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3" name="Line 40"/>
            <p:cNvSpPr>
              <a:spLocks noChangeShapeType="1"/>
            </p:cNvSpPr>
            <p:nvPr/>
          </p:nvSpPr>
          <p:spPr bwMode="auto">
            <a:xfrm flipH="1">
              <a:off x="379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4" name="Line 41"/>
            <p:cNvSpPr>
              <a:spLocks noChangeShapeType="1"/>
            </p:cNvSpPr>
            <p:nvPr/>
          </p:nvSpPr>
          <p:spPr bwMode="auto">
            <a:xfrm flipH="1">
              <a:off x="377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5" name="Line 42"/>
            <p:cNvSpPr>
              <a:spLocks noChangeShapeType="1"/>
            </p:cNvSpPr>
            <p:nvPr/>
          </p:nvSpPr>
          <p:spPr bwMode="auto">
            <a:xfrm flipH="1">
              <a:off x="375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6" name="Line 43"/>
            <p:cNvSpPr>
              <a:spLocks noChangeShapeType="1"/>
            </p:cNvSpPr>
            <p:nvPr/>
          </p:nvSpPr>
          <p:spPr bwMode="auto">
            <a:xfrm flipH="1">
              <a:off x="373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7" name="Line 44"/>
            <p:cNvSpPr>
              <a:spLocks noChangeShapeType="1"/>
            </p:cNvSpPr>
            <p:nvPr/>
          </p:nvSpPr>
          <p:spPr bwMode="auto">
            <a:xfrm flipH="1">
              <a:off x="371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8" name="Line 45"/>
            <p:cNvSpPr>
              <a:spLocks noChangeShapeType="1"/>
            </p:cNvSpPr>
            <p:nvPr/>
          </p:nvSpPr>
          <p:spPr bwMode="auto">
            <a:xfrm flipH="1">
              <a:off x="369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9" name="Line 46"/>
            <p:cNvSpPr>
              <a:spLocks noChangeShapeType="1"/>
            </p:cNvSpPr>
            <p:nvPr/>
          </p:nvSpPr>
          <p:spPr bwMode="auto">
            <a:xfrm flipH="1">
              <a:off x="367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0" name="Line 47"/>
            <p:cNvSpPr>
              <a:spLocks noChangeShapeType="1"/>
            </p:cNvSpPr>
            <p:nvPr/>
          </p:nvSpPr>
          <p:spPr bwMode="auto">
            <a:xfrm flipH="1">
              <a:off x="485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1" name="Line 48"/>
            <p:cNvSpPr>
              <a:spLocks noChangeShapeType="1"/>
            </p:cNvSpPr>
            <p:nvPr/>
          </p:nvSpPr>
          <p:spPr bwMode="auto">
            <a:xfrm flipH="1">
              <a:off x="483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2" name="Line 49"/>
            <p:cNvSpPr>
              <a:spLocks noChangeShapeType="1"/>
            </p:cNvSpPr>
            <p:nvPr/>
          </p:nvSpPr>
          <p:spPr bwMode="auto">
            <a:xfrm flipH="1">
              <a:off x="481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3" name="Line 50"/>
            <p:cNvSpPr>
              <a:spLocks noChangeShapeType="1"/>
            </p:cNvSpPr>
            <p:nvPr/>
          </p:nvSpPr>
          <p:spPr bwMode="auto">
            <a:xfrm flipH="1">
              <a:off x="479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4" name="Line 51"/>
            <p:cNvSpPr>
              <a:spLocks noChangeShapeType="1"/>
            </p:cNvSpPr>
            <p:nvPr/>
          </p:nvSpPr>
          <p:spPr bwMode="auto">
            <a:xfrm flipH="1">
              <a:off x="477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5" name="Line 52"/>
            <p:cNvSpPr>
              <a:spLocks noChangeShapeType="1"/>
            </p:cNvSpPr>
            <p:nvPr/>
          </p:nvSpPr>
          <p:spPr bwMode="auto">
            <a:xfrm flipH="1">
              <a:off x="475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6" name="Line 53"/>
            <p:cNvSpPr>
              <a:spLocks noChangeShapeType="1"/>
            </p:cNvSpPr>
            <p:nvPr/>
          </p:nvSpPr>
          <p:spPr bwMode="auto">
            <a:xfrm flipH="1">
              <a:off x="473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7" name="Line 54"/>
            <p:cNvSpPr>
              <a:spLocks noChangeShapeType="1"/>
            </p:cNvSpPr>
            <p:nvPr/>
          </p:nvSpPr>
          <p:spPr bwMode="auto">
            <a:xfrm flipH="1">
              <a:off x="471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8" name="Line 55"/>
            <p:cNvSpPr>
              <a:spLocks noChangeShapeType="1"/>
            </p:cNvSpPr>
            <p:nvPr/>
          </p:nvSpPr>
          <p:spPr bwMode="auto">
            <a:xfrm flipH="1">
              <a:off x="469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9" name="Line 56"/>
            <p:cNvSpPr>
              <a:spLocks noChangeShapeType="1"/>
            </p:cNvSpPr>
            <p:nvPr/>
          </p:nvSpPr>
          <p:spPr bwMode="auto">
            <a:xfrm flipH="1">
              <a:off x="467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0" name="Line 57"/>
            <p:cNvSpPr>
              <a:spLocks noChangeShapeType="1"/>
            </p:cNvSpPr>
            <p:nvPr/>
          </p:nvSpPr>
          <p:spPr bwMode="auto">
            <a:xfrm flipH="1">
              <a:off x="465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1" name="Line 58"/>
            <p:cNvSpPr>
              <a:spLocks noChangeShapeType="1"/>
            </p:cNvSpPr>
            <p:nvPr/>
          </p:nvSpPr>
          <p:spPr bwMode="auto">
            <a:xfrm flipH="1">
              <a:off x="463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2" name="Line 59"/>
            <p:cNvSpPr>
              <a:spLocks noChangeShapeType="1"/>
            </p:cNvSpPr>
            <p:nvPr/>
          </p:nvSpPr>
          <p:spPr bwMode="auto">
            <a:xfrm flipH="1">
              <a:off x="4611" y="1604"/>
              <a:ext cx="114"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3" name="Line 60"/>
            <p:cNvSpPr>
              <a:spLocks noChangeShapeType="1"/>
            </p:cNvSpPr>
            <p:nvPr/>
          </p:nvSpPr>
          <p:spPr bwMode="auto">
            <a:xfrm flipH="1">
              <a:off x="459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4" name="Line 61"/>
            <p:cNvSpPr>
              <a:spLocks noChangeShapeType="1"/>
            </p:cNvSpPr>
            <p:nvPr/>
          </p:nvSpPr>
          <p:spPr bwMode="auto">
            <a:xfrm flipH="1">
              <a:off x="457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5" name="Line 62"/>
            <p:cNvSpPr>
              <a:spLocks noChangeShapeType="1"/>
            </p:cNvSpPr>
            <p:nvPr/>
          </p:nvSpPr>
          <p:spPr bwMode="auto">
            <a:xfrm flipH="1">
              <a:off x="455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6" name="Line 63"/>
            <p:cNvSpPr>
              <a:spLocks noChangeShapeType="1"/>
            </p:cNvSpPr>
            <p:nvPr/>
          </p:nvSpPr>
          <p:spPr bwMode="auto">
            <a:xfrm flipH="1">
              <a:off x="453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7" name="Line 64"/>
            <p:cNvSpPr>
              <a:spLocks noChangeShapeType="1"/>
            </p:cNvSpPr>
            <p:nvPr/>
          </p:nvSpPr>
          <p:spPr bwMode="auto">
            <a:xfrm flipH="1">
              <a:off x="451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8" name="Line 65"/>
            <p:cNvSpPr>
              <a:spLocks noChangeShapeType="1"/>
            </p:cNvSpPr>
            <p:nvPr/>
          </p:nvSpPr>
          <p:spPr bwMode="auto">
            <a:xfrm flipH="1">
              <a:off x="448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9" name="Line 66"/>
            <p:cNvSpPr>
              <a:spLocks noChangeShapeType="1"/>
            </p:cNvSpPr>
            <p:nvPr/>
          </p:nvSpPr>
          <p:spPr bwMode="auto">
            <a:xfrm flipH="1">
              <a:off x="446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0" name="Line 67"/>
            <p:cNvSpPr>
              <a:spLocks noChangeShapeType="1"/>
            </p:cNvSpPr>
            <p:nvPr/>
          </p:nvSpPr>
          <p:spPr bwMode="auto">
            <a:xfrm flipH="1">
              <a:off x="444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1" name="Line 68"/>
            <p:cNvSpPr>
              <a:spLocks noChangeShapeType="1"/>
            </p:cNvSpPr>
            <p:nvPr/>
          </p:nvSpPr>
          <p:spPr bwMode="auto">
            <a:xfrm flipH="1">
              <a:off x="442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2" name="Line 69"/>
            <p:cNvSpPr>
              <a:spLocks noChangeShapeType="1"/>
            </p:cNvSpPr>
            <p:nvPr/>
          </p:nvSpPr>
          <p:spPr bwMode="auto">
            <a:xfrm flipH="1">
              <a:off x="440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8" name="Subtitle 2"/>
          <p:cNvSpPr txBox="1">
            <a:spLocks/>
          </p:cNvSpPr>
          <p:nvPr/>
        </p:nvSpPr>
        <p:spPr>
          <a:xfrm>
            <a:off x="165955" y="5668027"/>
            <a:ext cx="8945387" cy="427219"/>
          </a:xfrm>
          <a:prstGeom prst="rect">
            <a:avLst/>
          </a:prstGeom>
          <a:noFill/>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AU" sz="3200"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Independent Planning Commission </a:t>
            </a:r>
            <a:r>
              <a:rPr lang="en-AU" sz="3200" b="1">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a:t>
            </a:r>
            <a:r>
              <a:rPr lang="en-AU" sz="3200"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Public Hearing</a:t>
            </a:r>
          </a:p>
        </p:txBody>
      </p:sp>
      <p:sp>
        <p:nvSpPr>
          <p:cNvPr id="9" name="Subtitle 2"/>
          <p:cNvSpPr txBox="1">
            <a:spLocks/>
          </p:cNvSpPr>
          <p:nvPr/>
        </p:nvSpPr>
        <p:spPr>
          <a:xfrm>
            <a:off x="165955" y="6160192"/>
            <a:ext cx="8014659" cy="262938"/>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AU" sz="2400"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Blayney Community Centre – Monday 6</a:t>
            </a:r>
            <a:r>
              <a:rPr lang="en-AU" sz="2400" b="1" baseline="30000"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th</a:t>
            </a:r>
            <a:r>
              <a:rPr lang="en-AU" sz="2400"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February 2023</a:t>
            </a: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7400" y="2021847"/>
            <a:ext cx="6988233" cy="1621991"/>
          </a:xfrm>
          <a:prstGeom prst="rect">
            <a:avLst/>
          </a:prstGeom>
        </p:spPr>
      </p:pic>
    </p:spTree>
    <p:extLst>
      <p:ext uri="{BB962C8B-B14F-4D97-AF65-F5344CB8AC3E}">
        <p14:creationId xmlns:p14="http://schemas.microsoft.com/office/powerpoint/2010/main" val="319675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1B8FE460-AC6E-4E9A-9179-90FE992E8F26}"/>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9</a:t>
            </a:fld>
            <a:endParaRPr lang="en-US" sz="1400" b="1" dirty="0">
              <a:solidFill>
                <a:schemeClr val="bg1"/>
              </a:solidFill>
              <a:latin typeface="Callibri"/>
            </a:endParaRPr>
          </a:p>
        </p:txBody>
      </p:sp>
      <p:sp>
        <p:nvSpPr>
          <p:cNvPr id="6" name="object 3">
            <a:extLst>
              <a:ext uri="{FF2B5EF4-FFF2-40B4-BE49-F238E27FC236}">
                <a16:creationId xmlns:a16="http://schemas.microsoft.com/office/drawing/2014/main" id="{745E511B-ACEF-7B6F-949D-0FBEA40C3E46}"/>
              </a:ext>
            </a:extLst>
          </p:cNvPr>
          <p:cNvSpPr txBox="1">
            <a:spLocks/>
          </p:cNvSpPr>
          <p:nvPr/>
        </p:nvSpPr>
        <p:spPr>
          <a:xfrm>
            <a:off x="1339742" y="598574"/>
            <a:ext cx="10920412" cy="428322"/>
          </a:xfrm>
          <a:prstGeom prst="rect">
            <a:avLst/>
          </a:prstGeom>
        </p:spPr>
        <p:txBody>
          <a:bodyPr vert="horz" wrap="square" lIns="0" tIns="12700" rIns="0" bIns="0" rtlCol="0" anchor="t">
            <a:spAutoFit/>
          </a:bodyPr>
          <a:lstStyle>
            <a:lvl1pPr>
              <a:defRPr sz="2000" b="1" i="0">
                <a:solidFill>
                  <a:srgbClr val="B0A06D"/>
                </a:solidFill>
                <a:latin typeface="Calibri"/>
                <a:ea typeface="+mj-ea"/>
                <a:cs typeface="Calibri"/>
              </a:defRPr>
            </a:lvl1pPr>
          </a:lstStyle>
          <a:p>
            <a:pPr marL="12700">
              <a:spcBef>
                <a:spcPts val="100"/>
              </a:spcBef>
            </a:pPr>
            <a:r>
              <a:rPr lang="en-AU" sz="2700" spc="-30" dirty="0"/>
              <a:t>COMMUNICATION AND CONSULTATION</a:t>
            </a:r>
            <a:r>
              <a:rPr lang="en-AU" sz="2700" spc="-30" baseline="30000" dirty="0"/>
              <a:t>*</a:t>
            </a:r>
          </a:p>
        </p:txBody>
      </p:sp>
      <p:sp>
        <p:nvSpPr>
          <p:cNvPr id="5" name="TextBox 4">
            <a:extLst>
              <a:ext uri="{FF2B5EF4-FFF2-40B4-BE49-F238E27FC236}">
                <a16:creationId xmlns:a16="http://schemas.microsoft.com/office/drawing/2014/main" id="{77CA224D-232B-0A87-D5F6-AD3CD10D9407}"/>
              </a:ext>
            </a:extLst>
          </p:cNvPr>
          <p:cNvSpPr txBox="1"/>
          <p:nvPr/>
        </p:nvSpPr>
        <p:spPr>
          <a:xfrm>
            <a:off x="2309526" y="1618946"/>
            <a:ext cx="2221524" cy="861774"/>
          </a:xfrm>
          <a:prstGeom prst="rect">
            <a:avLst/>
          </a:prstGeom>
          <a:noFill/>
        </p:spPr>
        <p:txBody>
          <a:bodyPr wrap="square">
            <a:spAutoFit/>
          </a:bodyPr>
          <a:lstStyle/>
          <a:p>
            <a:r>
              <a:rPr lang="en-AU" sz="3200" b="1" dirty="0">
                <a:solidFill>
                  <a:srgbClr val="B0A06D"/>
                </a:solidFill>
              </a:rPr>
              <a:t>1,117 </a:t>
            </a:r>
          </a:p>
          <a:p>
            <a:r>
              <a:rPr lang="en-AU" dirty="0">
                <a:solidFill>
                  <a:schemeClr val="tx1"/>
                </a:solidFill>
              </a:rPr>
              <a:t>Individual meetings</a:t>
            </a:r>
          </a:p>
        </p:txBody>
      </p:sp>
      <p:sp>
        <p:nvSpPr>
          <p:cNvPr id="7" name="TextBox 6">
            <a:extLst>
              <a:ext uri="{FF2B5EF4-FFF2-40B4-BE49-F238E27FC236}">
                <a16:creationId xmlns:a16="http://schemas.microsoft.com/office/drawing/2014/main" id="{381B4EBE-6E9E-20EF-1D6E-DE880A2977E3}"/>
              </a:ext>
            </a:extLst>
          </p:cNvPr>
          <p:cNvSpPr txBox="1"/>
          <p:nvPr/>
        </p:nvSpPr>
        <p:spPr>
          <a:xfrm>
            <a:off x="2309526" y="3157863"/>
            <a:ext cx="2057401" cy="861774"/>
          </a:xfrm>
          <a:prstGeom prst="rect">
            <a:avLst/>
          </a:prstGeom>
          <a:noFill/>
        </p:spPr>
        <p:txBody>
          <a:bodyPr wrap="square">
            <a:spAutoFit/>
          </a:bodyPr>
          <a:lstStyle/>
          <a:p>
            <a:r>
              <a:rPr lang="en-AU" sz="3200" b="1" dirty="0">
                <a:solidFill>
                  <a:srgbClr val="B0A06D"/>
                </a:solidFill>
              </a:rPr>
              <a:t>2,739 </a:t>
            </a:r>
          </a:p>
          <a:p>
            <a:r>
              <a:rPr lang="en-AU" dirty="0">
                <a:solidFill>
                  <a:schemeClr val="tx1"/>
                </a:solidFill>
              </a:rPr>
              <a:t>Phone calls</a:t>
            </a:r>
          </a:p>
        </p:txBody>
      </p:sp>
      <p:sp>
        <p:nvSpPr>
          <p:cNvPr id="8" name="TextBox 7">
            <a:extLst>
              <a:ext uri="{FF2B5EF4-FFF2-40B4-BE49-F238E27FC236}">
                <a16:creationId xmlns:a16="http://schemas.microsoft.com/office/drawing/2014/main" id="{6C1E4772-B312-4F88-E6BE-E34B59C335E4}"/>
              </a:ext>
            </a:extLst>
          </p:cNvPr>
          <p:cNvSpPr txBox="1"/>
          <p:nvPr/>
        </p:nvSpPr>
        <p:spPr>
          <a:xfrm>
            <a:off x="2309526" y="4736644"/>
            <a:ext cx="3289608" cy="861774"/>
          </a:xfrm>
          <a:prstGeom prst="rect">
            <a:avLst/>
          </a:prstGeom>
          <a:noFill/>
        </p:spPr>
        <p:txBody>
          <a:bodyPr wrap="square">
            <a:spAutoFit/>
          </a:bodyPr>
          <a:lstStyle/>
          <a:p>
            <a:r>
              <a:rPr lang="en-AU" sz="3200" b="1" dirty="0">
                <a:solidFill>
                  <a:srgbClr val="B0A06D"/>
                </a:solidFill>
              </a:rPr>
              <a:t>40+ </a:t>
            </a:r>
          </a:p>
          <a:p>
            <a:r>
              <a:rPr lang="en-AU" dirty="0"/>
              <a:t>C</a:t>
            </a:r>
            <a:r>
              <a:rPr lang="en-AU" dirty="0">
                <a:solidFill>
                  <a:schemeClr val="tx1"/>
                </a:solidFill>
              </a:rPr>
              <a:t>ommunity group presentations</a:t>
            </a:r>
            <a:endParaRPr lang="en-AU" dirty="0">
              <a:solidFill>
                <a:srgbClr val="FF0000"/>
              </a:solidFill>
            </a:endParaRPr>
          </a:p>
        </p:txBody>
      </p:sp>
      <p:sp>
        <p:nvSpPr>
          <p:cNvPr id="9" name="TextBox 8">
            <a:extLst>
              <a:ext uri="{FF2B5EF4-FFF2-40B4-BE49-F238E27FC236}">
                <a16:creationId xmlns:a16="http://schemas.microsoft.com/office/drawing/2014/main" id="{64B527AA-A8D2-4089-6F8A-30B2CC30193F}"/>
              </a:ext>
            </a:extLst>
          </p:cNvPr>
          <p:cNvSpPr txBox="1"/>
          <p:nvPr/>
        </p:nvSpPr>
        <p:spPr>
          <a:xfrm>
            <a:off x="7123135" y="1535352"/>
            <a:ext cx="3785990" cy="861774"/>
          </a:xfrm>
          <a:prstGeom prst="rect">
            <a:avLst/>
          </a:prstGeom>
          <a:noFill/>
        </p:spPr>
        <p:txBody>
          <a:bodyPr wrap="square">
            <a:spAutoFit/>
          </a:bodyPr>
          <a:lstStyle/>
          <a:p>
            <a:r>
              <a:rPr lang="en-AU" sz="3200" b="1" dirty="0">
                <a:solidFill>
                  <a:srgbClr val="B0A06D"/>
                </a:solidFill>
              </a:rPr>
              <a:t>98 </a:t>
            </a:r>
          </a:p>
          <a:p>
            <a:r>
              <a:rPr lang="en-AU" dirty="0">
                <a:solidFill>
                  <a:schemeClr val="tx1"/>
                </a:solidFill>
              </a:rPr>
              <a:t>Blayney Chronicle fortnightly updates</a:t>
            </a:r>
          </a:p>
        </p:txBody>
      </p:sp>
      <p:sp>
        <p:nvSpPr>
          <p:cNvPr id="10" name="TextBox 9">
            <a:extLst>
              <a:ext uri="{FF2B5EF4-FFF2-40B4-BE49-F238E27FC236}">
                <a16:creationId xmlns:a16="http://schemas.microsoft.com/office/drawing/2014/main" id="{4CF773AD-08A5-5B99-D2B8-2B38C0437237}"/>
              </a:ext>
            </a:extLst>
          </p:cNvPr>
          <p:cNvSpPr txBox="1"/>
          <p:nvPr/>
        </p:nvSpPr>
        <p:spPr>
          <a:xfrm>
            <a:off x="7191235" y="3018249"/>
            <a:ext cx="4377499" cy="1138773"/>
          </a:xfrm>
          <a:prstGeom prst="rect">
            <a:avLst/>
          </a:prstGeom>
          <a:noFill/>
        </p:spPr>
        <p:txBody>
          <a:bodyPr wrap="square">
            <a:spAutoFit/>
          </a:bodyPr>
          <a:lstStyle/>
          <a:p>
            <a:r>
              <a:rPr lang="en-AU" sz="3200" b="1" dirty="0">
                <a:solidFill>
                  <a:srgbClr val="B0A06D"/>
                </a:solidFill>
              </a:rPr>
              <a:t>4,407 </a:t>
            </a:r>
            <a:endParaRPr lang="en-AU" dirty="0">
              <a:highlight>
                <a:srgbClr val="FFFF00"/>
              </a:highlight>
            </a:endParaRPr>
          </a:p>
          <a:p>
            <a:r>
              <a:rPr lang="en-AU" dirty="0"/>
              <a:t>21 editions of community</a:t>
            </a:r>
            <a:r>
              <a:rPr lang="en-AU" dirty="0">
                <a:solidFill>
                  <a:schemeClr val="tx1"/>
                </a:solidFill>
              </a:rPr>
              <a:t> newsletter delivered to 4,407 households (Blayney LGA)</a:t>
            </a:r>
          </a:p>
        </p:txBody>
      </p:sp>
      <p:sp>
        <p:nvSpPr>
          <p:cNvPr id="11" name="TextBox 10">
            <a:extLst>
              <a:ext uri="{FF2B5EF4-FFF2-40B4-BE49-F238E27FC236}">
                <a16:creationId xmlns:a16="http://schemas.microsoft.com/office/drawing/2014/main" id="{A150E7AF-A97E-411F-03E7-7BA1606C2C9F}"/>
              </a:ext>
            </a:extLst>
          </p:cNvPr>
          <p:cNvSpPr txBox="1"/>
          <p:nvPr/>
        </p:nvSpPr>
        <p:spPr>
          <a:xfrm>
            <a:off x="7282366" y="4553731"/>
            <a:ext cx="3077308" cy="1138773"/>
          </a:xfrm>
          <a:prstGeom prst="rect">
            <a:avLst/>
          </a:prstGeom>
          <a:noFill/>
        </p:spPr>
        <p:txBody>
          <a:bodyPr wrap="square">
            <a:spAutoFit/>
          </a:bodyPr>
          <a:lstStyle/>
          <a:p>
            <a:r>
              <a:rPr lang="en-AU" sz="3200" b="1" dirty="0">
                <a:solidFill>
                  <a:srgbClr val="B0A06D"/>
                </a:solidFill>
              </a:rPr>
              <a:t>20 </a:t>
            </a:r>
          </a:p>
          <a:p>
            <a:r>
              <a:rPr lang="en-AU" dirty="0">
                <a:solidFill>
                  <a:schemeClr val="tx1"/>
                </a:solidFill>
              </a:rPr>
              <a:t>Community Consultative Committee meetings</a:t>
            </a:r>
          </a:p>
        </p:txBody>
      </p:sp>
      <p:cxnSp>
        <p:nvCxnSpPr>
          <p:cNvPr id="13" name="Straight Connector 12">
            <a:extLst>
              <a:ext uri="{FF2B5EF4-FFF2-40B4-BE49-F238E27FC236}">
                <a16:creationId xmlns:a16="http://schemas.microsoft.com/office/drawing/2014/main" id="{578C5C8D-5FB2-AC26-2578-F26843C24281}"/>
              </a:ext>
            </a:extLst>
          </p:cNvPr>
          <p:cNvCxnSpPr>
            <a:cxnSpLocks/>
          </p:cNvCxnSpPr>
          <p:nvPr/>
        </p:nvCxnSpPr>
        <p:spPr>
          <a:xfrm>
            <a:off x="5849979" y="1578280"/>
            <a:ext cx="0" cy="4421687"/>
          </a:xfrm>
          <a:prstGeom prst="line">
            <a:avLst/>
          </a:prstGeom>
          <a:ln w="41275" cap="rnd">
            <a:solidFill>
              <a:srgbClr val="B0A06D"/>
            </a:solidFill>
            <a:prstDash val="sysDot"/>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E668BB40-9050-33EB-8C61-1DCAC39434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9542" y="1613528"/>
            <a:ext cx="724906" cy="724906"/>
          </a:xfrm>
          <a:prstGeom prst="rect">
            <a:avLst/>
          </a:prstGeom>
        </p:spPr>
      </p:pic>
      <p:pic>
        <p:nvPicPr>
          <p:cNvPr id="18" name="Graphic 17">
            <a:extLst>
              <a:ext uri="{FF2B5EF4-FFF2-40B4-BE49-F238E27FC236}">
                <a16:creationId xmlns:a16="http://schemas.microsoft.com/office/drawing/2014/main" id="{145BC667-EE21-4EE3-D6D3-DC937111A7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2068" y="3229387"/>
            <a:ext cx="724905" cy="724905"/>
          </a:xfrm>
          <a:prstGeom prst="rect">
            <a:avLst/>
          </a:prstGeom>
        </p:spPr>
      </p:pic>
      <p:pic>
        <p:nvPicPr>
          <p:cNvPr id="20" name="Graphic 19">
            <a:extLst>
              <a:ext uri="{FF2B5EF4-FFF2-40B4-BE49-F238E27FC236}">
                <a16:creationId xmlns:a16="http://schemas.microsoft.com/office/drawing/2014/main" id="{07FDEB8A-A7B9-7A7F-AEAB-3DB4FF00A3B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6331" y="4834350"/>
            <a:ext cx="696589" cy="696589"/>
          </a:xfrm>
          <a:prstGeom prst="rect">
            <a:avLst/>
          </a:prstGeom>
        </p:spPr>
      </p:pic>
      <p:pic>
        <p:nvPicPr>
          <p:cNvPr id="24" name="Graphic 23">
            <a:extLst>
              <a:ext uri="{FF2B5EF4-FFF2-40B4-BE49-F238E27FC236}">
                <a16:creationId xmlns:a16="http://schemas.microsoft.com/office/drawing/2014/main" id="{D97317EB-4DA1-CC56-ADF2-1C1B2248983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90527" y="3258669"/>
            <a:ext cx="660161" cy="660161"/>
          </a:xfrm>
          <a:prstGeom prst="rect">
            <a:avLst/>
          </a:prstGeom>
        </p:spPr>
      </p:pic>
      <p:pic>
        <p:nvPicPr>
          <p:cNvPr id="26" name="Graphic 25">
            <a:extLst>
              <a:ext uri="{FF2B5EF4-FFF2-40B4-BE49-F238E27FC236}">
                <a16:creationId xmlns:a16="http://schemas.microsoft.com/office/drawing/2014/main" id="{4CAB1C5B-2F84-AF15-E685-676A89F83A5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15243" y="1680349"/>
            <a:ext cx="659005" cy="659005"/>
          </a:xfrm>
          <a:prstGeom prst="rect">
            <a:avLst/>
          </a:prstGeom>
        </p:spPr>
      </p:pic>
      <p:pic>
        <p:nvPicPr>
          <p:cNvPr id="28" name="Graphic 27">
            <a:extLst>
              <a:ext uri="{FF2B5EF4-FFF2-40B4-BE49-F238E27FC236}">
                <a16:creationId xmlns:a16="http://schemas.microsoft.com/office/drawing/2014/main" id="{C298FF25-DB62-3DC7-8540-4392E257351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90527" y="4685106"/>
            <a:ext cx="964849" cy="964849"/>
          </a:xfrm>
          <a:prstGeom prst="rect">
            <a:avLst/>
          </a:prstGeom>
        </p:spPr>
      </p:pic>
      <p:cxnSp>
        <p:nvCxnSpPr>
          <p:cNvPr id="31" name="Straight Connector 30">
            <a:extLst>
              <a:ext uri="{FF2B5EF4-FFF2-40B4-BE49-F238E27FC236}">
                <a16:creationId xmlns:a16="http://schemas.microsoft.com/office/drawing/2014/main" id="{1951ACB6-1DD8-9B9C-FBC7-61306C2B0BAD}"/>
              </a:ext>
            </a:extLst>
          </p:cNvPr>
          <p:cNvCxnSpPr>
            <a:cxnSpLocks/>
          </p:cNvCxnSpPr>
          <p:nvPr/>
        </p:nvCxnSpPr>
        <p:spPr>
          <a:xfrm>
            <a:off x="1340285" y="2858021"/>
            <a:ext cx="9707671" cy="0"/>
          </a:xfrm>
          <a:prstGeom prst="line">
            <a:avLst/>
          </a:prstGeom>
          <a:ln w="41275" cap="rnd">
            <a:solidFill>
              <a:srgbClr val="B0A06D"/>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032D2DB-8904-8F44-E3D5-F9CFE85A09FF}"/>
              </a:ext>
            </a:extLst>
          </p:cNvPr>
          <p:cNvCxnSpPr>
            <a:cxnSpLocks/>
          </p:cNvCxnSpPr>
          <p:nvPr/>
        </p:nvCxnSpPr>
        <p:spPr>
          <a:xfrm>
            <a:off x="1340285" y="4393504"/>
            <a:ext cx="9707671" cy="0"/>
          </a:xfrm>
          <a:prstGeom prst="line">
            <a:avLst/>
          </a:prstGeom>
          <a:ln w="41275" cap="rnd">
            <a:solidFill>
              <a:srgbClr val="B0A06D"/>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740D8B6-EFDA-440F-9F16-0B9CD63D9044}"/>
              </a:ext>
            </a:extLst>
          </p:cNvPr>
          <p:cNvSpPr txBox="1"/>
          <p:nvPr/>
        </p:nvSpPr>
        <p:spPr>
          <a:xfrm>
            <a:off x="5599134" y="6303026"/>
            <a:ext cx="6273252" cy="369332"/>
          </a:xfrm>
          <a:prstGeom prst="rect">
            <a:avLst/>
          </a:prstGeom>
          <a:noFill/>
        </p:spPr>
        <p:txBody>
          <a:bodyPr wrap="square">
            <a:spAutoFit/>
          </a:bodyPr>
          <a:lstStyle/>
          <a:p>
            <a:pPr algn="r"/>
            <a:r>
              <a:rPr lang="en-AU" i="1" dirty="0">
                <a:solidFill>
                  <a:srgbClr val="B19665"/>
                </a:solidFill>
              </a:rPr>
              <a:t>*Since 2018</a:t>
            </a:r>
          </a:p>
        </p:txBody>
      </p:sp>
    </p:spTree>
    <p:extLst>
      <p:ext uri="{BB962C8B-B14F-4D97-AF65-F5344CB8AC3E}">
        <p14:creationId xmlns:p14="http://schemas.microsoft.com/office/powerpoint/2010/main" val="2398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map&#10;&#10;Description automatically generated">
            <a:extLst>
              <a:ext uri="{FF2B5EF4-FFF2-40B4-BE49-F238E27FC236}">
                <a16:creationId xmlns:a16="http://schemas.microsoft.com/office/drawing/2014/main" id="{54B8CA6E-2E98-8A99-FCA2-0B21C2036B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45"/>
          <a:stretch/>
        </p:blipFill>
        <p:spPr>
          <a:xfrm>
            <a:off x="5313945" y="1287606"/>
            <a:ext cx="5630733" cy="5390907"/>
          </a:xfrm>
          <a:prstGeom prst="rect">
            <a:avLst/>
          </a:prstGeom>
        </p:spPr>
      </p:pic>
      <p:sp>
        <p:nvSpPr>
          <p:cNvPr id="2" name="Title 1">
            <a:extLst>
              <a:ext uri="{FF2B5EF4-FFF2-40B4-BE49-F238E27FC236}">
                <a16:creationId xmlns:a16="http://schemas.microsoft.com/office/drawing/2014/main" id="{468A3FE0-670E-A8A4-161E-6D8AE1D9B178}"/>
              </a:ext>
            </a:extLst>
          </p:cNvPr>
          <p:cNvSpPr>
            <a:spLocks noGrp="1"/>
          </p:cNvSpPr>
          <p:nvPr/>
        </p:nvSpPr>
        <p:spPr>
          <a:xfrm>
            <a:off x="1123205" y="588823"/>
            <a:ext cx="10611899" cy="476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700" b="1" i="0" u="none" strike="noStrike" kern="1200" cap="none" spc="-100" normalizeH="0" baseline="0" noProof="0" dirty="0">
                <a:ln>
                  <a:noFill/>
                </a:ln>
                <a:solidFill>
                  <a:srgbClr val="B1A16E"/>
                </a:solidFill>
                <a:effectLst/>
                <a:uLnTx/>
                <a:uFillTx/>
                <a:latin typeface="Calibri" panose="020F0502020204030204" pitchFamily="34" charset="0"/>
                <a:ea typeface="+mj-ea"/>
                <a:cs typeface="Arial" panose="020B0604020202020204" pitchFamily="34" charset="0"/>
              </a:rPr>
              <a:t>CONTINUALLY IMPROVED PROJECT DESIGN</a:t>
            </a:r>
            <a:endParaRPr kumimoji="0" lang="en-AU" sz="2700" b="1" i="0" u="none" strike="noStrike" kern="1200" cap="none" spc="-100" normalizeH="0" baseline="0" noProof="0" dirty="0">
              <a:ln>
                <a:noFill/>
              </a:ln>
              <a:solidFill>
                <a:srgbClr val="AC872A"/>
              </a:solidFill>
              <a:effectLst/>
              <a:uLnTx/>
              <a:uFillTx/>
              <a:latin typeface="Calibri" panose="020F0502020204030204" pitchFamily="34" charset="0"/>
              <a:ea typeface="+mj-ea"/>
              <a:cs typeface="Arial" panose="020B0604020202020204" pitchFamily="34" charset="0"/>
            </a:endParaRPr>
          </a:p>
        </p:txBody>
      </p:sp>
      <p:cxnSp>
        <p:nvCxnSpPr>
          <p:cNvPr id="10" name="Straight Connector 9">
            <a:extLst>
              <a:ext uri="{FF2B5EF4-FFF2-40B4-BE49-F238E27FC236}">
                <a16:creationId xmlns:a16="http://schemas.microsoft.com/office/drawing/2014/main" id="{B2B04965-69C6-CDBA-2075-FDC7BB18747F}"/>
              </a:ext>
            </a:extLst>
          </p:cNvPr>
          <p:cNvCxnSpPr>
            <a:cxnSpLocks/>
            <a:stCxn id="11" idx="1"/>
            <a:endCxn id="79" idx="4"/>
          </p:cNvCxnSpPr>
          <p:nvPr/>
        </p:nvCxnSpPr>
        <p:spPr>
          <a:xfrm flipH="1" flipV="1">
            <a:off x="8691725" y="5371982"/>
            <a:ext cx="1378735" cy="11612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B7C246-81DC-6E2F-D70C-7D60425BEC07}"/>
              </a:ext>
            </a:extLst>
          </p:cNvPr>
          <p:cNvSpPr/>
          <p:nvPr/>
        </p:nvSpPr>
        <p:spPr>
          <a:xfrm>
            <a:off x="10070460" y="5275978"/>
            <a:ext cx="1748435" cy="424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Pit and southern amenity bunds</a:t>
            </a:r>
            <a:endParaRPr kumimoji="0" lang="en-AU" sz="10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2" name="Straight Connector 31">
            <a:extLst>
              <a:ext uri="{FF2B5EF4-FFF2-40B4-BE49-F238E27FC236}">
                <a16:creationId xmlns:a16="http://schemas.microsoft.com/office/drawing/2014/main" id="{8752868B-A555-53BB-5524-6C6A483F3742}"/>
              </a:ext>
            </a:extLst>
          </p:cNvPr>
          <p:cNvCxnSpPr>
            <a:cxnSpLocks/>
          </p:cNvCxnSpPr>
          <p:nvPr/>
        </p:nvCxnSpPr>
        <p:spPr>
          <a:xfrm flipH="1">
            <a:off x="5723410" y="4915398"/>
            <a:ext cx="999203" cy="0"/>
          </a:xfrm>
          <a:prstGeom prst="line">
            <a:avLst/>
          </a:prstGeom>
          <a:ln w="12700">
            <a:solidFill>
              <a:srgbClr val="AC872A"/>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3A94D66-A55E-5E50-2098-D8208504F4EC}"/>
              </a:ext>
            </a:extLst>
          </p:cNvPr>
          <p:cNvSpPr/>
          <p:nvPr/>
        </p:nvSpPr>
        <p:spPr>
          <a:xfrm>
            <a:off x="4610559" y="4597916"/>
            <a:ext cx="1748435" cy="654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Removal of western waste rock emplacement and administration area</a:t>
            </a:r>
            <a:endParaRPr kumimoji="0" lang="en-AU" sz="10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50" name="Straight Connector 49">
            <a:extLst>
              <a:ext uri="{FF2B5EF4-FFF2-40B4-BE49-F238E27FC236}">
                <a16:creationId xmlns:a16="http://schemas.microsoft.com/office/drawing/2014/main" id="{A88E6001-1EE1-0929-DAA3-7E2EE6B6BECE}"/>
              </a:ext>
            </a:extLst>
          </p:cNvPr>
          <p:cNvCxnSpPr>
            <a:cxnSpLocks/>
            <a:stCxn id="78" idx="7"/>
            <a:endCxn id="51" idx="3"/>
          </p:cNvCxnSpPr>
          <p:nvPr/>
        </p:nvCxnSpPr>
        <p:spPr>
          <a:xfrm flipH="1" flipV="1">
            <a:off x="6939337" y="3079673"/>
            <a:ext cx="1921915" cy="95247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5AAC6BBA-3425-9949-FBED-63004FC9F8D2}"/>
              </a:ext>
            </a:extLst>
          </p:cNvPr>
          <p:cNvSpPr/>
          <p:nvPr/>
        </p:nvSpPr>
        <p:spPr>
          <a:xfrm>
            <a:off x="5190902" y="2867543"/>
            <a:ext cx="1748435" cy="424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a:ea typeface="+mn-ea"/>
                <a:cs typeface="+mn-cs"/>
              </a:rPr>
              <a:t>Processing plant screened by topography</a:t>
            </a:r>
            <a:endParaRPr kumimoji="0" lang="en-AU" sz="1000" b="0" i="0" u="none" strike="noStrike" kern="1200" cap="none" spc="0" normalizeH="0" baseline="0" noProof="0" dirty="0">
              <a:ln>
                <a:noFill/>
              </a:ln>
              <a:solidFill>
                <a:schemeClr val="bg1"/>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110AFE03-DB87-AC25-067A-0D8108E9D904}"/>
              </a:ext>
            </a:extLst>
          </p:cNvPr>
          <p:cNvCxnSpPr>
            <a:cxnSpLocks/>
          </p:cNvCxnSpPr>
          <p:nvPr/>
        </p:nvCxnSpPr>
        <p:spPr>
          <a:xfrm flipV="1">
            <a:off x="9578566" y="4310425"/>
            <a:ext cx="465306" cy="40010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757E97B7-B278-1C96-CC51-3B1FB655C0B2}"/>
              </a:ext>
            </a:extLst>
          </p:cNvPr>
          <p:cNvSpPr/>
          <p:nvPr/>
        </p:nvSpPr>
        <p:spPr>
          <a:xfrm>
            <a:off x="10070459" y="4078367"/>
            <a:ext cx="1748435" cy="424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Mining fleet with reduced noise levels</a:t>
            </a:r>
            <a:endParaRPr kumimoji="0" lang="en-AU" sz="10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59" name="Straight Connector 58">
            <a:extLst>
              <a:ext uri="{FF2B5EF4-FFF2-40B4-BE49-F238E27FC236}">
                <a16:creationId xmlns:a16="http://schemas.microsoft.com/office/drawing/2014/main" id="{1AE258F1-4EE5-61E8-3F16-A03D798B2A2B}"/>
              </a:ext>
            </a:extLst>
          </p:cNvPr>
          <p:cNvCxnSpPr>
            <a:cxnSpLocks/>
            <a:stCxn id="82" idx="3"/>
            <a:endCxn id="60" idx="1"/>
          </p:cNvCxnSpPr>
          <p:nvPr/>
        </p:nvCxnSpPr>
        <p:spPr>
          <a:xfrm flipV="1">
            <a:off x="10009571" y="5977245"/>
            <a:ext cx="454026" cy="186989"/>
          </a:xfrm>
          <a:prstGeom prst="line">
            <a:avLst/>
          </a:prstGeom>
          <a:ln w="12700">
            <a:solidFill>
              <a:srgbClr val="AC872A"/>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CADCE4C5-79DA-37CD-2077-1D4EBF029ED9}"/>
              </a:ext>
            </a:extLst>
          </p:cNvPr>
          <p:cNvSpPr/>
          <p:nvPr/>
        </p:nvSpPr>
        <p:spPr>
          <a:xfrm>
            <a:off x="10463597" y="5765115"/>
            <a:ext cx="1602982" cy="424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Relocation of site access</a:t>
            </a:r>
            <a:endParaRPr kumimoji="0" lang="en-AU" sz="10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62" name="Straight Connector 61">
            <a:extLst>
              <a:ext uri="{FF2B5EF4-FFF2-40B4-BE49-F238E27FC236}">
                <a16:creationId xmlns:a16="http://schemas.microsoft.com/office/drawing/2014/main" id="{65A06A33-08B8-C8BE-BE54-E07F7B712BBE}"/>
              </a:ext>
            </a:extLst>
          </p:cNvPr>
          <p:cNvCxnSpPr>
            <a:cxnSpLocks/>
          </p:cNvCxnSpPr>
          <p:nvPr/>
        </p:nvCxnSpPr>
        <p:spPr>
          <a:xfrm flipV="1">
            <a:off x="9320243" y="4880263"/>
            <a:ext cx="750217" cy="30484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EE82025C-211C-E043-E47C-1BDECD9E5D2A}"/>
              </a:ext>
            </a:extLst>
          </p:cNvPr>
          <p:cNvSpPr/>
          <p:nvPr/>
        </p:nvSpPr>
        <p:spPr>
          <a:xfrm>
            <a:off x="10070460" y="4608451"/>
            <a:ext cx="1748435" cy="575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Revision of mine and waste rock emplacement schedule</a:t>
            </a:r>
            <a:endParaRPr kumimoji="0" lang="en-AU"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75" name="Oval 74">
            <a:extLst>
              <a:ext uri="{FF2B5EF4-FFF2-40B4-BE49-F238E27FC236}">
                <a16:creationId xmlns:a16="http://schemas.microsoft.com/office/drawing/2014/main" id="{85D4235D-F40E-1A4B-F11C-590A600B412B}"/>
              </a:ext>
            </a:extLst>
          </p:cNvPr>
          <p:cNvSpPr/>
          <p:nvPr/>
        </p:nvSpPr>
        <p:spPr>
          <a:xfrm rot="14326161">
            <a:off x="9448279" y="4664424"/>
            <a:ext cx="133350" cy="13335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7" name="Oval 76">
            <a:extLst>
              <a:ext uri="{FF2B5EF4-FFF2-40B4-BE49-F238E27FC236}">
                <a16:creationId xmlns:a16="http://schemas.microsoft.com/office/drawing/2014/main" id="{44157364-728D-1093-4A8A-B11C47220BB0}"/>
              </a:ext>
            </a:extLst>
          </p:cNvPr>
          <p:cNvSpPr/>
          <p:nvPr/>
        </p:nvSpPr>
        <p:spPr>
          <a:xfrm rot="14326161">
            <a:off x="6719832" y="4847589"/>
            <a:ext cx="133350" cy="133350"/>
          </a:xfrm>
          <a:prstGeom prst="ellipse">
            <a:avLst/>
          </a:prstGeom>
          <a:ln>
            <a:solidFill>
              <a:srgbClr val="AC8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Oval 77">
            <a:extLst>
              <a:ext uri="{FF2B5EF4-FFF2-40B4-BE49-F238E27FC236}">
                <a16:creationId xmlns:a16="http://schemas.microsoft.com/office/drawing/2014/main" id="{908DBDB7-04AA-777B-1585-6E89679D86DB}"/>
              </a:ext>
            </a:extLst>
          </p:cNvPr>
          <p:cNvSpPr/>
          <p:nvPr/>
        </p:nvSpPr>
        <p:spPr>
          <a:xfrm rot="14326161">
            <a:off x="8859335" y="3981338"/>
            <a:ext cx="133350" cy="13335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Oval 78">
            <a:extLst>
              <a:ext uri="{FF2B5EF4-FFF2-40B4-BE49-F238E27FC236}">
                <a16:creationId xmlns:a16="http://schemas.microsoft.com/office/drawing/2014/main" id="{0A67B87A-EB42-3103-3BF5-3BA984DDB703}"/>
              </a:ext>
            </a:extLst>
          </p:cNvPr>
          <p:cNvSpPr/>
          <p:nvPr/>
        </p:nvSpPr>
        <p:spPr>
          <a:xfrm rot="14326161">
            <a:off x="8568037" y="5339877"/>
            <a:ext cx="133350" cy="13335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Oval 81">
            <a:extLst>
              <a:ext uri="{FF2B5EF4-FFF2-40B4-BE49-F238E27FC236}">
                <a16:creationId xmlns:a16="http://schemas.microsoft.com/office/drawing/2014/main" id="{07421EBD-73B9-7875-BB67-EEB87E224EC8}"/>
              </a:ext>
            </a:extLst>
          </p:cNvPr>
          <p:cNvSpPr/>
          <p:nvPr/>
        </p:nvSpPr>
        <p:spPr>
          <a:xfrm rot="2728371">
            <a:off x="10009568" y="6098109"/>
            <a:ext cx="133350" cy="133350"/>
          </a:xfrm>
          <a:prstGeom prst="ellipse">
            <a:avLst/>
          </a:prstGeom>
          <a:ln>
            <a:solidFill>
              <a:srgbClr val="AC8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83" name="Oval 82">
            <a:extLst>
              <a:ext uri="{FF2B5EF4-FFF2-40B4-BE49-F238E27FC236}">
                <a16:creationId xmlns:a16="http://schemas.microsoft.com/office/drawing/2014/main" id="{FECAC526-E2F6-C06E-2E27-9F63E3288346}"/>
              </a:ext>
            </a:extLst>
          </p:cNvPr>
          <p:cNvSpPr/>
          <p:nvPr/>
        </p:nvSpPr>
        <p:spPr>
          <a:xfrm rot="14326161">
            <a:off x="9265113" y="5119168"/>
            <a:ext cx="133350" cy="13335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89" name="Straight Connector 88">
            <a:extLst>
              <a:ext uri="{FF2B5EF4-FFF2-40B4-BE49-F238E27FC236}">
                <a16:creationId xmlns:a16="http://schemas.microsoft.com/office/drawing/2014/main" id="{6D90AF4E-3F91-FF2B-480A-3FE662C40E1E}"/>
              </a:ext>
            </a:extLst>
          </p:cNvPr>
          <p:cNvCxnSpPr>
            <a:cxnSpLocks/>
          </p:cNvCxnSpPr>
          <p:nvPr/>
        </p:nvCxnSpPr>
        <p:spPr>
          <a:xfrm>
            <a:off x="8966313" y="1949036"/>
            <a:ext cx="1198773" cy="95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58ECDB2B-87E0-1655-FB29-3E2F9CC92B92}"/>
              </a:ext>
            </a:extLst>
          </p:cNvPr>
          <p:cNvSpPr/>
          <p:nvPr/>
        </p:nvSpPr>
        <p:spPr>
          <a:xfrm>
            <a:off x="9981953" y="1503306"/>
            <a:ext cx="1836941" cy="5559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Minimise impact on Box Gum Woodland through revised TSF design</a:t>
            </a:r>
            <a:endParaRPr kumimoji="0" lang="en-AU"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91" name="Oval 90">
            <a:extLst>
              <a:ext uri="{FF2B5EF4-FFF2-40B4-BE49-F238E27FC236}">
                <a16:creationId xmlns:a16="http://schemas.microsoft.com/office/drawing/2014/main" id="{5F42C17B-09F5-CE6F-3F85-965C1DDF3A19}"/>
              </a:ext>
            </a:extLst>
          </p:cNvPr>
          <p:cNvSpPr/>
          <p:nvPr/>
        </p:nvSpPr>
        <p:spPr>
          <a:xfrm rot="14326161">
            <a:off x="8893979" y="1891886"/>
            <a:ext cx="133350" cy="13335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92" name="Oval 91">
            <a:extLst>
              <a:ext uri="{FF2B5EF4-FFF2-40B4-BE49-F238E27FC236}">
                <a16:creationId xmlns:a16="http://schemas.microsoft.com/office/drawing/2014/main" id="{B3AB399C-7683-9BD6-B58A-7273ED4CD3B2}"/>
              </a:ext>
            </a:extLst>
          </p:cNvPr>
          <p:cNvSpPr/>
          <p:nvPr/>
        </p:nvSpPr>
        <p:spPr>
          <a:xfrm>
            <a:off x="8118238" y="1965117"/>
            <a:ext cx="133350" cy="133350"/>
          </a:xfrm>
          <a:prstGeom prst="ellipse">
            <a:avLst/>
          </a:prstGeom>
          <a:solidFill>
            <a:schemeClr val="accent1"/>
          </a:solidFill>
          <a:ln>
            <a:solidFill>
              <a:srgbClr val="AC8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93" name="Straight Connector 92">
            <a:extLst>
              <a:ext uri="{FF2B5EF4-FFF2-40B4-BE49-F238E27FC236}">
                <a16:creationId xmlns:a16="http://schemas.microsoft.com/office/drawing/2014/main" id="{B159327A-91A3-98E4-7641-D68D3ADE42E1}"/>
              </a:ext>
            </a:extLst>
          </p:cNvPr>
          <p:cNvCxnSpPr>
            <a:stCxn id="92" idx="2"/>
          </p:cNvCxnSpPr>
          <p:nvPr/>
        </p:nvCxnSpPr>
        <p:spPr>
          <a:xfrm flipH="1">
            <a:off x="7119035" y="2031792"/>
            <a:ext cx="999203" cy="0"/>
          </a:xfrm>
          <a:prstGeom prst="line">
            <a:avLst/>
          </a:prstGeom>
          <a:ln w="12700">
            <a:solidFill>
              <a:srgbClr val="AC872A"/>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DADAE649-AE79-1874-CAD5-339B3BD6A8FD}"/>
              </a:ext>
            </a:extLst>
          </p:cNvPr>
          <p:cNvSpPr/>
          <p:nvPr/>
        </p:nvSpPr>
        <p:spPr>
          <a:xfrm>
            <a:off x="5723410" y="1727208"/>
            <a:ext cx="1748435" cy="424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Avoidance of historic “Hallwood” Farm Complex</a:t>
            </a:r>
            <a:endParaRPr kumimoji="0" lang="en-AU"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95" name="Oval 94">
            <a:extLst>
              <a:ext uri="{FF2B5EF4-FFF2-40B4-BE49-F238E27FC236}">
                <a16:creationId xmlns:a16="http://schemas.microsoft.com/office/drawing/2014/main" id="{D1C1CE12-FCAE-6C47-35D9-3EB879B2E223}"/>
              </a:ext>
            </a:extLst>
          </p:cNvPr>
          <p:cNvSpPr/>
          <p:nvPr/>
        </p:nvSpPr>
        <p:spPr>
          <a:xfrm>
            <a:off x="6967877" y="4290497"/>
            <a:ext cx="133350" cy="133350"/>
          </a:xfrm>
          <a:prstGeom prst="ellipse">
            <a:avLst/>
          </a:prstGeom>
          <a:ln>
            <a:solidFill>
              <a:srgbClr val="AC87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96" name="Straight Connector 95">
            <a:extLst>
              <a:ext uri="{FF2B5EF4-FFF2-40B4-BE49-F238E27FC236}">
                <a16:creationId xmlns:a16="http://schemas.microsoft.com/office/drawing/2014/main" id="{8D5BADB4-5D9B-4D66-B724-3347EF8CE30B}"/>
              </a:ext>
            </a:extLst>
          </p:cNvPr>
          <p:cNvCxnSpPr>
            <a:stCxn id="95" idx="2"/>
          </p:cNvCxnSpPr>
          <p:nvPr/>
        </p:nvCxnSpPr>
        <p:spPr>
          <a:xfrm flipH="1">
            <a:off x="5968674" y="4357172"/>
            <a:ext cx="999203" cy="0"/>
          </a:xfrm>
          <a:prstGeom prst="line">
            <a:avLst/>
          </a:prstGeom>
          <a:ln w="12700">
            <a:solidFill>
              <a:srgbClr val="AC872A"/>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CB7467A2-E276-C942-EECD-4E77C5E2CFF9}"/>
              </a:ext>
            </a:extLst>
          </p:cNvPr>
          <p:cNvSpPr/>
          <p:nvPr/>
        </p:nvSpPr>
        <p:spPr>
          <a:xfrm>
            <a:off x="4917008" y="3996198"/>
            <a:ext cx="1748435" cy="424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Avoidance of </a:t>
            </a:r>
            <a:r>
              <a:rPr kumimoji="0" lang="en-AU" sz="1000" b="0" i="0" u="none" strike="noStrike" kern="1200" cap="none" spc="0" normalizeH="0" baseline="0" noProof="0" dirty="0">
                <a:ln>
                  <a:noFill/>
                </a:ln>
                <a:solidFill>
                  <a:prstClr val="white"/>
                </a:solidFill>
                <a:effectLst/>
                <a:uLnTx/>
                <a:uFillTx/>
                <a:latin typeface="Arial"/>
                <a:ea typeface="+mn-ea"/>
                <a:cs typeface="+mn-cs"/>
              </a:rPr>
              <a:t>Biophysical Strategic</a:t>
            </a:r>
            <a:r>
              <a:rPr kumimoji="0" lang="en-US" sz="1000" b="0" i="0" u="none" strike="noStrike" kern="1200" cap="none" spc="0" normalizeH="0" baseline="0" noProof="0" dirty="0">
                <a:ln>
                  <a:noFill/>
                </a:ln>
                <a:solidFill>
                  <a:prstClr val="white"/>
                </a:solidFill>
                <a:effectLst/>
                <a:uLnTx/>
                <a:uFillTx/>
                <a:latin typeface="Arial"/>
                <a:ea typeface="+mn-ea"/>
                <a:cs typeface="+mn-cs"/>
              </a:rPr>
              <a:t> Agricultural Land</a:t>
            </a:r>
            <a:endParaRPr kumimoji="0" lang="en-AU" sz="10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04" name="Straight Connector 103">
            <a:extLst>
              <a:ext uri="{FF2B5EF4-FFF2-40B4-BE49-F238E27FC236}">
                <a16:creationId xmlns:a16="http://schemas.microsoft.com/office/drawing/2014/main" id="{177B6C7E-FD7D-D9A4-9F4D-97716052AFA2}"/>
              </a:ext>
            </a:extLst>
          </p:cNvPr>
          <p:cNvCxnSpPr>
            <a:cxnSpLocks/>
            <a:endCxn id="105" idx="1"/>
          </p:cNvCxnSpPr>
          <p:nvPr/>
        </p:nvCxnSpPr>
        <p:spPr>
          <a:xfrm flipV="1">
            <a:off x="9460851" y="2573125"/>
            <a:ext cx="583021" cy="9792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343EDF9C-F300-CF4C-C1CE-898D8AB3A5B8}"/>
              </a:ext>
            </a:extLst>
          </p:cNvPr>
          <p:cNvSpPr/>
          <p:nvPr/>
        </p:nvSpPr>
        <p:spPr>
          <a:xfrm>
            <a:off x="10043872" y="2360995"/>
            <a:ext cx="1748435" cy="424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Amendments to </a:t>
            </a:r>
            <a:r>
              <a:rPr kumimoji="0" lang="en-US" sz="1000" b="0" i="0" u="none" strike="noStrike" kern="1200" cap="none" spc="0" normalizeH="0" baseline="0" noProof="0" dirty="0" err="1">
                <a:ln>
                  <a:noFill/>
                </a:ln>
                <a:solidFill>
                  <a:prstClr val="white"/>
                </a:solidFill>
                <a:effectLst/>
                <a:uLnTx/>
                <a:uFillTx/>
                <a:latin typeface="Arial"/>
                <a:ea typeface="+mn-ea"/>
                <a:cs typeface="+mn-cs"/>
              </a:rPr>
              <a:t>maximise</a:t>
            </a:r>
            <a:r>
              <a:rPr kumimoji="0" lang="en-US" sz="1000" b="0" i="0" u="none" strike="noStrike" kern="1200" cap="none" spc="0" normalizeH="0" baseline="0" noProof="0" dirty="0">
                <a:ln>
                  <a:noFill/>
                </a:ln>
                <a:solidFill>
                  <a:prstClr val="white"/>
                </a:solidFill>
                <a:effectLst/>
                <a:uLnTx/>
                <a:uFillTx/>
                <a:latin typeface="Arial"/>
                <a:ea typeface="+mn-ea"/>
                <a:cs typeface="+mn-cs"/>
              </a:rPr>
              <a:t> clean water diversion</a:t>
            </a:r>
            <a:endParaRPr kumimoji="0" lang="en-AU"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106" name="Oval 105">
            <a:extLst>
              <a:ext uri="{FF2B5EF4-FFF2-40B4-BE49-F238E27FC236}">
                <a16:creationId xmlns:a16="http://schemas.microsoft.com/office/drawing/2014/main" id="{61846CB5-CB77-A0AD-3AEF-4E104CD37E8E}"/>
              </a:ext>
            </a:extLst>
          </p:cNvPr>
          <p:cNvSpPr/>
          <p:nvPr/>
        </p:nvSpPr>
        <p:spPr>
          <a:xfrm rot="14326161">
            <a:off x="9329418" y="2598033"/>
            <a:ext cx="133350" cy="13335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08" name="TextBox 107">
            <a:extLst>
              <a:ext uri="{FF2B5EF4-FFF2-40B4-BE49-F238E27FC236}">
                <a16:creationId xmlns:a16="http://schemas.microsoft.com/office/drawing/2014/main" id="{F0E7DA10-BFB6-2DCA-862D-2E81047123BF}"/>
              </a:ext>
            </a:extLst>
          </p:cNvPr>
          <p:cNvSpPr txBox="1"/>
          <p:nvPr/>
        </p:nvSpPr>
        <p:spPr>
          <a:xfrm>
            <a:off x="4340521" y="5834840"/>
            <a:ext cx="86650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F2B20"/>
                </a:solidFill>
                <a:effectLst/>
                <a:uLnTx/>
                <a:uFillTx/>
                <a:latin typeface="Arial"/>
                <a:ea typeface="+mn-ea"/>
                <a:cs typeface="+mn-cs"/>
              </a:rPr>
              <a:t>Avoid</a:t>
            </a:r>
            <a:endParaRPr kumimoji="0" lang="en-AU" sz="105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TextBox 109">
            <a:extLst>
              <a:ext uri="{FF2B5EF4-FFF2-40B4-BE49-F238E27FC236}">
                <a16:creationId xmlns:a16="http://schemas.microsoft.com/office/drawing/2014/main" id="{E17DB0F1-B346-EA54-BD42-377F763ED610}"/>
              </a:ext>
            </a:extLst>
          </p:cNvPr>
          <p:cNvSpPr txBox="1"/>
          <p:nvPr/>
        </p:nvSpPr>
        <p:spPr>
          <a:xfrm>
            <a:off x="4324737" y="6229857"/>
            <a:ext cx="866503" cy="4663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2F2B20"/>
                </a:solidFill>
                <a:effectLst/>
                <a:uLnTx/>
                <a:uFillTx/>
                <a:latin typeface="Arial"/>
                <a:ea typeface="+mn-ea"/>
                <a:cs typeface="+mn-cs"/>
              </a:rPr>
              <a:t>Minimise</a:t>
            </a:r>
            <a:endParaRPr kumimoji="0" lang="en-US" sz="1050" b="0" i="0" u="none" strike="noStrike" kern="1200" cap="none" spc="0" normalizeH="0" baseline="0" noProof="0" dirty="0">
              <a:ln>
                <a:noFill/>
              </a:ln>
              <a:solidFill>
                <a:srgbClr val="2F2B20"/>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050" dirty="0">
                <a:solidFill>
                  <a:srgbClr val="2F2B20"/>
                </a:solidFill>
                <a:latin typeface="Arial"/>
              </a:rPr>
              <a:t>Mitigate</a:t>
            </a:r>
            <a:endParaRPr kumimoji="0" lang="en-AU" sz="105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E264347C-3FCB-B083-8AD5-30FADDA5DD8B}"/>
              </a:ext>
            </a:extLst>
          </p:cNvPr>
          <p:cNvSpPr/>
          <p:nvPr/>
        </p:nvSpPr>
        <p:spPr>
          <a:xfrm>
            <a:off x="3903539" y="5928241"/>
            <a:ext cx="365104"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952A4F6E-C436-F1E6-4B3B-17C93CF63949}"/>
              </a:ext>
            </a:extLst>
          </p:cNvPr>
          <p:cNvSpPr/>
          <p:nvPr/>
        </p:nvSpPr>
        <p:spPr>
          <a:xfrm>
            <a:off x="3897910" y="6397748"/>
            <a:ext cx="365104" cy="1524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EA776CC9-565E-D8FF-99D6-E72618E94D45}"/>
              </a:ext>
            </a:extLst>
          </p:cNvPr>
          <p:cNvSpPr/>
          <p:nvPr/>
        </p:nvSpPr>
        <p:spPr>
          <a:xfrm>
            <a:off x="1376719" y="1363128"/>
            <a:ext cx="3577808"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AC872A"/>
              </a:buClr>
              <a:buSzTx/>
              <a:buFontTx/>
              <a:buNone/>
              <a:tabLst/>
              <a:defRPr/>
            </a:pPr>
            <a:r>
              <a:rPr kumimoji="0" lang="en-US" sz="1600" b="0" i="0" u="none" strike="noStrike" kern="1200" cap="none" spc="0" normalizeH="0" baseline="0" noProof="0" dirty="0">
                <a:ln>
                  <a:noFill/>
                </a:ln>
                <a:solidFill>
                  <a:srgbClr val="2F2B2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1200"/>
              </a:spcAft>
              <a:buClr>
                <a:srgbClr val="AC872A"/>
              </a:buClr>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
                <a:srgbClr val="AC872A"/>
              </a:buClr>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AU"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1916025A-34AB-482B-D4FB-B552AB35E349}"/>
              </a:ext>
            </a:extLst>
          </p:cNvPr>
          <p:cNvSpPr txBox="1"/>
          <p:nvPr/>
        </p:nvSpPr>
        <p:spPr>
          <a:xfrm>
            <a:off x="1099878" y="1881915"/>
            <a:ext cx="3570703" cy="3123932"/>
          </a:xfrm>
          <a:prstGeom prst="rect">
            <a:avLst/>
          </a:prstGeom>
          <a:noFill/>
        </p:spPr>
        <p:txBody>
          <a:bodyPr wrap="square">
            <a:spAutoFit/>
          </a:bodyPr>
          <a:lstStyle/>
          <a:p>
            <a:pPr marL="11113" marR="0" lvl="0" indent="0" algn="l" defTabSz="914400" rtl="0" eaLnBrk="1" fontAlgn="auto" latinLnBrk="0" hangingPunct="1">
              <a:lnSpc>
                <a:spcPct val="100000"/>
              </a:lnSpc>
              <a:spcBef>
                <a:spcPts val="960"/>
              </a:spcBef>
              <a:spcAft>
                <a:spcPts val="0"/>
              </a:spcAft>
              <a:buClrTx/>
              <a:buSzPct val="80000"/>
              <a:buFontTx/>
              <a:buNone/>
              <a:tabLst/>
              <a:defRPr/>
            </a:pPr>
            <a:r>
              <a:rPr kumimoji="0" lang="en-US" sz="1800" b="0" i="0" u="none" strike="noStrike" kern="1200" cap="none" spc="0" normalizeH="0" baseline="0" noProof="0" dirty="0">
                <a:ln>
                  <a:noFill/>
                </a:ln>
                <a:solidFill>
                  <a:srgbClr val="2F2B20"/>
                </a:solidFill>
                <a:effectLst/>
                <a:uLnTx/>
                <a:uFillTx/>
                <a:latin typeface="Calibri" panose="020F0502020204030204" pitchFamily="34" charset="0"/>
                <a:ea typeface="+mn-ea"/>
                <a:cs typeface="Calibri" panose="020F0502020204030204" pitchFamily="34" charset="0"/>
              </a:rPr>
              <a:t>Key areas where design has been refined and improved include:</a:t>
            </a:r>
          </a:p>
          <a:p>
            <a:pPr marL="288000" marR="0" lvl="1" indent="-179388" algn="l" defTabSz="914400" rtl="0" eaLnBrk="1" fontAlgn="auto" latinLnBrk="0" hangingPunct="1">
              <a:lnSpc>
                <a:spcPct val="100000"/>
              </a:lnSpc>
              <a:spcBef>
                <a:spcPts val="600"/>
              </a:spcBef>
              <a:spcAft>
                <a:spcPts val="0"/>
              </a:spcAft>
              <a:buClrTx/>
              <a:buSzPct val="80000"/>
              <a:buFontTx/>
              <a:buChar char="•"/>
              <a:tabLst/>
              <a:defRPr/>
            </a:pPr>
            <a:r>
              <a:rPr kumimoji="0" lang="en-US" sz="1800" b="0" i="0" u="none" strike="noStrike" kern="1200" cap="none" spc="0" normalizeH="0" baseline="0" noProof="0" dirty="0">
                <a:ln>
                  <a:noFill/>
                </a:ln>
                <a:solidFill>
                  <a:srgbClr val="2F2B20"/>
                </a:solidFill>
                <a:effectLst/>
                <a:uLnTx/>
                <a:uFillTx/>
                <a:latin typeface="Calibri" panose="020F0502020204030204" pitchFamily="34" charset="0"/>
                <a:ea typeface="+mn-ea"/>
                <a:cs typeface="Calibri" panose="020F0502020204030204" pitchFamily="34" charset="0"/>
              </a:rPr>
              <a:t>Waste rock emplacement</a:t>
            </a:r>
          </a:p>
          <a:p>
            <a:pPr marL="288000" marR="0" lvl="1" indent="-179388" algn="l" defTabSz="914400" rtl="0" eaLnBrk="1" fontAlgn="auto" latinLnBrk="0" hangingPunct="1">
              <a:lnSpc>
                <a:spcPct val="100000"/>
              </a:lnSpc>
              <a:spcBef>
                <a:spcPts val="600"/>
              </a:spcBef>
              <a:spcAft>
                <a:spcPts val="0"/>
              </a:spcAft>
              <a:buClrTx/>
              <a:buSzPct val="80000"/>
              <a:buFontTx/>
              <a:buChar char="•"/>
              <a:tabLst/>
              <a:defRPr/>
            </a:pPr>
            <a:r>
              <a:rPr kumimoji="0" lang="en-US" sz="1800" b="0" i="0" u="none" strike="noStrike" kern="1200" cap="none" spc="0" normalizeH="0" baseline="0" noProof="0" dirty="0">
                <a:ln>
                  <a:noFill/>
                </a:ln>
                <a:solidFill>
                  <a:srgbClr val="2F2B20"/>
                </a:solidFill>
                <a:effectLst/>
                <a:uLnTx/>
                <a:uFillTx/>
                <a:latin typeface="Calibri" panose="020F0502020204030204" pitchFamily="34" charset="0"/>
                <a:ea typeface="+mn-ea"/>
                <a:cs typeface="Calibri" panose="020F0502020204030204" pitchFamily="34" charset="0"/>
              </a:rPr>
              <a:t>Site access road</a:t>
            </a:r>
          </a:p>
          <a:p>
            <a:pPr marL="288000" marR="0" lvl="1" indent="-179388" algn="l" defTabSz="914400" rtl="0" eaLnBrk="1" fontAlgn="auto" latinLnBrk="0" hangingPunct="1">
              <a:lnSpc>
                <a:spcPct val="100000"/>
              </a:lnSpc>
              <a:spcBef>
                <a:spcPts val="600"/>
              </a:spcBef>
              <a:spcAft>
                <a:spcPts val="0"/>
              </a:spcAft>
              <a:buClrTx/>
              <a:buSzPct val="80000"/>
              <a:buFontTx/>
              <a:buChar char="•"/>
              <a:tabLst/>
              <a:defRPr/>
            </a:pPr>
            <a:r>
              <a:rPr kumimoji="0" lang="en-US" sz="1800" b="0" i="0" u="none" strike="noStrike" kern="1200" cap="none" spc="0" normalizeH="0" baseline="0" noProof="0" dirty="0">
                <a:ln>
                  <a:noFill/>
                </a:ln>
                <a:solidFill>
                  <a:srgbClr val="2F2B20"/>
                </a:solidFill>
                <a:effectLst/>
                <a:uLnTx/>
                <a:uFillTx/>
                <a:latin typeface="Calibri" panose="020F0502020204030204" pitchFamily="34" charset="0"/>
                <a:ea typeface="+mn-ea"/>
                <a:cs typeface="Calibri" panose="020F0502020204030204" pitchFamily="34" charset="0"/>
              </a:rPr>
              <a:t>Water management facilities</a:t>
            </a:r>
          </a:p>
          <a:p>
            <a:pPr marL="288000" marR="0" lvl="1" indent="-179388" algn="l" defTabSz="914400" rtl="0" eaLnBrk="1" fontAlgn="auto" latinLnBrk="0" hangingPunct="1">
              <a:lnSpc>
                <a:spcPct val="100000"/>
              </a:lnSpc>
              <a:spcBef>
                <a:spcPts val="600"/>
              </a:spcBef>
              <a:spcAft>
                <a:spcPts val="0"/>
              </a:spcAft>
              <a:buClrTx/>
              <a:buSzPct val="80000"/>
              <a:buFontTx/>
              <a:buChar char="•"/>
              <a:tabLst/>
              <a:defRPr/>
            </a:pPr>
            <a:r>
              <a:rPr kumimoji="0" lang="en-US" sz="1800" b="0" i="0" u="none" strike="noStrike" kern="1200" cap="none" spc="0" normalizeH="0" baseline="0" noProof="0" dirty="0">
                <a:ln>
                  <a:noFill/>
                </a:ln>
                <a:solidFill>
                  <a:srgbClr val="2F2B20"/>
                </a:solidFill>
                <a:effectLst/>
                <a:uLnTx/>
                <a:uFillTx/>
                <a:latin typeface="Calibri" panose="020F0502020204030204" pitchFamily="34" charset="0"/>
                <a:ea typeface="+mn-ea"/>
                <a:cs typeface="Calibri" panose="020F0502020204030204" pitchFamily="34" charset="0"/>
              </a:rPr>
              <a:t>Surface water management</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Open Pit Schedule</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Process plant layout</a:t>
            </a:r>
          </a:p>
          <a:p>
            <a:pPr marL="288000" marR="0" lvl="1" indent="-179388" algn="l" defTabSz="914400" rtl="0" eaLnBrk="1" fontAlgn="auto" latinLnBrk="0" hangingPunct="1">
              <a:lnSpc>
                <a:spcPct val="100000"/>
              </a:lnSpc>
              <a:spcBef>
                <a:spcPts val="600"/>
              </a:spcBef>
              <a:spcAft>
                <a:spcPts val="0"/>
              </a:spcAft>
              <a:buClrTx/>
              <a:buSzPct val="80000"/>
              <a:buFontTx/>
              <a:buChar char="•"/>
              <a:tabLst/>
              <a:defRPr/>
            </a:pPr>
            <a:endParaRPr kumimoji="0" lang="en-US" sz="1800" b="0" i="0" u="none" strike="noStrike" kern="1200" cap="none" spc="0" normalizeH="0" baseline="0" noProof="0" dirty="0">
              <a:ln>
                <a:noFill/>
              </a:ln>
              <a:solidFill>
                <a:srgbClr val="2F2B20"/>
              </a:solidFill>
              <a:effectLst/>
              <a:uLnTx/>
              <a:uFillTx/>
              <a:latin typeface="Calibri" panose="020F0502020204030204" pitchFamily="34" charset="0"/>
              <a:ea typeface="+mn-ea"/>
              <a:cs typeface="Calibri" panose="020F0502020204030204" pitchFamily="34" charset="0"/>
            </a:endParaRPr>
          </a:p>
        </p:txBody>
      </p:sp>
      <p:sp>
        <p:nvSpPr>
          <p:cNvPr id="5" name="Slide Number Placeholder 1">
            <a:extLst>
              <a:ext uri="{FF2B5EF4-FFF2-40B4-BE49-F238E27FC236}">
                <a16:creationId xmlns:a16="http://schemas.microsoft.com/office/drawing/2014/main" id="{8843CA34-B84A-526D-BB58-4D1BAC6E1A8C}"/>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10</a:t>
            </a:fld>
            <a:endParaRPr lang="en-US" sz="1400" b="1" dirty="0">
              <a:solidFill>
                <a:schemeClr val="bg1"/>
              </a:solidFill>
              <a:latin typeface="Callibri"/>
            </a:endParaRPr>
          </a:p>
        </p:txBody>
      </p:sp>
    </p:spTree>
    <p:extLst>
      <p:ext uri="{BB962C8B-B14F-4D97-AF65-F5344CB8AC3E}">
        <p14:creationId xmlns:p14="http://schemas.microsoft.com/office/powerpoint/2010/main" val="175414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Radio microphone with solid fill">
            <a:extLst>
              <a:ext uri="{FF2B5EF4-FFF2-40B4-BE49-F238E27FC236}">
                <a16:creationId xmlns:a16="http://schemas.microsoft.com/office/drawing/2014/main" id="{483D0AA5-0F43-871B-45FA-6C7D411F20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4555" y="1209481"/>
            <a:ext cx="499773" cy="499773"/>
          </a:xfrm>
          <a:prstGeom prst="rect">
            <a:avLst/>
          </a:prstGeom>
        </p:spPr>
      </p:pic>
      <p:pic>
        <p:nvPicPr>
          <p:cNvPr id="12" name="Graphic 11" descr="Windy with solid fill">
            <a:extLst>
              <a:ext uri="{FF2B5EF4-FFF2-40B4-BE49-F238E27FC236}">
                <a16:creationId xmlns:a16="http://schemas.microsoft.com/office/drawing/2014/main" id="{9D17FC6D-A366-E6C4-B127-CD867B55F0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5753" y="4840989"/>
            <a:ext cx="657665" cy="657665"/>
          </a:xfrm>
          <a:prstGeom prst="rect">
            <a:avLst/>
          </a:prstGeom>
        </p:spPr>
      </p:pic>
      <p:pic>
        <p:nvPicPr>
          <p:cNvPr id="14" name="Graphic 13" descr="Agriculture with solid fill">
            <a:extLst>
              <a:ext uri="{FF2B5EF4-FFF2-40B4-BE49-F238E27FC236}">
                <a16:creationId xmlns:a16="http://schemas.microsoft.com/office/drawing/2014/main" id="{F6A769F2-6796-CF15-7953-6F21FCCF0A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7406" y="2760955"/>
            <a:ext cx="578536" cy="578536"/>
          </a:xfrm>
          <a:prstGeom prst="rect">
            <a:avLst/>
          </a:prstGeom>
        </p:spPr>
      </p:pic>
      <p:pic>
        <p:nvPicPr>
          <p:cNvPr id="16" name="Graphic 15" descr="Plant with solid fill">
            <a:extLst>
              <a:ext uri="{FF2B5EF4-FFF2-40B4-BE49-F238E27FC236}">
                <a16:creationId xmlns:a16="http://schemas.microsoft.com/office/drawing/2014/main" id="{A9EB1926-A810-F75A-FB5B-DCA7F435CC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38699" y="1594209"/>
            <a:ext cx="505593" cy="505593"/>
          </a:xfrm>
          <a:prstGeom prst="rect">
            <a:avLst/>
          </a:prstGeom>
        </p:spPr>
      </p:pic>
      <p:pic>
        <p:nvPicPr>
          <p:cNvPr id="22" name="Graphic 21" descr="Deciduous tree with solid fill">
            <a:extLst>
              <a:ext uri="{FF2B5EF4-FFF2-40B4-BE49-F238E27FC236}">
                <a16:creationId xmlns:a16="http://schemas.microsoft.com/office/drawing/2014/main" id="{3D32C8CC-6E5C-433F-00F2-EE2EDF1CDD5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17788" y="4134713"/>
            <a:ext cx="426504" cy="479769"/>
          </a:xfrm>
          <a:prstGeom prst="rect">
            <a:avLst/>
          </a:prstGeom>
        </p:spPr>
      </p:pic>
      <p:sp>
        <p:nvSpPr>
          <p:cNvPr id="11" name="Title 1">
            <a:extLst>
              <a:ext uri="{FF2B5EF4-FFF2-40B4-BE49-F238E27FC236}">
                <a16:creationId xmlns:a16="http://schemas.microsoft.com/office/drawing/2014/main" id="{477BF583-6C76-4ECE-B013-11581CFD3826}"/>
              </a:ext>
            </a:extLst>
          </p:cNvPr>
          <p:cNvSpPr>
            <a:spLocks noGrp="1"/>
          </p:cNvSpPr>
          <p:nvPr/>
        </p:nvSpPr>
        <p:spPr>
          <a:xfrm>
            <a:off x="1205172" y="461129"/>
            <a:ext cx="10611899" cy="476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lvl="0">
              <a:defRPr/>
            </a:pPr>
            <a:r>
              <a:rPr kumimoji="0" lang="en-AU" sz="2700" b="1" i="0" u="none" strike="noStrike" kern="1200" cap="none" spc="-100" normalizeH="0" baseline="0" noProof="0" dirty="0">
                <a:ln>
                  <a:noFill/>
                </a:ln>
                <a:solidFill>
                  <a:srgbClr val="B1A16E"/>
                </a:solidFill>
                <a:effectLst/>
                <a:uLnTx/>
                <a:uFillTx/>
                <a:latin typeface="Calibri" panose="020F0502020204030204" pitchFamily="34" charset="0"/>
                <a:ea typeface="+mj-ea"/>
                <a:cs typeface="Arial" panose="020B0604020202020204" pitchFamily="34" charset="0"/>
              </a:rPr>
              <a:t>MANAGEMENT OF OTHER KEY COMMUNITY CONCERNS</a:t>
            </a:r>
            <a:endParaRPr kumimoji="0" lang="en-AU" sz="2700" b="1" i="0" u="none" strike="noStrike" kern="1200" cap="none" spc="-100" normalizeH="0" baseline="0" noProof="0" dirty="0">
              <a:ln>
                <a:noFill/>
              </a:ln>
              <a:solidFill>
                <a:srgbClr val="AC872A"/>
              </a:solidFill>
              <a:effectLst/>
              <a:uLnTx/>
              <a:uFillTx/>
              <a:latin typeface="Calibri" panose="020F050202020403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6020AF53-B2B8-66D0-A19D-58E5F9840A08}"/>
              </a:ext>
            </a:extLst>
          </p:cNvPr>
          <p:cNvSpPr txBox="1"/>
          <p:nvPr/>
        </p:nvSpPr>
        <p:spPr>
          <a:xfrm>
            <a:off x="1580450" y="1158308"/>
            <a:ext cx="4742154" cy="1431161"/>
          </a:xfrm>
          <a:prstGeom prst="rect">
            <a:avLst/>
          </a:prstGeom>
          <a:noFill/>
        </p:spPr>
        <p:txBody>
          <a:bodyPr wrap="square">
            <a:spAutoFit/>
          </a:bodyPr>
          <a:lstStyle/>
          <a:p>
            <a:pPr marL="11113">
              <a:spcBef>
                <a:spcPts val="960"/>
              </a:spcBef>
              <a:buSzPct val="80000"/>
            </a:pPr>
            <a:r>
              <a:rPr lang="en-US" dirty="0">
                <a:solidFill>
                  <a:srgbClr val="2F2B20"/>
                </a:solidFill>
                <a:latin typeface="Calibri" panose="020F0502020204030204" pitchFamily="34" charset="0"/>
                <a:cs typeface="Calibri" panose="020F0502020204030204" pitchFamily="34" charset="0"/>
              </a:rPr>
              <a:t>Noise:</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Individual mitigation agreements</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Activity restrictions/equipment/design</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Monitoring and reporting commitment</a:t>
            </a:r>
          </a:p>
        </p:txBody>
      </p:sp>
      <p:sp>
        <p:nvSpPr>
          <p:cNvPr id="10" name="TextBox 9">
            <a:extLst>
              <a:ext uri="{FF2B5EF4-FFF2-40B4-BE49-F238E27FC236}">
                <a16:creationId xmlns:a16="http://schemas.microsoft.com/office/drawing/2014/main" id="{7BE81FE5-E77D-B00B-3B79-6A0C52C1AB3B}"/>
              </a:ext>
            </a:extLst>
          </p:cNvPr>
          <p:cNvSpPr txBox="1"/>
          <p:nvPr/>
        </p:nvSpPr>
        <p:spPr>
          <a:xfrm>
            <a:off x="1552103" y="2861149"/>
            <a:ext cx="4586402" cy="1708160"/>
          </a:xfrm>
          <a:prstGeom prst="rect">
            <a:avLst/>
          </a:prstGeom>
          <a:noFill/>
        </p:spPr>
        <p:txBody>
          <a:bodyPr wrap="square">
            <a:spAutoFit/>
          </a:bodyPr>
          <a:lstStyle/>
          <a:p>
            <a:pPr marL="11113">
              <a:spcBef>
                <a:spcPts val="960"/>
              </a:spcBef>
              <a:buSzPct val="80000"/>
            </a:pPr>
            <a:r>
              <a:rPr lang="en-US" dirty="0">
                <a:solidFill>
                  <a:srgbClr val="2F2B20"/>
                </a:solidFill>
                <a:latin typeface="Calibri" panose="020F0502020204030204" pitchFamily="34" charset="0"/>
                <a:cs typeface="Calibri" panose="020F0502020204030204" pitchFamily="34" charset="0"/>
              </a:rPr>
              <a:t>Visual Amenity</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100,000+ trees to be planted with 10,000 to date </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Individual mitigation agreements</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Rehabilitation planning</a:t>
            </a:r>
          </a:p>
        </p:txBody>
      </p:sp>
      <p:sp>
        <p:nvSpPr>
          <p:cNvPr id="13" name="TextBox 12">
            <a:extLst>
              <a:ext uri="{FF2B5EF4-FFF2-40B4-BE49-F238E27FC236}">
                <a16:creationId xmlns:a16="http://schemas.microsoft.com/office/drawing/2014/main" id="{5B52412A-28B0-7D4D-087E-E1C74E2E96A3}"/>
              </a:ext>
            </a:extLst>
          </p:cNvPr>
          <p:cNvSpPr txBox="1"/>
          <p:nvPr/>
        </p:nvSpPr>
        <p:spPr>
          <a:xfrm>
            <a:off x="1633418" y="4915087"/>
            <a:ext cx="4418192" cy="1785104"/>
          </a:xfrm>
          <a:prstGeom prst="rect">
            <a:avLst/>
          </a:prstGeom>
          <a:noFill/>
        </p:spPr>
        <p:txBody>
          <a:bodyPr wrap="square">
            <a:spAutoFit/>
          </a:bodyPr>
          <a:lstStyle/>
          <a:p>
            <a:pPr marL="11113">
              <a:spcBef>
                <a:spcPts val="960"/>
              </a:spcBef>
              <a:buSzPct val="80000"/>
            </a:pPr>
            <a:r>
              <a:rPr lang="en-US" dirty="0">
                <a:solidFill>
                  <a:srgbClr val="2F2B20"/>
                </a:solidFill>
                <a:latin typeface="Calibri" panose="020F0502020204030204" pitchFamily="34" charset="0"/>
                <a:cs typeface="Calibri" panose="020F0502020204030204" pitchFamily="34" charset="0"/>
              </a:rPr>
              <a:t>Air Quality</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Progressive rehabilitation</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Dust suppression controls</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Individual mitigation agreements</a:t>
            </a:r>
          </a:p>
          <a:p>
            <a:pPr marL="288000" lvl="1" indent="-179388">
              <a:spcBef>
                <a:spcPts val="600"/>
              </a:spcBef>
              <a:buSzPct val="80000"/>
              <a:buFontTx/>
              <a:buChar char="•"/>
            </a:pPr>
            <a:r>
              <a:rPr lang="en-US" dirty="0">
                <a:solidFill>
                  <a:srgbClr val="2F2B20"/>
                </a:solidFill>
                <a:latin typeface="Calibri" panose="020F0502020204030204" pitchFamily="34" charset="0"/>
                <a:cs typeface="Calibri" panose="020F0502020204030204" pitchFamily="34" charset="0"/>
              </a:rPr>
              <a:t>Monitoring and reporting commitment</a:t>
            </a:r>
          </a:p>
        </p:txBody>
      </p:sp>
      <p:sp>
        <p:nvSpPr>
          <p:cNvPr id="15" name="Slide Number Placeholder 1">
            <a:extLst>
              <a:ext uri="{FF2B5EF4-FFF2-40B4-BE49-F238E27FC236}">
                <a16:creationId xmlns:a16="http://schemas.microsoft.com/office/drawing/2014/main" id="{2D31661A-540E-CCC2-9048-BD7640CDC09F}"/>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11</a:t>
            </a:fld>
            <a:endParaRPr lang="en-US" sz="1400" b="1" dirty="0">
              <a:solidFill>
                <a:schemeClr val="bg1"/>
              </a:solidFill>
              <a:latin typeface="Callibri"/>
            </a:endParaRPr>
          </a:p>
        </p:txBody>
      </p:sp>
      <p:sp>
        <p:nvSpPr>
          <p:cNvPr id="19" name="TextBox 18">
            <a:extLst>
              <a:ext uri="{FF2B5EF4-FFF2-40B4-BE49-F238E27FC236}">
                <a16:creationId xmlns:a16="http://schemas.microsoft.com/office/drawing/2014/main" id="{834BD82C-D715-D6C3-48B3-89C81AF8CD25}"/>
              </a:ext>
            </a:extLst>
          </p:cNvPr>
          <p:cNvSpPr txBox="1"/>
          <p:nvPr/>
        </p:nvSpPr>
        <p:spPr>
          <a:xfrm>
            <a:off x="6978885" y="4134713"/>
            <a:ext cx="4742154" cy="1985159"/>
          </a:xfrm>
          <a:prstGeom prst="rect">
            <a:avLst/>
          </a:prstGeom>
          <a:noFill/>
        </p:spPr>
        <p:txBody>
          <a:bodyPr wrap="square">
            <a:spAutoFit/>
          </a:bodyPr>
          <a:lstStyle/>
          <a:p>
            <a:pPr marL="11113">
              <a:spcBef>
                <a:spcPts val="960"/>
              </a:spcBef>
              <a:buSzPct val="80000"/>
            </a:pPr>
            <a:r>
              <a:rPr lang="en-US" dirty="0">
                <a:solidFill>
                  <a:srgbClr val="2F2B20"/>
                </a:solidFill>
                <a:latin typeface="Calibri" panose="020F0502020204030204" pitchFamily="34" charset="0"/>
                <a:cs typeface="Calibri" panose="020F0502020204030204" pitchFamily="34" charset="0"/>
              </a:rPr>
              <a:t>Aboriginal Cultural Heritage:</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Consultation and surveys undertaken with local Indigenous community</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All identified sites assessed and recorded</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Management, monitoring and reporting commitment</a:t>
            </a:r>
          </a:p>
        </p:txBody>
      </p:sp>
      <p:sp>
        <p:nvSpPr>
          <p:cNvPr id="20" name="TextBox 19">
            <a:extLst>
              <a:ext uri="{FF2B5EF4-FFF2-40B4-BE49-F238E27FC236}">
                <a16:creationId xmlns:a16="http://schemas.microsoft.com/office/drawing/2014/main" id="{4C3041B4-A309-9281-EA5C-B3FB15BD2C34}"/>
              </a:ext>
            </a:extLst>
          </p:cNvPr>
          <p:cNvSpPr txBox="1"/>
          <p:nvPr/>
        </p:nvSpPr>
        <p:spPr>
          <a:xfrm>
            <a:off x="7143117" y="1641780"/>
            <a:ext cx="4742154" cy="2339102"/>
          </a:xfrm>
          <a:prstGeom prst="rect">
            <a:avLst/>
          </a:prstGeom>
          <a:noFill/>
        </p:spPr>
        <p:txBody>
          <a:bodyPr wrap="square">
            <a:spAutoFit/>
          </a:bodyPr>
          <a:lstStyle/>
          <a:p>
            <a:pPr marL="11113">
              <a:spcBef>
                <a:spcPts val="960"/>
              </a:spcBef>
              <a:buSzPct val="80000"/>
            </a:pPr>
            <a:r>
              <a:rPr lang="en-US" dirty="0">
                <a:solidFill>
                  <a:srgbClr val="2F2B20"/>
                </a:solidFill>
                <a:latin typeface="Calibri" panose="020F0502020204030204" pitchFamily="34" charset="0"/>
                <a:cs typeface="Calibri" panose="020F0502020204030204" pitchFamily="34" charset="0"/>
              </a:rPr>
              <a:t>Biodiversity:</a:t>
            </a:r>
          </a:p>
          <a:p>
            <a:pPr marL="288000" lvl="1"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3 areas of focused biodiversity improvement</a:t>
            </a:r>
          </a:p>
          <a:p>
            <a:pPr marL="745200" lvl="2" indent="-179388">
              <a:spcBef>
                <a:spcPts val="600"/>
              </a:spcBef>
              <a:buSzPct val="80000"/>
              <a:buChar char="•"/>
            </a:pPr>
            <a:r>
              <a:rPr lang="en-US" dirty="0">
                <a:solidFill>
                  <a:srgbClr val="2F2B20"/>
                </a:solidFill>
                <a:latin typeface="Calibri" panose="020F0502020204030204" pitchFamily="34" charset="0"/>
                <a:cs typeface="Calibri" panose="020F0502020204030204" pitchFamily="34" charset="0"/>
              </a:rPr>
              <a:t>Box Gum area tree planting for bee foraging and koala habitat </a:t>
            </a:r>
          </a:p>
          <a:p>
            <a:pPr marL="745200" lvl="2" indent="-179388">
              <a:spcBef>
                <a:spcPts val="600"/>
              </a:spcBef>
              <a:buSzPct val="80000"/>
              <a:buChar char="•"/>
            </a:pPr>
            <a:r>
              <a:rPr lang="en-US" dirty="0" err="1">
                <a:solidFill>
                  <a:srgbClr val="2F2B20"/>
                </a:solidFill>
                <a:latin typeface="Calibri" panose="020F0502020204030204" pitchFamily="34" charset="0"/>
                <a:cs typeface="Calibri" panose="020F0502020204030204" pitchFamily="34" charset="0"/>
              </a:rPr>
              <a:t>Belubula</a:t>
            </a:r>
            <a:r>
              <a:rPr lang="en-US" dirty="0">
                <a:solidFill>
                  <a:srgbClr val="2F2B20"/>
                </a:solidFill>
                <a:latin typeface="Calibri" panose="020F0502020204030204" pitchFamily="34" charset="0"/>
                <a:cs typeface="Calibri" panose="020F0502020204030204" pitchFamily="34" charset="0"/>
              </a:rPr>
              <a:t> river improvement </a:t>
            </a:r>
            <a:r>
              <a:rPr lang="en-US" dirty="0" err="1">
                <a:solidFill>
                  <a:srgbClr val="2F2B20"/>
                </a:solidFill>
                <a:latin typeface="Calibri" panose="020F0502020204030204" pitchFamily="34" charset="0"/>
                <a:cs typeface="Calibri" panose="020F0502020204030204" pitchFamily="34" charset="0"/>
              </a:rPr>
              <a:t>programme</a:t>
            </a:r>
            <a:endParaRPr lang="en-US" dirty="0">
              <a:solidFill>
                <a:srgbClr val="2F2B20"/>
              </a:solidFill>
              <a:latin typeface="Calibri" panose="020F0502020204030204" pitchFamily="34" charset="0"/>
              <a:cs typeface="Calibri" panose="020F0502020204030204" pitchFamily="34" charset="0"/>
            </a:endParaRPr>
          </a:p>
          <a:p>
            <a:pPr marL="745200" lvl="2" indent="-179388">
              <a:spcBef>
                <a:spcPts val="600"/>
              </a:spcBef>
              <a:buSzPct val="80000"/>
              <a:buChar char="•"/>
            </a:pPr>
            <a:r>
              <a:rPr lang="en-US" dirty="0" err="1">
                <a:solidFill>
                  <a:srgbClr val="2F2B20"/>
                </a:solidFill>
                <a:latin typeface="Calibri" panose="020F0502020204030204" pitchFamily="34" charset="0"/>
                <a:cs typeface="Calibri" panose="020F0502020204030204" pitchFamily="34" charset="0"/>
              </a:rPr>
              <a:t>Aziel</a:t>
            </a:r>
            <a:r>
              <a:rPr lang="en-US" dirty="0">
                <a:solidFill>
                  <a:srgbClr val="2F2B20"/>
                </a:solidFill>
                <a:latin typeface="Calibri" panose="020F0502020204030204" pitchFamily="34" charset="0"/>
                <a:cs typeface="Calibri" panose="020F0502020204030204" pitchFamily="34" charset="0"/>
              </a:rPr>
              <a:t> property improvements e.g. tree planting</a:t>
            </a:r>
          </a:p>
        </p:txBody>
      </p:sp>
    </p:spTree>
    <p:extLst>
      <p:ext uri="{BB962C8B-B14F-4D97-AF65-F5344CB8AC3E}">
        <p14:creationId xmlns:p14="http://schemas.microsoft.com/office/powerpoint/2010/main" val="36617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3FE0-670E-A8A4-161E-6D8AE1D9B178}"/>
              </a:ext>
            </a:extLst>
          </p:cNvPr>
          <p:cNvSpPr>
            <a:spLocks noGrp="1"/>
          </p:cNvSpPr>
          <p:nvPr/>
        </p:nvSpPr>
        <p:spPr>
          <a:xfrm>
            <a:off x="1234123" y="583928"/>
            <a:ext cx="10611899" cy="476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lvl="0">
              <a:defRPr/>
            </a:pPr>
            <a:r>
              <a:rPr lang="en-AU" sz="2700" b="1" kern="0" spc="-30" dirty="0">
                <a:solidFill>
                  <a:srgbClr val="B0A06D"/>
                </a:solidFill>
                <a:cs typeface="Calibri"/>
              </a:rPr>
              <a:t>WATER</a:t>
            </a:r>
            <a:endParaRPr kumimoji="0" lang="en-AU" sz="3200" b="1" i="0" u="none" strike="noStrike" kern="1200" cap="none" spc="-100" normalizeH="0" baseline="0" noProof="0" dirty="0">
              <a:ln>
                <a:noFill/>
              </a:ln>
              <a:solidFill>
                <a:srgbClr val="AC872A"/>
              </a:solidFill>
              <a:effectLst/>
              <a:uLnTx/>
              <a:uFillTx/>
              <a:latin typeface="Calibri" panose="020F0502020204030204" pitchFamily="34" charset="0"/>
              <a:ea typeface="+mj-ea"/>
              <a:cs typeface="Arial" panose="020B0604020202020204" pitchFamily="34" charset="0"/>
            </a:endParaRPr>
          </a:p>
        </p:txBody>
      </p:sp>
      <p:pic>
        <p:nvPicPr>
          <p:cNvPr id="1026" name="Picture 2">
            <a:extLst>
              <a:ext uri="{FF2B5EF4-FFF2-40B4-BE49-F238E27FC236}">
                <a16:creationId xmlns:a16="http://schemas.microsoft.com/office/drawing/2014/main" id="{586AF863-2875-0F7D-2907-381F0B7B23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85" t="5555" r="5009" b="36950"/>
          <a:stretch/>
        </p:blipFill>
        <p:spPr bwMode="auto">
          <a:xfrm>
            <a:off x="1450429" y="3429000"/>
            <a:ext cx="8554313" cy="326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a:extLst>
              <a:ext uri="{FF2B5EF4-FFF2-40B4-BE49-F238E27FC236}">
                <a16:creationId xmlns:a16="http://schemas.microsoft.com/office/drawing/2014/main" id="{73057065-E239-75A4-E71D-76CB224D9A05}"/>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12</a:t>
            </a:fld>
            <a:endParaRPr lang="en-US" sz="1400" b="1" dirty="0">
              <a:solidFill>
                <a:schemeClr val="bg1"/>
              </a:solidFill>
              <a:latin typeface="Callibri"/>
            </a:endParaRPr>
          </a:p>
        </p:txBody>
      </p:sp>
      <p:sp>
        <p:nvSpPr>
          <p:cNvPr id="9" name="TextBox 8">
            <a:extLst>
              <a:ext uri="{FF2B5EF4-FFF2-40B4-BE49-F238E27FC236}">
                <a16:creationId xmlns:a16="http://schemas.microsoft.com/office/drawing/2014/main" id="{E075FAF8-3656-4710-8C5E-CA9C6B208FA2}"/>
              </a:ext>
            </a:extLst>
          </p:cNvPr>
          <p:cNvSpPr txBox="1"/>
          <p:nvPr/>
        </p:nvSpPr>
        <p:spPr>
          <a:xfrm>
            <a:off x="1234123" y="1167567"/>
            <a:ext cx="10020820" cy="1938992"/>
          </a:xfrm>
          <a:prstGeom prst="rect">
            <a:avLst/>
          </a:prstGeom>
          <a:noFill/>
        </p:spPr>
        <p:txBody>
          <a:bodyPr wrap="square" rtlCol="0">
            <a:spAutoFit/>
          </a:bodyPr>
          <a:lstStyle/>
          <a:p>
            <a:pPr marL="285750" indent="-285750">
              <a:spcBef>
                <a:spcPts val="1200"/>
              </a:spcBef>
              <a:buClr>
                <a:srgbClr val="B1A16E"/>
              </a:buClr>
              <a:buFont typeface="Wingdings" panose="05000000000000000000" pitchFamily="2" charset="2"/>
              <a:buChar char="ü"/>
            </a:pPr>
            <a:r>
              <a:rPr lang="en-AU" dirty="0"/>
              <a:t>During operation, </a:t>
            </a:r>
            <a:r>
              <a:rPr lang="en-AU" dirty="0" err="1"/>
              <a:t>McPhillamys</a:t>
            </a:r>
            <a:r>
              <a:rPr lang="en-AU" dirty="0"/>
              <a:t> does not need water from the local catchment</a:t>
            </a:r>
          </a:p>
          <a:p>
            <a:pPr marL="285750" indent="-285750">
              <a:spcBef>
                <a:spcPts val="1200"/>
              </a:spcBef>
              <a:buClr>
                <a:srgbClr val="B1A16E"/>
              </a:buClr>
              <a:buFont typeface="Wingdings" panose="05000000000000000000" pitchFamily="2" charset="2"/>
              <a:buChar char="ü"/>
            </a:pPr>
            <a:r>
              <a:rPr lang="en-AU" dirty="0"/>
              <a:t>The water supply pipeline is capable of supplying all operational requirements</a:t>
            </a:r>
          </a:p>
          <a:p>
            <a:pPr marL="285750" indent="-285750">
              <a:spcBef>
                <a:spcPts val="1200"/>
              </a:spcBef>
              <a:buClr>
                <a:srgbClr val="B1A16E"/>
              </a:buClr>
              <a:buFont typeface="Wingdings" panose="05000000000000000000" pitchFamily="2" charset="2"/>
              <a:buChar char="ü"/>
            </a:pPr>
            <a:r>
              <a:rPr lang="en-AU" dirty="0"/>
              <a:t>As a nil discharge site, all rainwater that falls on disturbed areas at the mine will be recycled</a:t>
            </a:r>
            <a:endParaRPr lang="en-AU" i="1" dirty="0">
              <a:highlight>
                <a:srgbClr val="FFFF00"/>
              </a:highlight>
            </a:endParaRPr>
          </a:p>
          <a:p>
            <a:pPr marL="285750" indent="-285750">
              <a:spcBef>
                <a:spcPts val="1200"/>
              </a:spcBef>
              <a:buClr>
                <a:srgbClr val="B1A16E"/>
              </a:buClr>
              <a:buFont typeface="Wingdings" panose="05000000000000000000" pitchFamily="2" charset="2"/>
              <a:buChar char="ü"/>
            </a:pPr>
            <a:r>
              <a:rPr lang="en-AU" dirty="0"/>
              <a:t>NSW Government confirms there is a pathway to secure all required water licences under NSW water legislation</a:t>
            </a:r>
          </a:p>
        </p:txBody>
      </p:sp>
    </p:spTree>
    <p:extLst>
      <p:ext uri="{BB962C8B-B14F-4D97-AF65-F5344CB8AC3E}">
        <p14:creationId xmlns:p14="http://schemas.microsoft.com/office/powerpoint/2010/main" val="366164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09833" y="523035"/>
            <a:ext cx="6362173" cy="428322"/>
          </a:xfrm>
          <a:prstGeom prst="rect">
            <a:avLst/>
          </a:prstGeom>
        </p:spPr>
        <p:txBody>
          <a:bodyPr vert="horz" wrap="square" lIns="0" tIns="12700" rIns="0" bIns="0" rtlCol="0">
            <a:spAutoFit/>
          </a:bodyPr>
          <a:lstStyle/>
          <a:p>
            <a:pPr marL="12700">
              <a:lnSpc>
                <a:spcPct val="100000"/>
              </a:lnSpc>
              <a:spcBef>
                <a:spcPts val="100"/>
              </a:spcBef>
            </a:pPr>
            <a:r>
              <a:rPr lang="en-AU" sz="2700" kern="1200" spc="-100" dirty="0">
                <a:solidFill>
                  <a:srgbClr val="B1A16E"/>
                </a:solidFill>
                <a:latin typeface="Calibri" panose="020F0502020204030204" pitchFamily="34" charset="0"/>
                <a:cs typeface="Arial" panose="020B0604020202020204" pitchFamily="34" charset="0"/>
              </a:rPr>
              <a:t>CLOSURE &amp; A POSITIVE LEGACY</a:t>
            </a:r>
          </a:p>
        </p:txBody>
      </p:sp>
      <p:sp>
        <p:nvSpPr>
          <p:cNvPr id="2" name="Slide Number Placeholder 1">
            <a:extLst>
              <a:ext uri="{FF2B5EF4-FFF2-40B4-BE49-F238E27FC236}">
                <a16:creationId xmlns:a16="http://schemas.microsoft.com/office/drawing/2014/main" id="{FCADE8FB-6519-DEF5-8106-F85F01314869}"/>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4D8B51D-78C9-495A-901F-F532B1A095F1}" type="slidenum">
              <a:rPr kumimoji="0" lang="en-US" sz="1400" b="1" i="0" u="none" strike="noStrike" kern="1200" cap="none" spc="0" normalizeH="0" baseline="0" noProof="0" smtClean="0">
                <a:ln>
                  <a:noFill/>
                </a:ln>
                <a:solidFill>
                  <a:prstClr val="white"/>
                </a:solidFill>
                <a:effectLst/>
                <a:uLnTx/>
                <a:uFillTx/>
                <a:latin typeface="Cal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prstClr val="white"/>
              </a:solidFill>
              <a:effectLst/>
              <a:uLnTx/>
              <a:uFillTx/>
              <a:latin typeface="Callibri"/>
              <a:ea typeface="+mn-ea"/>
              <a:cs typeface="+mn-cs"/>
            </a:endParaRPr>
          </a:p>
        </p:txBody>
      </p:sp>
      <p:sp>
        <p:nvSpPr>
          <p:cNvPr id="7" name="TextBox 6">
            <a:extLst>
              <a:ext uri="{FF2B5EF4-FFF2-40B4-BE49-F238E27FC236}">
                <a16:creationId xmlns:a16="http://schemas.microsoft.com/office/drawing/2014/main" id="{F3B3A46A-FB83-4C75-AC4D-645B6AF01802}"/>
              </a:ext>
            </a:extLst>
          </p:cNvPr>
          <p:cNvSpPr txBox="1"/>
          <p:nvPr/>
        </p:nvSpPr>
        <p:spPr>
          <a:xfrm>
            <a:off x="7360342" y="4586669"/>
            <a:ext cx="4374905" cy="2031325"/>
          </a:xfrm>
          <a:prstGeom prst="rect">
            <a:avLst/>
          </a:prstGeom>
          <a:solidFill>
            <a:srgbClr val="B1A16E"/>
          </a:solidFill>
        </p:spPr>
        <p:txBody>
          <a:bodyPr wrap="square" rtlCol="0">
            <a:spAutoFit/>
          </a:bodyPr>
          <a:lstStyle/>
          <a:p>
            <a:pPr algn="ctr"/>
            <a:r>
              <a:rPr lang="en-US" dirty="0">
                <a:solidFill>
                  <a:schemeClr val="bg1"/>
                </a:solidFill>
              </a:rPr>
              <a:t>“</a:t>
            </a:r>
            <a:r>
              <a:rPr lang="en-US" b="1" dirty="0">
                <a:solidFill>
                  <a:schemeClr val="bg1"/>
                </a:solidFill>
              </a:rPr>
              <a:t>The Department considers that, subject to conditions, the project could be undertaken in a manner that would result in acceptable short-term impacts on biodiversity values and the proposed offsets would result in improved biodiversity outcomes in the medium to long term.”</a:t>
            </a:r>
            <a:endParaRPr lang="en-AU" b="1" dirty="0">
              <a:solidFill>
                <a:schemeClr val="bg1"/>
              </a:solidFill>
            </a:endParaRPr>
          </a:p>
        </p:txBody>
      </p:sp>
      <p:grpSp>
        <p:nvGrpSpPr>
          <p:cNvPr id="11" name="Group 10">
            <a:extLst>
              <a:ext uri="{FF2B5EF4-FFF2-40B4-BE49-F238E27FC236}">
                <a16:creationId xmlns:a16="http://schemas.microsoft.com/office/drawing/2014/main" id="{0B8AF12E-6F8B-2827-8B9B-A376475DA19F}"/>
              </a:ext>
            </a:extLst>
          </p:cNvPr>
          <p:cNvGrpSpPr/>
          <p:nvPr/>
        </p:nvGrpSpPr>
        <p:grpSpPr>
          <a:xfrm>
            <a:off x="7360343" y="403292"/>
            <a:ext cx="4374904" cy="4016308"/>
            <a:chOff x="6911553" y="523035"/>
            <a:chExt cx="5277616" cy="4706420"/>
          </a:xfrm>
        </p:grpSpPr>
        <p:pic>
          <p:nvPicPr>
            <p:cNvPr id="4" name="Picture 3">
              <a:extLst>
                <a:ext uri="{FF2B5EF4-FFF2-40B4-BE49-F238E27FC236}">
                  <a16:creationId xmlns:a16="http://schemas.microsoft.com/office/drawing/2014/main" id="{E2CAC737-81FE-008F-0CC0-7BE36749684A}"/>
                </a:ext>
              </a:extLst>
            </p:cNvPr>
            <p:cNvPicPr>
              <a:picLocks noChangeAspect="1"/>
            </p:cNvPicPr>
            <p:nvPr/>
          </p:nvPicPr>
          <p:blipFill rotWithShape="1">
            <a:blip r:embed="rId3"/>
            <a:srcRect r="6554"/>
            <a:stretch/>
          </p:blipFill>
          <p:spPr>
            <a:xfrm>
              <a:off x="6911553" y="523035"/>
              <a:ext cx="5277616" cy="4706420"/>
            </a:xfrm>
            <a:prstGeom prst="rect">
              <a:avLst/>
            </a:prstGeom>
          </p:spPr>
        </p:pic>
        <p:sp>
          <p:nvSpPr>
            <p:cNvPr id="5" name="Oval 4">
              <a:extLst>
                <a:ext uri="{FF2B5EF4-FFF2-40B4-BE49-F238E27FC236}">
                  <a16:creationId xmlns:a16="http://schemas.microsoft.com/office/drawing/2014/main" id="{CCAC40FB-896C-B453-D5B7-9D4FA6993E39}"/>
                </a:ext>
              </a:extLst>
            </p:cNvPr>
            <p:cNvSpPr/>
            <p:nvPr/>
          </p:nvSpPr>
          <p:spPr>
            <a:xfrm>
              <a:off x="6981346" y="3993251"/>
              <a:ext cx="1175657" cy="122938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EC7F66CB-7E7A-08DC-1EA5-2039282BCF57}"/>
                </a:ext>
              </a:extLst>
            </p:cNvPr>
            <p:cNvSpPr/>
            <p:nvPr/>
          </p:nvSpPr>
          <p:spPr>
            <a:xfrm>
              <a:off x="11514255" y="599704"/>
              <a:ext cx="530182" cy="54761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6EB6FEA0-473B-E7A5-96EF-1E5FE2ADEE80}"/>
                </a:ext>
              </a:extLst>
            </p:cNvPr>
            <p:cNvSpPr/>
            <p:nvPr/>
          </p:nvSpPr>
          <p:spPr>
            <a:xfrm>
              <a:off x="9996689" y="1582014"/>
              <a:ext cx="1175657" cy="122938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extBox 11">
            <a:extLst>
              <a:ext uri="{FF2B5EF4-FFF2-40B4-BE49-F238E27FC236}">
                <a16:creationId xmlns:a16="http://schemas.microsoft.com/office/drawing/2014/main" id="{C27B3833-5B1A-4A01-BA8E-CE2006A3DB18}"/>
              </a:ext>
            </a:extLst>
          </p:cNvPr>
          <p:cNvSpPr txBox="1"/>
          <p:nvPr/>
        </p:nvSpPr>
        <p:spPr>
          <a:xfrm>
            <a:off x="1091973" y="1296695"/>
            <a:ext cx="5174340" cy="4721805"/>
          </a:xfrm>
          <a:prstGeom prst="rect">
            <a:avLst/>
          </a:prstGeom>
          <a:noFill/>
        </p:spPr>
        <p:txBody>
          <a:bodyPr wrap="square" numCol="1">
            <a:spAutoFit/>
          </a:bodyPr>
          <a:lstStyle/>
          <a:p>
            <a:pPr marL="87313" marR="0" lvl="1" indent="0" defTabSz="914400" rtl="0" eaLnBrk="1" fontAlgn="auto" latinLnBrk="0" hangingPunct="1">
              <a:lnSpc>
                <a:spcPct val="100000"/>
              </a:lnSpc>
              <a:spcBef>
                <a:spcPts val="960"/>
              </a:spcBef>
              <a:spcAft>
                <a:spcPts val="1000"/>
              </a:spcAft>
              <a:buClrTx/>
              <a:buSzPct val="80000"/>
              <a:buFontTx/>
              <a:buNone/>
              <a:tabLst/>
              <a:defRPr/>
            </a:pPr>
            <a:r>
              <a:rPr lang="en-US" sz="2000" b="1" dirty="0">
                <a:solidFill>
                  <a:srgbClr val="B1A16E"/>
                </a:solidFill>
                <a:latin typeface="Arial"/>
              </a:rPr>
              <a:t>Major </a:t>
            </a:r>
            <a:r>
              <a:rPr kumimoji="0" lang="en-US" sz="2000" b="1" i="0" u="none" strike="noStrike" kern="1200" cap="none" spc="0" normalizeH="0" baseline="0" noProof="0" dirty="0">
                <a:ln>
                  <a:noFill/>
                </a:ln>
                <a:solidFill>
                  <a:srgbClr val="B1A16E"/>
                </a:solidFill>
                <a:effectLst/>
                <a:uLnTx/>
                <a:uFillTx/>
                <a:latin typeface="Arial"/>
                <a:ea typeface="+mn-ea"/>
                <a:cs typeface="+mn-cs"/>
              </a:rPr>
              <a:t>improvements to biodiversity in three areas:</a:t>
            </a:r>
          </a:p>
          <a:p>
            <a:pPr marL="398463" marR="0" lvl="2" indent="-311150" algn="l" defTabSz="896938" rtl="0" eaLnBrk="1" fontAlgn="auto" latinLnBrk="0" hangingPunct="1">
              <a:lnSpc>
                <a:spcPct val="100000"/>
              </a:lnSpc>
              <a:spcBef>
                <a:spcPts val="300"/>
              </a:spcBef>
              <a:spcAft>
                <a:spcPts val="300"/>
              </a:spcAft>
              <a:buClrTx/>
              <a:buSzPct val="80000"/>
              <a:buFontTx/>
              <a:buBlip>
                <a:blip r:embed="rId4"/>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a:rPr>
              <a:t>384ha to the south of Blayney (</a:t>
            </a:r>
            <a:r>
              <a:rPr kumimoji="0" lang="en-US" sz="2000" b="0" i="0" u="none" strike="noStrike" kern="1200" cap="none" spc="0" normalizeH="0" baseline="0" noProof="0" dirty="0" err="1">
                <a:ln>
                  <a:noFill/>
                </a:ln>
                <a:solidFill>
                  <a:prstClr val="black"/>
                </a:solidFill>
                <a:effectLst/>
                <a:uLnTx/>
                <a:uFillTx/>
                <a:latin typeface="Calibri"/>
                <a:ea typeface="+mn-ea"/>
                <a:cs typeface="Calibri"/>
              </a:rPr>
              <a:t>Aziel</a:t>
            </a:r>
            <a:r>
              <a:rPr kumimoji="0" lang="en-US" sz="2000" b="0" i="0" u="none" strike="noStrike" kern="1200" cap="none" spc="0" normalizeH="0" baseline="0" noProof="0" dirty="0">
                <a:ln>
                  <a:noFill/>
                </a:ln>
                <a:solidFill>
                  <a:prstClr val="black"/>
                </a:solidFill>
                <a:effectLst/>
                <a:uLnTx/>
                <a:uFillTx/>
                <a:latin typeface="Calibri"/>
                <a:ea typeface="+mn-ea"/>
                <a:cs typeface="Calibri"/>
              </a:rPr>
              <a:t>)</a:t>
            </a:r>
          </a:p>
          <a:p>
            <a:pPr marL="398463" marR="0" lvl="2" indent="-311150" algn="l" defTabSz="914400" rtl="0" eaLnBrk="1" fontAlgn="auto" latinLnBrk="0" hangingPunct="1">
              <a:lnSpc>
                <a:spcPct val="100000"/>
              </a:lnSpc>
              <a:spcBef>
                <a:spcPts val="300"/>
              </a:spcBef>
              <a:spcAft>
                <a:spcPts val="300"/>
              </a:spcAft>
              <a:buClrTx/>
              <a:buSzPct val="80000"/>
              <a:buFontTx/>
              <a:buBlip>
                <a:blip r:embed="rId4"/>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a:rPr>
              <a:t>105ha on the </a:t>
            </a:r>
            <a:r>
              <a:rPr kumimoji="0" lang="en-US" sz="2000" b="0" i="0" u="none" strike="noStrike" kern="1200" cap="none" spc="0" normalizeH="0" baseline="0" noProof="0" dirty="0" err="1">
                <a:ln>
                  <a:noFill/>
                </a:ln>
                <a:solidFill>
                  <a:prstClr val="black"/>
                </a:solidFill>
                <a:effectLst/>
                <a:uLnTx/>
                <a:uFillTx/>
                <a:latin typeface="Calibri"/>
                <a:ea typeface="+mn-ea"/>
                <a:cs typeface="Calibri"/>
              </a:rPr>
              <a:t>Belubula</a:t>
            </a:r>
            <a:r>
              <a:rPr kumimoji="0" lang="en-US" sz="2000" b="0" i="0" u="none" strike="noStrike" kern="1200" cap="none" spc="0" normalizeH="0" baseline="0" noProof="0" dirty="0">
                <a:ln>
                  <a:noFill/>
                </a:ln>
                <a:solidFill>
                  <a:prstClr val="black"/>
                </a:solidFill>
                <a:effectLst/>
                <a:uLnTx/>
                <a:uFillTx/>
                <a:latin typeface="Calibri"/>
                <a:ea typeface="+mn-ea"/>
                <a:cs typeface="Calibri"/>
              </a:rPr>
              <a:t> River within the project area </a:t>
            </a:r>
          </a:p>
          <a:p>
            <a:pPr marL="398463" marR="0" lvl="2" indent="-311150" algn="l" defTabSz="914400" rtl="0" eaLnBrk="1" fontAlgn="auto" latinLnBrk="0" hangingPunct="1">
              <a:lnSpc>
                <a:spcPct val="100000"/>
              </a:lnSpc>
              <a:spcBef>
                <a:spcPts val="300"/>
              </a:spcBef>
              <a:spcAft>
                <a:spcPts val="300"/>
              </a:spcAft>
              <a:buClrTx/>
              <a:buSzPct val="80000"/>
              <a:buFontTx/>
              <a:buBlip>
                <a:blip r:embed="rId4"/>
              </a:buBlip>
              <a:tabLst/>
              <a:defRPr/>
            </a:pPr>
            <a:r>
              <a:rPr lang="en-US" sz="2000" dirty="0">
                <a:solidFill>
                  <a:prstClr val="black"/>
                </a:solidFill>
                <a:latin typeface="Calibri"/>
                <a:cs typeface="Calibri"/>
              </a:rPr>
              <a:t>22ha of Box Gum Woodland</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96838" marR="0" lvl="5" indent="0" algn="l" defTabSz="914400" rtl="0" eaLnBrk="1" fontAlgn="auto" latinLnBrk="0" hangingPunct="1">
              <a:lnSpc>
                <a:spcPct val="100000"/>
              </a:lnSpc>
              <a:spcBef>
                <a:spcPts val="300"/>
              </a:spcBef>
              <a:spcAft>
                <a:spcPts val="300"/>
              </a:spcAft>
              <a:buClrTx/>
              <a:buSzPct val="80000"/>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Calibri"/>
            </a:endParaRPr>
          </a:p>
          <a:p>
            <a:pPr marL="96838" marR="0" lvl="5" indent="0" algn="l" defTabSz="914400" rtl="0" eaLnBrk="1" fontAlgn="auto" latinLnBrk="0" hangingPunct="1">
              <a:lnSpc>
                <a:spcPct val="100000"/>
              </a:lnSpc>
              <a:spcBef>
                <a:spcPts val="300"/>
              </a:spcBef>
              <a:spcAft>
                <a:spcPts val="300"/>
              </a:spcAft>
              <a:buClrTx/>
              <a:buSzPct val="80000"/>
              <a:buFontTx/>
              <a:buNone/>
              <a:tabLst/>
              <a:defRPr/>
            </a:pPr>
            <a:r>
              <a:rPr kumimoji="0" lang="en-US" sz="2000" b="1" i="0" u="none" strike="noStrike" kern="1200" cap="none" spc="0" normalizeH="0" baseline="0" noProof="0" dirty="0">
                <a:ln>
                  <a:noFill/>
                </a:ln>
                <a:solidFill>
                  <a:srgbClr val="B1A16E"/>
                </a:solidFill>
                <a:effectLst/>
                <a:uLnTx/>
                <a:uFillTx/>
                <a:latin typeface="Arial"/>
                <a:ea typeface="+mn-ea"/>
                <a:cs typeface="+mn-cs"/>
              </a:rPr>
              <a:t>Closure &amp; final </a:t>
            </a:r>
            <a:r>
              <a:rPr lang="en-US" sz="2000" b="1" dirty="0">
                <a:solidFill>
                  <a:srgbClr val="B1A16E"/>
                </a:solidFill>
                <a:latin typeface="Arial"/>
              </a:rPr>
              <a:t>l</a:t>
            </a:r>
            <a:r>
              <a:rPr kumimoji="0" lang="en-US" sz="2000" b="1" i="0" u="none" strike="noStrike" kern="1200" cap="none" spc="0" normalizeH="0" baseline="0" noProof="0" dirty="0" err="1">
                <a:ln>
                  <a:noFill/>
                </a:ln>
                <a:solidFill>
                  <a:srgbClr val="B1A16E"/>
                </a:solidFill>
                <a:effectLst/>
                <a:uLnTx/>
                <a:uFillTx/>
                <a:latin typeface="Arial"/>
                <a:ea typeface="+mn-ea"/>
                <a:cs typeface="+mn-cs"/>
              </a:rPr>
              <a:t>andform</a:t>
            </a:r>
            <a:endParaRPr kumimoji="0" lang="en-US" sz="2000" b="1" i="0" u="none" strike="noStrike" kern="1200" cap="none" spc="0" normalizeH="0" baseline="0" noProof="0" dirty="0">
              <a:ln>
                <a:noFill/>
              </a:ln>
              <a:solidFill>
                <a:srgbClr val="B1A16E"/>
              </a:solidFill>
              <a:effectLst/>
              <a:uLnTx/>
              <a:uFillTx/>
              <a:latin typeface="Arial"/>
              <a:ea typeface="+mn-ea"/>
              <a:cs typeface="+mn-cs"/>
            </a:endParaRPr>
          </a:p>
          <a:p>
            <a:pPr marL="398463" marR="0" lvl="2" indent="-311150" algn="l" defTabSz="914400" rtl="0" eaLnBrk="1" fontAlgn="auto" latinLnBrk="0" hangingPunct="1">
              <a:lnSpc>
                <a:spcPct val="100000"/>
              </a:lnSpc>
              <a:spcBef>
                <a:spcPts val="300"/>
              </a:spcBef>
              <a:spcAft>
                <a:spcPts val="300"/>
              </a:spcAft>
              <a:buClrTx/>
              <a:buSzPct val="80000"/>
              <a:buFontTx/>
              <a:buBlip>
                <a:blip r:embed="rId4"/>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a:rPr>
              <a:t>Create a safe, stable, &amp; non-polluting landform suitable for grazing in combination with some woodland areas</a:t>
            </a:r>
          </a:p>
          <a:p>
            <a:pPr marL="398463" marR="0" lvl="2" indent="-311150" algn="l" defTabSz="914400" rtl="0" eaLnBrk="1" fontAlgn="auto" latinLnBrk="0" hangingPunct="1">
              <a:lnSpc>
                <a:spcPct val="100000"/>
              </a:lnSpc>
              <a:spcBef>
                <a:spcPts val="300"/>
              </a:spcBef>
              <a:spcAft>
                <a:spcPts val="300"/>
              </a:spcAft>
              <a:buClrTx/>
              <a:buSzPct val="80000"/>
              <a:buFontTx/>
              <a:buBlip>
                <a:blip r:embed="rId4"/>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a:rPr>
              <a:t>94% of the disturbed area will be returned to agriculture </a:t>
            </a:r>
          </a:p>
        </p:txBody>
      </p:sp>
    </p:spTree>
    <p:extLst>
      <p:ext uri="{BB962C8B-B14F-4D97-AF65-F5344CB8AC3E}">
        <p14:creationId xmlns:p14="http://schemas.microsoft.com/office/powerpoint/2010/main" val="268541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of Rectangle 6">
            <a:extLst>
              <a:ext uri="{FF2B5EF4-FFF2-40B4-BE49-F238E27FC236}">
                <a16:creationId xmlns:a16="http://schemas.microsoft.com/office/drawing/2014/main" id="{A226EFA9-AA9D-C5FA-938E-58B35C2E1018}"/>
              </a:ext>
            </a:extLst>
          </p:cNvPr>
          <p:cNvSpPr/>
          <p:nvPr/>
        </p:nvSpPr>
        <p:spPr>
          <a:xfrm>
            <a:off x="1363934" y="1363039"/>
            <a:ext cx="1309091" cy="1309091"/>
          </a:xfrm>
          <a:prstGeom prst="round2DiagRect">
            <a:avLst/>
          </a:prstGeom>
          <a:solidFill>
            <a:srgbClr val="B1A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ound Diagonal Corner of Rectangle 9">
            <a:extLst>
              <a:ext uri="{FF2B5EF4-FFF2-40B4-BE49-F238E27FC236}">
                <a16:creationId xmlns:a16="http://schemas.microsoft.com/office/drawing/2014/main" id="{A9FDBC9C-3BBE-2880-409E-D67A8EF8F12A}"/>
              </a:ext>
            </a:extLst>
          </p:cNvPr>
          <p:cNvSpPr/>
          <p:nvPr/>
        </p:nvSpPr>
        <p:spPr>
          <a:xfrm>
            <a:off x="6187897" y="1363039"/>
            <a:ext cx="1309091" cy="1309091"/>
          </a:xfrm>
          <a:prstGeom prst="round2DiagRect">
            <a:avLst/>
          </a:prstGeom>
          <a:solidFill>
            <a:srgbClr val="B1A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 Diagonal Corner of Rectangle 10">
            <a:extLst>
              <a:ext uri="{FF2B5EF4-FFF2-40B4-BE49-F238E27FC236}">
                <a16:creationId xmlns:a16="http://schemas.microsoft.com/office/drawing/2014/main" id="{5CCF8A79-BFBC-A7DB-E8D5-F385EDC0B243}"/>
              </a:ext>
            </a:extLst>
          </p:cNvPr>
          <p:cNvSpPr/>
          <p:nvPr/>
        </p:nvSpPr>
        <p:spPr>
          <a:xfrm>
            <a:off x="6187897" y="3138941"/>
            <a:ext cx="1309091" cy="1309091"/>
          </a:xfrm>
          <a:prstGeom prst="round2DiagRect">
            <a:avLst/>
          </a:prstGeom>
          <a:solidFill>
            <a:srgbClr val="B1A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ound Diagonal Corner of Rectangle 12">
            <a:extLst>
              <a:ext uri="{FF2B5EF4-FFF2-40B4-BE49-F238E27FC236}">
                <a16:creationId xmlns:a16="http://schemas.microsoft.com/office/drawing/2014/main" id="{607EF96B-6339-6B52-94ED-B1553E93DEFD}"/>
              </a:ext>
            </a:extLst>
          </p:cNvPr>
          <p:cNvSpPr/>
          <p:nvPr/>
        </p:nvSpPr>
        <p:spPr>
          <a:xfrm>
            <a:off x="6187897" y="4914842"/>
            <a:ext cx="1309091" cy="1309091"/>
          </a:xfrm>
          <a:prstGeom prst="round2DiagRect">
            <a:avLst/>
          </a:prstGeom>
          <a:solidFill>
            <a:srgbClr val="B1A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 Diagonal Corner of Rectangle 13">
            <a:extLst>
              <a:ext uri="{FF2B5EF4-FFF2-40B4-BE49-F238E27FC236}">
                <a16:creationId xmlns:a16="http://schemas.microsoft.com/office/drawing/2014/main" id="{3904D3AD-3C9A-350D-1B77-93322BE90751}"/>
              </a:ext>
            </a:extLst>
          </p:cNvPr>
          <p:cNvSpPr/>
          <p:nvPr/>
        </p:nvSpPr>
        <p:spPr>
          <a:xfrm>
            <a:off x="1413622" y="4992827"/>
            <a:ext cx="1309091" cy="1309091"/>
          </a:xfrm>
          <a:prstGeom prst="round2DiagRect">
            <a:avLst/>
          </a:prstGeom>
          <a:solidFill>
            <a:srgbClr val="B1A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 Diagonal Corner of Rectangle 16">
            <a:extLst>
              <a:ext uri="{FF2B5EF4-FFF2-40B4-BE49-F238E27FC236}">
                <a16:creationId xmlns:a16="http://schemas.microsoft.com/office/drawing/2014/main" id="{C4D2D144-D741-2A66-C70A-D221DB47CFB0}"/>
              </a:ext>
            </a:extLst>
          </p:cNvPr>
          <p:cNvSpPr/>
          <p:nvPr/>
        </p:nvSpPr>
        <p:spPr>
          <a:xfrm>
            <a:off x="1363934" y="3127380"/>
            <a:ext cx="1309091" cy="1309091"/>
          </a:xfrm>
          <a:prstGeom prst="round2DiagRect">
            <a:avLst/>
          </a:prstGeom>
          <a:solidFill>
            <a:srgbClr val="B1A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BB7FDB75-9667-4568-96BF-C5D10AB0A282}"/>
              </a:ext>
            </a:extLst>
          </p:cNvPr>
          <p:cNvSpPr/>
          <p:nvPr/>
        </p:nvSpPr>
        <p:spPr>
          <a:xfrm>
            <a:off x="2865271" y="4953834"/>
            <a:ext cx="2847603" cy="1231106"/>
          </a:xfrm>
          <a:prstGeom prst="rect">
            <a:avLst/>
          </a:prstGeom>
        </p:spPr>
        <p:txBody>
          <a:bodyPr wrap="square">
            <a:spAutoFit/>
          </a:bodyPr>
          <a:lstStyle/>
          <a:p>
            <a:r>
              <a:rPr lang="en-AU" sz="2000" b="1" dirty="0">
                <a:latin typeface="Calibri" panose="020F0502020204030204" pitchFamily="34" charset="0"/>
                <a:cs typeface="Arial" panose="020B0604020202020204" pitchFamily="34" charset="0"/>
              </a:rPr>
              <a:t>Locals first recruitment</a:t>
            </a:r>
          </a:p>
          <a:p>
            <a:r>
              <a:rPr lang="en-AU" b="1" dirty="0">
                <a:solidFill>
                  <a:srgbClr val="B1A16E"/>
                </a:solidFill>
                <a:latin typeface="Calibri" panose="020F0502020204030204" pitchFamily="34" charset="0"/>
                <a:cs typeface="Arial" panose="020B0604020202020204" pitchFamily="34" charset="0"/>
              </a:rPr>
              <a:t>Education and training</a:t>
            </a:r>
          </a:p>
          <a:p>
            <a:r>
              <a:rPr lang="en-AU" b="1" dirty="0">
                <a:solidFill>
                  <a:srgbClr val="B1A16E"/>
                </a:solidFill>
                <a:latin typeface="Calibri" panose="020F0502020204030204" pitchFamily="34" charset="0"/>
                <a:cs typeface="Arial" panose="020B0604020202020204" pitchFamily="34" charset="0"/>
              </a:rPr>
              <a:t>Job ready </a:t>
            </a:r>
            <a:r>
              <a:rPr lang="en-AU" dirty="0">
                <a:latin typeface="Calibri" panose="020F0502020204030204" pitchFamily="34" charset="0"/>
                <a:cs typeface="Arial" panose="020B0604020202020204" pitchFamily="34" charset="0"/>
              </a:rPr>
              <a:t>support</a:t>
            </a:r>
          </a:p>
          <a:p>
            <a:r>
              <a:rPr lang="en-AU" b="1" dirty="0">
                <a:solidFill>
                  <a:srgbClr val="B1A16E"/>
                </a:solidFill>
                <a:latin typeface="Calibri" panose="020F0502020204030204" pitchFamily="34" charset="0"/>
                <a:cs typeface="Arial" panose="020B0604020202020204" pitchFamily="34" charset="0"/>
              </a:rPr>
              <a:t>Keep locals </a:t>
            </a:r>
            <a:r>
              <a:rPr lang="en-AU" dirty="0">
                <a:latin typeface="Calibri" panose="020F0502020204030204" pitchFamily="34" charset="0"/>
                <a:cs typeface="Arial" panose="020B0604020202020204" pitchFamily="34" charset="0"/>
              </a:rPr>
              <a:t>in Blayney</a:t>
            </a:r>
          </a:p>
        </p:txBody>
      </p:sp>
      <p:sp>
        <p:nvSpPr>
          <p:cNvPr id="49" name="Title 1">
            <a:extLst>
              <a:ext uri="{FF2B5EF4-FFF2-40B4-BE49-F238E27FC236}">
                <a16:creationId xmlns:a16="http://schemas.microsoft.com/office/drawing/2014/main" id="{3CF224A6-89C4-4AF2-8B28-70E9F79293C6}"/>
              </a:ext>
            </a:extLst>
          </p:cNvPr>
          <p:cNvSpPr>
            <a:spLocks noGrp="1"/>
          </p:cNvSpPr>
          <p:nvPr>
            <p:ph type="title"/>
          </p:nvPr>
        </p:nvSpPr>
        <p:spPr>
          <a:xfrm>
            <a:off x="1271588" y="517316"/>
            <a:ext cx="10515600" cy="675145"/>
          </a:xfrm>
        </p:spPr>
        <p:txBody>
          <a:bodyPr>
            <a:normAutofit/>
          </a:bodyPr>
          <a:lstStyle/>
          <a:p>
            <a:r>
              <a:rPr lang="en-AU" cap="none" dirty="0">
                <a:solidFill>
                  <a:srgbClr val="B1A16E"/>
                </a:solidFill>
                <a:cs typeface="Arial" panose="020B0604020202020204" pitchFamily="34" charset="0"/>
              </a:rPr>
              <a:t>BENEFITS FOR BLAYNEY, THE REGION AND NSW</a:t>
            </a:r>
            <a:endParaRPr lang="en-AU" cap="none" dirty="0">
              <a:solidFill>
                <a:srgbClr val="FF0000"/>
              </a:solidFill>
            </a:endParaRPr>
          </a:p>
        </p:txBody>
      </p:sp>
      <p:sp>
        <p:nvSpPr>
          <p:cNvPr id="27" name="Rectangle 26">
            <a:extLst>
              <a:ext uri="{FF2B5EF4-FFF2-40B4-BE49-F238E27FC236}">
                <a16:creationId xmlns:a16="http://schemas.microsoft.com/office/drawing/2014/main" id="{89F00761-4F4B-4BB8-95EB-590346FB6C70}"/>
              </a:ext>
            </a:extLst>
          </p:cNvPr>
          <p:cNvSpPr/>
          <p:nvPr/>
        </p:nvSpPr>
        <p:spPr>
          <a:xfrm>
            <a:off x="2778887" y="1263533"/>
            <a:ext cx="3697834" cy="1231106"/>
          </a:xfrm>
          <a:prstGeom prst="rect">
            <a:avLst/>
          </a:prstGeom>
        </p:spPr>
        <p:txBody>
          <a:bodyPr wrap="square">
            <a:spAutoFit/>
          </a:bodyPr>
          <a:lstStyle/>
          <a:p>
            <a:r>
              <a:rPr lang="en-AU" sz="2000" b="1" dirty="0">
                <a:latin typeface="Calibri" panose="020F0502020204030204" pitchFamily="34" charset="0"/>
                <a:cs typeface="Arial" panose="020B0604020202020204" pitchFamily="34" charset="0"/>
              </a:rPr>
              <a:t>Local employment</a:t>
            </a:r>
          </a:p>
          <a:p>
            <a:r>
              <a:rPr lang="en-GB" b="1" dirty="0">
                <a:solidFill>
                  <a:srgbClr val="B1A16E"/>
                </a:solidFill>
                <a:latin typeface="Calibri" panose="020F0502020204030204" pitchFamily="34" charset="0"/>
                <a:cs typeface="Arial" panose="020B0604020202020204" pitchFamily="34" charset="0"/>
              </a:rPr>
              <a:t>480</a:t>
            </a:r>
            <a:r>
              <a:rPr lang="en-GB" dirty="0">
                <a:latin typeface="Calibri" panose="020F0502020204030204" pitchFamily="34" charset="0"/>
                <a:cs typeface="Arial" panose="020B0604020202020204" pitchFamily="34" charset="0"/>
              </a:rPr>
              <a:t> construction jobs</a:t>
            </a:r>
          </a:p>
          <a:p>
            <a:r>
              <a:rPr lang="en-GB" b="1" dirty="0">
                <a:solidFill>
                  <a:srgbClr val="B1A16E"/>
                </a:solidFill>
                <a:latin typeface="Calibri" panose="020F0502020204030204" pitchFamily="34" charset="0"/>
                <a:cs typeface="Arial" panose="020B0604020202020204" pitchFamily="34" charset="0"/>
              </a:rPr>
              <a:t>260</a:t>
            </a:r>
            <a:r>
              <a:rPr lang="en-GB" dirty="0">
                <a:latin typeface="Calibri" panose="020F0502020204030204" pitchFamily="34" charset="0"/>
                <a:cs typeface="Arial" panose="020B0604020202020204" pitchFamily="34" charset="0"/>
              </a:rPr>
              <a:t> mine operation jobs</a:t>
            </a:r>
          </a:p>
          <a:p>
            <a:r>
              <a:rPr lang="en-GB" b="1" dirty="0">
                <a:solidFill>
                  <a:srgbClr val="B1A16E"/>
                </a:solidFill>
                <a:latin typeface="Calibri" panose="020F0502020204030204" pitchFamily="34" charset="0"/>
                <a:cs typeface="Arial" panose="020B0604020202020204" pitchFamily="34" charset="0"/>
              </a:rPr>
              <a:t>120</a:t>
            </a:r>
            <a:r>
              <a:rPr lang="en-GB" dirty="0">
                <a:latin typeface="Calibri" panose="020F0502020204030204" pitchFamily="34" charset="0"/>
                <a:cs typeface="Arial" panose="020B0604020202020204" pitchFamily="34" charset="0"/>
              </a:rPr>
              <a:t> pipeline construction jobs</a:t>
            </a:r>
          </a:p>
        </p:txBody>
      </p:sp>
      <p:sp>
        <p:nvSpPr>
          <p:cNvPr id="37" name="Rectangle 36">
            <a:extLst>
              <a:ext uri="{FF2B5EF4-FFF2-40B4-BE49-F238E27FC236}">
                <a16:creationId xmlns:a16="http://schemas.microsoft.com/office/drawing/2014/main" id="{6DDAB36E-311F-4694-BE96-2F04C1AC9B7E}"/>
              </a:ext>
            </a:extLst>
          </p:cNvPr>
          <p:cNvSpPr/>
          <p:nvPr/>
        </p:nvSpPr>
        <p:spPr>
          <a:xfrm>
            <a:off x="7639546" y="4793813"/>
            <a:ext cx="4395326" cy="1231106"/>
          </a:xfrm>
          <a:prstGeom prst="rect">
            <a:avLst/>
          </a:prstGeom>
        </p:spPr>
        <p:txBody>
          <a:bodyPr wrap="square">
            <a:spAutoFit/>
          </a:bodyPr>
          <a:lstStyle/>
          <a:p>
            <a:r>
              <a:rPr lang="en-AU" sz="2000" b="1" dirty="0">
                <a:latin typeface="Calibri" panose="020F0502020204030204" pitchFamily="34" charset="0"/>
                <a:cs typeface="Arial" panose="020B0604020202020204" pitchFamily="34" charset="0"/>
              </a:rPr>
              <a:t>Environment &amp; Water</a:t>
            </a:r>
          </a:p>
          <a:p>
            <a:r>
              <a:rPr lang="en-US" b="1" dirty="0">
                <a:solidFill>
                  <a:srgbClr val="B1A16E"/>
                </a:solidFill>
                <a:latin typeface="Calibri" panose="020F0502020204030204" pitchFamily="34" charset="0"/>
                <a:cs typeface="Arial" panose="020B0604020202020204" pitchFamily="34" charset="0"/>
              </a:rPr>
              <a:t>+100,000</a:t>
            </a:r>
            <a:r>
              <a:rPr lang="en-US" b="1" dirty="0">
                <a:solidFill>
                  <a:schemeClr val="bg1">
                    <a:lumMod val="65000"/>
                  </a:schemeClr>
                </a:solidFill>
                <a:latin typeface="Calibri" panose="020F0502020204030204" pitchFamily="34" charset="0"/>
                <a:cs typeface="Arial" panose="020B0604020202020204" pitchFamily="34" charset="0"/>
              </a:rPr>
              <a:t> </a:t>
            </a:r>
            <a:r>
              <a:rPr lang="en-US" sz="1800" dirty="0">
                <a:ea typeface="+mn-lt"/>
                <a:cs typeface="+mn-lt"/>
              </a:rPr>
              <a:t>trees to be planted 10,000 to date</a:t>
            </a:r>
          </a:p>
          <a:p>
            <a:r>
              <a:rPr lang="en-US" b="1" dirty="0">
                <a:solidFill>
                  <a:srgbClr val="B1A16E"/>
                </a:solidFill>
                <a:ea typeface="+mn-lt"/>
                <a:cs typeface="+mn-lt"/>
              </a:rPr>
              <a:t>Strengthened </a:t>
            </a:r>
            <a:r>
              <a:rPr lang="en-US" dirty="0">
                <a:ea typeface="+mn-lt"/>
                <a:cs typeface="+mn-lt"/>
              </a:rPr>
              <a:t>Biodiversity outcomes</a:t>
            </a:r>
          </a:p>
          <a:p>
            <a:r>
              <a:rPr lang="en-US" b="1" dirty="0">
                <a:solidFill>
                  <a:srgbClr val="B1A16E"/>
                </a:solidFill>
                <a:ea typeface="+mn-lt"/>
                <a:cs typeface="+mn-lt"/>
              </a:rPr>
              <a:t>Legacy</a:t>
            </a:r>
            <a:r>
              <a:rPr lang="en-US" dirty="0">
                <a:ea typeface="+mn-lt"/>
                <a:cs typeface="+mn-lt"/>
              </a:rPr>
              <a:t> infrastructure </a:t>
            </a:r>
            <a:r>
              <a:rPr lang="en-US" dirty="0" err="1">
                <a:ea typeface="+mn-lt"/>
                <a:cs typeface="+mn-lt"/>
              </a:rPr>
              <a:t>eg</a:t>
            </a:r>
            <a:r>
              <a:rPr lang="en-US" dirty="0">
                <a:ea typeface="+mn-lt"/>
                <a:cs typeface="+mn-lt"/>
              </a:rPr>
              <a:t> water pipeline</a:t>
            </a:r>
            <a:endParaRPr lang="en-GB" dirty="0">
              <a:latin typeface="Calibri" panose="020F050202020403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DC92CB9F-7C14-42F4-8A03-A77CD8A3B166}"/>
              </a:ext>
            </a:extLst>
          </p:cNvPr>
          <p:cNvSpPr/>
          <p:nvPr/>
        </p:nvSpPr>
        <p:spPr>
          <a:xfrm>
            <a:off x="2815583" y="3039433"/>
            <a:ext cx="3457202" cy="1508105"/>
          </a:xfrm>
          <a:prstGeom prst="rect">
            <a:avLst/>
          </a:prstGeom>
        </p:spPr>
        <p:txBody>
          <a:bodyPr wrap="square">
            <a:spAutoFit/>
          </a:bodyPr>
          <a:lstStyle/>
          <a:p>
            <a:r>
              <a:rPr lang="en-AU" sz="2000" b="1" dirty="0">
                <a:latin typeface="Calibri" panose="020F0502020204030204" pitchFamily="34" charset="0"/>
                <a:cs typeface="Arial" panose="020B0604020202020204" pitchFamily="34" charset="0"/>
              </a:rPr>
              <a:t>Local businesses</a:t>
            </a:r>
          </a:p>
          <a:p>
            <a:r>
              <a:rPr lang="en-GB" b="1" dirty="0">
                <a:solidFill>
                  <a:srgbClr val="B1A16E"/>
                </a:solidFill>
                <a:latin typeface="Calibri" panose="020F0502020204030204" pitchFamily="34" charset="0"/>
                <a:cs typeface="Arial" panose="020B0604020202020204" pitchFamily="34" charset="0"/>
              </a:rPr>
              <a:t>Procurement</a:t>
            </a:r>
            <a:r>
              <a:rPr lang="en-GB" dirty="0">
                <a:latin typeface="Calibri" panose="020F0502020204030204" pitchFamily="34" charset="0"/>
                <a:cs typeface="Arial" panose="020B0604020202020204" pitchFamily="34" charset="0"/>
              </a:rPr>
              <a:t> opportunities </a:t>
            </a:r>
          </a:p>
          <a:p>
            <a:r>
              <a:rPr lang="en-GB" b="1" dirty="0">
                <a:solidFill>
                  <a:srgbClr val="B1A16E"/>
                </a:solidFill>
                <a:latin typeface="Calibri" panose="020F0502020204030204" pitchFamily="34" charset="0"/>
                <a:cs typeface="Arial" panose="020B0604020202020204" pitchFamily="34" charset="0"/>
              </a:rPr>
              <a:t>Flow on benefits from</a:t>
            </a:r>
          </a:p>
          <a:p>
            <a:r>
              <a:rPr lang="en-GB" b="1" dirty="0">
                <a:solidFill>
                  <a:srgbClr val="B1A16E"/>
                </a:solidFill>
                <a:latin typeface="Calibri" panose="020F0502020204030204" pitchFamily="34" charset="0"/>
                <a:cs typeface="Arial" panose="020B0604020202020204" pitchFamily="34" charset="0"/>
              </a:rPr>
              <a:t>$67m </a:t>
            </a:r>
            <a:r>
              <a:rPr lang="en-GB" dirty="0">
                <a:latin typeface="Calibri" panose="020F0502020204030204" pitchFamily="34" charset="0"/>
                <a:cs typeface="Arial" panose="020B0604020202020204" pitchFamily="34" charset="0"/>
              </a:rPr>
              <a:t>direct and indirect household income</a:t>
            </a:r>
          </a:p>
        </p:txBody>
      </p:sp>
      <p:sp>
        <p:nvSpPr>
          <p:cNvPr id="41" name="Rectangle 40">
            <a:extLst>
              <a:ext uri="{FF2B5EF4-FFF2-40B4-BE49-F238E27FC236}">
                <a16:creationId xmlns:a16="http://schemas.microsoft.com/office/drawing/2014/main" id="{24D87BE5-CD72-4C4A-95E1-4FB924A3F23E}"/>
              </a:ext>
            </a:extLst>
          </p:cNvPr>
          <p:cNvSpPr/>
          <p:nvPr/>
        </p:nvSpPr>
        <p:spPr>
          <a:xfrm>
            <a:off x="7590841" y="1248033"/>
            <a:ext cx="4867229" cy="1508105"/>
          </a:xfrm>
          <a:prstGeom prst="rect">
            <a:avLst/>
          </a:prstGeom>
        </p:spPr>
        <p:txBody>
          <a:bodyPr wrap="square">
            <a:spAutoFit/>
          </a:bodyPr>
          <a:lstStyle/>
          <a:p>
            <a:r>
              <a:rPr lang="en-AU" sz="2000" b="1" dirty="0">
                <a:latin typeface="Calibri" panose="020F0502020204030204" pitchFamily="34" charset="0"/>
                <a:cs typeface="Arial" panose="020B0604020202020204" pitchFamily="34" charset="0"/>
              </a:rPr>
              <a:t>Blayney Community investment</a:t>
            </a:r>
            <a:endParaRPr lang="en-GB" dirty="0">
              <a:latin typeface="Calibri" panose="020F0502020204030204" pitchFamily="34" charset="0"/>
              <a:cs typeface="Arial" panose="020B0604020202020204" pitchFamily="34" charset="0"/>
            </a:endParaRPr>
          </a:p>
          <a:p>
            <a:r>
              <a:rPr lang="en-GB" b="1" dirty="0">
                <a:solidFill>
                  <a:srgbClr val="B1A16E"/>
                </a:solidFill>
                <a:latin typeface="Calibri" panose="020F0502020204030204" pitchFamily="34" charset="0"/>
                <a:cs typeface="Arial" panose="020B0604020202020204" pitchFamily="34" charset="0"/>
              </a:rPr>
              <a:t>$80,000 </a:t>
            </a:r>
            <a:r>
              <a:rPr lang="en-GB" dirty="0">
                <a:latin typeface="Calibri" panose="020F0502020204030204" pitchFamily="34" charset="0"/>
                <a:cs typeface="Arial" panose="020B0604020202020204" pitchFamily="34" charset="0"/>
              </a:rPr>
              <a:t>invested in local groups 21/22</a:t>
            </a:r>
          </a:p>
          <a:p>
            <a:r>
              <a:rPr lang="en-GB" b="1" dirty="0">
                <a:solidFill>
                  <a:srgbClr val="B1A16E"/>
                </a:solidFill>
                <a:latin typeface="Calibri" panose="020F0502020204030204" pitchFamily="34" charset="0"/>
                <a:cs typeface="Arial" panose="020B0604020202020204" pitchFamily="34" charset="0"/>
              </a:rPr>
              <a:t>&gt;$200,000 </a:t>
            </a:r>
            <a:r>
              <a:rPr lang="en-GB" dirty="0">
                <a:latin typeface="Calibri" panose="020F0502020204030204" pitchFamily="34" charset="0"/>
                <a:cs typeface="Arial" panose="020B0604020202020204" pitchFamily="34" charset="0"/>
              </a:rPr>
              <a:t>invested since 2016</a:t>
            </a:r>
          </a:p>
          <a:p>
            <a:r>
              <a:rPr lang="en-GB" b="1" dirty="0">
                <a:solidFill>
                  <a:srgbClr val="B1A16E"/>
                </a:solidFill>
                <a:latin typeface="Calibri" panose="020F0502020204030204" pitchFamily="34" charset="0"/>
                <a:cs typeface="Arial" panose="020B0604020202020204" pitchFamily="34" charset="0"/>
              </a:rPr>
              <a:t>$4m+ </a:t>
            </a:r>
            <a:r>
              <a:rPr lang="en-GB" dirty="0">
                <a:latin typeface="Calibri" panose="020F0502020204030204" pitchFamily="34" charset="0"/>
                <a:cs typeface="Arial" panose="020B0604020202020204" pitchFamily="34" charset="0"/>
              </a:rPr>
              <a:t>VPA for local infrastructure and services</a:t>
            </a:r>
          </a:p>
          <a:p>
            <a:r>
              <a:rPr lang="en-GB" b="1" dirty="0">
                <a:solidFill>
                  <a:srgbClr val="B1A16E"/>
                </a:solidFill>
                <a:latin typeface="Calibri" panose="020F0502020204030204" pitchFamily="34" charset="0"/>
                <a:cs typeface="Arial" panose="020B0604020202020204" pitchFamily="34" charset="0"/>
              </a:rPr>
              <a:t>Multi-$million </a:t>
            </a:r>
            <a:r>
              <a:rPr lang="en-GB" dirty="0">
                <a:latin typeface="Calibri" panose="020F0502020204030204" pitchFamily="34" charset="0"/>
                <a:cs typeface="Arial" panose="020B0604020202020204" pitchFamily="34" charset="0"/>
              </a:rPr>
              <a:t>contribution through shire rates</a:t>
            </a:r>
          </a:p>
        </p:txBody>
      </p:sp>
      <p:sp>
        <p:nvSpPr>
          <p:cNvPr id="28" name="Rectangle 27">
            <a:extLst>
              <a:ext uri="{FF2B5EF4-FFF2-40B4-BE49-F238E27FC236}">
                <a16:creationId xmlns:a16="http://schemas.microsoft.com/office/drawing/2014/main" id="{F1D6CE3C-F93C-45F4-9E5F-B5E131271A4A}"/>
              </a:ext>
            </a:extLst>
          </p:cNvPr>
          <p:cNvSpPr/>
          <p:nvPr/>
        </p:nvSpPr>
        <p:spPr>
          <a:xfrm>
            <a:off x="7639546" y="3052637"/>
            <a:ext cx="3824063" cy="1231106"/>
          </a:xfrm>
          <a:prstGeom prst="rect">
            <a:avLst/>
          </a:prstGeom>
        </p:spPr>
        <p:txBody>
          <a:bodyPr wrap="square">
            <a:spAutoFit/>
          </a:bodyPr>
          <a:lstStyle/>
          <a:p>
            <a:r>
              <a:rPr lang="en-GB" sz="2000" b="1" dirty="0">
                <a:latin typeface="Calibri" panose="020F0502020204030204" pitchFamily="34" charset="0"/>
                <a:cs typeface="Arial" panose="020B0604020202020204" pitchFamily="34" charset="0"/>
              </a:rPr>
              <a:t>Benefits for NSW</a:t>
            </a:r>
          </a:p>
          <a:p>
            <a:r>
              <a:rPr lang="en-GB" b="1" dirty="0">
                <a:solidFill>
                  <a:srgbClr val="B1A16E"/>
                </a:solidFill>
                <a:latin typeface="Calibri" panose="020F0502020204030204" pitchFamily="34" charset="0"/>
                <a:cs typeface="Arial" panose="020B0604020202020204" pitchFamily="34" charset="0"/>
              </a:rPr>
              <a:t>$244m </a:t>
            </a:r>
            <a:r>
              <a:rPr lang="en-GB" dirty="0">
                <a:latin typeface="Calibri" panose="020F0502020204030204" pitchFamily="34" charset="0"/>
                <a:cs typeface="Arial" panose="020B0604020202020204" pitchFamily="34" charset="0"/>
              </a:rPr>
              <a:t>net benefit to NSW</a:t>
            </a:r>
          </a:p>
          <a:p>
            <a:r>
              <a:rPr lang="en-GB" b="1" dirty="0">
                <a:solidFill>
                  <a:srgbClr val="B1A16E"/>
                </a:solidFill>
                <a:latin typeface="Calibri" panose="020F0502020204030204" pitchFamily="34" charset="0"/>
                <a:cs typeface="Arial" panose="020B0604020202020204" pitchFamily="34" charset="0"/>
              </a:rPr>
              <a:t>$56m </a:t>
            </a:r>
            <a:r>
              <a:rPr lang="en-GB" dirty="0">
                <a:latin typeface="Calibri" panose="020F0502020204030204" pitchFamily="34" charset="0"/>
                <a:cs typeface="Arial" panose="020B0604020202020204" pitchFamily="34" charset="0"/>
              </a:rPr>
              <a:t>royalties to NSW</a:t>
            </a:r>
          </a:p>
          <a:p>
            <a:r>
              <a:rPr lang="en-GB" b="1" dirty="0">
                <a:solidFill>
                  <a:srgbClr val="B1A16E"/>
                </a:solidFill>
                <a:latin typeface="Calibri" panose="020F0502020204030204" pitchFamily="34" charset="0"/>
                <a:cs typeface="Arial" panose="020B0604020202020204" pitchFamily="34" charset="0"/>
              </a:rPr>
              <a:t>Federal</a:t>
            </a:r>
            <a:r>
              <a:rPr lang="en-GB" dirty="0">
                <a:latin typeface="Calibri" panose="020F0502020204030204" pitchFamily="34" charset="0"/>
                <a:cs typeface="Arial" panose="020B0604020202020204" pitchFamily="34" charset="0"/>
              </a:rPr>
              <a:t> taxes</a:t>
            </a:r>
          </a:p>
        </p:txBody>
      </p:sp>
      <p:sp>
        <p:nvSpPr>
          <p:cNvPr id="3" name="Slide Number Placeholder 1">
            <a:extLst>
              <a:ext uri="{FF2B5EF4-FFF2-40B4-BE49-F238E27FC236}">
                <a16:creationId xmlns:a16="http://schemas.microsoft.com/office/drawing/2014/main" id="{441F8CF4-EFF2-6A43-D70E-4105BEF753E3}"/>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14</a:t>
            </a:fld>
            <a:endParaRPr lang="en-US" sz="1400" b="1">
              <a:solidFill>
                <a:schemeClr val="bg1"/>
              </a:solidFill>
              <a:latin typeface="Callibri"/>
            </a:endParaRPr>
          </a:p>
        </p:txBody>
      </p:sp>
      <p:pic>
        <p:nvPicPr>
          <p:cNvPr id="19" name="Graphic 18">
            <a:extLst>
              <a:ext uri="{FF2B5EF4-FFF2-40B4-BE49-F238E27FC236}">
                <a16:creationId xmlns:a16="http://schemas.microsoft.com/office/drawing/2014/main" id="{B3B0446E-1EDA-139D-CD6E-80327D4141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05716" y="1701706"/>
            <a:ext cx="599095" cy="599095"/>
          </a:xfrm>
          <a:prstGeom prst="rect">
            <a:avLst/>
          </a:prstGeom>
        </p:spPr>
      </p:pic>
      <p:pic>
        <p:nvPicPr>
          <p:cNvPr id="22" name="Graphic 21">
            <a:extLst>
              <a:ext uri="{FF2B5EF4-FFF2-40B4-BE49-F238E27FC236}">
                <a16:creationId xmlns:a16="http://schemas.microsoft.com/office/drawing/2014/main" id="{E03049BE-15C9-02B2-4919-9A8CAF21922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91803" y="3468466"/>
            <a:ext cx="659005" cy="659005"/>
          </a:xfrm>
          <a:prstGeom prst="rect">
            <a:avLst/>
          </a:prstGeom>
        </p:spPr>
      </p:pic>
      <p:pic>
        <p:nvPicPr>
          <p:cNvPr id="30" name="Graphic 29" descr="Bank">
            <a:extLst>
              <a:ext uri="{FF2B5EF4-FFF2-40B4-BE49-F238E27FC236}">
                <a16:creationId xmlns:a16="http://schemas.microsoft.com/office/drawing/2014/main" id="{9F37E636-ADE5-49F7-62DB-C509EEE478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09672" y="3452425"/>
            <a:ext cx="659005" cy="659005"/>
          </a:xfrm>
          <a:prstGeom prst="rect">
            <a:avLst/>
          </a:prstGeom>
        </p:spPr>
      </p:pic>
      <p:pic>
        <p:nvPicPr>
          <p:cNvPr id="32" name="Graphic 31">
            <a:extLst>
              <a:ext uri="{FF2B5EF4-FFF2-40B4-BE49-F238E27FC236}">
                <a16:creationId xmlns:a16="http://schemas.microsoft.com/office/drawing/2014/main" id="{EABB9F06-9700-0A03-76DB-27A93CEF53F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09671" y="1671751"/>
            <a:ext cx="659005" cy="659005"/>
          </a:xfrm>
          <a:prstGeom prst="rect">
            <a:avLst/>
          </a:prstGeom>
        </p:spPr>
      </p:pic>
      <p:pic>
        <p:nvPicPr>
          <p:cNvPr id="34" name="Graphic 33">
            <a:extLst>
              <a:ext uri="{FF2B5EF4-FFF2-40B4-BE49-F238E27FC236}">
                <a16:creationId xmlns:a16="http://schemas.microsoft.com/office/drawing/2014/main" id="{6F0B1F63-8A31-242B-3C40-D5BAB1D3CC2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476721" y="5232232"/>
            <a:ext cx="724905" cy="724905"/>
          </a:xfrm>
          <a:prstGeom prst="rect">
            <a:avLst/>
          </a:prstGeom>
        </p:spPr>
      </p:pic>
      <p:pic>
        <p:nvPicPr>
          <p:cNvPr id="2" name="Picture 1">
            <a:extLst>
              <a:ext uri="{FF2B5EF4-FFF2-40B4-BE49-F238E27FC236}">
                <a16:creationId xmlns:a16="http://schemas.microsoft.com/office/drawing/2014/main" id="{4E5DBF09-D524-49A3-A74C-F3B755A0C325}"/>
              </a:ext>
            </a:extLst>
          </p:cNvPr>
          <p:cNvPicPr>
            <a:picLocks noChangeAspect="1"/>
          </p:cNvPicPr>
          <p:nvPr/>
        </p:nvPicPr>
        <p:blipFill>
          <a:blip r:embed="rId13"/>
          <a:stretch>
            <a:fillRect/>
          </a:stretch>
        </p:blipFill>
        <p:spPr>
          <a:xfrm>
            <a:off x="1653603" y="5232808"/>
            <a:ext cx="829128" cy="829128"/>
          </a:xfrm>
          <a:prstGeom prst="rect">
            <a:avLst/>
          </a:prstGeom>
        </p:spPr>
      </p:pic>
    </p:spTree>
    <p:extLst>
      <p:ext uri="{BB962C8B-B14F-4D97-AF65-F5344CB8AC3E}">
        <p14:creationId xmlns:p14="http://schemas.microsoft.com/office/powerpoint/2010/main" val="2233880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46952946-143E-B045-83B1-D1760ECADF84}"/>
              </a:ext>
            </a:extLst>
          </p:cNvPr>
          <p:cNvSpPr txBox="1">
            <a:spLocks/>
          </p:cNvSpPr>
          <p:nvPr/>
        </p:nvSpPr>
        <p:spPr>
          <a:xfrm>
            <a:off x="1249816" y="570073"/>
            <a:ext cx="5634070" cy="428322"/>
          </a:xfrm>
          <a:prstGeom prst="rect">
            <a:avLst/>
          </a:prstGeom>
        </p:spPr>
        <p:txBody>
          <a:bodyPr vert="horz" wrap="square" lIns="0" tIns="12700" rIns="0" bIns="0" rtlCol="0" anchor="t">
            <a:spAutoFit/>
          </a:bodyPr>
          <a:lstStyle>
            <a:lvl1pPr>
              <a:defRPr sz="2000" b="1" i="0">
                <a:solidFill>
                  <a:srgbClr val="B0A06D"/>
                </a:solidFill>
                <a:latin typeface="Calibri"/>
                <a:ea typeface="+mj-ea"/>
                <a:cs typeface="Calibri"/>
              </a:defRPr>
            </a:lvl1pPr>
          </a:lstStyle>
          <a:p>
            <a:pPr marL="12700">
              <a:spcBef>
                <a:spcPts val="100"/>
              </a:spcBef>
            </a:pPr>
            <a:r>
              <a:rPr lang="en-AU" sz="2700" spc="-30" dirty="0"/>
              <a:t>STRONG COMMUNITY SUPPORT</a:t>
            </a:r>
          </a:p>
        </p:txBody>
      </p:sp>
      <p:sp>
        <p:nvSpPr>
          <p:cNvPr id="2" name="TextBox 1">
            <a:extLst>
              <a:ext uri="{FF2B5EF4-FFF2-40B4-BE49-F238E27FC236}">
                <a16:creationId xmlns:a16="http://schemas.microsoft.com/office/drawing/2014/main" id="{26584BE3-29DA-B8E6-4D6E-FE66F98146DE}"/>
              </a:ext>
            </a:extLst>
          </p:cNvPr>
          <p:cNvSpPr txBox="1"/>
          <p:nvPr/>
        </p:nvSpPr>
        <p:spPr>
          <a:xfrm>
            <a:off x="1234524" y="1186694"/>
            <a:ext cx="6348109"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95300" lvl="0" indent="-484188">
              <a:spcBef>
                <a:spcPts val="960"/>
              </a:spcBef>
              <a:buSzPct val="80000"/>
              <a:buBlip>
                <a:blip r:embed="rId3"/>
              </a:buBlip>
            </a:pPr>
            <a:r>
              <a:rPr lang="en-US" sz="2200" dirty="0">
                <a:cs typeface="Calibri"/>
              </a:rPr>
              <a:t>Hundreds of positive written submissions from people in the Blayney LGA</a:t>
            </a:r>
          </a:p>
          <a:p>
            <a:pPr marL="495300" lvl="0" indent="-484188">
              <a:spcBef>
                <a:spcPts val="960"/>
              </a:spcBef>
              <a:buSzPct val="80000"/>
              <a:buBlip>
                <a:blip r:embed="rId3"/>
              </a:buBlip>
            </a:pPr>
            <a:r>
              <a:rPr lang="en-US" sz="2200" dirty="0">
                <a:cs typeface="Calibri"/>
              </a:rPr>
              <a:t>Community sentiment research in October 2022 </a:t>
            </a:r>
          </a:p>
          <a:p>
            <a:pPr marL="495300" lvl="0" indent="-484188">
              <a:spcBef>
                <a:spcPts val="960"/>
              </a:spcBef>
              <a:buSzPct val="80000"/>
              <a:buBlip>
                <a:blip r:embed="rId3"/>
              </a:buBlip>
            </a:pPr>
            <a:r>
              <a:rPr lang="en-US" sz="2200" dirty="0">
                <a:cs typeface="Calibri"/>
              </a:rPr>
              <a:t>It showed that, after being given information about </a:t>
            </a:r>
            <a:r>
              <a:rPr lang="en-US" sz="2200" dirty="0" err="1">
                <a:cs typeface="Calibri"/>
              </a:rPr>
              <a:t>McPhillamys</a:t>
            </a:r>
            <a:r>
              <a:rPr lang="en-US" sz="2200" dirty="0">
                <a:cs typeface="Calibri"/>
              </a:rPr>
              <a:t>:</a:t>
            </a:r>
          </a:p>
          <a:p>
            <a:pPr marL="900113" lvl="1" indent="-404813">
              <a:lnSpc>
                <a:spcPct val="150000"/>
              </a:lnSpc>
              <a:spcBef>
                <a:spcPts val="960"/>
              </a:spcBef>
              <a:buSzPct val="80000"/>
              <a:buFont typeface="Arial" panose="020B0604020202020204" pitchFamily="34" charset="0"/>
              <a:buChar char="•"/>
            </a:pPr>
            <a:r>
              <a:rPr lang="en-US" sz="2200" b="1" dirty="0">
                <a:solidFill>
                  <a:srgbClr val="B0A06D"/>
                </a:solidFill>
                <a:cs typeface="Calibri"/>
              </a:rPr>
              <a:t>70% </a:t>
            </a:r>
            <a:r>
              <a:rPr lang="en-US" sz="2200" dirty="0">
                <a:cs typeface="Calibri"/>
              </a:rPr>
              <a:t>of Blayney LGA participants supported or strongly supported the project</a:t>
            </a:r>
          </a:p>
          <a:p>
            <a:pPr marL="900113" lvl="1" indent="-404813">
              <a:lnSpc>
                <a:spcPct val="150000"/>
              </a:lnSpc>
              <a:spcBef>
                <a:spcPts val="960"/>
              </a:spcBef>
              <a:buSzPct val="80000"/>
              <a:buFont typeface="Arial" panose="020B0604020202020204" pitchFamily="34" charset="0"/>
              <a:buChar char="•"/>
            </a:pPr>
            <a:r>
              <a:rPr lang="en-US" sz="2200" b="1" dirty="0">
                <a:solidFill>
                  <a:srgbClr val="B0A06D"/>
                </a:solidFill>
                <a:cs typeface="Calibri"/>
              </a:rPr>
              <a:t>15% </a:t>
            </a:r>
            <a:r>
              <a:rPr lang="en-US" sz="2200" dirty="0">
                <a:cs typeface="Calibri"/>
              </a:rPr>
              <a:t>of Blayney participants were neutral</a:t>
            </a:r>
          </a:p>
          <a:p>
            <a:pPr marL="900113" lvl="1" indent="-404813">
              <a:lnSpc>
                <a:spcPct val="150000"/>
              </a:lnSpc>
              <a:spcBef>
                <a:spcPts val="960"/>
              </a:spcBef>
              <a:buSzPct val="80000"/>
              <a:buFont typeface="Arial" panose="020B0604020202020204" pitchFamily="34" charset="0"/>
              <a:buChar char="•"/>
            </a:pPr>
            <a:r>
              <a:rPr lang="en-US" sz="2200" b="1" dirty="0">
                <a:solidFill>
                  <a:srgbClr val="B0A06D"/>
                </a:solidFill>
                <a:cs typeface="Calibri"/>
              </a:rPr>
              <a:t>15% </a:t>
            </a:r>
            <a:r>
              <a:rPr lang="en-US" sz="2200" dirty="0">
                <a:cs typeface="Calibri"/>
              </a:rPr>
              <a:t>of Blayney participants were opposed</a:t>
            </a:r>
          </a:p>
          <a:p>
            <a:pPr marL="495300" lvl="1">
              <a:spcBef>
                <a:spcPts val="960"/>
              </a:spcBef>
              <a:buSzPct val="80000"/>
            </a:pPr>
            <a:endParaRPr lang="en-US" sz="2200" dirty="0">
              <a:cs typeface="Calibri"/>
            </a:endParaRPr>
          </a:p>
        </p:txBody>
      </p:sp>
      <p:pic>
        <p:nvPicPr>
          <p:cNvPr id="8" name="Picture 7">
            <a:extLst>
              <a:ext uri="{FF2B5EF4-FFF2-40B4-BE49-F238E27FC236}">
                <a16:creationId xmlns:a16="http://schemas.microsoft.com/office/drawing/2014/main" id="{C3228989-A66F-42AC-866F-45FB5CFCDC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26" r="726" b="31319"/>
          <a:stretch/>
        </p:blipFill>
        <p:spPr>
          <a:xfrm>
            <a:off x="8016582" y="252492"/>
            <a:ext cx="3940066" cy="4214430"/>
          </a:xfrm>
          <a:prstGeom prst="rect">
            <a:avLst/>
          </a:prstGeom>
        </p:spPr>
      </p:pic>
      <p:sp>
        <p:nvSpPr>
          <p:cNvPr id="3" name="Rectangle 2">
            <a:extLst>
              <a:ext uri="{FF2B5EF4-FFF2-40B4-BE49-F238E27FC236}">
                <a16:creationId xmlns:a16="http://schemas.microsoft.com/office/drawing/2014/main" id="{0D8564AF-0235-0278-4747-3A18A3E74396}"/>
              </a:ext>
            </a:extLst>
          </p:cNvPr>
          <p:cNvSpPr/>
          <p:nvPr/>
        </p:nvSpPr>
        <p:spPr>
          <a:xfrm>
            <a:off x="8016582" y="4655174"/>
            <a:ext cx="3940066" cy="1950334"/>
          </a:xfrm>
          <a:prstGeom prst="rect">
            <a:avLst/>
          </a:prstGeom>
          <a:solidFill>
            <a:srgbClr val="B0A06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499A41CD-E342-43D3-B7A2-1D418B39DCAB}"/>
              </a:ext>
            </a:extLst>
          </p:cNvPr>
          <p:cNvSpPr txBox="1"/>
          <p:nvPr/>
        </p:nvSpPr>
        <p:spPr>
          <a:xfrm>
            <a:off x="8040727" y="4837816"/>
            <a:ext cx="3915921" cy="1585049"/>
          </a:xfrm>
          <a:prstGeom prst="rect">
            <a:avLst/>
          </a:prstGeom>
          <a:noFill/>
        </p:spPr>
        <p:txBody>
          <a:bodyPr wrap="square" rtlCol="0">
            <a:spAutoFit/>
          </a:bodyPr>
          <a:lstStyle/>
          <a:p>
            <a:r>
              <a:rPr lang="en-AU" sz="2000" b="1" dirty="0">
                <a:solidFill>
                  <a:schemeClr val="bg1"/>
                </a:solidFill>
              </a:rPr>
              <a:t>“…more jobs, stimulating the economy and giving back to the community in general…it'll be good for the future of the area…”</a:t>
            </a:r>
          </a:p>
          <a:p>
            <a:pPr>
              <a:spcBef>
                <a:spcPts val="600"/>
              </a:spcBef>
            </a:pPr>
            <a:r>
              <a:rPr lang="en-AU" sz="1200" b="1" i="1" dirty="0">
                <a:solidFill>
                  <a:schemeClr val="bg1"/>
                </a:solidFill>
              </a:rPr>
              <a:t>Participant comment</a:t>
            </a:r>
          </a:p>
        </p:txBody>
      </p:sp>
      <p:sp>
        <p:nvSpPr>
          <p:cNvPr id="5" name="Slide Number Placeholder 1">
            <a:extLst>
              <a:ext uri="{FF2B5EF4-FFF2-40B4-BE49-F238E27FC236}">
                <a16:creationId xmlns:a16="http://schemas.microsoft.com/office/drawing/2014/main" id="{539264C2-92FC-3C53-7E6B-3DD31A9E6531}"/>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15</a:t>
            </a:fld>
            <a:endParaRPr lang="en-US" sz="1400" b="1">
              <a:solidFill>
                <a:schemeClr val="bg1"/>
              </a:solidFill>
              <a:latin typeface="Callibri"/>
            </a:endParaRPr>
          </a:p>
        </p:txBody>
      </p:sp>
    </p:spTree>
    <p:extLst>
      <p:ext uri="{BB962C8B-B14F-4D97-AF65-F5344CB8AC3E}">
        <p14:creationId xmlns:p14="http://schemas.microsoft.com/office/powerpoint/2010/main" val="121403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30624" y="661754"/>
            <a:ext cx="8153400" cy="428322"/>
          </a:xfrm>
          <a:prstGeom prst="rect">
            <a:avLst/>
          </a:prstGeom>
        </p:spPr>
        <p:txBody>
          <a:bodyPr vert="horz" wrap="square" lIns="0" tIns="12700" rIns="0" bIns="0" rtlCol="0">
            <a:spAutoFit/>
          </a:bodyPr>
          <a:lstStyle/>
          <a:p>
            <a:pPr marL="12700">
              <a:lnSpc>
                <a:spcPct val="100000"/>
              </a:lnSpc>
              <a:spcBef>
                <a:spcPts val="100"/>
              </a:spcBef>
            </a:pPr>
            <a:r>
              <a:rPr lang="en-US" sz="2700" spc="-30" dirty="0" err="1"/>
              <a:t>McPHILLAMYS</a:t>
            </a:r>
            <a:r>
              <a:rPr lang="en-US" sz="2700" spc="-30" dirty="0"/>
              <a:t> GOLD PROJECT </a:t>
            </a:r>
            <a:endParaRPr sz="2700" dirty="0"/>
          </a:p>
        </p:txBody>
      </p:sp>
      <p:sp>
        <p:nvSpPr>
          <p:cNvPr id="4" name="Slide Number Placeholder 1">
            <a:extLst>
              <a:ext uri="{FF2B5EF4-FFF2-40B4-BE49-F238E27FC236}">
                <a16:creationId xmlns:a16="http://schemas.microsoft.com/office/drawing/2014/main" id="{2E3028FD-C8E8-0F1A-0607-C814052FC82B}"/>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16</a:t>
            </a:fld>
            <a:endParaRPr lang="en-US" sz="1400" b="1" dirty="0">
              <a:solidFill>
                <a:schemeClr val="bg1"/>
              </a:solidFill>
              <a:latin typeface="Callibri"/>
            </a:endParaRPr>
          </a:p>
        </p:txBody>
      </p:sp>
      <p:pic>
        <p:nvPicPr>
          <p:cNvPr id="8" name="Picture 7">
            <a:extLst>
              <a:ext uri="{FF2B5EF4-FFF2-40B4-BE49-F238E27FC236}">
                <a16:creationId xmlns:a16="http://schemas.microsoft.com/office/drawing/2014/main" id="{CAB3F1B0-5396-0C45-F59B-439C546EDF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973" r="15417"/>
          <a:stretch/>
        </p:blipFill>
        <p:spPr>
          <a:xfrm>
            <a:off x="7832592" y="380999"/>
            <a:ext cx="4022194" cy="4376057"/>
          </a:xfrm>
          <a:prstGeom prst="rect">
            <a:avLst/>
          </a:prstGeom>
        </p:spPr>
      </p:pic>
      <p:sp>
        <p:nvSpPr>
          <p:cNvPr id="2" name="object 17">
            <a:extLst>
              <a:ext uri="{FF2B5EF4-FFF2-40B4-BE49-F238E27FC236}">
                <a16:creationId xmlns:a16="http://schemas.microsoft.com/office/drawing/2014/main" id="{2D7BB21D-0A1E-2778-64F4-85DA619D0FAB}"/>
              </a:ext>
            </a:extLst>
          </p:cNvPr>
          <p:cNvSpPr txBox="1"/>
          <p:nvPr/>
        </p:nvSpPr>
        <p:spPr>
          <a:xfrm>
            <a:off x="1001753" y="1584647"/>
            <a:ext cx="6331857" cy="3911857"/>
          </a:xfrm>
          <a:prstGeom prst="rect">
            <a:avLst/>
          </a:prstGeom>
        </p:spPr>
        <p:txBody>
          <a:bodyPr vert="horz" wrap="square" lIns="0" tIns="134620" rIns="0" bIns="0" numCol="1" spcCol="288000" rtlCol="0" anchor="t">
            <a:noAutofit/>
          </a:bodyPr>
          <a:lstStyle/>
          <a:p>
            <a:pPr marL="365125" indent="-317500">
              <a:spcBef>
                <a:spcPts val="1200"/>
              </a:spcBef>
              <a:buSzPct val="80000"/>
              <a:buBlip>
                <a:blip r:embed="rId4"/>
              </a:buBlip>
            </a:pPr>
            <a:r>
              <a:rPr lang="en-US" sz="2400" dirty="0">
                <a:cs typeface="Calibri"/>
              </a:rPr>
              <a:t>We will provide significant benefits to the local region and the State of NSW</a:t>
            </a:r>
          </a:p>
          <a:p>
            <a:pPr marL="47625">
              <a:spcBef>
                <a:spcPts val="1200"/>
              </a:spcBef>
              <a:buSzPct val="80000"/>
            </a:pPr>
            <a:endParaRPr lang="en-US" sz="2400" dirty="0">
              <a:cs typeface="Calibri"/>
            </a:endParaRPr>
          </a:p>
          <a:p>
            <a:pPr marL="365125" indent="-317500">
              <a:spcBef>
                <a:spcPts val="1200"/>
              </a:spcBef>
              <a:buSzPct val="80000"/>
              <a:buBlip>
                <a:blip r:embed="rId4"/>
              </a:buBlip>
            </a:pPr>
            <a:r>
              <a:rPr lang="en-US" sz="2400" dirty="0">
                <a:cs typeface="Calibri"/>
              </a:rPr>
              <a:t>Our design has evolved through our continuous improvement approach including feedback from community and government agencies</a:t>
            </a:r>
          </a:p>
          <a:p>
            <a:pPr marL="47625">
              <a:spcBef>
                <a:spcPts val="1200"/>
              </a:spcBef>
              <a:buSzPct val="80000"/>
            </a:pPr>
            <a:endParaRPr lang="en-US" sz="2400" dirty="0">
              <a:cs typeface="Calibri"/>
            </a:endParaRPr>
          </a:p>
          <a:p>
            <a:pPr marL="365125" indent="-317500">
              <a:spcBef>
                <a:spcPts val="1200"/>
              </a:spcBef>
              <a:buSzPct val="80000"/>
              <a:buBlip>
                <a:blip r:embed="rId4"/>
              </a:buBlip>
            </a:pPr>
            <a:r>
              <a:rPr lang="en-US" sz="2400" dirty="0"/>
              <a:t>We value the strong community support and are committed to working together for the long-term</a:t>
            </a:r>
          </a:p>
        </p:txBody>
      </p:sp>
      <p:sp>
        <p:nvSpPr>
          <p:cNvPr id="10" name="Rectangle 9">
            <a:extLst>
              <a:ext uri="{FF2B5EF4-FFF2-40B4-BE49-F238E27FC236}">
                <a16:creationId xmlns:a16="http://schemas.microsoft.com/office/drawing/2014/main" id="{F920A93C-F618-47FB-9512-1611C8056C4C}"/>
              </a:ext>
            </a:extLst>
          </p:cNvPr>
          <p:cNvSpPr/>
          <p:nvPr/>
        </p:nvSpPr>
        <p:spPr>
          <a:xfrm>
            <a:off x="7832592" y="4973681"/>
            <a:ext cx="4022194" cy="1577245"/>
          </a:xfrm>
          <a:prstGeom prst="rect">
            <a:avLst/>
          </a:prstGeom>
          <a:solidFill>
            <a:srgbClr val="B0A06D">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cs typeface="Calibri"/>
              </a:rPr>
              <a:t>Regis looks forward to creating value for </a:t>
            </a:r>
            <a:r>
              <a:rPr lang="en-AU" sz="2000" b="1" dirty="0">
                <a:solidFill>
                  <a:schemeClr val="bg1"/>
                </a:solidFill>
                <a:latin typeface="Calibri" panose="020F0502020204030204" pitchFamily="34" charset="0"/>
                <a:cs typeface="Calibri" panose="020F0502020204030204" pitchFamily="34" charset="0"/>
              </a:rPr>
              <a:t>our people, our communities and our shareholders by mining safely and responsibly</a:t>
            </a:r>
            <a:r>
              <a:rPr lang="en-AU" sz="2000" dirty="0">
                <a:solidFill>
                  <a:schemeClr val="bg1"/>
                </a:solidFill>
                <a:latin typeface="Calibri" panose="020F0502020204030204" pitchFamily="34" charset="0"/>
                <a:cs typeface="Calibri" panose="020F0502020204030204" pitchFamily="34" charset="0"/>
              </a:rPr>
              <a:t>.</a:t>
            </a:r>
            <a:endParaRPr lang="en-US" sz="2000" dirty="0">
              <a:solidFill>
                <a:schemeClr val="bg1"/>
              </a:solidFill>
              <a:cs typeface="Calibri"/>
            </a:endParaRPr>
          </a:p>
        </p:txBody>
      </p:sp>
    </p:spTree>
    <p:extLst>
      <p:ext uri="{BB962C8B-B14F-4D97-AF65-F5344CB8AC3E}">
        <p14:creationId xmlns:p14="http://schemas.microsoft.com/office/powerpoint/2010/main" val="3749291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712BCC-AB90-413D-8A99-A8A205F05859}"/>
              </a:ext>
            </a:extLst>
          </p:cNvPr>
          <p:cNvSpPr txBox="1"/>
          <p:nvPr/>
        </p:nvSpPr>
        <p:spPr>
          <a:xfrm>
            <a:off x="727241" y="1670137"/>
            <a:ext cx="11464759" cy="3139321"/>
          </a:xfrm>
          <a:prstGeom prst="rect">
            <a:avLst/>
          </a:prstGeom>
          <a:solidFill>
            <a:srgbClr val="B0A06D"/>
          </a:solidFill>
        </p:spPr>
        <p:txBody>
          <a:bodyPr wrap="square" rtlCol="0">
            <a:spAutoFit/>
          </a:bodyPr>
          <a:lstStyle/>
          <a:p>
            <a:pPr algn="ctr"/>
            <a:endParaRPr lang="en-US" sz="3600" b="1" spc="-20" dirty="0">
              <a:solidFill>
                <a:schemeClr val="bg1"/>
              </a:solidFill>
              <a:highlight>
                <a:srgbClr val="B1A16E"/>
              </a:highlight>
              <a:latin typeface="Arial"/>
              <a:cs typeface="Calibri"/>
            </a:endParaRPr>
          </a:p>
          <a:p>
            <a:pPr algn="ctr"/>
            <a:r>
              <a:rPr lang="en-US" sz="3600" b="1" spc="-20" dirty="0">
                <a:solidFill>
                  <a:schemeClr val="bg1"/>
                </a:solidFill>
                <a:highlight>
                  <a:srgbClr val="B1A16E"/>
                </a:highlight>
                <a:cs typeface="Calibri"/>
              </a:rPr>
              <a:t>“On balance, the Department considers the benefits of the project outweigh its residual costs and that the project is in the public interest and is approvable, subject to the strict conditions of consent.”</a:t>
            </a:r>
            <a:endParaRPr lang="en-AU" sz="3600" b="1" dirty="0">
              <a:solidFill>
                <a:schemeClr val="bg1"/>
              </a:solidFill>
              <a:highlight>
                <a:srgbClr val="B1A16E"/>
              </a:highlight>
            </a:endParaRPr>
          </a:p>
          <a:p>
            <a:endParaRPr lang="en-AU" dirty="0">
              <a:highlight>
                <a:srgbClr val="B1A16E"/>
              </a:highlight>
            </a:endParaRPr>
          </a:p>
        </p:txBody>
      </p:sp>
      <p:sp>
        <p:nvSpPr>
          <p:cNvPr id="4" name="Title 1">
            <a:extLst>
              <a:ext uri="{FF2B5EF4-FFF2-40B4-BE49-F238E27FC236}">
                <a16:creationId xmlns:a16="http://schemas.microsoft.com/office/drawing/2014/main" id="{5AD01D72-540B-4196-BF05-CE3EF77CAB76}"/>
              </a:ext>
            </a:extLst>
          </p:cNvPr>
          <p:cNvSpPr>
            <a:spLocks noGrp="1"/>
          </p:cNvSpPr>
          <p:nvPr/>
        </p:nvSpPr>
        <p:spPr>
          <a:xfrm>
            <a:off x="1159568" y="583145"/>
            <a:ext cx="10611899" cy="476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z="2700" b="1" dirty="0">
                <a:solidFill>
                  <a:srgbClr val="B0A06D"/>
                </a:solidFill>
                <a:latin typeface="Calibri" panose="020F0502020204030204" pitchFamily="34" charset="0"/>
                <a:cs typeface="Arial" panose="020B0604020202020204" pitchFamily="34" charset="0"/>
              </a:rPr>
              <a:t>ASSESSMENT REPORT CONCLUSION</a:t>
            </a:r>
            <a:endParaRPr kumimoji="0" lang="en-AU" sz="2700" b="1" i="0" u="none" strike="noStrike" kern="1200" cap="none" spc="-100" normalizeH="0" baseline="0" noProof="0" dirty="0">
              <a:ln>
                <a:noFill/>
              </a:ln>
              <a:solidFill>
                <a:srgbClr val="B0A06D"/>
              </a:solidFill>
              <a:effectLst/>
              <a:uLnTx/>
              <a:uFillTx/>
              <a:latin typeface="Calibri" panose="020F050202020403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B165DF27-CD72-7541-E8C4-D89C8434C713}"/>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17</a:t>
            </a:fld>
            <a:endParaRPr lang="en-US" sz="1400" b="1" dirty="0">
              <a:solidFill>
                <a:schemeClr val="bg1"/>
              </a:solidFill>
              <a:latin typeface="Callibri"/>
            </a:endParaRPr>
          </a:p>
        </p:txBody>
      </p:sp>
      <p:sp>
        <p:nvSpPr>
          <p:cNvPr id="5" name="TextBox 4">
            <a:extLst>
              <a:ext uri="{FF2B5EF4-FFF2-40B4-BE49-F238E27FC236}">
                <a16:creationId xmlns:a16="http://schemas.microsoft.com/office/drawing/2014/main" id="{FD70AB63-3E80-8F10-11AC-6E14B93DEDE6}"/>
              </a:ext>
            </a:extLst>
          </p:cNvPr>
          <p:cNvSpPr txBox="1"/>
          <p:nvPr/>
        </p:nvSpPr>
        <p:spPr>
          <a:xfrm>
            <a:off x="6276561" y="5457447"/>
            <a:ext cx="6218582" cy="369332"/>
          </a:xfrm>
          <a:prstGeom prst="rect">
            <a:avLst/>
          </a:prstGeom>
          <a:noFill/>
        </p:spPr>
        <p:txBody>
          <a:bodyPr wrap="square">
            <a:spAutoFit/>
          </a:bodyPr>
          <a:lstStyle/>
          <a:p>
            <a:pPr algn="ctr"/>
            <a:r>
              <a:rPr lang="en-GB" sz="1800" dirty="0"/>
              <a:t>– DPE Assessment Report Executive Summary</a:t>
            </a:r>
          </a:p>
        </p:txBody>
      </p:sp>
    </p:spTree>
    <p:extLst>
      <p:ext uri="{BB962C8B-B14F-4D97-AF65-F5344CB8AC3E}">
        <p14:creationId xmlns:p14="http://schemas.microsoft.com/office/powerpoint/2010/main" val="159450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ain traveling down a dirt road&#10;&#10;Description automatically generated">
            <a:extLst>
              <a:ext uri="{FF2B5EF4-FFF2-40B4-BE49-F238E27FC236}">
                <a16:creationId xmlns:a16="http://schemas.microsoft.com/office/drawing/2014/main" id="{2BEFEBB9-FFF0-4279-BF2E-67BEFAE178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08" y="-623795"/>
            <a:ext cx="12218830" cy="7481795"/>
          </a:xfrm>
          <a:prstGeom prst="rect">
            <a:avLst/>
          </a:prstGeom>
        </p:spPr>
      </p:pic>
      <p:grpSp>
        <p:nvGrpSpPr>
          <p:cNvPr id="10" name="Group 8"/>
          <p:cNvGrpSpPr>
            <a:grpSpLocks noChangeAspect="1"/>
          </p:cNvGrpSpPr>
          <p:nvPr/>
        </p:nvGrpSpPr>
        <p:grpSpPr bwMode="auto">
          <a:xfrm flipH="1">
            <a:off x="-458958" y="4892597"/>
            <a:ext cx="11078799" cy="1965403"/>
            <a:chOff x="2128" y="1604"/>
            <a:chExt cx="2841" cy="504"/>
          </a:xfrm>
          <a:gradFill flip="none" rotWithShape="1">
            <a:gsLst>
              <a:gs pos="0">
                <a:srgbClr val="B1A16E"/>
              </a:gs>
              <a:gs pos="100000">
                <a:srgbClr val="BC932B"/>
              </a:gs>
            </a:gsLst>
            <a:lin ang="0" scaled="1"/>
            <a:tileRect/>
          </a:gradFill>
        </p:grpSpPr>
        <p:sp>
          <p:nvSpPr>
            <p:cNvPr id="11" name="Freeform 10"/>
            <p:cNvSpPr>
              <a:spLocks/>
            </p:cNvSpPr>
            <p:nvPr/>
          </p:nvSpPr>
          <p:spPr bwMode="auto">
            <a:xfrm>
              <a:off x="2128" y="1668"/>
              <a:ext cx="2726" cy="440"/>
            </a:xfrm>
            <a:custGeom>
              <a:avLst/>
              <a:gdLst>
                <a:gd name="T0" fmla="*/ 770 w 4077"/>
                <a:gd name="T1" fmla="*/ 0 h 966"/>
                <a:gd name="T2" fmla="*/ 0 w 4077"/>
                <a:gd name="T3" fmla="*/ 966 h 966"/>
                <a:gd name="T4" fmla="*/ 4077 w 4077"/>
                <a:gd name="T5" fmla="*/ 966 h 966"/>
                <a:gd name="T6" fmla="*/ 4077 w 4077"/>
                <a:gd name="T7" fmla="*/ 0 h 966"/>
                <a:gd name="T8" fmla="*/ 770 w 4077"/>
                <a:gd name="T9" fmla="*/ 0 h 966"/>
                <a:gd name="connsiteX0" fmla="*/ 1625 w 9736"/>
                <a:gd name="connsiteY0" fmla="*/ 0 h 10000"/>
                <a:gd name="connsiteX1" fmla="*/ 0 w 9736"/>
                <a:gd name="connsiteY1" fmla="*/ 10000 h 10000"/>
                <a:gd name="connsiteX2" fmla="*/ 9736 w 9736"/>
                <a:gd name="connsiteY2" fmla="*/ 10000 h 10000"/>
                <a:gd name="connsiteX3" fmla="*/ 9736 w 9736"/>
                <a:gd name="connsiteY3" fmla="*/ 0 h 10000"/>
                <a:gd name="connsiteX4" fmla="*/ 1625 w 973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 h="10000">
                  <a:moveTo>
                    <a:pt x="1625" y="0"/>
                  </a:moveTo>
                  <a:lnTo>
                    <a:pt x="0" y="10000"/>
                  </a:lnTo>
                  <a:lnTo>
                    <a:pt x="9736" y="10000"/>
                  </a:lnTo>
                  <a:lnTo>
                    <a:pt x="9736" y="0"/>
                  </a:lnTo>
                  <a:lnTo>
                    <a:pt x="162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Line 11"/>
            <p:cNvSpPr>
              <a:spLocks noChangeShapeType="1"/>
            </p:cNvSpPr>
            <p:nvPr/>
          </p:nvSpPr>
          <p:spPr bwMode="auto">
            <a:xfrm flipH="1">
              <a:off x="438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 name="Line 12"/>
            <p:cNvSpPr>
              <a:spLocks noChangeShapeType="1"/>
            </p:cNvSpPr>
            <p:nvPr/>
          </p:nvSpPr>
          <p:spPr bwMode="auto">
            <a:xfrm flipH="1">
              <a:off x="436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Line 13"/>
            <p:cNvSpPr>
              <a:spLocks noChangeShapeType="1"/>
            </p:cNvSpPr>
            <p:nvPr/>
          </p:nvSpPr>
          <p:spPr bwMode="auto">
            <a:xfrm flipH="1">
              <a:off x="434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Line 14"/>
            <p:cNvSpPr>
              <a:spLocks noChangeShapeType="1"/>
            </p:cNvSpPr>
            <p:nvPr/>
          </p:nvSpPr>
          <p:spPr bwMode="auto">
            <a:xfrm flipH="1">
              <a:off x="432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Line 15"/>
            <p:cNvSpPr>
              <a:spLocks noChangeShapeType="1"/>
            </p:cNvSpPr>
            <p:nvPr/>
          </p:nvSpPr>
          <p:spPr bwMode="auto">
            <a:xfrm flipH="1">
              <a:off x="430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Line 16"/>
            <p:cNvSpPr>
              <a:spLocks noChangeShapeType="1"/>
            </p:cNvSpPr>
            <p:nvPr/>
          </p:nvSpPr>
          <p:spPr bwMode="auto">
            <a:xfrm flipH="1">
              <a:off x="428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Line 17"/>
            <p:cNvSpPr>
              <a:spLocks noChangeShapeType="1"/>
            </p:cNvSpPr>
            <p:nvPr/>
          </p:nvSpPr>
          <p:spPr bwMode="auto">
            <a:xfrm flipH="1">
              <a:off x="426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 name="Line 18"/>
            <p:cNvSpPr>
              <a:spLocks noChangeShapeType="1"/>
            </p:cNvSpPr>
            <p:nvPr/>
          </p:nvSpPr>
          <p:spPr bwMode="auto">
            <a:xfrm flipH="1">
              <a:off x="424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Line 19"/>
            <p:cNvSpPr>
              <a:spLocks noChangeShapeType="1"/>
            </p:cNvSpPr>
            <p:nvPr/>
          </p:nvSpPr>
          <p:spPr bwMode="auto">
            <a:xfrm flipH="1">
              <a:off x="422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 name="Line 20"/>
            <p:cNvSpPr>
              <a:spLocks noChangeShapeType="1"/>
            </p:cNvSpPr>
            <p:nvPr/>
          </p:nvSpPr>
          <p:spPr bwMode="auto">
            <a:xfrm flipH="1">
              <a:off x="420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 name="Line 21"/>
            <p:cNvSpPr>
              <a:spLocks noChangeShapeType="1"/>
            </p:cNvSpPr>
            <p:nvPr/>
          </p:nvSpPr>
          <p:spPr bwMode="auto">
            <a:xfrm flipH="1">
              <a:off x="418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 name="Line 22"/>
            <p:cNvSpPr>
              <a:spLocks noChangeShapeType="1"/>
            </p:cNvSpPr>
            <p:nvPr/>
          </p:nvSpPr>
          <p:spPr bwMode="auto">
            <a:xfrm flipH="1">
              <a:off x="416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 name="Line 23"/>
            <p:cNvSpPr>
              <a:spLocks noChangeShapeType="1"/>
            </p:cNvSpPr>
            <p:nvPr/>
          </p:nvSpPr>
          <p:spPr bwMode="auto">
            <a:xfrm flipH="1">
              <a:off x="414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 name="Line 24"/>
            <p:cNvSpPr>
              <a:spLocks noChangeShapeType="1"/>
            </p:cNvSpPr>
            <p:nvPr/>
          </p:nvSpPr>
          <p:spPr bwMode="auto">
            <a:xfrm flipH="1">
              <a:off x="412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 name="Line 25"/>
            <p:cNvSpPr>
              <a:spLocks noChangeShapeType="1"/>
            </p:cNvSpPr>
            <p:nvPr/>
          </p:nvSpPr>
          <p:spPr bwMode="auto">
            <a:xfrm flipH="1">
              <a:off x="409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 name="Line 26"/>
            <p:cNvSpPr>
              <a:spLocks noChangeShapeType="1"/>
            </p:cNvSpPr>
            <p:nvPr/>
          </p:nvSpPr>
          <p:spPr bwMode="auto">
            <a:xfrm flipH="1">
              <a:off x="407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 name="Line 27"/>
            <p:cNvSpPr>
              <a:spLocks noChangeShapeType="1"/>
            </p:cNvSpPr>
            <p:nvPr/>
          </p:nvSpPr>
          <p:spPr bwMode="auto">
            <a:xfrm flipH="1">
              <a:off x="405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 name="Line 28"/>
            <p:cNvSpPr>
              <a:spLocks noChangeShapeType="1"/>
            </p:cNvSpPr>
            <p:nvPr/>
          </p:nvSpPr>
          <p:spPr bwMode="auto">
            <a:xfrm flipH="1">
              <a:off x="403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 name="Line 29"/>
            <p:cNvSpPr>
              <a:spLocks noChangeShapeType="1"/>
            </p:cNvSpPr>
            <p:nvPr/>
          </p:nvSpPr>
          <p:spPr bwMode="auto">
            <a:xfrm flipH="1">
              <a:off x="401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 name="Line 30"/>
            <p:cNvSpPr>
              <a:spLocks noChangeShapeType="1"/>
            </p:cNvSpPr>
            <p:nvPr/>
          </p:nvSpPr>
          <p:spPr bwMode="auto">
            <a:xfrm flipH="1">
              <a:off x="3997" y="1604"/>
              <a:ext cx="114"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 name="Line 31"/>
            <p:cNvSpPr>
              <a:spLocks noChangeShapeType="1"/>
            </p:cNvSpPr>
            <p:nvPr/>
          </p:nvSpPr>
          <p:spPr bwMode="auto">
            <a:xfrm flipH="1">
              <a:off x="397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6" name="Line 32"/>
            <p:cNvSpPr>
              <a:spLocks noChangeShapeType="1"/>
            </p:cNvSpPr>
            <p:nvPr/>
          </p:nvSpPr>
          <p:spPr bwMode="auto">
            <a:xfrm flipH="1">
              <a:off x="395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7" name="Line 33"/>
            <p:cNvSpPr>
              <a:spLocks noChangeShapeType="1"/>
            </p:cNvSpPr>
            <p:nvPr/>
          </p:nvSpPr>
          <p:spPr bwMode="auto">
            <a:xfrm flipH="1">
              <a:off x="393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8" name="Line 34"/>
            <p:cNvSpPr>
              <a:spLocks noChangeShapeType="1"/>
            </p:cNvSpPr>
            <p:nvPr/>
          </p:nvSpPr>
          <p:spPr bwMode="auto">
            <a:xfrm flipH="1">
              <a:off x="391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9" name="Line 35"/>
            <p:cNvSpPr>
              <a:spLocks noChangeShapeType="1"/>
            </p:cNvSpPr>
            <p:nvPr/>
          </p:nvSpPr>
          <p:spPr bwMode="auto">
            <a:xfrm flipH="1">
              <a:off x="3895" y="1604"/>
              <a:ext cx="114"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0" name="Line 36"/>
            <p:cNvSpPr>
              <a:spLocks noChangeShapeType="1"/>
            </p:cNvSpPr>
            <p:nvPr/>
          </p:nvSpPr>
          <p:spPr bwMode="auto">
            <a:xfrm flipH="1">
              <a:off x="387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1" name="Line 37"/>
            <p:cNvSpPr>
              <a:spLocks noChangeShapeType="1"/>
            </p:cNvSpPr>
            <p:nvPr/>
          </p:nvSpPr>
          <p:spPr bwMode="auto">
            <a:xfrm flipH="1">
              <a:off x="385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2" name="Line 38"/>
            <p:cNvSpPr>
              <a:spLocks noChangeShapeType="1"/>
            </p:cNvSpPr>
            <p:nvPr/>
          </p:nvSpPr>
          <p:spPr bwMode="auto">
            <a:xfrm flipH="1">
              <a:off x="383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3" name="Line 39"/>
            <p:cNvSpPr>
              <a:spLocks noChangeShapeType="1"/>
            </p:cNvSpPr>
            <p:nvPr/>
          </p:nvSpPr>
          <p:spPr bwMode="auto">
            <a:xfrm flipH="1">
              <a:off x="381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4" name="Line 40"/>
            <p:cNvSpPr>
              <a:spLocks noChangeShapeType="1"/>
            </p:cNvSpPr>
            <p:nvPr/>
          </p:nvSpPr>
          <p:spPr bwMode="auto">
            <a:xfrm flipH="1">
              <a:off x="379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5" name="Line 41"/>
            <p:cNvSpPr>
              <a:spLocks noChangeShapeType="1"/>
            </p:cNvSpPr>
            <p:nvPr/>
          </p:nvSpPr>
          <p:spPr bwMode="auto">
            <a:xfrm flipH="1">
              <a:off x="377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6" name="Line 42"/>
            <p:cNvSpPr>
              <a:spLocks noChangeShapeType="1"/>
            </p:cNvSpPr>
            <p:nvPr/>
          </p:nvSpPr>
          <p:spPr bwMode="auto">
            <a:xfrm flipH="1">
              <a:off x="375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7" name="Line 43"/>
            <p:cNvSpPr>
              <a:spLocks noChangeShapeType="1"/>
            </p:cNvSpPr>
            <p:nvPr/>
          </p:nvSpPr>
          <p:spPr bwMode="auto">
            <a:xfrm flipH="1">
              <a:off x="373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8" name="Line 44"/>
            <p:cNvSpPr>
              <a:spLocks noChangeShapeType="1"/>
            </p:cNvSpPr>
            <p:nvPr/>
          </p:nvSpPr>
          <p:spPr bwMode="auto">
            <a:xfrm flipH="1">
              <a:off x="371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Line 45"/>
            <p:cNvSpPr>
              <a:spLocks noChangeShapeType="1"/>
            </p:cNvSpPr>
            <p:nvPr/>
          </p:nvSpPr>
          <p:spPr bwMode="auto">
            <a:xfrm flipH="1">
              <a:off x="369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0" name="Line 46"/>
            <p:cNvSpPr>
              <a:spLocks noChangeShapeType="1"/>
            </p:cNvSpPr>
            <p:nvPr/>
          </p:nvSpPr>
          <p:spPr bwMode="auto">
            <a:xfrm flipH="1">
              <a:off x="367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Line 47"/>
            <p:cNvSpPr>
              <a:spLocks noChangeShapeType="1"/>
            </p:cNvSpPr>
            <p:nvPr/>
          </p:nvSpPr>
          <p:spPr bwMode="auto">
            <a:xfrm flipH="1">
              <a:off x="485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Line 48"/>
            <p:cNvSpPr>
              <a:spLocks noChangeShapeType="1"/>
            </p:cNvSpPr>
            <p:nvPr/>
          </p:nvSpPr>
          <p:spPr bwMode="auto">
            <a:xfrm flipH="1">
              <a:off x="483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3" name="Line 49"/>
            <p:cNvSpPr>
              <a:spLocks noChangeShapeType="1"/>
            </p:cNvSpPr>
            <p:nvPr/>
          </p:nvSpPr>
          <p:spPr bwMode="auto">
            <a:xfrm flipH="1">
              <a:off x="481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4" name="Line 50"/>
            <p:cNvSpPr>
              <a:spLocks noChangeShapeType="1"/>
            </p:cNvSpPr>
            <p:nvPr/>
          </p:nvSpPr>
          <p:spPr bwMode="auto">
            <a:xfrm flipH="1">
              <a:off x="479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5" name="Line 51"/>
            <p:cNvSpPr>
              <a:spLocks noChangeShapeType="1"/>
            </p:cNvSpPr>
            <p:nvPr/>
          </p:nvSpPr>
          <p:spPr bwMode="auto">
            <a:xfrm flipH="1">
              <a:off x="477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6" name="Line 52"/>
            <p:cNvSpPr>
              <a:spLocks noChangeShapeType="1"/>
            </p:cNvSpPr>
            <p:nvPr/>
          </p:nvSpPr>
          <p:spPr bwMode="auto">
            <a:xfrm flipH="1">
              <a:off x="475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7" name="Line 53"/>
            <p:cNvSpPr>
              <a:spLocks noChangeShapeType="1"/>
            </p:cNvSpPr>
            <p:nvPr/>
          </p:nvSpPr>
          <p:spPr bwMode="auto">
            <a:xfrm flipH="1">
              <a:off x="473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8" name="Line 54"/>
            <p:cNvSpPr>
              <a:spLocks noChangeShapeType="1"/>
            </p:cNvSpPr>
            <p:nvPr/>
          </p:nvSpPr>
          <p:spPr bwMode="auto">
            <a:xfrm flipH="1">
              <a:off x="471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9" name="Line 55"/>
            <p:cNvSpPr>
              <a:spLocks noChangeShapeType="1"/>
            </p:cNvSpPr>
            <p:nvPr/>
          </p:nvSpPr>
          <p:spPr bwMode="auto">
            <a:xfrm flipH="1">
              <a:off x="469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0" name="Line 56"/>
            <p:cNvSpPr>
              <a:spLocks noChangeShapeType="1"/>
            </p:cNvSpPr>
            <p:nvPr/>
          </p:nvSpPr>
          <p:spPr bwMode="auto">
            <a:xfrm flipH="1">
              <a:off x="467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1" name="Line 57"/>
            <p:cNvSpPr>
              <a:spLocks noChangeShapeType="1"/>
            </p:cNvSpPr>
            <p:nvPr/>
          </p:nvSpPr>
          <p:spPr bwMode="auto">
            <a:xfrm flipH="1">
              <a:off x="465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2" name="Line 58"/>
            <p:cNvSpPr>
              <a:spLocks noChangeShapeType="1"/>
            </p:cNvSpPr>
            <p:nvPr/>
          </p:nvSpPr>
          <p:spPr bwMode="auto">
            <a:xfrm flipH="1">
              <a:off x="463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3" name="Line 59"/>
            <p:cNvSpPr>
              <a:spLocks noChangeShapeType="1"/>
            </p:cNvSpPr>
            <p:nvPr/>
          </p:nvSpPr>
          <p:spPr bwMode="auto">
            <a:xfrm flipH="1">
              <a:off x="4611" y="1604"/>
              <a:ext cx="114"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4" name="Line 60"/>
            <p:cNvSpPr>
              <a:spLocks noChangeShapeType="1"/>
            </p:cNvSpPr>
            <p:nvPr/>
          </p:nvSpPr>
          <p:spPr bwMode="auto">
            <a:xfrm flipH="1">
              <a:off x="459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5" name="Line 61"/>
            <p:cNvSpPr>
              <a:spLocks noChangeShapeType="1"/>
            </p:cNvSpPr>
            <p:nvPr/>
          </p:nvSpPr>
          <p:spPr bwMode="auto">
            <a:xfrm flipH="1">
              <a:off x="457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6" name="Line 62"/>
            <p:cNvSpPr>
              <a:spLocks noChangeShapeType="1"/>
            </p:cNvSpPr>
            <p:nvPr/>
          </p:nvSpPr>
          <p:spPr bwMode="auto">
            <a:xfrm flipH="1">
              <a:off x="455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7" name="Line 63"/>
            <p:cNvSpPr>
              <a:spLocks noChangeShapeType="1"/>
            </p:cNvSpPr>
            <p:nvPr/>
          </p:nvSpPr>
          <p:spPr bwMode="auto">
            <a:xfrm flipH="1">
              <a:off x="453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8" name="Line 64"/>
            <p:cNvSpPr>
              <a:spLocks noChangeShapeType="1"/>
            </p:cNvSpPr>
            <p:nvPr/>
          </p:nvSpPr>
          <p:spPr bwMode="auto">
            <a:xfrm flipH="1">
              <a:off x="451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9" name="Line 65"/>
            <p:cNvSpPr>
              <a:spLocks noChangeShapeType="1"/>
            </p:cNvSpPr>
            <p:nvPr/>
          </p:nvSpPr>
          <p:spPr bwMode="auto">
            <a:xfrm flipH="1">
              <a:off x="448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0" name="Line 66"/>
            <p:cNvSpPr>
              <a:spLocks noChangeShapeType="1"/>
            </p:cNvSpPr>
            <p:nvPr/>
          </p:nvSpPr>
          <p:spPr bwMode="auto">
            <a:xfrm flipH="1">
              <a:off x="446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1" name="Line 67"/>
            <p:cNvSpPr>
              <a:spLocks noChangeShapeType="1"/>
            </p:cNvSpPr>
            <p:nvPr/>
          </p:nvSpPr>
          <p:spPr bwMode="auto">
            <a:xfrm flipH="1">
              <a:off x="444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2" name="Line 68"/>
            <p:cNvSpPr>
              <a:spLocks noChangeShapeType="1"/>
            </p:cNvSpPr>
            <p:nvPr/>
          </p:nvSpPr>
          <p:spPr bwMode="auto">
            <a:xfrm flipH="1">
              <a:off x="442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3" name="Line 69"/>
            <p:cNvSpPr>
              <a:spLocks noChangeShapeType="1"/>
            </p:cNvSpPr>
            <p:nvPr/>
          </p:nvSpPr>
          <p:spPr bwMode="auto">
            <a:xfrm flipH="1">
              <a:off x="440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76" name="Subtitle 2">
            <a:extLst>
              <a:ext uri="{FF2B5EF4-FFF2-40B4-BE49-F238E27FC236}">
                <a16:creationId xmlns:a16="http://schemas.microsoft.com/office/drawing/2014/main" id="{91A7ED97-2F60-4559-9D4D-61B82ECB333F}"/>
              </a:ext>
            </a:extLst>
          </p:cNvPr>
          <p:cNvSpPr txBox="1">
            <a:spLocks/>
          </p:cNvSpPr>
          <p:nvPr/>
        </p:nvSpPr>
        <p:spPr>
          <a:xfrm>
            <a:off x="129290" y="5697194"/>
            <a:ext cx="6755338" cy="490394"/>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AU" sz="3200"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Regis Resources overview</a:t>
            </a:r>
          </a:p>
        </p:txBody>
      </p:sp>
      <p:sp>
        <p:nvSpPr>
          <p:cNvPr id="77" name="Subtitle 2">
            <a:extLst>
              <a:ext uri="{FF2B5EF4-FFF2-40B4-BE49-F238E27FC236}">
                <a16:creationId xmlns:a16="http://schemas.microsoft.com/office/drawing/2014/main" id="{62DFB710-5984-437E-BDA4-588269DF5AF1}"/>
              </a:ext>
            </a:extLst>
          </p:cNvPr>
          <p:cNvSpPr txBox="1">
            <a:spLocks/>
          </p:cNvSpPr>
          <p:nvPr/>
        </p:nvSpPr>
        <p:spPr>
          <a:xfrm>
            <a:off x="162984" y="6241312"/>
            <a:ext cx="8582295" cy="289121"/>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AU" sz="2400"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Jim Beyer, </a:t>
            </a:r>
            <a:r>
              <a:rPr lang="en-AU" sz="2400"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Managing Director and  Chief Executive Officer</a:t>
            </a:r>
          </a:p>
        </p:txBody>
      </p:sp>
    </p:spTree>
    <p:extLst>
      <p:ext uri="{BB962C8B-B14F-4D97-AF65-F5344CB8AC3E}">
        <p14:creationId xmlns:p14="http://schemas.microsoft.com/office/powerpoint/2010/main" val="165064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2B513F-E300-2339-5B4C-8DD8D4F791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414"/>
          <a:stretch/>
        </p:blipFill>
        <p:spPr>
          <a:xfrm>
            <a:off x="1666079" y="634604"/>
            <a:ext cx="9630341" cy="5768146"/>
          </a:xfrm>
          <a:prstGeom prst="rect">
            <a:avLst/>
          </a:prstGeom>
        </p:spPr>
      </p:pic>
      <p:sp>
        <p:nvSpPr>
          <p:cNvPr id="2" name="Rectangle 1">
            <a:extLst>
              <a:ext uri="{FF2B5EF4-FFF2-40B4-BE49-F238E27FC236}">
                <a16:creationId xmlns:a16="http://schemas.microsoft.com/office/drawing/2014/main" id="{511D2D68-17DE-4C43-94D9-7FF74070AE0F}"/>
              </a:ext>
            </a:extLst>
          </p:cNvPr>
          <p:cNvSpPr/>
          <p:nvPr/>
        </p:nvSpPr>
        <p:spPr>
          <a:xfrm>
            <a:off x="1974894" y="4178078"/>
            <a:ext cx="8753047" cy="1938992"/>
          </a:xfrm>
          <a:prstGeom prst="rect">
            <a:avLst/>
          </a:prstGeom>
          <a:noFill/>
        </p:spPr>
        <p:txBody>
          <a:bodyPr wrap="square">
            <a:spAutoFit/>
          </a:bodyPr>
          <a:lstStyle/>
          <a:p>
            <a:pPr lvl="0">
              <a:defRPr/>
            </a:pPr>
            <a:r>
              <a:rPr kumimoji="0" lang="en-GB" sz="2000" b="0" i="1" u="none" strike="noStrike" kern="1200" cap="none" spc="0" normalizeH="0" baseline="0" noProof="0" dirty="0">
                <a:ln>
                  <a:noFill/>
                </a:ln>
                <a:solidFill>
                  <a:schemeClr val="bg1"/>
                </a:solidFill>
                <a:effectLst/>
                <a:uLnTx/>
                <a:uFillTx/>
                <a:latin typeface="NewFrank-Regular"/>
                <a:ea typeface="+mn-ea"/>
                <a:cs typeface="+mn-cs"/>
              </a:rPr>
              <a:t>The Board, Executive and Team at Regis Resources acknowledges the local </a:t>
            </a:r>
            <a:r>
              <a:rPr lang="en-GB" sz="2000" i="1" dirty="0">
                <a:solidFill>
                  <a:schemeClr val="bg1"/>
                </a:solidFill>
                <a:latin typeface="NewFrank-Regular"/>
              </a:rPr>
              <a:t>Wiradjuri people along with </a:t>
            </a:r>
            <a:r>
              <a:rPr lang="en-GB" sz="2000" i="1" dirty="0" err="1">
                <a:solidFill>
                  <a:schemeClr val="bg1"/>
                </a:solidFill>
                <a:latin typeface="NewFrank-Regular"/>
              </a:rPr>
              <a:t>Mantjintjarra</a:t>
            </a:r>
            <a:r>
              <a:rPr lang="en-GB" sz="2000" i="1" dirty="0">
                <a:solidFill>
                  <a:schemeClr val="bg1"/>
                </a:solidFill>
                <a:latin typeface="NewFrank-Regular"/>
              </a:rPr>
              <a:t> </a:t>
            </a:r>
            <a:r>
              <a:rPr kumimoji="0" lang="en-GB" sz="2000" b="0" i="1" u="none" strike="noStrike" kern="1200" cap="none" spc="0" normalizeH="0" baseline="0" noProof="0" dirty="0" err="1">
                <a:ln>
                  <a:noFill/>
                </a:ln>
                <a:solidFill>
                  <a:schemeClr val="bg1"/>
                </a:solidFill>
                <a:effectLst/>
                <a:uLnTx/>
                <a:uFillTx/>
                <a:latin typeface="NewFrank-Regular"/>
                <a:ea typeface="+mn-ea"/>
                <a:cs typeface="+mn-cs"/>
              </a:rPr>
              <a:t>Ngalia</a:t>
            </a:r>
            <a:r>
              <a:rPr kumimoji="0" lang="en-GB" sz="2000" b="0" i="1" u="none" strike="noStrike" kern="1200" cap="none" spc="0" normalizeH="0" baseline="0" noProof="0" dirty="0">
                <a:ln>
                  <a:noFill/>
                </a:ln>
                <a:solidFill>
                  <a:schemeClr val="bg1"/>
                </a:solidFill>
                <a:effectLst/>
                <a:uLnTx/>
                <a:uFillTx/>
                <a:latin typeface="NewFrank-Regular"/>
                <a:ea typeface="+mn-ea"/>
                <a:cs typeface="+mn-cs"/>
              </a:rPr>
              <a:t>, </a:t>
            </a:r>
            <a:r>
              <a:rPr kumimoji="0" lang="en-GB" sz="2000" b="0" i="1" u="none" strike="noStrike" kern="1200" cap="none" spc="0" normalizeH="0" baseline="0" noProof="0" dirty="0" err="1">
                <a:ln>
                  <a:noFill/>
                </a:ln>
                <a:solidFill>
                  <a:schemeClr val="bg1"/>
                </a:solidFill>
                <a:effectLst/>
                <a:uLnTx/>
                <a:uFillTx/>
                <a:latin typeface="NewFrank-Regular"/>
                <a:ea typeface="+mn-ea"/>
                <a:cs typeface="+mn-cs"/>
              </a:rPr>
              <a:t>Noongar</a:t>
            </a:r>
            <a:r>
              <a:rPr kumimoji="0" lang="en-GB" sz="2000" b="0" i="1" u="none" strike="noStrike" kern="1200" cap="none" spc="0" normalizeH="0" baseline="0" noProof="0" dirty="0">
                <a:ln>
                  <a:noFill/>
                </a:ln>
                <a:solidFill>
                  <a:schemeClr val="bg1"/>
                </a:solidFill>
                <a:effectLst/>
                <a:uLnTx/>
                <a:uFillTx/>
                <a:latin typeface="NewFrank-Regular"/>
                <a:ea typeface="+mn-ea"/>
                <a:cs typeface="+mn-cs"/>
              </a:rPr>
              <a:t>, Spinifex and Wongatha people in Western Australia as the Traditional Custodians of the lands on which our Company currently operates and plans to develop new operations. We recognise their ongoing connections with land, waters and community, and pay our respects to elders past and present.</a:t>
            </a:r>
            <a:endParaRPr kumimoji="0" lang="en-AU" sz="2000" b="0" i="1" u="none" strike="noStrike" kern="1200" cap="none" spc="0" normalizeH="0" baseline="0" noProof="0" dirty="0">
              <a:ln>
                <a:noFill/>
              </a:ln>
              <a:solidFill>
                <a:schemeClr val="bg1"/>
              </a:solidFill>
              <a:effectLst/>
              <a:uLnTx/>
              <a:uFillTx/>
              <a:latin typeface="NewFrank-Regular"/>
              <a:ea typeface="+mn-ea"/>
              <a:cs typeface="+mn-cs"/>
            </a:endParaRPr>
          </a:p>
        </p:txBody>
      </p:sp>
      <p:sp>
        <p:nvSpPr>
          <p:cNvPr id="7" name="Title 6">
            <a:extLst>
              <a:ext uri="{FF2B5EF4-FFF2-40B4-BE49-F238E27FC236}">
                <a16:creationId xmlns:a16="http://schemas.microsoft.com/office/drawing/2014/main" id="{5C3FBA45-0977-4A50-8F30-DFAEC2CB9248}"/>
              </a:ext>
            </a:extLst>
          </p:cNvPr>
          <p:cNvSpPr>
            <a:spLocks noGrp="1"/>
          </p:cNvSpPr>
          <p:nvPr>
            <p:ph type="title"/>
          </p:nvPr>
        </p:nvSpPr>
        <p:spPr>
          <a:xfrm>
            <a:off x="1721738" y="809533"/>
            <a:ext cx="6156933" cy="675145"/>
          </a:xfrm>
        </p:spPr>
        <p:txBody>
          <a:bodyPr/>
          <a:lstStyle/>
          <a:p>
            <a:r>
              <a:rPr lang="en-AU" dirty="0">
                <a:solidFill>
                  <a:schemeClr val="bg1"/>
                </a:solidFill>
              </a:rPr>
              <a:t>ACKNOWLEDGEMENT OF COUNTRY</a:t>
            </a:r>
          </a:p>
        </p:txBody>
      </p:sp>
    </p:spTree>
    <p:extLst>
      <p:ext uri="{BB962C8B-B14F-4D97-AF65-F5344CB8AC3E}">
        <p14:creationId xmlns:p14="http://schemas.microsoft.com/office/powerpoint/2010/main" val="194487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E3CCDD5-ECC2-4542-AD31-A167CC484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1194" y="2528834"/>
            <a:ext cx="5169129" cy="3928456"/>
          </a:xfrm>
          <a:prstGeom prst="rect">
            <a:avLst/>
          </a:prstGeom>
        </p:spPr>
      </p:pic>
      <p:sp>
        <p:nvSpPr>
          <p:cNvPr id="49" name="Title 1">
            <a:extLst>
              <a:ext uri="{FF2B5EF4-FFF2-40B4-BE49-F238E27FC236}">
                <a16:creationId xmlns:a16="http://schemas.microsoft.com/office/drawing/2014/main" id="{3CF224A6-89C4-4AF2-8B28-70E9F79293C6}"/>
              </a:ext>
            </a:extLst>
          </p:cNvPr>
          <p:cNvSpPr>
            <a:spLocks noGrp="1"/>
          </p:cNvSpPr>
          <p:nvPr>
            <p:ph type="title"/>
          </p:nvPr>
        </p:nvSpPr>
        <p:spPr>
          <a:xfrm>
            <a:off x="1230731" y="651236"/>
            <a:ext cx="10454193" cy="431846"/>
          </a:xfrm>
        </p:spPr>
        <p:txBody>
          <a:bodyPr lIns="0" tIns="0">
            <a:noAutofit/>
          </a:bodyPr>
          <a:lstStyle/>
          <a:p>
            <a:r>
              <a:rPr lang="en-GB" cap="none" dirty="0">
                <a:solidFill>
                  <a:srgbClr val="B1A16E"/>
                </a:solidFill>
                <a:ea typeface="Century Gothic" charset="0"/>
                <a:cs typeface="Arial" panose="020B0604020202020204" pitchFamily="34" charset="0"/>
              </a:rPr>
              <a:t>REGIS PURPOSE</a:t>
            </a:r>
            <a:endParaRPr lang="en-AU" cap="none" dirty="0">
              <a:solidFill>
                <a:srgbClr val="FF0000"/>
              </a:solidFill>
            </a:endParaRPr>
          </a:p>
        </p:txBody>
      </p:sp>
      <p:sp>
        <p:nvSpPr>
          <p:cNvPr id="52" name="TextBox 51">
            <a:extLst>
              <a:ext uri="{FF2B5EF4-FFF2-40B4-BE49-F238E27FC236}">
                <a16:creationId xmlns:a16="http://schemas.microsoft.com/office/drawing/2014/main" id="{8D166A21-1F6B-4FAD-8652-C968406B6CDC}"/>
              </a:ext>
            </a:extLst>
          </p:cNvPr>
          <p:cNvSpPr txBox="1"/>
          <p:nvPr/>
        </p:nvSpPr>
        <p:spPr>
          <a:xfrm>
            <a:off x="947406" y="2528834"/>
            <a:ext cx="3303788" cy="3677930"/>
          </a:xfrm>
          <a:prstGeom prst="rect">
            <a:avLst/>
          </a:prstGeom>
          <a:noFill/>
        </p:spPr>
        <p:txBody>
          <a:bodyPr wrap="square" lIns="0" tIns="0" rtlCol="0">
            <a:spAutoFit/>
          </a:bodyPr>
          <a:lstStyle/>
          <a:p>
            <a:pPr marL="285750" indent="-285750">
              <a:spcAft>
                <a:spcPts val="600"/>
              </a:spcAft>
              <a:buClr>
                <a:schemeClr val="bg2">
                  <a:lumMod val="50000"/>
                </a:schemeClr>
              </a:buClr>
              <a:buSzPct val="140000"/>
              <a:buFont typeface="Wingdings" panose="05000000000000000000" pitchFamily="2" charset="2"/>
              <a:buChar char="ü"/>
            </a:pPr>
            <a:r>
              <a:rPr lang="en-AU" sz="1400" dirty="0">
                <a:latin typeface="Calibri" panose="020F0502020204030204" pitchFamily="34" charset="0"/>
                <a:cs typeface="Calibri" panose="020F0502020204030204" pitchFamily="34" charset="0"/>
              </a:rPr>
              <a:t>Australian Stock Exchange listed </a:t>
            </a:r>
          </a:p>
          <a:p>
            <a:pPr marL="285750" indent="-285750">
              <a:spcAft>
                <a:spcPts val="600"/>
              </a:spcAft>
              <a:buClr>
                <a:schemeClr val="bg2">
                  <a:lumMod val="50000"/>
                </a:schemeClr>
              </a:buClr>
              <a:buSzPct val="140000"/>
              <a:buFont typeface="Wingdings" panose="05000000000000000000" pitchFamily="2" charset="2"/>
              <a:buChar char="ü"/>
            </a:pPr>
            <a:endParaRPr lang="en-AU" sz="1400" dirty="0">
              <a:latin typeface="Calibri" panose="020F0502020204030204" pitchFamily="34" charset="0"/>
              <a:cs typeface="Calibri" panose="020F0502020204030204" pitchFamily="34" charset="0"/>
            </a:endParaRPr>
          </a:p>
          <a:p>
            <a:pPr marL="285750" indent="-285750">
              <a:spcAft>
                <a:spcPts val="600"/>
              </a:spcAft>
              <a:buClr>
                <a:schemeClr val="bg2">
                  <a:lumMod val="50000"/>
                </a:schemeClr>
              </a:buClr>
              <a:buSzPct val="140000"/>
              <a:buFont typeface="Wingdings" panose="05000000000000000000" pitchFamily="2" charset="2"/>
              <a:buChar char="ü"/>
            </a:pPr>
            <a:r>
              <a:rPr lang="en-AU" sz="1400" dirty="0">
                <a:latin typeface="Calibri" panose="020F0502020204030204" pitchFamily="34" charset="0"/>
                <a:cs typeface="Calibri" panose="020F0502020204030204" pitchFamily="34" charset="0"/>
              </a:rPr>
              <a:t>4</a:t>
            </a:r>
            <a:r>
              <a:rPr lang="en-AU" sz="1400" baseline="30000" dirty="0">
                <a:latin typeface="Calibri" panose="020F0502020204030204" pitchFamily="34" charset="0"/>
                <a:cs typeface="Calibri" panose="020F0502020204030204" pitchFamily="34" charset="0"/>
              </a:rPr>
              <a:t>TH</a:t>
            </a:r>
            <a:r>
              <a:rPr lang="en-AU" sz="1400" dirty="0">
                <a:latin typeface="Calibri" panose="020F0502020204030204" pitchFamily="34" charset="0"/>
                <a:cs typeface="Calibri" panose="020F0502020204030204" pitchFamily="34" charset="0"/>
              </a:rPr>
              <a:t> largest gold producer on the ASX</a:t>
            </a:r>
          </a:p>
          <a:p>
            <a:pPr marL="285750" indent="-285750">
              <a:spcAft>
                <a:spcPts val="600"/>
              </a:spcAft>
              <a:buClr>
                <a:schemeClr val="bg2">
                  <a:lumMod val="50000"/>
                </a:schemeClr>
              </a:buClr>
              <a:buSzPct val="140000"/>
              <a:buFont typeface="Wingdings" panose="05000000000000000000" pitchFamily="2" charset="2"/>
              <a:buChar char="ü"/>
            </a:pPr>
            <a:endParaRPr lang="en-AU" sz="1400" dirty="0">
              <a:latin typeface="Calibri" panose="020F0502020204030204" pitchFamily="34" charset="0"/>
              <a:cs typeface="Calibri" panose="020F0502020204030204" pitchFamily="34" charset="0"/>
            </a:endParaRPr>
          </a:p>
          <a:p>
            <a:pPr marL="285750" indent="-285750">
              <a:spcAft>
                <a:spcPts val="600"/>
              </a:spcAft>
              <a:buClr>
                <a:schemeClr val="bg2">
                  <a:lumMod val="50000"/>
                </a:schemeClr>
              </a:buClr>
              <a:buSzPct val="140000"/>
              <a:buFont typeface="Wingdings" panose="05000000000000000000" pitchFamily="2" charset="2"/>
              <a:buChar char="ü"/>
            </a:pPr>
            <a:r>
              <a:rPr lang="en-AU" sz="1400" dirty="0">
                <a:latin typeface="Calibri" panose="020F0502020204030204" pitchFamily="34" charset="0"/>
                <a:cs typeface="Calibri" panose="020F0502020204030204" pitchFamily="34" charset="0"/>
              </a:rPr>
              <a:t>Proven track record </a:t>
            </a:r>
          </a:p>
          <a:p>
            <a:pPr marL="285750" indent="-285750">
              <a:spcAft>
                <a:spcPts val="600"/>
              </a:spcAft>
              <a:buClr>
                <a:schemeClr val="bg2">
                  <a:lumMod val="50000"/>
                </a:schemeClr>
              </a:buClr>
              <a:buSzPct val="140000"/>
              <a:buFont typeface="Wingdings" panose="05000000000000000000" pitchFamily="2" charset="2"/>
              <a:buChar char="ü"/>
            </a:pPr>
            <a:endParaRPr lang="en-AU" sz="1400" dirty="0">
              <a:latin typeface="Calibri" panose="020F0502020204030204" pitchFamily="34" charset="0"/>
              <a:cs typeface="Calibri" panose="020F0502020204030204" pitchFamily="34" charset="0"/>
            </a:endParaRPr>
          </a:p>
          <a:p>
            <a:pPr marL="285750" indent="-285750">
              <a:spcAft>
                <a:spcPts val="600"/>
              </a:spcAft>
              <a:buClr>
                <a:schemeClr val="bg2">
                  <a:lumMod val="50000"/>
                </a:schemeClr>
              </a:buClr>
              <a:buSzPct val="140000"/>
              <a:buFont typeface="Wingdings" panose="05000000000000000000" pitchFamily="2" charset="2"/>
              <a:buChar char="ü"/>
            </a:pPr>
            <a:r>
              <a:rPr lang="en-AU" sz="1400" dirty="0">
                <a:latin typeface="Calibri" panose="020F0502020204030204" pitchFamily="34" charset="0"/>
                <a:cs typeface="Calibri" panose="020F0502020204030204" pitchFamily="34" charset="0"/>
              </a:rPr>
              <a:t>Duketon a stable operation  approximately 12 years old and over 1,400 people employed</a:t>
            </a:r>
          </a:p>
          <a:p>
            <a:pPr marL="285750" indent="-285750">
              <a:spcAft>
                <a:spcPts val="600"/>
              </a:spcAft>
              <a:buClr>
                <a:schemeClr val="bg2">
                  <a:lumMod val="50000"/>
                </a:schemeClr>
              </a:buClr>
              <a:buSzPct val="140000"/>
              <a:buFont typeface="Wingdings" panose="05000000000000000000" pitchFamily="2" charset="2"/>
              <a:buChar char="ü"/>
            </a:pPr>
            <a:endParaRPr lang="en-AU" sz="1400" dirty="0">
              <a:latin typeface="Calibri" panose="020F0502020204030204" pitchFamily="34" charset="0"/>
              <a:cs typeface="Calibri" panose="020F0502020204030204" pitchFamily="34" charset="0"/>
            </a:endParaRPr>
          </a:p>
          <a:p>
            <a:pPr marL="285750" indent="-285750">
              <a:spcAft>
                <a:spcPts val="600"/>
              </a:spcAft>
              <a:buClr>
                <a:schemeClr val="bg2">
                  <a:lumMod val="50000"/>
                </a:schemeClr>
              </a:buClr>
              <a:buSzPct val="140000"/>
              <a:buFont typeface="Wingdings" panose="05000000000000000000" pitchFamily="2" charset="2"/>
              <a:buChar char="ü"/>
            </a:pPr>
            <a:r>
              <a:rPr lang="en-AU" sz="1400" dirty="0">
                <a:latin typeface="Calibri" panose="020F0502020204030204" pitchFamily="34" charset="0"/>
                <a:cs typeface="Calibri" panose="020F0502020204030204" pitchFamily="34" charset="0"/>
              </a:rPr>
              <a:t>Tropicana is a Tier 1 long life asset jointly (30%) owned with Anglo Gold Ashanti  that has been running for 9 years and over 1,000 people employed</a:t>
            </a:r>
          </a:p>
        </p:txBody>
      </p:sp>
      <p:sp>
        <p:nvSpPr>
          <p:cNvPr id="54" name="TextBox 53">
            <a:extLst>
              <a:ext uri="{FF2B5EF4-FFF2-40B4-BE49-F238E27FC236}">
                <a16:creationId xmlns:a16="http://schemas.microsoft.com/office/drawing/2014/main" id="{3BFD0E71-02A9-4655-BC9E-3BCB0AB134BE}"/>
              </a:ext>
            </a:extLst>
          </p:cNvPr>
          <p:cNvSpPr txBox="1"/>
          <p:nvPr/>
        </p:nvSpPr>
        <p:spPr>
          <a:xfrm>
            <a:off x="9636492" y="2528834"/>
            <a:ext cx="2367614" cy="2970044"/>
          </a:xfrm>
          <a:prstGeom prst="rect">
            <a:avLst/>
          </a:prstGeom>
          <a:noFill/>
        </p:spPr>
        <p:txBody>
          <a:bodyPr wrap="square" lIns="0" tIns="0" rIns="91440" bIns="45720" rtlCol="0" anchor="t">
            <a:spAutoFit/>
          </a:bodyPr>
          <a:lstStyle/>
          <a:p>
            <a:pPr>
              <a:spcAft>
                <a:spcPts val="600"/>
              </a:spcAft>
            </a:pPr>
            <a:r>
              <a:rPr lang="en-AU" b="1" dirty="0" err="1">
                <a:solidFill>
                  <a:srgbClr val="B1A16E"/>
                </a:solidFill>
                <a:latin typeface="Calibri"/>
                <a:cs typeface="Calibri"/>
              </a:rPr>
              <a:t>McPhillamys</a:t>
            </a:r>
            <a:endParaRPr lang="en-AU" b="1" dirty="0">
              <a:solidFill>
                <a:srgbClr val="B1A16E"/>
              </a:solidFill>
              <a:latin typeface="Calibri"/>
              <a:cs typeface="Calibri"/>
            </a:endParaRPr>
          </a:p>
          <a:p>
            <a:pPr marL="285750" indent="-285750">
              <a:spcBef>
                <a:spcPts val="1200"/>
              </a:spcBef>
              <a:spcAft>
                <a:spcPts val="600"/>
              </a:spcAft>
              <a:buClr>
                <a:schemeClr val="bg2">
                  <a:lumMod val="50000"/>
                </a:schemeClr>
              </a:buClr>
              <a:buSzPct val="140000"/>
              <a:buFont typeface="Wingdings" panose="05000000000000000000" pitchFamily="2" charset="2"/>
              <a:buChar char="ü"/>
            </a:pPr>
            <a:r>
              <a:rPr lang="en-AU" sz="1400" dirty="0">
                <a:latin typeface="Calibri"/>
                <a:cs typeface="Calibri"/>
              </a:rPr>
              <a:t>One of Australia’s largest undeveloped open-</a:t>
            </a:r>
            <a:r>
              <a:rPr lang="en-AU" sz="1400" dirty="0" err="1">
                <a:latin typeface="Calibri"/>
                <a:cs typeface="Calibri"/>
              </a:rPr>
              <a:t>pittable</a:t>
            </a:r>
            <a:r>
              <a:rPr lang="en-AU" sz="1400" dirty="0">
                <a:latin typeface="Calibri"/>
                <a:cs typeface="Calibri"/>
              </a:rPr>
              <a:t> gold deposits</a:t>
            </a:r>
            <a:endParaRPr lang="en-AU" sz="1400" dirty="0">
              <a:latin typeface="Calibri" panose="020F0502020204030204" pitchFamily="34" charset="0"/>
              <a:cs typeface="Calibri" panose="020F0502020204030204" pitchFamily="34" charset="0"/>
            </a:endParaRPr>
          </a:p>
          <a:p>
            <a:pPr marL="285750" indent="-285750">
              <a:spcBef>
                <a:spcPts val="1200"/>
              </a:spcBef>
              <a:spcAft>
                <a:spcPts val="600"/>
              </a:spcAft>
              <a:buClr>
                <a:schemeClr val="bg2">
                  <a:lumMod val="50000"/>
                </a:schemeClr>
              </a:buClr>
              <a:buSzPct val="140000"/>
              <a:buFont typeface="Wingdings" panose="05000000000000000000" pitchFamily="2" charset="2"/>
              <a:buChar char="ü"/>
            </a:pPr>
            <a:r>
              <a:rPr lang="en-AU" sz="1400" dirty="0">
                <a:latin typeface="Calibri"/>
                <a:cs typeface="Calibri"/>
              </a:rPr>
              <a:t>Cornerstone of Regis’ future</a:t>
            </a:r>
            <a:endParaRPr lang="en-AU" sz="1400" dirty="0">
              <a:latin typeface="Calibri" panose="020F0502020204030204" pitchFamily="34" charset="0"/>
              <a:cs typeface="Calibri" panose="020F0502020204030204" pitchFamily="34" charset="0"/>
            </a:endParaRPr>
          </a:p>
          <a:p>
            <a:pPr marL="285750" indent="-285750">
              <a:spcBef>
                <a:spcPts val="1200"/>
              </a:spcBef>
              <a:spcAft>
                <a:spcPts val="600"/>
              </a:spcAft>
              <a:buClr>
                <a:schemeClr val="bg2">
                  <a:lumMod val="50000"/>
                </a:schemeClr>
              </a:buClr>
              <a:buSzPct val="140000"/>
              <a:buFont typeface="Wingdings" panose="05000000000000000000" pitchFamily="2" charset="2"/>
              <a:buChar char="ü"/>
            </a:pPr>
            <a:r>
              <a:rPr lang="en-AU" sz="1400" dirty="0">
                <a:latin typeface="Calibri"/>
                <a:cs typeface="Calibri"/>
              </a:rPr>
              <a:t>150-year mining history </a:t>
            </a:r>
          </a:p>
          <a:p>
            <a:pPr marL="285750" indent="-285750">
              <a:spcBef>
                <a:spcPts val="1200"/>
              </a:spcBef>
              <a:spcAft>
                <a:spcPts val="600"/>
              </a:spcAft>
              <a:buClr>
                <a:schemeClr val="bg2">
                  <a:lumMod val="50000"/>
                </a:schemeClr>
              </a:buClr>
              <a:buSzPct val="140000"/>
              <a:buFont typeface="Wingdings" panose="05000000000000000000" pitchFamily="2" charset="2"/>
              <a:buChar char="ü"/>
            </a:pPr>
            <a:r>
              <a:rPr lang="en-AU" sz="1400" dirty="0">
                <a:latin typeface="Calibri"/>
                <a:cs typeface="Calibri"/>
              </a:rPr>
              <a:t>Alignment with Regional Plan </a:t>
            </a:r>
            <a:endParaRPr lang="en-AU" sz="14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1C8A2554-29DC-FB64-EF1E-1203313CE7F8}"/>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3</a:t>
            </a:fld>
            <a:endParaRPr lang="en-US" sz="1400" b="1" dirty="0">
              <a:solidFill>
                <a:schemeClr val="bg1"/>
              </a:solidFill>
              <a:latin typeface="Callibri"/>
            </a:endParaRPr>
          </a:p>
        </p:txBody>
      </p:sp>
      <p:sp>
        <p:nvSpPr>
          <p:cNvPr id="4" name="TextBox 3">
            <a:extLst>
              <a:ext uri="{FF2B5EF4-FFF2-40B4-BE49-F238E27FC236}">
                <a16:creationId xmlns:a16="http://schemas.microsoft.com/office/drawing/2014/main" id="{4F333B96-9190-7D4A-32A4-18557F3A33EE}"/>
              </a:ext>
            </a:extLst>
          </p:cNvPr>
          <p:cNvSpPr txBox="1"/>
          <p:nvPr/>
        </p:nvSpPr>
        <p:spPr>
          <a:xfrm>
            <a:off x="2599300" y="1703066"/>
            <a:ext cx="8220999" cy="400110"/>
          </a:xfrm>
          <a:prstGeom prst="rect">
            <a:avLst/>
          </a:prstGeom>
          <a:noFill/>
        </p:spPr>
        <p:txBody>
          <a:bodyPr wrap="square" rtlCol="0">
            <a:spAutoFit/>
          </a:bodyPr>
          <a:lstStyle/>
          <a:p>
            <a:r>
              <a:rPr lang="en-US" sz="2000" dirty="0"/>
              <a:t>Our Values: Respect - Integrity - Teamwork – Ownership - Courage</a:t>
            </a:r>
          </a:p>
        </p:txBody>
      </p:sp>
      <p:sp>
        <p:nvSpPr>
          <p:cNvPr id="5" name="TextBox 4">
            <a:extLst>
              <a:ext uri="{FF2B5EF4-FFF2-40B4-BE49-F238E27FC236}">
                <a16:creationId xmlns:a16="http://schemas.microsoft.com/office/drawing/2014/main" id="{E161257D-4516-F34B-E286-9F72A556225E}"/>
              </a:ext>
            </a:extLst>
          </p:cNvPr>
          <p:cNvSpPr txBox="1"/>
          <p:nvPr/>
        </p:nvSpPr>
        <p:spPr>
          <a:xfrm>
            <a:off x="1183773" y="1195280"/>
            <a:ext cx="11008227" cy="400110"/>
          </a:xfrm>
          <a:prstGeom prst="rect">
            <a:avLst/>
          </a:prstGeom>
          <a:noFill/>
        </p:spPr>
        <p:txBody>
          <a:bodyPr wrap="square">
            <a:spAutoFit/>
          </a:bodyPr>
          <a:lstStyle/>
          <a:p>
            <a:r>
              <a:rPr lang="en-AU" sz="2000" cap="none" dirty="0">
                <a:latin typeface="Calibri" panose="020F0502020204030204" pitchFamily="34" charset="0"/>
                <a:cs typeface="Calibri" panose="020F0502020204030204" pitchFamily="34" charset="0"/>
              </a:rPr>
              <a:t>To create value for our people, our communities and our shareholders by mining safely and responsibly.</a:t>
            </a:r>
            <a:endParaRPr lang="en-AU" sz="2000" dirty="0"/>
          </a:p>
        </p:txBody>
      </p:sp>
    </p:spTree>
    <p:extLst>
      <p:ext uri="{BB962C8B-B14F-4D97-AF65-F5344CB8AC3E}">
        <p14:creationId xmlns:p14="http://schemas.microsoft.com/office/powerpoint/2010/main" val="181898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7FDB75-9667-4568-96BF-C5D10AB0A282}"/>
              </a:ext>
            </a:extLst>
          </p:cNvPr>
          <p:cNvSpPr/>
          <p:nvPr/>
        </p:nvSpPr>
        <p:spPr>
          <a:xfrm>
            <a:off x="2116386" y="3117777"/>
            <a:ext cx="4454743" cy="1508105"/>
          </a:xfrm>
          <a:prstGeom prst="rect">
            <a:avLst/>
          </a:prstGeom>
        </p:spPr>
        <p:txBody>
          <a:bodyPr wrap="square">
            <a:spAutoFit/>
          </a:bodyPr>
          <a:lstStyle/>
          <a:p>
            <a:r>
              <a:rPr lang="en-GB" sz="2000" b="1" dirty="0">
                <a:latin typeface="Calibri" panose="020F0502020204030204" pitchFamily="34" charset="0"/>
                <a:cs typeface="Arial" panose="020B0604020202020204" pitchFamily="34" charset="0"/>
              </a:rPr>
              <a:t>Net Zero by 2050</a:t>
            </a:r>
            <a:endParaRPr lang="en-AU" sz="2000" b="1" dirty="0">
              <a:latin typeface="Calibri" panose="020F0502020204030204" pitchFamily="34" charset="0"/>
              <a:cs typeface="Arial" panose="020B0604020202020204" pitchFamily="34" charset="0"/>
            </a:endParaRPr>
          </a:p>
          <a:p>
            <a:pPr marL="285750" indent="-285750">
              <a:buFontTx/>
              <a:buChar char="-"/>
            </a:pPr>
            <a:r>
              <a:rPr lang="en-AU" dirty="0">
                <a:latin typeface="Calibri" panose="020F0502020204030204" pitchFamily="34" charset="0"/>
                <a:cs typeface="Arial" panose="020B0604020202020204" pitchFamily="34" charset="0"/>
              </a:rPr>
              <a:t>Targets and plans for step change reduction by 2030 to be set in FY23 </a:t>
            </a:r>
          </a:p>
          <a:p>
            <a:pPr marL="285750" indent="-285750">
              <a:buFontTx/>
              <a:buChar char="-"/>
            </a:pPr>
            <a:r>
              <a:rPr lang="en-GB" dirty="0">
                <a:latin typeface="Calibri" panose="020F0502020204030204" pitchFamily="34" charset="0"/>
                <a:cs typeface="Arial" panose="020B0604020202020204" pitchFamily="34" charset="0"/>
              </a:rPr>
              <a:t>P</a:t>
            </a:r>
            <a:r>
              <a:rPr lang="en-AU" dirty="0">
                <a:latin typeface="Calibri" panose="020F0502020204030204" pitchFamily="34" charset="0"/>
                <a:cs typeface="Arial" panose="020B0604020202020204" pitchFamily="34" charset="0"/>
              </a:rPr>
              <a:t>hysical and financial climate change risks factored into all investment decisions</a:t>
            </a:r>
          </a:p>
        </p:txBody>
      </p:sp>
      <p:sp>
        <p:nvSpPr>
          <p:cNvPr id="47" name="TextBox 46">
            <a:extLst>
              <a:ext uri="{FF2B5EF4-FFF2-40B4-BE49-F238E27FC236}">
                <a16:creationId xmlns:a16="http://schemas.microsoft.com/office/drawing/2014/main" id="{AED33C48-1300-436A-B8D2-8CBC5E93788D}"/>
              </a:ext>
            </a:extLst>
          </p:cNvPr>
          <p:cNvSpPr txBox="1"/>
          <p:nvPr/>
        </p:nvSpPr>
        <p:spPr>
          <a:xfrm>
            <a:off x="1201986" y="1255380"/>
            <a:ext cx="7688014" cy="369332"/>
          </a:xfrm>
          <a:prstGeom prst="rect">
            <a:avLst/>
          </a:prstGeom>
          <a:noFill/>
        </p:spPr>
        <p:txBody>
          <a:bodyPr wrap="square" rtlCol="0">
            <a:spAutoFit/>
          </a:bodyPr>
          <a:lstStyle/>
          <a:p>
            <a:r>
              <a:rPr lang="en-US" b="1" dirty="0">
                <a:solidFill>
                  <a:prstClr val="black">
                    <a:lumMod val="50000"/>
                    <a:lumOff val="50000"/>
                  </a:prstClr>
                </a:solidFill>
                <a:latin typeface="Calibri" panose="020F0502020204030204" pitchFamily="34" charset="0"/>
              </a:rPr>
              <a:t>Year on year progress in ESG performance across our existing operations</a:t>
            </a:r>
          </a:p>
        </p:txBody>
      </p:sp>
      <p:sp>
        <p:nvSpPr>
          <p:cNvPr id="49" name="Title 1">
            <a:extLst>
              <a:ext uri="{FF2B5EF4-FFF2-40B4-BE49-F238E27FC236}">
                <a16:creationId xmlns:a16="http://schemas.microsoft.com/office/drawing/2014/main" id="{3CF224A6-89C4-4AF2-8B28-70E9F79293C6}"/>
              </a:ext>
            </a:extLst>
          </p:cNvPr>
          <p:cNvSpPr>
            <a:spLocks noGrp="1"/>
          </p:cNvSpPr>
          <p:nvPr>
            <p:ph type="title"/>
          </p:nvPr>
        </p:nvSpPr>
        <p:spPr>
          <a:xfrm>
            <a:off x="1201986" y="567540"/>
            <a:ext cx="10515600" cy="675145"/>
          </a:xfrm>
        </p:spPr>
        <p:txBody>
          <a:bodyPr>
            <a:normAutofit/>
          </a:bodyPr>
          <a:lstStyle/>
          <a:p>
            <a:r>
              <a:rPr lang="en-GB" dirty="0">
                <a:solidFill>
                  <a:srgbClr val="B1A16E"/>
                </a:solidFill>
                <a:ea typeface="Century Gothic" charset="0"/>
                <a:cs typeface="Arial" panose="020B0604020202020204" pitchFamily="34" charset="0"/>
              </a:rPr>
              <a:t>FY22 MAINTAINING OUR Licence TO OPERATE</a:t>
            </a:r>
            <a:endParaRPr lang="en-AU" dirty="0">
              <a:solidFill>
                <a:srgbClr val="FF0000"/>
              </a:solidFill>
            </a:endParaRPr>
          </a:p>
        </p:txBody>
      </p:sp>
      <p:pic>
        <p:nvPicPr>
          <p:cNvPr id="9" name="Graphic 8" descr="Earth globe Asia and Australia">
            <a:extLst>
              <a:ext uri="{FF2B5EF4-FFF2-40B4-BE49-F238E27FC236}">
                <a16:creationId xmlns:a16="http://schemas.microsoft.com/office/drawing/2014/main" id="{0F801FBC-864C-44C0-AF33-4BECB961C87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23" y="3277692"/>
            <a:ext cx="914400" cy="914400"/>
          </a:xfrm>
          <a:prstGeom prst="rect">
            <a:avLst/>
          </a:prstGeom>
        </p:spPr>
      </p:pic>
      <p:sp>
        <p:nvSpPr>
          <p:cNvPr id="37" name="Rectangle 36">
            <a:extLst>
              <a:ext uri="{FF2B5EF4-FFF2-40B4-BE49-F238E27FC236}">
                <a16:creationId xmlns:a16="http://schemas.microsoft.com/office/drawing/2014/main" id="{6DDAB36E-311F-4694-BE96-2F04C1AC9B7E}"/>
              </a:ext>
            </a:extLst>
          </p:cNvPr>
          <p:cNvSpPr/>
          <p:nvPr/>
        </p:nvSpPr>
        <p:spPr>
          <a:xfrm>
            <a:off x="7782903" y="4270374"/>
            <a:ext cx="4090290" cy="984885"/>
          </a:xfrm>
          <a:prstGeom prst="rect">
            <a:avLst/>
          </a:prstGeom>
        </p:spPr>
        <p:txBody>
          <a:bodyPr wrap="square">
            <a:spAutoFit/>
          </a:bodyPr>
          <a:lstStyle/>
          <a:p>
            <a:r>
              <a:rPr lang="en-AU" sz="2000" b="1" dirty="0">
                <a:latin typeface="Calibri" panose="020F0502020204030204" pitchFamily="34" charset="0"/>
                <a:cs typeface="Arial" panose="020B0604020202020204" pitchFamily="34" charset="0"/>
              </a:rPr>
              <a:t>32% increase in community investment and support</a:t>
            </a:r>
          </a:p>
          <a:p>
            <a:pPr marL="285750" indent="-285750">
              <a:buFontTx/>
              <a:buChar char="-"/>
            </a:pPr>
            <a:r>
              <a:rPr lang="en-GB" dirty="0">
                <a:latin typeface="Calibri" panose="020F0502020204030204" pitchFamily="34" charset="0"/>
                <a:cs typeface="Arial" panose="020B0604020202020204" pitchFamily="34" charset="0"/>
              </a:rPr>
              <a:t>Implemented cultural heritage training</a:t>
            </a:r>
          </a:p>
        </p:txBody>
      </p:sp>
      <p:sp>
        <p:nvSpPr>
          <p:cNvPr id="39" name="Rectangle 38">
            <a:extLst>
              <a:ext uri="{FF2B5EF4-FFF2-40B4-BE49-F238E27FC236}">
                <a16:creationId xmlns:a16="http://schemas.microsoft.com/office/drawing/2014/main" id="{DC92CB9F-7C14-42F4-8A03-A77CD8A3B166}"/>
              </a:ext>
            </a:extLst>
          </p:cNvPr>
          <p:cNvSpPr/>
          <p:nvPr/>
        </p:nvSpPr>
        <p:spPr>
          <a:xfrm>
            <a:off x="2116386" y="4887841"/>
            <a:ext cx="4090291" cy="1231106"/>
          </a:xfrm>
          <a:prstGeom prst="rect">
            <a:avLst/>
          </a:prstGeom>
        </p:spPr>
        <p:txBody>
          <a:bodyPr wrap="square">
            <a:spAutoFit/>
          </a:bodyPr>
          <a:lstStyle/>
          <a:p>
            <a:r>
              <a:rPr lang="en-AU" sz="2000" b="1" dirty="0">
                <a:latin typeface="Calibri" panose="020F0502020204030204" pitchFamily="34" charset="0"/>
                <a:cs typeface="Arial" panose="020B0604020202020204" pitchFamily="34" charset="0"/>
              </a:rPr>
              <a:t>116% increase in rehabilitated land</a:t>
            </a:r>
          </a:p>
          <a:p>
            <a:pPr marL="285750" indent="-285750">
              <a:buFontTx/>
              <a:buChar char="-"/>
            </a:pPr>
            <a:r>
              <a:rPr lang="en-GB" dirty="0">
                <a:latin typeface="Calibri" panose="020F0502020204030204" pitchFamily="34" charset="0"/>
                <a:cs typeface="Arial" panose="020B0604020202020204" pitchFamily="34" charset="0"/>
              </a:rPr>
              <a:t>Total rehabilitated to date land increased to 10.3%</a:t>
            </a:r>
          </a:p>
          <a:p>
            <a:pPr marL="285750" indent="-285750">
              <a:buFontTx/>
              <a:buChar char="-"/>
            </a:pPr>
            <a:r>
              <a:rPr lang="en-GB" dirty="0">
                <a:latin typeface="Calibri" panose="020F0502020204030204" pitchFamily="34" charset="0"/>
                <a:cs typeface="Arial" panose="020B0604020202020204" pitchFamily="34" charset="0"/>
              </a:rPr>
              <a:t>Zero material environment incidents</a:t>
            </a:r>
            <a:endParaRPr lang="en-AU" dirty="0">
              <a:latin typeface="Calibri" panose="020F0502020204030204" pitchFamily="34" charset="0"/>
              <a:cs typeface="Arial" panose="020B0604020202020204" pitchFamily="34" charset="0"/>
            </a:endParaRPr>
          </a:p>
        </p:txBody>
      </p:sp>
      <p:pic>
        <p:nvPicPr>
          <p:cNvPr id="16" name="Graphic 15" descr="Hill scene">
            <a:extLst>
              <a:ext uri="{FF2B5EF4-FFF2-40B4-BE49-F238E27FC236}">
                <a16:creationId xmlns:a16="http://schemas.microsoft.com/office/drawing/2014/main" id="{2E4E8F7F-6611-4971-B40B-EF886C3218C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9662" y="5031726"/>
            <a:ext cx="914400" cy="914400"/>
          </a:xfrm>
          <a:prstGeom prst="rect">
            <a:avLst/>
          </a:prstGeom>
        </p:spPr>
      </p:pic>
      <p:grpSp>
        <p:nvGrpSpPr>
          <p:cNvPr id="6" name="Group 5">
            <a:extLst>
              <a:ext uri="{FF2B5EF4-FFF2-40B4-BE49-F238E27FC236}">
                <a16:creationId xmlns:a16="http://schemas.microsoft.com/office/drawing/2014/main" id="{8AEB88CD-A3F0-4EC4-AE80-8B48EE667450}"/>
              </a:ext>
            </a:extLst>
          </p:cNvPr>
          <p:cNvGrpSpPr/>
          <p:nvPr/>
        </p:nvGrpSpPr>
        <p:grpSpPr>
          <a:xfrm>
            <a:off x="6691092" y="2225225"/>
            <a:ext cx="5297570" cy="1785104"/>
            <a:chOff x="6664275" y="2016203"/>
            <a:chExt cx="5297570" cy="1785104"/>
          </a:xfrm>
        </p:grpSpPr>
        <p:sp>
          <p:nvSpPr>
            <p:cNvPr id="27" name="Rectangle 26">
              <a:extLst>
                <a:ext uri="{FF2B5EF4-FFF2-40B4-BE49-F238E27FC236}">
                  <a16:creationId xmlns:a16="http://schemas.microsoft.com/office/drawing/2014/main" id="{89F00761-4F4B-4BB8-95EB-590346FB6C70}"/>
                </a:ext>
              </a:extLst>
            </p:cNvPr>
            <p:cNvSpPr/>
            <p:nvPr/>
          </p:nvSpPr>
          <p:spPr>
            <a:xfrm>
              <a:off x="7756086" y="2016203"/>
              <a:ext cx="4205759" cy="1785104"/>
            </a:xfrm>
            <a:prstGeom prst="rect">
              <a:avLst/>
            </a:prstGeom>
          </p:spPr>
          <p:txBody>
            <a:bodyPr wrap="square">
              <a:spAutoFit/>
            </a:bodyPr>
            <a:lstStyle/>
            <a:p>
              <a:r>
                <a:rPr lang="en-GB" sz="2000" b="1" dirty="0">
                  <a:latin typeface="Calibri" panose="020F0502020204030204" pitchFamily="34" charset="0"/>
                  <a:cs typeface="Arial" panose="020B0604020202020204" pitchFamily="34" charset="0"/>
                </a:rPr>
                <a:t>Our People</a:t>
              </a:r>
            </a:p>
            <a:p>
              <a:pPr marL="285750" indent="-285750">
                <a:buFontTx/>
                <a:buChar char="-"/>
              </a:pPr>
              <a:r>
                <a:rPr lang="en-GB" dirty="0">
                  <a:latin typeface="Calibri" panose="020F0502020204030204" pitchFamily="34" charset="0"/>
                  <a:cs typeface="Arial" panose="020B0604020202020204" pitchFamily="34" charset="0"/>
                </a:rPr>
                <a:t>398 direct employees (+1,600 indirect*)</a:t>
              </a:r>
            </a:p>
            <a:p>
              <a:pPr marL="285750" indent="-285750">
                <a:buFontTx/>
                <a:buChar char="-"/>
              </a:pPr>
              <a:r>
                <a:rPr lang="en-AU" dirty="0">
                  <a:latin typeface="Calibri" panose="020F0502020204030204" pitchFamily="34" charset="0"/>
                  <a:cs typeface="Arial" panose="020B0604020202020204" pitchFamily="34" charset="0"/>
                </a:rPr>
                <a:t>$71m direct salary and wages in FY22</a:t>
              </a:r>
              <a:endParaRPr lang="en-GB" dirty="0">
                <a:latin typeface="Calibri" panose="020F0502020204030204" pitchFamily="34" charset="0"/>
                <a:cs typeface="Arial" panose="020B0604020202020204" pitchFamily="34" charset="0"/>
              </a:endParaRPr>
            </a:p>
            <a:p>
              <a:pPr marL="285750" indent="-285750">
                <a:buFontTx/>
                <a:buChar char="-"/>
              </a:pPr>
              <a:r>
                <a:rPr lang="en-AU" dirty="0">
                  <a:latin typeface="Calibri" panose="020F0502020204030204" pitchFamily="34" charset="0"/>
                  <a:cs typeface="Arial" panose="020B0604020202020204" pitchFamily="34" charset="0"/>
                </a:rPr>
                <a:t>22% female employees - a</a:t>
              </a:r>
              <a:r>
                <a:rPr lang="en-GB" dirty="0" err="1">
                  <a:latin typeface="Calibri" panose="020F0502020204030204" pitchFamily="34" charset="0"/>
                  <a:cs typeface="Arial" panose="020B0604020202020204" pitchFamily="34" charset="0"/>
                </a:rPr>
                <a:t>bove</a:t>
              </a:r>
              <a:r>
                <a:rPr lang="en-GB" dirty="0">
                  <a:latin typeface="Calibri" panose="020F0502020204030204" pitchFamily="34" charset="0"/>
                  <a:cs typeface="Arial" panose="020B0604020202020204" pitchFamily="34" charset="0"/>
                </a:rPr>
                <a:t> industry average</a:t>
              </a:r>
            </a:p>
            <a:p>
              <a:pPr lvl="1"/>
              <a:endParaRPr lang="en-AU" dirty="0">
                <a:latin typeface="Calibri" panose="020F0502020204030204" pitchFamily="34" charset="0"/>
                <a:cs typeface="Arial" panose="020B0604020202020204" pitchFamily="34" charset="0"/>
              </a:endParaRPr>
            </a:p>
          </p:txBody>
        </p:sp>
        <p:pic>
          <p:nvPicPr>
            <p:cNvPr id="8" name="Graphic 7" descr="Group success">
              <a:extLst>
                <a:ext uri="{FF2B5EF4-FFF2-40B4-BE49-F238E27FC236}">
                  <a16:creationId xmlns:a16="http://schemas.microsoft.com/office/drawing/2014/main" id="{C028F20E-8580-4F73-AECB-C1177004D1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64275" y="2305138"/>
              <a:ext cx="914400" cy="914400"/>
            </a:xfrm>
            <a:prstGeom prst="rect">
              <a:avLst/>
            </a:prstGeom>
          </p:spPr>
        </p:pic>
      </p:grpSp>
      <p:pic>
        <p:nvPicPr>
          <p:cNvPr id="15" name="Graphic 14" descr="Clapping hands">
            <a:extLst>
              <a:ext uri="{FF2B5EF4-FFF2-40B4-BE49-F238E27FC236}">
                <a16:creationId xmlns:a16="http://schemas.microsoft.com/office/drawing/2014/main" id="{AA5331C2-FB22-4B4C-BCC6-196BD3D1CC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91092" y="4270374"/>
            <a:ext cx="1002408" cy="914400"/>
          </a:xfrm>
          <a:prstGeom prst="rect">
            <a:avLst/>
          </a:prstGeom>
        </p:spPr>
      </p:pic>
      <p:sp>
        <p:nvSpPr>
          <p:cNvPr id="2" name="Slide Number Placeholder 1">
            <a:extLst>
              <a:ext uri="{FF2B5EF4-FFF2-40B4-BE49-F238E27FC236}">
                <a16:creationId xmlns:a16="http://schemas.microsoft.com/office/drawing/2014/main" id="{2D00EC45-9EEE-AC95-8E8A-219B0931093A}"/>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4</a:t>
            </a:fld>
            <a:endParaRPr lang="en-US" sz="1400" b="1" dirty="0">
              <a:solidFill>
                <a:schemeClr val="bg1"/>
              </a:solidFill>
              <a:latin typeface="Callibri"/>
            </a:endParaRPr>
          </a:p>
        </p:txBody>
      </p:sp>
      <p:grpSp>
        <p:nvGrpSpPr>
          <p:cNvPr id="4" name="Group 3">
            <a:extLst>
              <a:ext uri="{FF2B5EF4-FFF2-40B4-BE49-F238E27FC236}">
                <a16:creationId xmlns:a16="http://schemas.microsoft.com/office/drawing/2014/main" id="{2B326542-1090-A110-21CB-03C45E05D40E}"/>
              </a:ext>
            </a:extLst>
          </p:cNvPr>
          <p:cNvGrpSpPr/>
          <p:nvPr/>
        </p:nvGrpSpPr>
        <p:grpSpPr>
          <a:xfrm>
            <a:off x="1082023" y="1868479"/>
            <a:ext cx="4339674" cy="914400"/>
            <a:chOff x="7053862" y="871200"/>
            <a:chExt cx="4339674" cy="914400"/>
          </a:xfrm>
        </p:grpSpPr>
        <p:pic>
          <p:nvPicPr>
            <p:cNvPr id="20" name="Graphic 19" descr="Medical">
              <a:extLst>
                <a:ext uri="{FF2B5EF4-FFF2-40B4-BE49-F238E27FC236}">
                  <a16:creationId xmlns:a16="http://schemas.microsoft.com/office/drawing/2014/main" id="{3589A9B1-EC74-49B2-8F95-72CF36C2B6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3862" y="871200"/>
              <a:ext cx="914400" cy="914400"/>
            </a:xfrm>
            <a:prstGeom prst="rect">
              <a:avLst/>
            </a:prstGeom>
          </p:spPr>
        </p:pic>
        <p:sp>
          <p:nvSpPr>
            <p:cNvPr id="3" name="Rectangle 2">
              <a:extLst>
                <a:ext uri="{FF2B5EF4-FFF2-40B4-BE49-F238E27FC236}">
                  <a16:creationId xmlns:a16="http://schemas.microsoft.com/office/drawing/2014/main" id="{528D4864-C25E-ED28-8F5D-154DFEF316A6}"/>
                </a:ext>
              </a:extLst>
            </p:cNvPr>
            <p:cNvSpPr/>
            <p:nvPr/>
          </p:nvSpPr>
          <p:spPr>
            <a:xfrm>
              <a:off x="8159374" y="989846"/>
              <a:ext cx="3234162" cy="677108"/>
            </a:xfrm>
            <a:prstGeom prst="rect">
              <a:avLst/>
            </a:prstGeom>
          </p:spPr>
          <p:txBody>
            <a:bodyPr wrap="square">
              <a:spAutoFit/>
            </a:bodyPr>
            <a:lstStyle/>
            <a:p>
              <a:r>
                <a:rPr lang="en-GB" sz="2000" b="1" dirty="0">
                  <a:latin typeface="Calibri" panose="020F0502020204030204" pitchFamily="34" charset="0"/>
                  <a:cs typeface="Arial" panose="020B0604020202020204" pitchFamily="34" charset="0"/>
                </a:rPr>
                <a:t>Group LTIFR reduced to 0.6</a:t>
              </a:r>
              <a:endParaRPr lang="en-GB" dirty="0">
                <a:latin typeface="Calibri" panose="020F0502020204030204" pitchFamily="34" charset="0"/>
                <a:cs typeface="Arial" panose="020B0604020202020204" pitchFamily="34" charset="0"/>
              </a:endParaRPr>
            </a:p>
            <a:p>
              <a:pPr marL="285750" indent="-285750">
                <a:buFontTx/>
                <a:buChar char="-"/>
              </a:pPr>
              <a:r>
                <a:rPr lang="en-GB" dirty="0">
                  <a:latin typeface="Calibri" panose="020F0502020204030204" pitchFamily="34" charset="0"/>
                  <a:cs typeface="Arial" panose="020B0604020202020204" pitchFamily="34" charset="0"/>
                </a:rPr>
                <a:t>70% below industry average</a:t>
              </a:r>
            </a:p>
          </p:txBody>
        </p:sp>
      </p:grpSp>
      <p:sp>
        <p:nvSpPr>
          <p:cNvPr id="5" name="TextBox 4">
            <a:extLst>
              <a:ext uri="{FF2B5EF4-FFF2-40B4-BE49-F238E27FC236}">
                <a16:creationId xmlns:a16="http://schemas.microsoft.com/office/drawing/2014/main" id="{83A32CB5-E6E5-2BFC-CBBD-A2C777448386}"/>
              </a:ext>
            </a:extLst>
          </p:cNvPr>
          <p:cNvSpPr txBox="1"/>
          <p:nvPr/>
        </p:nvSpPr>
        <p:spPr>
          <a:xfrm>
            <a:off x="9197008" y="6500191"/>
            <a:ext cx="2930610" cy="261610"/>
          </a:xfrm>
          <a:prstGeom prst="rect">
            <a:avLst/>
          </a:prstGeom>
          <a:noFill/>
        </p:spPr>
        <p:txBody>
          <a:bodyPr wrap="none" rtlCol="0">
            <a:spAutoFit/>
          </a:bodyPr>
          <a:lstStyle/>
          <a:p>
            <a:r>
              <a:rPr lang="en-US" sz="1100" dirty="0"/>
              <a:t>* Equivalent after accounting for 30% Tropicana</a:t>
            </a:r>
            <a:endParaRPr lang="en-AU" sz="1100" dirty="0"/>
          </a:p>
        </p:txBody>
      </p:sp>
    </p:spTree>
    <p:extLst>
      <p:ext uri="{BB962C8B-B14F-4D97-AF65-F5344CB8AC3E}">
        <p14:creationId xmlns:p14="http://schemas.microsoft.com/office/powerpoint/2010/main" val="2317934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a:extLst>
              <a:ext uri="{FF2B5EF4-FFF2-40B4-BE49-F238E27FC236}">
                <a16:creationId xmlns:a16="http://schemas.microsoft.com/office/drawing/2014/main" id="{344D4F0E-8B83-48E1-93F5-FC1F43A5FA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689" y="2309405"/>
            <a:ext cx="3992180" cy="256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descr="https://mail.regisresources.com/owa/attachment.ashx?id=RgAAAACTF2pw5jfPTJCYtu8UY4o0BwC4ouWVBNZ9S46M2gxaxfw9AAAAsFCqAAC4ouWVBNZ9S46M2gxaxfw9AAAAswvCAAAJ&amp;attcnt=1&amp;attid0=BAAAAAAA&amp;attcid0=image001.png%4001D4AF3D.BC1CD8E0">
            <a:extLst>
              <a:ext uri="{FF2B5EF4-FFF2-40B4-BE49-F238E27FC236}">
                <a16:creationId xmlns:a16="http://schemas.microsoft.com/office/drawing/2014/main" id="{9BAC4A7C-D3D4-4DD4-B258-143D58A4CA05}"/>
              </a:ext>
            </a:extLst>
          </p:cNvPr>
          <p:cNvSpPr>
            <a:spLocks noChangeAspect="1" noChangeArrowheads="1"/>
          </p:cNvSpPr>
          <p:nvPr/>
        </p:nvSpPr>
        <p:spPr bwMode="auto">
          <a:xfrm>
            <a:off x="6028111" y="3060604"/>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1" name="TextBox 10"/>
          <p:cNvSpPr txBox="1"/>
          <p:nvPr/>
        </p:nvSpPr>
        <p:spPr>
          <a:xfrm>
            <a:off x="1202400" y="534186"/>
            <a:ext cx="10449838" cy="502702"/>
          </a:xfrm>
          <a:prstGeom prst="rect">
            <a:avLst/>
          </a:prstGeom>
          <a:noFill/>
        </p:spPr>
        <p:txBody>
          <a:bodyPr wrap="square" rtlCol="0">
            <a:spAutoFit/>
          </a:bodyPr>
          <a:lstStyle/>
          <a:p>
            <a:pPr>
              <a:lnSpc>
                <a:spcPts val="3240"/>
              </a:lnSpc>
            </a:pPr>
            <a:r>
              <a:rPr lang="en-AU" sz="2700" b="1" dirty="0">
                <a:solidFill>
                  <a:srgbClr val="B1A16E"/>
                </a:solidFill>
                <a:latin typeface="Calibri" panose="020F0502020204030204" pitchFamily="34" charset="0"/>
                <a:cs typeface="Arial" panose="020B0604020202020204" pitchFamily="34" charset="0"/>
              </a:rPr>
              <a:t>THE LENGTH OF TIME REFLECTS REGIS’ COMMITMENT</a:t>
            </a:r>
          </a:p>
        </p:txBody>
      </p:sp>
      <p:sp>
        <p:nvSpPr>
          <p:cNvPr id="9" name="Oval 8"/>
          <p:cNvSpPr/>
          <p:nvPr/>
        </p:nvSpPr>
        <p:spPr>
          <a:xfrm>
            <a:off x="10716238" y="1633735"/>
            <a:ext cx="936000" cy="936000"/>
          </a:xfrm>
          <a:prstGeom prst="ellipse">
            <a:avLst/>
          </a:prstGeom>
          <a:solidFill>
            <a:srgbClr val="B1A16E"/>
          </a:solidFill>
          <a:ln>
            <a:noFill/>
          </a:ln>
          <a:effectLst>
            <a:outerShdw dist="19050" dir="1620000" algn="ctr" rotWithShape="0">
              <a:srgbClr val="000000">
                <a:alpha val="63000"/>
              </a:srgbClr>
            </a:outerShdw>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800" b="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Life-of-mine</a:t>
            </a:r>
          </a:p>
          <a:p>
            <a:pPr algn="ctr"/>
            <a:r>
              <a:rPr lang="en-US" sz="2000" b="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10+</a:t>
            </a:r>
          </a:p>
          <a:p>
            <a:pPr algn="ctr"/>
            <a:r>
              <a:rPr lang="en-US" sz="800" b="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years </a:t>
            </a:r>
            <a:r>
              <a:rPr lang="en-US" sz="8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en-AU" sz="8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EA6DE0-E04E-432B-A0D0-7CB47F303EE4}"/>
              </a:ext>
            </a:extLst>
          </p:cNvPr>
          <p:cNvSpPr txBox="1"/>
          <p:nvPr/>
        </p:nvSpPr>
        <p:spPr>
          <a:xfrm>
            <a:off x="1259550" y="1036888"/>
            <a:ext cx="7004774" cy="967957"/>
          </a:xfrm>
          <a:prstGeom prst="rect">
            <a:avLst/>
          </a:prstGeom>
          <a:noFill/>
        </p:spPr>
        <p:txBody>
          <a:bodyPr wrap="square" rtlCol="0">
            <a:spAutoFit/>
          </a:bodyPr>
          <a:lstStyle/>
          <a:p>
            <a:pPr marL="342900" indent="-342900">
              <a:lnSpc>
                <a:spcPct val="150000"/>
              </a:lnSpc>
              <a:buClr>
                <a:srgbClr val="B1A16E"/>
              </a:buClr>
              <a:buFont typeface="Wingdings" panose="05000000000000000000" pitchFamily="2" charset="2"/>
              <a:buChar char="ü"/>
            </a:pPr>
            <a:r>
              <a:rPr lang="en-US" sz="2000" dirty="0">
                <a:latin typeface="Calibri" panose="020F0502020204030204" pitchFamily="34" charset="0"/>
              </a:rPr>
              <a:t>One of Australia’s largest undeveloped open pit gold deposits </a:t>
            </a:r>
          </a:p>
          <a:p>
            <a:pPr marL="342900" indent="-342900">
              <a:lnSpc>
                <a:spcPct val="150000"/>
              </a:lnSpc>
              <a:buClr>
                <a:srgbClr val="B1A16E"/>
              </a:buClr>
              <a:buFont typeface="Wingdings" panose="05000000000000000000" pitchFamily="2" charset="2"/>
              <a:buChar char="ü"/>
            </a:pPr>
            <a:r>
              <a:rPr lang="en-US" sz="2000" dirty="0">
                <a:latin typeface="Calibri" panose="020F0502020204030204" pitchFamily="34" charset="0"/>
              </a:rPr>
              <a:t>Potential to </a:t>
            </a:r>
            <a:r>
              <a:rPr lang="en-US" sz="2000" dirty="0">
                <a:latin typeface="Calibri" panose="020F0502020204030204" pitchFamily="34" charset="0"/>
                <a:cs typeface="Calibri" panose="020F0502020204030204" pitchFamily="34" charset="0"/>
              </a:rPr>
              <a:t>produce up to 200koz/</a:t>
            </a:r>
            <a:r>
              <a:rPr lang="en-US" sz="2000" dirty="0" err="1">
                <a:latin typeface="Calibri" panose="020F0502020204030204" pitchFamily="34" charset="0"/>
                <a:cs typeface="Calibri" panose="020F0502020204030204" pitchFamily="34" charset="0"/>
              </a:rPr>
              <a:t>yr</a:t>
            </a:r>
            <a:r>
              <a:rPr lang="en-US" sz="2000" dirty="0">
                <a:latin typeface="Calibri" panose="020F0502020204030204" pitchFamily="34" charset="0"/>
                <a:cs typeface="Calibri" panose="020F0502020204030204" pitchFamily="34" charset="0"/>
              </a:rPr>
              <a:t> over 10+ years</a:t>
            </a:r>
            <a:r>
              <a:rPr lang="en-US" sz="2000" dirty="0">
                <a:latin typeface="Calibri" panose="020F0502020204030204" pitchFamily="34" charset="0"/>
              </a:rPr>
              <a:t> </a:t>
            </a:r>
          </a:p>
        </p:txBody>
      </p:sp>
      <p:sp>
        <p:nvSpPr>
          <p:cNvPr id="3" name="TextBox 2">
            <a:extLst>
              <a:ext uri="{FF2B5EF4-FFF2-40B4-BE49-F238E27FC236}">
                <a16:creationId xmlns:a16="http://schemas.microsoft.com/office/drawing/2014/main" id="{F49A327E-0400-D49D-2A55-A7F39FD8A6DD}"/>
              </a:ext>
            </a:extLst>
          </p:cNvPr>
          <p:cNvSpPr txBox="1"/>
          <p:nvPr/>
        </p:nvSpPr>
        <p:spPr>
          <a:xfrm>
            <a:off x="7762689" y="4808766"/>
            <a:ext cx="3992180" cy="830997"/>
          </a:xfrm>
          <a:prstGeom prst="rect">
            <a:avLst/>
          </a:prstGeom>
          <a:solidFill>
            <a:schemeClr val="bg2">
              <a:lumMod val="75000"/>
            </a:schemeClr>
          </a:solidFill>
          <a:ln w="34925" cmpd="sng">
            <a:solidFill>
              <a:schemeClr val="bg2">
                <a:lumMod val="75000"/>
              </a:schemeClr>
            </a:solidFill>
          </a:ln>
        </p:spPr>
        <p:txBody>
          <a:bodyPr wrap="square" rtlCol="0">
            <a:spAutoFit/>
          </a:bodyPr>
          <a:lstStyle/>
          <a:p>
            <a:pPr algn="ctr"/>
            <a:r>
              <a:rPr lang="en-US" sz="2400" dirty="0">
                <a:solidFill>
                  <a:schemeClr val="bg1"/>
                </a:solidFill>
              </a:rPr>
              <a:t>To date Regis has spent </a:t>
            </a:r>
          </a:p>
          <a:p>
            <a:pPr algn="ctr"/>
            <a:r>
              <a:rPr lang="en-US" sz="2400" dirty="0">
                <a:solidFill>
                  <a:schemeClr val="bg1"/>
                </a:solidFill>
              </a:rPr>
              <a:t>~$300M on the project</a:t>
            </a:r>
            <a:endParaRPr lang="en-AU" sz="2400" dirty="0">
              <a:solidFill>
                <a:schemeClr val="bg1"/>
              </a:solidFill>
            </a:endParaRPr>
          </a:p>
        </p:txBody>
      </p:sp>
      <p:sp>
        <p:nvSpPr>
          <p:cNvPr id="4" name="Slide Number Placeholder 1">
            <a:extLst>
              <a:ext uri="{FF2B5EF4-FFF2-40B4-BE49-F238E27FC236}">
                <a16:creationId xmlns:a16="http://schemas.microsoft.com/office/drawing/2014/main" id="{98307568-C2F5-CD7D-7CB1-1AB91D70B848}"/>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5</a:t>
            </a:fld>
            <a:endParaRPr lang="en-US" sz="1400" b="1" dirty="0">
              <a:solidFill>
                <a:schemeClr val="bg1"/>
              </a:solidFill>
              <a:latin typeface="Callibri"/>
            </a:endParaRPr>
          </a:p>
        </p:txBody>
      </p:sp>
      <p:graphicFrame>
        <p:nvGraphicFramePr>
          <p:cNvPr id="10" name="Table 9">
            <a:extLst>
              <a:ext uri="{FF2B5EF4-FFF2-40B4-BE49-F238E27FC236}">
                <a16:creationId xmlns:a16="http://schemas.microsoft.com/office/drawing/2014/main" id="{7D4BDA94-4211-4E4B-BC70-4DBA550C48B6}"/>
              </a:ext>
            </a:extLst>
          </p:cNvPr>
          <p:cNvGraphicFramePr>
            <a:graphicFrameLocks noGrp="1"/>
          </p:cNvGraphicFramePr>
          <p:nvPr>
            <p:extLst>
              <p:ext uri="{D42A27DB-BD31-4B8C-83A1-F6EECF244321}">
                <p14:modId xmlns:p14="http://schemas.microsoft.com/office/powerpoint/2010/main" val="1660035785"/>
              </p:ext>
            </p:extLst>
          </p:nvPr>
        </p:nvGraphicFramePr>
        <p:xfrm>
          <a:off x="1259550" y="2299304"/>
          <a:ext cx="6052217" cy="4024510"/>
        </p:xfrm>
        <a:graphic>
          <a:graphicData uri="http://schemas.openxmlformats.org/drawingml/2006/table">
            <a:tbl>
              <a:tblPr firstRow="1" bandRow="1">
                <a:tableStyleId>{5C22544A-7EE6-4342-B048-85BDC9FD1C3A}</a:tableStyleId>
              </a:tblPr>
              <a:tblGrid>
                <a:gridCol w="820187">
                  <a:extLst>
                    <a:ext uri="{9D8B030D-6E8A-4147-A177-3AD203B41FA5}">
                      <a16:colId xmlns:a16="http://schemas.microsoft.com/office/drawing/2014/main" val="613088856"/>
                    </a:ext>
                  </a:extLst>
                </a:gridCol>
                <a:gridCol w="5232030">
                  <a:extLst>
                    <a:ext uri="{9D8B030D-6E8A-4147-A177-3AD203B41FA5}">
                      <a16:colId xmlns:a16="http://schemas.microsoft.com/office/drawing/2014/main" val="701161326"/>
                    </a:ext>
                  </a:extLst>
                </a:gridCol>
              </a:tblGrid>
              <a:tr h="574930">
                <a:tc>
                  <a:txBody>
                    <a:bodyPr/>
                    <a:lstStyle/>
                    <a:p>
                      <a:r>
                        <a:rPr lang="en-AU" b="0" dirty="0">
                          <a:solidFill>
                            <a:schemeClr val="dk1"/>
                          </a:solidFill>
                          <a:latin typeface="+mn-lt"/>
                          <a:ea typeface="+mn-ea"/>
                          <a:cs typeface="+mn-cs"/>
                        </a:rPr>
                        <a:t>2012</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u="none" kern="1200" baseline="0" dirty="0">
                          <a:solidFill>
                            <a:schemeClr val="tx1"/>
                          </a:solidFill>
                          <a:latin typeface="Calibri Light" panose="020F0302020204030204" pitchFamily="34" charset="0"/>
                          <a:ea typeface="+mn-ea"/>
                          <a:cs typeface="Calibri Light" panose="020F0302020204030204" pitchFamily="34" charset="0"/>
                        </a:rPr>
                        <a:t>Regis acquires </a:t>
                      </a:r>
                      <a:r>
                        <a:rPr lang="en-AU" sz="1800" b="0" u="none" kern="1200" baseline="0" dirty="0" err="1">
                          <a:solidFill>
                            <a:schemeClr val="tx1"/>
                          </a:solidFill>
                          <a:latin typeface="Calibri Light" panose="020F0302020204030204" pitchFamily="34" charset="0"/>
                          <a:ea typeface="+mn-ea"/>
                          <a:cs typeface="Calibri Light" panose="020F0302020204030204" pitchFamily="34" charset="0"/>
                        </a:rPr>
                        <a:t>McPhillamys</a:t>
                      </a:r>
                      <a:r>
                        <a:rPr lang="en-AU" sz="1800" b="0" u="none" kern="1200" baseline="0" dirty="0">
                          <a:solidFill>
                            <a:schemeClr val="tx1"/>
                          </a:solidFill>
                          <a:latin typeface="Calibri Light" panose="020F0302020204030204" pitchFamily="34" charset="0"/>
                          <a:ea typeface="+mn-ea"/>
                          <a:cs typeface="Calibri Light" panose="020F0302020204030204" pitchFamily="34" charset="0"/>
                        </a:rPr>
                        <a:t> for ~$150M</a:t>
                      </a:r>
                    </a:p>
                  </a:txBody>
                  <a:tcPr>
                    <a:solidFill>
                      <a:schemeClr val="bg2"/>
                    </a:solidFill>
                  </a:tcPr>
                </a:tc>
                <a:extLst>
                  <a:ext uri="{0D108BD9-81ED-4DB2-BD59-A6C34878D82A}">
                    <a16:rowId xmlns:a16="http://schemas.microsoft.com/office/drawing/2014/main" val="2148596821"/>
                  </a:ext>
                </a:extLst>
              </a:tr>
              <a:tr h="574930">
                <a:tc>
                  <a:txBody>
                    <a:bodyPr/>
                    <a:lstStyle/>
                    <a:p>
                      <a:r>
                        <a:rPr lang="en-AU" b="0" dirty="0">
                          <a:solidFill>
                            <a:schemeClr val="dk1"/>
                          </a:solidFill>
                          <a:latin typeface="+mn-lt"/>
                          <a:ea typeface="+mn-ea"/>
                          <a:cs typeface="+mn-cs"/>
                        </a:rPr>
                        <a:t>2013</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200" baseline="0" dirty="0">
                          <a:solidFill>
                            <a:schemeClr val="tx1"/>
                          </a:solidFill>
                          <a:latin typeface="Calibri Light" panose="020F0302020204030204" pitchFamily="34" charset="0"/>
                          <a:ea typeface="+mn-ea"/>
                          <a:cs typeface="Calibri Light" panose="020F0302020204030204" pitchFamily="34" charset="0"/>
                        </a:rPr>
                        <a:t>Baseline investigations and monitoring commence</a:t>
                      </a:r>
                    </a:p>
                  </a:txBody>
                  <a:tcPr>
                    <a:solidFill>
                      <a:schemeClr val="bg2"/>
                    </a:solidFill>
                  </a:tcPr>
                </a:tc>
                <a:extLst>
                  <a:ext uri="{0D108BD9-81ED-4DB2-BD59-A6C34878D82A}">
                    <a16:rowId xmlns:a16="http://schemas.microsoft.com/office/drawing/2014/main" val="1471646549"/>
                  </a:ext>
                </a:extLst>
              </a:tr>
              <a:tr h="574930">
                <a:tc>
                  <a:txBody>
                    <a:bodyPr/>
                    <a:lstStyle/>
                    <a:p>
                      <a:r>
                        <a:rPr lang="en-AU" b="0" dirty="0">
                          <a:solidFill>
                            <a:schemeClr val="dk1"/>
                          </a:solidFill>
                          <a:latin typeface="+mn-lt"/>
                          <a:ea typeface="+mn-ea"/>
                          <a:cs typeface="+mn-cs"/>
                        </a:rPr>
                        <a:t>2014</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200" baseline="0" dirty="0">
                          <a:solidFill>
                            <a:schemeClr val="tx1"/>
                          </a:solidFill>
                          <a:latin typeface="Calibri Light" panose="020F0302020204030204" pitchFamily="34" charset="0"/>
                          <a:ea typeface="+mn-ea"/>
                          <a:cs typeface="Calibri Light" panose="020F0302020204030204" pitchFamily="34" charset="0"/>
                        </a:rPr>
                        <a:t>Regis announces </a:t>
                      </a:r>
                      <a:r>
                        <a:rPr lang="en-AU" sz="1800" b="0" u="none" kern="1200" baseline="0" dirty="0">
                          <a:solidFill>
                            <a:schemeClr val="tx1"/>
                          </a:solidFill>
                          <a:latin typeface="Calibri Light" panose="020F0302020204030204" pitchFamily="34" charset="0"/>
                          <a:ea typeface="+mn-ea"/>
                          <a:cs typeface="Calibri Light" panose="020F0302020204030204" pitchFamily="34" charset="0"/>
                        </a:rPr>
                        <a:t>large </a:t>
                      </a:r>
                      <a:r>
                        <a:rPr lang="en-AU" sz="1800" b="0" i="0" u="none" kern="1200" baseline="0" dirty="0">
                          <a:solidFill>
                            <a:schemeClr val="tx1"/>
                          </a:solidFill>
                          <a:latin typeface="Calibri Light" panose="020F0302020204030204" pitchFamily="34" charset="0"/>
                          <a:ea typeface="+mn-ea"/>
                          <a:cs typeface="Calibri Light" panose="020F0302020204030204" pitchFamily="34" charset="0"/>
                        </a:rPr>
                        <a:t>open-</a:t>
                      </a:r>
                      <a:r>
                        <a:rPr lang="en-AU" sz="1800" b="0" i="0" u="none" kern="1200" baseline="0" dirty="0" err="1">
                          <a:solidFill>
                            <a:schemeClr val="tx1"/>
                          </a:solidFill>
                          <a:latin typeface="Calibri Light" panose="020F0302020204030204" pitchFamily="34" charset="0"/>
                          <a:ea typeface="+mn-ea"/>
                          <a:cs typeface="Calibri Light" panose="020F0302020204030204" pitchFamily="34" charset="0"/>
                        </a:rPr>
                        <a:t>pittable</a:t>
                      </a:r>
                      <a:r>
                        <a:rPr lang="en-AU" sz="1800" b="0" i="0" u="none" kern="1200" baseline="0" dirty="0">
                          <a:solidFill>
                            <a:schemeClr val="tx1"/>
                          </a:solidFill>
                          <a:latin typeface="Calibri Light" panose="020F0302020204030204" pitchFamily="34" charset="0"/>
                          <a:ea typeface="+mn-ea"/>
                          <a:cs typeface="Calibri Light" panose="020F0302020204030204" pitchFamily="34" charset="0"/>
                        </a:rPr>
                        <a:t> gold resource</a:t>
                      </a:r>
                    </a:p>
                  </a:txBody>
                  <a:tcPr>
                    <a:solidFill>
                      <a:schemeClr val="bg2"/>
                    </a:solidFill>
                  </a:tcPr>
                </a:tc>
                <a:extLst>
                  <a:ext uri="{0D108BD9-81ED-4DB2-BD59-A6C34878D82A}">
                    <a16:rowId xmlns:a16="http://schemas.microsoft.com/office/drawing/2014/main" val="206205317"/>
                  </a:ext>
                </a:extLst>
              </a:tr>
              <a:tr h="574930">
                <a:tc>
                  <a:txBody>
                    <a:bodyPr/>
                    <a:lstStyle/>
                    <a:p>
                      <a:r>
                        <a:rPr lang="en-AU" b="0" dirty="0">
                          <a:solidFill>
                            <a:schemeClr val="dk1"/>
                          </a:solidFill>
                          <a:latin typeface="+mn-lt"/>
                          <a:ea typeface="+mn-ea"/>
                          <a:cs typeface="+mn-cs"/>
                        </a:rPr>
                        <a:t>2017</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200" baseline="0" dirty="0">
                          <a:solidFill>
                            <a:schemeClr val="tx1"/>
                          </a:solidFill>
                          <a:latin typeface="Calibri Light" panose="020F0302020204030204" pitchFamily="34" charset="0"/>
                          <a:ea typeface="+mn-ea"/>
                          <a:cs typeface="Calibri Light" panose="020F0302020204030204" pitchFamily="34" charset="0"/>
                        </a:rPr>
                        <a:t>Infill drilling complete Reserve Estimate 2.0Moz </a:t>
                      </a:r>
                    </a:p>
                  </a:txBody>
                  <a:tcPr>
                    <a:solidFill>
                      <a:schemeClr val="bg2"/>
                    </a:solidFill>
                  </a:tcPr>
                </a:tc>
                <a:extLst>
                  <a:ext uri="{0D108BD9-81ED-4DB2-BD59-A6C34878D82A}">
                    <a16:rowId xmlns:a16="http://schemas.microsoft.com/office/drawing/2014/main" val="3344402104"/>
                  </a:ext>
                </a:extLst>
              </a:tr>
              <a:tr h="574930">
                <a:tc>
                  <a:txBody>
                    <a:bodyPr/>
                    <a:lstStyle/>
                    <a:p>
                      <a:r>
                        <a:rPr lang="en-AU" b="0" dirty="0">
                          <a:solidFill>
                            <a:schemeClr val="tx1"/>
                          </a:solidFill>
                          <a:latin typeface="+mn-lt"/>
                          <a:ea typeface="+mn-ea"/>
                          <a:cs typeface="+mn-cs"/>
                        </a:rPr>
                        <a:t>2018</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kern="1200" baseline="0" dirty="0">
                          <a:solidFill>
                            <a:schemeClr val="tx1"/>
                          </a:solidFill>
                          <a:latin typeface="Calibri Light" panose="020F0302020204030204" pitchFamily="34" charset="0"/>
                          <a:ea typeface="+mn-ea"/>
                          <a:cs typeface="Calibri Light" panose="020F0302020204030204" pitchFamily="34" charset="0"/>
                        </a:rPr>
                        <a:t>Preliminary Environmental Assessment (PEA)</a:t>
                      </a:r>
                      <a:endParaRPr lang="en-AU" sz="1800" u="none" kern="1200" baseline="0" dirty="0">
                        <a:solidFill>
                          <a:schemeClr val="tx1"/>
                        </a:solidFill>
                        <a:latin typeface="Calibri Light" panose="020F0302020204030204" pitchFamily="34" charset="0"/>
                        <a:ea typeface="+mn-ea"/>
                        <a:cs typeface="Calibri Light" panose="020F0302020204030204" pitchFamily="34" charset="0"/>
                      </a:endParaRPr>
                    </a:p>
                  </a:txBody>
                  <a:tcPr>
                    <a:solidFill>
                      <a:schemeClr val="bg2"/>
                    </a:solidFill>
                  </a:tcPr>
                </a:tc>
                <a:extLst>
                  <a:ext uri="{0D108BD9-81ED-4DB2-BD59-A6C34878D82A}">
                    <a16:rowId xmlns:a16="http://schemas.microsoft.com/office/drawing/2014/main" val="716499366"/>
                  </a:ext>
                </a:extLst>
              </a:tr>
              <a:tr h="574930">
                <a:tc>
                  <a:txBody>
                    <a:bodyPr/>
                    <a:lstStyle/>
                    <a:p>
                      <a:r>
                        <a:rPr lang="en-AU" b="0" dirty="0">
                          <a:solidFill>
                            <a:schemeClr val="dk1"/>
                          </a:solidFill>
                          <a:latin typeface="+mn-lt"/>
                          <a:ea typeface="+mn-ea"/>
                          <a:cs typeface="+mn-cs"/>
                        </a:rPr>
                        <a:t>2019</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kern="1200" baseline="0" dirty="0">
                          <a:solidFill>
                            <a:schemeClr val="tx1"/>
                          </a:solidFill>
                          <a:latin typeface="Calibri Light" panose="020F0302020204030204" pitchFamily="34" charset="0"/>
                          <a:ea typeface="+mn-ea"/>
                          <a:cs typeface="Calibri Light" panose="020F0302020204030204" pitchFamily="34" charset="0"/>
                        </a:rPr>
                        <a:t>Environmental Impact Statement (EIS)</a:t>
                      </a:r>
                      <a:endParaRPr lang="en-AU" sz="1800" u="none" kern="1200" baseline="0" dirty="0">
                        <a:solidFill>
                          <a:schemeClr val="tx1"/>
                        </a:solidFill>
                        <a:latin typeface="Calibri Light" panose="020F0302020204030204" pitchFamily="34" charset="0"/>
                        <a:ea typeface="+mn-ea"/>
                        <a:cs typeface="Calibri Light" panose="020F0302020204030204" pitchFamily="34" charset="0"/>
                      </a:endParaRPr>
                    </a:p>
                  </a:txBody>
                  <a:tcPr>
                    <a:solidFill>
                      <a:schemeClr val="bg2"/>
                    </a:solidFill>
                  </a:tcPr>
                </a:tc>
                <a:extLst>
                  <a:ext uri="{0D108BD9-81ED-4DB2-BD59-A6C34878D82A}">
                    <a16:rowId xmlns:a16="http://schemas.microsoft.com/office/drawing/2014/main" val="2310984692"/>
                  </a:ext>
                </a:extLst>
              </a:tr>
              <a:tr h="574930">
                <a:tc>
                  <a:txBody>
                    <a:bodyPr/>
                    <a:lstStyle/>
                    <a:p>
                      <a:r>
                        <a:rPr lang="en-AU" b="0" dirty="0">
                          <a:solidFill>
                            <a:schemeClr val="dk1"/>
                          </a:solidFill>
                          <a:latin typeface="+mn-lt"/>
                          <a:ea typeface="+mn-ea"/>
                          <a:cs typeface="+mn-cs"/>
                        </a:rPr>
                        <a:t>2023</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kern="1200" baseline="0" dirty="0">
                          <a:solidFill>
                            <a:schemeClr val="tx1"/>
                          </a:solidFill>
                          <a:latin typeface="Calibri Light" panose="020F0302020204030204" pitchFamily="34" charset="0"/>
                          <a:ea typeface="+mn-ea"/>
                          <a:cs typeface="Calibri Light" panose="020F0302020204030204" pitchFamily="34" charset="0"/>
                        </a:rPr>
                        <a:t>Final Stages of Assessment and Determination</a:t>
                      </a:r>
                      <a:endParaRPr lang="en-AU" sz="1800" u="none" kern="1200" baseline="0" dirty="0">
                        <a:solidFill>
                          <a:schemeClr val="tx1"/>
                        </a:solidFill>
                        <a:latin typeface="Calibri Light" panose="020F0302020204030204" pitchFamily="34" charset="0"/>
                        <a:ea typeface="+mn-ea"/>
                        <a:cs typeface="Calibri Light" panose="020F0302020204030204" pitchFamily="34" charset="0"/>
                      </a:endParaRPr>
                    </a:p>
                  </a:txBody>
                  <a:tcPr>
                    <a:solidFill>
                      <a:schemeClr val="bg2"/>
                    </a:solidFill>
                  </a:tcPr>
                </a:tc>
                <a:extLst>
                  <a:ext uri="{0D108BD9-81ED-4DB2-BD59-A6C34878D82A}">
                    <a16:rowId xmlns:a16="http://schemas.microsoft.com/office/drawing/2014/main" val="97573990"/>
                  </a:ext>
                </a:extLst>
              </a:tr>
            </a:tbl>
          </a:graphicData>
        </a:graphic>
      </p:graphicFrame>
    </p:spTree>
    <p:extLst>
      <p:ext uri="{BB962C8B-B14F-4D97-AF65-F5344CB8AC3E}">
        <p14:creationId xmlns:p14="http://schemas.microsoft.com/office/powerpoint/2010/main" val="283963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of Rectangle 6">
            <a:extLst>
              <a:ext uri="{FF2B5EF4-FFF2-40B4-BE49-F238E27FC236}">
                <a16:creationId xmlns:a16="http://schemas.microsoft.com/office/drawing/2014/main" id="{A226EFA9-AA9D-C5FA-938E-58B35C2E1018}"/>
              </a:ext>
            </a:extLst>
          </p:cNvPr>
          <p:cNvSpPr/>
          <p:nvPr/>
        </p:nvSpPr>
        <p:spPr>
          <a:xfrm>
            <a:off x="1363934" y="1363039"/>
            <a:ext cx="1309091" cy="1309091"/>
          </a:xfrm>
          <a:prstGeom prst="round2DiagRect">
            <a:avLst>
              <a:gd name="adj1" fmla="val 18330"/>
              <a:gd name="adj2" fmla="val 0"/>
            </a:avLst>
          </a:prstGeom>
          <a:solidFill>
            <a:srgbClr val="B1A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ound Diagonal Corner of Rectangle 9">
            <a:extLst>
              <a:ext uri="{FF2B5EF4-FFF2-40B4-BE49-F238E27FC236}">
                <a16:creationId xmlns:a16="http://schemas.microsoft.com/office/drawing/2014/main" id="{A9FDBC9C-3BBE-2880-409E-D67A8EF8F12A}"/>
              </a:ext>
            </a:extLst>
          </p:cNvPr>
          <p:cNvSpPr/>
          <p:nvPr/>
        </p:nvSpPr>
        <p:spPr>
          <a:xfrm>
            <a:off x="6187897" y="1363039"/>
            <a:ext cx="1309091" cy="1309091"/>
          </a:xfrm>
          <a:prstGeom prst="round2DiagRect">
            <a:avLst/>
          </a:prstGeom>
          <a:solidFill>
            <a:srgbClr val="B1A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 Diagonal Corner of Rectangle 10">
            <a:extLst>
              <a:ext uri="{FF2B5EF4-FFF2-40B4-BE49-F238E27FC236}">
                <a16:creationId xmlns:a16="http://schemas.microsoft.com/office/drawing/2014/main" id="{5CCF8A79-BFBC-A7DB-E8D5-F385EDC0B243}"/>
              </a:ext>
            </a:extLst>
          </p:cNvPr>
          <p:cNvSpPr/>
          <p:nvPr/>
        </p:nvSpPr>
        <p:spPr>
          <a:xfrm>
            <a:off x="6187897" y="3138941"/>
            <a:ext cx="1309091" cy="1309091"/>
          </a:xfrm>
          <a:prstGeom prst="round2DiagRect">
            <a:avLst/>
          </a:prstGeom>
          <a:solidFill>
            <a:srgbClr val="B1A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ound Diagonal Corner of Rectangle 12">
            <a:extLst>
              <a:ext uri="{FF2B5EF4-FFF2-40B4-BE49-F238E27FC236}">
                <a16:creationId xmlns:a16="http://schemas.microsoft.com/office/drawing/2014/main" id="{607EF96B-6339-6B52-94ED-B1553E93DEFD}"/>
              </a:ext>
            </a:extLst>
          </p:cNvPr>
          <p:cNvSpPr/>
          <p:nvPr/>
        </p:nvSpPr>
        <p:spPr>
          <a:xfrm>
            <a:off x="6187897" y="4914842"/>
            <a:ext cx="1309091" cy="1309091"/>
          </a:xfrm>
          <a:prstGeom prst="round2DiagRect">
            <a:avLst/>
          </a:prstGeom>
          <a:solidFill>
            <a:srgbClr val="B1A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 Diagonal Corner of Rectangle 13">
            <a:extLst>
              <a:ext uri="{FF2B5EF4-FFF2-40B4-BE49-F238E27FC236}">
                <a16:creationId xmlns:a16="http://schemas.microsoft.com/office/drawing/2014/main" id="{3904D3AD-3C9A-350D-1B77-93322BE90751}"/>
              </a:ext>
            </a:extLst>
          </p:cNvPr>
          <p:cNvSpPr/>
          <p:nvPr/>
        </p:nvSpPr>
        <p:spPr>
          <a:xfrm>
            <a:off x="1363933" y="4992826"/>
            <a:ext cx="1309091" cy="1309091"/>
          </a:xfrm>
          <a:prstGeom prst="round2DiagRect">
            <a:avLst/>
          </a:prstGeom>
          <a:solidFill>
            <a:srgbClr val="B1A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 Diagonal Corner of Rectangle 16">
            <a:extLst>
              <a:ext uri="{FF2B5EF4-FFF2-40B4-BE49-F238E27FC236}">
                <a16:creationId xmlns:a16="http://schemas.microsoft.com/office/drawing/2014/main" id="{C4D2D144-D741-2A66-C70A-D221DB47CFB0}"/>
              </a:ext>
            </a:extLst>
          </p:cNvPr>
          <p:cNvSpPr/>
          <p:nvPr/>
        </p:nvSpPr>
        <p:spPr>
          <a:xfrm>
            <a:off x="1363934" y="3127381"/>
            <a:ext cx="1309091" cy="1309091"/>
          </a:xfrm>
          <a:prstGeom prst="round2DiagRect">
            <a:avLst/>
          </a:prstGeom>
          <a:solidFill>
            <a:srgbClr val="B1A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BB7FDB75-9667-4568-96BF-C5D10AB0A282}"/>
              </a:ext>
            </a:extLst>
          </p:cNvPr>
          <p:cNvSpPr/>
          <p:nvPr/>
        </p:nvSpPr>
        <p:spPr>
          <a:xfrm>
            <a:off x="2771555" y="5369332"/>
            <a:ext cx="2847603" cy="400110"/>
          </a:xfrm>
          <a:prstGeom prst="rect">
            <a:avLst/>
          </a:prstGeom>
        </p:spPr>
        <p:txBody>
          <a:bodyPr wrap="square">
            <a:spAutoFit/>
          </a:bodyPr>
          <a:lstStyle/>
          <a:p>
            <a:r>
              <a:rPr lang="en-AU" sz="2000" b="1" dirty="0">
                <a:latin typeface="Calibri" panose="020F0502020204030204" pitchFamily="34" charset="0"/>
                <a:cs typeface="Arial" panose="020B0604020202020204" pitchFamily="34" charset="0"/>
              </a:rPr>
              <a:t>Locals first recruitment</a:t>
            </a:r>
          </a:p>
        </p:txBody>
      </p:sp>
      <p:sp>
        <p:nvSpPr>
          <p:cNvPr id="49" name="Title 1">
            <a:extLst>
              <a:ext uri="{FF2B5EF4-FFF2-40B4-BE49-F238E27FC236}">
                <a16:creationId xmlns:a16="http://schemas.microsoft.com/office/drawing/2014/main" id="{3CF224A6-89C4-4AF2-8B28-70E9F79293C6}"/>
              </a:ext>
            </a:extLst>
          </p:cNvPr>
          <p:cNvSpPr>
            <a:spLocks noGrp="1"/>
          </p:cNvSpPr>
          <p:nvPr>
            <p:ph type="title"/>
          </p:nvPr>
        </p:nvSpPr>
        <p:spPr>
          <a:xfrm>
            <a:off x="1271588" y="517316"/>
            <a:ext cx="10515600" cy="675145"/>
          </a:xfrm>
        </p:spPr>
        <p:txBody>
          <a:bodyPr>
            <a:normAutofit/>
          </a:bodyPr>
          <a:lstStyle/>
          <a:p>
            <a:r>
              <a:rPr lang="en-AU" cap="none" dirty="0">
                <a:solidFill>
                  <a:srgbClr val="B1A16E"/>
                </a:solidFill>
                <a:cs typeface="Arial" panose="020B0604020202020204" pitchFamily="34" charset="0"/>
              </a:rPr>
              <a:t>BENEFITS FOR BLAYNEY, THE REGION AND NSW</a:t>
            </a:r>
            <a:endParaRPr lang="en-AU" cap="none" dirty="0">
              <a:solidFill>
                <a:srgbClr val="FF0000"/>
              </a:solidFill>
            </a:endParaRPr>
          </a:p>
        </p:txBody>
      </p:sp>
      <p:sp>
        <p:nvSpPr>
          <p:cNvPr id="27" name="Rectangle 26">
            <a:extLst>
              <a:ext uri="{FF2B5EF4-FFF2-40B4-BE49-F238E27FC236}">
                <a16:creationId xmlns:a16="http://schemas.microsoft.com/office/drawing/2014/main" id="{89F00761-4F4B-4BB8-95EB-590346FB6C70}"/>
              </a:ext>
            </a:extLst>
          </p:cNvPr>
          <p:cNvSpPr/>
          <p:nvPr/>
        </p:nvSpPr>
        <p:spPr>
          <a:xfrm>
            <a:off x="2750733" y="1759679"/>
            <a:ext cx="3697834" cy="677108"/>
          </a:xfrm>
          <a:prstGeom prst="rect">
            <a:avLst/>
          </a:prstGeom>
        </p:spPr>
        <p:txBody>
          <a:bodyPr wrap="square">
            <a:spAutoFit/>
          </a:bodyPr>
          <a:lstStyle/>
          <a:p>
            <a:r>
              <a:rPr lang="en-AU" sz="2000" b="1" dirty="0">
                <a:latin typeface="Calibri" panose="020F0502020204030204" pitchFamily="34" charset="0"/>
                <a:cs typeface="Arial" panose="020B0604020202020204" pitchFamily="34" charset="0"/>
              </a:rPr>
              <a:t>Local employment</a:t>
            </a:r>
          </a:p>
          <a:p>
            <a:endParaRPr lang="en-GB" dirty="0">
              <a:latin typeface="Calibri" panose="020F050202020403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6DDAB36E-311F-4694-BE96-2F04C1AC9B7E}"/>
              </a:ext>
            </a:extLst>
          </p:cNvPr>
          <p:cNvSpPr/>
          <p:nvPr/>
        </p:nvSpPr>
        <p:spPr>
          <a:xfrm>
            <a:off x="7619196" y="5230833"/>
            <a:ext cx="4395326" cy="677108"/>
          </a:xfrm>
          <a:prstGeom prst="rect">
            <a:avLst/>
          </a:prstGeom>
        </p:spPr>
        <p:txBody>
          <a:bodyPr wrap="square">
            <a:spAutoFit/>
          </a:bodyPr>
          <a:lstStyle/>
          <a:p>
            <a:r>
              <a:rPr lang="en-AU" sz="2000" b="1" dirty="0">
                <a:latin typeface="Calibri" panose="020F0502020204030204" pitchFamily="34" charset="0"/>
                <a:cs typeface="Arial" panose="020B0604020202020204" pitchFamily="34" charset="0"/>
              </a:rPr>
              <a:t>Environment &amp; water</a:t>
            </a:r>
          </a:p>
          <a:p>
            <a:endParaRPr lang="en-GB" dirty="0">
              <a:latin typeface="Calibri" panose="020F050202020403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DC92CB9F-7C14-42F4-8A03-A77CD8A3B166}"/>
              </a:ext>
            </a:extLst>
          </p:cNvPr>
          <p:cNvSpPr/>
          <p:nvPr/>
        </p:nvSpPr>
        <p:spPr>
          <a:xfrm>
            <a:off x="2852904" y="3553974"/>
            <a:ext cx="3457202" cy="400110"/>
          </a:xfrm>
          <a:prstGeom prst="rect">
            <a:avLst/>
          </a:prstGeom>
        </p:spPr>
        <p:txBody>
          <a:bodyPr wrap="square">
            <a:spAutoFit/>
          </a:bodyPr>
          <a:lstStyle/>
          <a:p>
            <a:r>
              <a:rPr lang="en-AU" sz="2000" b="1" dirty="0">
                <a:latin typeface="Calibri" panose="020F0502020204030204" pitchFamily="34" charset="0"/>
                <a:cs typeface="Arial" panose="020B0604020202020204" pitchFamily="34" charset="0"/>
              </a:rPr>
              <a:t>Local businesses</a:t>
            </a:r>
          </a:p>
        </p:txBody>
      </p:sp>
      <p:sp>
        <p:nvSpPr>
          <p:cNvPr id="41" name="Rectangle 40">
            <a:extLst>
              <a:ext uri="{FF2B5EF4-FFF2-40B4-BE49-F238E27FC236}">
                <a16:creationId xmlns:a16="http://schemas.microsoft.com/office/drawing/2014/main" id="{24D87BE5-CD72-4C4A-95E1-4FB924A3F23E}"/>
              </a:ext>
            </a:extLst>
          </p:cNvPr>
          <p:cNvSpPr/>
          <p:nvPr/>
        </p:nvSpPr>
        <p:spPr>
          <a:xfrm>
            <a:off x="7619196" y="1691317"/>
            <a:ext cx="4529915" cy="400110"/>
          </a:xfrm>
          <a:prstGeom prst="rect">
            <a:avLst/>
          </a:prstGeom>
        </p:spPr>
        <p:txBody>
          <a:bodyPr wrap="square">
            <a:spAutoFit/>
          </a:bodyPr>
          <a:lstStyle/>
          <a:p>
            <a:r>
              <a:rPr lang="en-AU" sz="2000" b="1" dirty="0">
                <a:latin typeface="Calibri" panose="020F0502020204030204" pitchFamily="34" charset="0"/>
                <a:cs typeface="Arial" panose="020B0604020202020204" pitchFamily="34" charset="0"/>
              </a:rPr>
              <a:t>Blayney community investment</a:t>
            </a:r>
            <a:endParaRPr lang="en-GB" dirty="0">
              <a:latin typeface="Calibri" panose="020F050202020403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F1D6CE3C-F93C-45F4-9E5F-B5E131271A4A}"/>
              </a:ext>
            </a:extLst>
          </p:cNvPr>
          <p:cNvSpPr/>
          <p:nvPr/>
        </p:nvSpPr>
        <p:spPr>
          <a:xfrm>
            <a:off x="7619196" y="3553974"/>
            <a:ext cx="3824063" cy="400110"/>
          </a:xfrm>
          <a:prstGeom prst="rect">
            <a:avLst/>
          </a:prstGeom>
        </p:spPr>
        <p:txBody>
          <a:bodyPr wrap="square">
            <a:spAutoFit/>
          </a:bodyPr>
          <a:lstStyle/>
          <a:p>
            <a:r>
              <a:rPr lang="en-GB" sz="2000" b="1" dirty="0">
                <a:latin typeface="Calibri" panose="020F0502020204030204" pitchFamily="34" charset="0"/>
                <a:cs typeface="Arial" panose="020B0604020202020204" pitchFamily="34" charset="0"/>
              </a:rPr>
              <a:t>Benefits for NSW</a:t>
            </a:r>
          </a:p>
        </p:txBody>
      </p:sp>
      <p:sp>
        <p:nvSpPr>
          <p:cNvPr id="3" name="Slide Number Placeholder 1">
            <a:extLst>
              <a:ext uri="{FF2B5EF4-FFF2-40B4-BE49-F238E27FC236}">
                <a16:creationId xmlns:a16="http://schemas.microsoft.com/office/drawing/2014/main" id="{441F8CF4-EFF2-6A43-D70E-4105BEF753E3}"/>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6</a:t>
            </a:fld>
            <a:endParaRPr lang="en-US" sz="1400" b="1">
              <a:solidFill>
                <a:schemeClr val="bg1"/>
              </a:solidFill>
              <a:latin typeface="Callibri"/>
            </a:endParaRPr>
          </a:p>
        </p:txBody>
      </p:sp>
      <p:pic>
        <p:nvPicPr>
          <p:cNvPr id="19" name="Graphic 18">
            <a:extLst>
              <a:ext uri="{FF2B5EF4-FFF2-40B4-BE49-F238E27FC236}">
                <a16:creationId xmlns:a16="http://schemas.microsoft.com/office/drawing/2014/main" id="{B3B0446E-1EDA-139D-CD6E-80327D4141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05716" y="1701706"/>
            <a:ext cx="599095" cy="599095"/>
          </a:xfrm>
          <a:prstGeom prst="rect">
            <a:avLst/>
          </a:prstGeom>
        </p:spPr>
      </p:pic>
      <p:pic>
        <p:nvPicPr>
          <p:cNvPr id="22" name="Graphic 21">
            <a:extLst>
              <a:ext uri="{FF2B5EF4-FFF2-40B4-BE49-F238E27FC236}">
                <a16:creationId xmlns:a16="http://schemas.microsoft.com/office/drawing/2014/main" id="{E03049BE-15C9-02B2-4919-9A8CAF21922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91803" y="3468466"/>
            <a:ext cx="659005" cy="659005"/>
          </a:xfrm>
          <a:prstGeom prst="rect">
            <a:avLst/>
          </a:prstGeom>
        </p:spPr>
      </p:pic>
      <p:pic>
        <p:nvPicPr>
          <p:cNvPr id="30" name="Graphic 29" descr="Bank">
            <a:extLst>
              <a:ext uri="{FF2B5EF4-FFF2-40B4-BE49-F238E27FC236}">
                <a16:creationId xmlns:a16="http://schemas.microsoft.com/office/drawing/2014/main" id="{9F37E636-ADE5-49F7-62DB-C509EEE478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09672" y="3452425"/>
            <a:ext cx="659005" cy="659005"/>
          </a:xfrm>
          <a:prstGeom prst="rect">
            <a:avLst/>
          </a:prstGeom>
        </p:spPr>
      </p:pic>
      <p:pic>
        <p:nvPicPr>
          <p:cNvPr id="32" name="Graphic 31">
            <a:extLst>
              <a:ext uri="{FF2B5EF4-FFF2-40B4-BE49-F238E27FC236}">
                <a16:creationId xmlns:a16="http://schemas.microsoft.com/office/drawing/2014/main" id="{EABB9F06-9700-0A03-76DB-27A93CEF53F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09671" y="1671751"/>
            <a:ext cx="659005" cy="659005"/>
          </a:xfrm>
          <a:prstGeom prst="rect">
            <a:avLst/>
          </a:prstGeom>
        </p:spPr>
      </p:pic>
      <p:pic>
        <p:nvPicPr>
          <p:cNvPr id="34" name="Graphic 33">
            <a:extLst>
              <a:ext uri="{FF2B5EF4-FFF2-40B4-BE49-F238E27FC236}">
                <a16:creationId xmlns:a16="http://schemas.microsoft.com/office/drawing/2014/main" id="{6F0B1F63-8A31-242B-3C40-D5BAB1D3CC2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476721" y="5232232"/>
            <a:ext cx="724905" cy="724905"/>
          </a:xfrm>
          <a:prstGeom prst="rect">
            <a:avLst/>
          </a:prstGeom>
        </p:spPr>
      </p:pic>
      <p:pic>
        <p:nvPicPr>
          <p:cNvPr id="2" name="Picture 1">
            <a:extLst>
              <a:ext uri="{FF2B5EF4-FFF2-40B4-BE49-F238E27FC236}">
                <a16:creationId xmlns:a16="http://schemas.microsoft.com/office/drawing/2014/main" id="{4E5DBF09-D524-49A3-A74C-F3B755A0C325}"/>
              </a:ext>
            </a:extLst>
          </p:cNvPr>
          <p:cNvPicPr>
            <a:picLocks noChangeAspect="1"/>
          </p:cNvPicPr>
          <p:nvPr/>
        </p:nvPicPr>
        <p:blipFill>
          <a:blip r:embed="rId13"/>
          <a:stretch>
            <a:fillRect/>
          </a:stretch>
        </p:blipFill>
        <p:spPr>
          <a:xfrm>
            <a:off x="1653603" y="5232808"/>
            <a:ext cx="829128" cy="829128"/>
          </a:xfrm>
          <a:prstGeom prst="rect">
            <a:avLst/>
          </a:prstGeom>
        </p:spPr>
      </p:pic>
    </p:spTree>
    <p:extLst>
      <p:ext uri="{BB962C8B-B14F-4D97-AF65-F5344CB8AC3E}">
        <p14:creationId xmlns:p14="http://schemas.microsoft.com/office/powerpoint/2010/main" val="64687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DC276865-FE8F-D0DC-68D0-07B360196E4E}"/>
              </a:ext>
            </a:extLst>
          </p:cNvPr>
          <p:cNvSpPr/>
          <p:nvPr/>
        </p:nvSpPr>
        <p:spPr>
          <a:xfrm>
            <a:off x="5749214" y="1142673"/>
            <a:ext cx="3608534" cy="3303299"/>
          </a:xfrm>
          <a:prstGeom prst="ellipse">
            <a:avLst/>
          </a:prstGeom>
          <a:noFill/>
          <a:ln w="158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chemeClr val="tx1"/>
              </a:solidFill>
              <a:effectLst/>
              <a:uLnTx/>
              <a:uFillTx/>
              <a:latin typeface="Arial"/>
              <a:ea typeface="+mn-ea"/>
              <a:cs typeface="+mn-cs"/>
            </a:endParaRPr>
          </a:p>
        </p:txBody>
      </p:sp>
      <p:sp>
        <p:nvSpPr>
          <p:cNvPr id="16" name="Oval 15">
            <a:extLst>
              <a:ext uri="{FF2B5EF4-FFF2-40B4-BE49-F238E27FC236}">
                <a16:creationId xmlns:a16="http://schemas.microsoft.com/office/drawing/2014/main" id="{8211E1C5-BA0B-7C22-5174-29B0C48039B7}"/>
              </a:ext>
            </a:extLst>
          </p:cNvPr>
          <p:cNvSpPr/>
          <p:nvPr/>
        </p:nvSpPr>
        <p:spPr>
          <a:xfrm>
            <a:off x="8634714" y="3663387"/>
            <a:ext cx="3282335" cy="3060389"/>
          </a:xfrm>
          <a:prstGeom prst="ellipse">
            <a:avLst/>
          </a:prstGeom>
          <a:noFill/>
          <a:ln w="158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a:ln>
                <a:noFill/>
              </a:ln>
              <a:solidFill>
                <a:schemeClr val="tx1"/>
              </a:solidFill>
              <a:effectLst/>
              <a:uLnTx/>
              <a:uFillTx/>
              <a:latin typeface="Arial"/>
              <a:ea typeface="+mn-ea"/>
              <a:cs typeface="+mn-cs"/>
            </a:endParaRPr>
          </a:p>
        </p:txBody>
      </p:sp>
      <p:sp>
        <p:nvSpPr>
          <p:cNvPr id="4" name="Oval 3">
            <a:extLst>
              <a:ext uri="{FF2B5EF4-FFF2-40B4-BE49-F238E27FC236}">
                <a16:creationId xmlns:a16="http://schemas.microsoft.com/office/drawing/2014/main" id="{557BCF7E-479E-DB8E-E060-E46E065FADAC}"/>
              </a:ext>
            </a:extLst>
          </p:cNvPr>
          <p:cNvSpPr/>
          <p:nvPr/>
        </p:nvSpPr>
        <p:spPr>
          <a:xfrm>
            <a:off x="847487" y="1361997"/>
            <a:ext cx="4945390" cy="4588340"/>
          </a:xfrm>
          <a:prstGeom prst="ellipse">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tx1"/>
              </a:solidFill>
              <a:effectLst/>
              <a:uLnTx/>
              <a:uFillTx/>
              <a:latin typeface="Arial"/>
              <a:ea typeface="+mn-ea"/>
              <a:cs typeface="+mn-cs"/>
            </a:endParaRPr>
          </a:p>
        </p:txBody>
      </p:sp>
      <p:sp>
        <p:nvSpPr>
          <p:cNvPr id="26" name="Oval 25">
            <a:extLst>
              <a:ext uri="{FF2B5EF4-FFF2-40B4-BE49-F238E27FC236}">
                <a16:creationId xmlns:a16="http://schemas.microsoft.com/office/drawing/2014/main" id="{26BC316F-0519-345A-62EE-4179C7037C70}"/>
              </a:ext>
            </a:extLst>
          </p:cNvPr>
          <p:cNvSpPr/>
          <p:nvPr/>
        </p:nvSpPr>
        <p:spPr>
          <a:xfrm>
            <a:off x="5946367" y="1308939"/>
            <a:ext cx="3304658" cy="302512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chemeClr val="tx1"/>
              </a:solidFill>
              <a:effectLst/>
              <a:uLnTx/>
              <a:uFillTx/>
              <a:latin typeface="Arial"/>
              <a:ea typeface="+mn-ea"/>
              <a:cs typeface="+mn-cs"/>
            </a:endParaRPr>
          </a:p>
        </p:txBody>
      </p:sp>
      <p:sp>
        <p:nvSpPr>
          <p:cNvPr id="28" name="TextBox 27">
            <a:extLst>
              <a:ext uri="{FF2B5EF4-FFF2-40B4-BE49-F238E27FC236}">
                <a16:creationId xmlns:a16="http://schemas.microsoft.com/office/drawing/2014/main" id="{F1B316F4-896C-B37F-49F4-24F0CD1CF3BB}"/>
              </a:ext>
            </a:extLst>
          </p:cNvPr>
          <p:cNvSpPr txBox="1"/>
          <p:nvPr/>
        </p:nvSpPr>
        <p:spPr>
          <a:xfrm>
            <a:off x="6217355" y="1771175"/>
            <a:ext cx="283946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effectLst/>
                <a:uLnTx/>
                <a:uFillTx/>
                <a:latin typeface="Arial" panose="020B0604020202020204" pitchFamily="34" charset="0"/>
                <a:ea typeface="+mn-ea"/>
                <a:cs typeface="+mn-cs"/>
              </a:rPr>
              <a:t>The Department notes significance of the project’s resource, the increasing focus on minerals mining …growing demand for raw metals (including gold)</a:t>
            </a:r>
            <a:endParaRPr kumimoji="0" lang="en-AU" b="0" i="1" u="none" strike="noStrike" kern="1200" cap="none" spc="0" normalizeH="0" baseline="0" noProof="0" dirty="0">
              <a:ln>
                <a:noFill/>
              </a:ln>
              <a:effectLst/>
              <a:uLnTx/>
              <a:uFillTx/>
              <a:latin typeface="Arial"/>
              <a:ea typeface="+mn-ea"/>
              <a:cs typeface="+mn-cs"/>
            </a:endParaRPr>
          </a:p>
        </p:txBody>
      </p:sp>
      <p:grpSp>
        <p:nvGrpSpPr>
          <p:cNvPr id="30" name="Group 29">
            <a:extLst>
              <a:ext uri="{FF2B5EF4-FFF2-40B4-BE49-F238E27FC236}">
                <a16:creationId xmlns:a16="http://schemas.microsoft.com/office/drawing/2014/main" id="{C24812C7-2DED-C3A9-6C30-E0EB67463DCF}"/>
              </a:ext>
            </a:extLst>
          </p:cNvPr>
          <p:cNvGrpSpPr/>
          <p:nvPr/>
        </p:nvGrpSpPr>
        <p:grpSpPr>
          <a:xfrm rot="10800000">
            <a:off x="8188146" y="3736320"/>
            <a:ext cx="847885" cy="790551"/>
            <a:chOff x="3630476" y="2601596"/>
            <a:chExt cx="729402" cy="729402"/>
          </a:xfrm>
        </p:grpSpPr>
        <p:pic>
          <p:nvPicPr>
            <p:cNvPr id="31" name="Graphic 30" descr="Open quotation mark with solid fill">
              <a:extLst>
                <a:ext uri="{FF2B5EF4-FFF2-40B4-BE49-F238E27FC236}">
                  <a16:creationId xmlns:a16="http://schemas.microsoft.com/office/drawing/2014/main" id="{5E2BD3C2-050E-B0A6-A3C1-32F7AF97FD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0177" y="2764541"/>
              <a:ext cx="548939" cy="548939"/>
            </a:xfrm>
            <a:prstGeom prst="rect">
              <a:avLst/>
            </a:prstGeom>
          </p:spPr>
        </p:pic>
        <p:pic>
          <p:nvPicPr>
            <p:cNvPr id="32" name="Graphic 31" descr="Open quotation mark with solid fill">
              <a:extLst>
                <a:ext uri="{FF2B5EF4-FFF2-40B4-BE49-F238E27FC236}">
                  <a16:creationId xmlns:a16="http://schemas.microsoft.com/office/drawing/2014/main" id="{46AF8075-5C5F-DC37-EF40-BA14496185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0476" y="2601596"/>
              <a:ext cx="729402" cy="729402"/>
            </a:xfrm>
            <a:prstGeom prst="rect">
              <a:avLst/>
            </a:prstGeom>
          </p:spPr>
        </p:pic>
      </p:grpSp>
      <p:sp>
        <p:nvSpPr>
          <p:cNvPr id="15" name="Oval 14">
            <a:extLst>
              <a:ext uri="{FF2B5EF4-FFF2-40B4-BE49-F238E27FC236}">
                <a16:creationId xmlns:a16="http://schemas.microsoft.com/office/drawing/2014/main" id="{0085D248-2EF1-C853-11E9-C15D9D05DF89}"/>
              </a:ext>
            </a:extLst>
          </p:cNvPr>
          <p:cNvSpPr/>
          <p:nvPr/>
        </p:nvSpPr>
        <p:spPr>
          <a:xfrm>
            <a:off x="8823005" y="3828712"/>
            <a:ext cx="3005929" cy="280267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a:ln>
                <a:noFill/>
              </a:ln>
              <a:solidFill>
                <a:schemeClr val="tx1"/>
              </a:solidFill>
              <a:effectLst/>
              <a:uLnTx/>
              <a:uFillTx/>
              <a:latin typeface="Arial"/>
              <a:ea typeface="+mn-ea"/>
              <a:cs typeface="+mn-cs"/>
            </a:endParaRPr>
          </a:p>
        </p:txBody>
      </p:sp>
      <p:sp>
        <p:nvSpPr>
          <p:cNvPr id="17" name="TextBox 16">
            <a:extLst>
              <a:ext uri="{FF2B5EF4-FFF2-40B4-BE49-F238E27FC236}">
                <a16:creationId xmlns:a16="http://schemas.microsoft.com/office/drawing/2014/main" id="{B37CC84A-DF3B-AF92-C7D0-F05C1BC0ED9D}"/>
              </a:ext>
            </a:extLst>
          </p:cNvPr>
          <p:cNvSpPr txBox="1"/>
          <p:nvPr/>
        </p:nvSpPr>
        <p:spPr>
          <a:xfrm>
            <a:off x="9100498" y="4112480"/>
            <a:ext cx="2530918"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rial" panose="020B0604020202020204" pitchFamily="34" charset="0"/>
                <a:ea typeface="+mn-ea"/>
                <a:cs typeface="+mn-cs"/>
              </a:rPr>
              <a:t>Amendments to</a:t>
            </a:r>
            <a:br>
              <a:rPr kumimoji="0" lang="en-US" sz="1400" b="0" i="1" u="none" strike="noStrike" kern="1200" cap="none" spc="0" normalizeH="0" baseline="0" noProof="0" dirty="0">
                <a:ln>
                  <a:noFill/>
                </a:ln>
                <a:effectLst/>
                <a:uLnTx/>
                <a:uFillTx/>
                <a:latin typeface="Arial" panose="020B0604020202020204" pitchFamily="34" charset="0"/>
                <a:ea typeface="+mn-ea"/>
                <a:cs typeface="+mn-cs"/>
              </a:rPr>
            </a:br>
            <a:r>
              <a:rPr kumimoji="0" lang="en-US" sz="1400" b="0" i="1" u="none" strike="noStrike" kern="1200" cap="none" spc="0" normalizeH="0" baseline="0" noProof="0" dirty="0">
                <a:ln>
                  <a:noFill/>
                </a:ln>
                <a:effectLst/>
                <a:uLnTx/>
                <a:uFillTx/>
                <a:latin typeface="Arial" panose="020B0604020202020204" pitchFamily="34" charset="0"/>
                <a:ea typeface="+mn-ea"/>
                <a:cs typeface="+mn-cs"/>
              </a:rPr>
              <a:t>the project throughout the assessment process have resulted in substantial reductions to the project’s predicted amenity impacts at nearby residences as well as impacts on road safety, heritage and water resources</a:t>
            </a:r>
            <a:endParaRPr kumimoji="0" lang="en-AU" sz="1400" b="0" i="1" u="none" strike="noStrike" kern="1200" cap="none" spc="0" normalizeH="0" baseline="0" noProof="0" dirty="0">
              <a:ln>
                <a:noFill/>
              </a:ln>
              <a:effectLst/>
              <a:uLnTx/>
              <a:uFillTx/>
              <a:latin typeface="Arial"/>
              <a:ea typeface="+mn-ea"/>
              <a:cs typeface="+mn-cs"/>
            </a:endParaRPr>
          </a:p>
        </p:txBody>
      </p:sp>
      <p:grpSp>
        <p:nvGrpSpPr>
          <p:cNvPr id="18" name="Group 17">
            <a:extLst>
              <a:ext uri="{FF2B5EF4-FFF2-40B4-BE49-F238E27FC236}">
                <a16:creationId xmlns:a16="http://schemas.microsoft.com/office/drawing/2014/main" id="{6FFD4279-8925-403B-1366-767CD8C344CF}"/>
              </a:ext>
            </a:extLst>
          </p:cNvPr>
          <p:cNvGrpSpPr/>
          <p:nvPr/>
        </p:nvGrpSpPr>
        <p:grpSpPr>
          <a:xfrm>
            <a:off x="8935280" y="3564991"/>
            <a:ext cx="700041" cy="652704"/>
            <a:chOff x="3633284" y="2674310"/>
            <a:chExt cx="729401" cy="729401"/>
          </a:xfrm>
        </p:grpSpPr>
        <p:pic>
          <p:nvPicPr>
            <p:cNvPr id="19" name="Graphic 18" descr="Open quotation mark with solid fill">
              <a:extLst>
                <a:ext uri="{FF2B5EF4-FFF2-40B4-BE49-F238E27FC236}">
                  <a16:creationId xmlns:a16="http://schemas.microsoft.com/office/drawing/2014/main" id="{46766605-8A87-076E-82A9-55BAAC3542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10177" y="2764541"/>
              <a:ext cx="548939" cy="548939"/>
            </a:xfrm>
            <a:prstGeom prst="rect">
              <a:avLst/>
            </a:prstGeom>
          </p:spPr>
        </p:pic>
        <p:pic>
          <p:nvPicPr>
            <p:cNvPr id="20" name="Graphic 19" descr="Open quotation mark with solid fill">
              <a:extLst>
                <a:ext uri="{FF2B5EF4-FFF2-40B4-BE49-F238E27FC236}">
                  <a16:creationId xmlns:a16="http://schemas.microsoft.com/office/drawing/2014/main" id="{577910EE-BFD9-82A3-804F-E5354AF0EE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3284" y="2674310"/>
              <a:ext cx="729401" cy="729401"/>
            </a:xfrm>
            <a:prstGeom prst="rect">
              <a:avLst/>
            </a:prstGeom>
          </p:spPr>
        </p:pic>
      </p:grpSp>
      <p:grpSp>
        <p:nvGrpSpPr>
          <p:cNvPr id="21" name="Group 20">
            <a:extLst>
              <a:ext uri="{FF2B5EF4-FFF2-40B4-BE49-F238E27FC236}">
                <a16:creationId xmlns:a16="http://schemas.microsoft.com/office/drawing/2014/main" id="{7E8C8A32-078D-2572-357A-BEB7D884F47B}"/>
              </a:ext>
            </a:extLst>
          </p:cNvPr>
          <p:cNvGrpSpPr/>
          <p:nvPr/>
        </p:nvGrpSpPr>
        <p:grpSpPr>
          <a:xfrm rot="10800000">
            <a:off x="11304999" y="5950338"/>
            <a:ext cx="700041" cy="652705"/>
            <a:chOff x="3630476" y="2601596"/>
            <a:chExt cx="729402" cy="729402"/>
          </a:xfrm>
        </p:grpSpPr>
        <p:pic>
          <p:nvPicPr>
            <p:cNvPr id="22" name="Graphic 21" descr="Open quotation mark with solid fill">
              <a:extLst>
                <a:ext uri="{FF2B5EF4-FFF2-40B4-BE49-F238E27FC236}">
                  <a16:creationId xmlns:a16="http://schemas.microsoft.com/office/drawing/2014/main" id="{85F71649-D9BF-68A3-8A93-35BD9B4F74A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10177" y="2764541"/>
              <a:ext cx="548939" cy="548939"/>
            </a:xfrm>
            <a:prstGeom prst="rect">
              <a:avLst/>
            </a:prstGeom>
          </p:spPr>
        </p:pic>
        <p:pic>
          <p:nvPicPr>
            <p:cNvPr id="23" name="Graphic 22" descr="Open quotation mark with solid fill">
              <a:extLst>
                <a:ext uri="{FF2B5EF4-FFF2-40B4-BE49-F238E27FC236}">
                  <a16:creationId xmlns:a16="http://schemas.microsoft.com/office/drawing/2014/main" id="{7DA485C0-21F6-DA76-69C0-E89943765A3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0476" y="2601596"/>
              <a:ext cx="729402" cy="729402"/>
            </a:xfrm>
            <a:prstGeom prst="rect">
              <a:avLst/>
            </a:prstGeom>
          </p:spPr>
        </p:pic>
      </p:grpSp>
      <p:sp>
        <p:nvSpPr>
          <p:cNvPr id="2" name="Oval 1">
            <a:extLst>
              <a:ext uri="{FF2B5EF4-FFF2-40B4-BE49-F238E27FC236}">
                <a16:creationId xmlns:a16="http://schemas.microsoft.com/office/drawing/2014/main" id="{A32D1B94-FB5F-7262-3676-0CDD70F5FB95}"/>
              </a:ext>
            </a:extLst>
          </p:cNvPr>
          <p:cNvSpPr/>
          <p:nvPr/>
        </p:nvSpPr>
        <p:spPr>
          <a:xfrm>
            <a:off x="1071307" y="1529651"/>
            <a:ext cx="4528936" cy="420195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chemeClr val="tx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chemeClr val="tx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dirty="0">
                <a:ln>
                  <a:noFill/>
                </a:ln>
                <a:solidFill>
                  <a:schemeClr val="tx1"/>
                </a:solidFill>
                <a:effectLst/>
                <a:uLnTx/>
                <a:uFillTx/>
                <a:latin typeface="Arial"/>
                <a:ea typeface="+mn-ea"/>
                <a:cs typeface="+mn-cs"/>
              </a:rPr>
              <a:t>Regis has designed the project in a way to achieve a practical balance between maximising resource recovery and minimising </a:t>
            </a:r>
            <a:r>
              <a:rPr lang="en-GB" i="1" dirty="0">
                <a:solidFill>
                  <a:schemeClr val="tx1"/>
                </a:solidFill>
                <a:latin typeface="Arial"/>
              </a:rPr>
              <a:t>associated impacts on the surrounding landholders and the environment through best practice contemporary practices and mitigation measures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chemeClr val="tx1"/>
              </a:solidFill>
              <a:effectLst/>
              <a:uLnTx/>
              <a:uFillTx/>
              <a:latin typeface="Arial"/>
              <a:ea typeface="+mn-ea"/>
              <a:cs typeface="+mn-cs"/>
            </a:endParaRPr>
          </a:p>
        </p:txBody>
      </p:sp>
      <p:sp>
        <p:nvSpPr>
          <p:cNvPr id="3" name="Title 1">
            <a:extLst>
              <a:ext uri="{FF2B5EF4-FFF2-40B4-BE49-F238E27FC236}">
                <a16:creationId xmlns:a16="http://schemas.microsoft.com/office/drawing/2014/main" id="{F95DA2DB-652A-3BB8-6438-BACACEA71935}"/>
              </a:ext>
            </a:extLst>
          </p:cNvPr>
          <p:cNvSpPr>
            <a:spLocks noGrp="1"/>
          </p:cNvSpPr>
          <p:nvPr/>
        </p:nvSpPr>
        <p:spPr>
          <a:xfrm>
            <a:off x="1169132" y="631008"/>
            <a:ext cx="11022868" cy="3933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700" b="1" i="0" u="none" strike="noStrike" kern="1200" cap="none" spc="-100" normalizeH="0" baseline="0" noProof="0" dirty="0">
                <a:ln>
                  <a:noFill/>
                </a:ln>
                <a:solidFill>
                  <a:srgbClr val="B1A16E"/>
                </a:solidFill>
                <a:effectLst/>
                <a:uLnTx/>
                <a:uFillTx/>
                <a:latin typeface="Calibri" panose="020F0502020204030204" pitchFamily="34" charset="0"/>
                <a:ea typeface="+mj-ea"/>
                <a:cs typeface="Arial" panose="020B0604020202020204" pitchFamily="34" charset="0"/>
              </a:rPr>
              <a:t>DPE’s ASSESSMENT REPORT AND DRAFT CONDITIONS</a:t>
            </a:r>
          </a:p>
        </p:txBody>
      </p:sp>
      <p:grpSp>
        <p:nvGrpSpPr>
          <p:cNvPr id="11" name="Group 10">
            <a:extLst>
              <a:ext uri="{FF2B5EF4-FFF2-40B4-BE49-F238E27FC236}">
                <a16:creationId xmlns:a16="http://schemas.microsoft.com/office/drawing/2014/main" id="{BB4432C9-9D64-016B-8DFB-60AF39792A78}"/>
              </a:ext>
            </a:extLst>
          </p:cNvPr>
          <p:cNvGrpSpPr/>
          <p:nvPr/>
        </p:nvGrpSpPr>
        <p:grpSpPr>
          <a:xfrm>
            <a:off x="1454279" y="1694062"/>
            <a:ext cx="793777" cy="736468"/>
            <a:chOff x="3710177" y="2764541"/>
            <a:chExt cx="548939" cy="548939"/>
          </a:xfrm>
        </p:grpSpPr>
        <p:pic>
          <p:nvPicPr>
            <p:cNvPr id="9" name="Graphic 8" descr="Open quotation mark with solid fill">
              <a:extLst>
                <a:ext uri="{FF2B5EF4-FFF2-40B4-BE49-F238E27FC236}">
                  <a16:creationId xmlns:a16="http://schemas.microsoft.com/office/drawing/2014/main" id="{4A0D397E-7172-1C4E-2490-3FD30CDA18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10177" y="2764541"/>
              <a:ext cx="548939" cy="548939"/>
            </a:xfrm>
            <a:prstGeom prst="rect">
              <a:avLst/>
            </a:prstGeom>
          </p:spPr>
        </p:pic>
        <p:pic>
          <p:nvPicPr>
            <p:cNvPr id="8" name="Graphic 7" descr="Open quotation mark with solid fill">
              <a:extLst>
                <a:ext uri="{FF2B5EF4-FFF2-40B4-BE49-F238E27FC236}">
                  <a16:creationId xmlns:a16="http://schemas.microsoft.com/office/drawing/2014/main" id="{90A04F8A-9D95-7123-3AB6-5704B2D9A4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10177" y="2764541"/>
              <a:ext cx="548939" cy="548939"/>
            </a:xfrm>
            <a:prstGeom prst="rect">
              <a:avLst/>
            </a:prstGeom>
          </p:spPr>
        </p:pic>
      </p:grpSp>
      <p:grpSp>
        <p:nvGrpSpPr>
          <p:cNvPr id="12" name="Group 11">
            <a:extLst>
              <a:ext uri="{FF2B5EF4-FFF2-40B4-BE49-F238E27FC236}">
                <a16:creationId xmlns:a16="http://schemas.microsoft.com/office/drawing/2014/main" id="{B6533CF8-612E-45B5-D6C9-387193539699}"/>
              </a:ext>
            </a:extLst>
          </p:cNvPr>
          <p:cNvGrpSpPr/>
          <p:nvPr/>
        </p:nvGrpSpPr>
        <p:grpSpPr>
          <a:xfrm rot="10800000">
            <a:off x="4453573" y="4861814"/>
            <a:ext cx="793777" cy="736468"/>
            <a:chOff x="3710177" y="2764541"/>
            <a:chExt cx="548939" cy="548939"/>
          </a:xfrm>
        </p:grpSpPr>
        <p:pic>
          <p:nvPicPr>
            <p:cNvPr id="13" name="Graphic 12" descr="Open quotation mark with solid fill">
              <a:extLst>
                <a:ext uri="{FF2B5EF4-FFF2-40B4-BE49-F238E27FC236}">
                  <a16:creationId xmlns:a16="http://schemas.microsoft.com/office/drawing/2014/main" id="{B002A3FF-49EB-E871-548B-4B7D887A12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10177" y="2764541"/>
              <a:ext cx="548939" cy="548939"/>
            </a:xfrm>
            <a:prstGeom prst="rect">
              <a:avLst/>
            </a:prstGeom>
          </p:spPr>
        </p:pic>
        <p:pic>
          <p:nvPicPr>
            <p:cNvPr id="14" name="Graphic 13" descr="Open quotation mark with solid fill">
              <a:extLst>
                <a:ext uri="{FF2B5EF4-FFF2-40B4-BE49-F238E27FC236}">
                  <a16:creationId xmlns:a16="http://schemas.microsoft.com/office/drawing/2014/main" id="{F1601465-E391-7E3D-830A-6742B2874E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10177" y="2764541"/>
              <a:ext cx="548939" cy="548939"/>
            </a:xfrm>
            <a:prstGeom prst="rect">
              <a:avLst/>
            </a:prstGeom>
          </p:spPr>
        </p:pic>
      </p:grpSp>
      <p:pic>
        <p:nvPicPr>
          <p:cNvPr id="34" name="Graphic 33" descr="Open quotation mark with solid fill">
            <a:extLst>
              <a:ext uri="{FF2B5EF4-FFF2-40B4-BE49-F238E27FC236}">
                <a16:creationId xmlns:a16="http://schemas.microsoft.com/office/drawing/2014/main" id="{C781F49F-28D3-BFCA-70BF-CF942B9E05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69030" y="1048570"/>
            <a:ext cx="769610" cy="769610"/>
          </a:xfrm>
          <a:prstGeom prst="rect">
            <a:avLst/>
          </a:prstGeom>
        </p:spPr>
      </p:pic>
      <p:sp>
        <p:nvSpPr>
          <p:cNvPr id="5" name="Slide Number Placeholder 1">
            <a:extLst>
              <a:ext uri="{FF2B5EF4-FFF2-40B4-BE49-F238E27FC236}">
                <a16:creationId xmlns:a16="http://schemas.microsoft.com/office/drawing/2014/main" id="{A74ED220-6BE1-FA80-0004-57281217A2A6}"/>
              </a:ext>
            </a:extLst>
          </p:cNvPr>
          <p:cNvSpPr txBox="1">
            <a:spLocks/>
          </p:cNvSpPr>
          <p:nvPr/>
        </p:nvSpPr>
        <p:spPr>
          <a:xfrm>
            <a:off x="507076" y="495693"/>
            <a:ext cx="440330" cy="50270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D8B51D-78C9-495A-901F-F532B1A095F1}" type="slidenum">
              <a:rPr lang="en-US" sz="1400" b="1" smtClean="0">
                <a:solidFill>
                  <a:schemeClr val="bg1"/>
                </a:solidFill>
                <a:latin typeface="Callibri"/>
              </a:rPr>
              <a:t>7</a:t>
            </a:fld>
            <a:endParaRPr lang="en-US" sz="1400" b="1" dirty="0">
              <a:solidFill>
                <a:schemeClr val="bg1"/>
              </a:solidFill>
              <a:latin typeface="Callibri"/>
            </a:endParaRPr>
          </a:p>
        </p:txBody>
      </p:sp>
    </p:spTree>
    <p:extLst>
      <p:ext uri="{BB962C8B-B14F-4D97-AF65-F5344CB8AC3E}">
        <p14:creationId xmlns:p14="http://schemas.microsoft.com/office/powerpoint/2010/main" val="318154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F3BF01-FB75-402F-B32D-05199323007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8430"/>
                    </a14:imgEffect>
                    <a14:imgEffect>
                      <a14:saturation sat="37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4" name="Group 8">
            <a:extLst>
              <a:ext uri="{FF2B5EF4-FFF2-40B4-BE49-F238E27FC236}">
                <a16:creationId xmlns:a16="http://schemas.microsoft.com/office/drawing/2014/main" id="{81BEFBC2-2421-4B47-962D-FBF334DEAC01}"/>
              </a:ext>
            </a:extLst>
          </p:cNvPr>
          <p:cNvGrpSpPr>
            <a:grpSpLocks noChangeAspect="1"/>
          </p:cNvGrpSpPr>
          <p:nvPr/>
        </p:nvGrpSpPr>
        <p:grpSpPr bwMode="auto">
          <a:xfrm flipH="1">
            <a:off x="-401070" y="4892597"/>
            <a:ext cx="11028099" cy="1965403"/>
            <a:chOff x="2141" y="1604"/>
            <a:chExt cx="2828" cy="504"/>
          </a:xfrm>
          <a:gradFill flip="none" rotWithShape="1">
            <a:gsLst>
              <a:gs pos="0">
                <a:srgbClr val="B1A16E"/>
              </a:gs>
              <a:gs pos="100000">
                <a:srgbClr val="BC932B"/>
              </a:gs>
            </a:gsLst>
            <a:lin ang="0" scaled="1"/>
            <a:tileRect/>
          </a:gradFill>
        </p:grpSpPr>
        <p:sp>
          <p:nvSpPr>
            <p:cNvPr id="5" name="Freeform 10">
              <a:extLst>
                <a:ext uri="{FF2B5EF4-FFF2-40B4-BE49-F238E27FC236}">
                  <a16:creationId xmlns:a16="http://schemas.microsoft.com/office/drawing/2014/main" id="{23FAFE0C-C76C-49E9-A97E-3B66BBD3126B}"/>
                </a:ext>
              </a:extLst>
            </p:cNvPr>
            <p:cNvSpPr>
              <a:spLocks/>
            </p:cNvSpPr>
            <p:nvPr/>
          </p:nvSpPr>
          <p:spPr bwMode="auto">
            <a:xfrm>
              <a:off x="2141" y="1668"/>
              <a:ext cx="2726" cy="440"/>
            </a:xfrm>
            <a:custGeom>
              <a:avLst/>
              <a:gdLst>
                <a:gd name="T0" fmla="*/ 770 w 4077"/>
                <a:gd name="T1" fmla="*/ 0 h 966"/>
                <a:gd name="T2" fmla="*/ 0 w 4077"/>
                <a:gd name="T3" fmla="*/ 966 h 966"/>
                <a:gd name="T4" fmla="*/ 4077 w 4077"/>
                <a:gd name="T5" fmla="*/ 966 h 966"/>
                <a:gd name="T6" fmla="*/ 4077 w 4077"/>
                <a:gd name="T7" fmla="*/ 0 h 966"/>
                <a:gd name="T8" fmla="*/ 770 w 4077"/>
                <a:gd name="T9" fmla="*/ 0 h 966"/>
                <a:gd name="connsiteX0" fmla="*/ 1625 w 9736"/>
                <a:gd name="connsiteY0" fmla="*/ 0 h 10000"/>
                <a:gd name="connsiteX1" fmla="*/ 0 w 9736"/>
                <a:gd name="connsiteY1" fmla="*/ 10000 h 10000"/>
                <a:gd name="connsiteX2" fmla="*/ 9736 w 9736"/>
                <a:gd name="connsiteY2" fmla="*/ 10000 h 10000"/>
                <a:gd name="connsiteX3" fmla="*/ 9736 w 9736"/>
                <a:gd name="connsiteY3" fmla="*/ 0 h 10000"/>
                <a:gd name="connsiteX4" fmla="*/ 1625 w 973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 h="10000">
                  <a:moveTo>
                    <a:pt x="1625" y="0"/>
                  </a:moveTo>
                  <a:lnTo>
                    <a:pt x="0" y="10000"/>
                  </a:lnTo>
                  <a:lnTo>
                    <a:pt x="9736" y="10000"/>
                  </a:lnTo>
                  <a:lnTo>
                    <a:pt x="9736" y="0"/>
                  </a:lnTo>
                  <a:lnTo>
                    <a:pt x="162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Line 11">
              <a:extLst>
                <a:ext uri="{FF2B5EF4-FFF2-40B4-BE49-F238E27FC236}">
                  <a16:creationId xmlns:a16="http://schemas.microsoft.com/office/drawing/2014/main" id="{BE8E40C4-EB34-416C-9EF1-D66C894CB259}"/>
                </a:ext>
              </a:extLst>
            </p:cNvPr>
            <p:cNvSpPr>
              <a:spLocks noChangeShapeType="1"/>
            </p:cNvSpPr>
            <p:nvPr/>
          </p:nvSpPr>
          <p:spPr bwMode="auto">
            <a:xfrm flipH="1">
              <a:off x="438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 name="Line 12">
              <a:extLst>
                <a:ext uri="{FF2B5EF4-FFF2-40B4-BE49-F238E27FC236}">
                  <a16:creationId xmlns:a16="http://schemas.microsoft.com/office/drawing/2014/main" id="{80D80311-F228-405E-A18A-B1E122653665}"/>
                </a:ext>
              </a:extLst>
            </p:cNvPr>
            <p:cNvSpPr>
              <a:spLocks noChangeShapeType="1"/>
            </p:cNvSpPr>
            <p:nvPr/>
          </p:nvSpPr>
          <p:spPr bwMode="auto">
            <a:xfrm flipH="1">
              <a:off x="436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 name="Line 13">
              <a:extLst>
                <a:ext uri="{FF2B5EF4-FFF2-40B4-BE49-F238E27FC236}">
                  <a16:creationId xmlns:a16="http://schemas.microsoft.com/office/drawing/2014/main" id="{5F8CF396-9412-411B-BC91-40A758E6F589}"/>
                </a:ext>
              </a:extLst>
            </p:cNvPr>
            <p:cNvSpPr>
              <a:spLocks noChangeShapeType="1"/>
            </p:cNvSpPr>
            <p:nvPr/>
          </p:nvSpPr>
          <p:spPr bwMode="auto">
            <a:xfrm flipH="1">
              <a:off x="434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Line 14">
              <a:extLst>
                <a:ext uri="{FF2B5EF4-FFF2-40B4-BE49-F238E27FC236}">
                  <a16:creationId xmlns:a16="http://schemas.microsoft.com/office/drawing/2014/main" id="{D8AE36E3-04BF-44E7-8C1C-2F84F26236AC}"/>
                </a:ext>
              </a:extLst>
            </p:cNvPr>
            <p:cNvSpPr>
              <a:spLocks noChangeShapeType="1"/>
            </p:cNvSpPr>
            <p:nvPr/>
          </p:nvSpPr>
          <p:spPr bwMode="auto">
            <a:xfrm flipH="1">
              <a:off x="432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 name="Line 15">
              <a:extLst>
                <a:ext uri="{FF2B5EF4-FFF2-40B4-BE49-F238E27FC236}">
                  <a16:creationId xmlns:a16="http://schemas.microsoft.com/office/drawing/2014/main" id="{93516EA3-ECB4-4658-9C2B-C2C34D27A4E6}"/>
                </a:ext>
              </a:extLst>
            </p:cNvPr>
            <p:cNvSpPr>
              <a:spLocks noChangeShapeType="1"/>
            </p:cNvSpPr>
            <p:nvPr/>
          </p:nvSpPr>
          <p:spPr bwMode="auto">
            <a:xfrm flipH="1">
              <a:off x="430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Line 16">
              <a:extLst>
                <a:ext uri="{FF2B5EF4-FFF2-40B4-BE49-F238E27FC236}">
                  <a16:creationId xmlns:a16="http://schemas.microsoft.com/office/drawing/2014/main" id="{AF16D7DA-A2E0-4275-ADD0-7623BC240E5C}"/>
                </a:ext>
              </a:extLst>
            </p:cNvPr>
            <p:cNvSpPr>
              <a:spLocks noChangeShapeType="1"/>
            </p:cNvSpPr>
            <p:nvPr/>
          </p:nvSpPr>
          <p:spPr bwMode="auto">
            <a:xfrm flipH="1">
              <a:off x="428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Line 17">
              <a:extLst>
                <a:ext uri="{FF2B5EF4-FFF2-40B4-BE49-F238E27FC236}">
                  <a16:creationId xmlns:a16="http://schemas.microsoft.com/office/drawing/2014/main" id="{07C4F99E-9E3F-4094-83BF-2A5BB9D40265}"/>
                </a:ext>
              </a:extLst>
            </p:cNvPr>
            <p:cNvSpPr>
              <a:spLocks noChangeShapeType="1"/>
            </p:cNvSpPr>
            <p:nvPr/>
          </p:nvSpPr>
          <p:spPr bwMode="auto">
            <a:xfrm flipH="1">
              <a:off x="426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 name="Line 18">
              <a:extLst>
                <a:ext uri="{FF2B5EF4-FFF2-40B4-BE49-F238E27FC236}">
                  <a16:creationId xmlns:a16="http://schemas.microsoft.com/office/drawing/2014/main" id="{17AE8BA2-4B99-489B-8F5D-8B602FD536B7}"/>
                </a:ext>
              </a:extLst>
            </p:cNvPr>
            <p:cNvSpPr>
              <a:spLocks noChangeShapeType="1"/>
            </p:cNvSpPr>
            <p:nvPr/>
          </p:nvSpPr>
          <p:spPr bwMode="auto">
            <a:xfrm flipH="1">
              <a:off x="424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Line 19">
              <a:extLst>
                <a:ext uri="{FF2B5EF4-FFF2-40B4-BE49-F238E27FC236}">
                  <a16:creationId xmlns:a16="http://schemas.microsoft.com/office/drawing/2014/main" id="{90A63E0B-0294-443C-A462-B6CFC8793E22}"/>
                </a:ext>
              </a:extLst>
            </p:cNvPr>
            <p:cNvSpPr>
              <a:spLocks noChangeShapeType="1"/>
            </p:cNvSpPr>
            <p:nvPr/>
          </p:nvSpPr>
          <p:spPr bwMode="auto">
            <a:xfrm flipH="1">
              <a:off x="422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Line 20">
              <a:extLst>
                <a:ext uri="{FF2B5EF4-FFF2-40B4-BE49-F238E27FC236}">
                  <a16:creationId xmlns:a16="http://schemas.microsoft.com/office/drawing/2014/main" id="{00A4C555-1DC2-4354-B011-918955587136}"/>
                </a:ext>
              </a:extLst>
            </p:cNvPr>
            <p:cNvSpPr>
              <a:spLocks noChangeShapeType="1"/>
            </p:cNvSpPr>
            <p:nvPr/>
          </p:nvSpPr>
          <p:spPr bwMode="auto">
            <a:xfrm flipH="1">
              <a:off x="420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Line 21">
              <a:extLst>
                <a:ext uri="{FF2B5EF4-FFF2-40B4-BE49-F238E27FC236}">
                  <a16:creationId xmlns:a16="http://schemas.microsoft.com/office/drawing/2014/main" id="{C60DA7DB-AE84-4F4A-93B3-85963A48EA9D}"/>
                </a:ext>
              </a:extLst>
            </p:cNvPr>
            <p:cNvSpPr>
              <a:spLocks noChangeShapeType="1"/>
            </p:cNvSpPr>
            <p:nvPr/>
          </p:nvSpPr>
          <p:spPr bwMode="auto">
            <a:xfrm flipH="1">
              <a:off x="418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Line 22">
              <a:extLst>
                <a:ext uri="{FF2B5EF4-FFF2-40B4-BE49-F238E27FC236}">
                  <a16:creationId xmlns:a16="http://schemas.microsoft.com/office/drawing/2014/main" id="{00DD67E0-1CDA-4A28-8F1B-9D87629ED43B}"/>
                </a:ext>
              </a:extLst>
            </p:cNvPr>
            <p:cNvSpPr>
              <a:spLocks noChangeShapeType="1"/>
            </p:cNvSpPr>
            <p:nvPr/>
          </p:nvSpPr>
          <p:spPr bwMode="auto">
            <a:xfrm flipH="1">
              <a:off x="416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Line 23">
              <a:extLst>
                <a:ext uri="{FF2B5EF4-FFF2-40B4-BE49-F238E27FC236}">
                  <a16:creationId xmlns:a16="http://schemas.microsoft.com/office/drawing/2014/main" id="{89B39F47-A2A5-4D73-92A3-ECAC7320FC76}"/>
                </a:ext>
              </a:extLst>
            </p:cNvPr>
            <p:cNvSpPr>
              <a:spLocks noChangeShapeType="1"/>
            </p:cNvSpPr>
            <p:nvPr/>
          </p:nvSpPr>
          <p:spPr bwMode="auto">
            <a:xfrm flipH="1">
              <a:off x="414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Line 24">
              <a:extLst>
                <a:ext uri="{FF2B5EF4-FFF2-40B4-BE49-F238E27FC236}">
                  <a16:creationId xmlns:a16="http://schemas.microsoft.com/office/drawing/2014/main" id="{530BC949-C548-4302-8A0D-EDBE1CB799FC}"/>
                </a:ext>
              </a:extLst>
            </p:cNvPr>
            <p:cNvSpPr>
              <a:spLocks noChangeShapeType="1"/>
            </p:cNvSpPr>
            <p:nvPr/>
          </p:nvSpPr>
          <p:spPr bwMode="auto">
            <a:xfrm flipH="1">
              <a:off x="412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 name="Line 25">
              <a:extLst>
                <a:ext uri="{FF2B5EF4-FFF2-40B4-BE49-F238E27FC236}">
                  <a16:creationId xmlns:a16="http://schemas.microsoft.com/office/drawing/2014/main" id="{DB08CD01-A247-4054-9F60-77997143C9AD}"/>
                </a:ext>
              </a:extLst>
            </p:cNvPr>
            <p:cNvSpPr>
              <a:spLocks noChangeShapeType="1"/>
            </p:cNvSpPr>
            <p:nvPr/>
          </p:nvSpPr>
          <p:spPr bwMode="auto">
            <a:xfrm flipH="1">
              <a:off x="409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Line 26">
              <a:extLst>
                <a:ext uri="{FF2B5EF4-FFF2-40B4-BE49-F238E27FC236}">
                  <a16:creationId xmlns:a16="http://schemas.microsoft.com/office/drawing/2014/main" id="{14A0E75F-0C14-4356-998B-A279D61DC25D}"/>
                </a:ext>
              </a:extLst>
            </p:cNvPr>
            <p:cNvSpPr>
              <a:spLocks noChangeShapeType="1"/>
            </p:cNvSpPr>
            <p:nvPr/>
          </p:nvSpPr>
          <p:spPr bwMode="auto">
            <a:xfrm flipH="1">
              <a:off x="407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 name="Line 27">
              <a:extLst>
                <a:ext uri="{FF2B5EF4-FFF2-40B4-BE49-F238E27FC236}">
                  <a16:creationId xmlns:a16="http://schemas.microsoft.com/office/drawing/2014/main" id="{6A409EFA-043A-4E9B-BD02-FD394D981D49}"/>
                </a:ext>
              </a:extLst>
            </p:cNvPr>
            <p:cNvSpPr>
              <a:spLocks noChangeShapeType="1"/>
            </p:cNvSpPr>
            <p:nvPr/>
          </p:nvSpPr>
          <p:spPr bwMode="auto">
            <a:xfrm flipH="1">
              <a:off x="405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Line 28">
              <a:extLst>
                <a:ext uri="{FF2B5EF4-FFF2-40B4-BE49-F238E27FC236}">
                  <a16:creationId xmlns:a16="http://schemas.microsoft.com/office/drawing/2014/main" id="{22ED045F-9D75-4DF6-8325-C5AB82170E8F}"/>
                </a:ext>
              </a:extLst>
            </p:cNvPr>
            <p:cNvSpPr>
              <a:spLocks noChangeShapeType="1"/>
            </p:cNvSpPr>
            <p:nvPr/>
          </p:nvSpPr>
          <p:spPr bwMode="auto">
            <a:xfrm flipH="1">
              <a:off x="403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4" name="Line 29">
              <a:extLst>
                <a:ext uri="{FF2B5EF4-FFF2-40B4-BE49-F238E27FC236}">
                  <a16:creationId xmlns:a16="http://schemas.microsoft.com/office/drawing/2014/main" id="{8852663D-C655-4D50-9E54-DB0646C83EC5}"/>
                </a:ext>
              </a:extLst>
            </p:cNvPr>
            <p:cNvSpPr>
              <a:spLocks noChangeShapeType="1"/>
            </p:cNvSpPr>
            <p:nvPr/>
          </p:nvSpPr>
          <p:spPr bwMode="auto">
            <a:xfrm flipH="1">
              <a:off x="401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 name="Line 30">
              <a:extLst>
                <a:ext uri="{FF2B5EF4-FFF2-40B4-BE49-F238E27FC236}">
                  <a16:creationId xmlns:a16="http://schemas.microsoft.com/office/drawing/2014/main" id="{AEF0FBF6-14BD-47BA-BED7-34928CBD860E}"/>
                </a:ext>
              </a:extLst>
            </p:cNvPr>
            <p:cNvSpPr>
              <a:spLocks noChangeShapeType="1"/>
            </p:cNvSpPr>
            <p:nvPr/>
          </p:nvSpPr>
          <p:spPr bwMode="auto">
            <a:xfrm flipH="1">
              <a:off x="3997" y="1604"/>
              <a:ext cx="114"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 name="Line 31">
              <a:extLst>
                <a:ext uri="{FF2B5EF4-FFF2-40B4-BE49-F238E27FC236}">
                  <a16:creationId xmlns:a16="http://schemas.microsoft.com/office/drawing/2014/main" id="{0A9CFC75-D080-4EEB-BEDA-9D0EEAE8E148}"/>
                </a:ext>
              </a:extLst>
            </p:cNvPr>
            <p:cNvSpPr>
              <a:spLocks noChangeShapeType="1"/>
            </p:cNvSpPr>
            <p:nvPr/>
          </p:nvSpPr>
          <p:spPr bwMode="auto">
            <a:xfrm flipH="1">
              <a:off x="397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 name="Line 32">
              <a:extLst>
                <a:ext uri="{FF2B5EF4-FFF2-40B4-BE49-F238E27FC236}">
                  <a16:creationId xmlns:a16="http://schemas.microsoft.com/office/drawing/2014/main" id="{0440A823-1D2B-4283-94A1-8BE248470751}"/>
                </a:ext>
              </a:extLst>
            </p:cNvPr>
            <p:cNvSpPr>
              <a:spLocks noChangeShapeType="1"/>
            </p:cNvSpPr>
            <p:nvPr/>
          </p:nvSpPr>
          <p:spPr bwMode="auto">
            <a:xfrm flipH="1">
              <a:off x="395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 name="Line 33">
              <a:extLst>
                <a:ext uri="{FF2B5EF4-FFF2-40B4-BE49-F238E27FC236}">
                  <a16:creationId xmlns:a16="http://schemas.microsoft.com/office/drawing/2014/main" id="{38992EE6-5EB8-4BEC-A6FA-616C3F49F109}"/>
                </a:ext>
              </a:extLst>
            </p:cNvPr>
            <p:cNvSpPr>
              <a:spLocks noChangeShapeType="1"/>
            </p:cNvSpPr>
            <p:nvPr/>
          </p:nvSpPr>
          <p:spPr bwMode="auto">
            <a:xfrm flipH="1">
              <a:off x="393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 name="Line 34">
              <a:extLst>
                <a:ext uri="{FF2B5EF4-FFF2-40B4-BE49-F238E27FC236}">
                  <a16:creationId xmlns:a16="http://schemas.microsoft.com/office/drawing/2014/main" id="{B6A27717-71FE-43AB-B0C7-D80C7AB1C7D0}"/>
                </a:ext>
              </a:extLst>
            </p:cNvPr>
            <p:cNvSpPr>
              <a:spLocks noChangeShapeType="1"/>
            </p:cNvSpPr>
            <p:nvPr/>
          </p:nvSpPr>
          <p:spPr bwMode="auto">
            <a:xfrm flipH="1">
              <a:off x="391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0" name="Line 35">
              <a:extLst>
                <a:ext uri="{FF2B5EF4-FFF2-40B4-BE49-F238E27FC236}">
                  <a16:creationId xmlns:a16="http://schemas.microsoft.com/office/drawing/2014/main" id="{AD00BCD4-CACE-41C9-AE32-D4CC13ABCAC5}"/>
                </a:ext>
              </a:extLst>
            </p:cNvPr>
            <p:cNvSpPr>
              <a:spLocks noChangeShapeType="1"/>
            </p:cNvSpPr>
            <p:nvPr/>
          </p:nvSpPr>
          <p:spPr bwMode="auto">
            <a:xfrm flipH="1">
              <a:off x="3895" y="1604"/>
              <a:ext cx="114"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1" name="Line 36">
              <a:extLst>
                <a:ext uri="{FF2B5EF4-FFF2-40B4-BE49-F238E27FC236}">
                  <a16:creationId xmlns:a16="http://schemas.microsoft.com/office/drawing/2014/main" id="{C896B05E-B185-4402-8E4A-540C02CED44E}"/>
                </a:ext>
              </a:extLst>
            </p:cNvPr>
            <p:cNvSpPr>
              <a:spLocks noChangeShapeType="1"/>
            </p:cNvSpPr>
            <p:nvPr/>
          </p:nvSpPr>
          <p:spPr bwMode="auto">
            <a:xfrm flipH="1">
              <a:off x="387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2" name="Line 37">
              <a:extLst>
                <a:ext uri="{FF2B5EF4-FFF2-40B4-BE49-F238E27FC236}">
                  <a16:creationId xmlns:a16="http://schemas.microsoft.com/office/drawing/2014/main" id="{68FD4991-52AE-4C58-BE06-78A345963DFE}"/>
                </a:ext>
              </a:extLst>
            </p:cNvPr>
            <p:cNvSpPr>
              <a:spLocks noChangeShapeType="1"/>
            </p:cNvSpPr>
            <p:nvPr/>
          </p:nvSpPr>
          <p:spPr bwMode="auto">
            <a:xfrm flipH="1">
              <a:off x="385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3" name="Line 38">
              <a:extLst>
                <a:ext uri="{FF2B5EF4-FFF2-40B4-BE49-F238E27FC236}">
                  <a16:creationId xmlns:a16="http://schemas.microsoft.com/office/drawing/2014/main" id="{AC022445-8ADA-4F33-84DB-67BA43F44619}"/>
                </a:ext>
              </a:extLst>
            </p:cNvPr>
            <p:cNvSpPr>
              <a:spLocks noChangeShapeType="1"/>
            </p:cNvSpPr>
            <p:nvPr/>
          </p:nvSpPr>
          <p:spPr bwMode="auto">
            <a:xfrm flipH="1">
              <a:off x="383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 name="Line 39">
              <a:extLst>
                <a:ext uri="{FF2B5EF4-FFF2-40B4-BE49-F238E27FC236}">
                  <a16:creationId xmlns:a16="http://schemas.microsoft.com/office/drawing/2014/main" id="{D7CF7DA7-2703-4F53-BE11-5D4728DD779C}"/>
                </a:ext>
              </a:extLst>
            </p:cNvPr>
            <p:cNvSpPr>
              <a:spLocks noChangeShapeType="1"/>
            </p:cNvSpPr>
            <p:nvPr/>
          </p:nvSpPr>
          <p:spPr bwMode="auto">
            <a:xfrm flipH="1">
              <a:off x="381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 name="Line 40">
              <a:extLst>
                <a:ext uri="{FF2B5EF4-FFF2-40B4-BE49-F238E27FC236}">
                  <a16:creationId xmlns:a16="http://schemas.microsoft.com/office/drawing/2014/main" id="{FB78328D-AC3F-4110-B2B8-B735989E4FB1}"/>
                </a:ext>
              </a:extLst>
            </p:cNvPr>
            <p:cNvSpPr>
              <a:spLocks noChangeShapeType="1"/>
            </p:cNvSpPr>
            <p:nvPr/>
          </p:nvSpPr>
          <p:spPr bwMode="auto">
            <a:xfrm flipH="1">
              <a:off x="379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6" name="Line 41">
              <a:extLst>
                <a:ext uri="{FF2B5EF4-FFF2-40B4-BE49-F238E27FC236}">
                  <a16:creationId xmlns:a16="http://schemas.microsoft.com/office/drawing/2014/main" id="{BD85A7A1-93C0-4B77-A099-290C1EC6EA49}"/>
                </a:ext>
              </a:extLst>
            </p:cNvPr>
            <p:cNvSpPr>
              <a:spLocks noChangeShapeType="1"/>
            </p:cNvSpPr>
            <p:nvPr/>
          </p:nvSpPr>
          <p:spPr bwMode="auto">
            <a:xfrm flipH="1">
              <a:off x="377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7" name="Line 42">
              <a:extLst>
                <a:ext uri="{FF2B5EF4-FFF2-40B4-BE49-F238E27FC236}">
                  <a16:creationId xmlns:a16="http://schemas.microsoft.com/office/drawing/2014/main" id="{A4827F82-32C4-46DD-87EE-93412BEA4415}"/>
                </a:ext>
              </a:extLst>
            </p:cNvPr>
            <p:cNvSpPr>
              <a:spLocks noChangeShapeType="1"/>
            </p:cNvSpPr>
            <p:nvPr/>
          </p:nvSpPr>
          <p:spPr bwMode="auto">
            <a:xfrm flipH="1">
              <a:off x="375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8" name="Line 43">
              <a:extLst>
                <a:ext uri="{FF2B5EF4-FFF2-40B4-BE49-F238E27FC236}">
                  <a16:creationId xmlns:a16="http://schemas.microsoft.com/office/drawing/2014/main" id="{D96F8F5C-43D0-486E-9494-8B1B169AA256}"/>
                </a:ext>
              </a:extLst>
            </p:cNvPr>
            <p:cNvSpPr>
              <a:spLocks noChangeShapeType="1"/>
            </p:cNvSpPr>
            <p:nvPr/>
          </p:nvSpPr>
          <p:spPr bwMode="auto">
            <a:xfrm flipH="1">
              <a:off x="373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9" name="Line 44">
              <a:extLst>
                <a:ext uri="{FF2B5EF4-FFF2-40B4-BE49-F238E27FC236}">
                  <a16:creationId xmlns:a16="http://schemas.microsoft.com/office/drawing/2014/main" id="{BCA37AE2-CB1F-4778-A3B4-7CFA4C3E6BAE}"/>
                </a:ext>
              </a:extLst>
            </p:cNvPr>
            <p:cNvSpPr>
              <a:spLocks noChangeShapeType="1"/>
            </p:cNvSpPr>
            <p:nvPr/>
          </p:nvSpPr>
          <p:spPr bwMode="auto">
            <a:xfrm flipH="1">
              <a:off x="371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0" name="Line 45">
              <a:extLst>
                <a:ext uri="{FF2B5EF4-FFF2-40B4-BE49-F238E27FC236}">
                  <a16:creationId xmlns:a16="http://schemas.microsoft.com/office/drawing/2014/main" id="{E75FB826-7708-4EB3-AFC1-E876586F2EA0}"/>
                </a:ext>
              </a:extLst>
            </p:cNvPr>
            <p:cNvSpPr>
              <a:spLocks noChangeShapeType="1"/>
            </p:cNvSpPr>
            <p:nvPr/>
          </p:nvSpPr>
          <p:spPr bwMode="auto">
            <a:xfrm flipH="1">
              <a:off x="369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1" name="Line 46">
              <a:extLst>
                <a:ext uri="{FF2B5EF4-FFF2-40B4-BE49-F238E27FC236}">
                  <a16:creationId xmlns:a16="http://schemas.microsoft.com/office/drawing/2014/main" id="{15AD638D-3581-43AE-83D7-4C8183DF9FDF}"/>
                </a:ext>
              </a:extLst>
            </p:cNvPr>
            <p:cNvSpPr>
              <a:spLocks noChangeShapeType="1"/>
            </p:cNvSpPr>
            <p:nvPr/>
          </p:nvSpPr>
          <p:spPr bwMode="auto">
            <a:xfrm flipH="1">
              <a:off x="367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2" name="Line 47">
              <a:extLst>
                <a:ext uri="{FF2B5EF4-FFF2-40B4-BE49-F238E27FC236}">
                  <a16:creationId xmlns:a16="http://schemas.microsoft.com/office/drawing/2014/main" id="{9693CE9E-9EDC-41C5-99EF-4AB62FF7500B}"/>
                </a:ext>
              </a:extLst>
            </p:cNvPr>
            <p:cNvSpPr>
              <a:spLocks noChangeShapeType="1"/>
            </p:cNvSpPr>
            <p:nvPr/>
          </p:nvSpPr>
          <p:spPr bwMode="auto">
            <a:xfrm flipH="1">
              <a:off x="485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3" name="Line 48">
              <a:extLst>
                <a:ext uri="{FF2B5EF4-FFF2-40B4-BE49-F238E27FC236}">
                  <a16:creationId xmlns:a16="http://schemas.microsoft.com/office/drawing/2014/main" id="{6448E140-E48B-4D28-8735-3E4361E1AD28}"/>
                </a:ext>
              </a:extLst>
            </p:cNvPr>
            <p:cNvSpPr>
              <a:spLocks noChangeShapeType="1"/>
            </p:cNvSpPr>
            <p:nvPr/>
          </p:nvSpPr>
          <p:spPr bwMode="auto">
            <a:xfrm flipH="1">
              <a:off x="4837"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4" name="Line 49">
              <a:extLst>
                <a:ext uri="{FF2B5EF4-FFF2-40B4-BE49-F238E27FC236}">
                  <a16:creationId xmlns:a16="http://schemas.microsoft.com/office/drawing/2014/main" id="{880DE2DB-703A-49CB-AD8C-2E90ED063C9F}"/>
                </a:ext>
              </a:extLst>
            </p:cNvPr>
            <p:cNvSpPr>
              <a:spLocks noChangeShapeType="1"/>
            </p:cNvSpPr>
            <p:nvPr/>
          </p:nvSpPr>
          <p:spPr bwMode="auto">
            <a:xfrm flipH="1">
              <a:off x="481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5" name="Line 50">
              <a:extLst>
                <a:ext uri="{FF2B5EF4-FFF2-40B4-BE49-F238E27FC236}">
                  <a16:creationId xmlns:a16="http://schemas.microsoft.com/office/drawing/2014/main" id="{02AE8B83-06F1-4547-9301-6FF785FF44F4}"/>
                </a:ext>
              </a:extLst>
            </p:cNvPr>
            <p:cNvSpPr>
              <a:spLocks noChangeShapeType="1"/>
            </p:cNvSpPr>
            <p:nvPr/>
          </p:nvSpPr>
          <p:spPr bwMode="auto">
            <a:xfrm flipH="1">
              <a:off x="479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6" name="Line 51">
              <a:extLst>
                <a:ext uri="{FF2B5EF4-FFF2-40B4-BE49-F238E27FC236}">
                  <a16:creationId xmlns:a16="http://schemas.microsoft.com/office/drawing/2014/main" id="{C9A048D1-0EDC-4BE1-82FA-9FA1F7D9C4FE}"/>
                </a:ext>
              </a:extLst>
            </p:cNvPr>
            <p:cNvSpPr>
              <a:spLocks noChangeShapeType="1"/>
            </p:cNvSpPr>
            <p:nvPr/>
          </p:nvSpPr>
          <p:spPr bwMode="auto">
            <a:xfrm flipH="1">
              <a:off x="477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7" name="Line 52">
              <a:extLst>
                <a:ext uri="{FF2B5EF4-FFF2-40B4-BE49-F238E27FC236}">
                  <a16:creationId xmlns:a16="http://schemas.microsoft.com/office/drawing/2014/main" id="{88FF8D5F-E8E5-4054-8C0D-F1B5F139D3B5}"/>
                </a:ext>
              </a:extLst>
            </p:cNvPr>
            <p:cNvSpPr>
              <a:spLocks noChangeShapeType="1"/>
            </p:cNvSpPr>
            <p:nvPr/>
          </p:nvSpPr>
          <p:spPr bwMode="auto">
            <a:xfrm flipH="1">
              <a:off x="475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8" name="Line 53">
              <a:extLst>
                <a:ext uri="{FF2B5EF4-FFF2-40B4-BE49-F238E27FC236}">
                  <a16:creationId xmlns:a16="http://schemas.microsoft.com/office/drawing/2014/main" id="{C00E517E-C673-4AEB-BD4E-466F82A55BE6}"/>
                </a:ext>
              </a:extLst>
            </p:cNvPr>
            <p:cNvSpPr>
              <a:spLocks noChangeShapeType="1"/>
            </p:cNvSpPr>
            <p:nvPr/>
          </p:nvSpPr>
          <p:spPr bwMode="auto">
            <a:xfrm flipH="1">
              <a:off x="4735"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Line 54">
              <a:extLst>
                <a:ext uri="{FF2B5EF4-FFF2-40B4-BE49-F238E27FC236}">
                  <a16:creationId xmlns:a16="http://schemas.microsoft.com/office/drawing/2014/main" id="{68EAA43D-4AE1-48B7-A429-A5B48654D182}"/>
                </a:ext>
              </a:extLst>
            </p:cNvPr>
            <p:cNvSpPr>
              <a:spLocks noChangeShapeType="1"/>
            </p:cNvSpPr>
            <p:nvPr/>
          </p:nvSpPr>
          <p:spPr bwMode="auto">
            <a:xfrm flipH="1">
              <a:off x="471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0" name="Line 55">
              <a:extLst>
                <a:ext uri="{FF2B5EF4-FFF2-40B4-BE49-F238E27FC236}">
                  <a16:creationId xmlns:a16="http://schemas.microsoft.com/office/drawing/2014/main" id="{FBF6D627-7736-4E42-8612-4C1CDCF8815C}"/>
                </a:ext>
              </a:extLst>
            </p:cNvPr>
            <p:cNvSpPr>
              <a:spLocks noChangeShapeType="1"/>
            </p:cNvSpPr>
            <p:nvPr/>
          </p:nvSpPr>
          <p:spPr bwMode="auto">
            <a:xfrm flipH="1">
              <a:off x="469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Line 56">
              <a:extLst>
                <a:ext uri="{FF2B5EF4-FFF2-40B4-BE49-F238E27FC236}">
                  <a16:creationId xmlns:a16="http://schemas.microsoft.com/office/drawing/2014/main" id="{69D356D5-2ED2-44A8-96EC-BE34BB8E0C57}"/>
                </a:ext>
              </a:extLst>
            </p:cNvPr>
            <p:cNvSpPr>
              <a:spLocks noChangeShapeType="1"/>
            </p:cNvSpPr>
            <p:nvPr/>
          </p:nvSpPr>
          <p:spPr bwMode="auto">
            <a:xfrm flipH="1">
              <a:off x="467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Line 57">
              <a:extLst>
                <a:ext uri="{FF2B5EF4-FFF2-40B4-BE49-F238E27FC236}">
                  <a16:creationId xmlns:a16="http://schemas.microsoft.com/office/drawing/2014/main" id="{F126E8AD-48D2-4D08-B5DA-A810B54C4F0F}"/>
                </a:ext>
              </a:extLst>
            </p:cNvPr>
            <p:cNvSpPr>
              <a:spLocks noChangeShapeType="1"/>
            </p:cNvSpPr>
            <p:nvPr/>
          </p:nvSpPr>
          <p:spPr bwMode="auto">
            <a:xfrm flipH="1">
              <a:off x="465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3" name="Line 58">
              <a:extLst>
                <a:ext uri="{FF2B5EF4-FFF2-40B4-BE49-F238E27FC236}">
                  <a16:creationId xmlns:a16="http://schemas.microsoft.com/office/drawing/2014/main" id="{480C2516-5966-4B24-B698-2B39F89F8F9F}"/>
                </a:ext>
              </a:extLst>
            </p:cNvPr>
            <p:cNvSpPr>
              <a:spLocks noChangeShapeType="1"/>
            </p:cNvSpPr>
            <p:nvPr/>
          </p:nvSpPr>
          <p:spPr bwMode="auto">
            <a:xfrm flipH="1">
              <a:off x="4633"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4" name="Line 59">
              <a:extLst>
                <a:ext uri="{FF2B5EF4-FFF2-40B4-BE49-F238E27FC236}">
                  <a16:creationId xmlns:a16="http://schemas.microsoft.com/office/drawing/2014/main" id="{9C36F777-BAEC-4C9E-A11A-B4DE46975A10}"/>
                </a:ext>
              </a:extLst>
            </p:cNvPr>
            <p:cNvSpPr>
              <a:spLocks noChangeShapeType="1"/>
            </p:cNvSpPr>
            <p:nvPr/>
          </p:nvSpPr>
          <p:spPr bwMode="auto">
            <a:xfrm flipH="1">
              <a:off x="4611" y="1604"/>
              <a:ext cx="114"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5" name="Line 60">
              <a:extLst>
                <a:ext uri="{FF2B5EF4-FFF2-40B4-BE49-F238E27FC236}">
                  <a16:creationId xmlns:a16="http://schemas.microsoft.com/office/drawing/2014/main" id="{255B3B38-9A33-4E7F-806E-250CC3F65B00}"/>
                </a:ext>
              </a:extLst>
            </p:cNvPr>
            <p:cNvSpPr>
              <a:spLocks noChangeShapeType="1"/>
            </p:cNvSpPr>
            <p:nvPr/>
          </p:nvSpPr>
          <p:spPr bwMode="auto">
            <a:xfrm flipH="1">
              <a:off x="459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6" name="Line 61">
              <a:extLst>
                <a:ext uri="{FF2B5EF4-FFF2-40B4-BE49-F238E27FC236}">
                  <a16:creationId xmlns:a16="http://schemas.microsoft.com/office/drawing/2014/main" id="{A109BC11-A3DE-4D3A-B156-28245A4B0052}"/>
                </a:ext>
              </a:extLst>
            </p:cNvPr>
            <p:cNvSpPr>
              <a:spLocks noChangeShapeType="1"/>
            </p:cNvSpPr>
            <p:nvPr/>
          </p:nvSpPr>
          <p:spPr bwMode="auto">
            <a:xfrm flipH="1">
              <a:off x="457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7" name="Line 62">
              <a:extLst>
                <a:ext uri="{FF2B5EF4-FFF2-40B4-BE49-F238E27FC236}">
                  <a16:creationId xmlns:a16="http://schemas.microsoft.com/office/drawing/2014/main" id="{BFB4ECC3-6548-4096-9AC2-5C6FB0A0A7D9}"/>
                </a:ext>
              </a:extLst>
            </p:cNvPr>
            <p:cNvSpPr>
              <a:spLocks noChangeShapeType="1"/>
            </p:cNvSpPr>
            <p:nvPr/>
          </p:nvSpPr>
          <p:spPr bwMode="auto">
            <a:xfrm flipH="1">
              <a:off x="455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8" name="Line 63">
              <a:extLst>
                <a:ext uri="{FF2B5EF4-FFF2-40B4-BE49-F238E27FC236}">
                  <a16:creationId xmlns:a16="http://schemas.microsoft.com/office/drawing/2014/main" id="{A7A819AF-37AC-4AF7-BD24-A6C47A5E9357}"/>
                </a:ext>
              </a:extLst>
            </p:cNvPr>
            <p:cNvSpPr>
              <a:spLocks noChangeShapeType="1"/>
            </p:cNvSpPr>
            <p:nvPr/>
          </p:nvSpPr>
          <p:spPr bwMode="auto">
            <a:xfrm flipH="1">
              <a:off x="453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9" name="Line 64">
              <a:extLst>
                <a:ext uri="{FF2B5EF4-FFF2-40B4-BE49-F238E27FC236}">
                  <a16:creationId xmlns:a16="http://schemas.microsoft.com/office/drawing/2014/main" id="{FA128B42-9D41-424A-8124-12B48B70D281}"/>
                </a:ext>
              </a:extLst>
            </p:cNvPr>
            <p:cNvSpPr>
              <a:spLocks noChangeShapeType="1"/>
            </p:cNvSpPr>
            <p:nvPr/>
          </p:nvSpPr>
          <p:spPr bwMode="auto">
            <a:xfrm flipH="1">
              <a:off x="4511"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0" name="Line 65">
              <a:extLst>
                <a:ext uri="{FF2B5EF4-FFF2-40B4-BE49-F238E27FC236}">
                  <a16:creationId xmlns:a16="http://schemas.microsoft.com/office/drawing/2014/main" id="{9B82C7C1-9CA2-4C6F-993D-0E902CD77447}"/>
                </a:ext>
              </a:extLst>
            </p:cNvPr>
            <p:cNvSpPr>
              <a:spLocks noChangeShapeType="1"/>
            </p:cNvSpPr>
            <p:nvPr/>
          </p:nvSpPr>
          <p:spPr bwMode="auto">
            <a:xfrm flipH="1">
              <a:off x="448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1" name="Line 66">
              <a:extLst>
                <a:ext uri="{FF2B5EF4-FFF2-40B4-BE49-F238E27FC236}">
                  <a16:creationId xmlns:a16="http://schemas.microsoft.com/office/drawing/2014/main" id="{F3AD070C-8035-488D-9FF6-76919721B235}"/>
                </a:ext>
              </a:extLst>
            </p:cNvPr>
            <p:cNvSpPr>
              <a:spLocks noChangeShapeType="1"/>
            </p:cNvSpPr>
            <p:nvPr/>
          </p:nvSpPr>
          <p:spPr bwMode="auto">
            <a:xfrm flipH="1">
              <a:off x="446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2" name="Line 67">
              <a:extLst>
                <a:ext uri="{FF2B5EF4-FFF2-40B4-BE49-F238E27FC236}">
                  <a16:creationId xmlns:a16="http://schemas.microsoft.com/office/drawing/2014/main" id="{6589283F-6D90-43C4-8846-204033672C5C}"/>
                </a:ext>
              </a:extLst>
            </p:cNvPr>
            <p:cNvSpPr>
              <a:spLocks noChangeShapeType="1"/>
            </p:cNvSpPr>
            <p:nvPr/>
          </p:nvSpPr>
          <p:spPr bwMode="auto">
            <a:xfrm flipH="1">
              <a:off x="444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3" name="Line 68">
              <a:extLst>
                <a:ext uri="{FF2B5EF4-FFF2-40B4-BE49-F238E27FC236}">
                  <a16:creationId xmlns:a16="http://schemas.microsoft.com/office/drawing/2014/main" id="{3260BC4C-E7D4-4394-925B-2BBA5C3C2625}"/>
                </a:ext>
              </a:extLst>
            </p:cNvPr>
            <p:cNvSpPr>
              <a:spLocks noChangeShapeType="1"/>
            </p:cNvSpPr>
            <p:nvPr/>
          </p:nvSpPr>
          <p:spPr bwMode="auto">
            <a:xfrm flipH="1">
              <a:off x="442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4" name="Line 69">
              <a:extLst>
                <a:ext uri="{FF2B5EF4-FFF2-40B4-BE49-F238E27FC236}">
                  <a16:creationId xmlns:a16="http://schemas.microsoft.com/office/drawing/2014/main" id="{39B8E79D-77A1-4984-BB2B-531FC973F5BB}"/>
                </a:ext>
              </a:extLst>
            </p:cNvPr>
            <p:cNvSpPr>
              <a:spLocks noChangeShapeType="1"/>
            </p:cNvSpPr>
            <p:nvPr/>
          </p:nvSpPr>
          <p:spPr bwMode="auto">
            <a:xfrm flipH="1">
              <a:off x="4409" y="1604"/>
              <a:ext cx="112" cy="148"/>
            </a:xfrm>
            <a:prstGeom prst="line">
              <a:avLst/>
            </a:pr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65" name="Subtitle 2">
            <a:extLst>
              <a:ext uri="{FF2B5EF4-FFF2-40B4-BE49-F238E27FC236}">
                <a16:creationId xmlns:a16="http://schemas.microsoft.com/office/drawing/2014/main" id="{D6CD5D12-2532-4303-9DDF-797927765091}"/>
              </a:ext>
            </a:extLst>
          </p:cNvPr>
          <p:cNvSpPr txBox="1">
            <a:spLocks/>
          </p:cNvSpPr>
          <p:nvPr/>
        </p:nvSpPr>
        <p:spPr>
          <a:xfrm>
            <a:off x="187165" y="5697194"/>
            <a:ext cx="6755338" cy="262938"/>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AU" sz="3200" b="1" dirty="0" err="1">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McPhillamys</a:t>
            </a:r>
            <a:r>
              <a:rPr lang="en-AU" sz="3200"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 responsive site design</a:t>
            </a:r>
          </a:p>
        </p:txBody>
      </p:sp>
      <p:sp>
        <p:nvSpPr>
          <p:cNvPr id="66" name="Subtitle 2">
            <a:extLst>
              <a:ext uri="{FF2B5EF4-FFF2-40B4-BE49-F238E27FC236}">
                <a16:creationId xmlns:a16="http://schemas.microsoft.com/office/drawing/2014/main" id="{C27A4FFB-345D-4FE2-8A2D-58641FFC6D38}"/>
              </a:ext>
            </a:extLst>
          </p:cNvPr>
          <p:cNvSpPr txBox="1">
            <a:spLocks/>
          </p:cNvSpPr>
          <p:nvPr/>
        </p:nvSpPr>
        <p:spPr>
          <a:xfrm>
            <a:off x="220859" y="6267495"/>
            <a:ext cx="6726945" cy="262938"/>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AU" sz="2400"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Tony McPaul, Manager – Special Projects</a:t>
            </a:r>
          </a:p>
        </p:txBody>
      </p:sp>
    </p:spTree>
    <p:extLst>
      <p:ext uri="{BB962C8B-B14F-4D97-AF65-F5344CB8AC3E}">
        <p14:creationId xmlns:p14="http://schemas.microsoft.com/office/powerpoint/2010/main" val="4226135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0">
      <a:dk1>
        <a:sysClr val="windowText" lastClr="000000"/>
      </a:dk1>
      <a:lt1>
        <a:sysClr val="window" lastClr="FFFFFF"/>
      </a:lt1>
      <a:dk2>
        <a:srgbClr val="B1A16E"/>
      </a:dk2>
      <a:lt2>
        <a:srgbClr val="F2F2F2"/>
      </a:lt2>
      <a:accent1>
        <a:srgbClr val="BB922E"/>
      </a:accent1>
      <a:accent2>
        <a:srgbClr val="000000"/>
      </a:accent2>
      <a:accent3>
        <a:srgbClr val="A5A5A5"/>
      </a:accent3>
      <a:accent4>
        <a:srgbClr val="7C7C7C"/>
      </a:accent4>
      <a:accent5>
        <a:srgbClr val="D0C6A8"/>
      </a:accent5>
      <a:accent6>
        <a:srgbClr val="F2F2F2"/>
      </a:accent6>
      <a:hlink>
        <a:srgbClr val="B1A16E"/>
      </a:hlink>
      <a:folHlink>
        <a:srgbClr val="B1A16E"/>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0">
      <a:dk1>
        <a:sysClr val="windowText" lastClr="000000"/>
      </a:dk1>
      <a:lt1>
        <a:sysClr val="window" lastClr="FFFFFF"/>
      </a:lt1>
      <a:dk2>
        <a:srgbClr val="B1A16E"/>
      </a:dk2>
      <a:lt2>
        <a:srgbClr val="F2F2F2"/>
      </a:lt2>
      <a:accent1>
        <a:srgbClr val="BB922E"/>
      </a:accent1>
      <a:accent2>
        <a:srgbClr val="000000"/>
      </a:accent2>
      <a:accent3>
        <a:srgbClr val="A5A5A5"/>
      </a:accent3>
      <a:accent4>
        <a:srgbClr val="7C7C7C"/>
      </a:accent4>
      <a:accent5>
        <a:srgbClr val="D0C6A8"/>
      </a:accent5>
      <a:accent6>
        <a:srgbClr val="F2F2F2"/>
      </a:accent6>
      <a:hlink>
        <a:srgbClr val="B1A16E"/>
      </a:hlink>
      <a:folHlink>
        <a:srgbClr val="B1A16E"/>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B1A16E"/>
        </a:solidFill>
        <a:ln>
          <a:noFill/>
        </a:ln>
      </a:spPr>
      <a:bodyPr vert="horz" wrap="square" lIns="91440" tIns="45720" rIns="91440" bIns="45720" numCol="1" anchor="t" anchorCtr="0" compatLnSpc="1">
        <a:prstTxWarp prst="textNoShape">
          <a:avLst/>
        </a:prstTxWarp>
      </a:bodyPr>
      <a:lstStyle>
        <a:defPPr algn="l">
          <a:defRPr b="1" dirty="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0FF88A3C4CA640BD760BF30CA50598" ma:contentTypeVersion="31" ma:contentTypeDescription="Create a new document." ma:contentTypeScope="" ma:versionID="de4e36a924ec37cdca2f835e41d7db41">
  <xsd:schema xmlns:xsd="http://www.w3.org/2001/XMLSchema" xmlns:xs="http://www.w3.org/2001/XMLSchema" xmlns:p="http://schemas.microsoft.com/office/2006/metadata/properties" xmlns:ns1="http://schemas.microsoft.com/sharepoint/v3" xmlns:ns2="42a6ab0f-9cbe-4d70-953c-892304b96226" xmlns:ns3="30834937-6478-4c23-accf-bffc8bb6ea4f" targetNamespace="http://schemas.microsoft.com/office/2006/metadata/properties" ma:root="true" ma:fieldsID="2ca360bb57e037d6f67b2916d6d06d0a" ns1:_="" ns2:_="" ns3:_="">
    <xsd:import namespace="http://schemas.microsoft.com/sharepoint/v3"/>
    <xsd:import namespace="42a6ab0f-9cbe-4d70-953c-892304b96226"/>
    <xsd:import namespace="30834937-6478-4c23-accf-bffc8bb6ea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1:ol_Department" minOccurs="0"/>
                <xsd:element ref="ns2:Issue_x0020_Date" minOccurs="0"/>
                <xsd:element ref="ns2:Next_x0020_Review_x0020_Date" minOccurs="0"/>
                <xsd:element ref="ns2:Revision" minOccurs="0"/>
                <xsd:element ref="ns2:DocumentNo" minOccurs="0"/>
                <xsd:element ref="ns2:DocType" minOccurs="0"/>
                <xsd:element ref="ns2:Discipline" minOccurs="0"/>
                <xsd:element ref="ns2:_Flow_SignoffStatus" minOccurs="0"/>
                <xsd:element ref="ns3:TaxKeywordTaxHTField"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21" nillable="true" ma:displayName="Department" ma:description="" ma:internalName="ol_Departmen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a6ab0f-9cbe-4d70-953c-892304b962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ssue_x0020_Date" ma:index="22" nillable="true" ma:displayName="Issue Date" ma:format="DateOnly" ma:internalName="Issue_x0020_Date">
      <xsd:simpleType>
        <xsd:restriction base="dms:DateTime"/>
      </xsd:simpleType>
    </xsd:element>
    <xsd:element name="Next_x0020_Review_x0020_Date" ma:index="23" nillable="true" ma:displayName="Next Review Date" ma:format="DateOnly" ma:internalName="Next_x0020_Review_x0020_Date">
      <xsd:simpleType>
        <xsd:restriction base="dms:DateTime"/>
      </xsd:simpleType>
    </xsd:element>
    <xsd:element name="Revision" ma:index="24" nillable="true" ma:displayName="Revision" ma:format="Dropdown" ma:internalName="Revision">
      <xsd:simpleType>
        <xsd:restriction base="dms:Text">
          <xsd:maxLength value="3"/>
        </xsd:restriction>
      </xsd:simpleType>
    </xsd:element>
    <xsd:element name="DocumentNo" ma:index="25" nillable="true" ma:displayName="Document No" ma:format="Dropdown" ma:internalName="DocumentNo">
      <xsd:simpleType>
        <xsd:restriction base="dms:Text">
          <xsd:maxLength value="255"/>
        </xsd:restriction>
      </xsd:simpleType>
    </xsd:element>
    <xsd:element name="DocType" ma:index="26" nillable="true" ma:displayName="Doc Type" ma:format="Dropdown" ma:internalName="DocType">
      <xsd:simpleType>
        <xsd:restriction base="dms:Text">
          <xsd:maxLength value="3"/>
        </xsd:restriction>
      </xsd:simpleType>
    </xsd:element>
    <xsd:element name="Discipline" ma:index="27" nillable="true" ma:displayName="Discipline" ma:internalName="Discipline">
      <xsd:simpleType>
        <xsd:restriction base="dms:Text">
          <xsd:maxLength value="2"/>
        </xsd:restriction>
      </xsd:simpleType>
    </xsd:element>
    <xsd:element name="_Flow_SignoffStatus" ma:index="28" nillable="true" ma:displayName="Sign-off status" ma:internalName="Sign_x002d_off_x0020_status">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5abda541-9e0c-4828-b802-11cc27a7e9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0834937-6478-4c23-accf-bffc8bb6ea4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KeywordTaxHTField" ma:index="30" nillable="true" ma:taxonomy="true" ma:internalName="TaxKeywordTaxHTField" ma:taxonomyFieldName="TaxKeyword" ma:displayName="Enterprise Keywords" ma:fieldId="{23f27201-bee3-471e-b2e7-b64fd8b7ca38}" ma:taxonomyMulti="true" ma:sspId="5abda541-9e0c-4828-b802-11cc27a7e92c" ma:termSetId="00000000-0000-0000-0000-000000000000" ma:anchorId="00000000-0000-0000-0000-000000000000" ma:open="true" ma:isKeyword="true">
      <xsd:complexType>
        <xsd:sequence>
          <xsd:element ref="pc:Terms" minOccurs="0" maxOccurs="1"/>
        </xsd:sequence>
      </xsd:complexType>
    </xsd:element>
    <xsd:element name="TaxCatchAll" ma:index="31" nillable="true" ma:displayName="Taxonomy Catch All Column" ma:hidden="true" ma:list="{925e1f4c-5e60-4b72-93f0-339b10d6cf1c}" ma:internalName="TaxCatchAll" ma:showField="CatchAllData" ma:web="30834937-6478-4c23-accf-bffc8bb6ea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a6ab0f-9cbe-4d70-953c-892304b96226">
      <Terms xmlns="http://schemas.microsoft.com/office/infopath/2007/PartnerControls"/>
    </lcf76f155ced4ddcb4097134ff3c332f>
    <TaxCatchAll xmlns="30834937-6478-4c23-accf-bffc8bb6ea4f" xsi:nil="true"/>
    <Issue_x0020_Date xmlns="42a6ab0f-9cbe-4d70-953c-892304b96226" xsi:nil="true"/>
    <_Flow_SignoffStatus xmlns="42a6ab0f-9cbe-4d70-953c-892304b96226" xsi:nil="true"/>
    <Discipline xmlns="42a6ab0f-9cbe-4d70-953c-892304b96226" xsi:nil="true"/>
    <DocumentNo xmlns="42a6ab0f-9cbe-4d70-953c-892304b96226" xsi:nil="true"/>
    <Revision xmlns="42a6ab0f-9cbe-4d70-953c-892304b96226" xsi:nil="true"/>
    <DocType xmlns="42a6ab0f-9cbe-4d70-953c-892304b96226" xsi:nil="true"/>
    <ol_Department xmlns="http://schemas.microsoft.com/sharepoint/v3" xsi:nil="true"/>
    <Next_x0020_Review_x0020_Date xmlns="42a6ab0f-9cbe-4d70-953c-892304b96226" xsi:nil="true"/>
    <TaxKeywordTaxHTField xmlns="30834937-6478-4c23-accf-bffc8bb6ea4f">
      <Terms xmlns="http://schemas.microsoft.com/office/infopath/2007/PartnerControls"/>
    </TaxKeywordTaxHTField>
  </documentManagement>
</p:properties>
</file>

<file path=customXml/itemProps1.xml><?xml version="1.0" encoding="utf-8"?>
<ds:datastoreItem xmlns:ds="http://schemas.openxmlformats.org/officeDocument/2006/customXml" ds:itemID="{F005D9C8-513D-4C7E-98E4-3B12AFFFB053}">
  <ds:schemaRefs>
    <ds:schemaRef ds:uri="http://schemas.microsoft.com/sharepoint/v3/contenttype/forms"/>
  </ds:schemaRefs>
</ds:datastoreItem>
</file>

<file path=customXml/itemProps2.xml><?xml version="1.0" encoding="utf-8"?>
<ds:datastoreItem xmlns:ds="http://schemas.openxmlformats.org/officeDocument/2006/customXml" ds:itemID="{9E5317CF-55F6-4472-90B8-F94DD9798A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a6ab0f-9cbe-4d70-953c-892304b96226"/>
    <ds:schemaRef ds:uri="30834937-6478-4c23-accf-bffc8bb6ea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279061-BC87-4C68-BA9E-F7368F5BB69D}">
  <ds:schemaRefs>
    <ds:schemaRef ds:uri="http://schemas.microsoft.com/office/2006/documentManagement/types"/>
    <ds:schemaRef ds:uri="http://schemas.microsoft.com/office/infopath/2007/PartnerControls"/>
    <ds:schemaRef ds:uri="42a6ab0f-9cbe-4d70-953c-892304b96226"/>
    <ds:schemaRef ds:uri="http://purl.org/dc/elements/1.1/"/>
    <ds:schemaRef ds:uri="http://schemas.microsoft.com/office/2006/metadata/properties"/>
    <ds:schemaRef ds:uri="http://schemas.microsoft.com/sharepoint/v3"/>
    <ds:schemaRef ds:uri="http://purl.org/dc/terms/"/>
    <ds:schemaRef ds:uri="30834937-6478-4c23-accf-bffc8bb6ea4f"/>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13862</TotalTime>
  <Words>1336</Words>
  <Application>Microsoft Office PowerPoint</Application>
  <PresentationFormat>Widescreen</PresentationFormat>
  <Paragraphs>233</Paragraphs>
  <Slides>18</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Calibri</vt:lpstr>
      <vt:lpstr>Calibri Light</vt:lpstr>
      <vt:lpstr>Callibri</vt:lpstr>
      <vt:lpstr>NewFrank-Regular</vt:lpstr>
      <vt:lpstr>Open Sans Light</vt:lpstr>
      <vt:lpstr>Wingdings</vt:lpstr>
      <vt:lpstr>Office Theme</vt:lpstr>
      <vt:lpstr>1_Office Theme</vt:lpstr>
      <vt:lpstr>2_Office Theme</vt:lpstr>
      <vt:lpstr>3_Office Theme</vt:lpstr>
      <vt:lpstr>PowerPoint Presentation</vt:lpstr>
      <vt:lpstr>PowerPoint Presentation</vt:lpstr>
      <vt:lpstr>ACKNOWLEDGEMENT OF COUNTRY</vt:lpstr>
      <vt:lpstr>REGIS PURPOSE</vt:lpstr>
      <vt:lpstr>FY22 MAINTAINING OUR Licence TO OPERATE</vt:lpstr>
      <vt:lpstr>PowerPoint Presentation</vt:lpstr>
      <vt:lpstr>BENEFITS FOR BLAYNEY, THE REGION AND NSW</vt:lpstr>
      <vt:lpstr>PowerPoint Presentation</vt:lpstr>
      <vt:lpstr>PowerPoint Presentation</vt:lpstr>
      <vt:lpstr>PowerPoint Presentation</vt:lpstr>
      <vt:lpstr>PowerPoint Presentation</vt:lpstr>
      <vt:lpstr>PowerPoint Presentation</vt:lpstr>
      <vt:lpstr>PowerPoint Presentation</vt:lpstr>
      <vt:lpstr>CLOSURE &amp; A POSITIVE LEGACY</vt:lpstr>
      <vt:lpstr>BENEFITS FOR BLAYNEY, THE REGION AND NSW</vt:lpstr>
      <vt:lpstr>PowerPoint Presentation</vt:lpstr>
      <vt:lpstr>McPHILLAMYS GOLD PROJECT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Smith</dc:creator>
  <cp:lastModifiedBy>Wayne Taylor</cp:lastModifiedBy>
  <cp:revision>553</cp:revision>
  <cp:lastPrinted>2023-02-02T03:26:34Z</cp:lastPrinted>
  <dcterms:created xsi:type="dcterms:W3CDTF">2020-06-23T05:35:20Z</dcterms:created>
  <dcterms:modified xsi:type="dcterms:W3CDTF">2023-02-05T20:10:35Z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2020-06-22T00:00:00Z</vt:filetime>
  </property>
  <property fmtid="{D5CDD505-2E9C-101B-9397-08002B2CF9AE}" pid="3" name="Creator">
    <vt:lpwstr>Microsoft® PowerPoint® 2019</vt:lpwstr>
  </property>
  <property fmtid="{D5CDD505-2E9C-101B-9397-08002B2CF9AE}" pid="4" name="LastSaved">
    <vt:filetime>2020-06-23T00:00:00Z</vt:filetime>
  </property>
  <property fmtid="{D5CDD505-2E9C-101B-9397-08002B2CF9AE}" pid="5" name="ContentTypeId">
    <vt:lpwstr>0x010100288656FD8390B444807F81A7B29975CC</vt:lpwstr>
  </property>
  <property fmtid="{D5CDD505-2E9C-101B-9397-08002B2CF9AE}" pid="6" name="MediaServiceImageTags">
    <vt:lpwstr/>
  </property>
  <property fmtid="{D5CDD505-2E9C-101B-9397-08002B2CF9AE}" pid="7" name="TaxKeyword">
    <vt:lpwstr/>
  </property>
</Properties>
</file>