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entation.xml" ContentType="application/vnd.openxmlformats-officedocument.presentationml.presentation.main+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notesSlides/notesSlide3.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custom.xml" ContentType="application/vnd.openxmlformats-officedocument.custom-properties+xml"/>
  <Override PartName="/docProps/app.xml" ContentType="application/vnd.openxmlformats-officedocument.extended-properties+xml"/>
  <Override PartName="/docMetadata/LabelInfo.xml" ContentType="application/vnd.ms-office.classificationlabel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sldIdLst>
    <p:sldId id="256" r:id="rId2"/>
    <p:sldId id="4111" r:id="rId3"/>
    <p:sldId id="4047" r:id="rId4"/>
    <p:sldId id="257" r:id="rId5"/>
    <p:sldId id="261" r:id="rId6"/>
    <p:sldId id="259" r:id="rId7"/>
    <p:sldId id="262" r:id="rId8"/>
    <p:sldId id="4114" r:id="rId9"/>
    <p:sldId id="258" r:id="rId10"/>
    <p:sldId id="4115" r:id="rId11"/>
    <p:sldId id="260"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76"/>
  </p:normalViewPr>
  <p:slideViewPr>
    <p:cSldViewPr snapToGrid="0">
      <p:cViewPr varScale="1">
        <p:scale>
          <a:sx n="101" d="100"/>
          <a:sy n="101" d="100"/>
        </p:scale>
        <p:origin x="904" y="192"/>
      </p:cViewPr>
      <p:guideLst/>
    </p:cSldViewPr>
  </p:slideViewPr>
  <p:notesTextViewPr>
    <p:cViewPr>
      <p:scale>
        <a:sx n="1" d="1"/>
        <a:sy n="1" d="1"/>
      </p:scale>
      <p:origin x="0" y="0"/>
    </p:cViewPr>
  </p:notesTextViewPr>
  <p:sorterViewPr>
    <p:cViewPr>
      <p:scale>
        <a:sx n="128" d="100"/>
        <a:sy n="128"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customXml" Target="../customXml/item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20"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8E5D50-FC87-7A4C-9884-EC3336E09B1F}" type="datetimeFigureOut">
              <a:rPr lang="en-US" smtClean="0"/>
              <a:t>2/2/23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D40078-F9D9-E744-A7E1-C7013271658B}" type="slidenum">
              <a:rPr lang="en-US" smtClean="0"/>
              <a:t>‹#›</a:t>
            </a:fld>
            <a:endParaRPr lang="en-US"/>
          </a:p>
        </p:txBody>
      </p:sp>
    </p:spTree>
    <p:extLst>
      <p:ext uri="{BB962C8B-B14F-4D97-AF65-F5344CB8AC3E}">
        <p14:creationId xmlns:p14="http://schemas.microsoft.com/office/powerpoint/2010/main" val="14727464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CA4BD7-C192-FE4F-A686-69304CE1E958}" type="slidenum">
              <a:rPr lang="en-US" smtClean="0"/>
              <a:t>2</a:t>
            </a:fld>
            <a:endParaRPr lang="en-US"/>
          </a:p>
        </p:txBody>
      </p:sp>
    </p:spTree>
    <p:extLst>
      <p:ext uri="{BB962C8B-B14F-4D97-AF65-F5344CB8AC3E}">
        <p14:creationId xmlns:p14="http://schemas.microsoft.com/office/powerpoint/2010/main" val="9756220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CA4BD7-C192-FE4F-A686-69304CE1E958}" type="slidenum">
              <a:rPr lang="en-US" smtClean="0"/>
              <a:t>3</a:t>
            </a:fld>
            <a:endParaRPr lang="en-US"/>
          </a:p>
        </p:txBody>
      </p:sp>
    </p:spTree>
    <p:extLst>
      <p:ext uri="{BB962C8B-B14F-4D97-AF65-F5344CB8AC3E}">
        <p14:creationId xmlns:p14="http://schemas.microsoft.com/office/powerpoint/2010/main" val="16558627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t>Delete this slide after reading.</a:t>
            </a:r>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CA4BD7-C192-FE4F-A686-69304CE1E95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81067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DAAEA-1D77-4E36-C61C-13F77034A738}"/>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5EAE0F49-9452-E5B9-8FF1-77D78149162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14AD1B73-0781-F72A-1E42-739CD726A190}"/>
              </a:ext>
            </a:extLst>
          </p:cNvPr>
          <p:cNvSpPr>
            <a:spLocks noGrp="1"/>
          </p:cNvSpPr>
          <p:nvPr>
            <p:ph type="dt" sz="half" idx="10"/>
          </p:nvPr>
        </p:nvSpPr>
        <p:spPr/>
        <p:txBody>
          <a:bodyPr/>
          <a:lstStyle/>
          <a:p>
            <a:fld id="{7DDE293B-4824-1D4F-A41A-72C18DFEB67D}" type="datetimeFigureOut">
              <a:rPr lang="en-US" smtClean="0"/>
              <a:t>2/2/23</a:t>
            </a:fld>
            <a:endParaRPr lang="en-US"/>
          </a:p>
        </p:txBody>
      </p:sp>
      <p:sp>
        <p:nvSpPr>
          <p:cNvPr id="5" name="Footer Placeholder 4">
            <a:extLst>
              <a:ext uri="{FF2B5EF4-FFF2-40B4-BE49-F238E27FC236}">
                <a16:creationId xmlns:a16="http://schemas.microsoft.com/office/drawing/2014/main" id="{69368554-12C1-E248-1821-56024BA39D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D85416-5893-1223-CE41-0AAD317F9B6C}"/>
              </a:ext>
            </a:extLst>
          </p:cNvPr>
          <p:cNvSpPr>
            <a:spLocks noGrp="1"/>
          </p:cNvSpPr>
          <p:nvPr>
            <p:ph type="sldNum" sz="quarter" idx="12"/>
          </p:nvPr>
        </p:nvSpPr>
        <p:spPr/>
        <p:txBody>
          <a:bodyPr/>
          <a:lstStyle/>
          <a:p>
            <a:fld id="{9ECBE0FC-FD09-F946-87EC-3FEAA2F408EA}" type="slidenum">
              <a:rPr lang="en-US" smtClean="0"/>
              <a:t>‹#›</a:t>
            </a:fld>
            <a:endParaRPr lang="en-US"/>
          </a:p>
        </p:txBody>
      </p:sp>
    </p:spTree>
    <p:extLst>
      <p:ext uri="{BB962C8B-B14F-4D97-AF65-F5344CB8AC3E}">
        <p14:creationId xmlns:p14="http://schemas.microsoft.com/office/powerpoint/2010/main" val="14596555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8D38D0-8D79-04CA-1005-9CA781195D61}"/>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268DB063-5AE4-1167-DA67-8DFF3D57685E}"/>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2897994-0D98-34CA-0338-030D104CD826}"/>
              </a:ext>
            </a:extLst>
          </p:cNvPr>
          <p:cNvSpPr>
            <a:spLocks noGrp="1"/>
          </p:cNvSpPr>
          <p:nvPr>
            <p:ph type="dt" sz="half" idx="10"/>
          </p:nvPr>
        </p:nvSpPr>
        <p:spPr/>
        <p:txBody>
          <a:bodyPr/>
          <a:lstStyle/>
          <a:p>
            <a:fld id="{7DDE293B-4824-1D4F-A41A-72C18DFEB67D}" type="datetimeFigureOut">
              <a:rPr lang="en-US" smtClean="0"/>
              <a:t>2/2/23</a:t>
            </a:fld>
            <a:endParaRPr lang="en-US"/>
          </a:p>
        </p:txBody>
      </p:sp>
      <p:sp>
        <p:nvSpPr>
          <p:cNvPr id="5" name="Footer Placeholder 4">
            <a:extLst>
              <a:ext uri="{FF2B5EF4-FFF2-40B4-BE49-F238E27FC236}">
                <a16:creationId xmlns:a16="http://schemas.microsoft.com/office/drawing/2014/main" id="{D04EC905-97E4-8015-AAD5-3BB7347580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94C2F5-396B-B4B6-A4A3-494FDC531041}"/>
              </a:ext>
            </a:extLst>
          </p:cNvPr>
          <p:cNvSpPr>
            <a:spLocks noGrp="1"/>
          </p:cNvSpPr>
          <p:nvPr>
            <p:ph type="sldNum" sz="quarter" idx="12"/>
          </p:nvPr>
        </p:nvSpPr>
        <p:spPr/>
        <p:txBody>
          <a:bodyPr/>
          <a:lstStyle/>
          <a:p>
            <a:fld id="{9ECBE0FC-FD09-F946-87EC-3FEAA2F408EA}" type="slidenum">
              <a:rPr lang="en-US" smtClean="0"/>
              <a:t>‹#›</a:t>
            </a:fld>
            <a:endParaRPr lang="en-US"/>
          </a:p>
        </p:txBody>
      </p:sp>
    </p:spTree>
    <p:extLst>
      <p:ext uri="{BB962C8B-B14F-4D97-AF65-F5344CB8AC3E}">
        <p14:creationId xmlns:p14="http://schemas.microsoft.com/office/powerpoint/2010/main" val="22405319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5FCF76F-E89D-A6CA-42E5-996E368D600F}"/>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F748CC27-5514-8985-0E73-D9B93E386665}"/>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06F039B-1765-4E08-77A2-5631E55CB454}"/>
              </a:ext>
            </a:extLst>
          </p:cNvPr>
          <p:cNvSpPr>
            <a:spLocks noGrp="1"/>
          </p:cNvSpPr>
          <p:nvPr>
            <p:ph type="dt" sz="half" idx="10"/>
          </p:nvPr>
        </p:nvSpPr>
        <p:spPr/>
        <p:txBody>
          <a:bodyPr/>
          <a:lstStyle/>
          <a:p>
            <a:fld id="{7DDE293B-4824-1D4F-A41A-72C18DFEB67D}" type="datetimeFigureOut">
              <a:rPr lang="en-US" smtClean="0"/>
              <a:t>2/2/23</a:t>
            </a:fld>
            <a:endParaRPr lang="en-US"/>
          </a:p>
        </p:txBody>
      </p:sp>
      <p:sp>
        <p:nvSpPr>
          <p:cNvPr id="5" name="Footer Placeholder 4">
            <a:extLst>
              <a:ext uri="{FF2B5EF4-FFF2-40B4-BE49-F238E27FC236}">
                <a16:creationId xmlns:a16="http://schemas.microsoft.com/office/drawing/2014/main" id="{47E34885-1474-720E-CDA9-5BD45F61D6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63CBDE-2889-5F54-BD16-8FCF8C6F5F78}"/>
              </a:ext>
            </a:extLst>
          </p:cNvPr>
          <p:cNvSpPr>
            <a:spLocks noGrp="1"/>
          </p:cNvSpPr>
          <p:nvPr>
            <p:ph type="sldNum" sz="quarter" idx="12"/>
          </p:nvPr>
        </p:nvSpPr>
        <p:spPr/>
        <p:txBody>
          <a:bodyPr/>
          <a:lstStyle/>
          <a:p>
            <a:fld id="{9ECBE0FC-FD09-F946-87EC-3FEAA2F408EA}" type="slidenum">
              <a:rPr lang="en-US" smtClean="0"/>
              <a:t>‹#›</a:t>
            </a:fld>
            <a:endParaRPr lang="en-US"/>
          </a:p>
        </p:txBody>
      </p:sp>
    </p:spTree>
    <p:extLst>
      <p:ext uri="{BB962C8B-B14F-4D97-AF65-F5344CB8AC3E}">
        <p14:creationId xmlns:p14="http://schemas.microsoft.com/office/powerpoint/2010/main" val="40373417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EPA Logo">
    <p:bg>
      <p:bgPr>
        <a:solidFill>
          <a:schemeClr val="bg1"/>
        </a:solidFill>
        <a:effectLst/>
      </p:bgPr>
    </p:bg>
    <p:spTree>
      <p:nvGrpSpPr>
        <p:cNvPr id="1" name=""/>
        <p:cNvGrpSpPr/>
        <p:nvPr/>
      </p:nvGrpSpPr>
      <p:grpSpPr>
        <a:xfrm>
          <a:off x="0" y="0"/>
          <a:ext cx="0" cy="0"/>
          <a:chOff x="0" y="0"/>
          <a:chExt cx="0" cy="0"/>
        </a:xfrm>
      </p:grpSpPr>
      <p:sp>
        <p:nvSpPr>
          <p:cNvPr id="5" name="Text Placeholder 11">
            <a:extLst>
              <a:ext uri="{FF2B5EF4-FFF2-40B4-BE49-F238E27FC236}">
                <a16:creationId xmlns:a16="http://schemas.microsoft.com/office/drawing/2014/main" id="{A9F858EB-38AA-B448-8942-D47786481ED4}"/>
              </a:ext>
            </a:extLst>
          </p:cNvPr>
          <p:cNvSpPr>
            <a:spLocks noGrp="1"/>
          </p:cNvSpPr>
          <p:nvPr>
            <p:ph type="body" sz="quarter" idx="13" hasCustomPrompt="1"/>
          </p:nvPr>
        </p:nvSpPr>
        <p:spPr>
          <a:xfrm>
            <a:off x="636486" y="1607371"/>
            <a:ext cx="9929785" cy="4671489"/>
          </a:xfrm>
        </p:spPr>
        <p:txBody>
          <a:bodyPr>
            <a:noAutofit/>
          </a:bodyPr>
          <a:lstStyle>
            <a:lvl1pPr marL="0" indent="0">
              <a:spcBef>
                <a:spcPts val="1200"/>
              </a:spcBef>
              <a:buFont typeface="Arial" panose="020B0604020202020204" pitchFamily="34" charset="0"/>
              <a:buNone/>
              <a:defRPr lang="en-AU" sz="1800" b="0" smtClean="0">
                <a:effectLst/>
              </a:defRPr>
            </a:lvl1pPr>
          </a:lstStyle>
          <a:p>
            <a:r>
              <a:rPr lang="en-AU" sz="1600" b="1" dirty="0">
                <a:solidFill>
                  <a:srgbClr val="003F72"/>
                </a:solidFill>
                <a:effectLst/>
                <a:latin typeface="VIC"/>
                <a:ea typeface="Calibri"/>
                <a:cs typeface="Times New Roman"/>
              </a:rPr>
              <a:t>WHO ARE WE?</a:t>
            </a:r>
            <a:endParaRPr lang="en-AU" sz="1100" dirty="0">
              <a:effectLst/>
              <a:latin typeface="Calibri"/>
              <a:ea typeface="Calibri"/>
              <a:cs typeface="Times New Roman"/>
            </a:endParaRPr>
          </a:p>
          <a:p>
            <a:r>
              <a:rPr lang="en-AU" sz="1600" dirty="0">
                <a:solidFill>
                  <a:srgbClr val="003F72"/>
                </a:solidFill>
                <a:effectLst/>
                <a:latin typeface="VIC"/>
                <a:ea typeface="Calibri"/>
                <a:cs typeface="Times New Roman"/>
              </a:rPr>
              <a:t>Environment Protection Authority Victoria (EPA) is Victoria’s environmental regulator.</a:t>
            </a:r>
            <a:endParaRPr lang="en-GB" dirty="0"/>
          </a:p>
          <a:p>
            <a:r>
              <a:rPr lang="en-AU" sz="1600" b="1" dirty="0">
                <a:solidFill>
                  <a:srgbClr val="003F72"/>
                </a:solidFill>
                <a:effectLst/>
                <a:latin typeface="VIC"/>
                <a:ea typeface="Calibri"/>
                <a:cs typeface="Times New Roman"/>
              </a:rPr>
              <a:t>WHAT DO WE DO?</a:t>
            </a:r>
            <a:endParaRPr lang="en-AU" sz="1100" dirty="0">
              <a:effectLst/>
              <a:latin typeface="Calibri"/>
              <a:ea typeface="Calibri"/>
              <a:cs typeface="Times New Roman"/>
            </a:endParaRPr>
          </a:p>
          <a:p>
            <a:r>
              <a:rPr lang="en-AU" sz="1600" dirty="0">
                <a:solidFill>
                  <a:srgbClr val="003F72"/>
                </a:solidFill>
                <a:effectLst/>
                <a:latin typeface="VIC"/>
                <a:ea typeface="Calibri"/>
                <a:cs typeface="Times New Roman"/>
              </a:rPr>
              <a:t>We work with community, industry and business to prevent and reduce the harmful effects of pollution and waste on Victoria’s environment and people.</a:t>
            </a:r>
            <a:endParaRPr lang="en-AU" sz="1100" dirty="0">
              <a:effectLst/>
              <a:latin typeface="Calibri"/>
              <a:ea typeface="Calibri"/>
              <a:cs typeface="Times New Roman"/>
            </a:endParaRPr>
          </a:p>
          <a:p>
            <a:r>
              <a:rPr lang="en-AU" sz="1600" dirty="0">
                <a:solidFill>
                  <a:srgbClr val="003F72"/>
                </a:solidFill>
                <a:effectLst/>
                <a:latin typeface="VIC"/>
                <a:ea typeface="Calibri"/>
                <a:cs typeface="Times New Roman"/>
              </a:rPr>
              <a:t>EPA can help you understand your obligations under the law and will provide clear advice on the state of the environment so you can make informed decisions about your health. We are also providing guidance to industry on their environmental duties and how to meet them.</a:t>
            </a:r>
          </a:p>
          <a:p>
            <a:r>
              <a:rPr lang="en-AU" sz="1600" b="1" dirty="0">
                <a:solidFill>
                  <a:srgbClr val="003F72"/>
                </a:solidFill>
                <a:effectLst/>
                <a:latin typeface="VIC"/>
                <a:ea typeface="Calibri"/>
                <a:cs typeface="Times New Roman"/>
              </a:rPr>
              <a:t>HOW DO WE DO THIS?</a:t>
            </a:r>
            <a:endParaRPr lang="en-AU" sz="1100" dirty="0">
              <a:effectLst/>
              <a:latin typeface="Calibri"/>
              <a:ea typeface="Calibri"/>
              <a:cs typeface="Times New Roman"/>
            </a:endParaRPr>
          </a:p>
          <a:p>
            <a:r>
              <a:rPr lang="en-AU" sz="1600" dirty="0">
                <a:solidFill>
                  <a:srgbClr val="003F72"/>
                </a:solidFill>
                <a:effectLst/>
                <a:latin typeface="VIC"/>
                <a:ea typeface="Calibri"/>
                <a:cs typeface="Times New Roman"/>
              </a:rPr>
              <a:t>We focus on getting most people doing the right thing, but we will unapologetically use our powers, including fines and court action, against those that don’t.</a:t>
            </a:r>
            <a:endParaRPr lang="en-AU" sz="1100" dirty="0">
              <a:effectLst/>
              <a:latin typeface="Calibri"/>
              <a:ea typeface="Calibri"/>
              <a:cs typeface="Times New Roman"/>
            </a:endParaRPr>
          </a:p>
          <a:p>
            <a:r>
              <a:rPr lang="en-AU" sz="1600" dirty="0">
                <a:solidFill>
                  <a:srgbClr val="003F72"/>
                </a:solidFill>
                <a:effectLst/>
                <a:latin typeface="VIC"/>
                <a:ea typeface="Calibri"/>
                <a:cs typeface="Times New Roman"/>
              </a:rPr>
              <a:t>We act in a fair, proportionate and transparent manner, with integrity, and are committed to continually improving our performance.</a:t>
            </a:r>
            <a:endParaRPr lang="en-AU" sz="1100" dirty="0">
              <a:effectLst/>
              <a:latin typeface="Calibri"/>
              <a:ea typeface="Calibri"/>
              <a:cs typeface="Times New Roman"/>
            </a:endParaRPr>
          </a:p>
          <a:p>
            <a:endParaRPr lang="en-AU" sz="1100" dirty="0">
              <a:effectLst/>
              <a:latin typeface="Calibri"/>
              <a:ea typeface="Calibri"/>
              <a:cs typeface="Times New Roman"/>
            </a:endParaRPr>
          </a:p>
          <a:p>
            <a:pPr lvl="0"/>
            <a:endParaRPr lang="en-GB" dirty="0"/>
          </a:p>
          <a:p>
            <a:pPr lvl="0"/>
            <a:endParaRPr lang="en-GB" dirty="0"/>
          </a:p>
        </p:txBody>
      </p:sp>
    </p:spTree>
    <p:extLst>
      <p:ext uri="{BB962C8B-B14F-4D97-AF65-F5344CB8AC3E}">
        <p14:creationId xmlns:p14="http://schemas.microsoft.com/office/powerpoint/2010/main" val="23112680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Layout 4">
    <p:bg>
      <p:bgPr>
        <a:solidFill>
          <a:schemeClr val="bg1"/>
        </a:solidFill>
        <a:effectLst/>
      </p:bgPr>
    </p:bg>
    <p:spTree>
      <p:nvGrpSpPr>
        <p:cNvPr id="1" name=""/>
        <p:cNvGrpSpPr/>
        <p:nvPr/>
      </p:nvGrpSpPr>
      <p:grpSpPr>
        <a:xfrm>
          <a:off x="0" y="0"/>
          <a:ext cx="0" cy="0"/>
          <a:chOff x="0" y="0"/>
          <a:chExt cx="0" cy="0"/>
        </a:xfrm>
      </p:grpSpPr>
      <p:pic>
        <p:nvPicPr>
          <p:cNvPr id="9" name="Picture 8" descr="EPA Victoria Logo">
            <a:extLst>
              <a:ext uri="{FF2B5EF4-FFF2-40B4-BE49-F238E27FC236}">
                <a16:creationId xmlns:a16="http://schemas.microsoft.com/office/drawing/2014/main" id="{FFFF33FA-FB3B-2448-9300-7F41CCF1AEC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48561" y="541683"/>
            <a:ext cx="785423" cy="781375"/>
          </a:xfrm>
          <a:prstGeom prst="rect">
            <a:avLst/>
          </a:prstGeom>
        </p:spPr>
      </p:pic>
      <p:sp>
        <p:nvSpPr>
          <p:cNvPr id="15" name="Content Placeholder 5">
            <a:extLst>
              <a:ext uri="{FF2B5EF4-FFF2-40B4-BE49-F238E27FC236}">
                <a16:creationId xmlns:a16="http://schemas.microsoft.com/office/drawing/2014/main" id="{AFC8FC44-9471-144F-8362-BD62A9C93F86}"/>
              </a:ext>
            </a:extLst>
          </p:cNvPr>
          <p:cNvSpPr>
            <a:spLocks noGrp="1"/>
          </p:cNvSpPr>
          <p:nvPr>
            <p:ph sz="quarter" idx="16" hasCustomPrompt="1"/>
          </p:nvPr>
        </p:nvSpPr>
        <p:spPr>
          <a:xfrm>
            <a:off x="636588" y="2384425"/>
            <a:ext cx="10918825" cy="3632200"/>
          </a:xfrm>
        </p:spPr>
        <p:txBody>
          <a:bodyPr/>
          <a:lstStyle>
            <a:lvl1pPr>
              <a:defRPr sz="1800" baseline="0">
                <a:solidFill>
                  <a:schemeClr val="tx1"/>
                </a:solidFill>
              </a:defRPr>
            </a:lvl1pPr>
          </a:lstStyle>
          <a:p>
            <a:pPr lvl="0"/>
            <a:r>
              <a:rPr lang="en-GB"/>
              <a:t>VIC 18pt Regular in black</a:t>
            </a:r>
            <a:endParaRPr lang="en-US"/>
          </a:p>
        </p:txBody>
      </p:sp>
      <p:sp>
        <p:nvSpPr>
          <p:cNvPr id="16" name="Text Placeholder 11">
            <a:extLst>
              <a:ext uri="{FF2B5EF4-FFF2-40B4-BE49-F238E27FC236}">
                <a16:creationId xmlns:a16="http://schemas.microsoft.com/office/drawing/2014/main" id="{5A56C6EA-77B0-774F-BCB9-ECE96ECD37A2}"/>
              </a:ext>
            </a:extLst>
          </p:cNvPr>
          <p:cNvSpPr>
            <a:spLocks noGrp="1"/>
          </p:cNvSpPr>
          <p:nvPr>
            <p:ph type="body" sz="quarter" idx="12" hasCustomPrompt="1"/>
          </p:nvPr>
        </p:nvSpPr>
        <p:spPr>
          <a:xfrm>
            <a:off x="636487" y="990736"/>
            <a:ext cx="9929784" cy="581843"/>
          </a:xfrm>
        </p:spPr>
        <p:txBody>
          <a:bodyPr>
            <a:noAutofit/>
          </a:bodyPr>
          <a:lstStyle>
            <a:lvl1pPr marL="0" indent="0">
              <a:buNone/>
              <a:defRPr sz="4000" b="1" i="0">
                <a:solidFill>
                  <a:srgbClr val="003B71"/>
                </a:solidFill>
                <a:latin typeface="VIC" pitchFamily="2" charset="77"/>
              </a:defRPr>
            </a:lvl1pPr>
          </a:lstStyle>
          <a:p>
            <a:pPr lvl="0"/>
            <a:r>
              <a:rPr lang="en-GB"/>
              <a:t>Heading VIC 40pt Bold in EPA blue</a:t>
            </a:r>
          </a:p>
        </p:txBody>
      </p:sp>
      <p:sp>
        <p:nvSpPr>
          <p:cNvPr id="17" name="Text Placeholder 11">
            <a:extLst>
              <a:ext uri="{FF2B5EF4-FFF2-40B4-BE49-F238E27FC236}">
                <a16:creationId xmlns:a16="http://schemas.microsoft.com/office/drawing/2014/main" id="{CF75B1FF-B0D7-B247-971D-FB353AFE56D5}"/>
              </a:ext>
            </a:extLst>
          </p:cNvPr>
          <p:cNvSpPr>
            <a:spLocks noGrp="1"/>
          </p:cNvSpPr>
          <p:nvPr>
            <p:ph type="body" sz="quarter" idx="13" hasCustomPrompt="1"/>
          </p:nvPr>
        </p:nvSpPr>
        <p:spPr>
          <a:xfrm>
            <a:off x="636486" y="1644131"/>
            <a:ext cx="10919027" cy="648691"/>
          </a:xfrm>
        </p:spPr>
        <p:txBody>
          <a:bodyPr>
            <a:noAutofit/>
          </a:bodyPr>
          <a:lstStyle>
            <a:lvl1pPr marL="0" indent="0">
              <a:buFont typeface="Arial" panose="020B0604020202020204" pitchFamily="34" charset="0"/>
              <a:buNone/>
              <a:defRPr sz="2600" b="0" i="0">
                <a:solidFill>
                  <a:srgbClr val="003B71"/>
                </a:solidFill>
                <a:latin typeface="VIC" pitchFamily="2" charset="77"/>
              </a:defRPr>
            </a:lvl1pPr>
          </a:lstStyle>
          <a:p>
            <a:pPr lvl="0"/>
            <a:r>
              <a:rPr lang="en-GB"/>
              <a:t>Subheading VIC 26pt Regular in EPA blue</a:t>
            </a:r>
          </a:p>
        </p:txBody>
      </p:sp>
    </p:spTree>
    <p:extLst>
      <p:ext uri="{BB962C8B-B14F-4D97-AF65-F5344CB8AC3E}">
        <p14:creationId xmlns:p14="http://schemas.microsoft.com/office/powerpoint/2010/main" val="3315072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28D8E-7361-924A-39DE-DBC24ABDD5EB}"/>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762ED294-9205-1BB8-48A0-831F22336AE6}"/>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390CD28-E526-8DA2-1A1A-9440C1885E2B}"/>
              </a:ext>
            </a:extLst>
          </p:cNvPr>
          <p:cNvSpPr>
            <a:spLocks noGrp="1"/>
          </p:cNvSpPr>
          <p:nvPr>
            <p:ph type="dt" sz="half" idx="10"/>
          </p:nvPr>
        </p:nvSpPr>
        <p:spPr/>
        <p:txBody>
          <a:bodyPr/>
          <a:lstStyle/>
          <a:p>
            <a:fld id="{7DDE293B-4824-1D4F-A41A-72C18DFEB67D}" type="datetimeFigureOut">
              <a:rPr lang="en-US" smtClean="0"/>
              <a:t>2/2/23</a:t>
            </a:fld>
            <a:endParaRPr lang="en-US"/>
          </a:p>
        </p:txBody>
      </p:sp>
      <p:sp>
        <p:nvSpPr>
          <p:cNvPr id="5" name="Footer Placeholder 4">
            <a:extLst>
              <a:ext uri="{FF2B5EF4-FFF2-40B4-BE49-F238E27FC236}">
                <a16:creationId xmlns:a16="http://schemas.microsoft.com/office/drawing/2014/main" id="{82F2869A-7D70-243B-0517-9A0446566D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B092DC-A0D9-CC4E-3FD1-9517C987D37D}"/>
              </a:ext>
            </a:extLst>
          </p:cNvPr>
          <p:cNvSpPr>
            <a:spLocks noGrp="1"/>
          </p:cNvSpPr>
          <p:nvPr>
            <p:ph type="sldNum" sz="quarter" idx="12"/>
          </p:nvPr>
        </p:nvSpPr>
        <p:spPr/>
        <p:txBody>
          <a:bodyPr/>
          <a:lstStyle/>
          <a:p>
            <a:fld id="{9ECBE0FC-FD09-F946-87EC-3FEAA2F408EA}" type="slidenum">
              <a:rPr lang="en-US" smtClean="0"/>
              <a:t>‹#›</a:t>
            </a:fld>
            <a:endParaRPr lang="en-US"/>
          </a:p>
        </p:txBody>
      </p:sp>
    </p:spTree>
    <p:extLst>
      <p:ext uri="{BB962C8B-B14F-4D97-AF65-F5344CB8AC3E}">
        <p14:creationId xmlns:p14="http://schemas.microsoft.com/office/powerpoint/2010/main" val="42143077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2D7986-0022-43CC-9B07-A61EF0B2B206}"/>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8DAE21B0-8BA6-DB65-ABDF-408BF02C242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06A7C2B6-1BFB-1284-E3CD-C8AA229D0708}"/>
              </a:ext>
            </a:extLst>
          </p:cNvPr>
          <p:cNvSpPr>
            <a:spLocks noGrp="1"/>
          </p:cNvSpPr>
          <p:nvPr>
            <p:ph type="dt" sz="half" idx="10"/>
          </p:nvPr>
        </p:nvSpPr>
        <p:spPr/>
        <p:txBody>
          <a:bodyPr/>
          <a:lstStyle/>
          <a:p>
            <a:fld id="{7DDE293B-4824-1D4F-A41A-72C18DFEB67D}" type="datetimeFigureOut">
              <a:rPr lang="en-US" smtClean="0"/>
              <a:t>2/2/23</a:t>
            </a:fld>
            <a:endParaRPr lang="en-US"/>
          </a:p>
        </p:txBody>
      </p:sp>
      <p:sp>
        <p:nvSpPr>
          <p:cNvPr id="5" name="Footer Placeholder 4">
            <a:extLst>
              <a:ext uri="{FF2B5EF4-FFF2-40B4-BE49-F238E27FC236}">
                <a16:creationId xmlns:a16="http://schemas.microsoft.com/office/drawing/2014/main" id="{25722A32-211F-BF98-706B-15B2CAD403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B007C5-A015-4122-222A-EF716A984F33}"/>
              </a:ext>
            </a:extLst>
          </p:cNvPr>
          <p:cNvSpPr>
            <a:spLocks noGrp="1"/>
          </p:cNvSpPr>
          <p:nvPr>
            <p:ph type="sldNum" sz="quarter" idx="12"/>
          </p:nvPr>
        </p:nvSpPr>
        <p:spPr/>
        <p:txBody>
          <a:bodyPr/>
          <a:lstStyle/>
          <a:p>
            <a:fld id="{9ECBE0FC-FD09-F946-87EC-3FEAA2F408EA}" type="slidenum">
              <a:rPr lang="en-US" smtClean="0"/>
              <a:t>‹#›</a:t>
            </a:fld>
            <a:endParaRPr lang="en-US"/>
          </a:p>
        </p:txBody>
      </p:sp>
    </p:spTree>
    <p:extLst>
      <p:ext uri="{BB962C8B-B14F-4D97-AF65-F5344CB8AC3E}">
        <p14:creationId xmlns:p14="http://schemas.microsoft.com/office/powerpoint/2010/main" val="8488824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A0F1D-7E73-02EA-A4D7-1A72479CD484}"/>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4779CEF7-69B2-B967-F530-82308B8F3402}"/>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B1C031B1-DA14-B4EA-F0DD-B53B20409E09}"/>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B3C5F7C8-0988-29E6-7AD9-DBC5DD37635F}"/>
              </a:ext>
            </a:extLst>
          </p:cNvPr>
          <p:cNvSpPr>
            <a:spLocks noGrp="1"/>
          </p:cNvSpPr>
          <p:nvPr>
            <p:ph type="dt" sz="half" idx="10"/>
          </p:nvPr>
        </p:nvSpPr>
        <p:spPr/>
        <p:txBody>
          <a:bodyPr/>
          <a:lstStyle/>
          <a:p>
            <a:fld id="{7DDE293B-4824-1D4F-A41A-72C18DFEB67D}" type="datetimeFigureOut">
              <a:rPr lang="en-US" smtClean="0"/>
              <a:t>2/2/23</a:t>
            </a:fld>
            <a:endParaRPr lang="en-US"/>
          </a:p>
        </p:txBody>
      </p:sp>
      <p:sp>
        <p:nvSpPr>
          <p:cNvPr id="6" name="Footer Placeholder 5">
            <a:extLst>
              <a:ext uri="{FF2B5EF4-FFF2-40B4-BE49-F238E27FC236}">
                <a16:creationId xmlns:a16="http://schemas.microsoft.com/office/drawing/2014/main" id="{B96DBE3A-ED2D-8A9C-6105-F837C13CBD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A9F5882-4BB3-31CA-521A-E20E3E45DACB}"/>
              </a:ext>
            </a:extLst>
          </p:cNvPr>
          <p:cNvSpPr>
            <a:spLocks noGrp="1"/>
          </p:cNvSpPr>
          <p:nvPr>
            <p:ph type="sldNum" sz="quarter" idx="12"/>
          </p:nvPr>
        </p:nvSpPr>
        <p:spPr/>
        <p:txBody>
          <a:bodyPr/>
          <a:lstStyle/>
          <a:p>
            <a:fld id="{9ECBE0FC-FD09-F946-87EC-3FEAA2F408EA}" type="slidenum">
              <a:rPr lang="en-US" smtClean="0"/>
              <a:t>‹#›</a:t>
            </a:fld>
            <a:endParaRPr lang="en-US"/>
          </a:p>
        </p:txBody>
      </p:sp>
    </p:spTree>
    <p:extLst>
      <p:ext uri="{BB962C8B-B14F-4D97-AF65-F5344CB8AC3E}">
        <p14:creationId xmlns:p14="http://schemas.microsoft.com/office/powerpoint/2010/main" val="3183005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EAF321-67C9-D450-41C0-189DC13FEB0E}"/>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E9E661AB-7347-C2D9-8919-B8820E49A19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77FA2955-BB4E-AE0B-AAB2-679C76663F6A}"/>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48D351DD-09CC-468C-FD31-F0810F846D4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1A6DD394-1227-9BDA-6332-7D1B59838FF6}"/>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79C4C66E-4366-E641-511A-8E23A800F74D}"/>
              </a:ext>
            </a:extLst>
          </p:cNvPr>
          <p:cNvSpPr>
            <a:spLocks noGrp="1"/>
          </p:cNvSpPr>
          <p:nvPr>
            <p:ph type="dt" sz="half" idx="10"/>
          </p:nvPr>
        </p:nvSpPr>
        <p:spPr/>
        <p:txBody>
          <a:bodyPr/>
          <a:lstStyle/>
          <a:p>
            <a:fld id="{7DDE293B-4824-1D4F-A41A-72C18DFEB67D}" type="datetimeFigureOut">
              <a:rPr lang="en-US" smtClean="0"/>
              <a:t>2/2/23</a:t>
            </a:fld>
            <a:endParaRPr lang="en-US"/>
          </a:p>
        </p:txBody>
      </p:sp>
      <p:sp>
        <p:nvSpPr>
          <p:cNvPr id="8" name="Footer Placeholder 7">
            <a:extLst>
              <a:ext uri="{FF2B5EF4-FFF2-40B4-BE49-F238E27FC236}">
                <a16:creationId xmlns:a16="http://schemas.microsoft.com/office/drawing/2014/main" id="{55406379-7282-1DE4-6750-DD95D25E6DE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AB03104-35BB-272F-9CD5-B8BBEE6F573D}"/>
              </a:ext>
            </a:extLst>
          </p:cNvPr>
          <p:cNvSpPr>
            <a:spLocks noGrp="1"/>
          </p:cNvSpPr>
          <p:nvPr>
            <p:ph type="sldNum" sz="quarter" idx="12"/>
          </p:nvPr>
        </p:nvSpPr>
        <p:spPr/>
        <p:txBody>
          <a:bodyPr/>
          <a:lstStyle/>
          <a:p>
            <a:fld id="{9ECBE0FC-FD09-F946-87EC-3FEAA2F408EA}" type="slidenum">
              <a:rPr lang="en-US" smtClean="0"/>
              <a:t>‹#›</a:t>
            </a:fld>
            <a:endParaRPr lang="en-US"/>
          </a:p>
        </p:txBody>
      </p:sp>
    </p:spTree>
    <p:extLst>
      <p:ext uri="{BB962C8B-B14F-4D97-AF65-F5344CB8AC3E}">
        <p14:creationId xmlns:p14="http://schemas.microsoft.com/office/powerpoint/2010/main" val="26748655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E03F8-D8B5-BB07-A75A-00DDE3E0245A}"/>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31827043-AE0D-90BC-0DC1-16F2C01F4EDA}"/>
              </a:ext>
            </a:extLst>
          </p:cNvPr>
          <p:cNvSpPr>
            <a:spLocks noGrp="1"/>
          </p:cNvSpPr>
          <p:nvPr>
            <p:ph type="dt" sz="half" idx="10"/>
          </p:nvPr>
        </p:nvSpPr>
        <p:spPr/>
        <p:txBody>
          <a:bodyPr/>
          <a:lstStyle/>
          <a:p>
            <a:fld id="{7DDE293B-4824-1D4F-A41A-72C18DFEB67D}" type="datetimeFigureOut">
              <a:rPr lang="en-US" smtClean="0"/>
              <a:t>2/2/23</a:t>
            </a:fld>
            <a:endParaRPr lang="en-US"/>
          </a:p>
        </p:txBody>
      </p:sp>
      <p:sp>
        <p:nvSpPr>
          <p:cNvPr id="4" name="Footer Placeholder 3">
            <a:extLst>
              <a:ext uri="{FF2B5EF4-FFF2-40B4-BE49-F238E27FC236}">
                <a16:creationId xmlns:a16="http://schemas.microsoft.com/office/drawing/2014/main" id="{9603340E-D82F-F2F3-F21E-A8C50FDC1F0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F0A01CC-ACE5-2909-6CEB-F80114A6BAAC}"/>
              </a:ext>
            </a:extLst>
          </p:cNvPr>
          <p:cNvSpPr>
            <a:spLocks noGrp="1"/>
          </p:cNvSpPr>
          <p:nvPr>
            <p:ph type="sldNum" sz="quarter" idx="12"/>
          </p:nvPr>
        </p:nvSpPr>
        <p:spPr/>
        <p:txBody>
          <a:bodyPr/>
          <a:lstStyle/>
          <a:p>
            <a:fld id="{9ECBE0FC-FD09-F946-87EC-3FEAA2F408EA}" type="slidenum">
              <a:rPr lang="en-US" smtClean="0"/>
              <a:t>‹#›</a:t>
            </a:fld>
            <a:endParaRPr lang="en-US"/>
          </a:p>
        </p:txBody>
      </p:sp>
    </p:spTree>
    <p:extLst>
      <p:ext uri="{BB962C8B-B14F-4D97-AF65-F5344CB8AC3E}">
        <p14:creationId xmlns:p14="http://schemas.microsoft.com/office/powerpoint/2010/main" val="32717207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654E65E-255C-EEF7-A5DB-57FFA302BD52}"/>
              </a:ext>
            </a:extLst>
          </p:cNvPr>
          <p:cNvSpPr>
            <a:spLocks noGrp="1"/>
          </p:cNvSpPr>
          <p:nvPr>
            <p:ph type="dt" sz="half" idx="10"/>
          </p:nvPr>
        </p:nvSpPr>
        <p:spPr/>
        <p:txBody>
          <a:bodyPr/>
          <a:lstStyle/>
          <a:p>
            <a:fld id="{7DDE293B-4824-1D4F-A41A-72C18DFEB67D}" type="datetimeFigureOut">
              <a:rPr lang="en-US" smtClean="0"/>
              <a:t>2/2/23</a:t>
            </a:fld>
            <a:endParaRPr lang="en-US"/>
          </a:p>
        </p:txBody>
      </p:sp>
      <p:sp>
        <p:nvSpPr>
          <p:cNvPr id="3" name="Footer Placeholder 2">
            <a:extLst>
              <a:ext uri="{FF2B5EF4-FFF2-40B4-BE49-F238E27FC236}">
                <a16:creationId xmlns:a16="http://schemas.microsoft.com/office/drawing/2014/main" id="{7A9BAA6A-08AA-C05E-B5E2-C5CD7AACC52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D79ADC7-86CA-967E-D1E3-B6726E3B7016}"/>
              </a:ext>
            </a:extLst>
          </p:cNvPr>
          <p:cNvSpPr>
            <a:spLocks noGrp="1"/>
          </p:cNvSpPr>
          <p:nvPr>
            <p:ph type="sldNum" sz="quarter" idx="12"/>
          </p:nvPr>
        </p:nvSpPr>
        <p:spPr/>
        <p:txBody>
          <a:bodyPr/>
          <a:lstStyle/>
          <a:p>
            <a:fld id="{9ECBE0FC-FD09-F946-87EC-3FEAA2F408EA}" type="slidenum">
              <a:rPr lang="en-US" smtClean="0"/>
              <a:t>‹#›</a:t>
            </a:fld>
            <a:endParaRPr lang="en-US"/>
          </a:p>
        </p:txBody>
      </p:sp>
    </p:spTree>
    <p:extLst>
      <p:ext uri="{BB962C8B-B14F-4D97-AF65-F5344CB8AC3E}">
        <p14:creationId xmlns:p14="http://schemas.microsoft.com/office/powerpoint/2010/main" val="3471634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2B1F6-B110-3EF2-88F2-12C612C0E2AB}"/>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488753C1-8478-D69B-2E4C-B8016F2F07C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0F7E1BDD-F56C-CCB6-C0AE-E3C0C026B3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3E047F41-842F-8036-07DF-04A50D637A93}"/>
              </a:ext>
            </a:extLst>
          </p:cNvPr>
          <p:cNvSpPr>
            <a:spLocks noGrp="1"/>
          </p:cNvSpPr>
          <p:nvPr>
            <p:ph type="dt" sz="half" idx="10"/>
          </p:nvPr>
        </p:nvSpPr>
        <p:spPr/>
        <p:txBody>
          <a:bodyPr/>
          <a:lstStyle/>
          <a:p>
            <a:fld id="{7DDE293B-4824-1D4F-A41A-72C18DFEB67D}" type="datetimeFigureOut">
              <a:rPr lang="en-US" smtClean="0"/>
              <a:t>2/2/23</a:t>
            </a:fld>
            <a:endParaRPr lang="en-US"/>
          </a:p>
        </p:txBody>
      </p:sp>
      <p:sp>
        <p:nvSpPr>
          <p:cNvPr id="6" name="Footer Placeholder 5">
            <a:extLst>
              <a:ext uri="{FF2B5EF4-FFF2-40B4-BE49-F238E27FC236}">
                <a16:creationId xmlns:a16="http://schemas.microsoft.com/office/drawing/2014/main" id="{DACF4E49-C16B-E0F0-A635-E5252F489F7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B6CEBE9-9941-079E-10EE-DA9DC12D1B91}"/>
              </a:ext>
            </a:extLst>
          </p:cNvPr>
          <p:cNvSpPr>
            <a:spLocks noGrp="1"/>
          </p:cNvSpPr>
          <p:nvPr>
            <p:ph type="sldNum" sz="quarter" idx="12"/>
          </p:nvPr>
        </p:nvSpPr>
        <p:spPr/>
        <p:txBody>
          <a:bodyPr/>
          <a:lstStyle/>
          <a:p>
            <a:fld id="{9ECBE0FC-FD09-F946-87EC-3FEAA2F408EA}" type="slidenum">
              <a:rPr lang="en-US" smtClean="0"/>
              <a:t>‹#›</a:t>
            </a:fld>
            <a:endParaRPr lang="en-US"/>
          </a:p>
        </p:txBody>
      </p:sp>
    </p:spTree>
    <p:extLst>
      <p:ext uri="{BB962C8B-B14F-4D97-AF65-F5344CB8AC3E}">
        <p14:creationId xmlns:p14="http://schemas.microsoft.com/office/powerpoint/2010/main" val="11908149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873487-71C8-1D13-2625-4DAB42BB1E9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44EFF855-EBDA-5D7E-FD80-713339BDB0B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6B0FF3D-5A61-B41C-006A-8D68B8954F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17A44425-67E5-285D-6C31-144A0016A0B7}"/>
              </a:ext>
            </a:extLst>
          </p:cNvPr>
          <p:cNvSpPr>
            <a:spLocks noGrp="1"/>
          </p:cNvSpPr>
          <p:nvPr>
            <p:ph type="dt" sz="half" idx="10"/>
          </p:nvPr>
        </p:nvSpPr>
        <p:spPr/>
        <p:txBody>
          <a:bodyPr/>
          <a:lstStyle/>
          <a:p>
            <a:fld id="{7DDE293B-4824-1D4F-A41A-72C18DFEB67D}" type="datetimeFigureOut">
              <a:rPr lang="en-US" smtClean="0"/>
              <a:t>2/2/23</a:t>
            </a:fld>
            <a:endParaRPr lang="en-US"/>
          </a:p>
        </p:txBody>
      </p:sp>
      <p:sp>
        <p:nvSpPr>
          <p:cNvPr id="6" name="Footer Placeholder 5">
            <a:extLst>
              <a:ext uri="{FF2B5EF4-FFF2-40B4-BE49-F238E27FC236}">
                <a16:creationId xmlns:a16="http://schemas.microsoft.com/office/drawing/2014/main" id="{FACB0594-6232-0EB8-62BC-28D37D86F16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F6593D5-FF43-FBCB-67F7-A0ED2615BE34}"/>
              </a:ext>
            </a:extLst>
          </p:cNvPr>
          <p:cNvSpPr>
            <a:spLocks noGrp="1"/>
          </p:cNvSpPr>
          <p:nvPr>
            <p:ph type="sldNum" sz="quarter" idx="12"/>
          </p:nvPr>
        </p:nvSpPr>
        <p:spPr/>
        <p:txBody>
          <a:bodyPr/>
          <a:lstStyle/>
          <a:p>
            <a:fld id="{9ECBE0FC-FD09-F946-87EC-3FEAA2F408EA}" type="slidenum">
              <a:rPr lang="en-US" smtClean="0"/>
              <a:t>‹#›</a:t>
            </a:fld>
            <a:endParaRPr lang="en-US"/>
          </a:p>
        </p:txBody>
      </p:sp>
    </p:spTree>
    <p:extLst>
      <p:ext uri="{BB962C8B-B14F-4D97-AF65-F5344CB8AC3E}">
        <p14:creationId xmlns:p14="http://schemas.microsoft.com/office/powerpoint/2010/main" val="35878455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4402FCA-21CB-1E45-DEFB-31A09FE3695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78EDC2BF-15DC-1018-20A2-185454937CD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C371005-EAF4-7FA2-D485-774D8D607A4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DE293B-4824-1D4F-A41A-72C18DFEB67D}" type="datetimeFigureOut">
              <a:rPr lang="en-US" smtClean="0"/>
              <a:t>2/2/23</a:t>
            </a:fld>
            <a:endParaRPr lang="en-US"/>
          </a:p>
        </p:txBody>
      </p:sp>
      <p:sp>
        <p:nvSpPr>
          <p:cNvPr id="5" name="Footer Placeholder 4">
            <a:extLst>
              <a:ext uri="{FF2B5EF4-FFF2-40B4-BE49-F238E27FC236}">
                <a16:creationId xmlns:a16="http://schemas.microsoft.com/office/drawing/2014/main" id="{4295B45E-D94C-51BD-0637-06126FB33E5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7D6AE7B-5840-2FD5-1C77-0134B2FC78C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CBE0FC-FD09-F946-87EC-3FEAA2F408EA}" type="slidenum">
              <a:rPr lang="en-US" smtClean="0"/>
              <a:t>‹#›</a:t>
            </a:fld>
            <a:endParaRPr lang="en-US"/>
          </a:p>
        </p:txBody>
      </p:sp>
    </p:spTree>
    <p:extLst>
      <p:ext uri="{BB962C8B-B14F-4D97-AF65-F5344CB8AC3E}">
        <p14:creationId xmlns:p14="http://schemas.microsoft.com/office/powerpoint/2010/main" val="32213308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doi.org/10.1098/rsbl.2014.0989" TargetMode="External"/><Relationship Id="rId2" Type="http://schemas.openxmlformats.org/officeDocument/2006/relationships/hyperlink" Target="https://doi.org/10.1242/jeb.241869"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hyperlink" Target="https://doi.org/10.1038/s41893-019-0247-9"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hyperlink" Target="https://doi.org/10.1002/essoar.10501957.1"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C747F-DC51-AF6F-01D7-0170FE7107CF}"/>
              </a:ext>
            </a:extLst>
          </p:cNvPr>
          <p:cNvSpPr>
            <a:spLocks noGrp="1"/>
          </p:cNvSpPr>
          <p:nvPr>
            <p:ph type="ctrTitle"/>
          </p:nvPr>
        </p:nvSpPr>
        <p:spPr>
          <a:xfrm>
            <a:off x="1524000" y="2078038"/>
            <a:ext cx="9144000" cy="2387600"/>
          </a:xfrm>
        </p:spPr>
        <p:txBody>
          <a:bodyPr>
            <a:normAutofit fontScale="90000"/>
          </a:bodyPr>
          <a:lstStyle/>
          <a:p>
            <a:r>
              <a:rPr lang="en-GB" sz="6000" b="1" dirty="0">
                <a:solidFill>
                  <a:srgbClr val="000000"/>
                </a:solidFill>
                <a:effectLst/>
                <a:latin typeface="Arial" panose="020B0604020202020204" pitchFamily="34" charset="0"/>
                <a:ea typeface="Georgia" panose="02040502050405020303" pitchFamily="18" charset="0"/>
                <a:cs typeface="Georgia" panose="02040502050405020303" pitchFamily="18" charset="0"/>
              </a:rPr>
              <a:t>Goldfields Honey: Trace element analysis in honey bees, honey, soil, dust and water</a:t>
            </a:r>
            <a:br>
              <a:rPr lang="en-AU" sz="6000" dirty="0">
                <a:solidFill>
                  <a:srgbClr val="000000"/>
                </a:solidFill>
                <a:effectLst/>
                <a:latin typeface="Georgia" panose="02040502050405020303" pitchFamily="18" charset="0"/>
                <a:ea typeface="Times New Roman" panose="02020603050405020304" pitchFamily="18" charset="0"/>
                <a:cs typeface="Georgia" panose="02040502050405020303" pitchFamily="18" charset="0"/>
              </a:rPr>
            </a:br>
            <a:endParaRPr lang="en-US" dirty="0"/>
          </a:p>
        </p:txBody>
      </p:sp>
      <p:sp>
        <p:nvSpPr>
          <p:cNvPr id="3" name="Subtitle 2">
            <a:extLst>
              <a:ext uri="{FF2B5EF4-FFF2-40B4-BE49-F238E27FC236}">
                <a16:creationId xmlns:a16="http://schemas.microsoft.com/office/drawing/2014/main" id="{424F44D6-9B17-87A2-8FD1-499BD8328D34}"/>
              </a:ext>
            </a:extLst>
          </p:cNvPr>
          <p:cNvSpPr>
            <a:spLocks noGrp="1"/>
          </p:cNvSpPr>
          <p:nvPr>
            <p:ph type="subTitle" idx="1"/>
          </p:nvPr>
        </p:nvSpPr>
        <p:spPr>
          <a:xfrm>
            <a:off x="1524000" y="4135438"/>
            <a:ext cx="9144000" cy="1655762"/>
          </a:xfrm>
        </p:spPr>
        <p:txBody>
          <a:bodyPr/>
          <a:lstStyle/>
          <a:p>
            <a:r>
              <a:rPr lang="en-AU" sz="1800" b="1" dirty="0">
                <a:solidFill>
                  <a:srgbClr val="000000"/>
                </a:solidFill>
                <a:latin typeface="Arial" panose="020B0604020202020204" pitchFamily="34" charset="0"/>
                <a:ea typeface="Times New Roman" panose="02020603050405020304" pitchFamily="18" charset="0"/>
                <a:cs typeface="Georgia" panose="02040502050405020303" pitchFamily="18" charset="0"/>
              </a:rPr>
              <a:t>Honorary Professor Mark Patrick </a:t>
            </a:r>
            <a:r>
              <a:rPr lang="en-AU" sz="1800" b="1" dirty="0" err="1">
                <a:solidFill>
                  <a:srgbClr val="000000"/>
                </a:solidFill>
                <a:latin typeface="Arial" panose="020B0604020202020204" pitchFamily="34" charset="0"/>
                <a:ea typeface="Times New Roman" panose="02020603050405020304" pitchFamily="18" charset="0"/>
                <a:cs typeface="Georgia" panose="02040502050405020303" pitchFamily="18" charset="0"/>
              </a:rPr>
              <a:t>Tayl</a:t>
            </a:r>
            <a:r>
              <a:rPr lang="en-US" sz="1800" b="1" dirty="0">
                <a:solidFill>
                  <a:srgbClr val="000000"/>
                </a:solidFill>
                <a:latin typeface="Arial" panose="020B0604020202020204" pitchFamily="34" charset="0"/>
                <a:ea typeface="Times New Roman" panose="02020603050405020304" pitchFamily="18" charset="0"/>
                <a:cs typeface="Georgia" panose="02040502050405020303" pitchFamily="18" charset="0"/>
              </a:rPr>
              <a:t>or</a:t>
            </a:r>
          </a:p>
          <a:p>
            <a:r>
              <a:rPr lang="en-US" sz="1800" b="1" dirty="0">
                <a:solidFill>
                  <a:srgbClr val="000000"/>
                </a:solidFill>
                <a:latin typeface="Arial" panose="020B0604020202020204" pitchFamily="34" charset="0"/>
                <a:ea typeface="Times New Roman" panose="02020603050405020304" pitchFamily="18" charset="0"/>
                <a:cs typeface="Georgia" panose="02040502050405020303" pitchFamily="18" charset="0"/>
              </a:rPr>
              <a:t>Macquarie University</a:t>
            </a:r>
          </a:p>
          <a:p>
            <a:r>
              <a:rPr lang="en-US" sz="1800" b="1" dirty="0" err="1">
                <a:solidFill>
                  <a:srgbClr val="000000"/>
                </a:solidFill>
                <a:effectLst/>
                <a:latin typeface="Arial" panose="020B0604020202020204" pitchFamily="34" charset="0"/>
                <a:ea typeface="Times New Roman" panose="02020603050405020304" pitchFamily="18" charset="0"/>
                <a:cs typeface="Georgia" panose="02040502050405020303" pitchFamily="18" charset="0"/>
              </a:rPr>
              <a:t>markpatricktaylor@gmail.com</a:t>
            </a:r>
            <a:endParaRPr lang="en-AU" sz="1800" dirty="0">
              <a:solidFill>
                <a:srgbClr val="000000"/>
              </a:solidFill>
              <a:effectLst/>
              <a:latin typeface="Georgia" panose="02040502050405020303" pitchFamily="18" charset="0"/>
              <a:ea typeface="Times New Roman" panose="02020603050405020304" pitchFamily="18" charset="0"/>
              <a:cs typeface="Georgia" panose="02040502050405020303" pitchFamily="18" charset="0"/>
            </a:endParaRPr>
          </a:p>
        </p:txBody>
      </p:sp>
    </p:spTree>
    <p:extLst>
      <p:ext uri="{BB962C8B-B14F-4D97-AF65-F5344CB8AC3E}">
        <p14:creationId xmlns:p14="http://schemas.microsoft.com/office/powerpoint/2010/main" val="10770129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F5148-AAAC-E732-45CE-6340F6A84A28}"/>
              </a:ext>
            </a:extLst>
          </p:cNvPr>
          <p:cNvSpPr>
            <a:spLocks noGrp="1"/>
          </p:cNvSpPr>
          <p:nvPr>
            <p:ph type="title"/>
          </p:nvPr>
        </p:nvSpPr>
        <p:spPr/>
        <p:txBody>
          <a:bodyPr/>
          <a:lstStyle/>
          <a:p>
            <a:r>
              <a:rPr lang="en-US" b="1" dirty="0">
                <a:latin typeface="Helvetica Neue" panose="02000503000000020004" pitchFamily="2" charset="0"/>
                <a:ea typeface="Helvetica Neue" panose="02000503000000020004" pitchFamily="2" charset="0"/>
                <a:cs typeface="Helvetica Neue" panose="02000503000000020004" pitchFamily="2" charset="0"/>
              </a:rPr>
              <a:t>Why do contaminants in bees matter?</a:t>
            </a:r>
          </a:p>
        </p:txBody>
      </p:sp>
      <p:sp>
        <p:nvSpPr>
          <p:cNvPr id="3" name="Content Placeholder 2">
            <a:extLst>
              <a:ext uri="{FF2B5EF4-FFF2-40B4-BE49-F238E27FC236}">
                <a16:creationId xmlns:a16="http://schemas.microsoft.com/office/drawing/2014/main" id="{751747E1-A588-1510-40D1-CEE5156F42E6}"/>
              </a:ext>
            </a:extLst>
          </p:cNvPr>
          <p:cNvSpPr>
            <a:spLocks noGrp="1"/>
          </p:cNvSpPr>
          <p:nvPr>
            <p:ph idx="1"/>
          </p:nvPr>
        </p:nvSpPr>
        <p:spPr>
          <a:xfrm>
            <a:off x="736600" y="1584325"/>
            <a:ext cx="10515600" cy="4257676"/>
          </a:xfrm>
        </p:spPr>
        <p:txBody>
          <a:bodyPr>
            <a:normAutofit/>
          </a:bodyPr>
          <a:lstStyle/>
          <a:p>
            <a:pPr algn="just">
              <a:spcAft>
                <a:spcPts val="800"/>
              </a:spcAft>
              <a:tabLst>
                <a:tab pos="-90170" algn="l"/>
              </a:tabLst>
            </a:pPr>
            <a:r>
              <a:rPr lang="en-AU" sz="1800" dirty="0">
                <a:effectLst/>
                <a:latin typeface="Helvetica Neue" panose="02000503000000020004" pitchFamily="2" charset="0"/>
                <a:ea typeface="Helvetica Neue" panose="02000503000000020004" pitchFamily="2" charset="0"/>
                <a:cs typeface="Helvetica Neue" panose="02000503000000020004" pitchFamily="2" charset="0"/>
              </a:rPr>
              <a:t>Accumulation of potential toxic trace elements shown to have adverse impacts on honey bee foraging (</a:t>
            </a:r>
            <a:r>
              <a:rPr lang="en-AU" sz="1800" dirty="0" err="1">
                <a:effectLst/>
                <a:latin typeface="Helvetica Neue" panose="02000503000000020004" pitchFamily="2" charset="0"/>
                <a:ea typeface="Helvetica Neue" panose="02000503000000020004" pitchFamily="2" charset="0"/>
                <a:cs typeface="Helvetica Neue" panose="02000503000000020004" pitchFamily="2" charset="0"/>
              </a:rPr>
              <a:t>Monchanin</a:t>
            </a:r>
            <a:r>
              <a:rPr lang="en-AU" sz="1800" dirty="0">
                <a:effectLst/>
                <a:latin typeface="Helvetica Neue" panose="02000503000000020004" pitchFamily="2" charset="0"/>
                <a:ea typeface="Helvetica Neue" panose="02000503000000020004" pitchFamily="2" charset="0"/>
                <a:cs typeface="Helvetica Neue" panose="02000503000000020004" pitchFamily="2" charset="0"/>
              </a:rPr>
              <a:t> et al. 2021; </a:t>
            </a:r>
            <a:r>
              <a:rPr lang="en-AU" sz="1800" dirty="0" err="1">
                <a:effectLst/>
                <a:latin typeface="Helvetica Neue" panose="02000503000000020004" pitchFamily="2" charset="0"/>
                <a:ea typeface="Helvetica Neue" panose="02000503000000020004" pitchFamily="2" charset="0"/>
                <a:cs typeface="Helvetica Neue" panose="02000503000000020004" pitchFamily="2" charset="0"/>
              </a:rPr>
              <a:t>Søvik</a:t>
            </a:r>
            <a:r>
              <a:rPr lang="en-AU" sz="1800" dirty="0">
                <a:effectLst/>
                <a:latin typeface="Helvetica Neue" panose="02000503000000020004" pitchFamily="2" charset="0"/>
                <a:ea typeface="Helvetica Neue" panose="02000503000000020004" pitchFamily="2" charset="0"/>
                <a:cs typeface="Helvetica Neue" panose="02000503000000020004" pitchFamily="2" charset="0"/>
              </a:rPr>
              <a:t> et al. 2015).</a:t>
            </a:r>
            <a:endParaRPr lang="en-AU" sz="1800" dirty="0">
              <a:latin typeface="Helvetica Neue" panose="02000503000000020004" pitchFamily="2" charset="0"/>
              <a:ea typeface="Helvetica Neue" panose="02000503000000020004" pitchFamily="2" charset="0"/>
              <a:cs typeface="Helvetica Neue" panose="02000503000000020004" pitchFamily="2" charset="0"/>
            </a:endParaRPr>
          </a:p>
          <a:p>
            <a:pPr algn="just">
              <a:spcAft>
                <a:spcPts val="800"/>
              </a:spcAft>
              <a:tabLst>
                <a:tab pos="-90170" algn="l"/>
              </a:tabLst>
            </a:pPr>
            <a:r>
              <a:rPr lang="en-AU" sz="1800" dirty="0">
                <a:latin typeface="Helvetica Neue" panose="02000503000000020004" pitchFamily="2" charset="0"/>
                <a:ea typeface="Helvetica Neue" panose="02000503000000020004" pitchFamily="2" charset="0"/>
                <a:cs typeface="Helvetica Neue" panose="02000503000000020004" pitchFamily="2" charset="0"/>
              </a:rPr>
              <a:t>H</a:t>
            </a:r>
            <a:r>
              <a:rPr lang="en-AU" sz="1800" dirty="0">
                <a:effectLst/>
                <a:latin typeface="Helvetica Neue" panose="02000503000000020004" pitchFamily="2" charset="0"/>
                <a:ea typeface="Helvetica Neue" panose="02000503000000020004" pitchFamily="2" charset="0"/>
                <a:cs typeface="Helvetica Neue" panose="02000503000000020004" pitchFamily="2" charset="0"/>
              </a:rPr>
              <a:t>oney bees cannot sense harmful concentrations of trace elements in food sources (</a:t>
            </a:r>
            <a:r>
              <a:rPr lang="en-AU" sz="1800" dirty="0" err="1">
                <a:effectLst/>
                <a:latin typeface="Helvetica Neue" panose="02000503000000020004" pitchFamily="2" charset="0"/>
                <a:ea typeface="Helvetica Neue" panose="02000503000000020004" pitchFamily="2" charset="0"/>
                <a:cs typeface="Helvetica Neue" panose="02000503000000020004" pitchFamily="2" charset="0"/>
              </a:rPr>
              <a:t>Monchanin</a:t>
            </a:r>
            <a:r>
              <a:rPr lang="en-AU" sz="1800" dirty="0">
                <a:effectLst/>
                <a:latin typeface="Helvetica Neue" panose="02000503000000020004" pitchFamily="2" charset="0"/>
                <a:ea typeface="Helvetica Neue" panose="02000503000000020004" pitchFamily="2" charset="0"/>
                <a:cs typeface="Helvetica Neue" panose="02000503000000020004" pitchFamily="2" charset="0"/>
              </a:rPr>
              <a:t> et al. 2022). </a:t>
            </a:r>
          </a:p>
          <a:p>
            <a:pPr algn="just">
              <a:spcAft>
                <a:spcPts val="800"/>
              </a:spcAft>
              <a:tabLst>
                <a:tab pos="-90170" algn="l"/>
              </a:tabLst>
            </a:pPr>
            <a:r>
              <a:rPr lang="en-AU" sz="1800" dirty="0">
                <a:effectLst/>
                <a:latin typeface="Helvetica Neue" panose="02000503000000020004" pitchFamily="2" charset="0"/>
                <a:ea typeface="Helvetica Neue" panose="02000503000000020004" pitchFamily="2" charset="0"/>
                <a:cs typeface="Helvetica Neue" panose="02000503000000020004" pitchFamily="2" charset="0"/>
              </a:rPr>
              <a:t>Our recent research from the nickel smelter city of </a:t>
            </a:r>
            <a:r>
              <a:rPr lang="en-AU" sz="1800" dirty="0" err="1">
                <a:effectLst/>
                <a:latin typeface="Helvetica Neue" panose="02000503000000020004" pitchFamily="2" charset="0"/>
                <a:ea typeface="Helvetica Neue" panose="02000503000000020004" pitchFamily="2" charset="0"/>
                <a:cs typeface="Helvetica Neue" panose="02000503000000020004" pitchFamily="2" charset="0"/>
              </a:rPr>
              <a:t>Nouméa</a:t>
            </a:r>
            <a:r>
              <a:rPr lang="en-AU" sz="1800" dirty="0">
                <a:effectLst/>
                <a:latin typeface="Helvetica Neue" panose="02000503000000020004" pitchFamily="2" charset="0"/>
                <a:ea typeface="Helvetica Neue" panose="02000503000000020004" pitchFamily="2" charset="0"/>
                <a:cs typeface="Helvetica Neue" panose="02000503000000020004" pitchFamily="2" charset="0"/>
              </a:rPr>
              <a:t>, New Caledonia showed that:</a:t>
            </a:r>
          </a:p>
          <a:p>
            <a:pPr lvl="1" algn="just">
              <a:spcAft>
                <a:spcPts val="800"/>
              </a:spcAft>
              <a:buFont typeface="Courier New" panose="02070309020205020404" pitchFamily="49" charset="0"/>
              <a:buChar char="o"/>
              <a:tabLst>
                <a:tab pos="-90170" algn="l"/>
              </a:tabLst>
            </a:pPr>
            <a:r>
              <a:rPr lang="en-AU" sz="1800" dirty="0">
                <a:latin typeface="Helvetica Neue" panose="02000503000000020004" pitchFamily="2" charset="0"/>
                <a:ea typeface="Helvetica Neue" panose="02000503000000020004" pitchFamily="2" charset="0"/>
                <a:cs typeface="Helvetica Neue" panose="02000503000000020004" pitchFamily="2" charset="0"/>
              </a:rPr>
              <a:t>T</a:t>
            </a:r>
            <a:r>
              <a:rPr lang="en-AU" sz="1800" dirty="0">
                <a:effectLst/>
                <a:latin typeface="Helvetica Neue" panose="02000503000000020004" pitchFamily="2" charset="0"/>
                <a:ea typeface="Helvetica Neue" panose="02000503000000020004" pitchFamily="2" charset="0"/>
                <a:cs typeface="Helvetica Neue" panose="02000503000000020004" pitchFamily="2" charset="0"/>
              </a:rPr>
              <a:t>race element concentrations in soil were an order of magnitude (10 times) greater than trace elements in honey bees.</a:t>
            </a:r>
          </a:p>
          <a:p>
            <a:pPr lvl="1" algn="just">
              <a:spcAft>
                <a:spcPts val="800"/>
              </a:spcAft>
              <a:buFont typeface="Courier New" panose="02070309020205020404" pitchFamily="49" charset="0"/>
              <a:buChar char="o"/>
              <a:tabLst>
                <a:tab pos="-90170" algn="l"/>
              </a:tabLst>
            </a:pPr>
            <a:r>
              <a:rPr lang="en-AU" sz="1800" dirty="0">
                <a:effectLst/>
                <a:latin typeface="Helvetica Neue" panose="02000503000000020004" pitchFamily="2" charset="0"/>
                <a:ea typeface="Helvetica Neue" panose="02000503000000020004" pitchFamily="2" charset="0"/>
                <a:cs typeface="Helvetica Neue" panose="02000503000000020004" pitchFamily="2" charset="0"/>
              </a:rPr>
              <a:t>Honey bee trace elements were an additional order of magnitude (10 times) greater than trace elements found in the honey. </a:t>
            </a:r>
          </a:p>
          <a:p>
            <a:pPr algn="just">
              <a:spcAft>
                <a:spcPts val="800"/>
              </a:spcAft>
              <a:tabLst>
                <a:tab pos="-90170" algn="l"/>
              </a:tabLst>
            </a:pPr>
            <a:r>
              <a:rPr lang="en-AU" sz="1800" dirty="0">
                <a:latin typeface="Helvetica Neue" panose="02000503000000020004" pitchFamily="2" charset="0"/>
                <a:ea typeface="Helvetica Neue" panose="02000503000000020004" pitchFamily="2" charset="0"/>
                <a:cs typeface="Helvetica Neue" panose="02000503000000020004" pitchFamily="2" charset="0"/>
              </a:rPr>
              <a:t>The biggest potential impact from the proposal is on the bees and their foraging capacity, which in turn presents a risk of harm to Goldfields productivity and produce quality.</a:t>
            </a:r>
            <a:endParaRPr lang="en-AU" sz="1800" dirty="0">
              <a:effectLst/>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4" name="TextBox 3">
            <a:extLst>
              <a:ext uri="{FF2B5EF4-FFF2-40B4-BE49-F238E27FC236}">
                <a16:creationId xmlns:a16="http://schemas.microsoft.com/office/drawing/2014/main" id="{FCB0C8FD-10B7-F8A7-8EFF-E79D68E34F5A}"/>
              </a:ext>
            </a:extLst>
          </p:cNvPr>
          <p:cNvSpPr txBox="1"/>
          <p:nvPr/>
        </p:nvSpPr>
        <p:spPr>
          <a:xfrm>
            <a:off x="368300" y="5985043"/>
            <a:ext cx="10759601" cy="1015663"/>
          </a:xfrm>
          <a:prstGeom prst="rect">
            <a:avLst/>
          </a:prstGeom>
          <a:noFill/>
        </p:spPr>
        <p:txBody>
          <a:bodyPr wrap="square" rtlCol="0">
            <a:spAutoFit/>
          </a:bodyPr>
          <a:lstStyle/>
          <a:p>
            <a:r>
              <a:rPr lang="en-US" sz="1200" dirty="0">
                <a:latin typeface="Helvetica Neue" panose="02000503000000020004" pitchFamily="2" charset="0"/>
                <a:ea typeface="Helvetica Neue" panose="02000503000000020004" pitchFamily="2" charset="0"/>
                <a:cs typeface="Helvetica Neue" panose="02000503000000020004" pitchFamily="2" charset="0"/>
              </a:rPr>
              <a:t>Sources: </a:t>
            </a:r>
            <a:r>
              <a:rPr lang="en-GB" sz="1200" dirty="0" err="1">
                <a:effectLst/>
                <a:latin typeface="Helvetica Neue" panose="02000503000000020004" pitchFamily="2" charset="0"/>
                <a:ea typeface="Helvetica Neue" panose="02000503000000020004" pitchFamily="2" charset="0"/>
                <a:cs typeface="Helvetica Neue" panose="02000503000000020004" pitchFamily="2" charset="0"/>
              </a:rPr>
              <a:t>Monchanin</a:t>
            </a:r>
            <a:r>
              <a:rPr lang="en-GB" sz="1200" dirty="0">
                <a:effectLst/>
                <a:latin typeface="Helvetica Neue" panose="02000503000000020004" pitchFamily="2" charset="0"/>
                <a:ea typeface="Helvetica Neue" panose="02000503000000020004" pitchFamily="2" charset="0"/>
                <a:cs typeface="Helvetica Neue" panose="02000503000000020004" pitchFamily="2" charset="0"/>
              </a:rPr>
              <a:t>, C., </a:t>
            </a:r>
            <a:r>
              <a:rPr lang="en-GB" sz="1200" dirty="0" err="1">
                <a:effectLst/>
                <a:latin typeface="Helvetica Neue" panose="02000503000000020004" pitchFamily="2" charset="0"/>
                <a:ea typeface="Helvetica Neue" panose="02000503000000020004" pitchFamily="2" charset="0"/>
                <a:cs typeface="Helvetica Neue" panose="02000503000000020004" pitchFamily="2" charset="0"/>
              </a:rPr>
              <a:t>Drujont</a:t>
            </a:r>
            <a:r>
              <a:rPr lang="en-GB" sz="1200" dirty="0">
                <a:effectLst/>
                <a:latin typeface="Helvetica Neue" panose="02000503000000020004" pitchFamily="2" charset="0"/>
                <a:ea typeface="Helvetica Neue" panose="02000503000000020004" pitchFamily="2" charset="0"/>
                <a:cs typeface="Helvetica Neue" panose="02000503000000020004" pitchFamily="2" charset="0"/>
              </a:rPr>
              <a:t>, E., </a:t>
            </a:r>
            <a:r>
              <a:rPr lang="en-GB" sz="1200" dirty="0" err="1">
                <a:effectLst/>
                <a:latin typeface="Helvetica Neue" panose="02000503000000020004" pitchFamily="2" charset="0"/>
                <a:ea typeface="Helvetica Neue" panose="02000503000000020004" pitchFamily="2" charset="0"/>
                <a:cs typeface="Helvetica Neue" panose="02000503000000020004" pitchFamily="2" charset="0"/>
              </a:rPr>
              <a:t>Devaud</a:t>
            </a:r>
            <a:r>
              <a:rPr lang="en-GB" sz="1200" dirty="0">
                <a:effectLst/>
                <a:latin typeface="Helvetica Neue" panose="02000503000000020004" pitchFamily="2" charset="0"/>
                <a:ea typeface="Helvetica Neue" panose="02000503000000020004" pitchFamily="2" charset="0"/>
                <a:cs typeface="Helvetica Neue" panose="02000503000000020004" pitchFamily="2" charset="0"/>
              </a:rPr>
              <a:t>, J.-M., </a:t>
            </a:r>
            <a:r>
              <a:rPr lang="en-GB" sz="1200" dirty="0" err="1">
                <a:effectLst/>
                <a:latin typeface="Helvetica Neue" panose="02000503000000020004" pitchFamily="2" charset="0"/>
                <a:ea typeface="Helvetica Neue" panose="02000503000000020004" pitchFamily="2" charset="0"/>
                <a:cs typeface="Helvetica Neue" panose="02000503000000020004" pitchFamily="2" charset="0"/>
              </a:rPr>
              <a:t>Lihoreau</a:t>
            </a:r>
            <a:r>
              <a:rPr lang="en-GB" sz="1200" dirty="0">
                <a:effectLst/>
                <a:latin typeface="Helvetica Neue" panose="02000503000000020004" pitchFamily="2" charset="0"/>
                <a:ea typeface="Helvetica Neue" panose="02000503000000020004" pitchFamily="2" charset="0"/>
                <a:cs typeface="Helvetica Neue" panose="02000503000000020004" pitchFamily="2" charset="0"/>
              </a:rPr>
              <a:t>, M. &amp; Barron, A. B. 2021. Metal pollutants have additive negative effects on honey bee cognition. </a:t>
            </a:r>
            <a:r>
              <a:rPr lang="en-GB" sz="1200" i="1" dirty="0">
                <a:effectLst/>
                <a:latin typeface="Helvetica Neue" panose="02000503000000020004" pitchFamily="2" charset="0"/>
                <a:ea typeface="Helvetica Neue" panose="02000503000000020004" pitchFamily="2" charset="0"/>
                <a:cs typeface="Helvetica Neue" panose="02000503000000020004" pitchFamily="2" charset="0"/>
              </a:rPr>
              <a:t>Journal of Experimental Biology</a:t>
            </a:r>
            <a:r>
              <a:rPr lang="en-GB" sz="1200" dirty="0">
                <a:effectLst/>
                <a:latin typeface="Helvetica Neue" panose="02000503000000020004" pitchFamily="2" charset="0"/>
                <a:ea typeface="Helvetica Neue" panose="02000503000000020004" pitchFamily="2" charset="0"/>
                <a:cs typeface="Helvetica Neue" panose="02000503000000020004" pitchFamily="2" charset="0"/>
              </a:rPr>
              <a:t>. </a:t>
            </a:r>
            <a:r>
              <a:rPr lang="en-GB" sz="1200" u="sng" dirty="0">
                <a:solidFill>
                  <a:srgbClr val="A6192E"/>
                </a:solidFill>
                <a:effectLst/>
                <a:latin typeface="Helvetica Neue" panose="02000503000000020004" pitchFamily="2" charset="0"/>
                <a:ea typeface="Helvetica Neue" panose="02000503000000020004" pitchFamily="2" charset="0"/>
                <a:cs typeface="Helvetica Neue" panose="02000503000000020004" pitchFamily="2" charset="0"/>
                <a:hlinkClick r:id="rId2"/>
              </a:rPr>
              <a:t>https://doi.org/10.1242/jeb.241869</a:t>
            </a:r>
            <a:r>
              <a:rPr lang="en-AU" sz="1200" dirty="0">
                <a:effectLst/>
                <a:latin typeface="Helvetica Neue" panose="02000503000000020004" pitchFamily="2" charset="0"/>
                <a:ea typeface="Helvetica Neue" panose="02000503000000020004" pitchFamily="2" charset="0"/>
                <a:cs typeface="Helvetica Neue" panose="02000503000000020004" pitchFamily="2" charset="0"/>
              </a:rPr>
              <a:t> </a:t>
            </a:r>
          </a:p>
          <a:p>
            <a:r>
              <a:rPr lang="en-US" sz="1200" dirty="0" err="1">
                <a:effectLst/>
                <a:latin typeface="Helvetica Neue" panose="02000503000000020004" pitchFamily="2" charset="0"/>
                <a:ea typeface="Helvetica Neue" panose="02000503000000020004" pitchFamily="2" charset="0"/>
                <a:cs typeface="Helvetica Neue" panose="02000503000000020004" pitchFamily="2" charset="0"/>
              </a:rPr>
              <a:t>Søvik</a:t>
            </a:r>
            <a:r>
              <a:rPr lang="en-US" sz="1200" dirty="0">
                <a:effectLst/>
                <a:latin typeface="Helvetica Neue" panose="02000503000000020004" pitchFamily="2" charset="0"/>
                <a:ea typeface="Helvetica Neue" panose="02000503000000020004" pitchFamily="2" charset="0"/>
                <a:cs typeface="Helvetica Neue" panose="02000503000000020004" pitchFamily="2" charset="0"/>
              </a:rPr>
              <a:t>, E., Perry, C. J., </a:t>
            </a:r>
            <a:r>
              <a:rPr lang="en-US" sz="1200" dirty="0" err="1">
                <a:effectLst/>
                <a:latin typeface="Helvetica Neue" panose="02000503000000020004" pitchFamily="2" charset="0"/>
                <a:ea typeface="Helvetica Neue" panose="02000503000000020004" pitchFamily="2" charset="0"/>
                <a:cs typeface="Helvetica Neue" panose="02000503000000020004" pitchFamily="2" charset="0"/>
              </a:rPr>
              <a:t>LaMora</a:t>
            </a:r>
            <a:r>
              <a:rPr lang="en-US" sz="1200" dirty="0">
                <a:effectLst/>
                <a:latin typeface="Helvetica Neue" panose="02000503000000020004" pitchFamily="2" charset="0"/>
                <a:ea typeface="Helvetica Neue" panose="02000503000000020004" pitchFamily="2" charset="0"/>
                <a:cs typeface="Helvetica Neue" panose="02000503000000020004" pitchFamily="2" charset="0"/>
              </a:rPr>
              <a:t>, A., Barron, A. B. &amp; Ben-Shahar, Y. 2015. Negative impact of manganese on honeybee foraging. </a:t>
            </a:r>
            <a:r>
              <a:rPr lang="en-US" sz="1200" i="1" dirty="0">
                <a:effectLst/>
                <a:latin typeface="Helvetica Neue" panose="02000503000000020004" pitchFamily="2" charset="0"/>
                <a:ea typeface="Helvetica Neue" panose="02000503000000020004" pitchFamily="2" charset="0"/>
                <a:cs typeface="Helvetica Neue" panose="02000503000000020004" pitchFamily="2" charset="0"/>
              </a:rPr>
              <a:t>Biology Letters,</a:t>
            </a:r>
            <a:r>
              <a:rPr lang="en-US" sz="1200" dirty="0">
                <a:effectLst/>
                <a:latin typeface="Helvetica Neue" panose="02000503000000020004" pitchFamily="2" charset="0"/>
                <a:ea typeface="Helvetica Neue" panose="02000503000000020004" pitchFamily="2" charset="0"/>
                <a:cs typeface="Helvetica Neue" panose="02000503000000020004" pitchFamily="2" charset="0"/>
              </a:rPr>
              <a:t> </a:t>
            </a:r>
            <a:r>
              <a:rPr lang="en-US" sz="1200" b="1" dirty="0">
                <a:effectLst/>
                <a:latin typeface="Helvetica Neue" panose="02000503000000020004" pitchFamily="2" charset="0"/>
                <a:ea typeface="Helvetica Neue" panose="02000503000000020004" pitchFamily="2" charset="0"/>
                <a:cs typeface="Helvetica Neue" panose="02000503000000020004" pitchFamily="2" charset="0"/>
              </a:rPr>
              <a:t>11,</a:t>
            </a:r>
            <a:r>
              <a:rPr lang="en-US" sz="1200" dirty="0">
                <a:effectLst/>
                <a:latin typeface="Helvetica Neue" panose="02000503000000020004" pitchFamily="2" charset="0"/>
                <a:ea typeface="Helvetica Neue" panose="02000503000000020004" pitchFamily="2" charset="0"/>
                <a:cs typeface="Helvetica Neue" panose="02000503000000020004" pitchFamily="2" charset="0"/>
              </a:rPr>
              <a:t> 20140989. </a:t>
            </a:r>
            <a:r>
              <a:rPr lang="en-US" sz="1200" u="sng" dirty="0">
                <a:solidFill>
                  <a:srgbClr val="A6192E"/>
                </a:solidFill>
                <a:effectLst/>
                <a:latin typeface="Helvetica Neue" panose="02000503000000020004" pitchFamily="2" charset="0"/>
                <a:ea typeface="Helvetica Neue" panose="02000503000000020004" pitchFamily="2" charset="0"/>
                <a:cs typeface="Helvetica Neue" panose="02000503000000020004" pitchFamily="2" charset="0"/>
                <a:hlinkClick r:id="rId3"/>
              </a:rPr>
              <a:t>https://doi.org/10.1098/rsbl.2014.0989</a:t>
            </a:r>
            <a:r>
              <a:rPr lang="en-US" sz="1200" dirty="0">
                <a:effectLst/>
                <a:latin typeface="Helvetica Neue" panose="02000503000000020004" pitchFamily="2" charset="0"/>
                <a:ea typeface="Helvetica Neue" panose="02000503000000020004" pitchFamily="2" charset="0"/>
                <a:cs typeface="Helvetica Neue" panose="02000503000000020004" pitchFamily="2" charset="0"/>
              </a:rPr>
              <a:t>.</a:t>
            </a:r>
            <a:endParaRPr lang="en-AU" sz="1200" dirty="0">
              <a:effectLst/>
              <a:latin typeface="Helvetica Neue" panose="02000503000000020004" pitchFamily="2" charset="0"/>
              <a:ea typeface="Helvetica Neue" panose="02000503000000020004" pitchFamily="2" charset="0"/>
              <a:cs typeface="Helvetica Neue" panose="02000503000000020004" pitchFamily="2" charset="0"/>
            </a:endParaRPr>
          </a:p>
          <a:p>
            <a:endParaRPr lang="en-US" sz="1200" dirty="0">
              <a:latin typeface="Helvetica Neue" panose="02000503000000020004" pitchFamily="2" charset="0"/>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34775548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AA6FD-189D-3DC1-8D37-16D09D12C027}"/>
              </a:ext>
            </a:extLst>
          </p:cNvPr>
          <p:cNvSpPr>
            <a:spLocks noGrp="1"/>
          </p:cNvSpPr>
          <p:nvPr>
            <p:ph type="title"/>
          </p:nvPr>
        </p:nvSpPr>
        <p:spPr/>
        <p:txBody>
          <a:bodyPr/>
          <a:lstStyle/>
          <a:p>
            <a:r>
              <a:rPr lang="en-US" b="1" dirty="0">
                <a:latin typeface="Helvetica Neue" panose="02000503000000020004" pitchFamily="2" charset="0"/>
                <a:ea typeface="Helvetica Neue" panose="02000503000000020004" pitchFamily="2" charset="0"/>
                <a:cs typeface="Helvetica Neue" panose="02000503000000020004" pitchFamily="2" charset="0"/>
              </a:rPr>
              <a:t>Unaddressed matters</a:t>
            </a:r>
          </a:p>
        </p:txBody>
      </p:sp>
      <p:sp>
        <p:nvSpPr>
          <p:cNvPr id="3" name="Content Placeholder 2">
            <a:extLst>
              <a:ext uri="{FF2B5EF4-FFF2-40B4-BE49-F238E27FC236}">
                <a16:creationId xmlns:a16="http://schemas.microsoft.com/office/drawing/2014/main" id="{18175E14-23AC-19F9-9FF2-F3D01E00228A}"/>
              </a:ext>
            </a:extLst>
          </p:cNvPr>
          <p:cNvSpPr>
            <a:spLocks noGrp="1"/>
          </p:cNvSpPr>
          <p:nvPr>
            <p:ph idx="1"/>
          </p:nvPr>
        </p:nvSpPr>
        <p:spPr/>
        <p:txBody>
          <a:bodyPr>
            <a:normAutofit fontScale="92500" lnSpcReduction="10000"/>
          </a:bodyPr>
          <a:lstStyle/>
          <a:p>
            <a:r>
              <a:rPr lang="en-AU" dirty="0">
                <a:effectLst/>
                <a:latin typeface="Helvetica Neue" panose="02000503000000020004" pitchFamily="2" charset="0"/>
              </a:rPr>
              <a:t>Can the operations guarantee there will be no off site impacts?</a:t>
            </a:r>
          </a:p>
          <a:p>
            <a:endParaRPr lang="en-AU" dirty="0">
              <a:effectLst/>
              <a:latin typeface="Helvetica Neue" panose="02000503000000020004" pitchFamily="2" charset="0"/>
            </a:endParaRPr>
          </a:p>
          <a:p>
            <a:r>
              <a:rPr lang="en-AU" dirty="0">
                <a:effectLst/>
                <a:latin typeface="Helvetica Neue" panose="02000503000000020004" pitchFamily="2" charset="0"/>
              </a:rPr>
              <a:t>No safe / acceptable level is established for bees (absence of evidence is not evidence of absence).</a:t>
            </a:r>
          </a:p>
          <a:p>
            <a:endParaRPr lang="en-AU" dirty="0">
              <a:effectLst/>
              <a:latin typeface="Helvetica Neue" panose="02000503000000020004" pitchFamily="2" charset="0"/>
            </a:endParaRPr>
          </a:p>
          <a:p>
            <a:r>
              <a:rPr lang="en-AU" dirty="0">
                <a:effectLst/>
                <a:latin typeface="Helvetica Neue" panose="02000503000000020004" pitchFamily="2" charset="0"/>
              </a:rPr>
              <a:t>Honey is a natural product and should be free of contamination – will that remain the case?</a:t>
            </a:r>
          </a:p>
          <a:p>
            <a:endParaRPr lang="en-AU" dirty="0">
              <a:effectLst/>
              <a:latin typeface="Helvetica Neue" panose="02000503000000020004" pitchFamily="2" charset="0"/>
            </a:endParaRPr>
          </a:p>
          <a:p>
            <a:r>
              <a:rPr lang="en-AU" dirty="0">
                <a:effectLst/>
                <a:latin typeface="Helvetica Neue" panose="02000503000000020004" pitchFamily="2" charset="0"/>
              </a:rPr>
              <a:t>The proposal has not quantified the short and long costs of distress and worry (mental health and wellbeing) on the impacted communities.</a:t>
            </a:r>
          </a:p>
          <a:p>
            <a:endParaRPr lang="en-US" dirty="0"/>
          </a:p>
        </p:txBody>
      </p:sp>
    </p:spTree>
    <p:extLst>
      <p:ext uri="{BB962C8B-B14F-4D97-AF65-F5344CB8AC3E}">
        <p14:creationId xmlns:p14="http://schemas.microsoft.com/office/powerpoint/2010/main" val="5850458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5F51B0-4F04-1C52-38BF-04281B9C71CB}"/>
              </a:ext>
            </a:extLst>
          </p:cNvPr>
          <p:cNvSpPr>
            <a:spLocks noGrp="1"/>
          </p:cNvSpPr>
          <p:nvPr>
            <p:ph type="body" sz="quarter" idx="13"/>
          </p:nvPr>
        </p:nvSpPr>
        <p:spPr>
          <a:xfrm>
            <a:off x="1310765" y="1093255"/>
            <a:ext cx="9929785" cy="4671489"/>
          </a:xfrm>
        </p:spPr>
        <p:txBody>
          <a:bodyPr/>
          <a:lstStyle/>
          <a:p>
            <a:pPr>
              <a:spcBef>
                <a:spcPts val="0"/>
              </a:spcBef>
            </a:pPr>
            <a:r>
              <a:rPr lang="en-AU" sz="4000" b="1" i="1" dirty="0">
                <a:latin typeface="Helvetica Neue" panose="02000503000000020004" pitchFamily="2" charset="0"/>
                <a:ea typeface="Helvetica Neue" panose="02000503000000020004" pitchFamily="2" charset="0"/>
                <a:cs typeface="Helvetica Neue" panose="02000503000000020004" pitchFamily="2" charset="0"/>
              </a:rPr>
              <a:t>My position:</a:t>
            </a:r>
          </a:p>
          <a:p>
            <a:pPr>
              <a:spcBef>
                <a:spcPts val="0"/>
              </a:spcBef>
            </a:pPr>
            <a:endParaRPr lang="en-AU" sz="4000" b="1" i="1" dirty="0">
              <a:solidFill>
                <a:srgbClr val="003B71"/>
              </a:solidFill>
              <a:latin typeface="Helvetica Neue" panose="02000503000000020004" pitchFamily="2" charset="0"/>
              <a:ea typeface="Helvetica Neue" panose="02000503000000020004" pitchFamily="2" charset="0"/>
              <a:cs typeface="Helvetica Neue" panose="02000503000000020004" pitchFamily="2" charset="0"/>
            </a:endParaRPr>
          </a:p>
          <a:p>
            <a:pPr>
              <a:spcBef>
                <a:spcPts val="0"/>
              </a:spcBef>
            </a:pPr>
            <a:r>
              <a:rPr lang="en-AU" sz="4000" b="1" i="1" dirty="0">
                <a:latin typeface="Helvetica Neue" panose="02000503000000020004" pitchFamily="2" charset="0"/>
                <a:ea typeface="Helvetica Neue" panose="02000503000000020004" pitchFamily="2" charset="0"/>
                <a:cs typeface="Helvetica Neue" panose="02000503000000020004" pitchFamily="2" charset="0"/>
              </a:rPr>
              <a:t>“The truth is: </a:t>
            </a:r>
          </a:p>
          <a:p>
            <a:pPr>
              <a:spcBef>
                <a:spcPts val="0"/>
              </a:spcBef>
            </a:pPr>
            <a:r>
              <a:rPr lang="en-AU" sz="4000" b="1" i="1" dirty="0">
                <a:latin typeface="Helvetica Neue" panose="02000503000000020004" pitchFamily="2" charset="0"/>
                <a:ea typeface="Helvetica Neue" panose="02000503000000020004" pitchFamily="2" charset="0"/>
                <a:cs typeface="Helvetica Neue" panose="02000503000000020004" pitchFamily="2" charset="0"/>
              </a:rPr>
              <a:t>the natural world is changing. And we are totally dependent on that world. It provides our food, water and air. It is the most precious thing we have and we need to defend it.”</a:t>
            </a:r>
          </a:p>
          <a:p>
            <a:endParaRPr lang="en-AU" sz="2000" dirty="0">
              <a:solidFill>
                <a:srgbClr val="003B71"/>
              </a:solidFill>
              <a:latin typeface="Helvetica Neue" panose="02000503000000020004" pitchFamily="2" charset="0"/>
              <a:ea typeface="Helvetica Neue" panose="02000503000000020004" pitchFamily="2" charset="0"/>
              <a:cs typeface="Helvetica Neue" panose="02000503000000020004" pitchFamily="2" charset="0"/>
            </a:endParaRPr>
          </a:p>
          <a:p>
            <a:r>
              <a:rPr lang="en-AU"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Sir David Attenborough, 28 October 2012</a:t>
            </a:r>
            <a:endParaRPr lang="en-US"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25518681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1">
            <a:extLst>
              <a:ext uri="{FF2B5EF4-FFF2-40B4-BE49-F238E27FC236}">
                <a16:creationId xmlns:a16="http://schemas.microsoft.com/office/drawing/2014/main" id="{FC6A412B-0C7B-8FD2-0CE5-7711BCC2348B}"/>
              </a:ext>
            </a:extLst>
          </p:cNvPr>
          <p:cNvSpPr txBox="1">
            <a:spLocks/>
          </p:cNvSpPr>
          <p:nvPr/>
        </p:nvSpPr>
        <p:spPr>
          <a:xfrm>
            <a:off x="664445" y="1933978"/>
            <a:ext cx="11260855" cy="368145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200"/>
              </a:spcBef>
              <a:buFont typeface="Arial" panose="020B0604020202020204" pitchFamily="34" charset="0"/>
              <a:buNone/>
              <a:defRPr lang="en-AU" sz="1800" b="0" i="0" kern="1200" smtClean="0">
                <a:solidFill>
                  <a:srgbClr val="003B71"/>
                </a:solidFill>
                <a:effectLst/>
                <a:latin typeface="VIC" pitchFamily="2"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VIC" pitchFamily="2"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400" b="0" i="0" kern="1200">
                <a:solidFill>
                  <a:schemeClr val="tx1"/>
                </a:solidFill>
                <a:latin typeface="VIC" pitchFamily="2"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b="0" i="0" kern="1200">
                <a:solidFill>
                  <a:schemeClr val="tx1"/>
                </a:solidFill>
                <a:latin typeface="VIC" pitchFamily="2" charset="77"/>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b="0" i="0" kern="1200">
                <a:solidFill>
                  <a:schemeClr val="tx1"/>
                </a:solidFill>
                <a:latin typeface="VIC"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0" indent="-342900">
              <a:lnSpc>
                <a:spcPct val="100000"/>
              </a:lnSpc>
              <a:buSzPct val="75000"/>
              <a:buFont typeface="Symbol" panose="05050102010706020507" pitchFamily="18" charset="2"/>
              <a:buChar char=""/>
              <a:tabLst>
                <a:tab pos="457200" algn="l"/>
              </a:tabLst>
            </a:pPr>
            <a:r>
              <a:rPr lang="en-US" sz="2800" dirty="0">
                <a:solidFill>
                  <a:schemeClr val="tx1"/>
                </a:solidFill>
                <a:effectLst/>
                <a:latin typeface="Helvetica Neue" panose="02000503000000020004" pitchFamily="2" charset="0"/>
                <a:ea typeface="Times New Roman" panose="02020603050405020304" pitchFamily="18" charset="0"/>
              </a:rPr>
              <a:t>Prevent rather than rehabilitate.</a:t>
            </a:r>
            <a:br>
              <a:rPr lang="en-US" sz="2800" dirty="0">
                <a:solidFill>
                  <a:schemeClr val="tx1"/>
                </a:solidFill>
                <a:effectLst/>
                <a:latin typeface="Helvetica Neue" panose="02000503000000020004" pitchFamily="2" charset="0"/>
                <a:ea typeface="Times New Roman" panose="02020603050405020304" pitchFamily="18" charset="0"/>
              </a:rPr>
            </a:br>
            <a:endParaRPr lang="en-US" sz="2800" dirty="0">
              <a:solidFill>
                <a:schemeClr val="tx1"/>
              </a:solidFill>
              <a:effectLst/>
              <a:latin typeface="Helvetica Neue" panose="02000503000000020004" pitchFamily="2" charset="0"/>
              <a:ea typeface="Times New Roman" panose="02020603050405020304" pitchFamily="18" charset="0"/>
            </a:endParaRPr>
          </a:p>
          <a:p>
            <a:pPr marL="342900" lvl="0" indent="-342900">
              <a:lnSpc>
                <a:spcPct val="100000"/>
              </a:lnSpc>
              <a:buSzPct val="75000"/>
              <a:buFont typeface="Symbol" panose="05050102010706020507" pitchFamily="18" charset="2"/>
              <a:buChar char=""/>
              <a:tabLst>
                <a:tab pos="457200" algn="l"/>
              </a:tabLst>
            </a:pPr>
            <a:r>
              <a:rPr lang="en-US" sz="2800" dirty="0">
                <a:solidFill>
                  <a:schemeClr val="tx1"/>
                </a:solidFill>
                <a:effectLst/>
                <a:latin typeface="Helvetica Neue" panose="02000503000000020004" pitchFamily="2" charset="0"/>
                <a:ea typeface="Times New Roman" panose="02020603050405020304" pitchFamily="18" charset="0"/>
              </a:rPr>
              <a:t>Make industry/community central to preventing harm.</a:t>
            </a:r>
            <a:br>
              <a:rPr lang="en-US" sz="2800" dirty="0">
                <a:solidFill>
                  <a:schemeClr val="tx1"/>
                </a:solidFill>
                <a:effectLst/>
                <a:latin typeface="Helvetica Neue" panose="02000503000000020004" pitchFamily="2" charset="0"/>
                <a:ea typeface="Times New Roman" panose="02020603050405020304" pitchFamily="18" charset="0"/>
              </a:rPr>
            </a:br>
            <a:endParaRPr lang="en-US" sz="2800" dirty="0">
              <a:solidFill>
                <a:schemeClr val="tx1"/>
              </a:solidFill>
              <a:effectLst/>
              <a:latin typeface="Helvetica Neue" panose="02000503000000020004" pitchFamily="2" charset="0"/>
              <a:ea typeface="Times New Roman" panose="02020603050405020304" pitchFamily="18" charset="0"/>
            </a:endParaRPr>
          </a:p>
          <a:p>
            <a:pPr marL="342900" indent="-342900">
              <a:lnSpc>
                <a:spcPct val="100000"/>
              </a:lnSpc>
              <a:buSzPct val="75000"/>
              <a:buFont typeface="Symbol" panose="05050102010706020507" pitchFamily="18" charset="2"/>
              <a:buChar char=""/>
              <a:tabLst>
                <a:tab pos="457200" algn="l"/>
              </a:tabLst>
            </a:pPr>
            <a:r>
              <a:rPr lang="en-AU" sz="2800" dirty="0">
                <a:solidFill>
                  <a:schemeClr val="tx1"/>
                </a:solidFill>
                <a:effectLst/>
                <a:latin typeface="Helvetica Neue" panose="02000503000000020004" pitchFamily="2" charset="0"/>
                <a:ea typeface="Times New Roman" panose="02020603050405020304" pitchFamily="18" charset="0"/>
              </a:rPr>
              <a:t>No safe levels</a:t>
            </a:r>
            <a:r>
              <a:rPr lang="en-US" sz="2800" dirty="0">
                <a:solidFill>
                  <a:schemeClr val="tx1"/>
                </a:solidFill>
                <a:effectLst/>
                <a:latin typeface="Helvetica Neue" panose="02000503000000020004" pitchFamily="2" charset="0"/>
                <a:ea typeface="Times New Roman" panose="02020603050405020304" pitchFamily="18" charset="0"/>
              </a:rPr>
              <a:t>.</a:t>
            </a:r>
            <a:br>
              <a:rPr lang="en-US" sz="2800" dirty="0">
                <a:solidFill>
                  <a:schemeClr val="tx1"/>
                </a:solidFill>
                <a:effectLst/>
                <a:latin typeface="Helvetica Neue" panose="02000503000000020004" pitchFamily="2" charset="0"/>
                <a:ea typeface="Times New Roman" panose="02020603050405020304" pitchFamily="18" charset="0"/>
              </a:rPr>
            </a:br>
            <a:endParaRPr lang="en-US" sz="2800" dirty="0">
              <a:solidFill>
                <a:schemeClr val="tx1"/>
              </a:solidFill>
              <a:effectLst/>
              <a:latin typeface="Helvetica Neue" panose="02000503000000020004" pitchFamily="2" charset="0"/>
              <a:ea typeface="Times New Roman" panose="02020603050405020304" pitchFamily="18" charset="0"/>
            </a:endParaRPr>
          </a:p>
        </p:txBody>
      </p:sp>
      <p:sp>
        <p:nvSpPr>
          <p:cNvPr id="6" name="Text Placeholder 2">
            <a:extLst>
              <a:ext uri="{FF2B5EF4-FFF2-40B4-BE49-F238E27FC236}">
                <a16:creationId xmlns:a16="http://schemas.microsoft.com/office/drawing/2014/main" id="{C35079DC-84A0-AEE0-9BE2-EB54CCA097C3}"/>
              </a:ext>
            </a:extLst>
          </p:cNvPr>
          <p:cNvSpPr txBox="1">
            <a:spLocks/>
          </p:cNvSpPr>
          <p:nvPr/>
        </p:nvSpPr>
        <p:spPr>
          <a:xfrm>
            <a:off x="636486" y="446388"/>
            <a:ext cx="9929784" cy="581843"/>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2600" b="0" i="0" kern="1200">
                <a:solidFill>
                  <a:schemeClr val="bg1"/>
                </a:solidFill>
                <a:latin typeface="VIC" pitchFamily="2"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b="0" i="0" kern="1200">
                <a:solidFill>
                  <a:schemeClr val="bg1"/>
                </a:solidFill>
                <a:latin typeface="VIC" pitchFamily="2"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400" b="0" i="0" kern="1200">
                <a:solidFill>
                  <a:schemeClr val="bg1"/>
                </a:solidFill>
                <a:latin typeface="VIC" pitchFamily="2"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4000" b="1"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Environmental protection</a:t>
            </a:r>
            <a:endParaRPr lang="en-US" sz="3200" b="1" i="1"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29051524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244B40-847F-7D5C-0581-B4124991BEDF}"/>
              </a:ext>
            </a:extLst>
          </p:cNvPr>
          <p:cNvSpPr>
            <a:spLocks noGrp="1"/>
          </p:cNvSpPr>
          <p:nvPr>
            <p:ph type="title"/>
          </p:nvPr>
        </p:nvSpPr>
        <p:spPr>
          <a:xfrm>
            <a:off x="850900" y="365125"/>
            <a:ext cx="10515600" cy="1325563"/>
          </a:xfrm>
        </p:spPr>
        <p:txBody>
          <a:bodyPr>
            <a:normAutofit fontScale="90000"/>
          </a:bodyPr>
          <a:lstStyle/>
          <a:p>
            <a:r>
              <a:rPr lang="en-US" b="1" dirty="0">
                <a:latin typeface="Helvetica Neue" panose="02000503000000020004" pitchFamily="2" charset="0"/>
                <a:ea typeface="Helvetica Neue" panose="02000503000000020004" pitchFamily="2" charset="0"/>
                <a:cs typeface="Helvetica Neue" panose="02000503000000020004" pitchFamily="2" charset="0"/>
              </a:rPr>
              <a:t>Environmentally-sourced trace elements are </a:t>
            </a:r>
            <a:r>
              <a:rPr lang="en-US" b="1" dirty="0" err="1">
                <a:latin typeface="Helvetica Neue" panose="02000503000000020004" pitchFamily="2" charset="0"/>
                <a:ea typeface="Helvetica Neue" panose="02000503000000020004" pitchFamily="2" charset="0"/>
                <a:cs typeface="Helvetica Neue" panose="02000503000000020004" pitchFamily="2" charset="0"/>
              </a:rPr>
              <a:t>remobilised</a:t>
            </a:r>
            <a:r>
              <a:rPr lang="en-US" b="1" dirty="0">
                <a:latin typeface="Helvetica Neue" panose="02000503000000020004" pitchFamily="2" charset="0"/>
                <a:ea typeface="Helvetica Neue" panose="02000503000000020004" pitchFamily="2" charset="0"/>
                <a:cs typeface="Helvetica Neue" panose="02000503000000020004" pitchFamily="2" charset="0"/>
              </a:rPr>
              <a:t> in bees and honey</a:t>
            </a:r>
          </a:p>
        </p:txBody>
      </p:sp>
      <p:pic>
        <p:nvPicPr>
          <p:cNvPr id="5" name="Content Placeholder 4">
            <a:extLst>
              <a:ext uri="{FF2B5EF4-FFF2-40B4-BE49-F238E27FC236}">
                <a16:creationId xmlns:a16="http://schemas.microsoft.com/office/drawing/2014/main" id="{F75EFBCE-726B-8E17-2D74-D7D959389496}"/>
              </a:ext>
            </a:extLst>
          </p:cNvPr>
          <p:cNvPicPr>
            <a:picLocks noGrp="1" noChangeAspect="1"/>
          </p:cNvPicPr>
          <p:nvPr>
            <p:ph idx="1"/>
          </p:nvPr>
        </p:nvPicPr>
        <p:blipFill>
          <a:blip r:embed="rId2"/>
          <a:stretch>
            <a:fillRect/>
          </a:stretch>
        </p:blipFill>
        <p:spPr>
          <a:xfrm>
            <a:off x="1806824" y="1825625"/>
            <a:ext cx="8578352" cy="4351338"/>
          </a:xfrm>
        </p:spPr>
      </p:pic>
      <p:sp>
        <p:nvSpPr>
          <p:cNvPr id="6" name="TextBox 5">
            <a:extLst>
              <a:ext uri="{FF2B5EF4-FFF2-40B4-BE49-F238E27FC236}">
                <a16:creationId xmlns:a16="http://schemas.microsoft.com/office/drawing/2014/main" id="{8D403A18-6B38-EFF6-44C9-5F7BE4DC77C6}"/>
              </a:ext>
            </a:extLst>
          </p:cNvPr>
          <p:cNvSpPr txBox="1"/>
          <p:nvPr/>
        </p:nvSpPr>
        <p:spPr>
          <a:xfrm>
            <a:off x="850900" y="6303963"/>
            <a:ext cx="9728200" cy="461665"/>
          </a:xfrm>
          <a:prstGeom prst="rect">
            <a:avLst/>
          </a:prstGeom>
          <a:noFill/>
        </p:spPr>
        <p:txBody>
          <a:bodyPr wrap="square" rtlCol="0">
            <a:spAutoFit/>
          </a:bodyPr>
          <a:lstStyle/>
          <a:p>
            <a:r>
              <a:rPr lang="en-US" sz="1200" dirty="0">
                <a:latin typeface="Helvetica Neue" panose="02000503000000020004" pitchFamily="2" charset="0"/>
                <a:ea typeface="Helvetica Neue" panose="02000503000000020004" pitchFamily="2" charset="0"/>
                <a:cs typeface="Helvetica Neue" panose="02000503000000020004" pitchFamily="2" charset="0"/>
              </a:rPr>
              <a:t>Source: Taylor, M.P. 2019. Invited commentary. Bees as Biomarkers. Nature Sustainability, 2, 169-170. </a:t>
            </a:r>
            <a:r>
              <a:rPr lang="en-US" sz="1200" dirty="0">
                <a:latin typeface="Helvetica Neue" panose="02000503000000020004" pitchFamily="2" charset="0"/>
                <a:ea typeface="Helvetica Neue" panose="02000503000000020004" pitchFamily="2" charset="0"/>
                <a:cs typeface="Helvetica Neue" panose="02000503000000020004" pitchFamily="2" charset="0"/>
                <a:hlinkClick r:id="rId3"/>
              </a:rPr>
              <a:t>https://doi.org/10.1038/s41893-019-0247-9</a:t>
            </a:r>
            <a:r>
              <a:rPr lang="en-US" sz="1200" dirty="0">
                <a:latin typeface="Helvetica Neue" panose="02000503000000020004" pitchFamily="2" charset="0"/>
                <a:ea typeface="Helvetica Neue" panose="02000503000000020004" pitchFamily="2" charset="0"/>
                <a:cs typeface="Helvetica Neue" panose="02000503000000020004" pitchFamily="2" charset="0"/>
              </a:rPr>
              <a:t>. </a:t>
            </a:r>
          </a:p>
        </p:txBody>
      </p:sp>
    </p:spTree>
    <p:extLst>
      <p:ext uri="{BB962C8B-B14F-4D97-AF65-F5344CB8AC3E}">
        <p14:creationId xmlns:p14="http://schemas.microsoft.com/office/powerpoint/2010/main" val="11087183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B2136-8C6A-4A8A-1FC3-0DE57C1CF863}"/>
              </a:ext>
            </a:extLst>
          </p:cNvPr>
          <p:cNvSpPr>
            <a:spLocks noGrp="1"/>
          </p:cNvSpPr>
          <p:nvPr>
            <p:ph type="title"/>
          </p:nvPr>
        </p:nvSpPr>
        <p:spPr/>
        <p:txBody>
          <a:bodyPr/>
          <a:lstStyle/>
          <a:p>
            <a:r>
              <a:rPr lang="en-US" b="1" dirty="0">
                <a:latin typeface="Helvetica Neue" panose="02000503000000020004" pitchFamily="2" charset="0"/>
                <a:ea typeface="Helvetica Neue" panose="02000503000000020004" pitchFamily="2" charset="0"/>
                <a:cs typeface="Helvetica Neue" panose="02000503000000020004" pitchFamily="2" charset="0"/>
              </a:rPr>
              <a:t>Key points from the baseline study</a:t>
            </a:r>
          </a:p>
        </p:txBody>
      </p:sp>
      <p:sp>
        <p:nvSpPr>
          <p:cNvPr id="3" name="Content Placeholder 2">
            <a:extLst>
              <a:ext uri="{FF2B5EF4-FFF2-40B4-BE49-F238E27FC236}">
                <a16:creationId xmlns:a16="http://schemas.microsoft.com/office/drawing/2014/main" id="{CA742198-39FB-63CB-FF5F-3D22DC0E4CFF}"/>
              </a:ext>
            </a:extLst>
          </p:cNvPr>
          <p:cNvSpPr>
            <a:spLocks noGrp="1"/>
          </p:cNvSpPr>
          <p:nvPr>
            <p:ph idx="1"/>
          </p:nvPr>
        </p:nvSpPr>
        <p:spPr>
          <a:xfrm>
            <a:off x="838200" y="1825625"/>
            <a:ext cx="7416800" cy="4351338"/>
          </a:xfrm>
        </p:spPr>
        <p:txBody>
          <a:bodyPr>
            <a:normAutofit/>
          </a:bodyPr>
          <a:lstStyle/>
          <a:p>
            <a:r>
              <a:rPr lang="en-AU" dirty="0">
                <a:effectLst/>
                <a:latin typeface="Helvetica Neue" panose="02000503000000020004" pitchFamily="2" charset="0"/>
              </a:rPr>
              <a:t>Goldfields tanks is clean and no major concerns for:</a:t>
            </a:r>
          </a:p>
          <a:p>
            <a:pPr lvl="1"/>
            <a:r>
              <a:rPr lang="en-AU" dirty="0">
                <a:effectLst/>
                <a:latin typeface="Helvetica Neue" panose="02000503000000020004" pitchFamily="2" charset="0"/>
              </a:rPr>
              <a:t>bees</a:t>
            </a:r>
          </a:p>
          <a:p>
            <a:pPr lvl="1"/>
            <a:r>
              <a:rPr lang="en-AU" dirty="0">
                <a:effectLst/>
                <a:latin typeface="Helvetica Neue" panose="02000503000000020004" pitchFamily="2" charset="0"/>
              </a:rPr>
              <a:t>Honey.</a:t>
            </a:r>
          </a:p>
          <a:p>
            <a:pPr lvl="1"/>
            <a:endParaRPr lang="en-AU" dirty="0">
              <a:effectLst/>
              <a:latin typeface="Helvetica Neue" panose="02000503000000020004" pitchFamily="2" charset="0"/>
            </a:endParaRPr>
          </a:p>
          <a:p>
            <a:r>
              <a:rPr lang="en-AU" dirty="0">
                <a:effectLst/>
                <a:latin typeface="Helvetica Neue" panose="02000503000000020004" pitchFamily="2" charset="0"/>
              </a:rPr>
              <a:t>What does this matter?</a:t>
            </a:r>
          </a:p>
          <a:p>
            <a:endParaRPr lang="en-AU" dirty="0">
              <a:latin typeface="Helvetica Neue" panose="02000503000000020004" pitchFamily="2" charset="0"/>
            </a:endParaRPr>
          </a:p>
          <a:p>
            <a:r>
              <a:rPr lang="en-AU" dirty="0">
                <a:effectLst/>
                <a:latin typeface="Helvetica Neue" panose="02000503000000020004" pitchFamily="2" charset="0"/>
              </a:rPr>
              <a:t>No mine site does not have off site pollution; values likely to change.</a:t>
            </a:r>
          </a:p>
          <a:p>
            <a:endParaRPr lang="en-US" dirty="0"/>
          </a:p>
        </p:txBody>
      </p:sp>
      <p:pic>
        <p:nvPicPr>
          <p:cNvPr id="4" name="Picture 3">
            <a:extLst>
              <a:ext uri="{FF2B5EF4-FFF2-40B4-BE49-F238E27FC236}">
                <a16:creationId xmlns:a16="http://schemas.microsoft.com/office/drawing/2014/main" id="{999EEBFE-CC0D-3A37-C45A-21C14C07A4DE}"/>
              </a:ext>
            </a:extLst>
          </p:cNvPr>
          <p:cNvPicPr>
            <a:picLocks noChangeAspect="1"/>
          </p:cNvPicPr>
          <p:nvPr/>
        </p:nvPicPr>
        <p:blipFill rotWithShape="1">
          <a:blip r:embed="rId2"/>
          <a:srcRect l="19178" r="11872"/>
          <a:stretch/>
        </p:blipFill>
        <p:spPr>
          <a:xfrm rot="5400000">
            <a:off x="7692351" y="1649846"/>
            <a:ext cx="4006370" cy="4357928"/>
          </a:xfrm>
          <a:prstGeom prst="rect">
            <a:avLst/>
          </a:prstGeom>
        </p:spPr>
      </p:pic>
    </p:spTree>
    <p:extLst>
      <p:ext uri="{BB962C8B-B14F-4D97-AF65-F5344CB8AC3E}">
        <p14:creationId xmlns:p14="http://schemas.microsoft.com/office/powerpoint/2010/main" val="4815615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95A241-967B-6268-CACF-5ED810B192E7}"/>
              </a:ext>
            </a:extLst>
          </p:cNvPr>
          <p:cNvSpPr>
            <a:spLocks noGrp="1"/>
          </p:cNvSpPr>
          <p:nvPr>
            <p:ph type="title"/>
          </p:nvPr>
        </p:nvSpPr>
        <p:spPr>
          <a:xfrm>
            <a:off x="5588000" y="880471"/>
            <a:ext cx="6591300" cy="1325563"/>
          </a:xfrm>
        </p:spPr>
        <p:txBody>
          <a:bodyPr>
            <a:normAutofit fontScale="90000"/>
          </a:bodyPr>
          <a:lstStyle/>
          <a:p>
            <a:r>
              <a:rPr lang="en-US" b="1" dirty="0">
                <a:latin typeface="Helvetica Neue" panose="02000503000000020004" pitchFamily="2" charset="0"/>
                <a:ea typeface="Helvetica Neue" panose="02000503000000020004" pitchFamily="2" charset="0"/>
                <a:cs typeface="Helvetica Neue" panose="02000503000000020004" pitchFamily="2" charset="0"/>
              </a:rPr>
              <a:t>Baseline Goldfields data shows that bee display seasonal variations in trace elements</a:t>
            </a:r>
          </a:p>
        </p:txBody>
      </p:sp>
      <p:pic>
        <p:nvPicPr>
          <p:cNvPr id="5" name="Content Placeholder 4">
            <a:extLst>
              <a:ext uri="{FF2B5EF4-FFF2-40B4-BE49-F238E27FC236}">
                <a16:creationId xmlns:a16="http://schemas.microsoft.com/office/drawing/2014/main" id="{F16E9A6D-1888-6678-4555-FAF04ED82D5F}"/>
              </a:ext>
            </a:extLst>
          </p:cNvPr>
          <p:cNvPicPr>
            <a:picLocks noGrp="1" noChangeAspect="1"/>
          </p:cNvPicPr>
          <p:nvPr>
            <p:ph idx="1"/>
          </p:nvPr>
        </p:nvPicPr>
        <p:blipFill>
          <a:blip r:embed="rId2"/>
          <a:stretch>
            <a:fillRect/>
          </a:stretch>
        </p:blipFill>
        <p:spPr>
          <a:xfrm>
            <a:off x="152400" y="5619567"/>
            <a:ext cx="6292850" cy="1238433"/>
          </a:xfrm>
        </p:spPr>
      </p:pic>
      <p:pic>
        <p:nvPicPr>
          <p:cNvPr id="7" name="Picture 6">
            <a:extLst>
              <a:ext uri="{FF2B5EF4-FFF2-40B4-BE49-F238E27FC236}">
                <a16:creationId xmlns:a16="http://schemas.microsoft.com/office/drawing/2014/main" id="{15858465-5315-C59E-9860-863EB17E560F}"/>
              </a:ext>
            </a:extLst>
          </p:cNvPr>
          <p:cNvPicPr>
            <a:picLocks noChangeAspect="1"/>
          </p:cNvPicPr>
          <p:nvPr/>
        </p:nvPicPr>
        <p:blipFill>
          <a:blip r:embed="rId3"/>
          <a:stretch>
            <a:fillRect/>
          </a:stretch>
        </p:blipFill>
        <p:spPr>
          <a:xfrm>
            <a:off x="1320800" y="171270"/>
            <a:ext cx="3632199" cy="5448297"/>
          </a:xfrm>
          <a:prstGeom prst="rect">
            <a:avLst/>
          </a:prstGeom>
        </p:spPr>
      </p:pic>
      <p:sp>
        <p:nvSpPr>
          <p:cNvPr id="10" name="TextBox 9">
            <a:extLst>
              <a:ext uri="{FF2B5EF4-FFF2-40B4-BE49-F238E27FC236}">
                <a16:creationId xmlns:a16="http://schemas.microsoft.com/office/drawing/2014/main" id="{5330521D-142F-AA96-CFB8-D0940BD0904C}"/>
              </a:ext>
            </a:extLst>
          </p:cNvPr>
          <p:cNvSpPr txBox="1"/>
          <p:nvPr/>
        </p:nvSpPr>
        <p:spPr>
          <a:xfrm>
            <a:off x="5600700" y="5619567"/>
            <a:ext cx="5994401" cy="646331"/>
          </a:xfrm>
          <a:prstGeom prst="rect">
            <a:avLst/>
          </a:prstGeom>
          <a:noFill/>
        </p:spPr>
        <p:txBody>
          <a:bodyPr wrap="square" rtlCol="0">
            <a:spAutoFit/>
          </a:bodyPr>
          <a:lstStyle/>
          <a:p>
            <a:pPr algn="just">
              <a:spcAft>
                <a:spcPts val="800"/>
              </a:spcAft>
            </a:pPr>
            <a:r>
              <a:rPr lang="en-US" sz="1200" dirty="0">
                <a:latin typeface="Helvetica Neue" panose="02000503000000020004" pitchFamily="2" charset="0"/>
                <a:ea typeface="Helvetica Neue" panose="02000503000000020004" pitchFamily="2" charset="0"/>
                <a:cs typeface="Helvetica Neue" panose="02000503000000020004" pitchFamily="2" charset="0"/>
              </a:rPr>
              <a:t>Source: </a:t>
            </a:r>
            <a:r>
              <a:rPr lang="en-AU" sz="1200" dirty="0">
                <a:effectLst/>
                <a:latin typeface="Helvetica Neue" panose="02000503000000020004" pitchFamily="2" charset="0"/>
                <a:ea typeface="Helvetica Neue" panose="02000503000000020004" pitchFamily="2" charset="0"/>
                <a:cs typeface="Helvetica Neue" panose="02000503000000020004" pitchFamily="2" charset="0"/>
              </a:rPr>
              <a:t>Taylor M.P. and Fry K.F. 2022. Baseline environmental monitoring for Goldfields Honey. Trace element analysis in honey bees, honey, soil, dust and water. Macquarie University, NSW, Australia. </a:t>
            </a:r>
          </a:p>
        </p:txBody>
      </p:sp>
      <p:sp>
        <p:nvSpPr>
          <p:cNvPr id="12" name="TextBox 11">
            <a:extLst>
              <a:ext uri="{FF2B5EF4-FFF2-40B4-BE49-F238E27FC236}">
                <a16:creationId xmlns:a16="http://schemas.microsoft.com/office/drawing/2014/main" id="{76486C83-40A9-8DFC-C68F-4A4B007B0F93}"/>
              </a:ext>
            </a:extLst>
          </p:cNvPr>
          <p:cNvSpPr txBox="1"/>
          <p:nvPr/>
        </p:nvSpPr>
        <p:spPr>
          <a:xfrm>
            <a:off x="5600700" y="3589635"/>
            <a:ext cx="4546600" cy="646331"/>
          </a:xfrm>
          <a:prstGeom prst="rect">
            <a:avLst/>
          </a:prstGeom>
          <a:noFill/>
        </p:spPr>
        <p:txBody>
          <a:bodyPr wrap="square" rtlCol="0">
            <a:spAutoFit/>
          </a:bodyPr>
          <a:lstStyle/>
          <a:p>
            <a:pPr marL="285750" indent="-285750">
              <a:buFont typeface="Arial" panose="020B0604020202020204" pitchFamily="34" charset="0"/>
              <a:buChar char="•"/>
            </a:pPr>
            <a:r>
              <a:rPr lang="en-US" dirty="0"/>
              <a:t>Variations and exposure will be accentuated under dusty mine conditions</a:t>
            </a:r>
          </a:p>
        </p:txBody>
      </p:sp>
    </p:spTree>
    <p:extLst>
      <p:ext uri="{BB962C8B-B14F-4D97-AF65-F5344CB8AC3E}">
        <p14:creationId xmlns:p14="http://schemas.microsoft.com/office/powerpoint/2010/main" val="2997621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F81415-89CF-9EB8-8593-95DBC759F6BE}"/>
              </a:ext>
            </a:extLst>
          </p:cNvPr>
          <p:cNvSpPr>
            <a:spLocks noGrp="1"/>
          </p:cNvSpPr>
          <p:nvPr>
            <p:ph type="title"/>
          </p:nvPr>
        </p:nvSpPr>
        <p:spPr>
          <a:xfrm>
            <a:off x="622300" y="327025"/>
            <a:ext cx="11201400" cy="1325563"/>
          </a:xfrm>
        </p:spPr>
        <p:txBody>
          <a:bodyPr/>
          <a:lstStyle/>
          <a:p>
            <a:r>
              <a:rPr lang="en-US" b="1" dirty="0">
                <a:latin typeface="Helvetica Neue" panose="02000503000000020004" pitchFamily="2" charset="0"/>
                <a:ea typeface="Helvetica Neue" panose="02000503000000020004" pitchFamily="2" charset="0"/>
                <a:cs typeface="Helvetica Neue" panose="02000503000000020004" pitchFamily="2" charset="0"/>
              </a:rPr>
              <a:t>Future dust control will be critical</a:t>
            </a:r>
          </a:p>
        </p:txBody>
      </p:sp>
      <p:sp>
        <p:nvSpPr>
          <p:cNvPr id="3" name="Content Placeholder 2">
            <a:extLst>
              <a:ext uri="{FF2B5EF4-FFF2-40B4-BE49-F238E27FC236}">
                <a16:creationId xmlns:a16="http://schemas.microsoft.com/office/drawing/2014/main" id="{0F004DF3-0E9E-091F-E341-118496E4F2F9}"/>
              </a:ext>
            </a:extLst>
          </p:cNvPr>
          <p:cNvSpPr>
            <a:spLocks noGrp="1"/>
          </p:cNvSpPr>
          <p:nvPr>
            <p:ph idx="1"/>
          </p:nvPr>
        </p:nvSpPr>
        <p:spPr>
          <a:xfrm>
            <a:off x="211151" y="1870471"/>
            <a:ext cx="6311900" cy="4351338"/>
          </a:xfrm>
        </p:spPr>
        <p:txBody>
          <a:bodyPr>
            <a:normAutofit/>
          </a:bodyPr>
          <a:lstStyle/>
          <a:p>
            <a:pPr marL="0" indent="0">
              <a:buNone/>
            </a:pPr>
            <a:r>
              <a:rPr lang="en-AU" sz="1800" dirty="0">
                <a:effectLst/>
                <a:latin typeface="Helvetica Neue" panose="02000503000000020004" pitchFamily="2" charset="0"/>
              </a:rPr>
              <a:t>Dust will be a key because:</a:t>
            </a:r>
          </a:p>
          <a:p>
            <a:pPr marL="514350" indent="-514350">
              <a:buFont typeface="+mj-lt"/>
              <a:buAutoNum type="arabicPeriod"/>
            </a:pPr>
            <a:r>
              <a:rPr lang="en-AU" sz="1800" dirty="0">
                <a:effectLst/>
                <a:latin typeface="Helvetica Neue" panose="02000503000000020004" pitchFamily="2" charset="0"/>
              </a:rPr>
              <a:t>environment is dry;</a:t>
            </a:r>
          </a:p>
          <a:p>
            <a:pPr marL="514350" indent="-514350">
              <a:buFont typeface="+mj-lt"/>
              <a:buAutoNum type="arabicPeriod"/>
            </a:pPr>
            <a:r>
              <a:rPr lang="en-AU" sz="1800" dirty="0">
                <a:latin typeface="Helvetica Neue" panose="02000503000000020004" pitchFamily="2" charset="0"/>
              </a:rPr>
              <a:t>dry/</a:t>
            </a:r>
            <a:r>
              <a:rPr lang="en-AU" sz="1800" dirty="0">
                <a:effectLst/>
                <a:latin typeface="Helvetica Neue" panose="02000503000000020004" pitchFamily="2" charset="0"/>
              </a:rPr>
              <a:t>drying climate will exacerbate dust and increase challenge of keeping it under control;</a:t>
            </a:r>
          </a:p>
          <a:p>
            <a:pPr marL="514350" indent="-514350">
              <a:buFont typeface="+mj-lt"/>
              <a:buAutoNum type="arabicPeriod"/>
            </a:pPr>
            <a:r>
              <a:rPr lang="en-AU" sz="1800" dirty="0">
                <a:latin typeface="Helvetica Neue" panose="02000503000000020004" pitchFamily="2" charset="0"/>
              </a:rPr>
              <a:t>b</a:t>
            </a:r>
            <a:r>
              <a:rPr lang="en-AU" sz="1800" dirty="0">
                <a:effectLst/>
                <a:latin typeface="Helvetica Neue" panose="02000503000000020004" pitchFamily="2" charset="0"/>
              </a:rPr>
              <a:t>ees are exposed from the environment as they age;</a:t>
            </a:r>
          </a:p>
          <a:p>
            <a:pPr marL="514350" indent="-514350">
              <a:buFont typeface="+mj-lt"/>
              <a:buAutoNum type="arabicPeriod"/>
            </a:pPr>
            <a:r>
              <a:rPr lang="en-AU" sz="1800" dirty="0">
                <a:latin typeface="Helvetica Neue" panose="02000503000000020004" pitchFamily="2" charset="0"/>
              </a:rPr>
              <a:t>t</a:t>
            </a:r>
            <a:r>
              <a:rPr lang="en-AU" sz="1800" dirty="0">
                <a:effectLst/>
                <a:latin typeface="Helvetica Neue" panose="02000503000000020004" pitchFamily="2" charset="0"/>
              </a:rPr>
              <a:t>race elements are toxic to bees and this impairs their foraging capacity;</a:t>
            </a:r>
          </a:p>
          <a:p>
            <a:pPr marL="514350" indent="-514350">
              <a:buFont typeface="+mj-lt"/>
              <a:buAutoNum type="arabicPeriod"/>
            </a:pPr>
            <a:r>
              <a:rPr lang="en-AU" sz="1800" dirty="0">
                <a:latin typeface="Helvetica Neue" panose="02000503000000020004" pitchFamily="2" charset="0"/>
              </a:rPr>
              <a:t>f</a:t>
            </a:r>
            <a:r>
              <a:rPr lang="en-AU" sz="1800" dirty="0">
                <a:effectLst/>
                <a:latin typeface="Helvetica Neue" panose="02000503000000020004" pitchFamily="2" charset="0"/>
              </a:rPr>
              <a:t>or early all contaminants there is no safe level; just an acceptable threshold;</a:t>
            </a:r>
          </a:p>
          <a:p>
            <a:pPr marL="514350" indent="-514350">
              <a:buFont typeface="+mj-lt"/>
              <a:buAutoNum type="arabicPeriod"/>
            </a:pPr>
            <a:r>
              <a:rPr lang="en-AU" sz="1800" dirty="0">
                <a:effectLst/>
                <a:latin typeface="Helvetica Neue" panose="02000503000000020004" pitchFamily="2" charset="0"/>
              </a:rPr>
              <a:t>Exposure effects are proportionally greatest at the lowest exposure levels. </a:t>
            </a:r>
          </a:p>
          <a:p>
            <a:endParaRPr lang="en-US" sz="1800" dirty="0"/>
          </a:p>
        </p:txBody>
      </p:sp>
      <p:pic>
        <p:nvPicPr>
          <p:cNvPr id="4" name="Picture 3">
            <a:extLst>
              <a:ext uri="{FF2B5EF4-FFF2-40B4-BE49-F238E27FC236}">
                <a16:creationId xmlns:a16="http://schemas.microsoft.com/office/drawing/2014/main" id="{6FCFEEFA-DA05-F6B5-123E-9B77B217C60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46455"/>
          <a:stretch/>
        </p:blipFill>
        <p:spPr bwMode="auto">
          <a:xfrm>
            <a:off x="6523051" y="1365228"/>
            <a:ext cx="5668949" cy="5165747"/>
          </a:xfrm>
          <a:prstGeom prst="rect">
            <a:avLst/>
          </a:prstGeom>
          <a:noFill/>
          <a:ln>
            <a:noFill/>
          </a:ln>
        </p:spPr>
      </p:pic>
      <p:sp>
        <p:nvSpPr>
          <p:cNvPr id="5" name="TextBox 4">
            <a:extLst>
              <a:ext uri="{FF2B5EF4-FFF2-40B4-BE49-F238E27FC236}">
                <a16:creationId xmlns:a16="http://schemas.microsoft.com/office/drawing/2014/main" id="{16EAB13B-E2D4-71DC-D544-099ADD68D280}"/>
              </a:ext>
            </a:extLst>
          </p:cNvPr>
          <p:cNvSpPr txBox="1"/>
          <p:nvPr/>
        </p:nvSpPr>
        <p:spPr>
          <a:xfrm>
            <a:off x="8839200" y="1501139"/>
            <a:ext cx="1619354" cy="369332"/>
          </a:xfrm>
          <a:prstGeom prst="rect">
            <a:avLst/>
          </a:prstGeom>
          <a:noFill/>
        </p:spPr>
        <p:txBody>
          <a:bodyPr wrap="none" rtlCol="0">
            <a:spAutoFit/>
          </a:bodyPr>
          <a:lstStyle/>
          <a:p>
            <a:r>
              <a:rPr lang="en-US" dirty="0" err="1">
                <a:latin typeface="Helvetica Neue" panose="02000503000000020004" pitchFamily="2" charset="0"/>
                <a:ea typeface="Helvetica Neue" panose="02000503000000020004" pitchFamily="2" charset="0"/>
                <a:cs typeface="Helvetica Neue" panose="02000503000000020004" pitchFamily="2" charset="0"/>
              </a:rPr>
              <a:t>Noumea</a:t>
            </a:r>
            <a:r>
              <a:rPr lang="en-US" dirty="0">
                <a:latin typeface="Helvetica Neue" panose="02000503000000020004" pitchFamily="2" charset="0"/>
                <a:ea typeface="Helvetica Neue" panose="02000503000000020004" pitchFamily="2" charset="0"/>
                <a:cs typeface="Helvetica Neue" panose="02000503000000020004" pitchFamily="2" charset="0"/>
              </a:rPr>
              <a:t> bees</a:t>
            </a:r>
          </a:p>
        </p:txBody>
      </p:sp>
    </p:spTree>
    <p:extLst>
      <p:ext uri="{BB962C8B-B14F-4D97-AF65-F5344CB8AC3E}">
        <p14:creationId xmlns:p14="http://schemas.microsoft.com/office/powerpoint/2010/main" val="36113806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1">
            <a:extLst>
              <a:ext uri="{FF2B5EF4-FFF2-40B4-BE49-F238E27FC236}">
                <a16:creationId xmlns:a16="http://schemas.microsoft.com/office/drawing/2014/main" id="{BD41F20E-781A-4136-84DB-B1E9AD7175E9}"/>
              </a:ext>
            </a:extLst>
          </p:cNvPr>
          <p:cNvSpPr>
            <a:spLocks noGrp="1"/>
          </p:cNvSpPr>
          <p:nvPr>
            <p:ph type="body" sz="quarter" idx="12"/>
          </p:nvPr>
        </p:nvSpPr>
        <p:spPr>
          <a:xfrm>
            <a:off x="636486" y="825801"/>
            <a:ext cx="10318025" cy="581843"/>
          </a:xfrm>
        </p:spPr>
        <p:txBody>
          <a:bodyPr vert="horz" lIns="91440" tIns="45720" rIns="91440" bIns="45720" rtlCol="0">
            <a:noAutofit/>
          </a:bodyPr>
          <a:lstStyle/>
          <a:p>
            <a:r>
              <a:rPr lang="en-GB"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Why prevention?</a:t>
            </a:r>
          </a:p>
          <a:p>
            <a:r>
              <a:rPr lang="en-GB" sz="24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Low-level toxicity of chemicals: No acceptable levels?</a:t>
            </a:r>
          </a:p>
        </p:txBody>
      </p:sp>
      <p:sp>
        <p:nvSpPr>
          <p:cNvPr id="15" name="Text Placeholder 3">
            <a:extLst>
              <a:ext uri="{FF2B5EF4-FFF2-40B4-BE49-F238E27FC236}">
                <a16:creationId xmlns:a16="http://schemas.microsoft.com/office/drawing/2014/main" id="{BED0D630-FFFE-47B2-942A-B8928FFEA3E8}"/>
              </a:ext>
            </a:extLst>
          </p:cNvPr>
          <p:cNvSpPr>
            <a:spLocks noGrp="1"/>
          </p:cNvSpPr>
          <p:nvPr>
            <p:ph type="body" sz="quarter" idx="13"/>
          </p:nvPr>
        </p:nvSpPr>
        <p:spPr>
          <a:xfrm>
            <a:off x="86883" y="6601184"/>
            <a:ext cx="10919027" cy="386356"/>
          </a:xfrm>
        </p:spPr>
        <p:txBody>
          <a:bodyPr vert="horz" lIns="91440" tIns="45720" rIns="91440" bIns="45720" rtlCol="0" anchor="t">
            <a:noAutofit/>
          </a:bodyPr>
          <a:lstStyle/>
          <a:p>
            <a:r>
              <a:rPr lang="en-US" sz="12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Source: </a:t>
            </a:r>
            <a:r>
              <a:rPr lang="en-US" sz="1200" dirty="0" err="1">
                <a:solidFill>
                  <a:schemeClr val="tx1"/>
                </a:solidFill>
                <a:latin typeface="Helvetica Neue" panose="02000503000000020004" pitchFamily="2" charset="0"/>
                <a:ea typeface="Helvetica Neue" panose="02000503000000020004" pitchFamily="2" charset="0"/>
                <a:cs typeface="Helvetica Neue" panose="02000503000000020004" pitchFamily="2" charset="0"/>
              </a:rPr>
              <a:t>Lanphear</a:t>
            </a:r>
            <a:r>
              <a:rPr lang="en-US" sz="12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 2017, PLOS Biology.</a:t>
            </a:r>
          </a:p>
        </p:txBody>
      </p:sp>
      <p:pic>
        <p:nvPicPr>
          <p:cNvPr id="5" name="Picture 4">
            <a:extLst>
              <a:ext uri="{FF2B5EF4-FFF2-40B4-BE49-F238E27FC236}">
                <a16:creationId xmlns:a16="http://schemas.microsoft.com/office/drawing/2014/main" id="{7309D510-9E07-E48E-6AD8-5720B61A47A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502" b="1564"/>
          <a:stretch/>
        </p:blipFill>
        <p:spPr>
          <a:xfrm>
            <a:off x="88490" y="2278381"/>
            <a:ext cx="12015019" cy="3352800"/>
          </a:xfrm>
          <a:prstGeom prst="rect">
            <a:avLst/>
          </a:prstGeom>
        </p:spPr>
      </p:pic>
    </p:spTree>
    <p:extLst>
      <p:ext uri="{BB962C8B-B14F-4D97-AF65-F5344CB8AC3E}">
        <p14:creationId xmlns:p14="http://schemas.microsoft.com/office/powerpoint/2010/main" val="37442627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78D203-CB3D-6B71-7FA5-55AADD6DE4A6}"/>
              </a:ext>
            </a:extLst>
          </p:cNvPr>
          <p:cNvSpPr>
            <a:spLocks noGrp="1"/>
          </p:cNvSpPr>
          <p:nvPr>
            <p:ph type="title"/>
          </p:nvPr>
        </p:nvSpPr>
        <p:spPr>
          <a:xfrm>
            <a:off x="7086600" y="771525"/>
            <a:ext cx="4267200" cy="1325563"/>
          </a:xfrm>
        </p:spPr>
        <p:txBody>
          <a:bodyPr>
            <a:normAutofit fontScale="90000"/>
          </a:bodyPr>
          <a:lstStyle/>
          <a:p>
            <a:r>
              <a:rPr lang="en-US" b="1" dirty="0">
                <a:latin typeface="Helvetica Neue" panose="02000503000000020004" pitchFamily="2" charset="0"/>
                <a:ea typeface="Helvetica Neue" panose="02000503000000020004" pitchFamily="2" charset="0"/>
                <a:cs typeface="Helvetica Neue" panose="02000503000000020004" pitchFamily="2" charset="0"/>
              </a:rPr>
              <a:t>Nickel in bees and honey – </a:t>
            </a:r>
            <a:r>
              <a:rPr lang="en-US" b="1" dirty="0" err="1">
                <a:latin typeface="Helvetica Neue" panose="02000503000000020004" pitchFamily="2" charset="0"/>
                <a:ea typeface="Helvetica Neue" panose="02000503000000020004" pitchFamily="2" charset="0"/>
                <a:cs typeface="Helvetica Neue" panose="02000503000000020004" pitchFamily="2" charset="0"/>
              </a:rPr>
              <a:t>Noumea</a:t>
            </a:r>
            <a:r>
              <a:rPr lang="en-US" b="1" dirty="0">
                <a:latin typeface="Helvetica Neue" panose="02000503000000020004" pitchFamily="2" charset="0"/>
                <a:ea typeface="Helvetica Neue" panose="02000503000000020004" pitchFamily="2" charset="0"/>
                <a:cs typeface="Helvetica Neue" panose="02000503000000020004" pitchFamily="2" charset="0"/>
              </a:rPr>
              <a:t>, New Caledonia</a:t>
            </a:r>
          </a:p>
        </p:txBody>
      </p:sp>
      <p:pic>
        <p:nvPicPr>
          <p:cNvPr id="5" name="Content Placeholder 4">
            <a:extLst>
              <a:ext uri="{FF2B5EF4-FFF2-40B4-BE49-F238E27FC236}">
                <a16:creationId xmlns:a16="http://schemas.microsoft.com/office/drawing/2014/main" id="{BFE03F8A-35D0-0A66-FD39-43D525CFF6C7}"/>
              </a:ext>
            </a:extLst>
          </p:cNvPr>
          <p:cNvPicPr>
            <a:picLocks noGrp="1" noChangeAspect="1"/>
          </p:cNvPicPr>
          <p:nvPr>
            <p:ph idx="1"/>
          </p:nvPr>
        </p:nvPicPr>
        <p:blipFill>
          <a:blip r:embed="rId2"/>
          <a:stretch>
            <a:fillRect/>
          </a:stretch>
        </p:blipFill>
        <p:spPr>
          <a:xfrm>
            <a:off x="0" y="3750941"/>
            <a:ext cx="6763666" cy="3107059"/>
          </a:xfrm>
        </p:spPr>
      </p:pic>
      <p:pic>
        <p:nvPicPr>
          <p:cNvPr id="7" name="Picture 6">
            <a:extLst>
              <a:ext uri="{FF2B5EF4-FFF2-40B4-BE49-F238E27FC236}">
                <a16:creationId xmlns:a16="http://schemas.microsoft.com/office/drawing/2014/main" id="{83828ADD-82DA-630F-027D-B358F68D735E}"/>
              </a:ext>
            </a:extLst>
          </p:cNvPr>
          <p:cNvPicPr>
            <a:picLocks noChangeAspect="1"/>
          </p:cNvPicPr>
          <p:nvPr/>
        </p:nvPicPr>
        <p:blipFill>
          <a:blip r:embed="rId3"/>
          <a:stretch>
            <a:fillRect/>
          </a:stretch>
        </p:blipFill>
        <p:spPr>
          <a:xfrm>
            <a:off x="126326" y="321941"/>
            <a:ext cx="6637340" cy="3107059"/>
          </a:xfrm>
          <a:prstGeom prst="rect">
            <a:avLst/>
          </a:prstGeom>
        </p:spPr>
      </p:pic>
      <p:sp>
        <p:nvSpPr>
          <p:cNvPr id="8" name="TextBox 7">
            <a:extLst>
              <a:ext uri="{FF2B5EF4-FFF2-40B4-BE49-F238E27FC236}">
                <a16:creationId xmlns:a16="http://schemas.microsoft.com/office/drawing/2014/main" id="{ECAF2F82-D590-9A66-7AED-B4992FADB9A3}"/>
              </a:ext>
            </a:extLst>
          </p:cNvPr>
          <p:cNvSpPr txBox="1"/>
          <p:nvPr/>
        </p:nvSpPr>
        <p:spPr>
          <a:xfrm>
            <a:off x="7086600" y="5570859"/>
            <a:ext cx="4497135" cy="1384995"/>
          </a:xfrm>
          <a:prstGeom prst="rect">
            <a:avLst/>
          </a:prstGeom>
          <a:noFill/>
        </p:spPr>
        <p:txBody>
          <a:bodyPr wrap="square" rtlCol="0">
            <a:spAutoFit/>
          </a:bodyPr>
          <a:lstStyle/>
          <a:p>
            <a:r>
              <a:rPr lang="en-US" sz="1200" dirty="0">
                <a:latin typeface="Helvetica Neue" panose="02000503000000020004" pitchFamily="2" charset="0"/>
                <a:ea typeface="Helvetica Neue" panose="02000503000000020004" pitchFamily="2" charset="0"/>
                <a:cs typeface="Helvetica Neue" panose="02000503000000020004" pitchFamily="2" charset="0"/>
              </a:rPr>
              <a:t>Source: </a:t>
            </a:r>
            <a:r>
              <a:rPr lang="en-AU" sz="1200" dirty="0">
                <a:effectLst/>
                <a:latin typeface="Helvetica Neue" panose="02000503000000020004" pitchFamily="2" charset="0"/>
                <a:ea typeface="Helvetica Neue" panose="02000503000000020004" pitchFamily="2" charset="0"/>
                <a:cs typeface="Helvetica Neue" panose="02000503000000020004" pitchFamily="2" charset="0"/>
              </a:rPr>
              <a:t>Taylor, M.P., </a:t>
            </a:r>
            <a:r>
              <a:rPr lang="en-AU" sz="1200" dirty="0" err="1">
                <a:effectLst/>
                <a:latin typeface="Helvetica Neue" panose="02000503000000020004" pitchFamily="2" charset="0"/>
                <a:ea typeface="Helvetica Neue" panose="02000503000000020004" pitchFamily="2" charset="0"/>
                <a:cs typeface="Helvetica Neue" panose="02000503000000020004" pitchFamily="2" charset="0"/>
              </a:rPr>
              <a:t>Isley</a:t>
            </a:r>
            <a:r>
              <a:rPr lang="en-AU" sz="1200" dirty="0">
                <a:effectLst/>
                <a:latin typeface="Helvetica Neue" panose="02000503000000020004" pitchFamily="2" charset="0"/>
                <a:ea typeface="Helvetica Neue" panose="02000503000000020004" pitchFamily="2" charset="0"/>
                <a:cs typeface="Helvetica Neue" panose="02000503000000020004" pitchFamily="2" charset="0"/>
              </a:rPr>
              <a:t>, C., Fry, K., </a:t>
            </a:r>
            <a:r>
              <a:rPr lang="en-AU" sz="1200" dirty="0" err="1">
                <a:effectLst/>
                <a:latin typeface="Helvetica Neue" panose="02000503000000020004" pitchFamily="2" charset="0"/>
                <a:ea typeface="Helvetica Neue" panose="02000503000000020004" pitchFamily="2" charset="0"/>
                <a:cs typeface="Helvetica Neue" panose="02000503000000020004" pitchFamily="2" charset="0"/>
              </a:rPr>
              <a:t>Gillings-Mclennan</a:t>
            </a:r>
            <a:r>
              <a:rPr lang="en-AU" sz="1200" dirty="0">
                <a:effectLst/>
                <a:latin typeface="Helvetica Neue" panose="02000503000000020004" pitchFamily="2" charset="0"/>
                <a:ea typeface="Helvetica Neue" panose="02000503000000020004" pitchFamily="2" charset="0"/>
                <a:cs typeface="Helvetica Neue" panose="02000503000000020004" pitchFamily="2" charset="0"/>
              </a:rPr>
              <a:t>, M. 2019. Tracing anthropogenic trace element contamination of natural and human systems in the South Pacific using honey bees as a key biomarker. Poster presentation AGU Fall Meeting 9-13 December 2019, San Francisco. Available at: </a:t>
            </a:r>
            <a:r>
              <a:rPr lang="en-AU" sz="1200" dirty="0">
                <a:solidFill>
                  <a:srgbClr val="2D7FEA"/>
                </a:solidFill>
                <a:effectLst/>
                <a:latin typeface="Helvetica Neue" panose="02000503000000020004" pitchFamily="2" charset="0"/>
                <a:ea typeface="Helvetica Neue" panose="02000503000000020004" pitchFamily="2" charset="0"/>
                <a:cs typeface="Helvetica Neue" panose="02000503000000020004" pitchFamily="2" charset="0"/>
                <a:hlinkClick r:id="rId4"/>
              </a:rPr>
              <a:t>https://doi.org/10.1002/essoar.10501957.1</a:t>
            </a:r>
            <a:r>
              <a:rPr lang="en-AU" sz="1200" dirty="0">
                <a:solidFill>
                  <a:srgbClr val="2D7FEA"/>
                </a:solidFill>
                <a:effectLst/>
                <a:latin typeface="Helvetica Neue" panose="02000503000000020004" pitchFamily="2" charset="0"/>
                <a:ea typeface="Helvetica Neue" panose="02000503000000020004" pitchFamily="2" charset="0"/>
                <a:cs typeface="Helvetica Neue" panose="02000503000000020004" pitchFamily="2" charset="0"/>
              </a:rPr>
              <a:t>.  </a:t>
            </a:r>
            <a:endParaRPr lang="en-AU" sz="1200" dirty="0">
              <a:effectLst/>
              <a:latin typeface="Helvetica Neue" panose="02000503000000020004" pitchFamily="2" charset="0"/>
              <a:ea typeface="Helvetica Neue" panose="02000503000000020004" pitchFamily="2" charset="0"/>
              <a:cs typeface="Helvetica Neue" panose="02000503000000020004" pitchFamily="2" charset="0"/>
            </a:endParaRPr>
          </a:p>
          <a:p>
            <a:endParaRPr lang="en-US" sz="1200"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0" name="TextBox 9">
            <a:extLst>
              <a:ext uri="{FF2B5EF4-FFF2-40B4-BE49-F238E27FC236}">
                <a16:creationId xmlns:a16="http://schemas.microsoft.com/office/drawing/2014/main" id="{D37EC43D-5C8A-4452-5A01-04E5506F1FC7}"/>
              </a:ext>
            </a:extLst>
          </p:cNvPr>
          <p:cNvSpPr txBox="1"/>
          <p:nvPr/>
        </p:nvSpPr>
        <p:spPr>
          <a:xfrm>
            <a:off x="7201567" y="2967335"/>
            <a:ext cx="4267200" cy="923330"/>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Helvetica Neue" panose="02000503000000020004" pitchFamily="2" charset="0"/>
                <a:ea typeface="Helvetica Neue" panose="02000503000000020004" pitchFamily="2" charset="0"/>
                <a:cs typeface="Helvetica Neue" panose="02000503000000020004" pitchFamily="2" charset="0"/>
              </a:rPr>
              <a:t>Contamination in bees and honey unequivocally linked to the polluting nickel smelter source.</a:t>
            </a:r>
          </a:p>
        </p:txBody>
      </p:sp>
    </p:spTree>
    <p:extLst>
      <p:ext uri="{BB962C8B-B14F-4D97-AF65-F5344CB8AC3E}">
        <p14:creationId xmlns:p14="http://schemas.microsoft.com/office/powerpoint/2010/main" val="29510408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6E2510DB71D4F4AA89D1CA054C69857" ma:contentTypeVersion="12" ma:contentTypeDescription="Create a new document." ma:contentTypeScope="" ma:versionID="9e722f33fe3e430b87f4cd8ef2a05b30">
  <xsd:schema xmlns:xsd="http://www.w3.org/2001/XMLSchema" xmlns:xs="http://www.w3.org/2001/XMLSchema" xmlns:p="http://schemas.microsoft.com/office/2006/metadata/properties" xmlns:ns2="9818fe76-bff8-454c-853d-3401085bf305" xmlns:ns3="8820d500-ac9b-4d27-b538-6b1a522590a7" targetNamespace="http://schemas.microsoft.com/office/2006/metadata/properties" ma:root="true" ma:fieldsID="044a1cd1a081d7197730bba23cbdfda2" ns2:_="" ns3:_="">
    <xsd:import namespace="9818fe76-bff8-454c-853d-3401085bf305"/>
    <xsd:import namespace="8820d500-ac9b-4d27-b538-6b1a522590a7"/>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2:MediaServiceGenerationTime" minOccurs="0"/>
                <xsd:element ref="ns2:MediaServiceEventHashCode" minOccurs="0"/>
                <xsd:element ref="ns2:MediaServiceDateTaken" minOccurs="0"/>
                <xsd:element ref="ns2:MediaServiceOCR" minOccurs="0"/>
                <xsd:element ref="ns3:SharedWithUsers" minOccurs="0"/>
                <xsd:element ref="ns3:SharedWithDetails"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18fe76-bff8-454c-853d-3401085bf30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6444c108-d34f-4c01-85d9-27842d74072d" ma:termSetId="09814cd3-568e-fe90-9814-8d621ff8fb84" ma:anchorId="fba54fb3-c3e1-fe81-a776-ca4b69148c4d" ma:open="true" ma:isKeyword="false">
      <xsd:complexType>
        <xsd:sequence>
          <xsd:element ref="pc:Terms" minOccurs="0" maxOccurs="1"/>
        </xsd:sequence>
      </xsd:complex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LengthInSeconds" ma:index="18" nillable="true" ma:displayName="MediaLengthInSeconds" ma:hidden="true" ma:internalName="MediaLengthInSeconds" ma:readOnly="true">
      <xsd:simpleType>
        <xsd:restriction base="dms:Unknown"/>
      </xsd:simpleType>
    </xsd:element>
    <xsd:element name="MediaServiceLocation" ma:index="19"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820d500-ac9b-4d27-b538-6b1a522590a7"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9818fe76-bff8-454c-853d-3401085bf305">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ED662894-D704-430C-BE68-1D74308BF4C4}"/>
</file>

<file path=customXml/itemProps2.xml><?xml version="1.0" encoding="utf-8"?>
<ds:datastoreItem xmlns:ds="http://schemas.openxmlformats.org/officeDocument/2006/customXml" ds:itemID="{2EC6E808-4F8A-4B4C-B0A2-0D1D5F3A4480}"/>
</file>

<file path=customXml/itemProps3.xml><?xml version="1.0" encoding="utf-8"?>
<ds:datastoreItem xmlns:ds="http://schemas.openxmlformats.org/officeDocument/2006/customXml" ds:itemID="{4AC95FBE-890C-4A39-B6E6-8B2AB0BF9682}"/>
</file>

<file path=docMetadata/LabelInfo.xml><?xml version="1.0" encoding="utf-8"?>
<clbl:labelList xmlns:clbl="http://schemas.microsoft.com/office/2020/mipLabelMetadata">
  <clbl:label id="{584c669e-a49d-47d1-ae00-34b3cb830346}" enabled="1" method="Privileged" siteId="{28e1a73d-f0ce-441e-80a7-1b36946db330}" contentBits="1" removed="0"/>
</clbl:labelList>
</file>

<file path=docProps/app.xml><?xml version="1.0" encoding="utf-8"?>
<Properties xmlns="http://schemas.openxmlformats.org/officeDocument/2006/extended-properties" xmlns:vt="http://schemas.openxmlformats.org/officeDocument/2006/docPropsVTypes">
  <TotalTime>422</TotalTime>
  <Words>796</Words>
  <Application>Microsoft Macintosh PowerPoint</Application>
  <PresentationFormat>Widescreen</PresentationFormat>
  <Paragraphs>63</Paragraphs>
  <Slides>11</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11</vt:i4>
      </vt:variant>
    </vt:vector>
  </HeadingPairs>
  <TitlesOfParts>
    <vt:vector size="20" baseType="lpstr">
      <vt:lpstr>Arial</vt:lpstr>
      <vt:lpstr>Calibri</vt:lpstr>
      <vt:lpstr>Calibri Light</vt:lpstr>
      <vt:lpstr>Courier New</vt:lpstr>
      <vt:lpstr>Georgia</vt:lpstr>
      <vt:lpstr>Helvetica Neue</vt:lpstr>
      <vt:lpstr>Symbol</vt:lpstr>
      <vt:lpstr>VIC</vt:lpstr>
      <vt:lpstr>Office Theme</vt:lpstr>
      <vt:lpstr>Goldfields Honey: Trace element analysis in honey bees, honey, soil, dust and water </vt:lpstr>
      <vt:lpstr>PowerPoint Presentation</vt:lpstr>
      <vt:lpstr>PowerPoint Presentation</vt:lpstr>
      <vt:lpstr>Environmentally-sourced trace elements are remobilised in bees and honey</vt:lpstr>
      <vt:lpstr>Key points from the baseline study</vt:lpstr>
      <vt:lpstr>Baseline Goldfields data shows that bee display seasonal variations in trace elements</vt:lpstr>
      <vt:lpstr>Future dust control will be critical</vt:lpstr>
      <vt:lpstr>PowerPoint Presentation</vt:lpstr>
      <vt:lpstr>Nickel in bees and honey – Noumea, New Caledonia</vt:lpstr>
      <vt:lpstr>Why do contaminants in bees matter?</vt:lpstr>
      <vt:lpstr>Unaddressed matters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Goldfields Honey: Trace element analysis in honey bees, honey, soil, dust and water </dc:title>
  <dc:creator>Mark Taylor</dc:creator>
  <cp:lastModifiedBy>Mark Taylor</cp:lastModifiedBy>
  <cp:revision>4</cp:revision>
  <dcterms:created xsi:type="dcterms:W3CDTF">2023-02-02T04:08:31Z</dcterms:created>
  <dcterms:modified xsi:type="dcterms:W3CDTF">2023-02-02T11:55:01Z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lassificationContentMarkingHeaderLocations">
    <vt:lpwstr>Office Theme:8</vt:lpwstr>
  </property>
  <property fmtid="{D5CDD505-2E9C-101B-9397-08002B2CF9AE}" pid="3" name="ClassificationContentMarkingHeaderText">
    <vt:lpwstr>UNOFFICIAL</vt:lpwstr>
  </property>
  <property fmtid="{D5CDD505-2E9C-101B-9397-08002B2CF9AE}" pid="4" name="ContentTypeId">
    <vt:lpwstr>0x01010016E2510DB71D4F4AA89D1CA054C69857</vt:lpwstr>
  </property>
</Properties>
</file>