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9906000" cy="6858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1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66"/>
    <a:srgbClr val="FF0066"/>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69" autoAdjust="0"/>
    <p:restoredTop sz="94660"/>
  </p:normalViewPr>
  <p:slideViewPr>
    <p:cSldViewPr snapToGrid="0" showGuides="1">
      <p:cViewPr>
        <p:scale>
          <a:sx n="42" d="100"/>
          <a:sy n="42" d="100"/>
        </p:scale>
        <p:origin x="1026" y="54"/>
      </p:cViewPr>
      <p:guideLst>
        <p:guide orient="horz" pos="2160"/>
        <p:guide pos="31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7D6436-F48C-42AE-A178-CD1F2105EC58}" type="datetimeFigureOut">
              <a:rPr lang="en-AU" smtClean="0"/>
              <a:t>18/06/2019</a:t>
            </a:fld>
            <a:endParaRPr lang="en-AU"/>
          </a:p>
        </p:txBody>
      </p:sp>
      <p:sp>
        <p:nvSpPr>
          <p:cNvPr id="4" name="Slide Image Placeholder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2390EC-4126-4C2A-AF3E-29A92F2186DE}" type="slidenum">
              <a:rPr lang="en-AU" smtClean="0"/>
              <a:t>‹#›</a:t>
            </a:fld>
            <a:endParaRPr lang="en-AU"/>
          </a:p>
        </p:txBody>
      </p:sp>
    </p:spTree>
    <p:extLst>
      <p:ext uri="{BB962C8B-B14F-4D97-AF65-F5344CB8AC3E}">
        <p14:creationId xmlns:p14="http://schemas.microsoft.com/office/powerpoint/2010/main" val="40718811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r>
              <a:rPr lang="en-AU"/>
              <a:t>19 Jun 2019</a:t>
            </a:r>
          </a:p>
        </p:txBody>
      </p:sp>
      <p:sp>
        <p:nvSpPr>
          <p:cNvPr id="5" name="Footer Placeholder 4"/>
          <p:cNvSpPr>
            <a:spLocks noGrp="1"/>
          </p:cNvSpPr>
          <p:nvPr>
            <p:ph type="ftr" sz="quarter" idx="11"/>
          </p:nvPr>
        </p:nvSpPr>
        <p:spPr/>
        <p:txBody>
          <a:bodyPr/>
          <a:lstStyle/>
          <a:p>
            <a:r>
              <a:rPr lang="en-AU"/>
              <a:t>Geoffrey Miell - Independent Planning Commission NSW - D562/19 - Ulan Coal Mine MOD 4</a:t>
            </a:r>
          </a:p>
        </p:txBody>
      </p:sp>
      <p:sp>
        <p:nvSpPr>
          <p:cNvPr id="6" name="Slide Number Placeholder 5"/>
          <p:cNvSpPr>
            <a:spLocks noGrp="1"/>
          </p:cNvSpPr>
          <p:nvPr>
            <p:ph type="sldNum" sz="quarter" idx="12"/>
          </p:nvPr>
        </p:nvSpPr>
        <p:spPr/>
        <p:txBody>
          <a:bodyPr/>
          <a:lstStyle/>
          <a:p>
            <a:fld id="{5A9344DE-6947-4398-9C4C-BADEB78616DE}" type="slidenum">
              <a:rPr lang="en-AU" smtClean="0"/>
              <a:t>‹#›</a:t>
            </a:fld>
            <a:endParaRPr lang="en-AU"/>
          </a:p>
        </p:txBody>
      </p:sp>
    </p:spTree>
    <p:extLst>
      <p:ext uri="{BB962C8B-B14F-4D97-AF65-F5344CB8AC3E}">
        <p14:creationId xmlns:p14="http://schemas.microsoft.com/office/powerpoint/2010/main" val="10105420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AU"/>
              <a:t>19 Jun 2019</a:t>
            </a:r>
          </a:p>
        </p:txBody>
      </p:sp>
      <p:sp>
        <p:nvSpPr>
          <p:cNvPr id="5" name="Footer Placeholder 4"/>
          <p:cNvSpPr>
            <a:spLocks noGrp="1"/>
          </p:cNvSpPr>
          <p:nvPr>
            <p:ph type="ftr" sz="quarter" idx="11"/>
          </p:nvPr>
        </p:nvSpPr>
        <p:spPr/>
        <p:txBody>
          <a:bodyPr/>
          <a:lstStyle/>
          <a:p>
            <a:r>
              <a:rPr lang="en-AU"/>
              <a:t>Geoffrey Miell - Independent Planning Commission NSW - D562/19 - Ulan Coal Mine MOD 4</a:t>
            </a:r>
          </a:p>
        </p:txBody>
      </p:sp>
      <p:sp>
        <p:nvSpPr>
          <p:cNvPr id="6" name="Slide Number Placeholder 5"/>
          <p:cNvSpPr>
            <a:spLocks noGrp="1"/>
          </p:cNvSpPr>
          <p:nvPr>
            <p:ph type="sldNum" sz="quarter" idx="12"/>
          </p:nvPr>
        </p:nvSpPr>
        <p:spPr/>
        <p:txBody>
          <a:bodyPr/>
          <a:lstStyle/>
          <a:p>
            <a:fld id="{5A9344DE-6947-4398-9C4C-BADEB78616DE}" type="slidenum">
              <a:rPr lang="en-AU" smtClean="0"/>
              <a:t>‹#›</a:t>
            </a:fld>
            <a:endParaRPr lang="en-AU"/>
          </a:p>
        </p:txBody>
      </p:sp>
    </p:spTree>
    <p:extLst>
      <p:ext uri="{BB962C8B-B14F-4D97-AF65-F5344CB8AC3E}">
        <p14:creationId xmlns:p14="http://schemas.microsoft.com/office/powerpoint/2010/main" val="5000566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AU"/>
              <a:t>19 Jun 2019</a:t>
            </a:r>
          </a:p>
        </p:txBody>
      </p:sp>
      <p:sp>
        <p:nvSpPr>
          <p:cNvPr id="5" name="Footer Placeholder 4"/>
          <p:cNvSpPr>
            <a:spLocks noGrp="1"/>
          </p:cNvSpPr>
          <p:nvPr>
            <p:ph type="ftr" sz="quarter" idx="11"/>
          </p:nvPr>
        </p:nvSpPr>
        <p:spPr/>
        <p:txBody>
          <a:bodyPr/>
          <a:lstStyle/>
          <a:p>
            <a:r>
              <a:rPr lang="en-AU"/>
              <a:t>Geoffrey Miell - Independent Planning Commission NSW - D562/19 - Ulan Coal Mine MOD 4</a:t>
            </a:r>
          </a:p>
        </p:txBody>
      </p:sp>
      <p:sp>
        <p:nvSpPr>
          <p:cNvPr id="6" name="Slide Number Placeholder 5"/>
          <p:cNvSpPr>
            <a:spLocks noGrp="1"/>
          </p:cNvSpPr>
          <p:nvPr>
            <p:ph type="sldNum" sz="quarter" idx="12"/>
          </p:nvPr>
        </p:nvSpPr>
        <p:spPr/>
        <p:txBody>
          <a:bodyPr/>
          <a:lstStyle/>
          <a:p>
            <a:fld id="{5A9344DE-6947-4398-9C4C-BADEB78616DE}" type="slidenum">
              <a:rPr lang="en-AU" smtClean="0"/>
              <a:t>‹#›</a:t>
            </a:fld>
            <a:endParaRPr lang="en-AU"/>
          </a:p>
        </p:txBody>
      </p:sp>
    </p:spTree>
    <p:extLst>
      <p:ext uri="{BB962C8B-B14F-4D97-AF65-F5344CB8AC3E}">
        <p14:creationId xmlns:p14="http://schemas.microsoft.com/office/powerpoint/2010/main" val="34588511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AU"/>
              <a:t>19 Jun 2019</a:t>
            </a:r>
          </a:p>
        </p:txBody>
      </p:sp>
      <p:sp>
        <p:nvSpPr>
          <p:cNvPr id="5" name="Footer Placeholder 4"/>
          <p:cNvSpPr>
            <a:spLocks noGrp="1"/>
          </p:cNvSpPr>
          <p:nvPr>
            <p:ph type="ftr" sz="quarter" idx="11"/>
          </p:nvPr>
        </p:nvSpPr>
        <p:spPr/>
        <p:txBody>
          <a:bodyPr/>
          <a:lstStyle/>
          <a:p>
            <a:r>
              <a:rPr lang="en-AU"/>
              <a:t>Geoffrey Miell - Independent Planning Commission NSW - D562/19 - Ulan Coal Mine MOD 4</a:t>
            </a:r>
          </a:p>
        </p:txBody>
      </p:sp>
      <p:sp>
        <p:nvSpPr>
          <p:cNvPr id="6" name="Slide Number Placeholder 5"/>
          <p:cNvSpPr>
            <a:spLocks noGrp="1"/>
          </p:cNvSpPr>
          <p:nvPr>
            <p:ph type="sldNum" sz="quarter" idx="12"/>
          </p:nvPr>
        </p:nvSpPr>
        <p:spPr/>
        <p:txBody>
          <a:bodyPr/>
          <a:lstStyle/>
          <a:p>
            <a:fld id="{5A9344DE-6947-4398-9C4C-BADEB78616DE}" type="slidenum">
              <a:rPr lang="en-AU" smtClean="0"/>
              <a:t>‹#›</a:t>
            </a:fld>
            <a:endParaRPr lang="en-AU"/>
          </a:p>
        </p:txBody>
      </p:sp>
    </p:spTree>
    <p:extLst>
      <p:ext uri="{BB962C8B-B14F-4D97-AF65-F5344CB8AC3E}">
        <p14:creationId xmlns:p14="http://schemas.microsoft.com/office/powerpoint/2010/main" val="41642884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r>
              <a:rPr lang="en-AU"/>
              <a:t>19 Jun 2019</a:t>
            </a:r>
          </a:p>
        </p:txBody>
      </p:sp>
      <p:sp>
        <p:nvSpPr>
          <p:cNvPr id="5" name="Footer Placeholder 4"/>
          <p:cNvSpPr>
            <a:spLocks noGrp="1"/>
          </p:cNvSpPr>
          <p:nvPr>
            <p:ph type="ftr" sz="quarter" idx="11"/>
          </p:nvPr>
        </p:nvSpPr>
        <p:spPr/>
        <p:txBody>
          <a:bodyPr/>
          <a:lstStyle/>
          <a:p>
            <a:r>
              <a:rPr lang="en-AU"/>
              <a:t>Geoffrey Miell - Independent Planning Commission NSW - D562/19 - Ulan Coal Mine MOD 4</a:t>
            </a:r>
          </a:p>
        </p:txBody>
      </p:sp>
      <p:sp>
        <p:nvSpPr>
          <p:cNvPr id="6" name="Slide Number Placeholder 5"/>
          <p:cNvSpPr>
            <a:spLocks noGrp="1"/>
          </p:cNvSpPr>
          <p:nvPr>
            <p:ph type="sldNum" sz="quarter" idx="12"/>
          </p:nvPr>
        </p:nvSpPr>
        <p:spPr/>
        <p:txBody>
          <a:bodyPr/>
          <a:lstStyle/>
          <a:p>
            <a:fld id="{5A9344DE-6947-4398-9C4C-BADEB78616DE}" type="slidenum">
              <a:rPr lang="en-AU" smtClean="0"/>
              <a:t>‹#›</a:t>
            </a:fld>
            <a:endParaRPr lang="en-AU"/>
          </a:p>
        </p:txBody>
      </p:sp>
    </p:spTree>
    <p:extLst>
      <p:ext uri="{BB962C8B-B14F-4D97-AF65-F5344CB8AC3E}">
        <p14:creationId xmlns:p14="http://schemas.microsoft.com/office/powerpoint/2010/main" val="13695616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AU"/>
              <a:t>19 Jun 2019</a:t>
            </a:r>
          </a:p>
        </p:txBody>
      </p:sp>
      <p:sp>
        <p:nvSpPr>
          <p:cNvPr id="6" name="Footer Placeholder 5"/>
          <p:cNvSpPr>
            <a:spLocks noGrp="1"/>
          </p:cNvSpPr>
          <p:nvPr>
            <p:ph type="ftr" sz="quarter" idx="11"/>
          </p:nvPr>
        </p:nvSpPr>
        <p:spPr/>
        <p:txBody>
          <a:bodyPr/>
          <a:lstStyle/>
          <a:p>
            <a:r>
              <a:rPr lang="en-AU"/>
              <a:t>Geoffrey Miell - Independent Planning Commission NSW - D562/19 - Ulan Coal Mine MOD 4</a:t>
            </a:r>
          </a:p>
        </p:txBody>
      </p:sp>
      <p:sp>
        <p:nvSpPr>
          <p:cNvPr id="7" name="Slide Number Placeholder 6"/>
          <p:cNvSpPr>
            <a:spLocks noGrp="1"/>
          </p:cNvSpPr>
          <p:nvPr>
            <p:ph type="sldNum" sz="quarter" idx="12"/>
          </p:nvPr>
        </p:nvSpPr>
        <p:spPr/>
        <p:txBody>
          <a:bodyPr/>
          <a:lstStyle/>
          <a:p>
            <a:fld id="{5A9344DE-6947-4398-9C4C-BADEB78616DE}" type="slidenum">
              <a:rPr lang="en-AU" smtClean="0"/>
              <a:t>‹#›</a:t>
            </a:fld>
            <a:endParaRPr lang="en-AU"/>
          </a:p>
        </p:txBody>
      </p:sp>
    </p:spTree>
    <p:extLst>
      <p:ext uri="{BB962C8B-B14F-4D97-AF65-F5344CB8AC3E}">
        <p14:creationId xmlns:p14="http://schemas.microsoft.com/office/powerpoint/2010/main" val="20725973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2329" y="2505075"/>
            <a:ext cx="4190702"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AU"/>
              <a:t>19 Jun 2019</a:t>
            </a:r>
          </a:p>
        </p:txBody>
      </p:sp>
      <p:sp>
        <p:nvSpPr>
          <p:cNvPr id="8" name="Footer Placeholder 7"/>
          <p:cNvSpPr>
            <a:spLocks noGrp="1"/>
          </p:cNvSpPr>
          <p:nvPr>
            <p:ph type="ftr" sz="quarter" idx="11"/>
          </p:nvPr>
        </p:nvSpPr>
        <p:spPr/>
        <p:txBody>
          <a:bodyPr/>
          <a:lstStyle/>
          <a:p>
            <a:r>
              <a:rPr lang="en-AU"/>
              <a:t>Geoffrey Miell - Independent Planning Commission NSW - D562/19 - Ulan Coal Mine MOD 4</a:t>
            </a:r>
          </a:p>
        </p:txBody>
      </p:sp>
      <p:sp>
        <p:nvSpPr>
          <p:cNvPr id="9" name="Slide Number Placeholder 8"/>
          <p:cNvSpPr>
            <a:spLocks noGrp="1"/>
          </p:cNvSpPr>
          <p:nvPr>
            <p:ph type="sldNum" sz="quarter" idx="12"/>
          </p:nvPr>
        </p:nvSpPr>
        <p:spPr/>
        <p:txBody>
          <a:bodyPr/>
          <a:lstStyle/>
          <a:p>
            <a:fld id="{5A9344DE-6947-4398-9C4C-BADEB78616DE}" type="slidenum">
              <a:rPr lang="en-AU" smtClean="0"/>
              <a:t>‹#›</a:t>
            </a:fld>
            <a:endParaRPr lang="en-AU"/>
          </a:p>
        </p:txBody>
      </p:sp>
    </p:spTree>
    <p:extLst>
      <p:ext uri="{BB962C8B-B14F-4D97-AF65-F5344CB8AC3E}">
        <p14:creationId xmlns:p14="http://schemas.microsoft.com/office/powerpoint/2010/main" val="16963376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n-AU"/>
              <a:t>19 Jun 2019</a:t>
            </a:r>
          </a:p>
        </p:txBody>
      </p:sp>
      <p:sp>
        <p:nvSpPr>
          <p:cNvPr id="4" name="Footer Placeholder 3"/>
          <p:cNvSpPr>
            <a:spLocks noGrp="1"/>
          </p:cNvSpPr>
          <p:nvPr>
            <p:ph type="ftr" sz="quarter" idx="11"/>
          </p:nvPr>
        </p:nvSpPr>
        <p:spPr/>
        <p:txBody>
          <a:bodyPr/>
          <a:lstStyle/>
          <a:p>
            <a:r>
              <a:rPr lang="en-AU"/>
              <a:t>Geoffrey Miell - Independent Planning Commission NSW - D562/19 - Ulan Coal Mine MOD 4</a:t>
            </a:r>
          </a:p>
        </p:txBody>
      </p:sp>
      <p:sp>
        <p:nvSpPr>
          <p:cNvPr id="5" name="Slide Number Placeholder 4"/>
          <p:cNvSpPr>
            <a:spLocks noGrp="1"/>
          </p:cNvSpPr>
          <p:nvPr>
            <p:ph type="sldNum" sz="quarter" idx="12"/>
          </p:nvPr>
        </p:nvSpPr>
        <p:spPr/>
        <p:txBody>
          <a:bodyPr/>
          <a:lstStyle/>
          <a:p>
            <a:fld id="{5A9344DE-6947-4398-9C4C-BADEB78616DE}" type="slidenum">
              <a:rPr lang="en-AU" smtClean="0"/>
              <a:t>‹#›</a:t>
            </a:fld>
            <a:endParaRPr lang="en-AU"/>
          </a:p>
        </p:txBody>
      </p:sp>
    </p:spTree>
    <p:extLst>
      <p:ext uri="{BB962C8B-B14F-4D97-AF65-F5344CB8AC3E}">
        <p14:creationId xmlns:p14="http://schemas.microsoft.com/office/powerpoint/2010/main" val="42451799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AU"/>
              <a:t>19 Jun 2019</a:t>
            </a:r>
          </a:p>
        </p:txBody>
      </p:sp>
      <p:sp>
        <p:nvSpPr>
          <p:cNvPr id="3" name="Footer Placeholder 2"/>
          <p:cNvSpPr>
            <a:spLocks noGrp="1"/>
          </p:cNvSpPr>
          <p:nvPr>
            <p:ph type="ftr" sz="quarter" idx="11"/>
          </p:nvPr>
        </p:nvSpPr>
        <p:spPr/>
        <p:txBody>
          <a:bodyPr/>
          <a:lstStyle/>
          <a:p>
            <a:r>
              <a:rPr lang="en-AU"/>
              <a:t>Geoffrey Miell - Independent Planning Commission NSW - D562/19 - Ulan Coal Mine MOD 4</a:t>
            </a:r>
          </a:p>
        </p:txBody>
      </p:sp>
      <p:sp>
        <p:nvSpPr>
          <p:cNvPr id="4" name="Slide Number Placeholder 3"/>
          <p:cNvSpPr>
            <a:spLocks noGrp="1"/>
          </p:cNvSpPr>
          <p:nvPr>
            <p:ph type="sldNum" sz="quarter" idx="12"/>
          </p:nvPr>
        </p:nvSpPr>
        <p:spPr/>
        <p:txBody>
          <a:bodyPr/>
          <a:lstStyle/>
          <a:p>
            <a:fld id="{5A9344DE-6947-4398-9C4C-BADEB78616DE}" type="slidenum">
              <a:rPr lang="en-AU" smtClean="0"/>
              <a:t>‹#›</a:t>
            </a:fld>
            <a:endParaRPr lang="en-AU"/>
          </a:p>
        </p:txBody>
      </p:sp>
    </p:spTree>
    <p:extLst>
      <p:ext uri="{BB962C8B-B14F-4D97-AF65-F5344CB8AC3E}">
        <p14:creationId xmlns:p14="http://schemas.microsoft.com/office/powerpoint/2010/main" val="24771014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r>
              <a:rPr lang="en-AU"/>
              <a:t>19 Jun 2019</a:t>
            </a:r>
          </a:p>
        </p:txBody>
      </p:sp>
      <p:sp>
        <p:nvSpPr>
          <p:cNvPr id="6" name="Footer Placeholder 5"/>
          <p:cNvSpPr>
            <a:spLocks noGrp="1"/>
          </p:cNvSpPr>
          <p:nvPr>
            <p:ph type="ftr" sz="quarter" idx="11"/>
          </p:nvPr>
        </p:nvSpPr>
        <p:spPr/>
        <p:txBody>
          <a:bodyPr/>
          <a:lstStyle/>
          <a:p>
            <a:r>
              <a:rPr lang="en-AU"/>
              <a:t>Geoffrey Miell - Independent Planning Commission NSW - D562/19 - Ulan Coal Mine MOD 4</a:t>
            </a:r>
          </a:p>
        </p:txBody>
      </p:sp>
      <p:sp>
        <p:nvSpPr>
          <p:cNvPr id="7" name="Slide Number Placeholder 6"/>
          <p:cNvSpPr>
            <a:spLocks noGrp="1"/>
          </p:cNvSpPr>
          <p:nvPr>
            <p:ph type="sldNum" sz="quarter" idx="12"/>
          </p:nvPr>
        </p:nvSpPr>
        <p:spPr/>
        <p:txBody>
          <a:bodyPr/>
          <a:lstStyle/>
          <a:p>
            <a:fld id="{5A9344DE-6947-4398-9C4C-BADEB78616DE}" type="slidenum">
              <a:rPr lang="en-AU" smtClean="0"/>
              <a:t>‹#›</a:t>
            </a:fld>
            <a:endParaRPr lang="en-AU"/>
          </a:p>
        </p:txBody>
      </p:sp>
    </p:spTree>
    <p:extLst>
      <p:ext uri="{BB962C8B-B14F-4D97-AF65-F5344CB8AC3E}">
        <p14:creationId xmlns:p14="http://schemas.microsoft.com/office/powerpoint/2010/main" val="37179738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r>
              <a:rPr lang="en-AU"/>
              <a:t>19 Jun 2019</a:t>
            </a:r>
          </a:p>
        </p:txBody>
      </p:sp>
      <p:sp>
        <p:nvSpPr>
          <p:cNvPr id="6" name="Footer Placeholder 5"/>
          <p:cNvSpPr>
            <a:spLocks noGrp="1"/>
          </p:cNvSpPr>
          <p:nvPr>
            <p:ph type="ftr" sz="quarter" idx="11"/>
          </p:nvPr>
        </p:nvSpPr>
        <p:spPr/>
        <p:txBody>
          <a:bodyPr/>
          <a:lstStyle/>
          <a:p>
            <a:r>
              <a:rPr lang="en-AU"/>
              <a:t>Geoffrey Miell - Independent Planning Commission NSW - D562/19 - Ulan Coal Mine MOD 4</a:t>
            </a:r>
          </a:p>
        </p:txBody>
      </p:sp>
      <p:sp>
        <p:nvSpPr>
          <p:cNvPr id="7" name="Slide Number Placeholder 6"/>
          <p:cNvSpPr>
            <a:spLocks noGrp="1"/>
          </p:cNvSpPr>
          <p:nvPr>
            <p:ph type="sldNum" sz="quarter" idx="12"/>
          </p:nvPr>
        </p:nvSpPr>
        <p:spPr/>
        <p:txBody>
          <a:bodyPr/>
          <a:lstStyle/>
          <a:p>
            <a:fld id="{5A9344DE-6947-4398-9C4C-BADEB78616DE}" type="slidenum">
              <a:rPr lang="en-AU" smtClean="0"/>
              <a:t>‹#›</a:t>
            </a:fld>
            <a:endParaRPr lang="en-AU"/>
          </a:p>
        </p:txBody>
      </p:sp>
    </p:spTree>
    <p:extLst>
      <p:ext uri="{BB962C8B-B14F-4D97-AF65-F5344CB8AC3E}">
        <p14:creationId xmlns:p14="http://schemas.microsoft.com/office/powerpoint/2010/main" val="33058612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AU"/>
              <a:t>19 Jun 2019</a:t>
            </a:r>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AU"/>
              <a:t>Geoffrey Miell - Independent Planning Commission NSW - D562/19 - Ulan Coal Mine MOD 4</a:t>
            </a:r>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9344DE-6947-4398-9C4C-BADEB78616DE}" type="slidenum">
              <a:rPr lang="en-AU" smtClean="0"/>
              <a:t>‹#›</a:t>
            </a:fld>
            <a:endParaRPr lang="en-AU"/>
          </a:p>
        </p:txBody>
      </p:sp>
    </p:spTree>
    <p:extLst>
      <p:ext uri="{BB962C8B-B14F-4D97-AF65-F5344CB8AC3E}">
        <p14:creationId xmlns:p14="http://schemas.microsoft.com/office/powerpoint/2010/main" val="8224844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 Id="rId5" Type="http://schemas.openxmlformats.org/officeDocument/2006/relationships/hyperlink" Target="https://www.bloomberg.com/news/articles/2019-06-11/shell-s-prelude-floating-lng-project-ships-first-cargo-to-asia" TargetMode="External"/><Relationship Id="rId4" Type="http://schemas.openxmlformats.org/officeDocument/2006/relationships/hyperlink" Target="https://www.reuters.com/article/us-australia-qatar-lng/australia-grabs-worlds-biggest-lng-exporter-crown-from-qatar-in-nov-idUSKBN1O907N"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s://endcoal.org/wp-content/uploads/2019/03/BoomAndBust_2019_r6.pdf" TargetMode="Externa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endcoal.org/wp-content/uploads/2019/03/BoomAndBust_2019_r6.pdf" TargetMode="Externa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lazard.com/media/450784/lazards-levelized-cost-of-energy-version-120-vfinal.pdf" TargetMode="Externa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reneweconomy.com.au/graphs-day-wind-fast-solar-faster-batteries-fastest-68311/" TargetMode="External"/><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hyperlink" Target="http://www.climatecodered.org/2019/05/can-we-think-in-new-ways-about.html"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www.breakthroughonline.org.au/papers"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www.bp.com/en/global/corporate/news-and-insights/press-releases/bp-statistical-review-of-world-energy-2019.html"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energywatchgroup.org/wp-content/uploads/EWG_LUT_100RE_All_Sectors_Global_Report_2019.pdf" TargetMode="External"/><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crudeoilpeak.info/world-crude-production-outside-us-and-iraq-is-flat-since-2005"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cnbc.com/2018/04/17/shale-oil-has-a-refining-problem-and-morgan-stanley-smells-opportunity.html" TargetMode="External"/><Relationship Id="rId2" Type="http://schemas.openxmlformats.org/officeDocument/2006/relationships/hyperlink" Target="https://cassandralegacy.blogspot.com/2018/12/peak-diesel-or-no-peak-diesel-debate.html" TargetMode="External"/><Relationship Id="rId1" Type="http://schemas.openxmlformats.org/officeDocument/2006/relationships/slideLayout" Target="../slideLayouts/slideLayout2.xml"/><Relationship Id="rId4" Type="http://schemas.openxmlformats.org/officeDocument/2006/relationships/hyperlink" Target="https://www.desmogblog.com/2018/04/24/octane-surprising-reason-shale-oil-makes-poor-fuel-high-tech-cars-and-trucks"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 Id="rId5" Type="http://schemas.openxmlformats.org/officeDocument/2006/relationships/hyperlink" Target="https://cassandralegacy.blogspot.com/2018/12/peak-diesel-or-no-peak-diesel-debate.html" TargetMode="Externa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9D77F85-8A55-4600-B50A-6D74DE31F75B}"/>
              </a:ext>
            </a:extLst>
          </p:cNvPr>
          <p:cNvSpPr>
            <a:spLocks noGrp="1"/>
          </p:cNvSpPr>
          <p:nvPr>
            <p:ph type="ctrTitle"/>
          </p:nvPr>
        </p:nvSpPr>
        <p:spPr>
          <a:xfrm>
            <a:off x="404037" y="850605"/>
            <a:ext cx="9122735" cy="2659358"/>
          </a:xfrm>
        </p:spPr>
        <p:txBody>
          <a:bodyPr>
            <a:normAutofit/>
          </a:bodyPr>
          <a:lstStyle/>
          <a:p>
            <a:r>
              <a:rPr lang="en-AU" sz="4400" dirty="0">
                <a:latin typeface="Arial" panose="020B0604020202020204" pitchFamily="34" charset="0"/>
                <a:cs typeface="Arial" panose="020B0604020202020204" pitchFamily="34" charset="0"/>
              </a:rPr>
              <a:t>Presentation</a:t>
            </a:r>
            <a:br>
              <a:rPr lang="en-AU" dirty="0">
                <a:latin typeface="Arial" panose="020B0604020202020204" pitchFamily="34" charset="0"/>
                <a:cs typeface="Arial" panose="020B0604020202020204" pitchFamily="34" charset="0"/>
              </a:rPr>
            </a:br>
            <a:r>
              <a:rPr lang="en-AU" sz="2700" dirty="0">
                <a:latin typeface="Arial" panose="020B0604020202020204" pitchFamily="34" charset="0"/>
                <a:cs typeface="Arial" panose="020B0604020202020204" pitchFamily="34" charset="0"/>
              </a:rPr>
              <a:t>to the</a:t>
            </a:r>
            <a:br>
              <a:rPr lang="en-AU" dirty="0">
                <a:latin typeface="Arial" panose="020B0604020202020204" pitchFamily="34" charset="0"/>
                <a:cs typeface="Arial" panose="020B0604020202020204" pitchFamily="34" charset="0"/>
              </a:rPr>
            </a:br>
            <a:r>
              <a:rPr lang="en-AU" sz="4400" dirty="0">
                <a:latin typeface="Arial" panose="020B0604020202020204" pitchFamily="34" charset="0"/>
                <a:cs typeface="Arial" panose="020B0604020202020204" pitchFamily="34" charset="0"/>
              </a:rPr>
              <a:t>NSW Government</a:t>
            </a:r>
            <a:br>
              <a:rPr lang="en-AU" sz="4400" dirty="0">
                <a:latin typeface="Arial" panose="020B0604020202020204" pitchFamily="34" charset="0"/>
                <a:cs typeface="Arial" panose="020B0604020202020204" pitchFamily="34" charset="0"/>
              </a:rPr>
            </a:br>
            <a:r>
              <a:rPr lang="en-AU" sz="4400" dirty="0">
                <a:latin typeface="Arial" panose="020B0604020202020204" pitchFamily="34" charset="0"/>
                <a:cs typeface="Arial" panose="020B0604020202020204" pitchFamily="34" charset="0"/>
              </a:rPr>
              <a:t>Independent Planning Commission</a:t>
            </a:r>
            <a:br>
              <a:rPr lang="en-AU" sz="4400" dirty="0">
                <a:latin typeface="Arial" panose="020B0604020202020204" pitchFamily="34" charset="0"/>
                <a:cs typeface="Arial" panose="020B0604020202020204" pitchFamily="34" charset="0"/>
              </a:rPr>
            </a:br>
            <a:r>
              <a:rPr lang="en-AU" sz="2700" dirty="0">
                <a:latin typeface="Arial" panose="020B0604020202020204" pitchFamily="34" charset="0"/>
                <a:cs typeface="Arial" panose="020B0604020202020204" pitchFamily="34" charset="0"/>
              </a:rPr>
              <a:t>concerning the</a:t>
            </a:r>
          </a:p>
        </p:txBody>
      </p:sp>
      <p:sp>
        <p:nvSpPr>
          <p:cNvPr id="5" name="Subtitle 2">
            <a:extLst>
              <a:ext uri="{FF2B5EF4-FFF2-40B4-BE49-F238E27FC236}">
                <a16:creationId xmlns:a16="http://schemas.microsoft.com/office/drawing/2014/main" id="{90F10416-4BAA-4BA9-9366-7178FA304E5B}"/>
              </a:ext>
            </a:extLst>
          </p:cNvPr>
          <p:cNvSpPr>
            <a:spLocks noGrp="1"/>
          </p:cNvSpPr>
          <p:nvPr>
            <p:ph type="subTitle" idx="1"/>
          </p:nvPr>
        </p:nvSpPr>
        <p:spPr>
          <a:xfrm>
            <a:off x="160020" y="3602037"/>
            <a:ext cx="9578339" cy="2405357"/>
          </a:xfrm>
        </p:spPr>
        <p:txBody>
          <a:bodyPr/>
          <a:lstStyle/>
          <a:p>
            <a:r>
              <a:rPr lang="en-AU" sz="48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D562-19 – Ulan Coal Mine </a:t>
            </a:r>
            <a:r>
              <a:rPr lang="en-AU" sz="4800" b="1" dirty="0">
                <a:solidFill>
                  <a:srgbClr val="002060"/>
                </a:solidFill>
                <a:effectLst>
                  <a:outerShdw blurRad="38100" dist="38100" dir="2700000" algn="tl">
                    <a:srgbClr val="000000">
                      <a:alpha val="43137"/>
                    </a:srgbClr>
                  </a:outerShdw>
                </a:effectLst>
                <a:latin typeface="Arial Narrow" panose="020B0606020202030204" pitchFamily="34" charset="0"/>
                <a:cs typeface="Arial" panose="020B0604020202020204" pitchFamily="34" charset="0"/>
              </a:rPr>
              <a:t>MOD 4</a:t>
            </a:r>
          </a:p>
          <a:p>
            <a:r>
              <a:rPr lang="en-AU" sz="40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Determination</a:t>
            </a:r>
          </a:p>
          <a:p>
            <a:r>
              <a:rPr lang="en-AU" dirty="0">
                <a:solidFill>
                  <a:schemeClr val="accent1"/>
                </a:solidFill>
                <a:latin typeface="Arial" panose="020B0604020202020204" pitchFamily="34" charset="0"/>
                <a:cs typeface="Arial" panose="020B0604020202020204" pitchFamily="34" charset="0"/>
              </a:rPr>
              <a:t>by: Geoffrey </a:t>
            </a:r>
            <a:r>
              <a:rPr lang="en-AU" dirty="0" err="1">
                <a:solidFill>
                  <a:schemeClr val="accent1"/>
                </a:solidFill>
                <a:latin typeface="Arial" panose="020B0604020202020204" pitchFamily="34" charset="0"/>
                <a:cs typeface="Arial" panose="020B0604020202020204" pitchFamily="34" charset="0"/>
              </a:rPr>
              <a:t>Miell</a:t>
            </a:r>
            <a:endParaRPr lang="en-AU" dirty="0">
              <a:solidFill>
                <a:schemeClr val="accent1"/>
              </a:solidFill>
              <a:latin typeface="Arial" panose="020B0604020202020204" pitchFamily="34" charset="0"/>
              <a:cs typeface="Arial" panose="020B0604020202020204" pitchFamily="34" charset="0"/>
            </a:endParaRPr>
          </a:p>
          <a:p>
            <a:r>
              <a:rPr lang="en-AU" dirty="0">
                <a:solidFill>
                  <a:srgbClr val="00B050"/>
                </a:solidFill>
                <a:latin typeface="Arial" panose="020B0604020202020204" pitchFamily="34" charset="0"/>
                <a:cs typeface="Arial" panose="020B0604020202020204" pitchFamily="34" charset="0"/>
              </a:rPr>
              <a:t>19 June 2019</a:t>
            </a:r>
          </a:p>
        </p:txBody>
      </p:sp>
    </p:spTree>
    <p:extLst>
      <p:ext uri="{BB962C8B-B14F-4D97-AF65-F5344CB8AC3E}">
        <p14:creationId xmlns:p14="http://schemas.microsoft.com/office/powerpoint/2010/main" val="2182209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a:extLst>
              <a:ext uri="{FF2B5EF4-FFF2-40B4-BE49-F238E27FC236}">
                <a16:creationId xmlns:a16="http://schemas.microsoft.com/office/drawing/2014/main" id="{DD4975C9-FFCA-49B0-AF26-56A6CBAC4F5A}"/>
              </a:ext>
            </a:extLst>
          </p:cNvPr>
          <p:cNvPicPr>
            <a:picLocks noGrp="1" noChangeAspect="1"/>
          </p:cNvPicPr>
          <p:nvPr>
            <p:ph sz="half" idx="2"/>
          </p:nvPr>
        </p:nvPicPr>
        <p:blipFill>
          <a:blip r:embed="rId2"/>
          <a:stretch>
            <a:fillRect/>
          </a:stretch>
        </p:blipFill>
        <p:spPr>
          <a:xfrm>
            <a:off x="5014912" y="1033112"/>
            <a:ext cx="4659609" cy="2843802"/>
          </a:xfrm>
          <a:prstGeom prst="rect">
            <a:avLst/>
          </a:prstGeom>
          <a:ln w="12700">
            <a:solidFill>
              <a:schemeClr val="accent1"/>
            </a:solidFill>
          </a:ln>
          <a:effectLst>
            <a:outerShdw blurRad="50800" dist="38100" dir="2700000" algn="tl" rotWithShape="0">
              <a:prstClr val="black">
                <a:alpha val="40000"/>
              </a:prstClr>
            </a:outerShdw>
          </a:effectLst>
        </p:spPr>
      </p:pic>
      <p:sp>
        <p:nvSpPr>
          <p:cNvPr id="5" name="Date Placeholder 4">
            <a:extLst>
              <a:ext uri="{FF2B5EF4-FFF2-40B4-BE49-F238E27FC236}">
                <a16:creationId xmlns:a16="http://schemas.microsoft.com/office/drawing/2014/main" id="{53AD7230-B1F7-4C2E-BA7E-1FE09C2702B5}"/>
              </a:ext>
            </a:extLst>
          </p:cNvPr>
          <p:cNvSpPr>
            <a:spLocks noGrp="1"/>
          </p:cNvSpPr>
          <p:nvPr>
            <p:ph type="dt" sz="half" idx="10"/>
          </p:nvPr>
        </p:nvSpPr>
        <p:spPr/>
        <p:txBody>
          <a:bodyPr/>
          <a:lstStyle/>
          <a:p>
            <a:r>
              <a:rPr lang="en-AU"/>
              <a:t>19 Jun 2019</a:t>
            </a:r>
          </a:p>
        </p:txBody>
      </p:sp>
      <p:sp>
        <p:nvSpPr>
          <p:cNvPr id="6" name="Footer Placeholder 5">
            <a:extLst>
              <a:ext uri="{FF2B5EF4-FFF2-40B4-BE49-F238E27FC236}">
                <a16:creationId xmlns:a16="http://schemas.microsoft.com/office/drawing/2014/main" id="{294992EA-25B4-4046-9E30-7F3944906B01}"/>
              </a:ext>
            </a:extLst>
          </p:cNvPr>
          <p:cNvSpPr>
            <a:spLocks noGrp="1"/>
          </p:cNvSpPr>
          <p:nvPr>
            <p:ph type="ftr" sz="quarter" idx="11"/>
          </p:nvPr>
        </p:nvSpPr>
        <p:spPr/>
        <p:txBody>
          <a:bodyPr/>
          <a:lstStyle/>
          <a:p>
            <a:r>
              <a:rPr lang="en-AU"/>
              <a:t>Geoffrey Miell - Independent Planning Commission NSW - D562/19 - Ulan Coal Mine MOD 4</a:t>
            </a:r>
          </a:p>
        </p:txBody>
      </p:sp>
      <p:sp>
        <p:nvSpPr>
          <p:cNvPr id="7" name="Slide Number Placeholder 6">
            <a:extLst>
              <a:ext uri="{FF2B5EF4-FFF2-40B4-BE49-F238E27FC236}">
                <a16:creationId xmlns:a16="http://schemas.microsoft.com/office/drawing/2014/main" id="{5CD4A50A-20F0-4502-B43C-24D48D61C804}"/>
              </a:ext>
            </a:extLst>
          </p:cNvPr>
          <p:cNvSpPr>
            <a:spLocks noGrp="1"/>
          </p:cNvSpPr>
          <p:nvPr>
            <p:ph type="sldNum" sz="quarter" idx="12"/>
          </p:nvPr>
        </p:nvSpPr>
        <p:spPr/>
        <p:txBody>
          <a:bodyPr/>
          <a:lstStyle/>
          <a:p>
            <a:fld id="{5A9344DE-6947-4398-9C4C-BADEB78616DE}" type="slidenum">
              <a:rPr lang="en-AU" smtClean="0"/>
              <a:t>10</a:t>
            </a:fld>
            <a:endParaRPr lang="en-AU" dirty="0"/>
          </a:p>
        </p:txBody>
      </p:sp>
      <p:sp>
        <p:nvSpPr>
          <p:cNvPr id="8" name="Title 1">
            <a:extLst>
              <a:ext uri="{FF2B5EF4-FFF2-40B4-BE49-F238E27FC236}">
                <a16:creationId xmlns:a16="http://schemas.microsoft.com/office/drawing/2014/main" id="{27C81E42-918D-490D-B069-8BA29998D19B}"/>
              </a:ext>
            </a:extLst>
          </p:cNvPr>
          <p:cNvSpPr txBox="1">
            <a:spLocks/>
          </p:cNvSpPr>
          <p:nvPr/>
        </p:nvSpPr>
        <p:spPr>
          <a:xfrm>
            <a:off x="231478" y="260093"/>
            <a:ext cx="9443044" cy="759982"/>
          </a:xfrm>
          <a:prstGeom prst="rect">
            <a:avLst/>
          </a:prstGeom>
          <a:solidFill>
            <a:schemeClr val="accent2">
              <a:lumMod val="20000"/>
              <a:lumOff val="80000"/>
            </a:schemeClr>
          </a:solidFill>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AU" sz="4000" b="1" dirty="0">
                <a:solidFill>
                  <a:schemeClr val="accent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Australia vs Qatar LNG exports</a:t>
            </a:r>
            <a:endParaRPr lang="en-AU" sz="4000" b="1" dirty="0">
              <a:solidFill>
                <a:schemeClr val="accent2"/>
              </a:solidFill>
              <a:effectLst>
                <a:outerShdw blurRad="38100" dist="38100" dir="2700000" algn="tl">
                  <a:srgbClr val="000000">
                    <a:alpha val="43137"/>
                  </a:srgbClr>
                </a:outerShdw>
              </a:effectLst>
              <a:latin typeface="Arial Narrow" panose="020B0606020202030204" pitchFamily="34" charset="0"/>
              <a:cs typeface="Arial" panose="020B0604020202020204" pitchFamily="34" charset="0"/>
            </a:endParaRPr>
          </a:p>
        </p:txBody>
      </p:sp>
      <p:pic>
        <p:nvPicPr>
          <p:cNvPr id="1026" name="Picture 2" descr="https://fingfx.thomsonreuters.com/gfx/editorcharts/AUSTRALIA-QATAR-LNG/0H001GSE13GD/eikon.png">
            <a:extLst>
              <a:ext uri="{FF2B5EF4-FFF2-40B4-BE49-F238E27FC236}">
                <a16:creationId xmlns:a16="http://schemas.microsoft.com/office/drawing/2014/main" id="{72D46BE2-E649-4D99-A55E-39B9C346D2DD}"/>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231478" y="1036493"/>
            <a:ext cx="4691712" cy="3330973"/>
          </a:xfrm>
          <a:prstGeom prst="rect">
            <a:avLst/>
          </a:prstGeom>
          <a:noFill/>
          <a:ln w="12700">
            <a:solidFill>
              <a:schemeClr val="accent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8EF57529-878C-4F39-9E00-BE8198E9BDB8}"/>
              </a:ext>
            </a:extLst>
          </p:cNvPr>
          <p:cNvSpPr txBox="1"/>
          <p:nvPr/>
        </p:nvSpPr>
        <p:spPr>
          <a:xfrm>
            <a:off x="231478" y="4383884"/>
            <a:ext cx="4657443" cy="2000548"/>
          </a:xfrm>
          <a:prstGeom prst="rect">
            <a:avLst/>
          </a:prstGeom>
          <a:noFill/>
        </p:spPr>
        <p:txBody>
          <a:bodyPr wrap="square" rtlCol="0">
            <a:spAutoFit/>
          </a:bodyPr>
          <a:lstStyle/>
          <a:p>
            <a:pPr algn="just"/>
            <a:r>
              <a:rPr lang="en-AU" sz="2000" b="1" dirty="0">
                <a:solidFill>
                  <a:srgbClr val="7030A0"/>
                </a:solidFill>
                <a:latin typeface="Arial" panose="020B0604020202020204" pitchFamily="34" charset="0"/>
                <a:cs typeface="Arial" panose="020B0604020202020204" pitchFamily="34" charset="0"/>
              </a:rPr>
              <a:t>In November 2018, Australia loaded 6.5 million tonnes of liquefied natural gas (LNG) for exports while Qatar exported over 6.2 million tonnes.</a:t>
            </a:r>
          </a:p>
          <a:p>
            <a:pPr algn="just"/>
            <a:r>
              <a:rPr lang="en-AU" sz="1200" dirty="0">
                <a:latin typeface="Arial" panose="020B0604020202020204" pitchFamily="34" charset="0"/>
                <a:cs typeface="Arial" panose="020B0604020202020204" pitchFamily="34" charset="0"/>
              </a:rPr>
              <a:t>Source: </a:t>
            </a:r>
            <a:r>
              <a:rPr lang="en-AU" sz="1200" dirty="0">
                <a:latin typeface="Arial Narrow" panose="020B0606020202030204" pitchFamily="34" charset="0"/>
                <a:cs typeface="Arial" panose="020B0604020202020204" pitchFamily="34" charset="0"/>
                <a:hlinkClick r:id="rId4"/>
              </a:rPr>
              <a:t>https://www.reuters.com/article/us-australia-qatar-lng/australia-grabs-worlds-biggest-lng-exporter-crown-from-qatar-in-nov-idUSKBN1O907N</a:t>
            </a:r>
            <a:endParaRPr lang="en-AU" sz="1200" dirty="0">
              <a:latin typeface="Arial Narrow" panose="020B060602020203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CAF07232-6CE1-4042-94F6-6BBC440A3154}"/>
              </a:ext>
            </a:extLst>
          </p:cNvPr>
          <p:cNvSpPr txBox="1"/>
          <p:nvPr/>
        </p:nvSpPr>
        <p:spPr>
          <a:xfrm>
            <a:off x="5014912" y="3910843"/>
            <a:ext cx="4657443" cy="2677656"/>
          </a:xfrm>
          <a:prstGeom prst="rect">
            <a:avLst/>
          </a:prstGeom>
          <a:noFill/>
        </p:spPr>
        <p:txBody>
          <a:bodyPr wrap="square" rtlCol="0">
            <a:spAutoFit/>
          </a:bodyPr>
          <a:lstStyle/>
          <a:p>
            <a:pPr algn="just"/>
            <a:r>
              <a:rPr lang="en-AU" b="1" dirty="0">
                <a:solidFill>
                  <a:srgbClr val="C00000"/>
                </a:solidFill>
                <a:latin typeface="Arial" panose="020B0604020202020204" pitchFamily="34" charset="0"/>
                <a:cs typeface="Arial" panose="020B0604020202020204" pitchFamily="34" charset="0"/>
              </a:rPr>
              <a:t>In June 2019, Australia is now reaching for the LNG export crown as the last large Australian LNG export mega-project shipped its first cargo.</a:t>
            </a:r>
          </a:p>
          <a:p>
            <a:pPr algn="just"/>
            <a:r>
              <a:rPr lang="en-AU" b="1" dirty="0">
                <a:solidFill>
                  <a:srgbClr val="FF0000"/>
                </a:solidFill>
                <a:latin typeface="Arial" panose="020B0604020202020204" pitchFamily="34" charset="0"/>
                <a:cs typeface="Arial" panose="020B0604020202020204" pitchFamily="34" charset="0"/>
              </a:rPr>
              <a:t>With Prelude now onstream, </a:t>
            </a:r>
            <a:r>
              <a:rPr lang="en-AU" b="1" dirty="0">
                <a:solidFill>
                  <a:srgbClr val="FF0000"/>
                </a:solidFill>
                <a:highlight>
                  <a:srgbClr val="FFFF00"/>
                </a:highlight>
                <a:latin typeface="Arial" panose="020B0604020202020204" pitchFamily="34" charset="0"/>
                <a:cs typeface="Arial" panose="020B0604020202020204" pitchFamily="34" charset="0"/>
              </a:rPr>
              <a:t>Australia is on track to export more than 80 million tons per year of LNG, surpassing Qatar as the largest global LNG producer.</a:t>
            </a:r>
          </a:p>
          <a:p>
            <a:pPr algn="r"/>
            <a:r>
              <a:rPr lang="en-AU" sz="1200" dirty="0">
                <a:latin typeface="Arial" panose="020B0604020202020204" pitchFamily="34" charset="0"/>
                <a:cs typeface="Arial" panose="020B0604020202020204" pitchFamily="34" charset="0"/>
              </a:rPr>
              <a:t>Source: </a:t>
            </a:r>
            <a:r>
              <a:rPr lang="en-AU" sz="1200" dirty="0">
                <a:latin typeface="Arial Narrow" panose="020B0606020202030204" pitchFamily="34" charset="0"/>
                <a:cs typeface="Arial" panose="020B0604020202020204" pitchFamily="34" charset="0"/>
                <a:hlinkClick r:id="rId5"/>
              </a:rPr>
              <a:t>https://www.bloomberg.com/news/articles/2019-06-11/shell-s-prelude-floating-lng-project-ships-first-cargo-to-asia</a:t>
            </a:r>
            <a:endParaRPr lang="en-AU" sz="1200" dirty="0">
              <a:latin typeface="Arial Narrow" panose="020B0606020202030204" pitchFamily="34" charset="0"/>
              <a:cs typeface="Arial" panose="020B0604020202020204" pitchFamily="34" charset="0"/>
            </a:endParaRPr>
          </a:p>
        </p:txBody>
      </p:sp>
    </p:spTree>
    <p:extLst>
      <p:ext uri="{BB962C8B-B14F-4D97-AF65-F5344CB8AC3E}">
        <p14:creationId xmlns:p14="http://schemas.microsoft.com/office/powerpoint/2010/main" val="3938556094"/>
      </p:ext>
    </p:extLst>
  </p:cSld>
  <p:clrMapOvr>
    <a:masterClrMapping/>
  </p:clrMapOvr>
  <p:transition spd="slow">
    <p:cove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B17BB12-AE64-4F0D-8EB6-7E7121B020EB}"/>
              </a:ext>
            </a:extLst>
          </p:cNvPr>
          <p:cNvSpPr>
            <a:spLocks noGrp="1"/>
          </p:cNvSpPr>
          <p:nvPr>
            <p:ph type="dt" sz="half" idx="10"/>
          </p:nvPr>
        </p:nvSpPr>
        <p:spPr/>
        <p:txBody>
          <a:bodyPr/>
          <a:lstStyle/>
          <a:p>
            <a:r>
              <a:rPr lang="en-AU"/>
              <a:t>19 Jun 2019</a:t>
            </a:r>
          </a:p>
        </p:txBody>
      </p:sp>
      <p:sp>
        <p:nvSpPr>
          <p:cNvPr id="3" name="Footer Placeholder 2">
            <a:extLst>
              <a:ext uri="{FF2B5EF4-FFF2-40B4-BE49-F238E27FC236}">
                <a16:creationId xmlns:a16="http://schemas.microsoft.com/office/drawing/2014/main" id="{AB9B2AD1-DD83-4187-9613-E97113AAB917}"/>
              </a:ext>
            </a:extLst>
          </p:cNvPr>
          <p:cNvSpPr>
            <a:spLocks noGrp="1"/>
          </p:cNvSpPr>
          <p:nvPr>
            <p:ph type="ftr" sz="quarter" idx="11"/>
          </p:nvPr>
        </p:nvSpPr>
        <p:spPr/>
        <p:txBody>
          <a:bodyPr/>
          <a:lstStyle/>
          <a:p>
            <a:r>
              <a:rPr lang="en-AU"/>
              <a:t>Geoffrey Miell - Independent Planning Commission NSW - D562/19 - Ulan Coal Mine MOD 4</a:t>
            </a:r>
          </a:p>
        </p:txBody>
      </p:sp>
      <p:sp>
        <p:nvSpPr>
          <p:cNvPr id="4" name="Slide Number Placeholder 3">
            <a:extLst>
              <a:ext uri="{FF2B5EF4-FFF2-40B4-BE49-F238E27FC236}">
                <a16:creationId xmlns:a16="http://schemas.microsoft.com/office/drawing/2014/main" id="{CD45F373-75C3-4C29-9DFE-D448D7C59936}"/>
              </a:ext>
            </a:extLst>
          </p:cNvPr>
          <p:cNvSpPr>
            <a:spLocks noGrp="1"/>
          </p:cNvSpPr>
          <p:nvPr>
            <p:ph type="sldNum" sz="quarter" idx="12"/>
          </p:nvPr>
        </p:nvSpPr>
        <p:spPr/>
        <p:txBody>
          <a:bodyPr/>
          <a:lstStyle/>
          <a:p>
            <a:fld id="{5A9344DE-6947-4398-9C4C-BADEB78616DE}" type="slidenum">
              <a:rPr lang="en-AU" smtClean="0"/>
              <a:t>11</a:t>
            </a:fld>
            <a:endParaRPr lang="en-AU"/>
          </a:p>
        </p:txBody>
      </p:sp>
      <p:sp>
        <p:nvSpPr>
          <p:cNvPr id="5" name="Title 1">
            <a:extLst>
              <a:ext uri="{FF2B5EF4-FFF2-40B4-BE49-F238E27FC236}">
                <a16:creationId xmlns:a16="http://schemas.microsoft.com/office/drawing/2014/main" id="{D0F9B493-9F3D-47BD-AB43-90028A8774B7}"/>
              </a:ext>
            </a:extLst>
          </p:cNvPr>
          <p:cNvSpPr txBox="1">
            <a:spLocks/>
          </p:cNvSpPr>
          <p:nvPr/>
        </p:nvSpPr>
        <p:spPr>
          <a:xfrm>
            <a:off x="234463" y="234463"/>
            <a:ext cx="9448800" cy="1078522"/>
          </a:xfrm>
          <a:prstGeom prst="rect">
            <a:avLst/>
          </a:prstGeom>
          <a:solidFill>
            <a:schemeClr val="accent2">
              <a:lumMod val="20000"/>
              <a:lumOff val="80000"/>
            </a:schemeClr>
          </a:solidFill>
        </p:spPr>
        <p:txBody>
          <a:bodyP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AU" sz="4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Global coal production and consumption in 2018 grew for a second year</a:t>
            </a:r>
          </a:p>
        </p:txBody>
      </p:sp>
      <p:pic>
        <p:nvPicPr>
          <p:cNvPr id="6" name="Picture 5">
            <a:extLst>
              <a:ext uri="{FF2B5EF4-FFF2-40B4-BE49-F238E27FC236}">
                <a16:creationId xmlns:a16="http://schemas.microsoft.com/office/drawing/2014/main" id="{4D3FF48E-FD09-466F-938C-BFDBCEA5D507}"/>
              </a:ext>
            </a:extLst>
          </p:cNvPr>
          <p:cNvPicPr>
            <a:picLocks noChangeAspect="1"/>
          </p:cNvPicPr>
          <p:nvPr/>
        </p:nvPicPr>
        <p:blipFill>
          <a:blip r:embed="rId2"/>
          <a:stretch>
            <a:fillRect/>
          </a:stretch>
        </p:blipFill>
        <p:spPr>
          <a:xfrm>
            <a:off x="1515510" y="1312985"/>
            <a:ext cx="6869966" cy="4017118"/>
          </a:xfrm>
          <a:prstGeom prst="rect">
            <a:avLst/>
          </a:prstGeom>
          <a:ln w="12700">
            <a:solidFill>
              <a:schemeClr val="accent1"/>
            </a:solidFill>
          </a:ln>
          <a:effectLst>
            <a:outerShdw blurRad="50800" dist="38100" dir="2700000" algn="tl" rotWithShape="0">
              <a:prstClr val="black">
                <a:alpha val="40000"/>
              </a:prstClr>
            </a:outerShdw>
          </a:effectLst>
        </p:spPr>
      </p:pic>
      <p:sp>
        <p:nvSpPr>
          <p:cNvPr id="7" name="TextBox 6">
            <a:extLst>
              <a:ext uri="{FF2B5EF4-FFF2-40B4-BE49-F238E27FC236}">
                <a16:creationId xmlns:a16="http://schemas.microsoft.com/office/drawing/2014/main" id="{35B9B76A-224F-46DA-B463-4868A9C67A2B}"/>
              </a:ext>
            </a:extLst>
          </p:cNvPr>
          <p:cNvSpPr txBox="1"/>
          <p:nvPr/>
        </p:nvSpPr>
        <p:spPr>
          <a:xfrm>
            <a:off x="234463" y="5256923"/>
            <a:ext cx="9448800" cy="1261884"/>
          </a:xfrm>
          <a:prstGeom prst="rect">
            <a:avLst/>
          </a:prstGeom>
          <a:noFill/>
        </p:spPr>
        <p:txBody>
          <a:bodyPr wrap="square" rtlCol="0">
            <a:spAutoFit/>
          </a:bodyPr>
          <a:lstStyle/>
          <a:p>
            <a:pPr algn="just"/>
            <a:r>
              <a:rPr lang="en-AU" sz="1600" dirty="0">
                <a:solidFill>
                  <a:srgbClr val="0070C0"/>
                </a:solidFill>
                <a:latin typeface="Arial" panose="020B0604020202020204" pitchFamily="34" charset="0"/>
                <a:cs typeface="Arial" panose="020B0604020202020204" pitchFamily="34" charset="0"/>
              </a:rPr>
              <a:t>In 2018, global coal production increased by 4.3%, significantly above the 10-year average. Production growth was concentrated in Asia-Pacific (163 </a:t>
            </a:r>
            <a:r>
              <a:rPr lang="en-AU" sz="1600" dirty="0" err="1">
                <a:solidFill>
                  <a:srgbClr val="0070C0"/>
                </a:solidFill>
                <a:latin typeface="Arial" panose="020B0604020202020204" pitchFamily="34" charset="0"/>
                <a:cs typeface="Arial" panose="020B0604020202020204" pitchFamily="34" charset="0"/>
              </a:rPr>
              <a:t>Mtoe</a:t>
            </a:r>
            <a:r>
              <a:rPr lang="en-AU" sz="1600" dirty="0">
                <a:solidFill>
                  <a:srgbClr val="0070C0"/>
                </a:solidFill>
                <a:latin typeface="Arial" panose="020B0604020202020204" pitchFamily="34" charset="0"/>
                <a:cs typeface="Arial" panose="020B0604020202020204" pitchFamily="34" charset="0"/>
              </a:rPr>
              <a:t>) with </a:t>
            </a:r>
            <a:r>
              <a:rPr lang="en-AU" sz="1600" dirty="0">
                <a:solidFill>
                  <a:srgbClr val="0070C0"/>
                </a:solidFill>
                <a:highlight>
                  <a:srgbClr val="FFFF00"/>
                </a:highlight>
                <a:latin typeface="Arial" panose="020B0604020202020204" pitchFamily="34" charset="0"/>
                <a:cs typeface="Arial" panose="020B0604020202020204" pitchFamily="34" charset="0"/>
              </a:rPr>
              <a:t>China accounting for half of growth and Indonesia production up by 51 </a:t>
            </a:r>
            <a:r>
              <a:rPr lang="en-AU" sz="1600" dirty="0" err="1">
                <a:solidFill>
                  <a:srgbClr val="0070C0"/>
                </a:solidFill>
                <a:highlight>
                  <a:srgbClr val="FFFF00"/>
                </a:highlight>
                <a:latin typeface="Arial" panose="020B0604020202020204" pitchFamily="34" charset="0"/>
                <a:cs typeface="Arial" panose="020B0604020202020204" pitchFamily="34" charset="0"/>
              </a:rPr>
              <a:t>Mtoe</a:t>
            </a:r>
            <a:r>
              <a:rPr lang="en-AU" sz="1600" dirty="0">
                <a:solidFill>
                  <a:srgbClr val="0070C0"/>
                </a:solidFill>
                <a:highlight>
                  <a:srgbClr val="FFFF00"/>
                </a:highlight>
                <a:latin typeface="Arial" panose="020B0604020202020204" pitchFamily="34" charset="0"/>
                <a:cs typeface="Arial" panose="020B0604020202020204" pitchFamily="34" charset="0"/>
              </a:rPr>
              <a:t>.</a:t>
            </a:r>
            <a:r>
              <a:rPr lang="en-AU" sz="1600" dirty="0">
                <a:latin typeface="Arial" panose="020B0604020202020204" pitchFamily="34" charset="0"/>
                <a:cs typeface="Arial" panose="020B0604020202020204" pitchFamily="34" charset="0"/>
              </a:rPr>
              <a:t> </a:t>
            </a:r>
            <a:r>
              <a:rPr lang="en-AU" sz="1600" dirty="0">
                <a:solidFill>
                  <a:srgbClr val="7030A0"/>
                </a:solidFill>
                <a:latin typeface="Arial" panose="020B0604020202020204" pitchFamily="34" charset="0"/>
                <a:cs typeface="Arial" panose="020B0604020202020204" pitchFamily="34" charset="0"/>
              </a:rPr>
              <a:t>Global coal consumption increased by 1.4% in 2018, the fastest growth since 2013. Growth was driven by Asia-Pacific (71 </a:t>
            </a:r>
            <a:r>
              <a:rPr lang="en-AU" sz="1600" dirty="0" err="1">
                <a:solidFill>
                  <a:srgbClr val="7030A0"/>
                </a:solidFill>
                <a:latin typeface="Arial" panose="020B0604020202020204" pitchFamily="34" charset="0"/>
                <a:cs typeface="Arial" panose="020B0604020202020204" pitchFamily="34" charset="0"/>
              </a:rPr>
              <a:t>Mtoe</a:t>
            </a:r>
            <a:r>
              <a:rPr lang="en-AU" sz="1600" dirty="0">
                <a:solidFill>
                  <a:srgbClr val="7030A0"/>
                </a:solidFill>
                <a:latin typeface="Arial" panose="020B0604020202020204" pitchFamily="34" charset="0"/>
                <a:cs typeface="Arial" panose="020B0604020202020204" pitchFamily="34" charset="0"/>
              </a:rPr>
              <a:t>), and particularly  by India (36 </a:t>
            </a:r>
            <a:r>
              <a:rPr lang="en-AU" sz="1600" dirty="0" err="1">
                <a:solidFill>
                  <a:srgbClr val="7030A0"/>
                </a:solidFill>
                <a:latin typeface="Arial" panose="020B0604020202020204" pitchFamily="34" charset="0"/>
                <a:cs typeface="Arial" panose="020B0604020202020204" pitchFamily="34" charset="0"/>
              </a:rPr>
              <a:t>Mtoe</a:t>
            </a:r>
            <a:r>
              <a:rPr lang="en-AU" sz="1600" dirty="0">
                <a:solidFill>
                  <a:srgbClr val="7030A0"/>
                </a:solidFill>
                <a:latin typeface="Arial" panose="020B0604020202020204" pitchFamily="34" charset="0"/>
                <a:cs typeface="Arial" panose="020B0604020202020204" pitchFamily="34" charset="0"/>
              </a:rPr>
              <a:t>).</a:t>
            </a:r>
          </a:p>
          <a:p>
            <a:pPr algn="r"/>
            <a:r>
              <a:rPr lang="en-AU" sz="1200" dirty="0">
                <a:latin typeface="Arial" panose="020B0604020202020204" pitchFamily="34" charset="0"/>
                <a:cs typeface="Arial" panose="020B0604020202020204" pitchFamily="34" charset="0"/>
              </a:rPr>
              <a:t>Source: </a:t>
            </a:r>
            <a:r>
              <a:rPr lang="en-AU" sz="1200" b="1" i="1" dirty="0">
                <a:latin typeface="Arial" panose="020B0604020202020204" pitchFamily="34" charset="0"/>
                <a:cs typeface="Arial" panose="020B0604020202020204" pitchFamily="34" charset="0"/>
              </a:rPr>
              <a:t>BP Statistical Review of World Energy 2019</a:t>
            </a:r>
            <a:r>
              <a:rPr lang="en-AU" sz="1200" dirty="0">
                <a:latin typeface="Arial" panose="020B0604020202020204" pitchFamily="34" charset="0"/>
                <a:cs typeface="Arial" panose="020B0604020202020204" pitchFamily="34" charset="0"/>
              </a:rPr>
              <a:t>, p46 </a:t>
            </a:r>
          </a:p>
        </p:txBody>
      </p:sp>
    </p:spTree>
    <p:extLst>
      <p:ext uri="{BB962C8B-B14F-4D97-AF65-F5344CB8AC3E}">
        <p14:creationId xmlns:p14="http://schemas.microsoft.com/office/powerpoint/2010/main" val="397388185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36CFA6B-779B-43F0-A6F0-2D618F6F4096}"/>
              </a:ext>
            </a:extLst>
          </p:cNvPr>
          <p:cNvSpPr>
            <a:spLocks noGrp="1"/>
          </p:cNvSpPr>
          <p:nvPr>
            <p:ph type="dt" sz="half" idx="10"/>
          </p:nvPr>
        </p:nvSpPr>
        <p:spPr/>
        <p:txBody>
          <a:bodyPr/>
          <a:lstStyle/>
          <a:p>
            <a:r>
              <a:rPr lang="en-AU"/>
              <a:t>19 Jun 2019</a:t>
            </a:r>
          </a:p>
        </p:txBody>
      </p:sp>
      <p:sp>
        <p:nvSpPr>
          <p:cNvPr id="3" name="Footer Placeholder 2">
            <a:extLst>
              <a:ext uri="{FF2B5EF4-FFF2-40B4-BE49-F238E27FC236}">
                <a16:creationId xmlns:a16="http://schemas.microsoft.com/office/drawing/2014/main" id="{6D7A6807-DDA4-41EF-A905-441BA723A800}"/>
              </a:ext>
            </a:extLst>
          </p:cNvPr>
          <p:cNvSpPr>
            <a:spLocks noGrp="1"/>
          </p:cNvSpPr>
          <p:nvPr>
            <p:ph type="ftr" sz="quarter" idx="11"/>
          </p:nvPr>
        </p:nvSpPr>
        <p:spPr/>
        <p:txBody>
          <a:bodyPr/>
          <a:lstStyle/>
          <a:p>
            <a:r>
              <a:rPr lang="en-AU"/>
              <a:t>Geoffrey Miell - Independent Planning Commission NSW - D562/19 - Ulan Coal Mine MOD 4</a:t>
            </a:r>
          </a:p>
        </p:txBody>
      </p:sp>
      <p:sp>
        <p:nvSpPr>
          <p:cNvPr id="4" name="Slide Number Placeholder 3">
            <a:extLst>
              <a:ext uri="{FF2B5EF4-FFF2-40B4-BE49-F238E27FC236}">
                <a16:creationId xmlns:a16="http://schemas.microsoft.com/office/drawing/2014/main" id="{9D89C1A9-FC6F-4DCC-84BB-D0194264F62D}"/>
              </a:ext>
            </a:extLst>
          </p:cNvPr>
          <p:cNvSpPr>
            <a:spLocks noGrp="1"/>
          </p:cNvSpPr>
          <p:nvPr>
            <p:ph type="sldNum" sz="quarter" idx="12"/>
          </p:nvPr>
        </p:nvSpPr>
        <p:spPr/>
        <p:txBody>
          <a:bodyPr/>
          <a:lstStyle/>
          <a:p>
            <a:fld id="{5A9344DE-6947-4398-9C4C-BADEB78616DE}" type="slidenum">
              <a:rPr lang="en-AU" smtClean="0"/>
              <a:t>12</a:t>
            </a:fld>
            <a:endParaRPr lang="en-AU"/>
          </a:p>
        </p:txBody>
      </p:sp>
      <p:sp>
        <p:nvSpPr>
          <p:cNvPr id="5" name="Title 1">
            <a:extLst>
              <a:ext uri="{FF2B5EF4-FFF2-40B4-BE49-F238E27FC236}">
                <a16:creationId xmlns:a16="http://schemas.microsoft.com/office/drawing/2014/main" id="{95A044FA-523A-4C78-88DE-B387D808D264}"/>
              </a:ext>
            </a:extLst>
          </p:cNvPr>
          <p:cNvSpPr txBox="1">
            <a:spLocks/>
          </p:cNvSpPr>
          <p:nvPr/>
        </p:nvSpPr>
        <p:spPr>
          <a:xfrm>
            <a:off x="234462" y="215153"/>
            <a:ext cx="9452746" cy="1193517"/>
          </a:xfrm>
          <a:prstGeom prst="rect">
            <a:avLst/>
          </a:prstGeom>
          <a:solidFill>
            <a:schemeClr val="accent2">
              <a:lumMod val="20000"/>
              <a:lumOff val="80000"/>
            </a:schemeClr>
          </a:solidFill>
        </p:spPr>
        <p:txBody>
          <a:bodyP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AU" sz="4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2018 world coal</a:t>
            </a:r>
            <a:r>
              <a:rPr lang="en-AU" sz="31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 </a:t>
            </a:r>
            <a:r>
              <a:rPr lang="en-AU" sz="4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top 5 country rankings</a:t>
            </a:r>
            <a:br>
              <a:rPr lang="en-AU" sz="4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AU" sz="33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(all coal: anthracite, bituminous, sub-bit. &amp; </a:t>
            </a:r>
            <a:r>
              <a:rPr lang="en-AU" sz="3300" b="1" dirty="0">
                <a:solidFill>
                  <a:schemeClr val="accent4">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lignite</a:t>
            </a:r>
            <a:r>
              <a:rPr lang="en-AU" sz="33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p>
        </p:txBody>
      </p:sp>
      <p:graphicFrame>
        <p:nvGraphicFramePr>
          <p:cNvPr id="6" name="Content Placeholder 6">
            <a:extLst>
              <a:ext uri="{FF2B5EF4-FFF2-40B4-BE49-F238E27FC236}">
                <a16:creationId xmlns:a16="http://schemas.microsoft.com/office/drawing/2014/main" id="{76D7A078-F9A8-46FD-BA71-441BAB4F922A}"/>
              </a:ext>
            </a:extLst>
          </p:cNvPr>
          <p:cNvGraphicFramePr>
            <a:graphicFrameLocks/>
          </p:cNvGraphicFramePr>
          <p:nvPr>
            <p:extLst>
              <p:ext uri="{D42A27DB-BD31-4B8C-83A1-F6EECF244321}">
                <p14:modId xmlns:p14="http://schemas.microsoft.com/office/powerpoint/2010/main" val="3852847172"/>
              </p:ext>
            </p:extLst>
          </p:nvPr>
        </p:nvGraphicFramePr>
        <p:xfrm>
          <a:off x="234950" y="1408113"/>
          <a:ext cx="9436098" cy="3657600"/>
        </p:xfrm>
        <a:graphic>
          <a:graphicData uri="http://schemas.openxmlformats.org/drawingml/2006/table">
            <a:tbl>
              <a:tblPr firstRow="1" bandRow="1">
                <a:effectLst>
                  <a:outerShdw blurRad="50800" dist="38100" dir="2700000" algn="tl" rotWithShape="0">
                    <a:prstClr val="black">
                      <a:alpha val="40000"/>
                    </a:prstClr>
                  </a:outerShdw>
                </a:effectLst>
                <a:tableStyleId>{073A0DAA-6AF3-43AB-8588-CEC1D06C72B9}</a:tableStyleId>
              </a:tblPr>
              <a:tblGrid>
                <a:gridCol w="1656480">
                  <a:extLst>
                    <a:ext uri="{9D8B030D-6E8A-4147-A177-3AD203B41FA5}">
                      <a16:colId xmlns:a16="http://schemas.microsoft.com/office/drawing/2014/main" val="3389308813"/>
                    </a:ext>
                  </a:extLst>
                </a:gridCol>
                <a:gridCol w="1374284">
                  <a:extLst>
                    <a:ext uri="{9D8B030D-6E8A-4147-A177-3AD203B41FA5}">
                      <a16:colId xmlns:a16="http://schemas.microsoft.com/office/drawing/2014/main" val="515423321"/>
                    </a:ext>
                  </a:extLst>
                </a:gridCol>
                <a:gridCol w="1227909">
                  <a:extLst>
                    <a:ext uri="{9D8B030D-6E8A-4147-A177-3AD203B41FA5}">
                      <a16:colId xmlns:a16="http://schemas.microsoft.com/office/drawing/2014/main" val="3523607437"/>
                    </a:ext>
                  </a:extLst>
                </a:gridCol>
                <a:gridCol w="1371600">
                  <a:extLst>
                    <a:ext uri="{9D8B030D-6E8A-4147-A177-3AD203B41FA5}">
                      <a16:colId xmlns:a16="http://schemas.microsoft.com/office/drawing/2014/main" val="654839857"/>
                    </a:ext>
                  </a:extLst>
                </a:gridCol>
                <a:gridCol w="1240971">
                  <a:extLst>
                    <a:ext uri="{9D8B030D-6E8A-4147-A177-3AD203B41FA5}">
                      <a16:colId xmlns:a16="http://schemas.microsoft.com/office/drawing/2014/main" val="2728483091"/>
                    </a:ext>
                  </a:extLst>
                </a:gridCol>
                <a:gridCol w="1198562">
                  <a:extLst>
                    <a:ext uri="{9D8B030D-6E8A-4147-A177-3AD203B41FA5}">
                      <a16:colId xmlns:a16="http://schemas.microsoft.com/office/drawing/2014/main" val="391814441"/>
                    </a:ext>
                  </a:extLst>
                </a:gridCol>
                <a:gridCol w="1366292">
                  <a:extLst>
                    <a:ext uri="{9D8B030D-6E8A-4147-A177-3AD203B41FA5}">
                      <a16:colId xmlns:a16="http://schemas.microsoft.com/office/drawing/2014/main" val="881027258"/>
                    </a:ext>
                  </a:extLst>
                </a:gridCol>
              </a:tblGrid>
              <a:tr h="370840">
                <a:tc>
                  <a:txBody>
                    <a:bodyPr/>
                    <a:lstStyle/>
                    <a:p>
                      <a:r>
                        <a:rPr lang="en-AU" dirty="0">
                          <a:effectLst>
                            <a:outerShdw blurRad="38100" dist="38100" dir="2700000" algn="tl">
                              <a:srgbClr val="000000">
                                <a:alpha val="43137"/>
                              </a:srgbClr>
                            </a:outerShdw>
                          </a:effectLst>
                        </a:rPr>
                        <a:t>All coal</a:t>
                      </a:r>
                    </a:p>
                    <a:p>
                      <a:r>
                        <a:rPr lang="en-AU" dirty="0">
                          <a:effectLst>
                            <a:outerShdw blurRad="38100" dist="38100" dir="2700000" algn="tl">
                              <a:srgbClr val="000000">
                                <a:alpha val="43137"/>
                              </a:srgbClr>
                            </a:outerShdw>
                          </a:effectLst>
                        </a:rPr>
                        <a:t>in year 2018</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en-AU" sz="3600" dirty="0">
                          <a:effectLst>
                            <a:outerShdw blurRad="38100" dist="38100" dir="2700000" algn="tl">
                              <a:srgbClr val="000000">
                                <a:alpha val="43137"/>
                              </a:srgbClr>
                            </a:outerShdw>
                          </a:effectLst>
                        </a:rPr>
                        <a:t>World</a:t>
                      </a:r>
                    </a:p>
                  </a:txBody>
                  <a:tcPr>
                    <a:lnT w="12700" cap="flat" cmpd="sng" algn="ctr">
                      <a:solidFill>
                        <a:schemeClr val="tx1"/>
                      </a:solidFill>
                      <a:prstDash val="solid"/>
                      <a:round/>
                      <a:headEnd type="none" w="med" len="med"/>
                      <a:tailEnd type="none" w="med" len="med"/>
                    </a:lnT>
                  </a:tcPr>
                </a:tc>
                <a:tc>
                  <a:txBody>
                    <a:bodyPr/>
                    <a:lstStyle/>
                    <a:p>
                      <a:pPr algn="ctr"/>
                      <a:r>
                        <a:rPr lang="en-AU" dirty="0">
                          <a:effectLst>
                            <a:outerShdw blurRad="38100" dist="38100" dir="2700000" algn="tl">
                              <a:srgbClr val="000000">
                                <a:alpha val="43137"/>
                              </a:srgbClr>
                            </a:outerShdw>
                          </a:effectLst>
                        </a:rPr>
                        <a:t>Rank #1</a:t>
                      </a:r>
                    </a:p>
                    <a:p>
                      <a:pPr algn="ctr"/>
                      <a:r>
                        <a:rPr lang="en-AU" dirty="0">
                          <a:effectLst>
                            <a:outerShdw blurRad="38100" dist="38100" dir="2700000" algn="tl">
                              <a:srgbClr val="000000">
                                <a:alpha val="43137"/>
                              </a:srgbClr>
                            </a:outerShdw>
                          </a:effectLst>
                        </a:rPr>
                        <a:t>Country</a:t>
                      </a:r>
                    </a:p>
                  </a:txBody>
                  <a:tcPr>
                    <a:lnT w="12700" cap="flat" cmpd="sng" algn="ctr">
                      <a:solidFill>
                        <a:schemeClr val="tx1"/>
                      </a:solidFill>
                      <a:prstDash val="solid"/>
                      <a:round/>
                      <a:headEnd type="none" w="med" len="med"/>
                      <a:tailEnd type="none" w="med" len="med"/>
                    </a:lnT>
                  </a:tcPr>
                </a:tc>
                <a:tc>
                  <a:txBody>
                    <a:bodyPr/>
                    <a:lstStyle/>
                    <a:p>
                      <a:pPr algn="ctr"/>
                      <a:r>
                        <a:rPr lang="en-AU" dirty="0">
                          <a:effectLst>
                            <a:outerShdw blurRad="38100" dist="38100" dir="2700000" algn="tl">
                              <a:srgbClr val="000000">
                                <a:alpha val="43137"/>
                              </a:srgbClr>
                            </a:outerShdw>
                          </a:effectLst>
                        </a:rPr>
                        <a:t>Rank #2</a:t>
                      </a:r>
                    </a:p>
                    <a:p>
                      <a:pPr algn="ctr"/>
                      <a:r>
                        <a:rPr lang="en-AU" dirty="0">
                          <a:effectLst>
                            <a:outerShdw blurRad="38100" dist="38100" dir="2700000" algn="tl">
                              <a:srgbClr val="000000">
                                <a:alpha val="43137"/>
                              </a:srgbClr>
                            </a:outerShdw>
                          </a:effectLst>
                        </a:rPr>
                        <a:t>Country</a:t>
                      </a:r>
                    </a:p>
                  </a:txBody>
                  <a:tcPr>
                    <a:lnT w="12700" cap="flat" cmpd="sng" algn="ctr">
                      <a:solidFill>
                        <a:schemeClr val="tx1"/>
                      </a:solidFill>
                      <a:prstDash val="solid"/>
                      <a:round/>
                      <a:headEnd type="none" w="med" len="med"/>
                      <a:tailEnd type="none" w="med" len="med"/>
                    </a:lnT>
                  </a:tcPr>
                </a:tc>
                <a:tc>
                  <a:txBody>
                    <a:bodyPr/>
                    <a:lstStyle/>
                    <a:p>
                      <a:pPr algn="ctr"/>
                      <a:r>
                        <a:rPr lang="en-AU" dirty="0">
                          <a:effectLst>
                            <a:outerShdw blurRad="38100" dist="38100" dir="2700000" algn="tl">
                              <a:srgbClr val="000000">
                                <a:alpha val="43137"/>
                              </a:srgbClr>
                            </a:outerShdw>
                          </a:effectLst>
                        </a:rPr>
                        <a:t>Rank #3</a:t>
                      </a:r>
                    </a:p>
                    <a:p>
                      <a:pPr algn="ctr"/>
                      <a:r>
                        <a:rPr lang="en-AU" dirty="0">
                          <a:effectLst>
                            <a:outerShdw blurRad="38100" dist="38100" dir="2700000" algn="tl">
                              <a:srgbClr val="000000">
                                <a:alpha val="43137"/>
                              </a:srgbClr>
                            </a:outerShdw>
                          </a:effectLst>
                        </a:rPr>
                        <a:t>Country</a:t>
                      </a:r>
                    </a:p>
                  </a:txBody>
                  <a:tcPr>
                    <a:lnT w="12700" cap="flat" cmpd="sng" algn="ctr">
                      <a:solidFill>
                        <a:schemeClr val="tx1"/>
                      </a:solidFill>
                      <a:prstDash val="solid"/>
                      <a:round/>
                      <a:headEnd type="none" w="med" len="med"/>
                      <a:tailEnd type="none" w="med" len="med"/>
                    </a:lnT>
                  </a:tcPr>
                </a:tc>
                <a:tc>
                  <a:txBody>
                    <a:bodyPr/>
                    <a:lstStyle/>
                    <a:p>
                      <a:pPr algn="ctr"/>
                      <a:r>
                        <a:rPr lang="en-AU" dirty="0">
                          <a:effectLst>
                            <a:outerShdw blurRad="38100" dist="38100" dir="2700000" algn="tl">
                              <a:srgbClr val="000000">
                                <a:alpha val="43137"/>
                              </a:srgbClr>
                            </a:outerShdw>
                          </a:effectLst>
                        </a:rPr>
                        <a:t>Rank #4</a:t>
                      </a:r>
                    </a:p>
                    <a:p>
                      <a:pPr algn="ctr"/>
                      <a:r>
                        <a:rPr lang="en-AU" dirty="0">
                          <a:effectLst>
                            <a:outerShdw blurRad="38100" dist="38100" dir="2700000" algn="tl">
                              <a:srgbClr val="000000">
                                <a:alpha val="43137"/>
                              </a:srgbClr>
                            </a:outerShdw>
                          </a:effectLst>
                        </a:rPr>
                        <a:t>Country</a:t>
                      </a:r>
                    </a:p>
                  </a:txBody>
                  <a:tcPr>
                    <a:lnT w="12700" cap="flat" cmpd="sng" algn="ctr">
                      <a:solidFill>
                        <a:schemeClr val="tx1"/>
                      </a:solidFill>
                      <a:prstDash val="solid"/>
                      <a:round/>
                      <a:headEnd type="none" w="med" len="med"/>
                      <a:tailEnd type="none" w="med" len="med"/>
                    </a:lnT>
                  </a:tcPr>
                </a:tc>
                <a:tc>
                  <a:txBody>
                    <a:bodyPr/>
                    <a:lstStyle/>
                    <a:p>
                      <a:pPr algn="ctr"/>
                      <a:r>
                        <a:rPr lang="en-AU" dirty="0">
                          <a:effectLst>
                            <a:outerShdw blurRad="38100" dist="38100" dir="2700000" algn="tl">
                              <a:srgbClr val="000000">
                                <a:alpha val="43137"/>
                              </a:srgbClr>
                            </a:outerShdw>
                          </a:effectLst>
                        </a:rPr>
                        <a:t>Rank #5</a:t>
                      </a:r>
                    </a:p>
                    <a:p>
                      <a:pPr algn="ctr"/>
                      <a:r>
                        <a:rPr lang="en-AU" dirty="0">
                          <a:effectLst>
                            <a:outerShdw blurRad="38100" dist="38100" dir="2700000" algn="tl">
                              <a:srgbClr val="000000">
                                <a:alpha val="43137"/>
                              </a:srgbClr>
                            </a:outerShdw>
                          </a:effectLst>
                        </a:rPr>
                        <a:t>Country</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9266459"/>
                  </a:ext>
                </a:extLst>
              </a:tr>
              <a:tr h="370840">
                <a:tc>
                  <a:txBody>
                    <a:bodyPr/>
                    <a:lstStyle/>
                    <a:p>
                      <a:r>
                        <a:rPr lang="en-AU" b="1" dirty="0">
                          <a:effectLst>
                            <a:outerShdw blurRad="38100" dist="38100" dir="2700000" algn="tl">
                              <a:srgbClr val="000000">
                                <a:alpha val="43137"/>
                              </a:srgbClr>
                            </a:outerShdw>
                          </a:effectLst>
                          <a:highlight>
                            <a:srgbClr val="FFFF00"/>
                          </a:highlight>
                        </a:rPr>
                        <a:t>Reserves </a:t>
                      </a:r>
                      <a:r>
                        <a:rPr lang="en-AU" sz="1200" b="1" dirty="0">
                          <a:effectLst>
                            <a:outerShdw blurRad="38100" dist="38100" dir="2700000" algn="tl">
                              <a:srgbClr val="000000">
                                <a:alpha val="43137"/>
                              </a:srgbClr>
                            </a:outerShdw>
                          </a:effectLst>
                          <a:highlight>
                            <a:srgbClr val="FFFF00"/>
                          </a:highlight>
                        </a:rPr>
                        <a:t>(proved)</a:t>
                      </a:r>
                    </a:p>
                    <a:p>
                      <a:r>
                        <a:rPr lang="en-AU" dirty="0"/>
                        <a:t>(</a:t>
                      </a:r>
                      <a:r>
                        <a:rPr lang="en-AU" i="1" dirty="0"/>
                        <a:t>x10</a:t>
                      </a:r>
                      <a:r>
                        <a:rPr lang="en-AU" i="1" baseline="30000" dirty="0"/>
                        <a:t>6</a:t>
                      </a:r>
                      <a:r>
                        <a:rPr lang="en-AU" i="1" dirty="0"/>
                        <a:t> tonnes</a:t>
                      </a:r>
                      <a:r>
                        <a:rPr lang="en-AU" dirty="0"/>
                        <a:t>)</a:t>
                      </a:r>
                    </a:p>
                    <a:p>
                      <a:r>
                        <a:rPr lang="en-AU" i="0" dirty="0"/>
                        <a:t>(</a:t>
                      </a:r>
                      <a:r>
                        <a:rPr lang="en-AU" i="1" dirty="0"/>
                        <a:t>% world share</a:t>
                      </a:r>
                      <a:r>
                        <a:rPr lang="en-AU" dirty="0"/>
                        <a:t>)</a:t>
                      </a:r>
                    </a:p>
                    <a:p>
                      <a:r>
                        <a:rPr lang="en-AU" b="1" dirty="0"/>
                        <a:t>R/P </a:t>
                      </a:r>
                      <a:r>
                        <a:rPr lang="en-AU" dirty="0"/>
                        <a:t>(</a:t>
                      </a:r>
                      <a:r>
                        <a:rPr lang="en-AU" i="1" dirty="0"/>
                        <a:t>years</a:t>
                      </a:r>
                      <a:r>
                        <a:rPr lang="en-AU" dirty="0"/>
                        <a:t>)</a:t>
                      </a:r>
                    </a:p>
                  </a:txBody>
                  <a:tcPr>
                    <a:lnL w="12700" cap="flat" cmpd="sng" algn="ctr">
                      <a:solidFill>
                        <a:schemeClr val="tx1"/>
                      </a:solidFill>
                      <a:prstDash val="solid"/>
                      <a:round/>
                      <a:headEnd type="none" w="med" len="med"/>
                      <a:tailEnd type="none" w="med" len="med"/>
                    </a:lnL>
                  </a:tcPr>
                </a:tc>
                <a:tc>
                  <a:txBody>
                    <a:bodyPr/>
                    <a:lstStyle/>
                    <a:p>
                      <a:pPr algn="ctr"/>
                      <a:endParaRPr lang="en-AU" sz="1400" dirty="0"/>
                    </a:p>
                    <a:p>
                      <a:pPr algn="ctr"/>
                      <a:r>
                        <a:rPr lang="en-AU" sz="2200" dirty="0"/>
                        <a:t>1 054 782</a:t>
                      </a:r>
                    </a:p>
                    <a:p>
                      <a:pPr algn="ctr"/>
                      <a:r>
                        <a:rPr lang="en-AU" b="1" dirty="0"/>
                        <a:t>100</a:t>
                      </a:r>
                    </a:p>
                    <a:p>
                      <a:pPr algn="ctr"/>
                      <a:r>
                        <a:rPr lang="en-AU" dirty="0"/>
                        <a:t>132</a:t>
                      </a:r>
                    </a:p>
                  </a:txBody>
                  <a:tcPr>
                    <a:lnR w="12700" cap="flat" cmpd="sng" algn="ctr">
                      <a:solidFill>
                        <a:schemeClr val="tx1"/>
                      </a:solidFill>
                      <a:prstDash val="solid"/>
                      <a:round/>
                      <a:headEnd type="none" w="med" len="med"/>
                      <a:tailEnd type="none" w="med" len="med"/>
                    </a:lnR>
                  </a:tcPr>
                </a:tc>
                <a:tc>
                  <a:txBody>
                    <a:bodyPr/>
                    <a:lstStyle/>
                    <a:p>
                      <a:pPr algn="ctr"/>
                      <a:r>
                        <a:rPr lang="en-AU" b="1" u="sng" dirty="0">
                          <a:solidFill>
                            <a:srgbClr val="00B0F0"/>
                          </a:solidFill>
                        </a:rPr>
                        <a:t>USA</a:t>
                      </a:r>
                    </a:p>
                    <a:p>
                      <a:pPr algn="ctr"/>
                      <a:r>
                        <a:rPr lang="en-AU" dirty="0">
                          <a:effectLst>
                            <a:outerShdw blurRad="38100" dist="38100" dir="2700000" algn="tl">
                              <a:srgbClr val="000000">
                                <a:alpha val="43137"/>
                              </a:srgbClr>
                            </a:outerShdw>
                          </a:effectLst>
                          <a:highlight>
                            <a:srgbClr val="FFFF00"/>
                          </a:highlight>
                        </a:rPr>
                        <a:t>250 219</a:t>
                      </a:r>
                    </a:p>
                    <a:p>
                      <a:pPr algn="ctr"/>
                      <a:r>
                        <a:rPr lang="en-AU" b="1" dirty="0">
                          <a:effectLst>
                            <a:outerShdw blurRad="38100" dist="38100" dir="2700000" algn="tl">
                              <a:srgbClr val="000000">
                                <a:alpha val="43137"/>
                              </a:srgbClr>
                            </a:outerShdw>
                          </a:effectLst>
                          <a:highlight>
                            <a:srgbClr val="FFFF00"/>
                          </a:highlight>
                        </a:rPr>
                        <a:t>23.7</a:t>
                      </a:r>
                    </a:p>
                    <a:p>
                      <a:pPr algn="ctr"/>
                      <a:r>
                        <a:rPr lang="en-AU" dirty="0"/>
                        <a:t>365</a:t>
                      </a:r>
                    </a:p>
                  </a:txBody>
                  <a:tcPr>
                    <a:lnL w="12700" cap="flat" cmpd="sng" algn="ctr">
                      <a:solidFill>
                        <a:schemeClr val="tx1"/>
                      </a:solidFill>
                      <a:prstDash val="solid"/>
                      <a:round/>
                      <a:headEnd type="none" w="med" len="med"/>
                      <a:tailEnd type="none" w="med" len="med"/>
                    </a:lnL>
                  </a:tcPr>
                </a:tc>
                <a:tc>
                  <a:txBody>
                    <a:bodyPr/>
                    <a:lstStyle/>
                    <a:p>
                      <a:pPr algn="ctr"/>
                      <a:r>
                        <a:rPr lang="en-AU" b="1" u="sng" dirty="0">
                          <a:solidFill>
                            <a:srgbClr val="C00000"/>
                          </a:solidFill>
                        </a:rPr>
                        <a:t>Russian Fed.</a:t>
                      </a:r>
                    </a:p>
                    <a:p>
                      <a:pPr algn="ctr"/>
                      <a:r>
                        <a:rPr lang="en-AU" dirty="0"/>
                        <a:t>160 364</a:t>
                      </a:r>
                    </a:p>
                    <a:p>
                      <a:pPr algn="ctr"/>
                      <a:r>
                        <a:rPr lang="en-AU" b="1" dirty="0"/>
                        <a:t>15.2</a:t>
                      </a:r>
                    </a:p>
                    <a:p>
                      <a:pPr algn="ctr"/>
                      <a:r>
                        <a:rPr lang="en-AU" dirty="0"/>
                        <a:t>364</a:t>
                      </a:r>
                    </a:p>
                  </a:txBody>
                  <a:tcPr/>
                </a:tc>
                <a:tc>
                  <a:txBody>
                    <a:bodyPr/>
                    <a:lstStyle/>
                    <a:p>
                      <a:pPr algn="ctr"/>
                      <a:r>
                        <a:rPr lang="en-AU" b="1" u="sng" dirty="0">
                          <a:solidFill>
                            <a:srgbClr val="00B050"/>
                          </a:solidFill>
                        </a:rPr>
                        <a:t>Australia</a:t>
                      </a:r>
                    </a:p>
                    <a:p>
                      <a:pPr algn="ctr"/>
                      <a:r>
                        <a:rPr lang="en-AU" dirty="0"/>
                        <a:t>147 435</a:t>
                      </a:r>
                    </a:p>
                    <a:p>
                      <a:pPr algn="ctr"/>
                      <a:r>
                        <a:rPr lang="en-AU" b="1" dirty="0"/>
                        <a:t>14.0</a:t>
                      </a:r>
                    </a:p>
                    <a:p>
                      <a:pPr algn="ctr"/>
                      <a:r>
                        <a:rPr lang="en-AU" dirty="0"/>
                        <a:t>304</a:t>
                      </a:r>
                    </a:p>
                  </a:txBody>
                  <a:tcPr/>
                </a:tc>
                <a:tc>
                  <a:txBody>
                    <a:bodyPr/>
                    <a:lstStyle/>
                    <a:p>
                      <a:pPr algn="ctr"/>
                      <a:r>
                        <a:rPr lang="en-AU" b="1" u="sng" dirty="0">
                          <a:solidFill>
                            <a:srgbClr val="FF0000"/>
                          </a:solidFill>
                        </a:rPr>
                        <a:t>China</a:t>
                      </a:r>
                    </a:p>
                    <a:p>
                      <a:pPr algn="ctr"/>
                      <a:r>
                        <a:rPr lang="en-AU" dirty="0"/>
                        <a:t>138 819</a:t>
                      </a:r>
                    </a:p>
                    <a:p>
                      <a:pPr algn="ctr"/>
                      <a:r>
                        <a:rPr lang="en-AU" b="1" dirty="0"/>
                        <a:t>13.2</a:t>
                      </a:r>
                    </a:p>
                    <a:p>
                      <a:pPr algn="ctr"/>
                      <a:r>
                        <a:rPr lang="en-AU" dirty="0">
                          <a:effectLst>
                            <a:outerShdw blurRad="38100" dist="38100" dir="2700000" algn="tl">
                              <a:srgbClr val="000000">
                                <a:alpha val="43137"/>
                              </a:srgbClr>
                            </a:outerShdw>
                          </a:effectLst>
                          <a:highlight>
                            <a:srgbClr val="FFFF00"/>
                          </a:highlight>
                        </a:rPr>
                        <a:t>38</a:t>
                      </a:r>
                    </a:p>
                  </a:txBody>
                  <a:tcPr/>
                </a:tc>
                <a:tc>
                  <a:txBody>
                    <a:bodyPr/>
                    <a:lstStyle/>
                    <a:p>
                      <a:pPr algn="ctr"/>
                      <a:r>
                        <a:rPr lang="en-AU" b="1" u="sng" dirty="0">
                          <a:solidFill>
                            <a:schemeClr val="accent2">
                              <a:lumMod val="50000"/>
                            </a:schemeClr>
                          </a:solidFill>
                        </a:rPr>
                        <a:t>India</a:t>
                      </a:r>
                    </a:p>
                    <a:p>
                      <a:pPr algn="ctr"/>
                      <a:r>
                        <a:rPr lang="en-AU" dirty="0"/>
                        <a:t>101 363</a:t>
                      </a:r>
                    </a:p>
                    <a:p>
                      <a:pPr algn="ctr"/>
                      <a:r>
                        <a:rPr lang="en-AU" b="1" dirty="0"/>
                        <a:t>9.6</a:t>
                      </a:r>
                    </a:p>
                    <a:p>
                      <a:pPr algn="ctr"/>
                      <a:r>
                        <a:rPr lang="en-AU" dirty="0"/>
                        <a:t>132</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827568818"/>
                  </a:ext>
                </a:extLst>
              </a:tr>
              <a:tr h="370840">
                <a:tc>
                  <a:txBody>
                    <a:bodyPr/>
                    <a:lstStyle/>
                    <a:p>
                      <a:r>
                        <a:rPr lang="en-AU" b="1" dirty="0">
                          <a:effectLst>
                            <a:outerShdw blurRad="38100" dist="38100" dir="2700000" algn="tl">
                              <a:srgbClr val="000000">
                                <a:alpha val="43137"/>
                              </a:srgbClr>
                            </a:outerShdw>
                          </a:effectLst>
                          <a:highlight>
                            <a:srgbClr val="FFFF00"/>
                          </a:highlight>
                        </a:rPr>
                        <a:t>Production</a:t>
                      </a:r>
                    </a:p>
                    <a:p>
                      <a:r>
                        <a:rPr lang="en-AU" dirty="0"/>
                        <a:t>(</a:t>
                      </a:r>
                      <a:r>
                        <a:rPr lang="en-AU" i="1" dirty="0" err="1"/>
                        <a:t>Mtoe</a:t>
                      </a:r>
                      <a:r>
                        <a:rPr lang="en-AU" i="1" dirty="0"/>
                        <a:t> </a:t>
                      </a:r>
                      <a:r>
                        <a:rPr lang="en-AU" sz="1400" i="1" dirty="0"/>
                        <a:t>in 2017</a:t>
                      </a:r>
                      <a:r>
                        <a:rPr lang="en-AU" dirty="0"/>
                        <a:t>)</a:t>
                      </a:r>
                    </a:p>
                    <a:p>
                      <a:r>
                        <a:rPr lang="en-AU" dirty="0"/>
                        <a:t>(</a:t>
                      </a:r>
                      <a:r>
                        <a:rPr lang="en-AU" i="1" dirty="0"/>
                        <a:t>% world share</a:t>
                      </a:r>
                      <a:r>
                        <a:rPr lang="en-AU" dirty="0"/>
                        <a:t>)</a:t>
                      </a:r>
                    </a:p>
                  </a:txBody>
                  <a:tcPr>
                    <a:lnL w="12700" cap="flat" cmpd="sng" algn="ctr">
                      <a:solidFill>
                        <a:schemeClr val="tx1"/>
                      </a:solidFill>
                      <a:prstDash val="solid"/>
                      <a:round/>
                      <a:headEnd type="none" w="med" len="med"/>
                      <a:tailEnd type="none" w="med" len="med"/>
                    </a:lnL>
                  </a:tcPr>
                </a:tc>
                <a:tc>
                  <a:txBody>
                    <a:bodyPr/>
                    <a:lstStyle/>
                    <a:p>
                      <a:pPr algn="ctr"/>
                      <a:endParaRPr lang="en-AU" sz="1400" dirty="0"/>
                    </a:p>
                    <a:p>
                      <a:pPr algn="ctr"/>
                      <a:r>
                        <a:rPr lang="en-AU" sz="2200" dirty="0">
                          <a:effectLst>
                            <a:outerShdw blurRad="38100" dist="38100" dir="2700000" algn="tl">
                              <a:srgbClr val="000000">
                                <a:alpha val="43137"/>
                              </a:srgbClr>
                            </a:outerShdw>
                          </a:effectLst>
                          <a:highlight>
                            <a:srgbClr val="FFFF00"/>
                          </a:highlight>
                        </a:rPr>
                        <a:t>3 916.8</a:t>
                      </a:r>
                    </a:p>
                    <a:p>
                      <a:pPr algn="ctr"/>
                      <a:r>
                        <a:rPr lang="en-AU" b="1" dirty="0"/>
                        <a:t>100</a:t>
                      </a:r>
                    </a:p>
                  </a:txBody>
                  <a:tcPr>
                    <a:lnR w="12700" cap="flat" cmpd="sng" algn="ctr">
                      <a:solidFill>
                        <a:schemeClr val="tx1"/>
                      </a:solidFill>
                      <a:prstDash val="solid"/>
                      <a:round/>
                      <a:headEnd type="none" w="med" len="med"/>
                      <a:tailEnd type="none" w="med" len="med"/>
                    </a:lnR>
                  </a:tcPr>
                </a:tc>
                <a:tc>
                  <a:txBody>
                    <a:bodyPr/>
                    <a:lstStyle/>
                    <a:p>
                      <a:pPr algn="ctr"/>
                      <a:r>
                        <a:rPr lang="en-AU" b="1" u="sng" dirty="0">
                          <a:solidFill>
                            <a:srgbClr val="FF0000"/>
                          </a:solidFill>
                        </a:rPr>
                        <a:t>China</a:t>
                      </a:r>
                    </a:p>
                    <a:p>
                      <a:pPr algn="ctr"/>
                      <a:r>
                        <a:rPr lang="en-AU" dirty="0">
                          <a:effectLst>
                            <a:outerShdw blurRad="38100" dist="38100" dir="2700000" algn="tl">
                              <a:srgbClr val="000000">
                                <a:alpha val="43137"/>
                              </a:srgbClr>
                            </a:outerShdw>
                          </a:effectLst>
                          <a:highlight>
                            <a:srgbClr val="FFFF00"/>
                          </a:highlight>
                        </a:rPr>
                        <a:t>1 828.8</a:t>
                      </a:r>
                    </a:p>
                    <a:p>
                      <a:pPr algn="ctr"/>
                      <a:r>
                        <a:rPr lang="en-AU" b="1" dirty="0">
                          <a:effectLst>
                            <a:outerShdw blurRad="38100" dist="38100" dir="2700000" algn="tl">
                              <a:srgbClr val="000000">
                                <a:alpha val="43137"/>
                              </a:srgbClr>
                            </a:outerShdw>
                          </a:effectLst>
                          <a:highlight>
                            <a:srgbClr val="FFFF00"/>
                          </a:highlight>
                        </a:rPr>
                        <a:t>46.7</a:t>
                      </a:r>
                    </a:p>
                  </a:txBody>
                  <a:tcPr>
                    <a:lnL w="12700" cap="flat" cmpd="sng" algn="ctr">
                      <a:solidFill>
                        <a:schemeClr val="tx1"/>
                      </a:solidFill>
                      <a:prstDash val="solid"/>
                      <a:round/>
                      <a:headEnd type="none" w="med" len="med"/>
                      <a:tailEnd type="none" w="med" len="med"/>
                    </a:lnL>
                  </a:tcPr>
                </a:tc>
                <a:tc>
                  <a:txBody>
                    <a:bodyPr/>
                    <a:lstStyle/>
                    <a:p>
                      <a:pPr algn="ctr"/>
                      <a:r>
                        <a:rPr lang="en-AU" b="1" u="sng" dirty="0">
                          <a:solidFill>
                            <a:srgbClr val="00B0F0"/>
                          </a:solidFill>
                        </a:rPr>
                        <a:t>USA</a:t>
                      </a:r>
                    </a:p>
                    <a:p>
                      <a:pPr algn="ctr"/>
                      <a:r>
                        <a:rPr lang="en-AU" dirty="0"/>
                        <a:t>364.5</a:t>
                      </a:r>
                    </a:p>
                    <a:p>
                      <a:pPr algn="ctr"/>
                      <a:r>
                        <a:rPr lang="en-AU" b="1" dirty="0"/>
                        <a:t>9.9</a:t>
                      </a:r>
                    </a:p>
                  </a:txBody>
                  <a:tcPr/>
                </a:tc>
                <a:tc>
                  <a:txBody>
                    <a:bodyPr/>
                    <a:lstStyle/>
                    <a:p>
                      <a:pPr algn="ctr"/>
                      <a:r>
                        <a:rPr lang="en-AU" b="1" u="sng" dirty="0"/>
                        <a:t>Indonesia</a:t>
                      </a:r>
                      <a:endParaRPr lang="en-AU" b="1" u="sng" dirty="0">
                        <a:solidFill>
                          <a:srgbClr val="00B050"/>
                        </a:solidFill>
                      </a:endParaRPr>
                    </a:p>
                    <a:p>
                      <a:pPr algn="ctr"/>
                      <a:r>
                        <a:rPr lang="en-AU" dirty="0"/>
                        <a:t>323.3</a:t>
                      </a:r>
                    </a:p>
                    <a:p>
                      <a:pPr algn="ctr"/>
                      <a:r>
                        <a:rPr lang="en-AU" b="1" dirty="0"/>
                        <a:t>8.3</a:t>
                      </a:r>
                    </a:p>
                  </a:txBody>
                  <a:tcPr/>
                </a:tc>
                <a:tc>
                  <a:txBody>
                    <a:bodyPr/>
                    <a:lstStyle/>
                    <a:p>
                      <a:pPr algn="ctr"/>
                      <a:r>
                        <a:rPr lang="en-AU" b="1" u="sng" dirty="0">
                          <a:solidFill>
                            <a:schemeClr val="accent2">
                              <a:lumMod val="50000"/>
                            </a:schemeClr>
                          </a:solidFill>
                        </a:rPr>
                        <a:t>India</a:t>
                      </a:r>
                    </a:p>
                    <a:p>
                      <a:pPr algn="ctr"/>
                      <a:r>
                        <a:rPr lang="en-AU" dirty="0"/>
                        <a:t>308.0</a:t>
                      </a:r>
                    </a:p>
                    <a:p>
                      <a:pPr algn="ctr"/>
                      <a:r>
                        <a:rPr lang="en-AU" b="1" dirty="0"/>
                        <a:t>7.9</a:t>
                      </a:r>
                    </a:p>
                  </a:txBody>
                  <a:tcPr/>
                </a:tc>
                <a:tc>
                  <a:txBody>
                    <a:bodyPr/>
                    <a:lstStyle/>
                    <a:p>
                      <a:pPr algn="ctr"/>
                      <a:r>
                        <a:rPr lang="en-AU" b="1" u="sng" dirty="0">
                          <a:solidFill>
                            <a:srgbClr val="00B050"/>
                          </a:solidFill>
                        </a:rPr>
                        <a:t>Australia</a:t>
                      </a:r>
                      <a:endParaRPr lang="en-AU" b="1" u="sng" dirty="0"/>
                    </a:p>
                    <a:p>
                      <a:pPr algn="ctr"/>
                      <a:r>
                        <a:rPr lang="en-AU" dirty="0"/>
                        <a:t>301.1</a:t>
                      </a:r>
                    </a:p>
                    <a:p>
                      <a:pPr algn="ctr"/>
                      <a:r>
                        <a:rPr lang="en-AU" b="1" dirty="0"/>
                        <a:t>7.7</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341265282"/>
                  </a:ext>
                </a:extLst>
              </a:tr>
              <a:tr h="370840">
                <a:tc>
                  <a:txBody>
                    <a:bodyPr/>
                    <a:lstStyle/>
                    <a:p>
                      <a:r>
                        <a:rPr lang="en-AU" b="1" dirty="0">
                          <a:effectLst>
                            <a:outerShdw blurRad="38100" dist="38100" dir="2700000" algn="tl">
                              <a:srgbClr val="000000">
                                <a:alpha val="43137"/>
                              </a:srgbClr>
                            </a:outerShdw>
                          </a:effectLst>
                          <a:highlight>
                            <a:srgbClr val="FFFF00"/>
                          </a:highlight>
                        </a:rPr>
                        <a:t>Consumption</a:t>
                      </a:r>
                    </a:p>
                    <a:p>
                      <a:r>
                        <a:rPr lang="en-AU" dirty="0"/>
                        <a:t>(</a:t>
                      </a:r>
                      <a:r>
                        <a:rPr lang="en-AU" i="1" dirty="0" err="1"/>
                        <a:t>Mtoe</a:t>
                      </a:r>
                      <a:r>
                        <a:rPr lang="en-AU" i="1" dirty="0"/>
                        <a:t> </a:t>
                      </a:r>
                      <a:r>
                        <a:rPr lang="en-AU" sz="1400" i="1" dirty="0"/>
                        <a:t>in 2017</a:t>
                      </a:r>
                      <a:r>
                        <a:rPr lang="en-AU" dirty="0"/>
                        <a:t>)</a:t>
                      </a:r>
                    </a:p>
                    <a:p>
                      <a:r>
                        <a:rPr lang="en-AU" dirty="0"/>
                        <a:t>(</a:t>
                      </a:r>
                      <a:r>
                        <a:rPr lang="en-AU" i="1" dirty="0"/>
                        <a:t>% world share</a:t>
                      </a:r>
                      <a:r>
                        <a:rPr lang="en-AU" dirty="0"/>
                        <a:t>)</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endParaRPr lang="en-AU" sz="1400" dirty="0"/>
                    </a:p>
                    <a:p>
                      <a:pPr algn="ctr"/>
                      <a:r>
                        <a:rPr lang="en-AU" sz="2200" b="0" dirty="0"/>
                        <a:t>3 772.1</a:t>
                      </a:r>
                    </a:p>
                    <a:p>
                      <a:pPr algn="ctr"/>
                      <a:r>
                        <a:rPr lang="en-AU" b="1" dirty="0"/>
                        <a:t>100</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AU" b="1" u="sng" dirty="0">
                          <a:solidFill>
                            <a:srgbClr val="FF0000"/>
                          </a:solidFill>
                        </a:rPr>
                        <a:t>China</a:t>
                      </a:r>
                    </a:p>
                    <a:p>
                      <a:pPr algn="ctr"/>
                      <a:r>
                        <a:rPr lang="en-AU" dirty="0"/>
                        <a:t>1 906.7</a:t>
                      </a:r>
                    </a:p>
                    <a:p>
                      <a:pPr algn="ctr"/>
                      <a:r>
                        <a:rPr lang="en-AU" b="1" dirty="0">
                          <a:effectLst>
                            <a:outerShdw blurRad="38100" dist="38100" dir="2700000" algn="tl">
                              <a:srgbClr val="000000">
                                <a:alpha val="43137"/>
                              </a:srgbClr>
                            </a:outerShdw>
                          </a:effectLst>
                          <a:highlight>
                            <a:srgbClr val="FFFF00"/>
                          </a:highlight>
                        </a:rPr>
                        <a:t>50.5</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en-AU" b="1" u="sng" dirty="0">
                          <a:solidFill>
                            <a:schemeClr val="accent2">
                              <a:lumMod val="50000"/>
                            </a:schemeClr>
                          </a:solidFill>
                        </a:rPr>
                        <a:t>India</a:t>
                      </a:r>
                    </a:p>
                    <a:p>
                      <a:pPr algn="ctr"/>
                      <a:r>
                        <a:rPr lang="en-AU" dirty="0"/>
                        <a:t>452.2</a:t>
                      </a:r>
                    </a:p>
                    <a:p>
                      <a:pPr algn="ctr"/>
                      <a:r>
                        <a:rPr lang="en-AU" b="1" dirty="0"/>
                        <a:t>12.0</a:t>
                      </a:r>
                    </a:p>
                  </a:txBody>
                  <a:tcPr>
                    <a:lnB w="12700" cap="flat" cmpd="sng" algn="ctr">
                      <a:solidFill>
                        <a:schemeClr val="tx1"/>
                      </a:solidFill>
                      <a:prstDash val="solid"/>
                      <a:round/>
                      <a:headEnd type="none" w="med" len="med"/>
                      <a:tailEnd type="none" w="med" len="med"/>
                    </a:lnB>
                  </a:tcPr>
                </a:tc>
                <a:tc>
                  <a:txBody>
                    <a:bodyPr/>
                    <a:lstStyle/>
                    <a:p>
                      <a:pPr algn="ctr"/>
                      <a:r>
                        <a:rPr lang="en-AU" b="1" u="sng" dirty="0">
                          <a:solidFill>
                            <a:srgbClr val="00B0F0"/>
                          </a:solidFill>
                        </a:rPr>
                        <a:t>USA</a:t>
                      </a:r>
                    </a:p>
                    <a:p>
                      <a:pPr algn="ctr"/>
                      <a:r>
                        <a:rPr lang="en-AU" dirty="0"/>
                        <a:t>317.0</a:t>
                      </a:r>
                    </a:p>
                    <a:p>
                      <a:pPr algn="ctr"/>
                      <a:r>
                        <a:rPr lang="en-AU" b="1" dirty="0"/>
                        <a:t>8.4</a:t>
                      </a:r>
                    </a:p>
                  </a:txBody>
                  <a:tcPr>
                    <a:lnB w="12700" cap="flat" cmpd="sng" algn="ctr">
                      <a:solidFill>
                        <a:schemeClr val="tx1"/>
                      </a:solidFill>
                      <a:prstDash val="solid"/>
                      <a:round/>
                      <a:headEnd type="none" w="med" len="med"/>
                      <a:tailEnd type="none" w="med" len="med"/>
                    </a:lnB>
                  </a:tcPr>
                </a:tc>
                <a:tc>
                  <a:txBody>
                    <a:bodyPr/>
                    <a:lstStyle/>
                    <a:p>
                      <a:pPr algn="ctr"/>
                      <a:r>
                        <a:rPr lang="en-AU" b="1" u="sng" dirty="0"/>
                        <a:t>Japan</a:t>
                      </a:r>
                    </a:p>
                    <a:p>
                      <a:pPr algn="ctr"/>
                      <a:r>
                        <a:rPr lang="en-AU" dirty="0"/>
                        <a:t>117.5</a:t>
                      </a:r>
                    </a:p>
                    <a:p>
                      <a:pPr algn="ctr"/>
                      <a:r>
                        <a:rPr lang="en-AU" b="1" dirty="0"/>
                        <a:t>3.1</a:t>
                      </a:r>
                    </a:p>
                  </a:txBody>
                  <a:tcPr>
                    <a:lnB w="12700" cap="flat" cmpd="sng" algn="ctr">
                      <a:solidFill>
                        <a:schemeClr val="tx1"/>
                      </a:solidFill>
                      <a:prstDash val="solid"/>
                      <a:round/>
                      <a:headEnd type="none" w="med" len="med"/>
                      <a:tailEnd type="none" w="med" len="med"/>
                    </a:lnB>
                  </a:tcPr>
                </a:tc>
                <a:tc>
                  <a:txBody>
                    <a:bodyPr/>
                    <a:lstStyle/>
                    <a:p>
                      <a:pPr algn="ctr"/>
                      <a:r>
                        <a:rPr lang="en-AU" b="1" u="sng" dirty="0">
                          <a:solidFill>
                            <a:srgbClr val="C00000"/>
                          </a:solidFill>
                        </a:rPr>
                        <a:t>Russian Fed.</a:t>
                      </a:r>
                    </a:p>
                    <a:p>
                      <a:pPr algn="ctr"/>
                      <a:r>
                        <a:rPr lang="en-AU" dirty="0"/>
                        <a:t>88.0</a:t>
                      </a:r>
                    </a:p>
                    <a:p>
                      <a:pPr algn="ctr"/>
                      <a:r>
                        <a:rPr lang="en-AU" b="1" dirty="0"/>
                        <a:t>2.3</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02782915"/>
                  </a:ext>
                </a:extLst>
              </a:tr>
            </a:tbl>
          </a:graphicData>
        </a:graphic>
      </p:graphicFrame>
      <p:sp>
        <p:nvSpPr>
          <p:cNvPr id="7" name="TextBox 6">
            <a:extLst>
              <a:ext uri="{FF2B5EF4-FFF2-40B4-BE49-F238E27FC236}">
                <a16:creationId xmlns:a16="http://schemas.microsoft.com/office/drawing/2014/main" id="{98A50AEF-CDDD-4089-B356-C8140083D32B}"/>
              </a:ext>
            </a:extLst>
          </p:cNvPr>
          <p:cNvSpPr txBox="1"/>
          <p:nvPr/>
        </p:nvSpPr>
        <p:spPr>
          <a:xfrm>
            <a:off x="234462" y="5065713"/>
            <a:ext cx="9436586" cy="1384995"/>
          </a:xfrm>
          <a:prstGeom prst="rect">
            <a:avLst/>
          </a:prstGeom>
          <a:noFill/>
        </p:spPr>
        <p:txBody>
          <a:bodyPr wrap="square" rtlCol="0">
            <a:spAutoFit/>
          </a:bodyPr>
          <a:lstStyle/>
          <a:p>
            <a:pPr algn="just"/>
            <a:r>
              <a:rPr lang="en-AU" b="1" dirty="0">
                <a:solidFill>
                  <a:srgbClr val="C00000"/>
                </a:solidFill>
                <a:latin typeface="Arial" panose="020B0604020202020204" pitchFamily="34" charset="0"/>
                <a:cs typeface="Arial" panose="020B0604020202020204" pitchFamily="34" charset="0"/>
              </a:rPr>
              <a:t>In year-2018, the top 5 coal countries held: 75.7% share of global Proved Reserves; 79.8% share of global Production; and 76.4% share of global Consumption.</a:t>
            </a:r>
          </a:p>
          <a:p>
            <a:pPr algn="ctr"/>
            <a:r>
              <a:rPr lang="en-AU" sz="1880" b="1" dirty="0">
                <a:solidFill>
                  <a:srgbClr val="FF0000"/>
                </a:solidFill>
                <a:latin typeface="Arial" panose="020B0604020202020204" pitchFamily="34" charset="0"/>
                <a:cs typeface="Arial" panose="020B0604020202020204" pitchFamily="34" charset="0"/>
              </a:rPr>
              <a:t>The global coal industry is heavily concentrated among only a few key countries.</a:t>
            </a:r>
          </a:p>
          <a:p>
            <a:pPr algn="ctr"/>
            <a:r>
              <a:rPr lang="en-AU" sz="1600" dirty="0" err="1">
                <a:latin typeface="Arial" panose="020B0604020202020204" pitchFamily="34" charset="0"/>
                <a:cs typeface="Arial" panose="020B0604020202020204" pitchFamily="34" charset="0"/>
              </a:rPr>
              <a:t>Mtoe</a:t>
            </a:r>
            <a:r>
              <a:rPr lang="en-AU" sz="1600" dirty="0">
                <a:latin typeface="Arial" panose="020B0604020202020204" pitchFamily="34" charset="0"/>
                <a:cs typeface="Arial" panose="020B0604020202020204" pitchFamily="34" charset="0"/>
              </a:rPr>
              <a:t> = million tonnes oil equivalent = 41.87 petajoules (IEA); R/P = Reserves-to-Production.</a:t>
            </a:r>
          </a:p>
          <a:p>
            <a:pPr algn="r"/>
            <a:r>
              <a:rPr lang="en-AU" sz="1200" dirty="0">
                <a:latin typeface="Arial" panose="020B0604020202020204" pitchFamily="34" charset="0"/>
                <a:cs typeface="Arial" panose="020B0604020202020204" pitchFamily="34" charset="0"/>
              </a:rPr>
              <a:t>Source: </a:t>
            </a:r>
            <a:r>
              <a:rPr lang="en-AU" sz="1200" b="1" i="1" dirty="0">
                <a:latin typeface="Arial" panose="020B0604020202020204" pitchFamily="34" charset="0"/>
                <a:cs typeface="Arial" panose="020B0604020202020204" pitchFamily="34" charset="0"/>
              </a:rPr>
              <a:t>BP Statistical Review of World Energy 2019</a:t>
            </a:r>
            <a:r>
              <a:rPr lang="en-AU" sz="1200" dirty="0">
                <a:latin typeface="Arial" panose="020B0604020202020204" pitchFamily="34" charset="0"/>
                <a:cs typeface="Arial" panose="020B0604020202020204" pitchFamily="34" charset="0"/>
              </a:rPr>
              <a:t>, pp42, 44, 45.</a:t>
            </a:r>
            <a:endParaRPr lang="en-AU" sz="1200" b="1"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A6F71DE3-E346-4B1D-B604-852123E6771E}"/>
              </a:ext>
            </a:extLst>
          </p:cNvPr>
          <p:cNvSpPr txBox="1"/>
          <p:nvPr/>
        </p:nvSpPr>
        <p:spPr>
          <a:xfrm>
            <a:off x="1588769" y="6204487"/>
            <a:ext cx="1767695" cy="492443"/>
          </a:xfrm>
          <a:prstGeom prst="rect">
            <a:avLst/>
          </a:prstGeom>
          <a:solidFill>
            <a:srgbClr val="FFFF00"/>
          </a:solidFill>
        </p:spPr>
        <p:txBody>
          <a:bodyPr wrap="square" lIns="0" tIns="0" rIns="0" bIns="0" rtlCol="0" anchor="ctr" anchorCtr="1">
            <a:spAutoFit/>
          </a:bodyPr>
          <a:lstStyle/>
          <a:p>
            <a:pPr algn="ctr"/>
            <a:r>
              <a:rPr lang="en-AU" sz="1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Production rate isn’t sustainable</a:t>
            </a:r>
          </a:p>
        </p:txBody>
      </p:sp>
      <p:cxnSp>
        <p:nvCxnSpPr>
          <p:cNvPr id="9" name="Straight Arrow Connector 8">
            <a:extLst>
              <a:ext uri="{FF2B5EF4-FFF2-40B4-BE49-F238E27FC236}">
                <a16:creationId xmlns:a16="http://schemas.microsoft.com/office/drawing/2014/main" id="{89C5DAE8-DCCD-4FC4-AE9A-8C33AC8564A3}"/>
              </a:ext>
            </a:extLst>
          </p:cNvPr>
          <p:cNvCxnSpPr>
            <a:cxnSpLocks/>
            <a:stCxn id="8" idx="0"/>
          </p:cNvCxnSpPr>
          <p:nvPr/>
        </p:nvCxnSpPr>
        <p:spPr>
          <a:xfrm flipV="1">
            <a:off x="2472617" y="3144033"/>
            <a:ext cx="5093104" cy="3060454"/>
          </a:xfrm>
          <a:prstGeom prst="straightConnector1">
            <a:avLst/>
          </a:prstGeom>
          <a:ln w="19050">
            <a:solidFill>
              <a:srgbClr val="FF0000"/>
            </a:solidFill>
            <a:headEnd type="none" w="med" len="med"/>
            <a:tailEnd type="triangle" w="med" len="lg"/>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141D79F7-15AB-45E0-AEBE-2574D0E47F61}"/>
              </a:ext>
            </a:extLst>
          </p:cNvPr>
          <p:cNvCxnSpPr>
            <a:cxnSpLocks/>
            <a:stCxn id="8" idx="0"/>
          </p:cNvCxnSpPr>
          <p:nvPr/>
        </p:nvCxnSpPr>
        <p:spPr>
          <a:xfrm flipV="1">
            <a:off x="2472617" y="4070959"/>
            <a:ext cx="1197509" cy="2133528"/>
          </a:xfrm>
          <a:prstGeom prst="straightConnector1">
            <a:avLst/>
          </a:prstGeom>
          <a:ln w="19050">
            <a:solidFill>
              <a:srgbClr val="FF0000"/>
            </a:solidFill>
            <a:headEnd type="none" w="med" len="med"/>
            <a:tailEnd type="triangle" w="med" len="lg"/>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B4408778-70A6-4CB2-AC7D-A01A1EA3FE40}"/>
              </a:ext>
            </a:extLst>
          </p:cNvPr>
          <p:cNvCxnSpPr>
            <a:cxnSpLocks/>
            <a:stCxn id="8" idx="0"/>
          </p:cNvCxnSpPr>
          <p:nvPr/>
        </p:nvCxnSpPr>
        <p:spPr>
          <a:xfrm flipH="1" flipV="1">
            <a:off x="2242159" y="3820438"/>
            <a:ext cx="230458" cy="2384049"/>
          </a:xfrm>
          <a:prstGeom prst="straightConnector1">
            <a:avLst/>
          </a:prstGeom>
          <a:ln w="19050">
            <a:solidFill>
              <a:srgbClr val="FF0000"/>
            </a:solidFill>
            <a:headEnd type="none" w="med" len="med"/>
            <a:tailEnd type="triangle" w="med"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2495742"/>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3AA6FEA9-A343-4D03-B5A5-89D883C390C9}"/>
              </a:ext>
            </a:extLst>
          </p:cNvPr>
          <p:cNvPicPr>
            <a:picLocks noGrp="1" noChangeAspect="1"/>
          </p:cNvPicPr>
          <p:nvPr>
            <p:ph idx="1"/>
          </p:nvPr>
        </p:nvPicPr>
        <p:blipFill>
          <a:blip r:embed="rId2"/>
          <a:stretch>
            <a:fillRect/>
          </a:stretch>
        </p:blipFill>
        <p:spPr>
          <a:xfrm>
            <a:off x="1486283" y="1413639"/>
            <a:ext cx="6933434" cy="3994920"/>
          </a:xfrm>
          <a:prstGeom prst="rect">
            <a:avLst/>
          </a:prstGeom>
          <a:ln w="12700">
            <a:solidFill>
              <a:srgbClr val="0070C0"/>
            </a:solidFill>
          </a:ln>
          <a:effectLst>
            <a:outerShdw blurRad="50800" dist="38100" dir="2700000" algn="tl" rotWithShape="0">
              <a:prstClr val="black">
                <a:alpha val="40000"/>
              </a:prstClr>
            </a:outerShdw>
          </a:effectLst>
        </p:spPr>
      </p:pic>
      <p:sp>
        <p:nvSpPr>
          <p:cNvPr id="4" name="Date Placeholder 3">
            <a:extLst>
              <a:ext uri="{FF2B5EF4-FFF2-40B4-BE49-F238E27FC236}">
                <a16:creationId xmlns:a16="http://schemas.microsoft.com/office/drawing/2014/main" id="{89D4EA0D-1B73-4B1C-8CC1-82EF2B6D6A5F}"/>
              </a:ext>
            </a:extLst>
          </p:cNvPr>
          <p:cNvSpPr>
            <a:spLocks noGrp="1"/>
          </p:cNvSpPr>
          <p:nvPr>
            <p:ph type="dt" sz="half" idx="10"/>
          </p:nvPr>
        </p:nvSpPr>
        <p:spPr/>
        <p:txBody>
          <a:bodyPr/>
          <a:lstStyle/>
          <a:p>
            <a:r>
              <a:rPr lang="en-AU"/>
              <a:t>19 Jun 2019</a:t>
            </a:r>
          </a:p>
        </p:txBody>
      </p:sp>
      <p:sp>
        <p:nvSpPr>
          <p:cNvPr id="5" name="Footer Placeholder 4">
            <a:extLst>
              <a:ext uri="{FF2B5EF4-FFF2-40B4-BE49-F238E27FC236}">
                <a16:creationId xmlns:a16="http://schemas.microsoft.com/office/drawing/2014/main" id="{8739648E-D157-403A-89E1-1F0956B19E4E}"/>
              </a:ext>
            </a:extLst>
          </p:cNvPr>
          <p:cNvSpPr>
            <a:spLocks noGrp="1"/>
          </p:cNvSpPr>
          <p:nvPr>
            <p:ph type="ftr" sz="quarter" idx="11"/>
          </p:nvPr>
        </p:nvSpPr>
        <p:spPr/>
        <p:txBody>
          <a:bodyPr/>
          <a:lstStyle/>
          <a:p>
            <a:r>
              <a:rPr lang="en-AU"/>
              <a:t>Geoffrey Miell - Independent Planning Commission NSW - D562/19 - Ulan Coal Mine MOD 4</a:t>
            </a:r>
          </a:p>
        </p:txBody>
      </p:sp>
      <p:sp>
        <p:nvSpPr>
          <p:cNvPr id="6" name="Slide Number Placeholder 5">
            <a:extLst>
              <a:ext uri="{FF2B5EF4-FFF2-40B4-BE49-F238E27FC236}">
                <a16:creationId xmlns:a16="http://schemas.microsoft.com/office/drawing/2014/main" id="{B4CCB00E-C4F7-43BE-93BF-B2773533EF53}"/>
              </a:ext>
            </a:extLst>
          </p:cNvPr>
          <p:cNvSpPr>
            <a:spLocks noGrp="1"/>
          </p:cNvSpPr>
          <p:nvPr>
            <p:ph type="sldNum" sz="quarter" idx="12"/>
          </p:nvPr>
        </p:nvSpPr>
        <p:spPr/>
        <p:txBody>
          <a:bodyPr/>
          <a:lstStyle/>
          <a:p>
            <a:fld id="{5A9344DE-6947-4398-9C4C-BADEB78616DE}" type="slidenum">
              <a:rPr lang="en-AU" smtClean="0"/>
              <a:t>13</a:t>
            </a:fld>
            <a:endParaRPr lang="en-AU"/>
          </a:p>
        </p:txBody>
      </p:sp>
      <p:sp>
        <p:nvSpPr>
          <p:cNvPr id="7" name="Title 1">
            <a:extLst>
              <a:ext uri="{FF2B5EF4-FFF2-40B4-BE49-F238E27FC236}">
                <a16:creationId xmlns:a16="http://schemas.microsoft.com/office/drawing/2014/main" id="{432F8862-9AC7-4075-800A-A0534773EF97}"/>
              </a:ext>
            </a:extLst>
          </p:cNvPr>
          <p:cNvSpPr>
            <a:spLocks noGrp="1"/>
          </p:cNvSpPr>
          <p:nvPr>
            <p:ph type="title"/>
          </p:nvPr>
        </p:nvSpPr>
        <p:spPr>
          <a:xfrm>
            <a:off x="254460" y="171451"/>
            <a:ext cx="9397080" cy="1225739"/>
          </a:xfrm>
          <a:solidFill>
            <a:schemeClr val="accent2">
              <a:lumMod val="20000"/>
              <a:lumOff val="80000"/>
            </a:schemeClr>
          </a:solidFill>
        </p:spPr>
        <p:txBody>
          <a:bodyPr>
            <a:normAutofit/>
          </a:bodyPr>
          <a:lstStyle/>
          <a:p>
            <a:pPr algn="ctr"/>
            <a:r>
              <a:rPr lang="en-AU" sz="4000" b="1" dirty="0">
                <a:solidFill>
                  <a:srgbClr val="7030A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pipeline of proposed new coal power capacity is shrinking quickly</a:t>
            </a:r>
          </a:p>
        </p:txBody>
      </p:sp>
      <p:sp>
        <p:nvSpPr>
          <p:cNvPr id="9" name="TextBox 8">
            <a:extLst>
              <a:ext uri="{FF2B5EF4-FFF2-40B4-BE49-F238E27FC236}">
                <a16:creationId xmlns:a16="http://schemas.microsoft.com/office/drawing/2014/main" id="{05B9C6E1-8414-4E56-AA7C-BB3ED9957B8B}"/>
              </a:ext>
            </a:extLst>
          </p:cNvPr>
          <p:cNvSpPr txBox="1"/>
          <p:nvPr/>
        </p:nvSpPr>
        <p:spPr>
          <a:xfrm>
            <a:off x="254460" y="5435220"/>
            <a:ext cx="9397080" cy="1015663"/>
          </a:xfrm>
          <a:prstGeom prst="rect">
            <a:avLst/>
          </a:prstGeom>
          <a:noFill/>
        </p:spPr>
        <p:txBody>
          <a:bodyPr wrap="square" rtlCol="0">
            <a:spAutoFit/>
          </a:bodyPr>
          <a:lstStyle/>
          <a:p>
            <a:pPr algn="just"/>
            <a:r>
              <a:rPr lang="en-AU" sz="1600" dirty="0">
                <a:solidFill>
                  <a:srgbClr val="7030A0"/>
                </a:solidFill>
                <a:latin typeface="Arial" panose="020B0604020202020204" pitchFamily="34" charset="0"/>
                <a:cs typeface="Arial" panose="020B0604020202020204" pitchFamily="34" charset="0"/>
              </a:rPr>
              <a:t>Planned coal power capacity in pre-construction status has declined from 1,090 GW in 2015 to 339 GW in 2018, with the biggest drops in China and India. </a:t>
            </a:r>
            <a:r>
              <a:rPr lang="en-AU" sz="1600" dirty="0">
                <a:solidFill>
                  <a:srgbClr val="7030A0"/>
                </a:solidFill>
                <a:highlight>
                  <a:srgbClr val="FFFF00"/>
                </a:highlight>
                <a:latin typeface="Arial" panose="020B0604020202020204" pitchFamily="34" charset="0"/>
                <a:cs typeface="Arial" panose="020B0604020202020204" pitchFamily="34" charset="0"/>
              </a:rPr>
              <a:t>Japan has cancelled over 7 GW of proposed coal capacity since 2017, while South Korea has stopped issuing permits for new coal plants.</a:t>
            </a:r>
          </a:p>
          <a:p>
            <a:pPr algn="r"/>
            <a:r>
              <a:rPr lang="en-AU" sz="1200" dirty="0">
                <a:latin typeface="Arial" panose="020B0604020202020204" pitchFamily="34" charset="0"/>
                <a:cs typeface="Arial" panose="020B0604020202020204" pitchFamily="34" charset="0"/>
              </a:rPr>
              <a:t>Source: </a:t>
            </a:r>
            <a:r>
              <a:rPr lang="en-AU" sz="1200" dirty="0">
                <a:latin typeface="Arial" panose="020B0604020202020204" pitchFamily="34" charset="0"/>
                <a:cs typeface="Arial" panose="020B0604020202020204" pitchFamily="34" charset="0"/>
                <a:hlinkClick r:id="rId3"/>
              </a:rPr>
              <a:t>https://endcoal.org/wp-content/uploads/2019/03/BoomAndBust_2019_r6.pdf</a:t>
            </a:r>
            <a:endParaRPr lang="en-AU"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61719266"/>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7B783A8A-79BC-4ECC-A18D-EDCDF98502E6}"/>
              </a:ext>
            </a:extLst>
          </p:cNvPr>
          <p:cNvPicPr>
            <a:picLocks noGrp="1" noChangeAspect="1"/>
          </p:cNvPicPr>
          <p:nvPr>
            <p:ph idx="1"/>
          </p:nvPr>
        </p:nvPicPr>
        <p:blipFill>
          <a:blip r:embed="rId2"/>
          <a:stretch>
            <a:fillRect/>
          </a:stretch>
        </p:blipFill>
        <p:spPr>
          <a:xfrm>
            <a:off x="799723" y="1397190"/>
            <a:ext cx="6074120" cy="3663306"/>
          </a:xfrm>
          <a:prstGeom prst="rect">
            <a:avLst/>
          </a:prstGeom>
          <a:ln w="12700">
            <a:solidFill>
              <a:srgbClr val="0070C0"/>
            </a:solidFill>
          </a:ln>
          <a:effectLst>
            <a:outerShdw blurRad="50800" dist="38100" dir="2700000" algn="tl" rotWithShape="0">
              <a:prstClr val="black">
                <a:alpha val="40000"/>
              </a:prstClr>
            </a:outerShdw>
          </a:effectLst>
        </p:spPr>
      </p:pic>
      <p:sp>
        <p:nvSpPr>
          <p:cNvPr id="4" name="Date Placeholder 3">
            <a:extLst>
              <a:ext uri="{FF2B5EF4-FFF2-40B4-BE49-F238E27FC236}">
                <a16:creationId xmlns:a16="http://schemas.microsoft.com/office/drawing/2014/main" id="{62C9A95F-C5C1-41B8-BE93-5C800D16DD56}"/>
              </a:ext>
            </a:extLst>
          </p:cNvPr>
          <p:cNvSpPr>
            <a:spLocks noGrp="1"/>
          </p:cNvSpPr>
          <p:nvPr>
            <p:ph type="dt" sz="half" idx="10"/>
          </p:nvPr>
        </p:nvSpPr>
        <p:spPr/>
        <p:txBody>
          <a:bodyPr/>
          <a:lstStyle/>
          <a:p>
            <a:r>
              <a:rPr lang="en-AU"/>
              <a:t>19 Jun 2019</a:t>
            </a:r>
          </a:p>
        </p:txBody>
      </p:sp>
      <p:sp>
        <p:nvSpPr>
          <p:cNvPr id="5" name="Footer Placeholder 4">
            <a:extLst>
              <a:ext uri="{FF2B5EF4-FFF2-40B4-BE49-F238E27FC236}">
                <a16:creationId xmlns:a16="http://schemas.microsoft.com/office/drawing/2014/main" id="{195A4A19-08D3-469A-AF38-7B0F0DA55188}"/>
              </a:ext>
            </a:extLst>
          </p:cNvPr>
          <p:cNvSpPr>
            <a:spLocks noGrp="1"/>
          </p:cNvSpPr>
          <p:nvPr>
            <p:ph type="ftr" sz="quarter" idx="11"/>
          </p:nvPr>
        </p:nvSpPr>
        <p:spPr/>
        <p:txBody>
          <a:bodyPr/>
          <a:lstStyle/>
          <a:p>
            <a:r>
              <a:rPr lang="en-AU"/>
              <a:t>Geoffrey Miell - Independent Planning Commission NSW - D562/19 - Ulan Coal Mine MOD 4</a:t>
            </a:r>
          </a:p>
        </p:txBody>
      </p:sp>
      <p:sp>
        <p:nvSpPr>
          <p:cNvPr id="6" name="Slide Number Placeholder 5">
            <a:extLst>
              <a:ext uri="{FF2B5EF4-FFF2-40B4-BE49-F238E27FC236}">
                <a16:creationId xmlns:a16="http://schemas.microsoft.com/office/drawing/2014/main" id="{93D32D86-CFC5-41F8-9A07-15EBAD88D1A1}"/>
              </a:ext>
            </a:extLst>
          </p:cNvPr>
          <p:cNvSpPr>
            <a:spLocks noGrp="1"/>
          </p:cNvSpPr>
          <p:nvPr>
            <p:ph type="sldNum" sz="quarter" idx="12"/>
          </p:nvPr>
        </p:nvSpPr>
        <p:spPr/>
        <p:txBody>
          <a:bodyPr/>
          <a:lstStyle/>
          <a:p>
            <a:fld id="{5A9344DE-6947-4398-9C4C-BADEB78616DE}" type="slidenum">
              <a:rPr lang="en-AU" smtClean="0"/>
              <a:t>14</a:t>
            </a:fld>
            <a:endParaRPr lang="en-AU"/>
          </a:p>
        </p:txBody>
      </p:sp>
      <p:sp>
        <p:nvSpPr>
          <p:cNvPr id="7" name="Title 1">
            <a:extLst>
              <a:ext uri="{FF2B5EF4-FFF2-40B4-BE49-F238E27FC236}">
                <a16:creationId xmlns:a16="http://schemas.microsoft.com/office/drawing/2014/main" id="{F2C6AF3C-1EE4-4712-8CBE-E06AA6082543}"/>
              </a:ext>
            </a:extLst>
          </p:cNvPr>
          <p:cNvSpPr>
            <a:spLocks noGrp="1"/>
          </p:cNvSpPr>
          <p:nvPr>
            <p:ph type="title"/>
          </p:nvPr>
        </p:nvSpPr>
        <p:spPr>
          <a:xfrm>
            <a:off x="254460" y="171451"/>
            <a:ext cx="9397080" cy="1225739"/>
          </a:xfrm>
          <a:solidFill>
            <a:schemeClr val="accent2">
              <a:lumMod val="20000"/>
              <a:lumOff val="80000"/>
            </a:schemeClr>
          </a:solidFill>
        </p:spPr>
        <p:txBody>
          <a:bodyPr>
            <a:normAutofit/>
          </a:bodyPr>
          <a:lstStyle/>
          <a:p>
            <a:pPr algn="ctr"/>
            <a:r>
              <a:rPr lang="en-AU" sz="4000" b="1" dirty="0">
                <a:solidFill>
                  <a:srgbClr val="7030A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Near record coal-fired power capacity retirements were led by the US</a:t>
            </a:r>
          </a:p>
        </p:txBody>
      </p:sp>
      <p:sp>
        <p:nvSpPr>
          <p:cNvPr id="9" name="TextBox 8">
            <a:extLst>
              <a:ext uri="{FF2B5EF4-FFF2-40B4-BE49-F238E27FC236}">
                <a16:creationId xmlns:a16="http://schemas.microsoft.com/office/drawing/2014/main" id="{199208B7-A642-4D6C-9E16-62457ED2E9EE}"/>
              </a:ext>
            </a:extLst>
          </p:cNvPr>
          <p:cNvSpPr txBox="1"/>
          <p:nvPr/>
        </p:nvSpPr>
        <p:spPr>
          <a:xfrm>
            <a:off x="254460" y="4997806"/>
            <a:ext cx="9397080" cy="1508105"/>
          </a:xfrm>
          <a:prstGeom prst="rect">
            <a:avLst/>
          </a:prstGeom>
          <a:noFill/>
        </p:spPr>
        <p:txBody>
          <a:bodyPr wrap="square" rtlCol="0">
            <a:spAutoFit/>
          </a:bodyPr>
          <a:lstStyle/>
          <a:p>
            <a:pPr algn="just"/>
            <a:r>
              <a:rPr lang="en-AU" sz="1600" dirty="0">
                <a:solidFill>
                  <a:srgbClr val="7030A0"/>
                </a:solidFill>
                <a:latin typeface="Arial" panose="020B0604020202020204" pitchFamily="34" charset="0"/>
                <a:cs typeface="Arial" panose="020B0604020202020204" pitchFamily="34" charset="0"/>
              </a:rPr>
              <a:t>Coal power capacity additions (above 0 GW) and retirements (below 0 GW) between 2000 and 2018 (coloured columns) and global net change (black line) shown above (in gigawatts). While total coal capacity continues to go up, net annual additions to the global coal power fleet (i.e. new capacity minus retired capacity) continue to decline. </a:t>
            </a:r>
            <a:r>
              <a:rPr lang="en-AU" sz="1600" b="1" dirty="0">
                <a:solidFill>
                  <a:srgbClr val="FF0000"/>
                </a:solidFill>
                <a:latin typeface="Arial" panose="020B0604020202020204" pitchFamily="34" charset="0"/>
                <a:cs typeface="Arial" panose="020B0604020202020204" pitchFamily="34" charset="0"/>
              </a:rPr>
              <a:t>Net new global coal power was 19 GW in 2018 – the slowest rate of growth on record, and the fourth straight year of decline.</a:t>
            </a:r>
          </a:p>
          <a:p>
            <a:pPr algn="r"/>
            <a:r>
              <a:rPr lang="en-AU" sz="1200" dirty="0">
                <a:latin typeface="Arial" panose="020B0604020202020204" pitchFamily="34" charset="0"/>
                <a:cs typeface="Arial" panose="020B0604020202020204" pitchFamily="34" charset="0"/>
              </a:rPr>
              <a:t>Source: </a:t>
            </a:r>
            <a:r>
              <a:rPr lang="en-AU" sz="1200" dirty="0">
                <a:latin typeface="Arial" panose="020B0604020202020204" pitchFamily="34" charset="0"/>
                <a:cs typeface="Arial" panose="020B0604020202020204" pitchFamily="34" charset="0"/>
                <a:hlinkClick r:id="rId3"/>
              </a:rPr>
              <a:t>https://endcoal.org/wp-content/uploads/2019/03/BoomAndBust_2019_r6.pdf</a:t>
            </a:r>
            <a:endParaRPr lang="en-AU" sz="1200" dirty="0">
              <a:latin typeface="Arial" panose="020B0604020202020204" pitchFamily="34" charset="0"/>
              <a:cs typeface="Arial" panose="020B0604020202020204" pitchFamily="34" charset="0"/>
            </a:endParaRPr>
          </a:p>
        </p:txBody>
      </p:sp>
      <p:cxnSp>
        <p:nvCxnSpPr>
          <p:cNvPr id="11" name="Straight Arrow Connector 10">
            <a:extLst>
              <a:ext uri="{FF2B5EF4-FFF2-40B4-BE49-F238E27FC236}">
                <a16:creationId xmlns:a16="http://schemas.microsoft.com/office/drawing/2014/main" id="{1D5FE538-7B20-40FE-9C6A-2DBF25ACB0D3}"/>
              </a:ext>
            </a:extLst>
          </p:cNvPr>
          <p:cNvCxnSpPr>
            <a:cxnSpLocks/>
          </p:cNvCxnSpPr>
          <p:nvPr/>
        </p:nvCxnSpPr>
        <p:spPr>
          <a:xfrm>
            <a:off x="6685803" y="3670167"/>
            <a:ext cx="749470" cy="714770"/>
          </a:xfrm>
          <a:prstGeom prst="straightConnector1">
            <a:avLst/>
          </a:prstGeom>
          <a:ln w="25400">
            <a:solidFill>
              <a:srgbClr val="FF0000"/>
            </a:solidFill>
            <a:prstDash val="dash"/>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85EA68AB-CC1B-449B-B743-5BDACCC4C680}"/>
              </a:ext>
            </a:extLst>
          </p:cNvPr>
          <p:cNvSpPr txBox="1"/>
          <p:nvPr/>
        </p:nvSpPr>
        <p:spPr>
          <a:xfrm>
            <a:off x="6996113" y="2631340"/>
            <a:ext cx="2655427" cy="1323439"/>
          </a:xfrm>
          <a:prstGeom prst="rect">
            <a:avLst/>
          </a:prstGeom>
          <a:noFill/>
        </p:spPr>
        <p:txBody>
          <a:bodyPr wrap="square" rtlCol="0">
            <a:spAutoFit/>
          </a:bodyPr>
          <a:lstStyle/>
          <a:p>
            <a:pPr algn="just"/>
            <a:r>
              <a:rPr lang="en-AU" sz="1600" b="1" dirty="0">
                <a:solidFill>
                  <a:srgbClr val="FF0000"/>
                </a:solidFill>
                <a:latin typeface="Arial" panose="020B0604020202020204" pitchFamily="34" charset="0"/>
                <a:cs typeface="Arial" panose="020B0604020202020204" pitchFamily="34" charset="0"/>
              </a:rPr>
              <a:t>If trends continue, the global coal power fleet capacity will begin to shrink, perhaps as early as 2020.</a:t>
            </a:r>
          </a:p>
        </p:txBody>
      </p:sp>
      <p:cxnSp>
        <p:nvCxnSpPr>
          <p:cNvPr id="3" name="Straight Connector 2">
            <a:extLst>
              <a:ext uri="{FF2B5EF4-FFF2-40B4-BE49-F238E27FC236}">
                <a16:creationId xmlns:a16="http://schemas.microsoft.com/office/drawing/2014/main" id="{6A780B18-A95B-4764-85D3-D43AAB34D6DF}"/>
              </a:ext>
            </a:extLst>
          </p:cNvPr>
          <p:cNvCxnSpPr>
            <a:cxnSpLocks/>
          </p:cNvCxnSpPr>
          <p:nvPr/>
        </p:nvCxnSpPr>
        <p:spPr>
          <a:xfrm flipV="1">
            <a:off x="6822831" y="4023329"/>
            <a:ext cx="755931" cy="1921"/>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669D8604-27C9-4C25-A0A4-3B997933CE49}"/>
              </a:ext>
            </a:extLst>
          </p:cNvPr>
          <p:cNvCxnSpPr/>
          <p:nvPr/>
        </p:nvCxnSpPr>
        <p:spPr>
          <a:xfrm>
            <a:off x="7112723" y="3956238"/>
            <a:ext cx="0" cy="138023"/>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657CA2E-B629-4403-B957-71F6B5B75413}"/>
              </a:ext>
            </a:extLst>
          </p:cNvPr>
          <p:cNvCxnSpPr/>
          <p:nvPr/>
        </p:nvCxnSpPr>
        <p:spPr>
          <a:xfrm>
            <a:off x="7405214" y="3954318"/>
            <a:ext cx="0" cy="138023"/>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350C05A0-B649-4E07-982A-0712C630E208}"/>
              </a:ext>
            </a:extLst>
          </p:cNvPr>
          <p:cNvSpPr txBox="1"/>
          <p:nvPr/>
        </p:nvSpPr>
        <p:spPr>
          <a:xfrm>
            <a:off x="7031979" y="4816010"/>
            <a:ext cx="430508" cy="215444"/>
          </a:xfrm>
          <a:prstGeom prst="rect">
            <a:avLst/>
          </a:prstGeom>
          <a:noFill/>
        </p:spPr>
        <p:txBody>
          <a:bodyPr wrap="square" rtlCol="0" anchor="ctr" anchorCtr="1">
            <a:spAutoFit/>
          </a:bodyPr>
          <a:lstStyle/>
          <a:p>
            <a:r>
              <a:rPr lang="en-AU" sz="800" b="1" dirty="0">
                <a:solidFill>
                  <a:srgbClr val="FF0000"/>
                </a:solidFill>
                <a:latin typeface="Arial" panose="020B0604020202020204" pitchFamily="34" charset="0"/>
                <a:cs typeface="Arial" panose="020B0604020202020204" pitchFamily="34" charset="0"/>
              </a:rPr>
              <a:t>2020</a:t>
            </a:r>
          </a:p>
        </p:txBody>
      </p:sp>
    </p:spTree>
    <p:extLst>
      <p:ext uri="{BB962C8B-B14F-4D97-AF65-F5344CB8AC3E}">
        <p14:creationId xmlns:p14="http://schemas.microsoft.com/office/powerpoint/2010/main" val="2253419854"/>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E6290217-EAD7-4C77-9735-77575054CDD7}"/>
              </a:ext>
            </a:extLst>
          </p:cNvPr>
          <p:cNvPicPr>
            <a:picLocks noGrp="1" noChangeAspect="1"/>
          </p:cNvPicPr>
          <p:nvPr>
            <p:ph idx="1"/>
          </p:nvPr>
        </p:nvPicPr>
        <p:blipFill>
          <a:blip r:embed="rId2"/>
          <a:stretch>
            <a:fillRect/>
          </a:stretch>
        </p:blipFill>
        <p:spPr>
          <a:xfrm>
            <a:off x="805082" y="1453527"/>
            <a:ext cx="8295836" cy="4760208"/>
          </a:xfrm>
          <a:prstGeom prst="rect">
            <a:avLst/>
          </a:prstGeom>
          <a:ln w="12700">
            <a:solidFill>
              <a:srgbClr val="0070C0"/>
            </a:solidFill>
          </a:ln>
          <a:effectLst>
            <a:outerShdw blurRad="50800" dist="38100" dir="2700000" algn="tl" rotWithShape="0">
              <a:prstClr val="black">
                <a:alpha val="40000"/>
              </a:prstClr>
            </a:outerShdw>
          </a:effectLst>
        </p:spPr>
      </p:pic>
      <p:sp>
        <p:nvSpPr>
          <p:cNvPr id="4" name="Date Placeholder 3">
            <a:extLst>
              <a:ext uri="{FF2B5EF4-FFF2-40B4-BE49-F238E27FC236}">
                <a16:creationId xmlns:a16="http://schemas.microsoft.com/office/drawing/2014/main" id="{A6EF6733-1684-4343-A610-37573E7BE05F}"/>
              </a:ext>
            </a:extLst>
          </p:cNvPr>
          <p:cNvSpPr>
            <a:spLocks noGrp="1"/>
          </p:cNvSpPr>
          <p:nvPr>
            <p:ph type="dt" sz="half" idx="10"/>
          </p:nvPr>
        </p:nvSpPr>
        <p:spPr/>
        <p:txBody>
          <a:bodyPr/>
          <a:lstStyle/>
          <a:p>
            <a:r>
              <a:rPr lang="en-AU"/>
              <a:t>19 Jun 2019</a:t>
            </a:r>
          </a:p>
        </p:txBody>
      </p:sp>
      <p:sp>
        <p:nvSpPr>
          <p:cNvPr id="5" name="Footer Placeholder 4">
            <a:extLst>
              <a:ext uri="{FF2B5EF4-FFF2-40B4-BE49-F238E27FC236}">
                <a16:creationId xmlns:a16="http://schemas.microsoft.com/office/drawing/2014/main" id="{AAE17009-D654-445A-8292-CFD5C35A0706}"/>
              </a:ext>
            </a:extLst>
          </p:cNvPr>
          <p:cNvSpPr>
            <a:spLocks noGrp="1"/>
          </p:cNvSpPr>
          <p:nvPr>
            <p:ph type="ftr" sz="quarter" idx="11"/>
          </p:nvPr>
        </p:nvSpPr>
        <p:spPr/>
        <p:txBody>
          <a:bodyPr/>
          <a:lstStyle/>
          <a:p>
            <a:r>
              <a:rPr lang="en-AU"/>
              <a:t>Geoffrey Miell - Independent Planning Commission NSW - D562/19 - Ulan Coal Mine MOD 4</a:t>
            </a:r>
          </a:p>
        </p:txBody>
      </p:sp>
      <p:sp>
        <p:nvSpPr>
          <p:cNvPr id="6" name="Slide Number Placeholder 5">
            <a:extLst>
              <a:ext uri="{FF2B5EF4-FFF2-40B4-BE49-F238E27FC236}">
                <a16:creationId xmlns:a16="http://schemas.microsoft.com/office/drawing/2014/main" id="{696A5B63-C5AF-4D43-A775-4CCD5D53E01C}"/>
              </a:ext>
            </a:extLst>
          </p:cNvPr>
          <p:cNvSpPr>
            <a:spLocks noGrp="1"/>
          </p:cNvSpPr>
          <p:nvPr>
            <p:ph type="sldNum" sz="quarter" idx="12"/>
          </p:nvPr>
        </p:nvSpPr>
        <p:spPr/>
        <p:txBody>
          <a:bodyPr/>
          <a:lstStyle/>
          <a:p>
            <a:fld id="{5A9344DE-6947-4398-9C4C-BADEB78616DE}" type="slidenum">
              <a:rPr lang="en-AU" smtClean="0"/>
              <a:t>15</a:t>
            </a:fld>
            <a:endParaRPr lang="en-AU"/>
          </a:p>
        </p:txBody>
      </p:sp>
      <p:sp>
        <p:nvSpPr>
          <p:cNvPr id="7" name="Title 1">
            <a:extLst>
              <a:ext uri="{FF2B5EF4-FFF2-40B4-BE49-F238E27FC236}">
                <a16:creationId xmlns:a16="http://schemas.microsoft.com/office/drawing/2014/main" id="{48A2D3CA-CCDA-4DA3-B07F-928AB16F6CCB}"/>
              </a:ext>
            </a:extLst>
          </p:cNvPr>
          <p:cNvSpPr>
            <a:spLocks noGrp="1"/>
          </p:cNvSpPr>
          <p:nvPr>
            <p:ph type="title"/>
          </p:nvPr>
        </p:nvSpPr>
        <p:spPr>
          <a:xfrm>
            <a:off x="241515" y="239868"/>
            <a:ext cx="9422969" cy="1213659"/>
          </a:xfrm>
          <a:solidFill>
            <a:schemeClr val="accent1">
              <a:lumMod val="20000"/>
              <a:lumOff val="80000"/>
            </a:schemeClr>
          </a:solidFill>
        </p:spPr>
        <p:txBody>
          <a:bodyPr>
            <a:normAutofit/>
          </a:bodyPr>
          <a:lstStyle/>
          <a:p>
            <a:pPr algn="ctr"/>
            <a:r>
              <a:rPr lang="en-AU" sz="3900" b="1" dirty="0">
                <a:solidFill>
                  <a:srgbClr val="00B05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New renewables are now cheaper than new nuclear, coal &amp; gas technologies</a:t>
            </a:r>
          </a:p>
        </p:txBody>
      </p:sp>
      <p:sp>
        <p:nvSpPr>
          <p:cNvPr id="9" name="TextBox 8">
            <a:extLst>
              <a:ext uri="{FF2B5EF4-FFF2-40B4-BE49-F238E27FC236}">
                <a16:creationId xmlns:a16="http://schemas.microsoft.com/office/drawing/2014/main" id="{839E0C1F-F586-4E5E-87ED-2793078C9195}"/>
              </a:ext>
            </a:extLst>
          </p:cNvPr>
          <p:cNvSpPr txBox="1"/>
          <p:nvPr/>
        </p:nvSpPr>
        <p:spPr>
          <a:xfrm>
            <a:off x="3149590" y="6216448"/>
            <a:ext cx="5951328" cy="184666"/>
          </a:xfrm>
          <a:prstGeom prst="rect">
            <a:avLst/>
          </a:prstGeom>
          <a:noFill/>
        </p:spPr>
        <p:txBody>
          <a:bodyPr wrap="square" lIns="72000" tIns="0" rIns="72000" bIns="0" rtlCol="0">
            <a:spAutoFit/>
          </a:bodyPr>
          <a:lstStyle/>
          <a:p>
            <a:pPr algn="r"/>
            <a:r>
              <a:rPr lang="en-AU" sz="1200" dirty="0">
                <a:latin typeface="Arial" panose="020B0604020202020204" pitchFamily="34" charset="0"/>
                <a:cs typeface="Arial" panose="020B0604020202020204" pitchFamily="34" charset="0"/>
              </a:rPr>
              <a:t>Source: </a:t>
            </a:r>
            <a:r>
              <a:rPr lang="en-AU" sz="1200" dirty="0">
                <a:latin typeface="Arial Narrow" pitchFamily="34" charset="0"/>
                <a:cs typeface="Arial" panose="020B0604020202020204" pitchFamily="34" charset="0"/>
                <a:hlinkClick r:id="rId3"/>
              </a:rPr>
              <a:t>https://www.lazard.com/media/450784/lazards-levelized-cost-of-energy-version-120-vfinal.pdf</a:t>
            </a:r>
            <a:endParaRPr lang="en-AU" sz="1200" dirty="0">
              <a:latin typeface="Arial Narrow" pitchFamily="34" charset="0"/>
              <a:cs typeface="Arial" panose="020B0604020202020204" pitchFamily="34" charset="0"/>
            </a:endParaRPr>
          </a:p>
        </p:txBody>
      </p:sp>
    </p:spTree>
    <p:extLst>
      <p:ext uri="{BB962C8B-B14F-4D97-AF65-F5344CB8AC3E}">
        <p14:creationId xmlns:p14="http://schemas.microsoft.com/office/powerpoint/2010/main" val="24379499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C521C34-A398-4193-8E41-916553C20325}"/>
              </a:ext>
            </a:extLst>
          </p:cNvPr>
          <p:cNvSpPr>
            <a:spLocks noGrp="1"/>
          </p:cNvSpPr>
          <p:nvPr>
            <p:ph type="dt" sz="half" idx="10"/>
          </p:nvPr>
        </p:nvSpPr>
        <p:spPr/>
        <p:txBody>
          <a:bodyPr/>
          <a:lstStyle/>
          <a:p>
            <a:r>
              <a:rPr lang="en-AU"/>
              <a:t>19 Jun 2019</a:t>
            </a:r>
          </a:p>
        </p:txBody>
      </p:sp>
      <p:sp>
        <p:nvSpPr>
          <p:cNvPr id="3" name="Footer Placeholder 2">
            <a:extLst>
              <a:ext uri="{FF2B5EF4-FFF2-40B4-BE49-F238E27FC236}">
                <a16:creationId xmlns:a16="http://schemas.microsoft.com/office/drawing/2014/main" id="{896B9355-E5B4-4166-A138-819A4719930C}"/>
              </a:ext>
            </a:extLst>
          </p:cNvPr>
          <p:cNvSpPr>
            <a:spLocks noGrp="1"/>
          </p:cNvSpPr>
          <p:nvPr>
            <p:ph type="ftr" sz="quarter" idx="11"/>
          </p:nvPr>
        </p:nvSpPr>
        <p:spPr/>
        <p:txBody>
          <a:bodyPr/>
          <a:lstStyle/>
          <a:p>
            <a:r>
              <a:rPr lang="en-AU"/>
              <a:t>Geoffrey Miell - Independent Planning Commission NSW - D562/19 - Ulan Coal Mine MOD 4</a:t>
            </a:r>
          </a:p>
        </p:txBody>
      </p:sp>
      <p:sp>
        <p:nvSpPr>
          <p:cNvPr id="4" name="Slide Number Placeholder 3">
            <a:extLst>
              <a:ext uri="{FF2B5EF4-FFF2-40B4-BE49-F238E27FC236}">
                <a16:creationId xmlns:a16="http://schemas.microsoft.com/office/drawing/2014/main" id="{1C5D2FCE-B61F-4429-ACEC-0E6DE851689B}"/>
              </a:ext>
            </a:extLst>
          </p:cNvPr>
          <p:cNvSpPr>
            <a:spLocks noGrp="1"/>
          </p:cNvSpPr>
          <p:nvPr>
            <p:ph type="sldNum" sz="quarter" idx="12"/>
          </p:nvPr>
        </p:nvSpPr>
        <p:spPr/>
        <p:txBody>
          <a:bodyPr/>
          <a:lstStyle/>
          <a:p>
            <a:fld id="{5A9344DE-6947-4398-9C4C-BADEB78616DE}" type="slidenum">
              <a:rPr lang="en-AU" smtClean="0"/>
              <a:t>16</a:t>
            </a:fld>
            <a:endParaRPr lang="en-AU"/>
          </a:p>
        </p:txBody>
      </p:sp>
      <p:sp>
        <p:nvSpPr>
          <p:cNvPr id="5" name="Title 1">
            <a:extLst>
              <a:ext uri="{FF2B5EF4-FFF2-40B4-BE49-F238E27FC236}">
                <a16:creationId xmlns:a16="http://schemas.microsoft.com/office/drawing/2014/main" id="{A90ECC30-8299-4D87-A775-5B96BB8269E9}"/>
              </a:ext>
            </a:extLst>
          </p:cNvPr>
          <p:cNvSpPr txBox="1">
            <a:spLocks/>
          </p:cNvSpPr>
          <p:nvPr/>
        </p:nvSpPr>
        <p:spPr>
          <a:xfrm>
            <a:off x="238756" y="247917"/>
            <a:ext cx="9428488" cy="1217182"/>
          </a:xfrm>
          <a:prstGeom prst="rect">
            <a:avLst/>
          </a:prstGeom>
          <a:solidFill>
            <a:schemeClr val="accent1">
              <a:lumMod val="20000"/>
              <a:lumOff val="80000"/>
            </a:schemeClr>
          </a:solidFill>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AU" sz="4000" b="1">
                <a:solidFill>
                  <a:srgbClr val="00B05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Energy technology deployment: wind fast, solar faster, batteries fastest</a:t>
            </a:r>
            <a:endParaRPr lang="en-AU" sz="4000" b="1" dirty="0">
              <a:solidFill>
                <a:srgbClr val="00B05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6" name="Content Placeholder 6" descr="RenewEconomy-20171024-RayWillsChart2.jpg">
            <a:extLst>
              <a:ext uri="{FF2B5EF4-FFF2-40B4-BE49-F238E27FC236}">
                <a16:creationId xmlns:a16="http://schemas.microsoft.com/office/drawing/2014/main" id="{52386DA6-486F-4ED9-939F-FA67F0491B42}"/>
              </a:ext>
            </a:extLst>
          </p:cNvPr>
          <p:cNvPicPr>
            <a:picLocks noChangeAspect="1"/>
          </p:cNvPicPr>
          <p:nvPr/>
        </p:nvPicPr>
        <p:blipFill>
          <a:blip r:embed="rId2" cstate="print"/>
          <a:stretch>
            <a:fillRect/>
          </a:stretch>
        </p:blipFill>
        <p:spPr>
          <a:xfrm>
            <a:off x="238756" y="1465099"/>
            <a:ext cx="9428488" cy="4619960"/>
          </a:xfrm>
          <a:prstGeom prst="rect">
            <a:avLst/>
          </a:prstGeom>
          <a:ln>
            <a:solidFill>
              <a:schemeClr val="accent1"/>
            </a:solidFill>
          </a:ln>
          <a:effectLst>
            <a:outerShdw blurRad="50800" dist="38100" dir="2700000" algn="tl" rotWithShape="0">
              <a:prstClr val="black">
                <a:alpha val="40000"/>
              </a:prstClr>
            </a:outerShdw>
          </a:effectLst>
        </p:spPr>
      </p:pic>
      <p:sp>
        <p:nvSpPr>
          <p:cNvPr id="7" name="TextBox 6">
            <a:extLst>
              <a:ext uri="{FF2B5EF4-FFF2-40B4-BE49-F238E27FC236}">
                <a16:creationId xmlns:a16="http://schemas.microsoft.com/office/drawing/2014/main" id="{C8C3C818-24A3-4DC4-B8E6-F2C7AFB463F2}"/>
              </a:ext>
            </a:extLst>
          </p:cNvPr>
          <p:cNvSpPr txBox="1"/>
          <p:nvPr/>
        </p:nvSpPr>
        <p:spPr>
          <a:xfrm>
            <a:off x="2664016" y="6082206"/>
            <a:ext cx="7003228" cy="276999"/>
          </a:xfrm>
          <a:prstGeom prst="rect">
            <a:avLst/>
          </a:prstGeom>
          <a:noFill/>
        </p:spPr>
        <p:txBody>
          <a:bodyPr wrap="square" rtlCol="0">
            <a:spAutoFit/>
          </a:bodyPr>
          <a:lstStyle/>
          <a:p>
            <a:pPr algn="r"/>
            <a:r>
              <a:rPr lang="en-AU" sz="1200" dirty="0">
                <a:latin typeface="Arial" pitchFamily="34" charset="0"/>
                <a:cs typeface="Arial" pitchFamily="34" charset="0"/>
              </a:rPr>
              <a:t>Source: </a:t>
            </a:r>
            <a:r>
              <a:rPr lang="en-AU" sz="1200" dirty="0">
                <a:latin typeface="Arial Narrow" pitchFamily="34" charset="0"/>
                <a:cs typeface="Arial" pitchFamily="34" charset="0"/>
                <a:hlinkClick r:id="rId3"/>
              </a:rPr>
              <a:t>https://reneweconomy.com.au/graphs-day-wind-fast-solar-faster-batteries-fastest-68311</a:t>
            </a:r>
            <a:r>
              <a:rPr lang="en-AU" sz="1200" dirty="0">
                <a:latin typeface="Arial" pitchFamily="34" charset="0"/>
                <a:cs typeface="Arial" pitchFamily="34" charset="0"/>
                <a:hlinkClick r:id="rId3"/>
              </a:rPr>
              <a:t>/</a:t>
            </a:r>
            <a:endParaRPr lang="en-AU" sz="1200" dirty="0">
              <a:latin typeface="Arial" pitchFamily="34" charset="0"/>
              <a:cs typeface="Arial" pitchFamily="34" charset="0"/>
            </a:endParaRPr>
          </a:p>
        </p:txBody>
      </p:sp>
    </p:spTree>
    <p:extLst>
      <p:ext uri="{BB962C8B-B14F-4D97-AF65-F5344CB8AC3E}">
        <p14:creationId xmlns:p14="http://schemas.microsoft.com/office/powerpoint/2010/main" val="4254378583"/>
      </p:ext>
    </p:extLst>
  </p:cSld>
  <p:clrMapOvr>
    <a:masterClrMapping/>
  </p:clrMapOvr>
  <p:transition spd="slow">
    <p:wheel spokes="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44C521E-6EBF-4311-9820-327590383F69}"/>
              </a:ext>
            </a:extLst>
          </p:cNvPr>
          <p:cNvSpPr>
            <a:spLocks noGrp="1"/>
          </p:cNvSpPr>
          <p:nvPr>
            <p:ph type="dt" sz="half" idx="10"/>
          </p:nvPr>
        </p:nvSpPr>
        <p:spPr/>
        <p:txBody>
          <a:bodyPr/>
          <a:lstStyle/>
          <a:p>
            <a:r>
              <a:rPr lang="en-AU"/>
              <a:t>19 Jun 2019</a:t>
            </a:r>
          </a:p>
        </p:txBody>
      </p:sp>
      <p:sp>
        <p:nvSpPr>
          <p:cNvPr id="3" name="Footer Placeholder 2">
            <a:extLst>
              <a:ext uri="{FF2B5EF4-FFF2-40B4-BE49-F238E27FC236}">
                <a16:creationId xmlns:a16="http://schemas.microsoft.com/office/drawing/2014/main" id="{5E231D93-7030-44A6-BC15-5B3006082978}"/>
              </a:ext>
            </a:extLst>
          </p:cNvPr>
          <p:cNvSpPr>
            <a:spLocks noGrp="1"/>
          </p:cNvSpPr>
          <p:nvPr>
            <p:ph type="ftr" sz="quarter" idx="11"/>
          </p:nvPr>
        </p:nvSpPr>
        <p:spPr/>
        <p:txBody>
          <a:bodyPr/>
          <a:lstStyle/>
          <a:p>
            <a:r>
              <a:rPr lang="en-AU"/>
              <a:t>Geoffrey Miell - Independent Planning Commission NSW - D562/19 - Ulan Coal Mine MOD 4</a:t>
            </a:r>
          </a:p>
        </p:txBody>
      </p:sp>
      <p:sp>
        <p:nvSpPr>
          <p:cNvPr id="4" name="Slide Number Placeholder 3">
            <a:extLst>
              <a:ext uri="{FF2B5EF4-FFF2-40B4-BE49-F238E27FC236}">
                <a16:creationId xmlns:a16="http://schemas.microsoft.com/office/drawing/2014/main" id="{FB7BF804-A598-4E96-8406-41F589702A25}"/>
              </a:ext>
            </a:extLst>
          </p:cNvPr>
          <p:cNvSpPr>
            <a:spLocks noGrp="1"/>
          </p:cNvSpPr>
          <p:nvPr>
            <p:ph type="sldNum" sz="quarter" idx="12"/>
          </p:nvPr>
        </p:nvSpPr>
        <p:spPr/>
        <p:txBody>
          <a:bodyPr/>
          <a:lstStyle/>
          <a:p>
            <a:fld id="{5A9344DE-6947-4398-9C4C-BADEB78616DE}" type="slidenum">
              <a:rPr lang="en-AU" smtClean="0"/>
              <a:t>17</a:t>
            </a:fld>
            <a:endParaRPr lang="en-AU"/>
          </a:p>
        </p:txBody>
      </p:sp>
      <p:sp>
        <p:nvSpPr>
          <p:cNvPr id="5" name="Rectangle: Rounded Corners 4">
            <a:extLst>
              <a:ext uri="{FF2B5EF4-FFF2-40B4-BE49-F238E27FC236}">
                <a16:creationId xmlns:a16="http://schemas.microsoft.com/office/drawing/2014/main" id="{4DF3B513-2085-469F-99E5-9ECF43F88539}"/>
              </a:ext>
            </a:extLst>
          </p:cNvPr>
          <p:cNvSpPr/>
          <p:nvPr/>
        </p:nvSpPr>
        <p:spPr>
          <a:xfrm>
            <a:off x="236950" y="1619961"/>
            <a:ext cx="9432097" cy="3186111"/>
          </a:xfrm>
          <a:prstGeom prst="roundRect">
            <a:avLst>
              <a:gd name="adj" fmla="val 3511"/>
            </a:avLst>
          </a:prstGeom>
          <a:solidFill>
            <a:srgbClr val="00B050">
              <a:alpha val="20000"/>
            </a:srgb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Title 1">
            <a:extLst>
              <a:ext uri="{FF2B5EF4-FFF2-40B4-BE49-F238E27FC236}">
                <a16:creationId xmlns:a16="http://schemas.microsoft.com/office/drawing/2014/main" id="{EC7A6CF7-5794-43E3-9801-10D71845A25D}"/>
              </a:ext>
            </a:extLst>
          </p:cNvPr>
          <p:cNvSpPr txBox="1">
            <a:spLocks/>
          </p:cNvSpPr>
          <p:nvPr/>
        </p:nvSpPr>
        <p:spPr>
          <a:xfrm>
            <a:off x="236951" y="288130"/>
            <a:ext cx="9432097" cy="1325563"/>
          </a:xfrm>
          <a:prstGeom prst="rect">
            <a:avLst/>
          </a:prstGeom>
          <a:solidFill>
            <a:schemeClr val="accent1">
              <a:lumMod val="20000"/>
              <a:lumOff val="80000"/>
            </a:schemeClr>
          </a:solidFill>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AU" sz="4000" b="1" i="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IPCC SR1.5°C </a:t>
            </a:r>
            <a:r>
              <a:rPr lang="en-AU" sz="40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warns: Climate change is an existential threat to humanity</a:t>
            </a:r>
          </a:p>
        </p:txBody>
      </p:sp>
      <p:sp>
        <p:nvSpPr>
          <p:cNvPr id="7" name="Content Placeholder 2">
            <a:extLst>
              <a:ext uri="{FF2B5EF4-FFF2-40B4-BE49-F238E27FC236}">
                <a16:creationId xmlns:a16="http://schemas.microsoft.com/office/drawing/2014/main" id="{77C38AD4-344A-4471-89DD-0EC81B995E8E}"/>
              </a:ext>
            </a:extLst>
          </p:cNvPr>
          <p:cNvSpPr txBox="1">
            <a:spLocks/>
          </p:cNvSpPr>
          <p:nvPr/>
        </p:nvSpPr>
        <p:spPr>
          <a:xfrm>
            <a:off x="236949" y="1613693"/>
            <a:ext cx="9432097" cy="4802183"/>
          </a:xfrm>
          <a:prstGeom prst="rect">
            <a:avLst/>
          </a:prstGeom>
        </p:spPr>
        <p:txBody>
          <a:bodyP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n-AU" sz="2200" dirty="0">
                <a:solidFill>
                  <a:srgbClr val="C00000"/>
                </a:solidFill>
                <a:latin typeface="Arial" panose="020B0604020202020204" pitchFamily="34" charset="0"/>
                <a:cs typeface="Arial" panose="020B0604020202020204" pitchFamily="34" charset="0"/>
              </a:rPr>
              <a:t>Countries that accept or ‘ratify’ the Paris Climate Agreement submit pledges for how they intend to address climate change. </a:t>
            </a:r>
            <a:r>
              <a:rPr lang="en-AU" sz="2200" b="1" dirty="0">
                <a:solidFill>
                  <a:srgbClr val="C00000"/>
                </a:solidFill>
                <a:latin typeface="Arial" panose="020B0604020202020204" pitchFamily="34" charset="0"/>
                <a:cs typeface="Arial" panose="020B0604020202020204" pitchFamily="34" charset="0"/>
              </a:rPr>
              <a:t>Current pledges are not on track to limit global warming to 1.5°C above pre-industrial levels.</a:t>
            </a:r>
          </a:p>
          <a:p>
            <a:pPr marL="0" indent="0" algn="just">
              <a:buFont typeface="Arial" panose="020B0604020202020204" pitchFamily="34" charset="0"/>
              <a:buNone/>
            </a:pPr>
            <a:r>
              <a:rPr lang="en-AU" sz="2200" b="1" dirty="0">
                <a:solidFill>
                  <a:srgbClr val="7030A0"/>
                </a:solidFill>
                <a:effectLst>
                  <a:outerShdw blurRad="38100" dist="38100" dir="2700000" algn="tl">
                    <a:srgbClr val="000000">
                      <a:alpha val="43137"/>
                    </a:srgbClr>
                  </a:outerShdw>
                </a:effectLst>
                <a:highlight>
                  <a:srgbClr val="FFFF00"/>
                </a:highlight>
                <a:latin typeface="Arial" panose="020B0604020202020204" pitchFamily="34" charset="0"/>
                <a:cs typeface="Arial" panose="020B0604020202020204" pitchFamily="34" charset="0"/>
              </a:rPr>
              <a:t>A world that is consistent with holding warming to 1.5°C would see greenhouse gas emissions rapidly decline in the coming decade</a:t>
            </a:r>
            <a:r>
              <a:rPr lang="en-AU" sz="2200" dirty="0">
                <a:solidFill>
                  <a:srgbClr val="7030A0"/>
                </a:solidFill>
                <a:latin typeface="Arial" panose="020B0604020202020204" pitchFamily="34" charset="0"/>
                <a:cs typeface="Arial" panose="020B0604020202020204" pitchFamily="34" charset="0"/>
              </a:rPr>
              <a:t>, with strong international cooperation and a scaling up of countries’ combined ambition beyond current Nationally Determined Contributions (NDCs). </a:t>
            </a:r>
            <a:r>
              <a:rPr lang="en-AU" sz="2200" b="1" dirty="0">
                <a:solidFill>
                  <a:srgbClr val="7030A0"/>
                </a:solidFill>
                <a:latin typeface="Arial" panose="020B0604020202020204" pitchFamily="34" charset="0"/>
                <a:cs typeface="Arial" panose="020B0604020202020204" pitchFamily="34" charset="0"/>
              </a:rPr>
              <a:t>In contrast, delayed action, limited international cooperation, and weak or fragmented policies that lead to stagnating or increasing greenhouse gas emissions would put the possibility of limiting global temperature rise to 1.5°C above pre-industrial levels out of reach.				         </a:t>
            </a:r>
            <a:r>
              <a:rPr lang="en-AU" sz="1300" dirty="0">
                <a:latin typeface="Arial" panose="020B0604020202020204" pitchFamily="34" charset="0"/>
                <a:cs typeface="Arial" panose="020B0604020202020204" pitchFamily="34" charset="0"/>
              </a:rPr>
              <a:t>Source: </a:t>
            </a:r>
            <a:r>
              <a:rPr lang="en-AU" sz="1300" b="1" i="1" dirty="0">
                <a:latin typeface="Arial" panose="020B0604020202020204" pitchFamily="34" charset="0"/>
                <a:cs typeface="Arial" panose="020B0604020202020204" pitchFamily="34" charset="0"/>
              </a:rPr>
              <a:t>IPCC SR1.5°C FAQ 2.1</a:t>
            </a:r>
          </a:p>
          <a:p>
            <a:pPr marL="0" indent="0" algn="ctr">
              <a:buFont typeface="Arial" panose="020B0604020202020204" pitchFamily="34" charset="0"/>
              <a:buNone/>
            </a:pPr>
            <a:r>
              <a:rPr lang="en-AU" sz="2400" b="1" dirty="0">
                <a:solidFill>
                  <a:srgbClr val="FF0000"/>
                </a:solidFill>
                <a:effectLst>
                  <a:outerShdw blurRad="38100" dist="38100" dir="2700000" algn="tl">
                    <a:srgbClr val="000000">
                      <a:alpha val="43137"/>
                    </a:srgbClr>
                  </a:outerShdw>
                </a:effectLst>
                <a:highlight>
                  <a:srgbClr val="FFFF00"/>
                </a:highlight>
                <a:latin typeface="Arial" panose="020B0604020202020204" pitchFamily="34" charset="0"/>
                <a:cs typeface="Arial" panose="020B0604020202020204" pitchFamily="34" charset="0"/>
              </a:rPr>
              <a:t>Approving the Ulan Coal Mine MOD 4 contributes to increasing an existential risk to humanity. Why risk our families’ futures; our lives?</a:t>
            </a:r>
          </a:p>
          <a:p>
            <a:pPr marL="0" indent="0" algn="ctr">
              <a:buFont typeface="Arial" panose="020B0604020202020204" pitchFamily="34" charset="0"/>
              <a:buNone/>
            </a:pPr>
            <a:r>
              <a:rPr lang="en-AU" sz="2400" b="1" dirty="0">
                <a:solidFill>
                  <a:srgbClr val="FF0000"/>
                </a:solidFill>
                <a:latin typeface="Arial" panose="020B0604020202020204" pitchFamily="34" charset="0"/>
                <a:cs typeface="Arial" panose="020B0604020202020204" pitchFamily="34" charset="0"/>
              </a:rPr>
              <a:t>If Australia does nothing to reduce emissions, why should anyone else do anything? </a:t>
            </a:r>
            <a:r>
              <a:rPr lang="en-AU" sz="2400" b="1" dirty="0">
                <a:solidFill>
                  <a:srgbClr val="FF0000"/>
                </a:solidFill>
                <a:effectLst>
                  <a:outerShdw blurRad="38100" dist="38100" dir="2700000" algn="tl">
                    <a:srgbClr val="000000">
                      <a:alpha val="43137"/>
                    </a:srgbClr>
                  </a:outerShdw>
                </a:effectLst>
                <a:highlight>
                  <a:srgbClr val="FFFF00"/>
                </a:highlight>
                <a:latin typeface="Arial" panose="020B0604020202020204" pitchFamily="34" charset="0"/>
                <a:cs typeface="Arial" panose="020B0604020202020204" pitchFamily="34" charset="0"/>
              </a:rPr>
              <a:t>The IPCN has a fiduciary duty to protect us.</a:t>
            </a:r>
          </a:p>
        </p:txBody>
      </p:sp>
    </p:spTree>
    <p:extLst>
      <p:ext uri="{BB962C8B-B14F-4D97-AF65-F5344CB8AC3E}">
        <p14:creationId xmlns:p14="http://schemas.microsoft.com/office/powerpoint/2010/main" val="1794058827"/>
      </p:ext>
    </p:extLst>
  </p:cSld>
  <p:clrMapOvr>
    <a:masterClrMapping/>
  </p:clrMapOvr>
  <p:transition spd="slow">
    <p:wheel spokes="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F251999-10BB-4BC3-B094-7CF6C56E0269}"/>
              </a:ext>
            </a:extLst>
          </p:cNvPr>
          <p:cNvSpPr>
            <a:spLocks noGrp="1"/>
          </p:cNvSpPr>
          <p:nvPr>
            <p:ph idx="1"/>
          </p:nvPr>
        </p:nvSpPr>
        <p:spPr>
          <a:xfrm>
            <a:off x="236952" y="1613693"/>
            <a:ext cx="9432096" cy="4956177"/>
          </a:xfrm>
        </p:spPr>
        <p:txBody>
          <a:bodyPr>
            <a:normAutofit lnSpcReduction="10000"/>
          </a:bodyPr>
          <a:lstStyle/>
          <a:p>
            <a:pPr marL="0" indent="0" algn="just">
              <a:buNone/>
            </a:pPr>
            <a:r>
              <a:rPr lang="en-AU" sz="1800" dirty="0">
                <a:solidFill>
                  <a:srgbClr val="7030A0"/>
                </a:solidFill>
                <a:latin typeface="Arial" panose="020B0604020202020204" pitchFamily="34" charset="0"/>
                <a:cs typeface="Arial" panose="020B0604020202020204" pitchFamily="34" charset="0"/>
              </a:rPr>
              <a:t>A foreword to a policy paper on existential climate and security risks, released on 30 May 2019 by think-tank Breakthrough, was written by </a:t>
            </a:r>
            <a:r>
              <a:rPr lang="en-AU" sz="1800" b="1" dirty="0">
                <a:solidFill>
                  <a:srgbClr val="7030A0"/>
                </a:solidFill>
                <a:latin typeface="Arial" panose="020B0604020202020204" pitchFamily="34" charset="0"/>
                <a:cs typeface="Arial" panose="020B0604020202020204" pitchFamily="34" charset="0"/>
              </a:rPr>
              <a:t>Retired Admiral Chris Barrie</a:t>
            </a:r>
            <a:r>
              <a:rPr lang="en-AU" sz="1800" dirty="0">
                <a:solidFill>
                  <a:srgbClr val="7030A0"/>
                </a:solidFill>
                <a:latin typeface="Arial" panose="020B0604020202020204" pitchFamily="34" charset="0"/>
                <a:cs typeface="Arial" panose="020B0604020202020204" pitchFamily="34" charset="0"/>
              </a:rPr>
              <a:t>, who was Chief of the Australian Defence Force from 1998 to 2002. It includes:</a:t>
            </a:r>
          </a:p>
          <a:p>
            <a:pPr marL="0" indent="0" algn="just">
              <a:buNone/>
            </a:pPr>
            <a:r>
              <a:rPr lang="en-AU" sz="2400" b="1" i="1" dirty="0">
                <a:solidFill>
                  <a:srgbClr val="FF0000"/>
                </a:solidFill>
                <a:latin typeface="Arial" panose="020B0604020202020204" pitchFamily="34" charset="0"/>
                <a:cs typeface="Arial" panose="020B0604020202020204" pitchFamily="34" charset="0"/>
              </a:rPr>
              <a:t>This policy paper looks at the existential climate-related security risk through a scenario set thirty years into the future. </a:t>
            </a:r>
            <a:r>
              <a:rPr lang="en-AU" sz="2400" b="1" i="1" dirty="0">
                <a:solidFill>
                  <a:srgbClr val="FF0000"/>
                </a:solidFill>
                <a:highlight>
                  <a:srgbClr val="FFFF00"/>
                </a:highlight>
                <a:latin typeface="Arial" panose="020B0604020202020204" pitchFamily="34" charset="0"/>
                <a:cs typeface="Arial" panose="020B0604020202020204" pitchFamily="34" charset="0"/>
              </a:rPr>
              <a:t>David Spratt and Ian Dunlop have laid bare the unvarnished truth about the desperate situation humans, and our planet, are in, painting a disturbing picture of the real possibility that human life on earth may be on the way to extinction, in the most horrible way.</a:t>
            </a:r>
          </a:p>
          <a:p>
            <a:pPr marL="0" indent="0" algn="just">
              <a:buNone/>
            </a:pPr>
            <a:r>
              <a:rPr lang="en-AU" sz="2400" b="1" i="1" dirty="0">
                <a:solidFill>
                  <a:srgbClr val="0070C0"/>
                </a:solidFill>
                <a:highlight>
                  <a:srgbClr val="FFFF00"/>
                </a:highlight>
                <a:latin typeface="Arial" panose="020B0604020202020204" pitchFamily="34" charset="0"/>
                <a:cs typeface="Arial" panose="020B0604020202020204" pitchFamily="34" charset="0"/>
              </a:rPr>
              <a:t>A doomsday future is not inevitable! But without immediate drastic action our prospects are poor. We must act collectively. We need strong, determined leadership in government, in business and in our communities to ensure a sustainable future for humankind.</a:t>
            </a:r>
          </a:p>
          <a:p>
            <a:pPr marL="0" indent="0" algn="r">
              <a:buNone/>
            </a:pPr>
            <a:r>
              <a:rPr lang="en-AU" sz="1200" dirty="0">
                <a:latin typeface="Arial" panose="020B0604020202020204" pitchFamily="34" charset="0"/>
                <a:cs typeface="Arial" panose="020B0604020202020204" pitchFamily="34" charset="0"/>
              </a:rPr>
              <a:t>Source: </a:t>
            </a:r>
            <a:r>
              <a:rPr lang="en-AU" sz="1200" dirty="0">
                <a:latin typeface="Arial Narrow" panose="020B0606020202030204" pitchFamily="34" charset="0"/>
                <a:cs typeface="Arial" panose="020B0604020202020204" pitchFamily="34" charset="0"/>
                <a:hlinkClick r:id="rId2"/>
              </a:rPr>
              <a:t>http://www.climatecodered.org/2019/05/can-we-think-in-new-ways-about.html</a:t>
            </a:r>
            <a:endParaRPr lang="en-AU" sz="1200" dirty="0">
              <a:latin typeface="Arial Narrow" panose="020B0606020202030204" pitchFamily="34" charset="0"/>
              <a:cs typeface="Arial" panose="020B0604020202020204" pitchFamily="34" charset="0"/>
            </a:endParaRPr>
          </a:p>
        </p:txBody>
      </p:sp>
      <p:sp>
        <p:nvSpPr>
          <p:cNvPr id="4" name="Date Placeholder 3">
            <a:extLst>
              <a:ext uri="{FF2B5EF4-FFF2-40B4-BE49-F238E27FC236}">
                <a16:creationId xmlns:a16="http://schemas.microsoft.com/office/drawing/2014/main" id="{6715A227-BF32-4F8B-A5B6-D7F261BADA8C}"/>
              </a:ext>
            </a:extLst>
          </p:cNvPr>
          <p:cNvSpPr>
            <a:spLocks noGrp="1"/>
          </p:cNvSpPr>
          <p:nvPr>
            <p:ph type="dt" sz="half" idx="10"/>
          </p:nvPr>
        </p:nvSpPr>
        <p:spPr/>
        <p:txBody>
          <a:bodyPr/>
          <a:lstStyle/>
          <a:p>
            <a:r>
              <a:rPr lang="en-AU"/>
              <a:t>19 Jun 2019</a:t>
            </a:r>
          </a:p>
        </p:txBody>
      </p:sp>
      <p:sp>
        <p:nvSpPr>
          <p:cNvPr id="5" name="Footer Placeholder 4">
            <a:extLst>
              <a:ext uri="{FF2B5EF4-FFF2-40B4-BE49-F238E27FC236}">
                <a16:creationId xmlns:a16="http://schemas.microsoft.com/office/drawing/2014/main" id="{CE9CD308-D4B3-4A5B-A3D3-5CD84051A6F5}"/>
              </a:ext>
            </a:extLst>
          </p:cNvPr>
          <p:cNvSpPr>
            <a:spLocks noGrp="1"/>
          </p:cNvSpPr>
          <p:nvPr>
            <p:ph type="ftr" sz="quarter" idx="11"/>
          </p:nvPr>
        </p:nvSpPr>
        <p:spPr/>
        <p:txBody>
          <a:bodyPr/>
          <a:lstStyle/>
          <a:p>
            <a:r>
              <a:rPr lang="en-AU"/>
              <a:t>Geoffrey Miell - Independent Planning Commission NSW - D562/19 - Ulan Coal Mine MOD 4</a:t>
            </a:r>
          </a:p>
        </p:txBody>
      </p:sp>
      <p:sp>
        <p:nvSpPr>
          <p:cNvPr id="6" name="Slide Number Placeholder 5">
            <a:extLst>
              <a:ext uri="{FF2B5EF4-FFF2-40B4-BE49-F238E27FC236}">
                <a16:creationId xmlns:a16="http://schemas.microsoft.com/office/drawing/2014/main" id="{4E6D02E6-A513-4891-8FC5-52D185921F26}"/>
              </a:ext>
            </a:extLst>
          </p:cNvPr>
          <p:cNvSpPr>
            <a:spLocks noGrp="1"/>
          </p:cNvSpPr>
          <p:nvPr>
            <p:ph type="sldNum" sz="quarter" idx="12"/>
          </p:nvPr>
        </p:nvSpPr>
        <p:spPr/>
        <p:txBody>
          <a:bodyPr/>
          <a:lstStyle/>
          <a:p>
            <a:fld id="{5A9344DE-6947-4398-9C4C-BADEB78616DE}" type="slidenum">
              <a:rPr lang="en-AU" smtClean="0"/>
              <a:t>18</a:t>
            </a:fld>
            <a:endParaRPr lang="en-AU"/>
          </a:p>
        </p:txBody>
      </p:sp>
      <p:sp>
        <p:nvSpPr>
          <p:cNvPr id="7" name="Title 1">
            <a:extLst>
              <a:ext uri="{FF2B5EF4-FFF2-40B4-BE49-F238E27FC236}">
                <a16:creationId xmlns:a16="http://schemas.microsoft.com/office/drawing/2014/main" id="{D0CF84A5-0AA4-447A-9893-8DB8B379BC49}"/>
              </a:ext>
            </a:extLst>
          </p:cNvPr>
          <p:cNvSpPr txBox="1">
            <a:spLocks/>
          </p:cNvSpPr>
          <p:nvPr/>
        </p:nvSpPr>
        <p:spPr>
          <a:xfrm>
            <a:off x="236951" y="288130"/>
            <a:ext cx="9432097" cy="1325563"/>
          </a:xfrm>
          <a:prstGeom prst="rect">
            <a:avLst/>
          </a:prstGeom>
          <a:solidFill>
            <a:schemeClr val="accent1">
              <a:lumMod val="20000"/>
              <a:lumOff val="80000"/>
            </a:schemeClr>
          </a:solidFill>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AU" sz="40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Can we think in new ways about the existential climate-related risks?</a:t>
            </a:r>
          </a:p>
        </p:txBody>
      </p:sp>
    </p:spTree>
    <p:extLst>
      <p:ext uri="{BB962C8B-B14F-4D97-AF65-F5344CB8AC3E}">
        <p14:creationId xmlns:p14="http://schemas.microsoft.com/office/powerpoint/2010/main" val="80002914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D50C6D8-D058-43E6-96F4-269C135D74B6}"/>
              </a:ext>
            </a:extLst>
          </p:cNvPr>
          <p:cNvSpPr>
            <a:spLocks noGrp="1"/>
          </p:cNvSpPr>
          <p:nvPr>
            <p:ph idx="1"/>
          </p:nvPr>
        </p:nvSpPr>
        <p:spPr>
          <a:xfrm>
            <a:off x="236952" y="1530565"/>
            <a:ext cx="9432096" cy="4956177"/>
          </a:xfrm>
        </p:spPr>
        <p:txBody>
          <a:bodyPr>
            <a:normAutofit lnSpcReduction="10000"/>
          </a:bodyPr>
          <a:lstStyle/>
          <a:p>
            <a:pPr algn="just">
              <a:spcBef>
                <a:spcPts val="600"/>
              </a:spcBef>
            </a:pPr>
            <a:r>
              <a:rPr lang="en-AU" sz="1800" b="1" dirty="0">
                <a:highlight>
                  <a:srgbClr val="FFFF00"/>
                </a:highlight>
                <a:latin typeface="Arial" panose="020B0604020202020204" pitchFamily="34" charset="0"/>
                <a:cs typeface="Arial" panose="020B0604020202020204" pitchFamily="34" charset="0"/>
              </a:rPr>
              <a:t>By 2030, CO</a:t>
            </a:r>
            <a:r>
              <a:rPr lang="en-AU" sz="1800" b="1" baseline="-25000" dirty="0">
                <a:highlight>
                  <a:srgbClr val="FFFF00"/>
                </a:highlight>
                <a:latin typeface="Arial" panose="020B0604020202020204" pitchFamily="34" charset="0"/>
                <a:cs typeface="Arial" panose="020B0604020202020204" pitchFamily="34" charset="0"/>
              </a:rPr>
              <a:t>2</a:t>
            </a:r>
            <a:r>
              <a:rPr lang="en-AU" sz="1800" b="1" dirty="0">
                <a:highlight>
                  <a:srgbClr val="FFFF00"/>
                </a:highlight>
                <a:latin typeface="Arial" panose="020B0604020202020204" pitchFamily="34" charset="0"/>
                <a:cs typeface="Arial" panose="020B0604020202020204" pitchFamily="34" charset="0"/>
              </a:rPr>
              <a:t> levels have reached around 437 parts per million – which is unprecedented in the last 20 million years – and warming reaches 1.6°C.</a:t>
            </a:r>
          </a:p>
          <a:p>
            <a:pPr algn="just">
              <a:spcBef>
                <a:spcPts val="600"/>
              </a:spcBef>
            </a:pPr>
            <a:r>
              <a:rPr lang="en-AU" sz="1800" dirty="0">
                <a:latin typeface="Arial" panose="020B0604020202020204" pitchFamily="34" charset="0"/>
                <a:cs typeface="Arial" panose="020B0604020202020204" pitchFamily="34" charset="0"/>
              </a:rPr>
              <a:t>Emissions peak in 2030, and start to fall consistent with an 80% reduction by 2100 (compared to 2010 energy intensity). </a:t>
            </a:r>
            <a:r>
              <a:rPr lang="en-AU" sz="1800" b="1" dirty="0">
                <a:latin typeface="Arial" panose="020B0604020202020204" pitchFamily="34" charset="0"/>
                <a:cs typeface="Arial" panose="020B0604020202020204" pitchFamily="34" charset="0"/>
              </a:rPr>
              <a:t>This leads to warming of at least 2.4°C by 2050.</a:t>
            </a:r>
          </a:p>
          <a:p>
            <a:pPr algn="just">
              <a:spcBef>
                <a:spcPts val="600"/>
              </a:spcBef>
            </a:pPr>
            <a:r>
              <a:rPr lang="en-AU" sz="1800" b="1" dirty="0">
                <a:solidFill>
                  <a:srgbClr val="0070C0"/>
                </a:solidFill>
                <a:latin typeface="Arial" panose="020B0604020202020204" pitchFamily="34" charset="0"/>
                <a:cs typeface="Arial" panose="020B0604020202020204" pitchFamily="34" charset="0"/>
              </a:rPr>
              <a:t>Sea levels rise 0.5 m by 2050</a:t>
            </a:r>
            <a:r>
              <a:rPr lang="en-AU" sz="1800" dirty="0">
                <a:solidFill>
                  <a:srgbClr val="0070C0"/>
                </a:solidFill>
                <a:latin typeface="Arial" panose="020B0604020202020204" pitchFamily="34" charset="0"/>
                <a:cs typeface="Arial" panose="020B0604020202020204" pitchFamily="34" charset="0"/>
              </a:rPr>
              <a:t>, with a likely 2-3 m rise by 2100, eventually rising &gt;25 m.</a:t>
            </a:r>
          </a:p>
          <a:p>
            <a:pPr algn="just">
              <a:spcBef>
                <a:spcPts val="600"/>
              </a:spcBef>
            </a:pPr>
            <a:r>
              <a:rPr lang="en-AU" sz="1800" b="1" dirty="0">
                <a:solidFill>
                  <a:srgbClr val="FFC000"/>
                </a:solidFill>
                <a:latin typeface="Arial" panose="020B0604020202020204" pitchFamily="34" charset="0"/>
                <a:cs typeface="Arial" panose="020B0604020202020204" pitchFamily="34" charset="0"/>
              </a:rPr>
              <a:t>By 2050, 35% of global land area, and 55% of the global population, are subject to more than 20 days per year of lethal heat conditions, beyond the threshold of human survivability</a:t>
            </a:r>
            <a:r>
              <a:rPr lang="en-AU" sz="1800" dirty="0">
                <a:solidFill>
                  <a:srgbClr val="FFC000"/>
                </a:solidFill>
                <a:latin typeface="Arial" panose="020B0604020202020204" pitchFamily="34" charset="0"/>
                <a:cs typeface="Arial" panose="020B0604020202020204" pitchFamily="34" charset="0"/>
              </a:rPr>
              <a:t>.</a:t>
            </a:r>
          </a:p>
          <a:p>
            <a:pPr algn="just">
              <a:spcBef>
                <a:spcPts val="600"/>
              </a:spcBef>
            </a:pPr>
            <a:r>
              <a:rPr lang="en-AU" sz="1800" b="1" dirty="0">
                <a:solidFill>
                  <a:srgbClr val="C00000"/>
                </a:solidFill>
                <a:latin typeface="Arial" panose="020B0604020202020204" pitchFamily="34" charset="0"/>
                <a:cs typeface="Arial" panose="020B0604020202020204" pitchFamily="34" charset="0"/>
              </a:rPr>
              <a:t>Deadly heat conditions persist for more than 100 days per year in West Africa, tropical South America, the Middle East and South-East Asia, contributing to more than a billion people being displaced from the tropical zone.</a:t>
            </a:r>
          </a:p>
          <a:p>
            <a:pPr algn="just">
              <a:spcBef>
                <a:spcPts val="600"/>
              </a:spcBef>
            </a:pPr>
            <a:r>
              <a:rPr lang="en-AU" sz="1800" b="1" dirty="0">
                <a:solidFill>
                  <a:srgbClr val="00B0F0"/>
                </a:solidFill>
                <a:latin typeface="Arial" panose="020B0604020202020204" pitchFamily="34" charset="0"/>
                <a:cs typeface="Arial" panose="020B0604020202020204" pitchFamily="34" charset="0"/>
              </a:rPr>
              <a:t>Water availability decreases sharply in the most affected regions at lower latitudes (dry tropics and subtropics), affecting about 2 billion people worldwide. </a:t>
            </a:r>
            <a:r>
              <a:rPr lang="en-AU" sz="1800" b="1" dirty="0">
                <a:solidFill>
                  <a:srgbClr val="00B0F0"/>
                </a:solidFill>
                <a:highlight>
                  <a:srgbClr val="FFFF00"/>
                </a:highlight>
                <a:latin typeface="Arial" panose="020B0604020202020204" pitchFamily="34" charset="0"/>
                <a:cs typeface="Arial" panose="020B0604020202020204" pitchFamily="34" charset="0"/>
              </a:rPr>
              <a:t>Agriculture becomes nonviable in the dry subtropics.</a:t>
            </a:r>
          </a:p>
          <a:p>
            <a:pPr algn="just">
              <a:spcBef>
                <a:spcPts val="600"/>
              </a:spcBef>
            </a:pPr>
            <a:r>
              <a:rPr lang="en-AU" sz="1800" b="1" dirty="0">
                <a:solidFill>
                  <a:srgbClr val="FF0000"/>
                </a:solidFill>
                <a:highlight>
                  <a:srgbClr val="FFFF00"/>
                </a:highlight>
                <a:latin typeface="Arial" panose="020B0604020202020204" pitchFamily="34" charset="0"/>
                <a:cs typeface="Arial" panose="020B0604020202020204" pitchFamily="34" charset="0"/>
              </a:rPr>
              <a:t>Food production is inadequate to feed the global population and food prices skyrocket</a:t>
            </a:r>
            <a:r>
              <a:rPr lang="en-AU" sz="1800" b="1" dirty="0">
                <a:solidFill>
                  <a:srgbClr val="FF0000"/>
                </a:solidFill>
                <a:latin typeface="Arial" panose="020B0604020202020204" pitchFamily="34" charset="0"/>
                <a:cs typeface="Arial" panose="020B0604020202020204" pitchFamily="34" charset="0"/>
              </a:rPr>
              <a:t>, as a consequence of a one-fifth decline in crop yields, a decline in the nutrition content of food crops, a catastrophic decline in insect populations, desertification, monsoon failure and chronic water shortages, and conditions too hot for human habitation in significant food-growing regions.</a:t>
            </a:r>
          </a:p>
          <a:p>
            <a:pPr marL="0" indent="0" algn="r">
              <a:spcBef>
                <a:spcPts val="600"/>
              </a:spcBef>
              <a:buNone/>
            </a:pPr>
            <a:r>
              <a:rPr lang="en-AU" sz="1200" dirty="0">
                <a:latin typeface="Arial" panose="020B0604020202020204" pitchFamily="34" charset="0"/>
                <a:cs typeface="Arial" panose="020B0604020202020204" pitchFamily="34" charset="0"/>
              </a:rPr>
              <a:t>Source: </a:t>
            </a:r>
            <a:r>
              <a:rPr lang="en-AU" sz="1200" b="1" i="1" dirty="0">
                <a:latin typeface="Arial" panose="020B0604020202020204" pitchFamily="34" charset="0"/>
                <a:cs typeface="Arial" panose="020B0604020202020204" pitchFamily="34" charset="0"/>
              </a:rPr>
              <a:t>Existential climate-related security risk: A scenario approach</a:t>
            </a:r>
            <a:r>
              <a:rPr lang="en-AU" sz="1200" dirty="0">
                <a:latin typeface="Arial" panose="020B0604020202020204" pitchFamily="34" charset="0"/>
                <a:cs typeface="Arial" panose="020B0604020202020204" pitchFamily="34" charset="0"/>
              </a:rPr>
              <a:t>, </a:t>
            </a:r>
            <a:r>
              <a:rPr lang="en-AU" sz="1200" dirty="0">
                <a:latin typeface="Arial Narrow" panose="020B0606020202030204" pitchFamily="34" charset="0"/>
                <a:cs typeface="Arial" panose="020B0604020202020204" pitchFamily="34" charset="0"/>
                <a:hlinkClick r:id="rId2"/>
              </a:rPr>
              <a:t>https://www.breakthroughonline.org.au/papers</a:t>
            </a:r>
            <a:endParaRPr lang="en-AU" sz="1200" dirty="0">
              <a:latin typeface="Arial Narrow" panose="020B0606020202030204" pitchFamily="34" charset="0"/>
              <a:cs typeface="Arial" panose="020B0604020202020204" pitchFamily="34" charset="0"/>
            </a:endParaRPr>
          </a:p>
        </p:txBody>
      </p:sp>
      <p:sp>
        <p:nvSpPr>
          <p:cNvPr id="4" name="Date Placeholder 3">
            <a:extLst>
              <a:ext uri="{FF2B5EF4-FFF2-40B4-BE49-F238E27FC236}">
                <a16:creationId xmlns:a16="http://schemas.microsoft.com/office/drawing/2014/main" id="{B8B56586-A129-4351-92D0-850A4F581921}"/>
              </a:ext>
            </a:extLst>
          </p:cNvPr>
          <p:cNvSpPr>
            <a:spLocks noGrp="1"/>
          </p:cNvSpPr>
          <p:nvPr>
            <p:ph type="dt" sz="half" idx="10"/>
          </p:nvPr>
        </p:nvSpPr>
        <p:spPr/>
        <p:txBody>
          <a:bodyPr/>
          <a:lstStyle/>
          <a:p>
            <a:r>
              <a:rPr lang="en-AU" dirty="0"/>
              <a:t>19 Jun 2019</a:t>
            </a:r>
          </a:p>
        </p:txBody>
      </p:sp>
      <p:sp>
        <p:nvSpPr>
          <p:cNvPr id="5" name="Footer Placeholder 4">
            <a:extLst>
              <a:ext uri="{FF2B5EF4-FFF2-40B4-BE49-F238E27FC236}">
                <a16:creationId xmlns:a16="http://schemas.microsoft.com/office/drawing/2014/main" id="{598F486A-EA03-47C4-A8F6-C14093294914}"/>
              </a:ext>
            </a:extLst>
          </p:cNvPr>
          <p:cNvSpPr>
            <a:spLocks noGrp="1"/>
          </p:cNvSpPr>
          <p:nvPr>
            <p:ph type="ftr" sz="quarter" idx="11"/>
          </p:nvPr>
        </p:nvSpPr>
        <p:spPr/>
        <p:txBody>
          <a:bodyPr/>
          <a:lstStyle/>
          <a:p>
            <a:r>
              <a:rPr lang="en-AU"/>
              <a:t>Geoffrey Miell - Independent Planning Commission NSW - D562/19 - Ulan Coal Mine MOD 4</a:t>
            </a:r>
          </a:p>
        </p:txBody>
      </p:sp>
      <p:sp>
        <p:nvSpPr>
          <p:cNvPr id="6" name="Slide Number Placeholder 5">
            <a:extLst>
              <a:ext uri="{FF2B5EF4-FFF2-40B4-BE49-F238E27FC236}">
                <a16:creationId xmlns:a16="http://schemas.microsoft.com/office/drawing/2014/main" id="{DEBCE11D-278D-46E5-BED6-40326DD72728}"/>
              </a:ext>
            </a:extLst>
          </p:cNvPr>
          <p:cNvSpPr>
            <a:spLocks noGrp="1"/>
          </p:cNvSpPr>
          <p:nvPr>
            <p:ph type="sldNum" sz="quarter" idx="12"/>
          </p:nvPr>
        </p:nvSpPr>
        <p:spPr/>
        <p:txBody>
          <a:bodyPr/>
          <a:lstStyle/>
          <a:p>
            <a:fld id="{5A9344DE-6947-4398-9C4C-BADEB78616DE}" type="slidenum">
              <a:rPr lang="en-AU" smtClean="0"/>
              <a:t>19</a:t>
            </a:fld>
            <a:endParaRPr lang="en-AU"/>
          </a:p>
        </p:txBody>
      </p:sp>
      <p:sp>
        <p:nvSpPr>
          <p:cNvPr id="7" name="Title 1">
            <a:extLst>
              <a:ext uri="{FF2B5EF4-FFF2-40B4-BE49-F238E27FC236}">
                <a16:creationId xmlns:a16="http://schemas.microsoft.com/office/drawing/2014/main" id="{94828B75-CD79-46E4-BADC-443B9C3D2ED8}"/>
              </a:ext>
            </a:extLst>
          </p:cNvPr>
          <p:cNvSpPr txBox="1">
            <a:spLocks/>
          </p:cNvSpPr>
          <p:nvPr/>
        </p:nvSpPr>
        <p:spPr>
          <a:xfrm>
            <a:off x="236951" y="288130"/>
            <a:ext cx="9432097" cy="1222015"/>
          </a:xfrm>
          <a:prstGeom prst="rect">
            <a:avLst/>
          </a:prstGeom>
          <a:solidFill>
            <a:schemeClr val="accent1">
              <a:lumMod val="20000"/>
              <a:lumOff val="80000"/>
            </a:schemeClr>
          </a:solidFill>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AU" sz="4000" b="1" dirty="0">
                <a:solidFill>
                  <a:srgbClr val="FF0000"/>
                </a:solidFill>
                <a:effectLst>
                  <a:outerShdw blurRad="38100" dist="38100" dir="2700000" algn="tl">
                    <a:srgbClr val="000000">
                      <a:alpha val="43137"/>
                    </a:srgbClr>
                  </a:outerShdw>
                </a:effectLst>
                <a:highlight>
                  <a:srgbClr val="FFFF00"/>
                </a:highlight>
                <a:latin typeface="Arial Narrow" panose="020B0606020202030204" pitchFamily="34" charset="0"/>
                <a:cs typeface="Arial" panose="020B0604020202020204" pitchFamily="34" charset="0"/>
              </a:rPr>
              <a:t>A 2050 scenario:</a:t>
            </a:r>
            <a:r>
              <a:rPr lang="en-AU" sz="40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global human-caused GHG emissions don’t peak until 2030</a:t>
            </a:r>
          </a:p>
        </p:txBody>
      </p:sp>
    </p:spTree>
    <p:extLst>
      <p:ext uri="{BB962C8B-B14F-4D97-AF65-F5344CB8AC3E}">
        <p14:creationId xmlns:p14="http://schemas.microsoft.com/office/powerpoint/2010/main" val="14593081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6716BF-BF31-4A3B-81B1-7AF5028041CF}"/>
              </a:ext>
            </a:extLst>
          </p:cNvPr>
          <p:cNvSpPr>
            <a:spLocks noGrp="1"/>
          </p:cNvSpPr>
          <p:nvPr>
            <p:ph type="title"/>
          </p:nvPr>
        </p:nvSpPr>
        <p:spPr>
          <a:xfrm>
            <a:off x="205740" y="296547"/>
            <a:ext cx="9509760" cy="1325563"/>
          </a:xfrm>
          <a:solidFill>
            <a:schemeClr val="accent1">
              <a:lumMod val="20000"/>
              <a:lumOff val="80000"/>
            </a:schemeClr>
          </a:solidFill>
          <a:effectLst/>
        </p:spPr>
        <p:txBody>
          <a:bodyPr>
            <a:normAutofit/>
          </a:bodyPr>
          <a:lstStyle/>
          <a:p>
            <a:pPr algn="ctr"/>
            <a:r>
              <a:rPr lang="en-AU" sz="4000" b="1" i="1" dirty="0">
                <a:solidFill>
                  <a:srgbClr val="FF0000"/>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BP Statistical Review of World Energy 2019</a:t>
            </a:r>
            <a:r>
              <a:rPr lang="en-AU" sz="4000" b="1" dirty="0">
                <a:solidFill>
                  <a:srgbClr val="FF0000"/>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 “an unsustainable path”</a:t>
            </a:r>
          </a:p>
        </p:txBody>
      </p:sp>
      <p:sp>
        <p:nvSpPr>
          <p:cNvPr id="3" name="Content Placeholder 2">
            <a:extLst>
              <a:ext uri="{FF2B5EF4-FFF2-40B4-BE49-F238E27FC236}">
                <a16:creationId xmlns:a16="http://schemas.microsoft.com/office/drawing/2014/main" id="{16851D68-1AC5-4995-B3C3-CEC4249BC419}"/>
              </a:ext>
            </a:extLst>
          </p:cNvPr>
          <p:cNvSpPr>
            <a:spLocks noGrp="1"/>
          </p:cNvSpPr>
          <p:nvPr>
            <p:ph idx="1"/>
          </p:nvPr>
        </p:nvSpPr>
        <p:spPr>
          <a:xfrm>
            <a:off x="205741" y="1622109"/>
            <a:ext cx="9509760" cy="4939343"/>
          </a:xfrm>
        </p:spPr>
        <p:txBody>
          <a:bodyPr>
            <a:normAutofit/>
          </a:bodyPr>
          <a:lstStyle/>
          <a:p>
            <a:pPr marL="0" indent="0" algn="just">
              <a:buNone/>
            </a:pPr>
            <a:r>
              <a:rPr lang="en-AU" sz="2000" b="1" dirty="0">
                <a:latin typeface="Arial" panose="020B0604020202020204" pitchFamily="34" charset="0"/>
                <a:cs typeface="Arial" panose="020B0604020202020204" pitchFamily="34" charset="0"/>
              </a:rPr>
              <a:t>On 11 June 2019, BP released the 68</a:t>
            </a:r>
            <a:r>
              <a:rPr lang="en-AU" sz="2000" b="1" baseline="30000" dirty="0">
                <a:latin typeface="Arial" panose="020B0604020202020204" pitchFamily="34" charset="0"/>
                <a:cs typeface="Arial" panose="020B0604020202020204" pitchFamily="34" charset="0"/>
              </a:rPr>
              <a:t>th</a:t>
            </a:r>
            <a:r>
              <a:rPr lang="en-AU" sz="2000" b="1" dirty="0">
                <a:latin typeface="Arial" panose="020B0604020202020204" pitchFamily="34" charset="0"/>
                <a:cs typeface="Arial" panose="020B0604020202020204" pitchFamily="34" charset="0"/>
              </a:rPr>
              <a:t> annual edition of the </a:t>
            </a:r>
            <a:r>
              <a:rPr lang="en-AU" sz="2000" b="1" i="1" dirty="0">
                <a:latin typeface="Arial" panose="020B0604020202020204" pitchFamily="34" charset="0"/>
                <a:cs typeface="Arial" panose="020B0604020202020204" pitchFamily="34" charset="0"/>
              </a:rPr>
              <a:t>BP Statistical Review of World Energy</a:t>
            </a:r>
            <a:r>
              <a:rPr lang="en-AU" sz="2000" b="1" dirty="0">
                <a:latin typeface="Arial" panose="020B0604020202020204" pitchFamily="34" charset="0"/>
                <a:cs typeface="Arial" panose="020B0604020202020204" pitchFamily="34" charset="0"/>
              </a:rPr>
              <a:t>, the most comprehensive collection and analysis of global energy data.</a:t>
            </a:r>
          </a:p>
          <a:p>
            <a:pPr marL="0" indent="0" algn="just">
              <a:spcBef>
                <a:spcPts val="600"/>
              </a:spcBef>
              <a:buNone/>
            </a:pPr>
            <a:r>
              <a:rPr lang="en-AU" b="1" dirty="0">
                <a:latin typeface="Arial" panose="020B0604020202020204" pitchFamily="34" charset="0"/>
                <a:cs typeface="Arial" panose="020B0604020202020204" pitchFamily="34" charset="0"/>
              </a:rPr>
              <a:t>“</a:t>
            </a:r>
            <a:r>
              <a:rPr lang="en-AU" b="1" i="1" dirty="0">
                <a:solidFill>
                  <a:srgbClr val="7030A0"/>
                </a:solidFill>
                <a:latin typeface="Arial" panose="020B0604020202020204" pitchFamily="34" charset="0"/>
                <a:cs typeface="Arial" panose="020B0604020202020204" pitchFamily="34" charset="0"/>
              </a:rPr>
              <a:t>The longer carbon emissions continue to rise, the harder and more costly will be the necessary eventual adjustment to net-zero carbon emissions.</a:t>
            </a:r>
            <a:r>
              <a:rPr lang="en-AU" b="1" dirty="0">
                <a:latin typeface="Arial" panose="020B0604020202020204" pitchFamily="34" charset="0"/>
                <a:cs typeface="Arial" panose="020B0604020202020204" pitchFamily="34" charset="0"/>
              </a:rPr>
              <a:t>”</a:t>
            </a:r>
          </a:p>
          <a:p>
            <a:pPr marL="0" indent="0" algn="just">
              <a:buNone/>
            </a:pPr>
            <a:r>
              <a:rPr lang="en-AU" b="1" dirty="0">
                <a:latin typeface="Arial" panose="020B0604020202020204" pitchFamily="34" charset="0"/>
                <a:cs typeface="Arial" panose="020B0604020202020204" pitchFamily="34" charset="0"/>
              </a:rPr>
              <a:t>“</a:t>
            </a:r>
            <a:r>
              <a:rPr lang="en-AU" b="1" i="1" dirty="0">
                <a:solidFill>
                  <a:srgbClr val="C00000"/>
                </a:solidFill>
                <a:latin typeface="Arial" panose="020B0604020202020204" pitchFamily="34" charset="0"/>
                <a:cs typeface="Arial" panose="020B0604020202020204" pitchFamily="34" charset="0"/>
              </a:rPr>
              <a:t>There is a growing mismatch between societal demands for action on climate change and the actual pace of progress, with energy demand and carbon emissions growing at their fastest rate for years. </a:t>
            </a:r>
            <a:r>
              <a:rPr lang="en-AU" b="1" i="1" dirty="0">
                <a:solidFill>
                  <a:srgbClr val="C00000"/>
                </a:solidFill>
                <a:highlight>
                  <a:srgbClr val="FFFF00"/>
                </a:highlight>
                <a:latin typeface="Arial" panose="020B0604020202020204" pitchFamily="34" charset="0"/>
                <a:cs typeface="Arial" panose="020B0604020202020204" pitchFamily="34" charset="0"/>
              </a:rPr>
              <a:t>The</a:t>
            </a:r>
            <a:r>
              <a:rPr lang="en-AU" b="1" i="1" dirty="0">
                <a:solidFill>
                  <a:srgbClr val="C00000"/>
                </a:solidFill>
                <a:latin typeface="Arial" panose="020B0604020202020204" pitchFamily="34" charset="0"/>
                <a:cs typeface="Arial" panose="020B0604020202020204" pitchFamily="34" charset="0"/>
              </a:rPr>
              <a:t> </a:t>
            </a:r>
            <a:r>
              <a:rPr lang="en-AU" b="1" i="1" dirty="0">
                <a:solidFill>
                  <a:srgbClr val="C00000"/>
                </a:solidFill>
                <a:highlight>
                  <a:srgbClr val="FFFF00"/>
                </a:highlight>
                <a:latin typeface="Arial" panose="020B0604020202020204" pitchFamily="34" charset="0"/>
                <a:cs typeface="Arial" panose="020B0604020202020204" pitchFamily="34" charset="0"/>
              </a:rPr>
              <a:t>world is on an unsustainable path.</a:t>
            </a:r>
            <a:r>
              <a:rPr lang="en-AU" b="1" dirty="0">
                <a:latin typeface="Arial" panose="020B0604020202020204" pitchFamily="34" charset="0"/>
                <a:cs typeface="Arial" panose="020B0604020202020204" pitchFamily="34" charset="0"/>
              </a:rPr>
              <a:t>”</a:t>
            </a:r>
          </a:p>
          <a:p>
            <a:pPr marL="0" indent="0" algn="r">
              <a:spcBef>
                <a:spcPts val="600"/>
              </a:spcBef>
              <a:buNone/>
            </a:pPr>
            <a:r>
              <a:rPr lang="en-AU" sz="2000" b="1" dirty="0">
                <a:solidFill>
                  <a:srgbClr val="00B050"/>
                </a:solidFill>
                <a:latin typeface="Arial" panose="020B0604020202020204" pitchFamily="34" charset="0"/>
                <a:cs typeface="Arial" panose="020B0604020202020204" pitchFamily="34" charset="0"/>
              </a:rPr>
              <a:t>Bob Dudley, BP group chief economist, at the </a:t>
            </a:r>
            <a:r>
              <a:rPr lang="en-AU" sz="2000" b="1" i="1" dirty="0">
                <a:solidFill>
                  <a:srgbClr val="00B050"/>
                </a:solidFill>
                <a:latin typeface="Arial" panose="020B0604020202020204" pitchFamily="34" charset="0"/>
                <a:cs typeface="Arial" panose="020B0604020202020204" pitchFamily="34" charset="0"/>
              </a:rPr>
              <a:t>BPSRoWE-2019</a:t>
            </a:r>
            <a:r>
              <a:rPr lang="en-AU" sz="2000" b="1" dirty="0">
                <a:solidFill>
                  <a:srgbClr val="00B050"/>
                </a:solidFill>
                <a:latin typeface="Arial" panose="020B0604020202020204" pitchFamily="34" charset="0"/>
                <a:cs typeface="Arial" panose="020B0604020202020204" pitchFamily="34" charset="0"/>
              </a:rPr>
              <a:t> launch</a:t>
            </a:r>
          </a:p>
          <a:p>
            <a:pPr marL="0" indent="0" algn="r">
              <a:spcBef>
                <a:spcPts val="300"/>
              </a:spcBef>
              <a:buNone/>
            </a:pPr>
            <a:r>
              <a:rPr lang="en-AU" sz="1200" b="1" dirty="0">
                <a:latin typeface="Arial" panose="020B0604020202020204" pitchFamily="34" charset="0"/>
                <a:cs typeface="Arial" panose="020B0604020202020204" pitchFamily="34" charset="0"/>
              </a:rPr>
              <a:t>Source: </a:t>
            </a:r>
            <a:r>
              <a:rPr lang="en-AU" sz="1200" dirty="0">
                <a:latin typeface="Arial Narrow" panose="020B0606020202030204" pitchFamily="34" charset="0"/>
                <a:cs typeface="Arial" panose="020B0604020202020204" pitchFamily="34" charset="0"/>
                <a:hlinkClick r:id="rId2"/>
              </a:rPr>
              <a:t>https://www.bp.com/en/global/corporate/news-and-insights/press-releases/bp-statistical-review-of-world-energy-2019.html</a:t>
            </a:r>
            <a:endParaRPr lang="en-AU" sz="1200" dirty="0">
              <a:latin typeface="Arial Narrow" panose="020B0606020202030204" pitchFamily="34" charset="0"/>
              <a:cs typeface="Arial" panose="020B0604020202020204" pitchFamily="34" charset="0"/>
            </a:endParaRPr>
          </a:p>
        </p:txBody>
      </p:sp>
      <p:sp>
        <p:nvSpPr>
          <p:cNvPr id="4" name="Date Placeholder 3">
            <a:extLst>
              <a:ext uri="{FF2B5EF4-FFF2-40B4-BE49-F238E27FC236}">
                <a16:creationId xmlns:a16="http://schemas.microsoft.com/office/drawing/2014/main" id="{DFB3F81F-7718-4815-A260-6BD126A1AD83}"/>
              </a:ext>
            </a:extLst>
          </p:cNvPr>
          <p:cNvSpPr>
            <a:spLocks noGrp="1"/>
          </p:cNvSpPr>
          <p:nvPr>
            <p:ph type="dt" sz="half" idx="10"/>
          </p:nvPr>
        </p:nvSpPr>
        <p:spPr/>
        <p:txBody>
          <a:bodyPr/>
          <a:lstStyle/>
          <a:p>
            <a:r>
              <a:rPr lang="en-AU"/>
              <a:t>19 Jun 2019</a:t>
            </a:r>
          </a:p>
        </p:txBody>
      </p:sp>
      <p:sp>
        <p:nvSpPr>
          <p:cNvPr id="5" name="Footer Placeholder 4">
            <a:extLst>
              <a:ext uri="{FF2B5EF4-FFF2-40B4-BE49-F238E27FC236}">
                <a16:creationId xmlns:a16="http://schemas.microsoft.com/office/drawing/2014/main" id="{6A530106-B7BF-4298-971C-7E38D36DEF66}"/>
              </a:ext>
            </a:extLst>
          </p:cNvPr>
          <p:cNvSpPr>
            <a:spLocks noGrp="1"/>
          </p:cNvSpPr>
          <p:nvPr>
            <p:ph type="ftr" sz="quarter" idx="11"/>
          </p:nvPr>
        </p:nvSpPr>
        <p:spPr/>
        <p:txBody>
          <a:bodyPr/>
          <a:lstStyle/>
          <a:p>
            <a:r>
              <a:rPr lang="en-AU"/>
              <a:t>Geoffrey Miell - Independent Planning Commission NSW - D562/19 - Ulan Coal Mine MOD 4</a:t>
            </a:r>
          </a:p>
        </p:txBody>
      </p:sp>
      <p:sp>
        <p:nvSpPr>
          <p:cNvPr id="6" name="Slide Number Placeholder 5">
            <a:extLst>
              <a:ext uri="{FF2B5EF4-FFF2-40B4-BE49-F238E27FC236}">
                <a16:creationId xmlns:a16="http://schemas.microsoft.com/office/drawing/2014/main" id="{1DA038E2-9E8A-4D9F-923E-E7ADEACC823D}"/>
              </a:ext>
            </a:extLst>
          </p:cNvPr>
          <p:cNvSpPr>
            <a:spLocks noGrp="1"/>
          </p:cNvSpPr>
          <p:nvPr>
            <p:ph type="sldNum" sz="quarter" idx="12"/>
          </p:nvPr>
        </p:nvSpPr>
        <p:spPr/>
        <p:txBody>
          <a:bodyPr/>
          <a:lstStyle/>
          <a:p>
            <a:fld id="{5A9344DE-6947-4398-9C4C-BADEB78616DE}" type="slidenum">
              <a:rPr lang="en-AU" smtClean="0"/>
              <a:t>2</a:t>
            </a:fld>
            <a:endParaRPr lang="en-AU"/>
          </a:p>
        </p:txBody>
      </p:sp>
    </p:spTree>
    <p:extLst>
      <p:ext uri="{BB962C8B-B14F-4D97-AF65-F5344CB8AC3E}">
        <p14:creationId xmlns:p14="http://schemas.microsoft.com/office/powerpoint/2010/main" val="309992715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AA4121D-00B5-4C32-8044-875CAE5BC00F}"/>
              </a:ext>
            </a:extLst>
          </p:cNvPr>
          <p:cNvSpPr>
            <a:spLocks noGrp="1"/>
          </p:cNvSpPr>
          <p:nvPr>
            <p:ph type="dt" sz="half" idx="10"/>
          </p:nvPr>
        </p:nvSpPr>
        <p:spPr/>
        <p:txBody>
          <a:bodyPr/>
          <a:lstStyle/>
          <a:p>
            <a:r>
              <a:rPr lang="en-AU"/>
              <a:t>19 Jun 2019</a:t>
            </a:r>
          </a:p>
        </p:txBody>
      </p:sp>
      <p:sp>
        <p:nvSpPr>
          <p:cNvPr id="3" name="Footer Placeholder 2">
            <a:extLst>
              <a:ext uri="{FF2B5EF4-FFF2-40B4-BE49-F238E27FC236}">
                <a16:creationId xmlns:a16="http://schemas.microsoft.com/office/drawing/2014/main" id="{9FD50A58-03FB-4ED1-B079-258AB2AC78DE}"/>
              </a:ext>
            </a:extLst>
          </p:cNvPr>
          <p:cNvSpPr>
            <a:spLocks noGrp="1"/>
          </p:cNvSpPr>
          <p:nvPr>
            <p:ph type="ftr" sz="quarter" idx="11"/>
          </p:nvPr>
        </p:nvSpPr>
        <p:spPr/>
        <p:txBody>
          <a:bodyPr/>
          <a:lstStyle/>
          <a:p>
            <a:r>
              <a:rPr lang="en-AU"/>
              <a:t>Geoffrey Miell - Independent Planning Commission NSW - D562/19 - Ulan Coal Mine MOD 4</a:t>
            </a:r>
          </a:p>
        </p:txBody>
      </p:sp>
      <p:sp>
        <p:nvSpPr>
          <p:cNvPr id="4" name="Slide Number Placeholder 3">
            <a:extLst>
              <a:ext uri="{FF2B5EF4-FFF2-40B4-BE49-F238E27FC236}">
                <a16:creationId xmlns:a16="http://schemas.microsoft.com/office/drawing/2014/main" id="{1ABDED8F-53F6-47B0-8448-B10075648BEC}"/>
              </a:ext>
            </a:extLst>
          </p:cNvPr>
          <p:cNvSpPr>
            <a:spLocks noGrp="1"/>
          </p:cNvSpPr>
          <p:nvPr>
            <p:ph type="sldNum" sz="quarter" idx="12"/>
          </p:nvPr>
        </p:nvSpPr>
        <p:spPr/>
        <p:txBody>
          <a:bodyPr/>
          <a:lstStyle/>
          <a:p>
            <a:fld id="{5A9344DE-6947-4398-9C4C-BADEB78616DE}" type="slidenum">
              <a:rPr lang="en-AU" smtClean="0"/>
              <a:t>20</a:t>
            </a:fld>
            <a:endParaRPr lang="en-AU"/>
          </a:p>
        </p:txBody>
      </p:sp>
      <p:pic>
        <p:nvPicPr>
          <p:cNvPr id="5" name="Content Placeholder 6">
            <a:extLst>
              <a:ext uri="{FF2B5EF4-FFF2-40B4-BE49-F238E27FC236}">
                <a16:creationId xmlns:a16="http://schemas.microsoft.com/office/drawing/2014/main" id="{03B13B67-C845-4001-B253-19AA337A3D88}"/>
              </a:ext>
            </a:extLst>
          </p:cNvPr>
          <p:cNvPicPr>
            <a:picLocks noChangeAspect="1"/>
          </p:cNvPicPr>
          <p:nvPr/>
        </p:nvPicPr>
        <p:blipFill>
          <a:blip r:embed="rId2" cstate="print"/>
          <a:stretch>
            <a:fillRect/>
          </a:stretch>
        </p:blipFill>
        <p:spPr>
          <a:xfrm>
            <a:off x="217516" y="172384"/>
            <a:ext cx="9470967" cy="6259171"/>
          </a:xfrm>
          <a:prstGeom prst="rect">
            <a:avLst/>
          </a:prstGeom>
        </p:spPr>
      </p:pic>
      <p:sp>
        <p:nvSpPr>
          <p:cNvPr id="6" name="Title 1">
            <a:extLst>
              <a:ext uri="{FF2B5EF4-FFF2-40B4-BE49-F238E27FC236}">
                <a16:creationId xmlns:a16="http://schemas.microsoft.com/office/drawing/2014/main" id="{8165D598-FA39-4D89-B01B-947EB4DCC558}"/>
              </a:ext>
            </a:extLst>
          </p:cNvPr>
          <p:cNvSpPr txBox="1">
            <a:spLocks/>
          </p:cNvSpPr>
          <p:nvPr/>
        </p:nvSpPr>
        <p:spPr>
          <a:xfrm>
            <a:off x="228600" y="246528"/>
            <a:ext cx="9448800" cy="405115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AU" sz="3600" b="1" dirty="0">
                <a:solidFill>
                  <a:srgbClr val="CC006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 100% renewable energy system is cheaper than the current global energy supply and is possible before 2050.</a:t>
            </a:r>
          </a:p>
          <a:p>
            <a:pPr algn="ctr"/>
            <a:r>
              <a:rPr lang="en-AU" sz="3600" b="1" dirty="0">
                <a:solidFill>
                  <a:srgbClr val="CC006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energy transition is not a question of technical feasibility or economic viability, </a:t>
            </a:r>
            <a:r>
              <a:rPr lang="en-AU" sz="3600" b="1" dirty="0">
                <a:solidFill>
                  <a:srgbClr val="CC0066"/>
                </a:solidFill>
                <a:effectLst>
                  <a:outerShdw blurRad="38100" dist="38100" dir="2700000" algn="tl">
                    <a:srgbClr val="000000">
                      <a:alpha val="43137"/>
                    </a:srgbClr>
                  </a:outerShdw>
                </a:effectLst>
                <a:highlight>
                  <a:srgbClr val="FFFF00"/>
                </a:highlight>
                <a:latin typeface="Arial" panose="020B0604020202020204" pitchFamily="34" charset="0"/>
                <a:cs typeface="Arial" panose="020B0604020202020204" pitchFamily="34" charset="0"/>
              </a:rPr>
              <a:t>but one of political will.</a:t>
            </a:r>
          </a:p>
          <a:p>
            <a:pPr algn="ctr">
              <a:spcBef>
                <a:spcPts val="1200"/>
              </a:spcBef>
            </a:pPr>
            <a:r>
              <a:rPr lang="en-AU" sz="1600" dirty="0">
                <a:solidFill>
                  <a:srgbClr val="CC006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See: </a:t>
            </a:r>
            <a:r>
              <a:rPr lang="en-AU" sz="1600" dirty="0">
                <a:solidFill>
                  <a:srgbClr val="CC0066"/>
                </a:solidFill>
                <a:effectLst>
                  <a:outerShdw blurRad="38100" dist="38100" dir="2700000" algn="tl">
                    <a:srgbClr val="000000">
                      <a:alpha val="43137"/>
                    </a:srgbClr>
                  </a:outerShdw>
                </a:effectLst>
                <a:latin typeface="Arial Narrow" panose="020B0606020202030204" pitchFamily="34" charset="0"/>
                <a:cs typeface="Arial" panose="020B0604020202020204" pitchFamily="34" charset="0"/>
                <a:hlinkClick r:id="rId3"/>
              </a:rPr>
              <a:t>http://energywatchgroup.org/wp-content/uploads/EWG_LUT_100RE_All_Sectors_Global_Report_2019.pdf</a:t>
            </a:r>
            <a:endParaRPr lang="en-AU" sz="1600" dirty="0">
              <a:solidFill>
                <a:srgbClr val="CC0066"/>
              </a:solidFill>
              <a:effectLst>
                <a:outerShdw blurRad="38100" dist="38100" dir="2700000" algn="tl">
                  <a:srgbClr val="000000">
                    <a:alpha val="43137"/>
                  </a:srgbClr>
                </a:outerShdw>
              </a:effectLst>
              <a:latin typeface="Arial Narrow" panose="020B0606020202030204" pitchFamily="34" charset="0"/>
              <a:cs typeface="Arial" panose="020B0604020202020204" pitchFamily="34" charset="0"/>
            </a:endParaRPr>
          </a:p>
        </p:txBody>
      </p:sp>
      <p:sp>
        <p:nvSpPr>
          <p:cNvPr id="7" name="TextBox 6">
            <a:extLst>
              <a:ext uri="{FF2B5EF4-FFF2-40B4-BE49-F238E27FC236}">
                <a16:creationId xmlns:a16="http://schemas.microsoft.com/office/drawing/2014/main" id="{C37A8030-DEB6-4E6F-AD25-A65A201837E2}"/>
              </a:ext>
            </a:extLst>
          </p:cNvPr>
          <p:cNvSpPr txBox="1"/>
          <p:nvPr/>
        </p:nvSpPr>
        <p:spPr>
          <a:xfrm>
            <a:off x="228600" y="3938565"/>
            <a:ext cx="9448800" cy="2492990"/>
          </a:xfrm>
          <a:prstGeom prst="rect">
            <a:avLst/>
          </a:prstGeom>
          <a:noFill/>
        </p:spPr>
        <p:txBody>
          <a:bodyPr wrap="square" rtlCol="0">
            <a:spAutoFit/>
          </a:bodyPr>
          <a:lstStyle/>
          <a:p>
            <a:pPr algn="ctr"/>
            <a:r>
              <a:rPr lang="en-AU" sz="4800" b="1" dirty="0">
                <a:solidFill>
                  <a:schemeClr val="bg1"/>
                </a:solidFill>
                <a:latin typeface="Arial" panose="020B0604020202020204" pitchFamily="34" charset="0"/>
                <a:cs typeface="Arial" panose="020B0604020202020204" pitchFamily="34" charset="0"/>
              </a:rPr>
              <a:t>Stop Ulan Coal Mine MOD 4</a:t>
            </a:r>
          </a:p>
          <a:p>
            <a:pPr algn="ctr"/>
            <a:r>
              <a:rPr lang="en-AU" sz="3600" b="1" dirty="0">
                <a:solidFill>
                  <a:schemeClr val="bg1"/>
                </a:solidFill>
                <a:latin typeface="Arial" panose="020B0604020202020204" pitchFamily="34" charset="0"/>
                <a:cs typeface="Arial" panose="020B0604020202020204" pitchFamily="34" charset="0"/>
              </a:rPr>
              <a:t>Please don’t ignore the existential risks this project contributes toward dangerous climate change, for (y)our families’ futures</a:t>
            </a:r>
          </a:p>
        </p:txBody>
      </p:sp>
    </p:spTree>
    <p:extLst>
      <p:ext uri="{BB962C8B-B14F-4D97-AF65-F5344CB8AC3E}">
        <p14:creationId xmlns:p14="http://schemas.microsoft.com/office/powerpoint/2010/main" val="2006511541"/>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7F266-A2B5-4E5A-8438-43F1E57359CC}"/>
              </a:ext>
            </a:extLst>
          </p:cNvPr>
          <p:cNvSpPr>
            <a:spLocks noGrp="1"/>
          </p:cNvSpPr>
          <p:nvPr>
            <p:ph type="title"/>
          </p:nvPr>
        </p:nvSpPr>
        <p:spPr>
          <a:xfrm>
            <a:off x="182880" y="182877"/>
            <a:ext cx="9532621" cy="1097284"/>
          </a:xfrm>
          <a:solidFill>
            <a:schemeClr val="accent2">
              <a:lumMod val="20000"/>
              <a:lumOff val="80000"/>
            </a:schemeClr>
          </a:solidFill>
        </p:spPr>
        <p:txBody>
          <a:bodyPr>
            <a:normAutofit fontScale="90000"/>
          </a:bodyPr>
          <a:lstStyle/>
          <a:p>
            <a:pPr algn="ctr"/>
            <a:r>
              <a:rPr lang="en-AU" sz="4000" b="1" dirty="0">
                <a:solidFill>
                  <a:schemeClr val="accent6"/>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Global oil production and consumption was still increasing in 2018</a:t>
            </a:r>
          </a:p>
        </p:txBody>
      </p:sp>
      <p:pic>
        <p:nvPicPr>
          <p:cNvPr id="7" name="Content Placeholder 6">
            <a:extLst>
              <a:ext uri="{FF2B5EF4-FFF2-40B4-BE49-F238E27FC236}">
                <a16:creationId xmlns:a16="http://schemas.microsoft.com/office/drawing/2014/main" id="{0871EDE2-3928-4279-B4C1-D17D101F7C31}"/>
              </a:ext>
            </a:extLst>
          </p:cNvPr>
          <p:cNvPicPr>
            <a:picLocks noGrp="1" noChangeAspect="1"/>
          </p:cNvPicPr>
          <p:nvPr>
            <p:ph idx="1"/>
          </p:nvPr>
        </p:nvPicPr>
        <p:blipFill>
          <a:blip r:embed="rId2"/>
          <a:stretch>
            <a:fillRect/>
          </a:stretch>
        </p:blipFill>
        <p:spPr>
          <a:xfrm>
            <a:off x="1353817" y="1280161"/>
            <a:ext cx="7236467" cy="4297800"/>
          </a:xfrm>
          <a:prstGeom prst="rect">
            <a:avLst/>
          </a:prstGeom>
          <a:ln w="12700">
            <a:solidFill>
              <a:schemeClr val="accent1"/>
            </a:solidFill>
          </a:ln>
          <a:effectLst>
            <a:outerShdw blurRad="50800" dist="38100" dir="2700000" algn="tl" rotWithShape="0">
              <a:prstClr val="black">
                <a:alpha val="40000"/>
              </a:prstClr>
            </a:outerShdw>
          </a:effectLst>
        </p:spPr>
      </p:pic>
      <p:sp>
        <p:nvSpPr>
          <p:cNvPr id="4" name="Date Placeholder 3">
            <a:extLst>
              <a:ext uri="{FF2B5EF4-FFF2-40B4-BE49-F238E27FC236}">
                <a16:creationId xmlns:a16="http://schemas.microsoft.com/office/drawing/2014/main" id="{6E77F3FE-EB9E-4417-B09B-07A0B1E2A140}"/>
              </a:ext>
            </a:extLst>
          </p:cNvPr>
          <p:cNvSpPr>
            <a:spLocks noGrp="1"/>
          </p:cNvSpPr>
          <p:nvPr>
            <p:ph type="dt" sz="half" idx="10"/>
          </p:nvPr>
        </p:nvSpPr>
        <p:spPr/>
        <p:txBody>
          <a:bodyPr/>
          <a:lstStyle/>
          <a:p>
            <a:r>
              <a:rPr lang="en-AU"/>
              <a:t>19 Jun 2019</a:t>
            </a:r>
          </a:p>
        </p:txBody>
      </p:sp>
      <p:sp>
        <p:nvSpPr>
          <p:cNvPr id="5" name="Footer Placeholder 4">
            <a:extLst>
              <a:ext uri="{FF2B5EF4-FFF2-40B4-BE49-F238E27FC236}">
                <a16:creationId xmlns:a16="http://schemas.microsoft.com/office/drawing/2014/main" id="{3680A808-3DC7-48C0-92FB-03531CE75B27}"/>
              </a:ext>
            </a:extLst>
          </p:cNvPr>
          <p:cNvSpPr>
            <a:spLocks noGrp="1"/>
          </p:cNvSpPr>
          <p:nvPr>
            <p:ph type="ftr" sz="quarter" idx="11"/>
          </p:nvPr>
        </p:nvSpPr>
        <p:spPr/>
        <p:txBody>
          <a:bodyPr/>
          <a:lstStyle/>
          <a:p>
            <a:r>
              <a:rPr lang="en-AU"/>
              <a:t>Geoffrey Miell - Independent Planning Commission NSW - D562/19 - Ulan Coal Mine MOD 4</a:t>
            </a:r>
          </a:p>
        </p:txBody>
      </p:sp>
      <p:sp>
        <p:nvSpPr>
          <p:cNvPr id="6" name="Slide Number Placeholder 5">
            <a:extLst>
              <a:ext uri="{FF2B5EF4-FFF2-40B4-BE49-F238E27FC236}">
                <a16:creationId xmlns:a16="http://schemas.microsoft.com/office/drawing/2014/main" id="{963F8BFD-5C13-4275-A98B-94A547891942}"/>
              </a:ext>
            </a:extLst>
          </p:cNvPr>
          <p:cNvSpPr>
            <a:spLocks noGrp="1"/>
          </p:cNvSpPr>
          <p:nvPr>
            <p:ph type="sldNum" sz="quarter" idx="12"/>
          </p:nvPr>
        </p:nvSpPr>
        <p:spPr/>
        <p:txBody>
          <a:bodyPr/>
          <a:lstStyle/>
          <a:p>
            <a:fld id="{5A9344DE-6947-4398-9C4C-BADEB78616DE}" type="slidenum">
              <a:rPr lang="en-AU" smtClean="0"/>
              <a:t>3</a:t>
            </a:fld>
            <a:endParaRPr lang="en-AU"/>
          </a:p>
        </p:txBody>
      </p:sp>
      <p:sp>
        <p:nvSpPr>
          <p:cNvPr id="8" name="TextBox 7">
            <a:extLst>
              <a:ext uri="{FF2B5EF4-FFF2-40B4-BE49-F238E27FC236}">
                <a16:creationId xmlns:a16="http://schemas.microsoft.com/office/drawing/2014/main" id="{E5B6352E-68C0-4FA4-B420-75C826D507F4}"/>
              </a:ext>
            </a:extLst>
          </p:cNvPr>
          <p:cNvSpPr txBox="1"/>
          <p:nvPr/>
        </p:nvSpPr>
        <p:spPr>
          <a:xfrm>
            <a:off x="182880" y="5543849"/>
            <a:ext cx="9532621" cy="954107"/>
          </a:xfrm>
          <a:prstGeom prst="rect">
            <a:avLst/>
          </a:prstGeom>
          <a:noFill/>
        </p:spPr>
        <p:txBody>
          <a:bodyPr wrap="square" rtlCol="0">
            <a:spAutoFit/>
          </a:bodyPr>
          <a:lstStyle/>
          <a:p>
            <a:pPr algn="just"/>
            <a:r>
              <a:rPr lang="en-AU" sz="1400" dirty="0">
                <a:solidFill>
                  <a:srgbClr val="0070C0"/>
                </a:solidFill>
                <a:latin typeface="Arial" panose="020B0604020202020204" pitchFamily="34" charset="0"/>
                <a:cs typeface="Arial" panose="020B0604020202020204" pitchFamily="34" charset="0"/>
              </a:rPr>
              <a:t>In 2018, global oil production increased by 2.2 million b/d. </a:t>
            </a:r>
            <a:r>
              <a:rPr lang="en-AU" sz="1400" dirty="0">
                <a:solidFill>
                  <a:srgbClr val="0070C0"/>
                </a:solidFill>
                <a:highlight>
                  <a:srgbClr val="FFFF00"/>
                </a:highlight>
                <a:latin typeface="Arial" panose="020B0604020202020204" pitchFamily="34" charset="0"/>
                <a:cs typeface="Arial" panose="020B0604020202020204" pitchFamily="34" charset="0"/>
              </a:rPr>
              <a:t>Growth was heavily concentrated in the US (2.2 Mb/d), Canada 0.41 Mb/d) and Saudi Arabia (0.39 Mb/d)</a:t>
            </a:r>
            <a:r>
              <a:rPr lang="en-AU" sz="1400" dirty="0">
                <a:solidFill>
                  <a:srgbClr val="0070C0"/>
                </a:solidFill>
                <a:latin typeface="Arial" panose="020B0604020202020204" pitchFamily="34" charset="0"/>
                <a:cs typeface="Arial" panose="020B0604020202020204" pitchFamily="34" charset="0"/>
              </a:rPr>
              <a:t> while Venezuela (-0.58 Mb/d) and Iran (-0.31 Mb/d) declined sharply.</a:t>
            </a:r>
            <a:r>
              <a:rPr lang="en-AU" sz="1400" dirty="0">
                <a:latin typeface="Arial" panose="020B0604020202020204" pitchFamily="34" charset="0"/>
                <a:cs typeface="Arial" panose="020B0604020202020204" pitchFamily="34" charset="0"/>
              </a:rPr>
              <a:t> </a:t>
            </a:r>
            <a:r>
              <a:rPr lang="en-AU" sz="1400" dirty="0">
                <a:solidFill>
                  <a:srgbClr val="7030A0"/>
                </a:solidFill>
                <a:latin typeface="Arial" panose="020B0604020202020204" pitchFamily="34" charset="0"/>
                <a:cs typeface="Arial" panose="020B0604020202020204" pitchFamily="34" charset="0"/>
              </a:rPr>
              <a:t>Global oil consumption grew by an above average 1.4 Mb/d. China (0.68 Mb/d) and the US (0.50 Mb/d) accounted for the majority of this year’s growth in consumption.			    </a:t>
            </a:r>
            <a:r>
              <a:rPr lang="en-AU" sz="1200" dirty="0">
                <a:latin typeface="Arial" panose="020B0604020202020204" pitchFamily="34" charset="0"/>
                <a:cs typeface="Arial" panose="020B0604020202020204" pitchFamily="34" charset="0"/>
              </a:rPr>
              <a:t>Source: </a:t>
            </a:r>
            <a:r>
              <a:rPr lang="en-AU" sz="1200" b="1" i="1" dirty="0">
                <a:latin typeface="Arial" panose="020B0604020202020204" pitchFamily="34" charset="0"/>
                <a:cs typeface="Arial" panose="020B0604020202020204" pitchFamily="34" charset="0"/>
              </a:rPr>
              <a:t>BP Statistical Review of World Energy 2019</a:t>
            </a:r>
            <a:r>
              <a:rPr lang="en-AU" sz="1200" dirty="0">
                <a:latin typeface="Arial" panose="020B0604020202020204" pitchFamily="34" charset="0"/>
                <a:cs typeface="Arial" panose="020B0604020202020204" pitchFamily="34" charset="0"/>
              </a:rPr>
              <a:t>, p22 </a:t>
            </a:r>
          </a:p>
        </p:txBody>
      </p:sp>
    </p:spTree>
    <p:extLst>
      <p:ext uri="{BB962C8B-B14F-4D97-AF65-F5344CB8AC3E}">
        <p14:creationId xmlns:p14="http://schemas.microsoft.com/office/powerpoint/2010/main" val="1616598198"/>
      </p:ext>
    </p:extLst>
  </p:cSld>
  <p:clrMapOvr>
    <a:masterClrMapping/>
  </p:clrMapOvr>
  <p:transition spd="med">
    <p:pull/>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9E93037-E4C0-469F-B43A-F150687020D4}"/>
              </a:ext>
            </a:extLst>
          </p:cNvPr>
          <p:cNvSpPr>
            <a:spLocks noGrp="1"/>
          </p:cNvSpPr>
          <p:nvPr>
            <p:ph type="dt" sz="half" idx="10"/>
          </p:nvPr>
        </p:nvSpPr>
        <p:spPr/>
        <p:txBody>
          <a:bodyPr/>
          <a:lstStyle/>
          <a:p>
            <a:r>
              <a:rPr lang="en-AU"/>
              <a:t>19 Jun 2019</a:t>
            </a:r>
          </a:p>
        </p:txBody>
      </p:sp>
      <p:sp>
        <p:nvSpPr>
          <p:cNvPr id="3" name="Footer Placeholder 2">
            <a:extLst>
              <a:ext uri="{FF2B5EF4-FFF2-40B4-BE49-F238E27FC236}">
                <a16:creationId xmlns:a16="http://schemas.microsoft.com/office/drawing/2014/main" id="{879E8FFD-608C-44E5-9088-8A15179CADD4}"/>
              </a:ext>
            </a:extLst>
          </p:cNvPr>
          <p:cNvSpPr>
            <a:spLocks noGrp="1"/>
          </p:cNvSpPr>
          <p:nvPr>
            <p:ph type="ftr" sz="quarter" idx="11"/>
          </p:nvPr>
        </p:nvSpPr>
        <p:spPr/>
        <p:txBody>
          <a:bodyPr/>
          <a:lstStyle/>
          <a:p>
            <a:r>
              <a:rPr lang="en-AU"/>
              <a:t>Geoffrey Miell - Independent Planning Commission NSW - D562/19 - Ulan Coal Mine MOD 4</a:t>
            </a:r>
          </a:p>
        </p:txBody>
      </p:sp>
      <p:sp>
        <p:nvSpPr>
          <p:cNvPr id="4" name="Slide Number Placeholder 3">
            <a:extLst>
              <a:ext uri="{FF2B5EF4-FFF2-40B4-BE49-F238E27FC236}">
                <a16:creationId xmlns:a16="http://schemas.microsoft.com/office/drawing/2014/main" id="{C043FA4D-9685-459A-924C-B51A60BEBECF}"/>
              </a:ext>
            </a:extLst>
          </p:cNvPr>
          <p:cNvSpPr>
            <a:spLocks noGrp="1"/>
          </p:cNvSpPr>
          <p:nvPr>
            <p:ph type="sldNum" sz="quarter" idx="12"/>
          </p:nvPr>
        </p:nvSpPr>
        <p:spPr/>
        <p:txBody>
          <a:bodyPr/>
          <a:lstStyle/>
          <a:p>
            <a:fld id="{5A9344DE-6947-4398-9C4C-BADEB78616DE}" type="slidenum">
              <a:rPr lang="en-AU" smtClean="0"/>
              <a:t>4</a:t>
            </a:fld>
            <a:endParaRPr lang="en-AU"/>
          </a:p>
        </p:txBody>
      </p:sp>
      <p:sp>
        <p:nvSpPr>
          <p:cNvPr id="5" name="Title 1">
            <a:extLst>
              <a:ext uri="{FF2B5EF4-FFF2-40B4-BE49-F238E27FC236}">
                <a16:creationId xmlns:a16="http://schemas.microsoft.com/office/drawing/2014/main" id="{5C2F72C1-77E5-49DD-90C4-A7954FD5D643}"/>
              </a:ext>
            </a:extLst>
          </p:cNvPr>
          <p:cNvSpPr txBox="1">
            <a:spLocks/>
          </p:cNvSpPr>
          <p:nvPr/>
        </p:nvSpPr>
        <p:spPr>
          <a:xfrm>
            <a:off x="224245" y="257405"/>
            <a:ext cx="9457509" cy="732875"/>
          </a:xfrm>
          <a:prstGeom prst="rect">
            <a:avLst/>
          </a:prstGeom>
          <a:solidFill>
            <a:schemeClr val="accent2">
              <a:lumMod val="20000"/>
              <a:lumOff val="80000"/>
            </a:schemeClr>
          </a:solidFill>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AU" sz="4000" b="1" dirty="0">
                <a:solidFill>
                  <a:schemeClr val="accent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2018 world oil</a:t>
            </a:r>
            <a:r>
              <a:rPr lang="en-AU" sz="2800" b="1" dirty="0">
                <a:solidFill>
                  <a:schemeClr val="accent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 </a:t>
            </a:r>
            <a:r>
              <a:rPr lang="en-AU" sz="4000" b="1" dirty="0">
                <a:solidFill>
                  <a:schemeClr val="accent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top 5 country rankings</a:t>
            </a:r>
          </a:p>
        </p:txBody>
      </p:sp>
      <p:graphicFrame>
        <p:nvGraphicFramePr>
          <p:cNvPr id="6" name="Content Placeholder 7">
            <a:extLst>
              <a:ext uri="{FF2B5EF4-FFF2-40B4-BE49-F238E27FC236}">
                <a16:creationId xmlns:a16="http://schemas.microsoft.com/office/drawing/2014/main" id="{B59D7A52-B234-458D-9754-A8CDB1FB8BC2}"/>
              </a:ext>
            </a:extLst>
          </p:cNvPr>
          <p:cNvGraphicFramePr>
            <a:graphicFrameLocks/>
          </p:cNvGraphicFramePr>
          <p:nvPr>
            <p:extLst>
              <p:ext uri="{D42A27DB-BD31-4B8C-83A1-F6EECF244321}">
                <p14:modId xmlns:p14="http://schemas.microsoft.com/office/powerpoint/2010/main" val="2863124974"/>
              </p:ext>
            </p:extLst>
          </p:nvPr>
        </p:nvGraphicFramePr>
        <p:xfrm>
          <a:off x="223838" y="1004658"/>
          <a:ext cx="9457509" cy="3657600"/>
        </p:xfrm>
        <a:graphic>
          <a:graphicData uri="http://schemas.openxmlformats.org/drawingml/2006/table">
            <a:tbl>
              <a:tblPr firstRow="1" bandRow="1">
                <a:effectLst>
                  <a:outerShdw blurRad="50800" dist="38100" dir="2700000" algn="tl" rotWithShape="0">
                    <a:prstClr val="black">
                      <a:alpha val="40000"/>
                    </a:prstClr>
                  </a:outerShdw>
                </a:effectLst>
                <a:tableStyleId>{93296810-A885-4BE3-A3E7-6D5BEEA58F35}</a:tableStyleId>
              </a:tblPr>
              <a:tblGrid>
                <a:gridCol w="1633817">
                  <a:extLst>
                    <a:ext uri="{9D8B030D-6E8A-4147-A177-3AD203B41FA5}">
                      <a16:colId xmlns:a16="http://schemas.microsoft.com/office/drawing/2014/main" val="1504299801"/>
                    </a:ext>
                  </a:extLst>
                </a:gridCol>
                <a:gridCol w="1365149">
                  <a:extLst>
                    <a:ext uri="{9D8B030D-6E8A-4147-A177-3AD203B41FA5}">
                      <a16:colId xmlns:a16="http://schemas.microsoft.com/office/drawing/2014/main" val="462592717"/>
                    </a:ext>
                  </a:extLst>
                </a:gridCol>
                <a:gridCol w="1227623">
                  <a:extLst>
                    <a:ext uri="{9D8B030D-6E8A-4147-A177-3AD203B41FA5}">
                      <a16:colId xmlns:a16="http://schemas.microsoft.com/office/drawing/2014/main" val="3611227833"/>
                    </a:ext>
                  </a:extLst>
                </a:gridCol>
                <a:gridCol w="1418933">
                  <a:extLst>
                    <a:ext uri="{9D8B030D-6E8A-4147-A177-3AD203B41FA5}">
                      <a16:colId xmlns:a16="http://schemas.microsoft.com/office/drawing/2014/main" val="3987122451"/>
                    </a:ext>
                  </a:extLst>
                </a:gridCol>
                <a:gridCol w="1361926">
                  <a:extLst>
                    <a:ext uri="{9D8B030D-6E8A-4147-A177-3AD203B41FA5}">
                      <a16:colId xmlns:a16="http://schemas.microsoft.com/office/drawing/2014/main" val="1964362643"/>
                    </a:ext>
                  </a:extLst>
                </a:gridCol>
                <a:gridCol w="1076228">
                  <a:extLst>
                    <a:ext uri="{9D8B030D-6E8A-4147-A177-3AD203B41FA5}">
                      <a16:colId xmlns:a16="http://schemas.microsoft.com/office/drawing/2014/main" val="1467048781"/>
                    </a:ext>
                  </a:extLst>
                </a:gridCol>
                <a:gridCol w="1373833">
                  <a:extLst>
                    <a:ext uri="{9D8B030D-6E8A-4147-A177-3AD203B41FA5}">
                      <a16:colId xmlns:a16="http://schemas.microsoft.com/office/drawing/2014/main" val="3288809485"/>
                    </a:ext>
                  </a:extLst>
                </a:gridCol>
              </a:tblGrid>
              <a:tr h="370840">
                <a:tc>
                  <a:txBody>
                    <a:bodyPr/>
                    <a:lstStyle/>
                    <a:p>
                      <a:r>
                        <a:rPr lang="en-AU" dirty="0">
                          <a:effectLst>
                            <a:outerShdw blurRad="38100" dist="38100" dir="2700000" algn="tl">
                              <a:srgbClr val="000000">
                                <a:alpha val="43137"/>
                              </a:srgbClr>
                            </a:outerShdw>
                          </a:effectLst>
                        </a:rPr>
                        <a:t>Crude Oil</a:t>
                      </a:r>
                    </a:p>
                    <a:p>
                      <a:r>
                        <a:rPr lang="en-AU" dirty="0">
                          <a:effectLst>
                            <a:outerShdw blurRad="38100" dist="38100" dir="2700000" algn="tl">
                              <a:srgbClr val="000000">
                                <a:alpha val="43137"/>
                              </a:srgbClr>
                            </a:outerShdw>
                          </a:effectLst>
                        </a:rPr>
                        <a:t>in year 2018</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en-AU" sz="3600" dirty="0">
                          <a:effectLst>
                            <a:outerShdw blurRad="38100" dist="38100" dir="2700000" algn="tl">
                              <a:srgbClr val="000000">
                                <a:alpha val="43137"/>
                              </a:srgbClr>
                            </a:outerShdw>
                          </a:effectLst>
                        </a:rPr>
                        <a:t>World</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en-AU" dirty="0">
                          <a:effectLst>
                            <a:outerShdw blurRad="38100" dist="38100" dir="2700000" algn="tl">
                              <a:srgbClr val="000000">
                                <a:alpha val="43137"/>
                              </a:srgbClr>
                            </a:outerShdw>
                          </a:effectLst>
                        </a:rPr>
                        <a:t>Rank #1</a:t>
                      </a:r>
                    </a:p>
                    <a:p>
                      <a:pPr algn="ctr"/>
                      <a:r>
                        <a:rPr lang="en-AU" dirty="0">
                          <a:effectLst>
                            <a:outerShdw blurRad="38100" dist="38100" dir="2700000" algn="tl">
                              <a:srgbClr val="000000">
                                <a:alpha val="43137"/>
                              </a:srgbClr>
                            </a:outerShdw>
                          </a:effectLst>
                        </a:rPr>
                        <a:t>Country</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en-AU" dirty="0">
                          <a:effectLst>
                            <a:outerShdw blurRad="38100" dist="38100" dir="2700000" algn="tl">
                              <a:srgbClr val="000000">
                                <a:alpha val="43137"/>
                              </a:srgbClr>
                            </a:outerShdw>
                          </a:effectLst>
                        </a:rPr>
                        <a:t>Rank #2</a:t>
                      </a:r>
                    </a:p>
                    <a:p>
                      <a:pPr algn="ctr"/>
                      <a:r>
                        <a:rPr lang="en-AU" dirty="0">
                          <a:effectLst>
                            <a:outerShdw blurRad="38100" dist="38100" dir="2700000" algn="tl">
                              <a:srgbClr val="000000">
                                <a:alpha val="43137"/>
                              </a:srgbClr>
                            </a:outerShdw>
                          </a:effectLst>
                        </a:rPr>
                        <a:t>Country</a:t>
                      </a:r>
                    </a:p>
                  </a:txBody>
                  <a:tcPr>
                    <a:lnT w="12700" cap="flat" cmpd="sng" algn="ctr">
                      <a:solidFill>
                        <a:schemeClr val="tx1"/>
                      </a:solidFill>
                      <a:prstDash val="solid"/>
                      <a:round/>
                      <a:headEnd type="none" w="med" len="med"/>
                      <a:tailEnd type="none" w="med" len="med"/>
                    </a:lnT>
                  </a:tcPr>
                </a:tc>
                <a:tc>
                  <a:txBody>
                    <a:bodyPr/>
                    <a:lstStyle/>
                    <a:p>
                      <a:pPr algn="ctr"/>
                      <a:r>
                        <a:rPr lang="en-AU" dirty="0">
                          <a:effectLst>
                            <a:outerShdw blurRad="38100" dist="38100" dir="2700000" algn="tl">
                              <a:srgbClr val="000000">
                                <a:alpha val="43137"/>
                              </a:srgbClr>
                            </a:outerShdw>
                          </a:effectLst>
                        </a:rPr>
                        <a:t>Rank #3</a:t>
                      </a:r>
                    </a:p>
                    <a:p>
                      <a:pPr algn="ctr"/>
                      <a:r>
                        <a:rPr lang="en-AU" dirty="0">
                          <a:effectLst>
                            <a:outerShdw blurRad="38100" dist="38100" dir="2700000" algn="tl">
                              <a:srgbClr val="000000">
                                <a:alpha val="43137"/>
                              </a:srgbClr>
                            </a:outerShdw>
                          </a:effectLst>
                        </a:rPr>
                        <a:t>Country</a:t>
                      </a:r>
                    </a:p>
                  </a:txBody>
                  <a:tcPr>
                    <a:lnT w="12700" cap="flat" cmpd="sng" algn="ctr">
                      <a:solidFill>
                        <a:schemeClr val="tx1"/>
                      </a:solidFill>
                      <a:prstDash val="solid"/>
                      <a:round/>
                      <a:headEnd type="none" w="med" len="med"/>
                      <a:tailEnd type="none" w="med" len="med"/>
                    </a:lnT>
                  </a:tcPr>
                </a:tc>
                <a:tc>
                  <a:txBody>
                    <a:bodyPr/>
                    <a:lstStyle/>
                    <a:p>
                      <a:pPr algn="ctr"/>
                      <a:r>
                        <a:rPr lang="en-AU" dirty="0">
                          <a:effectLst>
                            <a:outerShdw blurRad="38100" dist="38100" dir="2700000" algn="tl">
                              <a:srgbClr val="000000">
                                <a:alpha val="43137"/>
                              </a:srgbClr>
                            </a:outerShdw>
                          </a:effectLst>
                        </a:rPr>
                        <a:t>Rank #4</a:t>
                      </a:r>
                    </a:p>
                    <a:p>
                      <a:pPr algn="ctr"/>
                      <a:r>
                        <a:rPr lang="en-AU" dirty="0">
                          <a:effectLst>
                            <a:outerShdw blurRad="38100" dist="38100" dir="2700000" algn="tl">
                              <a:srgbClr val="000000">
                                <a:alpha val="43137"/>
                              </a:srgbClr>
                            </a:outerShdw>
                          </a:effectLst>
                        </a:rPr>
                        <a:t>Country</a:t>
                      </a:r>
                    </a:p>
                  </a:txBody>
                  <a:tcPr>
                    <a:lnT w="12700" cap="flat" cmpd="sng" algn="ctr">
                      <a:solidFill>
                        <a:schemeClr val="tx1"/>
                      </a:solidFill>
                      <a:prstDash val="solid"/>
                      <a:round/>
                      <a:headEnd type="none" w="med" len="med"/>
                      <a:tailEnd type="none" w="med" len="med"/>
                    </a:lnT>
                  </a:tcPr>
                </a:tc>
                <a:tc>
                  <a:txBody>
                    <a:bodyPr/>
                    <a:lstStyle/>
                    <a:p>
                      <a:pPr algn="ctr"/>
                      <a:r>
                        <a:rPr lang="en-AU" dirty="0">
                          <a:effectLst>
                            <a:outerShdw blurRad="38100" dist="38100" dir="2700000" algn="tl">
                              <a:srgbClr val="000000">
                                <a:alpha val="43137"/>
                              </a:srgbClr>
                            </a:outerShdw>
                          </a:effectLst>
                        </a:rPr>
                        <a:t>Rank #5</a:t>
                      </a:r>
                    </a:p>
                    <a:p>
                      <a:pPr algn="ctr"/>
                      <a:r>
                        <a:rPr lang="en-AU" dirty="0">
                          <a:effectLst>
                            <a:outerShdw blurRad="38100" dist="38100" dir="2700000" algn="tl">
                              <a:srgbClr val="000000">
                                <a:alpha val="43137"/>
                              </a:srgbClr>
                            </a:outerShdw>
                          </a:effectLst>
                        </a:rPr>
                        <a:t>Country</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578433757"/>
                  </a:ext>
                </a:extLst>
              </a:tr>
              <a:tr h="370840">
                <a:tc>
                  <a:txBody>
                    <a:bodyPr/>
                    <a:lstStyle/>
                    <a:p>
                      <a:r>
                        <a:rPr lang="en-AU" b="1" dirty="0">
                          <a:effectLst>
                            <a:outerShdw blurRad="38100" dist="38100" dir="2700000" algn="tl">
                              <a:srgbClr val="000000">
                                <a:alpha val="43137"/>
                              </a:srgbClr>
                            </a:outerShdw>
                          </a:effectLst>
                          <a:highlight>
                            <a:srgbClr val="FFFF00"/>
                          </a:highlight>
                        </a:rPr>
                        <a:t>Reserves </a:t>
                      </a:r>
                      <a:r>
                        <a:rPr lang="en-AU" sz="1200" b="1" dirty="0">
                          <a:effectLst>
                            <a:outerShdw blurRad="38100" dist="38100" dir="2700000" algn="tl">
                              <a:srgbClr val="000000">
                                <a:alpha val="43137"/>
                              </a:srgbClr>
                            </a:outerShdw>
                          </a:effectLst>
                          <a:highlight>
                            <a:srgbClr val="FFFF00"/>
                          </a:highlight>
                        </a:rPr>
                        <a:t>(proved)</a:t>
                      </a:r>
                    </a:p>
                    <a:p>
                      <a:r>
                        <a:rPr lang="en-AU" dirty="0"/>
                        <a:t>(x</a:t>
                      </a:r>
                      <a:r>
                        <a:rPr lang="en-AU" i="1" dirty="0"/>
                        <a:t>10</a:t>
                      </a:r>
                      <a:r>
                        <a:rPr lang="en-AU" i="1" baseline="30000" dirty="0"/>
                        <a:t>9</a:t>
                      </a:r>
                      <a:r>
                        <a:rPr lang="en-AU" i="1" dirty="0"/>
                        <a:t> barrels</a:t>
                      </a:r>
                      <a:r>
                        <a:rPr lang="en-AU" dirty="0"/>
                        <a:t>)</a:t>
                      </a:r>
                    </a:p>
                    <a:p>
                      <a:r>
                        <a:rPr lang="en-AU" dirty="0"/>
                        <a:t>(</a:t>
                      </a:r>
                      <a:r>
                        <a:rPr lang="en-AU" i="1" dirty="0"/>
                        <a:t>% world share</a:t>
                      </a:r>
                      <a:r>
                        <a:rPr lang="en-AU" dirty="0"/>
                        <a:t>)</a:t>
                      </a:r>
                    </a:p>
                    <a:p>
                      <a:r>
                        <a:rPr lang="en-AU" b="1" dirty="0"/>
                        <a:t>R/P </a:t>
                      </a:r>
                      <a:r>
                        <a:rPr lang="en-AU" dirty="0"/>
                        <a:t>(</a:t>
                      </a:r>
                      <a:r>
                        <a:rPr lang="en-AU" i="1" dirty="0"/>
                        <a:t>years</a:t>
                      </a:r>
                      <a:r>
                        <a:rPr lang="en-AU" dirty="0"/>
                        <a:t>)</a:t>
                      </a:r>
                    </a:p>
                  </a:txBody>
                  <a:tcPr>
                    <a:lnL w="12700" cap="flat" cmpd="sng" algn="ctr">
                      <a:solidFill>
                        <a:schemeClr val="tx1"/>
                      </a:solidFill>
                      <a:prstDash val="solid"/>
                      <a:round/>
                      <a:headEnd type="none" w="med" len="med"/>
                      <a:tailEnd type="none" w="med" len="med"/>
                    </a:lnL>
                  </a:tcPr>
                </a:tc>
                <a:tc>
                  <a:txBody>
                    <a:bodyPr/>
                    <a:lstStyle/>
                    <a:p>
                      <a:pPr algn="ctr"/>
                      <a:endParaRPr lang="en-AU" sz="1400" dirty="0"/>
                    </a:p>
                    <a:p>
                      <a:pPr algn="ctr"/>
                      <a:r>
                        <a:rPr lang="en-AU" sz="2200" dirty="0"/>
                        <a:t>1 729.7</a:t>
                      </a:r>
                    </a:p>
                    <a:p>
                      <a:pPr algn="ctr"/>
                      <a:r>
                        <a:rPr lang="en-AU" b="1" dirty="0"/>
                        <a:t>100</a:t>
                      </a:r>
                    </a:p>
                    <a:p>
                      <a:pPr algn="ctr"/>
                      <a:r>
                        <a:rPr lang="en-AU" dirty="0">
                          <a:effectLst>
                            <a:outerShdw blurRad="38100" dist="38100" dir="2700000" algn="tl">
                              <a:srgbClr val="000000">
                                <a:alpha val="43137"/>
                              </a:srgbClr>
                            </a:outerShdw>
                          </a:effectLst>
                          <a:highlight>
                            <a:srgbClr val="FFFF00"/>
                          </a:highlight>
                        </a:rPr>
                        <a:t>50.0</a:t>
                      </a:r>
                    </a:p>
                  </a:txBody>
                  <a:tcPr>
                    <a:lnR w="12700" cap="flat" cmpd="sng" algn="ctr">
                      <a:solidFill>
                        <a:schemeClr val="tx1"/>
                      </a:solidFill>
                      <a:prstDash val="solid"/>
                      <a:round/>
                      <a:headEnd type="none" w="med" len="med"/>
                      <a:tailEnd type="none" w="med" len="med"/>
                    </a:lnR>
                  </a:tcPr>
                </a:tc>
                <a:tc>
                  <a:txBody>
                    <a:bodyPr/>
                    <a:lstStyle/>
                    <a:p>
                      <a:pPr algn="ctr"/>
                      <a:r>
                        <a:rPr lang="en-AU" b="1" u="sng" dirty="0"/>
                        <a:t>Venezuela</a:t>
                      </a:r>
                    </a:p>
                    <a:p>
                      <a:pPr algn="ctr"/>
                      <a:r>
                        <a:rPr lang="en-AU" dirty="0"/>
                        <a:t>303.3</a:t>
                      </a:r>
                    </a:p>
                    <a:p>
                      <a:pPr algn="ctr"/>
                      <a:r>
                        <a:rPr lang="en-AU" b="1" dirty="0"/>
                        <a:t>17.5</a:t>
                      </a:r>
                    </a:p>
                    <a:p>
                      <a:pPr algn="ctr"/>
                      <a:r>
                        <a:rPr lang="en-AU" dirty="0"/>
                        <a:t>&gt;500</a:t>
                      </a:r>
                    </a:p>
                  </a:txBody>
                  <a:tcPr>
                    <a:lnL w="12700" cap="flat" cmpd="sng" algn="ctr">
                      <a:solidFill>
                        <a:schemeClr val="tx1"/>
                      </a:solidFill>
                      <a:prstDash val="solid"/>
                      <a:round/>
                      <a:headEnd type="none" w="med" len="med"/>
                      <a:tailEnd type="none" w="med" len="med"/>
                    </a:lnL>
                  </a:tcPr>
                </a:tc>
                <a:tc>
                  <a:txBody>
                    <a:bodyPr/>
                    <a:lstStyle/>
                    <a:p>
                      <a:pPr algn="ctr"/>
                      <a:r>
                        <a:rPr lang="en-AU" b="1" u="sng" dirty="0">
                          <a:solidFill>
                            <a:srgbClr val="FFC000"/>
                          </a:solidFill>
                        </a:rPr>
                        <a:t>Saudi Arabia</a:t>
                      </a:r>
                    </a:p>
                    <a:p>
                      <a:pPr algn="ctr"/>
                      <a:r>
                        <a:rPr lang="en-AU" b="0" u="none" dirty="0"/>
                        <a:t>297.7</a:t>
                      </a:r>
                    </a:p>
                    <a:p>
                      <a:pPr algn="ctr"/>
                      <a:r>
                        <a:rPr lang="en-AU" b="1" u="none" dirty="0"/>
                        <a:t>17.2</a:t>
                      </a:r>
                    </a:p>
                    <a:p>
                      <a:pPr algn="ctr"/>
                      <a:r>
                        <a:rPr lang="en-AU" b="0" u="none" dirty="0"/>
                        <a:t>66.4</a:t>
                      </a:r>
                    </a:p>
                  </a:txBody>
                  <a:tcPr/>
                </a:tc>
                <a:tc>
                  <a:txBody>
                    <a:bodyPr/>
                    <a:lstStyle/>
                    <a:p>
                      <a:pPr algn="ctr"/>
                      <a:r>
                        <a:rPr lang="en-AU" b="1" u="sng" dirty="0">
                          <a:solidFill>
                            <a:srgbClr val="CC0066"/>
                          </a:solidFill>
                        </a:rPr>
                        <a:t>Canada</a:t>
                      </a:r>
                    </a:p>
                    <a:p>
                      <a:pPr algn="ctr"/>
                      <a:r>
                        <a:rPr lang="en-AU" dirty="0"/>
                        <a:t>167.8</a:t>
                      </a:r>
                    </a:p>
                    <a:p>
                      <a:pPr algn="ctr"/>
                      <a:r>
                        <a:rPr lang="en-AU" b="1" dirty="0"/>
                        <a:t>9.7</a:t>
                      </a:r>
                    </a:p>
                    <a:p>
                      <a:pPr algn="ctr"/>
                      <a:r>
                        <a:rPr lang="en-AU" dirty="0"/>
                        <a:t>88.3</a:t>
                      </a:r>
                    </a:p>
                  </a:txBody>
                  <a:tcPr/>
                </a:tc>
                <a:tc>
                  <a:txBody>
                    <a:bodyPr/>
                    <a:lstStyle/>
                    <a:p>
                      <a:pPr algn="ctr"/>
                      <a:r>
                        <a:rPr lang="en-AU" b="1" u="sng" dirty="0">
                          <a:solidFill>
                            <a:srgbClr val="008000"/>
                          </a:solidFill>
                        </a:rPr>
                        <a:t>Iran</a:t>
                      </a:r>
                    </a:p>
                    <a:p>
                      <a:pPr algn="ctr"/>
                      <a:r>
                        <a:rPr lang="en-AU" dirty="0"/>
                        <a:t>155.6</a:t>
                      </a:r>
                    </a:p>
                    <a:p>
                      <a:pPr algn="ctr"/>
                      <a:r>
                        <a:rPr lang="en-AU" b="1" dirty="0"/>
                        <a:t>9.0</a:t>
                      </a:r>
                    </a:p>
                    <a:p>
                      <a:pPr algn="ctr"/>
                      <a:r>
                        <a:rPr lang="en-AU" dirty="0"/>
                        <a:t>90.4</a:t>
                      </a:r>
                    </a:p>
                  </a:txBody>
                  <a:tcPr/>
                </a:tc>
                <a:tc>
                  <a:txBody>
                    <a:bodyPr/>
                    <a:lstStyle/>
                    <a:p>
                      <a:pPr algn="ctr"/>
                      <a:r>
                        <a:rPr lang="en-AU" b="1" u="sng" dirty="0"/>
                        <a:t>Iraq</a:t>
                      </a:r>
                    </a:p>
                    <a:p>
                      <a:pPr algn="ctr"/>
                      <a:r>
                        <a:rPr lang="en-AU" dirty="0"/>
                        <a:t>147.2</a:t>
                      </a:r>
                    </a:p>
                    <a:p>
                      <a:pPr algn="ctr"/>
                      <a:r>
                        <a:rPr lang="en-AU" b="1" dirty="0"/>
                        <a:t>8.5</a:t>
                      </a:r>
                    </a:p>
                    <a:p>
                      <a:pPr algn="ctr"/>
                      <a:r>
                        <a:rPr lang="en-AU" dirty="0"/>
                        <a:t>87.4</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488247315"/>
                  </a:ext>
                </a:extLst>
              </a:tr>
              <a:tr h="370840">
                <a:tc>
                  <a:txBody>
                    <a:bodyPr/>
                    <a:lstStyle/>
                    <a:p>
                      <a:r>
                        <a:rPr lang="en-AU" b="1" dirty="0">
                          <a:effectLst>
                            <a:outerShdw blurRad="38100" dist="38100" dir="2700000" algn="tl">
                              <a:srgbClr val="000000">
                                <a:alpha val="43137"/>
                              </a:srgbClr>
                            </a:outerShdw>
                          </a:effectLst>
                          <a:highlight>
                            <a:srgbClr val="FFFF00"/>
                          </a:highlight>
                        </a:rPr>
                        <a:t>Production</a:t>
                      </a:r>
                    </a:p>
                    <a:p>
                      <a:r>
                        <a:rPr lang="en-AU" dirty="0"/>
                        <a:t>(</a:t>
                      </a:r>
                      <a:r>
                        <a:rPr lang="en-AU" i="1" dirty="0"/>
                        <a:t>x10</a:t>
                      </a:r>
                      <a:r>
                        <a:rPr lang="en-AU" i="1" baseline="30000" dirty="0"/>
                        <a:t>3</a:t>
                      </a:r>
                      <a:r>
                        <a:rPr lang="en-AU" i="1" dirty="0"/>
                        <a:t> barrels/d</a:t>
                      </a:r>
                      <a:r>
                        <a:rPr lang="en-AU" dirty="0"/>
                        <a:t>)</a:t>
                      </a:r>
                    </a:p>
                    <a:p>
                      <a:r>
                        <a:rPr lang="en-AU" dirty="0"/>
                        <a:t>(</a:t>
                      </a:r>
                      <a:r>
                        <a:rPr lang="en-AU" i="1" dirty="0"/>
                        <a:t>% world share</a:t>
                      </a:r>
                      <a:r>
                        <a:rPr lang="en-AU" dirty="0"/>
                        <a:t>)</a:t>
                      </a:r>
                    </a:p>
                  </a:txBody>
                  <a:tcPr>
                    <a:lnL w="12700" cap="flat" cmpd="sng" algn="ctr">
                      <a:solidFill>
                        <a:schemeClr val="tx1"/>
                      </a:solidFill>
                      <a:prstDash val="solid"/>
                      <a:round/>
                      <a:headEnd type="none" w="med" len="med"/>
                      <a:tailEnd type="none" w="med" len="med"/>
                    </a:lnL>
                  </a:tcPr>
                </a:tc>
                <a:tc>
                  <a:txBody>
                    <a:bodyPr/>
                    <a:lstStyle/>
                    <a:p>
                      <a:pPr algn="ctr"/>
                      <a:endParaRPr lang="en-AU" sz="1400" dirty="0"/>
                    </a:p>
                    <a:p>
                      <a:pPr algn="ctr"/>
                      <a:r>
                        <a:rPr lang="en-AU" sz="2200" dirty="0">
                          <a:effectLst>
                            <a:outerShdw blurRad="38100" dist="38100" dir="2700000" algn="tl">
                              <a:srgbClr val="000000">
                                <a:alpha val="43137"/>
                              </a:srgbClr>
                            </a:outerShdw>
                          </a:effectLst>
                          <a:highlight>
                            <a:srgbClr val="FFFF00"/>
                          </a:highlight>
                        </a:rPr>
                        <a:t>94 718</a:t>
                      </a:r>
                    </a:p>
                    <a:p>
                      <a:pPr algn="ctr"/>
                      <a:r>
                        <a:rPr lang="en-AU" b="1" dirty="0"/>
                        <a:t>100</a:t>
                      </a:r>
                    </a:p>
                  </a:txBody>
                  <a:tcPr>
                    <a:lnR w="12700" cap="flat" cmpd="sng" algn="ctr">
                      <a:solidFill>
                        <a:schemeClr val="tx1"/>
                      </a:solidFill>
                      <a:prstDash val="solid"/>
                      <a:round/>
                      <a:headEnd type="none" w="med" len="med"/>
                      <a:tailEnd type="none" w="med" len="med"/>
                    </a:lnR>
                  </a:tcPr>
                </a:tc>
                <a:tc>
                  <a:txBody>
                    <a:bodyPr/>
                    <a:lstStyle/>
                    <a:p>
                      <a:pPr algn="ctr"/>
                      <a:r>
                        <a:rPr lang="en-AU" b="1" u="sng" dirty="0">
                          <a:solidFill>
                            <a:srgbClr val="00B0F0"/>
                          </a:solidFill>
                        </a:rPr>
                        <a:t>USA</a:t>
                      </a:r>
                    </a:p>
                    <a:p>
                      <a:pPr algn="ctr"/>
                      <a:r>
                        <a:rPr lang="en-AU" dirty="0">
                          <a:effectLst>
                            <a:outerShdw blurRad="38100" dist="38100" dir="2700000" algn="tl">
                              <a:srgbClr val="000000">
                                <a:alpha val="43137"/>
                              </a:srgbClr>
                            </a:outerShdw>
                          </a:effectLst>
                          <a:highlight>
                            <a:srgbClr val="FFFF00"/>
                          </a:highlight>
                        </a:rPr>
                        <a:t>15 311</a:t>
                      </a:r>
                    </a:p>
                    <a:p>
                      <a:pPr algn="ctr"/>
                      <a:r>
                        <a:rPr lang="en-AU" b="1" dirty="0">
                          <a:effectLst>
                            <a:outerShdw blurRad="38100" dist="38100" dir="2700000" algn="tl">
                              <a:srgbClr val="000000">
                                <a:alpha val="43137"/>
                              </a:srgbClr>
                            </a:outerShdw>
                          </a:effectLst>
                          <a:highlight>
                            <a:srgbClr val="FFFF00"/>
                          </a:highlight>
                        </a:rPr>
                        <a:t>16.6</a:t>
                      </a:r>
                    </a:p>
                  </a:txBody>
                  <a:tcPr>
                    <a:lnL w="12700" cap="flat" cmpd="sng" algn="ctr">
                      <a:solidFill>
                        <a:schemeClr val="tx1"/>
                      </a:solidFill>
                      <a:prstDash val="solid"/>
                      <a:round/>
                      <a:headEnd type="none" w="med" len="med"/>
                      <a:tailEnd type="none" w="med" len="med"/>
                    </a:lnL>
                  </a:tcPr>
                </a:tc>
                <a:tc>
                  <a:txBody>
                    <a:bodyPr/>
                    <a:lstStyle/>
                    <a:p>
                      <a:pPr algn="ctr"/>
                      <a:r>
                        <a:rPr lang="en-AU" b="1" u="sng" dirty="0">
                          <a:solidFill>
                            <a:srgbClr val="FFC000"/>
                          </a:solidFill>
                        </a:rPr>
                        <a:t>Saudi Arabia</a:t>
                      </a:r>
                    </a:p>
                    <a:p>
                      <a:pPr algn="ctr"/>
                      <a:r>
                        <a:rPr lang="en-AU" dirty="0"/>
                        <a:t>12 287</a:t>
                      </a:r>
                    </a:p>
                    <a:p>
                      <a:pPr algn="ctr"/>
                      <a:r>
                        <a:rPr lang="en-AU" b="1" dirty="0"/>
                        <a:t>13.0</a:t>
                      </a:r>
                    </a:p>
                  </a:txBody>
                  <a:tcPr/>
                </a:tc>
                <a:tc>
                  <a:txBody>
                    <a:bodyPr/>
                    <a:lstStyle/>
                    <a:p>
                      <a:pPr algn="ctr"/>
                      <a:r>
                        <a:rPr lang="en-AU" b="1" u="sng" dirty="0">
                          <a:solidFill>
                            <a:srgbClr val="C00000"/>
                          </a:solidFill>
                        </a:rPr>
                        <a:t>Russian Fed.</a:t>
                      </a:r>
                    </a:p>
                    <a:p>
                      <a:pPr algn="ctr"/>
                      <a:r>
                        <a:rPr lang="en-AU" dirty="0">
                          <a:effectLst>
                            <a:outerShdw blurRad="38100" dist="38100" dir="2700000" algn="tl">
                              <a:srgbClr val="000000">
                                <a:alpha val="43137"/>
                              </a:srgbClr>
                            </a:outerShdw>
                          </a:effectLst>
                          <a:highlight>
                            <a:srgbClr val="FFFF00"/>
                          </a:highlight>
                        </a:rPr>
                        <a:t>11 438</a:t>
                      </a:r>
                    </a:p>
                    <a:p>
                      <a:pPr algn="ctr"/>
                      <a:r>
                        <a:rPr lang="en-AU" b="1" dirty="0">
                          <a:effectLst>
                            <a:outerShdw blurRad="38100" dist="38100" dir="2700000" algn="tl">
                              <a:srgbClr val="000000">
                                <a:alpha val="43137"/>
                              </a:srgbClr>
                            </a:outerShdw>
                          </a:effectLst>
                          <a:highlight>
                            <a:srgbClr val="FFFF00"/>
                          </a:highlight>
                        </a:rPr>
                        <a:t>12.1</a:t>
                      </a:r>
                    </a:p>
                  </a:txBody>
                  <a:tcPr/>
                </a:tc>
                <a:tc>
                  <a:txBody>
                    <a:bodyPr/>
                    <a:lstStyle/>
                    <a:p>
                      <a:pPr algn="ctr"/>
                      <a:r>
                        <a:rPr lang="en-AU" b="1" u="sng" dirty="0">
                          <a:solidFill>
                            <a:srgbClr val="CC0066"/>
                          </a:solidFill>
                        </a:rPr>
                        <a:t>Canada</a:t>
                      </a:r>
                    </a:p>
                    <a:p>
                      <a:pPr algn="ctr"/>
                      <a:r>
                        <a:rPr lang="en-AU" dirty="0"/>
                        <a:t>5 208</a:t>
                      </a:r>
                    </a:p>
                    <a:p>
                      <a:pPr algn="ctr"/>
                      <a:r>
                        <a:rPr lang="en-AU" b="1" dirty="0"/>
                        <a:t>5.5</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b="1" u="sng" dirty="0">
                          <a:solidFill>
                            <a:srgbClr val="008000"/>
                          </a:solidFill>
                        </a:rPr>
                        <a:t>Iran</a:t>
                      </a:r>
                      <a:endParaRPr lang="en-AU" b="1" u="sng" dirty="0">
                        <a:solidFill>
                          <a:srgbClr val="CC0066"/>
                        </a:solidFill>
                      </a:endParaRPr>
                    </a:p>
                    <a:p>
                      <a:pPr algn="ctr"/>
                      <a:r>
                        <a:rPr lang="en-AU" dirty="0"/>
                        <a:t>4 715</a:t>
                      </a:r>
                    </a:p>
                    <a:p>
                      <a:pPr algn="ctr"/>
                      <a:r>
                        <a:rPr lang="en-AU" b="1" dirty="0"/>
                        <a:t>5.0</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143882001"/>
                  </a:ext>
                </a:extLst>
              </a:tr>
              <a:tr h="370840">
                <a:tc>
                  <a:txBody>
                    <a:bodyPr/>
                    <a:lstStyle/>
                    <a:p>
                      <a:r>
                        <a:rPr lang="en-AU" b="1" dirty="0">
                          <a:effectLst>
                            <a:outerShdw blurRad="38100" dist="38100" dir="2700000" algn="tl">
                              <a:srgbClr val="000000">
                                <a:alpha val="43137"/>
                              </a:srgbClr>
                            </a:outerShdw>
                          </a:effectLst>
                          <a:highlight>
                            <a:srgbClr val="FFFF00"/>
                          </a:highlight>
                        </a:rPr>
                        <a:t>Consumption</a:t>
                      </a:r>
                    </a:p>
                    <a:p>
                      <a:r>
                        <a:rPr lang="en-AU" dirty="0"/>
                        <a:t>(</a:t>
                      </a:r>
                      <a:r>
                        <a:rPr lang="en-AU" i="1" dirty="0"/>
                        <a:t>x10</a:t>
                      </a:r>
                      <a:r>
                        <a:rPr lang="en-AU" i="1" baseline="30000" dirty="0"/>
                        <a:t>3</a:t>
                      </a:r>
                      <a:r>
                        <a:rPr lang="en-AU" i="1" dirty="0"/>
                        <a:t> barrels/d</a:t>
                      </a:r>
                      <a:r>
                        <a:rPr lang="en-AU" dirty="0"/>
                        <a:t>)</a:t>
                      </a:r>
                    </a:p>
                    <a:p>
                      <a:r>
                        <a:rPr lang="en-AU" dirty="0"/>
                        <a:t>(</a:t>
                      </a:r>
                      <a:r>
                        <a:rPr lang="en-AU" i="1" dirty="0"/>
                        <a:t>% world share</a:t>
                      </a:r>
                      <a:r>
                        <a:rPr lang="en-AU" dirty="0"/>
                        <a:t>)</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endParaRPr lang="en-AU" sz="1400" dirty="0"/>
                    </a:p>
                    <a:p>
                      <a:pPr algn="ctr"/>
                      <a:r>
                        <a:rPr lang="en-AU" sz="2200" dirty="0"/>
                        <a:t>99 843</a:t>
                      </a:r>
                    </a:p>
                    <a:p>
                      <a:pPr algn="ctr"/>
                      <a:r>
                        <a:rPr lang="en-AU" b="1" dirty="0"/>
                        <a:t>100</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AU" b="1" u="sng" dirty="0">
                          <a:solidFill>
                            <a:srgbClr val="00B0F0"/>
                          </a:solidFill>
                        </a:rPr>
                        <a:t>USA</a:t>
                      </a:r>
                    </a:p>
                    <a:p>
                      <a:pPr algn="ctr"/>
                      <a:r>
                        <a:rPr lang="en-AU" dirty="0"/>
                        <a:t>20 456</a:t>
                      </a:r>
                    </a:p>
                    <a:p>
                      <a:pPr algn="ctr"/>
                      <a:r>
                        <a:rPr lang="en-AU" b="1" dirty="0">
                          <a:effectLst>
                            <a:outerShdw blurRad="38100" dist="38100" dir="2700000" algn="tl">
                              <a:srgbClr val="000000">
                                <a:alpha val="43137"/>
                              </a:srgbClr>
                            </a:outerShdw>
                          </a:effectLst>
                          <a:highlight>
                            <a:srgbClr val="FFFF00"/>
                          </a:highlight>
                        </a:rPr>
                        <a:t>20.5</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en-AU" b="1" u="sng" dirty="0">
                          <a:solidFill>
                            <a:srgbClr val="FF0000"/>
                          </a:solidFill>
                        </a:rPr>
                        <a:t>China</a:t>
                      </a:r>
                    </a:p>
                    <a:p>
                      <a:pPr algn="ctr"/>
                      <a:r>
                        <a:rPr lang="en-AU" dirty="0"/>
                        <a:t>13 525</a:t>
                      </a:r>
                    </a:p>
                    <a:p>
                      <a:pPr algn="ctr"/>
                      <a:r>
                        <a:rPr lang="en-AU" b="1" dirty="0"/>
                        <a:t>13.5</a:t>
                      </a:r>
                    </a:p>
                  </a:txBody>
                  <a:tcPr>
                    <a:lnB w="12700" cap="flat" cmpd="sng" algn="ctr">
                      <a:solidFill>
                        <a:schemeClr val="tx1"/>
                      </a:solidFill>
                      <a:prstDash val="solid"/>
                      <a:round/>
                      <a:headEnd type="none" w="med" len="med"/>
                      <a:tailEnd type="none" w="med" len="med"/>
                    </a:lnB>
                  </a:tcPr>
                </a:tc>
                <a:tc>
                  <a:txBody>
                    <a:bodyPr/>
                    <a:lstStyle/>
                    <a:p>
                      <a:pPr algn="ctr"/>
                      <a:r>
                        <a:rPr lang="en-AU" b="1" u="sng" dirty="0">
                          <a:solidFill>
                            <a:schemeClr val="accent2">
                              <a:lumMod val="50000"/>
                            </a:schemeClr>
                          </a:solidFill>
                        </a:rPr>
                        <a:t>India</a:t>
                      </a:r>
                    </a:p>
                    <a:p>
                      <a:pPr algn="ctr"/>
                      <a:r>
                        <a:rPr lang="en-AU" dirty="0"/>
                        <a:t>5 156</a:t>
                      </a:r>
                    </a:p>
                    <a:p>
                      <a:pPr algn="ctr"/>
                      <a:r>
                        <a:rPr lang="en-AU" b="1" dirty="0"/>
                        <a:t>5.2</a:t>
                      </a:r>
                    </a:p>
                  </a:txBody>
                  <a:tcPr>
                    <a:lnB w="12700" cap="flat" cmpd="sng" algn="ctr">
                      <a:solidFill>
                        <a:schemeClr val="tx1"/>
                      </a:solidFill>
                      <a:prstDash val="solid"/>
                      <a:round/>
                      <a:headEnd type="none" w="med" len="med"/>
                      <a:tailEnd type="none" w="med" len="med"/>
                    </a:lnB>
                  </a:tcPr>
                </a:tc>
                <a:tc>
                  <a:txBody>
                    <a:bodyPr/>
                    <a:lstStyle/>
                    <a:p>
                      <a:pPr algn="ctr"/>
                      <a:r>
                        <a:rPr lang="en-AU" b="1" u="sng" dirty="0"/>
                        <a:t>Japan</a:t>
                      </a:r>
                    </a:p>
                    <a:p>
                      <a:pPr algn="ctr"/>
                      <a:r>
                        <a:rPr lang="en-AU" dirty="0"/>
                        <a:t>3 854</a:t>
                      </a:r>
                    </a:p>
                    <a:p>
                      <a:pPr algn="ctr"/>
                      <a:r>
                        <a:rPr lang="en-AU" b="1" dirty="0"/>
                        <a:t>3.9</a:t>
                      </a:r>
                    </a:p>
                  </a:txBody>
                  <a:tcPr>
                    <a:lnB w="12700" cap="flat" cmpd="sng" algn="ctr">
                      <a:solidFill>
                        <a:schemeClr val="tx1"/>
                      </a:solidFill>
                      <a:prstDash val="solid"/>
                      <a:round/>
                      <a:headEnd type="none" w="med" len="med"/>
                      <a:tailEnd type="none" w="med" len="med"/>
                    </a:lnB>
                  </a:tcPr>
                </a:tc>
                <a:tc>
                  <a:txBody>
                    <a:bodyPr/>
                    <a:lstStyle/>
                    <a:p>
                      <a:pPr algn="ctr"/>
                      <a:r>
                        <a:rPr lang="en-AU" b="1" u="sng" dirty="0">
                          <a:solidFill>
                            <a:srgbClr val="FFC000"/>
                          </a:solidFill>
                        </a:rPr>
                        <a:t>Saudi Arabia</a:t>
                      </a:r>
                    </a:p>
                    <a:p>
                      <a:pPr algn="ctr"/>
                      <a:r>
                        <a:rPr lang="en-AU" dirty="0"/>
                        <a:t>3 724</a:t>
                      </a:r>
                    </a:p>
                    <a:p>
                      <a:pPr algn="ctr"/>
                      <a:r>
                        <a:rPr lang="en-AU" b="1" dirty="0"/>
                        <a:t>3.7</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1956450"/>
                  </a:ext>
                </a:extLst>
              </a:tr>
            </a:tbl>
          </a:graphicData>
        </a:graphic>
      </p:graphicFrame>
      <p:sp>
        <p:nvSpPr>
          <p:cNvPr id="7" name="TextBox 6">
            <a:extLst>
              <a:ext uri="{FF2B5EF4-FFF2-40B4-BE49-F238E27FC236}">
                <a16:creationId xmlns:a16="http://schemas.microsoft.com/office/drawing/2014/main" id="{1AFE0DF9-4870-4A8F-919A-2D58D7FD851A}"/>
              </a:ext>
            </a:extLst>
          </p:cNvPr>
          <p:cNvSpPr txBox="1"/>
          <p:nvPr/>
        </p:nvSpPr>
        <p:spPr>
          <a:xfrm>
            <a:off x="223838" y="4676636"/>
            <a:ext cx="9456875" cy="1815882"/>
          </a:xfrm>
          <a:prstGeom prst="rect">
            <a:avLst/>
          </a:prstGeom>
          <a:noFill/>
        </p:spPr>
        <p:txBody>
          <a:bodyPr wrap="square" rtlCol="0">
            <a:spAutoFit/>
          </a:bodyPr>
          <a:lstStyle/>
          <a:p>
            <a:pPr algn="just"/>
            <a:r>
              <a:rPr lang="en-AU" b="1" dirty="0">
                <a:solidFill>
                  <a:srgbClr val="C00000"/>
                </a:solidFill>
                <a:latin typeface="Arial" panose="020B0604020202020204" pitchFamily="34" charset="0"/>
                <a:cs typeface="Arial" panose="020B0604020202020204" pitchFamily="34" charset="0"/>
              </a:rPr>
              <a:t>In year-2018, the top 5 oil countries held: 62.0% share of global Proved Reserves; 51.7% share of global Production; and 46.8% share of global Consumption.</a:t>
            </a:r>
          </a:p>
          <a:p>
            <a:pPr algn="just"/>
            <a:r>
              <a:rPr lang="en-AU" b="1" dirty="0">
                <a:solidFill>
                  <a:schemeClr val="accent6"/>
                </a:solidFill>
                <a:latin typeface="Arial" panose="020B0604020202020204" pitchFamily="34" charset="0"/>
                <a:cs typeface="Arial" panose="020B0604020202020204" pitchFamily="34" charset="0"/>
              </a:rPr>
              <a:t>Other Reserves: </a:t>
            </a:r>
            <a:r>
              <a:rPr lang="en-AU" b="1" dirty="0">
                <a:solidFill>
                  <a:srgbClr val="C00000"/>
                </a:solidFill>
                <a:latin typeface="Arial" panose="020B0604020202020204" pitchFamily="34" charset="0"/>
                <a:cs typeface="Arial" panose="020B0604020202020204" pitchFamily="34" charset="0"/>
              </a:rPr>
              <a:t>#6 </a:t>
            </a:r>
            <a:r>
              <a:rPr lang="en-AU" b="1" dirty="0">
                <a:solidFill>
                  <a:srgbClr val="C00000"/>
                </a:solidFill>
                <a:latin typeface="Arial Narrow" panose="020B0606020202030204" pitchFamily="34" charset="0"/>
                <a:cs typeface="Arial" panose="020B0604020202020204" pitchFamily="34" charset="0"/>
              </a:rPr>
              <a:t>Russian Fed. </a:t>
            </a:r>
            <a:r>
              <a:rPr lang="en-AU" b="1" dirty="0">
                <a:solidFill>
                  <a:srgbClr val="C00000"/>
                </a:solidFill>
                <a:latin typeface="Arial" panose="020B0604020202020204" pitchFamily="34" charset="0"/>
                <a:cs typeface="Arial" panose="020B0604020202020204" pitchFamily="34" charset="0"/>
              </a:rPr>
              <a:t>6.1%, </a:t>
            </a:r>
            <a:r>
              <a:rPr lang="en-AU" b="1" dirty="0">
                <a:solidFill>
                  <a:srgbClr val="C00000"/>
                </a:solidFill>
                <a:effectLst>
                  <a:outerShdw blurRad="38100" dist="38100" dir="2700000" algn="tl">
                    <a:srgbClr val="000000">
                      <a:alpha val="43137"/>
                    </a:srgbClr>
                  </a:outerShdw>
                </a:effectLst>
                <a:highlight>
                  <a:srgbClr val="FFFF00"/>
                </a:highlight>
                <a:latin typeface="Arial" panose="020B0604020202020204" pitchFamily="34" charset="0"/>
                <a:cs typeface="Arial" panose="020B0604020202020204" pitchFamily="34" charset="0"/>
              </a:rPr>
              <a:t>R/P 25.4 years</a:t>
            </a:r>
            <a:r>
              <a:rPr lang="en-AU" b="1" dirty="0">
                <a:solidFill>
                  <a:schemeClr val="accent6"/>
                </a:solidFill>
                <a:latin typeface="Arial" panose="020B0604020202020204" pitchFamily="34" charset="0"/>
                <a:cs typeface="Arial" panose="020B0604020202020204" pitchFamily="34" charset="0"/>
              </a:rPr>
              <a:t>; #7 Kuwait 5.9%, R/P 91.2 years; #8 UAE 5.7%, R/P 68.0 y; </a:t>
            </a:r>
            <a:r>
              <a:rPr lang="en-AU" b="1" dirty="0">
                <a:solidFill>
                  <a:srgbClr val="00B0F0"/>
                </a:solidFill>
                <a:latin typeface="Arial" panose="020B0604020202020204" pitchFamily="34" charset="0"/>
                <a:cs typeface="Arial" panose="020B0604020202020204" pitchFamily="34" charset="0"/>
              </a:rPr>
              <a:t>#9 USA 3.5%, </a:t>
            </a:r>
            <a:r>
              <a:rPr lang="en-AU" b="1" dirty="0">
                <a:solidFill>
                  <a:srgbClr val="00B0F0"/>
                </a:solidFill>
                <a:effectLst>
                  <a:outerShdw blurRad="38100" dist="38100" dir="2700000" algn="tl">
                    <a:srgbClr val="000000">
                      <a:alpha val="43137"/>
                    </a:srgbClr>
                  </a:outerShdw>
                </a:effectLst>
                <a:highlight>
                  <a:srgbClr val="FFFF00"/>
                </a:highlight>
                <a:latin typeface="Arial" panose="020B0604020202020204" pitchFamily="34" charset="0"/>
                <a:cs typeface="Arial" panose="020B0604020202020204" pitchFamily="34" charset="0"/>
              </a:rPr>
              <a:t>R/P 11.0 years</a:t>
            </a:r>
            <a:r>
              <a:rPr lang="en-AU" b="1" dirty="0">
                <a:solidFill>
                  <a:schemeClr val="accent6"/>
                </a:solidFill>
                <a:latin typeface="Arial" panose="020B0604020202020204" pitchFamily="34" charset="0"/>
                <a:cs typeface="Arial" panose="020B0604020202020204" pitchFamily="34" charset="0"/>
              </a:rPr>
              <a:t>; #10 Libya 2.8%, R/P 131.3 y.</a:t>
            </a:r>
          </a:p>
          <a:p>
            <a:pPr algn="just"/>
            <a:r>
              <a:rPr lang="en-AU" sz="1400" b="1" dirty="0">
                <a:latin typeface="Arial Narrow" panose="020B0606020202030204" pitchFamily="34" charset="0"/>
                <a:cs typeface="Arial" panose="020B0604020202020204" pitchFamily="34" charset="0"/>
              </a:rPr>
              <a:t>Reserves</a:t>
            </a:r>
            <a:r>
              <a:rPr lang="en-AU" sz="1400" dirty="0">
                <a:latin typeface="Arial Narrow" panose="020B0606020202030204" pitchFamily="34" charset="0"/>
                <a:cs typeface="Arial" panose="020B0604020202020204" pitchFamily="34" charset="0"/>
              </a:rPr>
              <a:t> include gas condensate and NGLs as well as crude oil. </a:t>
            </a:r>
            <a:r>
              <a:rPr lang="en-AU" sz="1400" b="1" dirty="0">
                <a:latin typeface="Arial Narrow" panose="020B0606020202030204" pitchFamily="34" charset="0"/>
                <a:cs typeface="Arial" panose="020B0604020202020204" pitchFamily="34" charset="0"/>
              </a:rPr>
              <a:t>Production</a:t>
            </a:r>
            <a:r>
              <a:rPr lang="en-AU" sz="1400" dirty="0">
                <a:latin typeface="Arial Narrow" panose="020B0606020202030204" pitchFamily="34" charset="0"/>
                <a:cs typeface="Arial" panose="020B0604020202020204" pitchFamily="34" charset="0"/>
              </a:rPr>
              <a:t> (annualised average/day) includes crude oil, shale oil, oil sands and NGLs. </a:t>
            </a:r>
            <a:r>
              <a:rPr lang="en-AU" sz="1400" b="1" dirty="0">
                <a:latin typeface="Arial Narrow" panose="020B0606020202030204" pitchFamily="34" charset="0"/>
                <a:cs typeface="Arial" panose="020B0604020202020204" pitchFamily="34" charset="0"/>
              </a:rPr>
              <a:t>Consumption</a:t>
            </a:r>
            <a:r>
              <a:rPr lang="en-AU" sz="1400" dirty="0">
                <a:latin typeface="Arial Narrow" panose="020B0606020202030204" pitchFamily="34" charset="0"/>
                <a:cs typeface="Arial" panose="020B0604020202020204" pitchFamily="34" charset="0"/>
              </a:rPr>
              <a:t> (annualised average/day) includes international aviation and marine, biofuels, Coal-to-Liquids and Gas-to-Liquids.</a:t>
            </a:r>
          </a:p>
          <a:p>
            <a:pPr algn="r"/>
            <a:r>
              <a:rPr lang="en-AU" sz="1200" dirty="0">
                <a:latin typeface="Arial" panose="020B0604020202020204" pitchFamily="34" charset="0"/>
                <a:cs typeface="Arial" panose="020B0604020202020204" pitchFamily="34" charset="0"/>
              </a:rPr>
              <a:t>Source: </a:t>
            </a:r>
            <a:r>
              <a:rPr lang="en-AU" sz="1200" b="1" i="1" dirty="0">
                <a:latin typeface="Arial" panose="020B0604020202020204" pitchFamily="34" charset="0"/>
                <a:cs typeface="Arial" panose="020B0604020202020204" pitchFamily="34" charset="0"/>
              </a:rPr>
              <a:t>BP Statistical Review of World Energy 2019</a:t>
            </a:r>
            <a:r>
              <a:rPr lang="en-AU" sz="1200" dirty="0">
                <a:latin typeface="Arial" panose="020B0604020202020204" pitchFamily="34" charset="0"/>
                <a:cs typeface="Arial" panose="020B0604020202020204" pitchFamily="34" charset="0"/>
              </a:rPr>
              <a:t>, pp14, 16, 20.</a:t>
            </a:r>
          </a:p>
        </p:txBody>
      </p:sp>
      <p:sp>
        <p:nvSpPr>
          <p:cNvPr id="8" name="TextBox 7">
            <a:extLst>
              <a:ext uri="{FF2B5EF4-FFF2-40B4-BE49-F238E27FC236}">
                <a16:creationId xmlns:a16="http://schemas.microsoft.com/office/drawing/2014/main" id="{A45C97C4-7D16-48F2-8B67-4DD016B66564}"/>
              </a:ext>
            </a:extLst>
          </p:cNvPr>
          <p:cNvSpPr txBox="1"/>
          <p:nvPr/>
        </p:nvSpPr>
        <p:spPr>
          <a:xfrm>
            <a:off x="1648918" y="6292854"/>
            <a:ext cx="1718170" cy="492443"/>
          </a:xfrm>
          <a:prstGeom prst="rect">
            <a:avLst/>
          </a:prstGeom>
          <a:solidFill>
            <a:srgbClr val="FFFF00"/>
          </a:solidFill>
        </p:spPr>
        <p:txBody>
          <a:bodyPr wrap="square" lIns="0" tIns="0" rIns="0" bIns="0" rtlCol="0" anchor="ctr" anchorCtr="1">
            <a:spAutoFit/>
          </a:bodyPr>
          <a:lstStyle/>
          <a:p>
            <a:pPr algn="ctr"/>
            <a:r>
              <a:rPr lang="en-AU" sz="1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Production rate isn’t sustainable</a:t>
            </a:r>
          </a:p>
        </p:txBody>
      </p:sp>
      <p:cxnSp>
        <p:nvCxnSpPr>
          <p:cNvPr id="9" name="Straight Arrow Connector 8">
            <a:extLst>
              <a:ext uri="{FF2B5EF4-FFF2-40B4-BE49-F238E27FC236}">
                <a16:creationId xmlns:a16="http://schemas.microsoft.com/office/drawing/2014/main" id="{421C8D1C-695F-45C0-B430-E0CA10B94162}"/>
              </a:ext>
            </a:extLst>
          </p:cNvPr>
          <p:cNvCxnSpPr>
            <a:cxnSpLocks/>
            <a:stCxn id="8" idx="0"/>
          </p:cNvCxnSpPr>
          <p:nvPr/>
        </p:nvCxnSpPr>
        <p:spPr>
          <a:xfrm flipH="1" flipV="1">
            <a:off x="2447779" y="2833458"/>
            <a:ext cx="60224" cy="3459396"/>
          </a:xfrm>
          <a:prstGeom prst="straightConnector1">
            <a:avLst/>
          </a:prstGeom>
          <a:ln w="19050">
            <a:solidFill>
              <a:srgbClr val="FF0000"/>
            </a:solidFill>
            <a:headEnd type="none" w="med" len="med"/>
            <a:tailEnd type="triangle" w="med" len="lg"/>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40ABC44A-6D82-455A-9579-BA225D8388C9}"/>
              </a:ext>
            </a:extLst>
          </p:cNvPr>
          <p:cNvCxnSpPr>
            <a:cxnSpLocks/>
            <a:stCxn id="8" idx="0"/>
          </p:cNvCxnSpPr>
          <p:nvPr/>
        </p:nvCxnSpPr>
        <p:spPr>
          <a:xfrm flipV="1">
            <a:off x="2508003" y="3715378"/>
            <a:ext cx="1163043" cy="2577476"/>
          </a:xfrm>
          <a:prstGeom prst="straightConnector1">
            <a:avLst/>
          </a:prstGeom>
          <a:ln w="19050">
            <a:solidFill>
              <a:srgbClr val="00B0F0"/>
            </a:solidFill>
            <a:headEnd type="none" w="med" len="med"/>
            <a:tailEnd type="triangle" w="med" len="lg"/>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D09C2A7F-BE13-493D-B99A-F3F577B436C4}"/>
              </a:ext>
            </a:extLst>
          </p:cNvPr>
          <p:cNvCxnSpPr>
            <a:cxnSpLocks/>
            <a:stCxn id="8" idx="0"/>
          </p:cNvCxnSpPr>
          <p:nvPr/>
        </p:nvCxnSpPr>
        <p:spPr>
          <a:xfrm flipV="1">
            <a:off x="2508003" y="3580908"/>
            <a:ext cx="3812114" cy="2711946"/>
          </a:xfrm>
          <a:prstGeom prst="straightConnector1">
            <a:avLst/>
          </a:prstGeom>
          <a:ln w="19050">
            <a:solidFill>
              <a:srgbClr val="C00000"/>
            </a:solidFill>
            <a:headEnd type="none" w="med" len="med"/>
            <a:tailEnd type="triangle" w="med" len="lg"/>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232F8F51-C55C-43A1-BC07-FE7EABEF66AF}"/>
              </a:ext>
            </a:extLst>
          </p:cNvPr>
          <p:cNvCxnSpPr>
            <a:cxnSpLocks/>
            <a:stCxn id="8" idx="0"/>
          </p:cNvCxnSpPr>
          <p:nvPr/>
        </p:nvCxnSpPr>
        <p:spPr>
          <a:xfrm flipV="1">
            <a:off x="2508003" y="5503836"/>
            <a:ext cx="1902631" cy="789018"/>
          </a:xfrm>
          <a:prstGeom prst="straightConnector1">
            <a:avLst/>
          </a:prstGeom>
          <a:ln w="19050">
            <a:solidFill>
              <a:srgbClr val="C00000"/>
            </a:solidFill>
            <a:headEnd type="none" w="med" len="med"/>
            <a:tailEnd type="triangle" w="med" len="lg"/>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39818141-7BDC-4339-BCCB-064ED24F2603}"/>
              </a:ext>
            </a:extLst>
          </p:cNvPr>
          <p:cNvCxnSpPr>
            <a:cxnSpLocks/>
            <a:stCxn id="8" idx="0"/>
          </p:cNvCxnSpPr>
          <p:nvPr/>
        </p:nvCxnSpPr>
        <p:spPr>
          <a:xfrm flipV="1">
            <a:off x="2508003" y="5767548"/>
            <a:ext cx="2063996" cy="525306"/>
          </a:xfrm>
          <a:prstGeom prst="straightConnector1">
            <a:avLst/>
          </a:prstGeom>
          <a:ln w="19050">
            <a:solidFill>
              <a:srgbClr val="00B0F0"/>
            </a:solidFill>
            <a:headEnd type="none" w="med" len="med"/>
            <a:tailEnd type="triangle" w="med"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CB6EF8B1-1C90-4526-B638-CADC210A1154}"/>
              </a:ext>
            </a:extLst>
          </p:cNvPr>
          <p:cNvCxnSpPr>
            <a:cxnSpLocks/>
          </p:cNvCxnSpPr>
          <p:nvPr/>
        </p:nvCxnSpPr>
        <p:spPr>
          <a:xfrm flipV="1">
            <a:off x="2508003" y="3465514"/>
            <a:ext cx="317259" cy="2827340"/>
          </a:xfrm>
          <a:prstGeom prst="straightConnector1">
            <a:avLst/>
          </a:prstGeom>
          <a:ln w="19050">
            <a:solidFill>
              <a:srgbClr val="FF0000"/>
            </a:solidFill>
            <a:headEnd type="none" w="med" len="med"/>
            <a:tailEnd type="triangle" w="med"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8708036"/>
      </p:ext>
    </p:extLst>
  </p:cSld>
  <p:clrMapOvr>
    <a:masterClrMapping/>
  </p:clrMapOvr>
  <p:transition spd="med">
    <p:pull/>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68F1E7AE-E7FE-4521-8B5C-E14006CE7A68}"/>
              </a:ext>
            </a:extLst>
          </p:cNvPr>
          <p:cNvPicPr>
            <a:picLocks noGrp="1" noChangeAspect="1"/>
          </p:cNvPicPr>
          <p:nvPr>
            <p:ph idx="1"/>
          </p:nvPr>
        </p:nvPicPr>
        <p:blipFill>
          <a:blip r:embed="rId2"/>
          <a:stretch>
            <a:fillRect/>
          </a:stretch>
        </p:blipFill>
        <p:spPr>
          <a:xfrm>
            <a:off x="1364462" y="995822"/>
            <a:ext cx="7177076" cy="4601628"/>
          </a:xfrm>
          <a:prstGeom prst="rect">
            <a:avLst/>
          </a:prstGeom>
          <a:ln w="12700">
            <a:solidFill>
              <a:schemeClr val="accent1"/>
            </a:solidFill>
          </a:ln>
          <a:effectLst>
            <a:outerShdw blurRad="50800" dist="38100" dir="2700000" algn="tl" rotWithShape="0">
              <a:prstClr val="black">
                <a:alpha val="40000"/>
              </a:prstClr>
            </a:outerShdw>
          </a:effectLst>
        </p:spPr>
      </p:pic>
      <p:sp>
        <p:nvSpPr>
          <p:cNvPr id="4" name="Date Placeholder 3">
            <a:extLst>
              <a:ext uri="{FF2B5EF4-FFF2-40B4-BE49-F238E27FC236}">
                <a16:creationId xmlns:a16="http://schemas.microsoft.com/office/drawing/2014/main" id="{1B6CA318-95F9-4967-A154-0FACB430284C}"/>
              </a:ext>
            </a:extLst>
          </p:cNvPr>
          <p:cNvSpPr>
            <a:spLocks noGrp="1"/>
          </p:cNvSpPr>
          <p:nvPr>
            <p:ph type="dt" sz="half" idx="10"/>
          </p:nvPr>
        </p:nvSpPr>
        <p:spPr/>
        <p:txBody>
          <a:bodyPr/>
          <a:lstStyle/>
          <a:p>
            <a:r>
              <a:rPr lang="en-AU"/>
              <a:t>19 Jun 2019</a:t>
            </a:r>
          </a:p>
        </p:txBody>
      </p:sp>
      <p:sp>
        <p:nvSpPr>
          <p:cNvPr id="5" name="Footer Placeholder 4">
            <a:extLst>
              <a:ext uri="{FF2B5EF4-FFF2-40B4-BE49-F238E27FC236}">
                <a16:creationId xmlns:a16="http://schemas.microsoft.com/office/drawing/2014/main" id="{0693BE7F-5E8B-4432-A4A0-EDAA9F7E47D6}"/>
              </a:ext>
            </a:extLst>
          </p:cNvPr>
          <p:cNvSpPr>
            <a:spLocks noGrp="1"/>
          </p:cNvSpPr>
          <p:nvPr>
            <p:ph type="ftr" sz="quarter" idx="11"/>
          </p:nvPr>
        </p:nvSpPr>
        <p:spPr/>
        <p:txBody>
          <a:bodyPr/>
          <a:lstStyle/>
          <a:p>
            <a:r>
              <a:rPr lang="en-AU"/>
              <a:t>Geoffrey Miell - Independent Planning Commission NSW - D562/19 - Ulan Coal Mine MOD 4</a:t>
            </a:r>
          </a:p>
        </p:txBody>
      </p:sp>
      <p:sp>
        <p:nvSpPr>
          <p:cNvPr id="6" name="Slide Number Placeholder 5">
            <a:extLst>
              <a:ext uri="{FF2B5EF4-FFF2-40B4-BE49-F238E27FC236}">
                <a16:creationId xmlns:a16="http://schemas.microsoft.com/office/drawing/2014/main" id="{B08AC156-B84C-44E8-A2FA-E32297172C5C}"/>
              </a:ext>
            </a:extLst>
          </p:cNvPr>
          <p:cNvSpPr>
            <a:spLocks noGrp="1"/>
          </p:cNvSpPr>
          <p:nvPr>
            <p:ph type="sldNum" sz="quarter" idx="12"/>
          </p:nvPr>
        </p:nvSpPr>
        <p:spPr/>
        <p:txBody>
          <a:bodyPr/>
          <a:lstStyle/>
          <a:p>
            <a:fld id="{5A9344DE-6947-4398-9C4C-BADEB78616DE}" type="slidenum">
              <a:rPr lang="en-AU" smtClean="0"/>
              <a:t>5</a:t>
            </a:fld>
            <a:endParaRPr lang="en-AU"/>
          </a:p>
        </p:txBody>
      </p:sp>
      <p:sp>
        <p:nvSpPr>
          <p:cNvPr id="7" name="Title 1">
            <a:extLst>
              <a:ext uri="{FF2B5EF4-FFF2-40B4-BE49-F238E27FC236}">
                <a16:creationId xmlns:a16="http://schemas.microsoft.com/office/drawing/2014/main" id="{BDB35338-177E-49C4-88D7-6C04F48815E7}"/>
              </a:ext>
            </a:extLst>
          </p:cNvPr>
          <p:cNvSpPr txBox="1">
            <a:spLocks/>
          </p:cNvSpPr>
          <p:nvPr/>
        </p:nvSpPr>
        <p:spPr>
          <a:xfrm>
            <a:off x="224245" y="257405"/>
            <a:ext cx="9457509" cy="732875"/>
          </a:xfrm>
          <a:prstGeom prst="rect">
            <a:avLst/>
          </a:prstGeom>
          <a:solidFill>
            <a:schemeClr val="accent2">
              <a:lumMod val="20000"/>
              <a:lumOff val="80000"/>
            </a:schemeClr>
          </a:solidFill>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AU" sz="4000" b="1" dirty="0">
                <a:solidFill>
                  <a:schemeClr val="accent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US conventional and shale (tight) oil</a:t>
            </a:r>
          </a:p>
        </p:txBody>
      </p:sp>
      <p:sp>
        <p:nvSpPr>
          <p:cNvPr id="9" name="TextBox 8">
            <a:extLst>
              <a:ext uri="{FF2B5EF4-FFF2-40B4-BE49-F238E27FC236}">
                <a16:creationId xmlns:a16="http://schemas.microsoft.com/office/drawing/2014/main" id="{01906801-DAE9-481C-B3EB-F6AF2BB88B51}"/>
              </a:ext>
            </a:extLst>
          </p:cNvPr>
          <p:cNvSpPr txBox="1"/>
          <p:nvPr/>
        </p:nvSpPr>
        <p:spPr>
          <a:xfrm>
            <a:off x="182880" y="5543849"/>
            <a:ext cx="9532621" cy="923330"/>
          </a:xfrm>
          <a:prstGeom prst="rect">
            <a:avLst/>
          </a:prstGeom>
          <a:noFill/>
        </p:spPr>
        <p:txBody>
          <a:bodyPr wrap="square" rtlCol="0">
            <a:spAutoFit/>
          </a:bodyPr>
          <a:lstStyle/>
          <a:p>
            <a:pPr algn="just"/>
            <a:r>
              <a:rPr lang="en-AU" sz="1400" dirty="0">
                <a:solidFill>
                  <a:srgbClr val="0070C0"/>
                </a:solidFill>
                <a:latin typeface="Arial" panose="020B0604020202020204" pitchFamily="34" charset="0"/>
                <a:cs typeface="Arial" panose="020B0604020202020204" pitchFamily="34" charset="0"/>
              </a:rPr>
              <a:t>The EIA predicts further shale oil growth but this may be too optimistic, especially if there is another credit crunch or oil prices drop further because of a global recession..</a:t>
            </a:r>
            <a:r>
              <a:rPr lang="en-AU" sz="1400" dirty="0">
                <a:solidFill>
                  <a:srgbClr val="7030A0"/>
                </a:solidFill>
                <a:latin typeface="Arial" panose="020B0604020202020204" pitchFamily="34" charset="0"/>
                <a:cs typeface="Arial" panose="020B0604020202020204" pitchFamily="34" charset="0"/>
              </a:rPr>
              <a:t> </a:t>
            </a:r>
            <a:r>
              <a:rPr lang="en-AU" sz="1400" dirty="0">
                <a:solidFill>
                  <a:srgbClr val="7030A0"/>
                </a:solidFill>
                <a:highlight>
                  <a:srgbClr val="FFFF00"/>
                </a:highlight>
                <a:latin typeface="Arial" panose="020B0604020202020204" pitchFamily="34" charset="0"/>
                <a:cs typeface="Arial" panose="020B0604020202020204" pitchFamily="34" charset="0"/>
              </a:rPr>
              <a:t>The Norwegian consultancy </a:t>
            </a:r>
            <a:r>
              <a:rPr lang="en-AU" sz="1400" dirty="0" err="1">
                <a:solidFill>
                  <a:srgbClr val="7030A0"/>
                </a:solidFill>
                <a:highlight>
                  <a:srgbClr val="FFFF00"/>
                </a:highlight>
                <a:latin typeface="Arial" panose="020B0604020202020204" pitchFamily="34" charset="0"/>
                <a:cs typeface="Arial" panose="020B0604020202020204" pitchFamily="34" charset="0"/>
              </a:rPr>
              <a:t>Rystad</a:t>
            </a:r>
            <a:r>
              <a:rPr lang="en-AU" sz="1400" dirty="0">
                <a:solidFill>
                  <a:srgbClr val="7030A0"/>
                </a:solidFill>
                <a:highlight>
                  <a:srgbClr val="FFFF00"/>
                </a:highlight>
                <a:latin typeface="Arial" panose="020B0604020202020204" pitchFamily="34" charset="0"/>
                <a:cs typeface="Arial" panose="020B0604020202020204" pitchFamily="34" charset="0"/>
              </a:rPr>
              <a:t> Energy calculated that only 10% of US shale oil companies are cash flow positive.</a:t>
            </a:r>
            <a:r>
              <a:rPr lang="en-AU" sz="1400" dirty="0">
                <a:solidFill>
                  <a:srgbClr val="7030A0"/>
                </a:solidFill>
                <a:latin typeface="Arial" panose="020B0604020202020204" pitchFamily="34" charset="0"/>
                <a:cs typeface="Arial" panose="020B0604020202020204" pitchFamily="34" charset="0"/>
              </a:rPr>
              <a:t>				</a:t>
            </a:r>
            <a:r>
              <a:rPr lang="en-AU" sz="1200" b="1" dirty="0">
                <a:latin typeface="Arial" panose="020B0604020202020204" pitchFamily="34" charset="0"/>
                <a:cs typeface="Arial" panose="020B0604020202020204" pitchFamily="34" charset="0"/>
              </a:rPr>
              <a:t>Note: graph excludes natural gas liquids (NGLs)</a:t>
            </a:r>
          </a:p>
          <a:p>
            <a:pPr algn="r"/>
            <a:r>
              <a:rPr lang="en-AU" sz="1200" dirty="0">
                <a:latin typeface="Arial" panose="020B0604020202020204" pitchFamily="34" charset="0"/>
                <a:cs typeface="Arial" panose="020B0604020202020204" pitchFamily="34" charset="0"/>
              </a:rPr>
              <a:t>Source: </a:t>
            </a:r>
            <a:r>
              <a:rPr lang="en-AU" sz="1200" dirty="0">
                <a:latin typeface="Arial Narrow" panose="020B0606020202030204" pitchFamily="34" charset="0"/>
                <a:cs typeface="Arial" panose="020B0604020202020204" pitchFamily="34" charset="0"/>
                <a:hlinkClick r:id="rId3"/>
              </a:rPr>
              <a:t>https://crudeoilpeak.info/world-crude-production-outside-us-and-iraq-is-flat-since-2005</a:t>
            </a:r>
            <a:endParaRPr lang="en-AU" sz="1200" dirty="0">
              <a:latin typeface="Arial Narrow" panose="020B0606020202030204" pitchFamily="34" charset="0"/>
              <a:cs typeface="Arial" panose="020B0604020202020204" pitchFamily="34" charset="0"/>
            </a:endParaRPr>
          </a:p>
        </p:txBody>
      </p:sp>
    </p:spTree>
    <p:extLst>
      <p:ext uri="{BB962C8B-B14F-4D97-AF65-F5344CB8AC3E}">
        <p14:creationId xmlns:p14="http://schemas.microsoft.com/office/powerpoint/2010/main" val="3323299172"/>
      </p:ext>
    </p:extLst>
  </p:cSld>
  <p:clrMapOvr>
    <a:masterClrMapping/>
  </p:clrMapOvr>
  <p:transition spd="med">
    <p:pull/>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61A2531-9329-424A-80E4-78A82B4CA3DF}"/>
              </a:ext>
            </a:extLst>
          </p:cNvPr>
          <p:cNvSpPr>
            <a:spLocks noGrp="1"/>
          </p:cNvSpPr>
          <p:nvPr>
            <p:ph idx="1"/>
          </p:nvPr>
        </p:nvSpPr>
        <p:spPr>
          <a:xfrm>
            <a:off x="224246" y="990279"/>
            <a:ext cx="9457508" cy="5610315"/>
          </a:xfrm>
        </p:spPr>
        <p:txBody>
          <a:bodyPr>
            <a:normAutofit lnSpcReduction="10000"/>
          </a:bodyPr>
          <a:lstStyle/>
          <a:p>
            <a:pPr algn="just"/>
            <a:r>
              <a:rPr lang="en-AU" sz="2000" b="1" dirty="0">
                <a:solidFill>
                  <a:srgbClr val="7030A0"/>
                </a:solidFill>
                <a:highlight>
                  <a:srgbClr val="FFFF00"/>
                </a:highlight>
                <a:latin typeface="Arial" panose="020B0604020202020204" pitchFamily="34" charset="0"/>
                <a:cs typeface="Arial" panose="020B0604020202020204" pitchFamily="34" charset="0"/>
              </a:rPr>
              <a:t>US shale oil is a light oil, not easily converted to diesel, which is the most important transportation fuel, nowadays. It’s also ill-suited for producing aviation turbine (jet) fuel and the higher-octane grades of gasoline fuels for high-performance vehicles, unless extensively blended with “heavy” crude oils.</a:t>
            </a:r>
          </a:p>
          <a:p>
            <a:pPr algn="just"/>
            <a:r>
              <a:rPr lang="en-AU" sz="2000" b="1" dirty="0">
                <a:solidFill>
                  <a:srgbClr val="FF0000"/>
                </a:solidFill>
                <a:latin typeface="Arial" panose="020B0604020202020204" pitchFamily="34" charset="0"/>
                <a:cs typeface="Arial" panose="020B0604020202020204" pitchFamily="34" charset="0"/>
              </a:rPr>
              <a:t>The oil industry has been converting more and more “heavy” oil into diesel fuel, leading to diesel fuel becoming scarcer and more expensive, to the point that its production may have peaked globally in 2015.</a:t>
            </a:r>
          </a:p>
          <a:p>
            <a:pPr algn="just"/>
            <a:r>
              <a:rPr lang="en-AU" sz="2000" b="1" dirty="0">
                <a:solidFill>
                  <a:srgbClr val="C00000"/>
                </a:solidFill>
                <a:latin typeface="Arial" panose="020B0604020202020204" pitchFamily="34" charset="0"/>
                <a:cs typeface="Arial" panose="020B0604020202020204" pitchFamily="34" charset="0"/>
              </a:rPr>
              <a:t>Additionally, there’s a dearth of heavy oil, the fuel of choice for marine transportation.</a:t>
            </a:r>
          </a:p>
          <a:p>
            <a:pPr algn="just"/>
            <a:r>
              <a:rPr lang="en-AU" sz="2000" b="1" dirty="0">
                <a:solidFill>
                  <a:srgbClr val="00B0F0"/>
                </a:solidFill>
                <a:latin typeface="Arial" panose="020B0604020202020204" pitchFamily="34" charset="0"/>
                <a:cs typeface="Arial" panose="020B0604020202020204" pitchFamily="34" charset="0"/>
              </a:rPr>
              <a:t>US shale oil output is surging, but US refineries can’t process much more light crude, per a Morgan Stanley research note.</a:t>
            </a:r>
          </a:p>
          <a:p>
            <a:pPr algn="just"/>
            <a:r>
              <a:rPr lang="en-AU" sz="2000" b="1" dirty="0">
                <a:solidFill>
                  <a:schemeClr val="accent2"/>
                </a:solidFill>
                <a:latin typeface="Arial" panose="020B0604020202020204" pitchFamily="34" charset="0"/>
                <a:cs typeface="Arial" panose="020B0604020202020204" pitchFamily="34" charset="0"/>
              </a:rPr>
              <a:t>There are limited export opportunities for US shale, meaning light oil may soon have to trade at a discount to compete.</a:t>
            </a:r>
          </a:p>
          <a:p>
            <a:pPr algn="just"/>
            <a:r>
              <a:rPr lang="en-AU" sz="2000" b="1" dirty="0">
                <a:latin typeface="Arial" panose="020B0604020202020204" pitchFamily="34" charset="0"/>
                <a:cs typeface="Arial" panose="020B0604020202020204" pitchFamily="34" charset="0"/>
              </a:rPr>
              <a:t>Outputs from heavy crude producers Venezuela and Mexico are falling, and pipeline bottlenecks are restricting flows from Canada.</a:t>
            </a:r>
          </a:p>
          <a:p>
            <a:pPr marL="0" indent="0" algn="r">
              <a:spcBef>
                <a:spcPts val="600"/>
              </a:spcBef>
              <a:buNone/>
            </a:pPr>
            <a:r>
              <a:rPr lang="en-AU" sz="1200" dirty="0">
                <a:latin typeface="Arial" panose="020B0604020202020204" pitchFamily="34" charset="0"/>
                <a:cs typeface="Arial" panose="020B0604020202020204" pitchFamily="34" charset="0"/>
              </a:rPr>
              <a:t>Sources: 1) </a:t>
            </a:r>
            <a:r>
              <a:rPr lang="en-AU" sz="1200" dirty="0">
                <a:latin typeface="Arial Narrow" panose="020B0606020202030204" pitchFamily="34" charset="0"/>
                <a:cs typeface="Arial" panose="020B0604020202020204" pitchFamily="34" charset="0"/>
                <a:hlinkClick r:id="rId2"/>
              </a:rPr>
              <a:t>https://cassandralegacy.blogspot.com/2018/12/peak-diesel-or-no-peak-diesel-debate.html</a:t>
            </a:r>
            <a:endParaRPr lang="en-AU" sz="1200" dirty="0">
              <a:latin typeface="Arial Narrow" panose="020B0606020202030204" pitchFamily="34" charset="0"/>
              <a:cs typeface="Arial" panose="020B0604020202020204" pitchFamily="34" charset="0"/>
            </a:endParaRPr>
          </a:p>
          <a:p>
            <a:pPr marL="0" indent="0" algn="r">
              <a:spcBef>
                <a:spcPts val="0"/>
              </a:spcBef>
              <a:buNone/>
            </a:pPr>
            <a:r>
              <a:rPr lang="en-AU" sz="1200" dirty="0">
                <a:latin typeface="Arial" panose="020B0604020202020204" pitchFamily="34" charset="0"/>
                <a:cs typeface="Arial" panose="020B0604020202020204" pitchFamily="34" charset="0"/>
              </a:rPr>
              <a:t>2) </a:t>
            </a:r>
            <a:r>
              <a:rPr lang="en-AU" sz="1200" dirty="0">
                <a:latin typeface="Arial Narrow" panose="020B0606020202030204" pitchFamily="34" charset="0"/>
                <a:cs typeface="Arial" panose="020B0604020202020204" pitchFamily="34" charset="0"/>
                <a:hlinkClick r:id="rId3"/>
              </a:rPr>
              <a:t>https://www.cnbc.com/2018/04/17/shale-oil-has-a-refining-problem-and-morgan-stanley-smells-opportunity.html</a:t>
            </a:r>
            <a:endParaRPr lang="en-AU" sz="1200" dirty="0">
              <a:latin typeface="Arial Narrow" panose="020B0606020202030204" pitchFamily="34" charset="0"/>
              <a:cs typeface="Arial" panose="020B0604020202020204" pitchFamily="34" charset="0"/>
            </a:endParaRPr>
          </a:p>
          <a:p>
            <a:pPr marL="0" indent="0" algn="r">
              <a:spcBef>
                <a:spcPts val="0"/>
              </a:spcBef>
              <a:buNone/>
            </a:pPr>
            <a:r>
              <a:rPr lang="en-AU" sz="1200" dirty="0">
                <a:latin typeface="Arial" panose="020B0604020202020204" pitchFamily="34" charset="0"/>
                <a:cs typeface="Arial" panose="020B0604020202020204" pitchFamily="34" charset="0"/>
              </a:rPr>
              <a:t>3) </a:t>
            </a:r>
            <a:r>
              <a:rPr lang="en-AU" sz="1200" dirty="0">
                <a:latin typeface="Arial Narrow" panose="020B0606020202030204" pitchFamily="34" charset="0"/>
                <a:cs typeface="Arial" panose="020B0604020202020204" pitchFamily="34" charset="0"/>
                <a:hlinkClick r:id="rId4"/>
              </a:rPr>
              <a:t>https://www.desmogblog.com/2018/04/24/octane-surprising-reason-shale-oil-makes-poor-fuel-high-tech-cars-and-trucks</a:t>
            </a:r>
            <a:endParaRPr lang="en-AU" sz="1200" dirty="0">
              <a:latin typeface="Arial Narrow" panose="020B0606020202030204" pitchFamily="34" charset="0"/>
              <a:cs typeface="Arial" panose="020B0604020202020204" pitchFamily="34" charset="0"/>
            </a:endParaRPr>
          </a:p>
        </p:txBody>
      </p:sp>
      <p:sp>
        <p:nvSpPr>
          <p:cNvPr id="4" name="Date Placeholder 3">
            <a:extLst>
              <a:ext uri="{FF2B5EF4-FFF2-40B4-BE49-F238E27FC236}">
                <a16:creationId xmlns:a16="http://schemas.microsoft.com/office/drawing/2014/main" id="{F84B5C28-CB56-4CDD-8E39-4F60EB6CBE3A}"/>
              </a:ext>
            </a:extLst>
          </p:cNvPr>
          <p:cNvSpPr>
            <a:spLocks noGrp="1"/>
          </p:cNvSpPr>
          <p:nvPr>
            <p:ph type="dt" sz="half" idx="10"/>
          </p:nvPr>
        </p:nvSpPr>
        <p:spPr/>
        <p:txBody>
          <a:bodyPr/>
          <a:lstStyle/>
          <a:p>
            <a:r>
              <a:rPr lang="en-AU"/>
              <a:t>19 Jun 2019</a:t>
            </a:r>
          </a:p>
        </p:txBody>
      </p:sp>
      <p:sp>
        <p:nvSpPr>
          <p:cNvPr id="5" name="Footer Placeholder 4">
            <a:extLst>
              <a:ext uri="{FF2B5EF4-FFF2-40B4-BE49-F238E27FC236}">
                <a16:creationId xmlns:a16="http://schemas.microsoft.com/office/drawing/2014/main" id="{668F2B41-CE14-4484-B722-A0A8B59CB68E}"/>
              </a:ext>
            </a:extLst>
          </p:cNvPr>
          <p:cNvSpPr>
            <a:spLocks noGrp="1"/>
          </p:cNvSpPr>
          <p:nvPr>
            <p:ph type="ftr" sz="quarter" idx="11"/>
          </p:nvPr>
        </p:nvSpPr>
        <p:spPr/>
        <p:txBody>
          <a:bodyPr/>
          <a:lstStyle/>
          <a:p>
            <a:r>
              <a:rPr lang="en-AU"/>
              <a:t>Geoffrey Miell - Independent Planning Commission NSW - D562/19 - Ulan Coal Mine MOD 4</a:t>
            </a:r>
          </a:p>
        </p:txBody>
      </p:sp>
      <p:sp>
        <p:nvSpPr>
          <p:cNvPr id="6" name="Slide Number Placeholder 5">
            <a:extLst>
              <a:ext uri="{FF2B5EF4-FFF2-40B4-BE49-F238E27FC236}">
                <a16:creationId xmlns:a16="http://schemas.microsoft.com/office/drawing/2014/main" id="{BD5B2FE0-D42A-49BD-A1A3-2C44418AB04F}"/>
              </a:ext>
            </a:extLst>
          </p:cNvPr>
          <p:cNvSpPr>
            <a:spLocks noGrp="1"/>
          </p:cNvSpPr>
          <p:nvPr>
            <p:ph type="sldNum" sz="quarter" idx="12"/>
          </p:nvPr>
        </p:nvSpPr>
        <p:spPr/>
        <p:txBody>
          <a:bodyPr/>
          <a:lstStyle/>
          <a:p>
            <a:fld id="{5A9344DE-6947-4398-9C4C-BADEB78616DE}" type="slidenum">
              <a:rPr lang="en-AU" smtClean="0"/>
              <a:t>6</a:t>
            </a:fld>
            <a:endParaRPr lang="en-AU"/>
          </a:p>
        </p:txBody>
      </p:sp>
      <p:sp>
        <p:nvSpPr>
          <p:cNvPr id="7" name="Title 1">
            <a:extLst>
              <a:ext uri="{FF2B5EF4-FFF2-40B4-BE49-F238E27FC236}">
                <a16:creationId xmlns:a16="http://schemas.microsoft.com/office/drawing/2014/main" id="{FF425B1F-CE09-471F-9861-72233290D066}"/>
              </a:ext>
            </a:extLst>
          </p:cNvPr>
          <p:cNvSpPr txBox="1">
            <a:spLocks/>
          </p:cNvSpPr>
          <p:nvPr/>
        </p:nvSpPr>
        <p:spPr>
          <a:xfrm>
            <a:off x="224245" y="257405"/>
            <a:ext cx="9457509" cy="732875"/>
          </a:xfrm>
          <a:prstGeom prst="rect">
            <a:avLst/>
          </a:prstGeom>
          <a:solidFill>
            <a:schemeClr val="accent2">
              <a:lumMod val="20000"/>
              <a:lumOff val="80000"/>
            </a:schemeClr>
          </a:solidFill>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AU" sz="4000" b="1" dirty="0">
                <a:solidFill>
                  <a:schemeClr val="accent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US shale (tight) oil’s major limitations</a:t>
            </a:r>
          </a:p>
        </p:txBody>
      </p:sp>
    </p:spTree>
    <p:extLst>
      <p:ext uri="{BB962C8B-B14F-4D97-AF65-F5344CB8AC3E}">
        <p14:creationId xmlns:p14="http://schemas.microsoft.com/office/powerpoint/2010/main" val="674179399"/>
      </p:ext>
    </p:extLst>
  </p:cSld>
  <p:clrMapOvr>
    <a:masterClrMapping/>
  </p:clrMapOvr>
  <p:transition spd="med">
    <p:pull/>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CACE1E55-D3EE-430B-9C5F-0D0C62839BED}"/>
              </a:ext>
            </a:extLst>
          </p:cNvPr>
          <p:cNvPicPr>
            <a:picLocks noGrp="1" noChangeAspect="1"/>
          </p:cNvPicPr>
          <p:nvPr>
            <p:ph sz="half" idx="1"/>
          </p:nvPr>
        </p:nvPicPr>
        <p:blipFill>
          <a:blip r:embed="rId2"/>
          <a:stretch>
            <a:fillRect/>
          </a:stretch>
        </p:blipFill>
        <p:spPr>
          <a:xfrm>
            <a:off x="224245" y="1001614"/>
            <a:ext cx="4666842" cy="2514329"/>
          </a:xfrm>
          <a:prstGeom prst="rect">
            <a:avLst/>
          </a:prstGeom>
          <a:ln w="12700">
            <a:solidFill>
              <a:schemeClr val="accent1"/>
            </a:solidFill>
          </a:ln>
          <a:effectLst>
            <a:outerShdw blurRad="50800" dist="38100" dir="2700000" algn="tl" rotWithShape="0">
              <a:prstClr val="black">
                <a:alpha val="40000"/>
              </a:prstClr>
            </a:outerShdw>
          </a:effectLst>
        </p:spPr>
      </p:pic>
      <p:pic>
        <p:nvPicPr>
          <p:cNvPr id="10" name="Content Placeholder 9">
            <a:extLst>
              <a:ext uri="{FF2B5EF4-FFF2-40B4-BE49-F238E27FC236}">
                <a16:creationId xmlns:a16="http://schemas.microsoft.com/office/drawing/2014/main" id="{44031B37-E8E5-481A-8BCB-6B0B1AD4B952}"/>
              </a:ext>
            </a:extLst>
          </p:cNvPr>
          <p:cNvPicPr>
            <a:picLocks noGrp="1" noChangeAspect="1"/>
          </p:cNvPicPr>
          <p:nvPr>
            <p:ph sz="half" idx="2"/>
          </p:nvPr>
        </p:nvPicPr>
        <p:blipFill>
          <a:blip r:embed="rId3"/>
          <a:stretch>
            <a:fillRect/>
          </a:stretch>
        </p:blipFill>
        <p:spPr>
          <a:xfrm>
            <a:off x="5014913" y="994235"/>
            <a:ext cx="4666841" cy="2521708"/>
          </a:xfrm>
          <a:prstGeom prst="rect">
            <a:avLst/>
          </a:prstGeom>
          <a:ln w="12700">
            <a:solidFill>
              <a:schemeClr val="accent1"/>
            </a:solidFill>
          </a:ln>
          <a:effectLst>
            <a:outerShdw blurRad="50800" dist="38100" dir="2700000" algn="tl" rotWithShape="0">
              <a:prstClr val="black">
                <a:alpha val="40000"/>
              </a:prstClr>
            </a:outerShdw>
          </a:effectLst>
        </p:spPr>
      </p:pic>
      <p:sp>
        <p:nvSpPr>
          <p:cNvPr id="5" name="Date Placeholder 4">
            <a:extLst>
              <a:ext uri="{FF2B5EF4-FFF2-40B4-BE49-F238E27FC236}">
                <a16:creationId xmlns:a16="http://schemas.microsoft.com/office/drawing/2014/main" id="{F1E15BD1-2D6A-4BF3-85C9-99CF2E11E80F}"/>
              </a:ext>
            </a:extLst>
          </p:cNvPr>
          <p:cNvSpPr>
            <a:spLocks noGrp="1"/>
          </p:cNvSpPr>
          <p:nvPr>
            <p:ph type="dt" sz="half" idx="10"/>
          </p:nvPr>
        </p:nvSpPr>
        <p:spPr/>
        <p:txBody>
          <a:bodyPr/>
          <a:lstStyle/>
          <a:p>
            <a:r>
              <a:rPr lang="en-AU"/>
              <a:t>19 Jun 2019</a:t>
            </a:r>
          </a:p>
        </p:txBody>
      </p:sp>
      <p:sp>
        <p:nvSpPr>
          <p:cNvPr id="6" name="Footer Placeholder 5">
            <a:extLst>
              <a:ext uri="{FF2B5EF4-FFF2-40B4-BE49-F238E27FC236}">
                <a16:creationId xmlns:a16="http://schemas.microsoft.com/office/drawing/2014/main" id="{CCE3419C-F38E-4CB5-8ED7-93CB7E5BB8CC}"/>
              </a:ext>
            </a:extLst>
          </p:cNvPr>
          <p:cNvSpPr>
            <a:spLocks noGrp="1"/>
          </p:cNvSpPr>
          <p:nvPr>
            <p:ph type="ftr" sz="quarter" idx="11"/>
          </p:nvPr>
        </p:nvSpPr>
        <p:spPr/>
        <p:txBody>
          <a:bodyPr/>
          <a:lstStyle/>
          <a:p>
            <a:r>
              <a:rPr lang="en-AU"/>
              <a:t>Geoffrey Miell - Independent Planning Commission NSW - D562/19 - Ulan Coal Mine MOD 4</a:t>
            </a:r>
          </a:p>
        </p:txBody>
      </p:sp>
      <p:sp>
        <p:nvSpPr>
          <p:cNvPr id="7" name="Slide Number Placeholder 6">
            <a:extLst>
              <a:ext uri="{FF2B5EF4-FFF2-40B4-BE49-F238E27FC236}">
                <a16:creationId xmlns:a16="http://schemas.microsoft.com/office/drawing/2014/main" id="{B39576C6-B790-4467-B636-2BE9DD93B5B6}"/>
              </a:ext>
            </a:extLst>
          </p:cNvPr>
          <p:cNvSpPr>
            <a:spLocks noGrp="1"/>
          </p:cNvSpPr>
          <p:nvPr>
            <p:ph type="sldNum" sz="quarter" idx="12"/>
          </p:nvPr>
        </p:nvSpPr>
        <p:spPr/>
        <p:txBody>
          <a:bodyPr/>
          <a:lstStyle/>
          <a:p>
            <a:fld id="{5A9344DE-6947-4398-9C4C-BADEB78616DE}" type="slidenum">
              <a:rPr lang="en-AU" smtClean="0"/>
              <a:t>7</a:t>
            </a:fld>
            <a:endParaRPr lang="en-AU"/>
          </a:p>
        </p:txBody>
      </p:sp>
      <p:sp>
        <p:nvSpPr>
          <p:cNvPr id="8" name="Title 1">
            <a:extLst>
              <a:ext uri="{FF2B5EF4-FFF2-40B4-BE49-F238E27FC236}">
                <a16:creationId xmlns:a16="http://schemas.microsoft.com/office/drawing/2014/main" id="{F5B3C281-01B7-482D-B9A7-6D8931D3F773}"/>
              </a:ext>
            </a:extLst>
          </p:cNvPr>
          <p:cNvSpPr txBox="1">
            <a:spLocks/>
          </p:cNvSpPr>
          <p:nvPr/>
        </p:nvSpPr>
        <p:spPr>
          <a:xfrm>
            <a:off x="224245" y="257405"/>
            <a:ext cx="9457509" cy="732875"/>
          </a:xfrm>
          <a:prstGeom prst="rect">
            <a:avLst/>
          </a:prstGeom>
          <a:solidFill>
            <a:schemeClr val="accent2">
              <a:lumMod val="20000"/>
              <a:lumOff val="80000"/>
            </a:schemeClr>
          </a:solidFill>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AU" sz="4000" b="1" dirty="0">
                <a:solidFill>
                  <a:schemeClr val="accent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Have diesel fuel supplies peaked? </a:t>
            </a:r>
          </a:p>
        </p:txBody>
      </p:sp>
      <p:pic>
        <p:nvPicPr>
          <p:cNvPr id="12" name="Picture 11">
            <a:extLst>
              <a:ext uri="{FF2B5EF4-FFF2-40B4-BE49-F238E27FC236}">
                <a16:creationId xmlns:a16="http://schemas.microsoft.com/office/drawing/2014/main" id="{00DF0185-C5AE-43BC-993B-B78EF1F1FD3B}"/>
              </a:ext>
            </a:extLst>
          </p:cNvPr>
          <p:cNvPicPr>
            <a:picLocks noChangeAspect="1"/>
          </p:cNvPicPr>
          <p:nvPr/>
        </p:nvPicPr>
        <p:blipFill>
          <a:blip r:embed="rId4"/>
          <a:stretch>
            <a:fillRect/>
          </a:stretch>
        </p:blipFill>
        <p:spPr>
          <a:xfrm>
            <a:off x="224245" y="3615157"/>
            <a:ext cx="4666841" cy="2741195"/>
          </a:xfrm>
          <a:prstGeom prst="rect">
            <a:avLst/>
          </a:prstGeom>
          <a:ln w="12700">
            <a:solidFill>
              <a:schemeClr val="accent1"/>
            </a:solidFill>
          </a:ln>
          <a:effectLst>
            <a:outerShdw blurRad="50800" dist="38100" dir="2700000" algn="tl" rotWithShape="0">
              <a:prstClr val="black">
                <a:alpha val="40000"/>
              </a:prstClr>
            </a:outerShdw>
          </a:effectLst>
        </p:spPr>
      </p:pic>
      <p:sp>
        <p:nvSpPr>
          <p:cNvPr id="13" name="TextBox 12">
            <a:extLst>
              <a:ext uri="{FF2B5EF4-FFF2-40B4-BE49-F238E27FC236}">
                <a16:creationId xmlns:a16="http://schemas.microsoft.com/office/drawing/2014/main" id="{F90D9715-5126-4BEF-9D36-CC5EDF4746E5}"/>
              </a:ext>
            </a:extLst>
          </p:cNvPr>
          <p:cNvSpPr txBox="1"/>
          <p:nvPr/>
        </p:nvSpPr>
        <p:spPr>
          <a:xfrm>
            <a:off x="5014913" y="3615157"/>
            <a:ext cx="4666841" cy="2923877"/>
          </a:xfrm>
          <a:prstGeom prst="rect">
            <a:avLst/>
          </a:prstGeom>
          <a:noFill/>
        </p:spPr>
        <p:txBody>
          <a:bodyPr wrap="square" rtlCol="0">
            <a:spAutoFit/>
          </a:bodyPr>
          <a:lstStyle/>
          <a:p>
            <a:pPr algn="just"/>
            <a:r>
              <a:rPr lang="en-AU" sz="1400" b="1" dirty="0">
                <a:latin typeface="Arial" panose="020B0604020202020204" pitchFamily="34" charset="0"/>
                <a:cs typeface="Arial" panose="020B0604020202020204" pitchFamily="34" charset="0"/>
              </a:rPr>
              <a:t>Has global peak diesel supply already arrived? It’s perhaps too early to tell conclusively.</a:t>
            </a:r>
          </a:p>
          <a:p>
            <a:pPr algn="just"/>
            <a:r>
              <a:rPr lang="en-AU" b="1" dirty="0">
                <a:solidFill>
                  <a:srgbClr val="FF0000"/>
                </a:solidFill>
                <a:latin typeface="Arial" panose="020B0604020202020204" pitchFamily="34" charset="0"/>
                <a:cs typeface="Arial" panose="020B0604020202020204" pitchFamily="34" charset="0"/>
              </a:rPr>
              <a:t>Rather than waiting for declining global oil supplies being forced upon us, humanity needs to leave oil before oil leaves us.</a:t>
            </a:r>
          </a:p>
          <a:p>
            <a:pPr algn="just"/>
            <a:r>
              <a:rPr lang="en-AU" sz="2000" b="1" dirty="0">
                <a:solidFill>
                  <a:srgbClr val="C00000"/>
                </a:solidFill>
                <a:highlight>
                  <a:srgbClr val="FFFF00"/>
                </a:highlight>
                <a:latin typeface="Arial" panose="020B0604020202020204" pitchFamily="34" charset="0"/>
                <a:cs typeface="Arial" panose="020B0604020202020204" pitchFamily="34" charset="0"/>
              </a:rPr>
              <a:t>Scarcer and costlier diesel fuel supplies will likely increase Ulan’s coal mining &amp; transportation costs.</a:t>
            </a:r>
          </a:p>
          <a:p>
            <a:pPr algn="r"/>
            <a:r>
              <a:rPr lang="en-AU" sz="1200" dirty="0">
                <a:latin typeface="Arial" panose="020B0604020202020204" pitchFamily="34" charset="0"/>
                <a:cs typeface="Arial" panose="020B0604020202020204" pitchFamily="34" charset="0"/>
              </a:rPr>
              <a:t>Graphs: </a:t>
            </a:r>
            <a:r>
              <a:rPr lang="en-AU" sz="1200" dirty="0">
                <a:hlinkClick r:id="rId5"/>
              </a:rPr>
              <a:t>https://cassandralegacy.blogspot.com/2018/12/peak-diesel-or-no-peak-diesel-debate.html</a:t>
            </a:r>
            <a:endParaRPr lang="en-AU"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01483439"/>
      </p:ext>
    </p:extLst>
  </p:cSld>
  <p:clrMapOvr>
    <a:masterClrMapping/>
  </p:clrMapOvr>
  <p:transition spd="med">
    <p:pull/>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42A0E123-DA9E-4F82-B542-397F06617D45}"/>
              </a:ext>
            </a:extLst>
          </p:cNvPr>
          <p:cNvPicPr>
            <a:picLocks noGrp="1" noChangeAspect="1"/>
          </p:cNvPicPr>
          <p:nvPr>
            <p:ph idx="1"/>
          </p:nvPr>
        </p:nvPicPr>
        <p:blipFill>
          <a:blip r:embed="rId2"/>
          <a:stretch>
            <a:fillRect/>
          </a:stretch>
        </p:blipFill>
        <p:spPr>
          <a:xfrm>
            <a:off x="1313765" y="1334514"/>
            <a:ext cx="7278469" cy="4240243"/>
          </a:xfrm>
          <a:prstGeom prst="rect">
            <a:avLst/>
          </a:prstGeom>
          <a:ln w="12700">
            <a:solidFill>
              <a:schemeClr val="accent1"/>
            </a:solidFill>
          </a:ln>
          <a:effectLst>
            <a:outerShdw blurRad="50800" dist="38100" dir="2700000" algn="tl" rotWithShape="0">
              <a:prstClr val="black">
                <a:alpha val="40000"/>
              </a:prstClr>
            </a:outerShdw>
          </a:effectLst>
        </p:spPr>
      </p:pic>
      <p:sp>
        <p:nvSpPr>
          <p:cNvPr id="4" name="Date Placeholder 3">
            <a:extLst>
              <a:ext uri="{FF2B5EF4-FFF2-40B4-BE49-F238E27FC236}">
                <a16:creationId xmlns:a16="http://schemas.microsoft.com/office/drawing/2014/main" id="{32A144C2-E8B4-4B09-86D5-8EE898C9BA40}"/>
              </a:ext>
            </a:extLst>
          </p:cNvPr>
          <p:cNvSpPr>
            <a:spLocks noGrp="1"/>
          </p:cNvSpPr>
          <p:nvPr>
            <p:ph type="dt" sz="half" idx="10"/>
          </p:nvPr>
        </p:nvSpPr>
        <p:spPr/>
        <p:txBody>
          <a:bodyPr/>
          <a:lstStyle/>
          <a:p>
            <a:r>
              <a:rPr lang="en-AU"/>
              <a:t>19 Jun 2019</a:t>
            </a:r>
          </a:p>
        </p:txBody>
      </p:sp>
      <p:sp>
        <p:nvSpPr>
          <p:cNvPr id="5" name="Footer Placeholder 4">
            <a:extLst>
              <a:ext uri="{FF2B5EF4-FFF2-40B4-BE49-F238E27FC236}">
                <a16:creationId xmlns:a16="http://schemas.microsoft.com/office/drawing/2014/main" id="{E483D555-FE02-4B45-B80C-265816A8A045}"/>
              </a:ext>
            </a:extLst>
          </p:cNvPr>
          <p:cNvSpPr>
            <a:spLocks noGrp="1"/>
          </p:cNvSpPr>
          <p:nvPr>
            <p:ph type="ftr" sz="quarter" idx="11"/>
          </p:nvPr>
        </p:nvSpPr>
        <p:spPr/>
        <p:txBody>
          <a:bodyPr/>
          <a:lstStyle/>
          <a:p>
            <a:r>
              <a:rPr lang="en-AU"/>
              <a:t>Geoffrey Miell - Independent Planning Commission NSW - D562/19 - Ulan Coal Mine MOD 4</a:t>
            </a:r>
          </a:p>
        </p:txBody>
      </p:sp>
      <p:sp>
        <p:nvSpPr>
          <p:cNvPr id="6" name="Slide Number Placeholder 5">
            <a:extLst>
              <a:ext uri="{FF2B5EF4-FFF2-40B4-BE49-F238E27FC236}">
                <a16:creationId xmlns:a16="http://schemas.microsoft.com/office/drawing/2014/main" id="{511CB5DA-7E54-4B07-9394-32A28090573C}"/>
              </a:ext>
            </a:extLst>
          </p:cNvPr>
          <p:cNvSpPr>
            <a:spLocks noGrp="1"/>
          </p:cNvSpPr>
          <p:nvPr>
            <p:ph type="sldNum" sz="quarter" idx="12"/>
          </p:nvPr>
        </p:nvSpPr>
        <p:spPr/>
        <p:txBody>
          <a:bodyPr/>
          <a:lstStyle/>
          <a:p>
            <a:fld id="{5A9344DE-6947-4398-9C4C-BADEB78616DE}" type="slidenum">
              <a:rPr lang="en-AU" smtClean="0"/>
              <a:t>8</a:t>
            </a:fld>
            <a:endParaRPr lang="en-AU"/>
          </a:p>
        </p:txBody>
      </p:sp>
      <p:sp>
        <p:nvSpPr>
          <p:cNvPr id="8" name="Title 1">
            <a:extLst>
              <a:ext uri="{FF2B5EF4-FFF2-40B4-BE49-F238E27FC236}">
                <a16:creationId xmlns:a16="http://schemas.microsoft.com/office/drawing/2014/main" id="{18CBB92A-CE4E-4584-ACD8-0BAD948BCBEB}"/>
              </a:ext>
            </a:extLst>
          </p:cNvPr>
          <p:cNvSpPr>
            <a:spLocks noGrp="1"/>
          </p:cNvSpPr>
          <p:nvPr>
            <p:ph type="title"/>
          </p:nvPr>
        </p:nvSpPr>
        <p:spPr>
          <a:xfrm>
            <a:off x="231478" y="245865"/>
            <a:ext cx="9443044" cy="1088649"/>
          </a:xfrm>
          <a:solidFill>
            <a:schemeClr val="accent2">
              <a:lumMod val="20000"/>
              <a:lumOff val="80000"/>
            </a:schemeClr>
          </a:solidFill>
        </p:spPr>
        <p:txBody>
          <a:bodyPr>
            <a:normAutofit/>
          </a:bodyPr>
          <a:lstStyle/>
          <a:p>
            <a:pPr algn="ctr"/>
            <a:r>
              <a:rPr lang="en-AU" sz="3600" b="1" dirty="0">
                <a:solidFill>
                  <a:schemeClr val="accent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Global gas production and consumption registered record-high growth in 2018</a:t>
            </a:r>
            <a:endParaRPr lang="en-AU" sz="3600" b="1" dirty="0">
              <a:solidFill>
                <a:schemeClr val="accent2"/>
              </a:solidFill>
              <a:effectLst>
                <a:outerShdw blurRad="38100" dist="38100" dir="2700000" algn="tl">
                  <a:srgbClr val="000000">
                    <a:alpha val="43137"/>
                  </a:srgbClr>
                </a:outerShdw>
              </a:effectLst>
              <a:latin typeface="Arial Narrow" panose="020B0606020202030204" pitchFamily="34" charset="0"/>
              <a:cs typeface="Arial" panose="020B0604020202020204" pitchFamily="34" charset="0"/>
            </a:endParaRPr>
          </a:p>
        </p:txBody>
      </p:sp>
      <p:sp>
        <p:nvSpPr>
          <p:cNvPr id="9" name="TextBox 8">
            <a:extLst>
              <a:ext uri="{FF2B5EF4-FFF2-40B4-BE49-F238E27FC236}">
                <a16:creationId xmlns:a16="http://schemas.microsoft.com/office/drawing/2014/main" id="{B6AE5729-33F8-48AF-B5B6-87614E22C689}"/>
              </a:ext>
            </a:extLst>
          </p:cNvPr>
          <p:cNvSpPr txBox="1"/>
          <p:nvPr/>
        </p:nvSpPr>
        <p:spPr>
          <a:xfrm>
            <a:off x="182880" y="5543849"/>
            <a:ext cx="9532621" cy="954107"/>
          </a:xfrm>
          <a:prstGeom prst="rect">
            <a:avLst/>
          </a:prstGeom>
          <a:noFill/>
        </p:spPr>
        <p:txBody>
          <a:bodyPr wrap="square" rtlCol="0">
            <a:spAutoFit/>
          </a:bodyPr>
          <a:lstStyle/>
          <a:p>
            <a:pPr algn="just"/>
            <a:r>
              <a:rPr lang="en-AU" sz="1400" dirty="0">
                <a:solidFill>
                  <a:srgbClr val="0070C0"/>
                </a:solidFill>
                <a:latin typeface="Arial" panose="020B0604020202020204" pitchFamily="34" charset="0"/>
                <a:cs typeface="Arial" panose="020B0604020202020204" pitchFamily="34" charset="0"/>
              </a:rPr>
              <a:t>In 2018, global gas production and consumption registered record-high volumetric increases. Production increased by 5.2%, the highest rate since 2010 and more than double the 10-year average growth rate of 2.3%. </a:t>
            </a:r>
            <a:r>
              <a:rPr lang="en-AU" sz="1400" dirty="0">
                <a:solidFill>
                  <a:srgbClr val="0070C0"/>
                </a:solidFill>
                <a:highlight>
                  <a:srgbClr val="FFFF00"/>
                </a:highlight>
                <a:latin typeface="Arial" panose="020B0604020202020204" pitchFamily="34" charset="0"/>
                <a:cs typeface="Arial" panose="020B0604020202020204" pitchFamily="34" charset="0"/>
              </a:rPr>
              <a:t>US (86 </a:t>
            </a:r>
            <a:r>
              <a:rPr lang="en-AU" sz="1400" dirty="0" err="1">
                <a:solidFill>
                  <a:srgbClr val="0070C0"/>
                </a:solidFill>
                <a:highlight>
                  <a:srgbClr val="FFFF00"/>
                </a:highlight>
                <a:latin typeface="Arial" panose="020B0604020202020204" pitchFamily="34" charset="0"/>
                <a:cs typeface="Arial" panose="020B0604020202020204" pitchFamily="34" charset="0"/>
              </a:rPr>
              <a:t>bcm</a:t>
            </a:r>
            <a:r>
              <a:rPr lang="en-AU" sz="1400" dirty="0">
                <a:solidFill>
                  <a:srgbClr val="0070C0"/>
                </a:solidFill>
                <a:highlight>
                  <a:srgbClr val="FFFF00"/>
                </a:highlight>
                <a:latin typeface="Arial" panose="020B0604020202020204" pitchFamily="34" charset="0"/>
                <a:cs typeface="Arial" panose="020B0604020202020204" pitchFamily="34" charset="0"/>
              </a:rPr>
              <a:t>) and Russia (34 </a:t>
            </a:r>
            <a:r>
              <a:rPr lang="en-AU" sz="1400" dirty="0" err="1">
                <a:solidFill>
                  <a:srgbClr val="0070C0"/>
                </a:solidFill>
                <a:highlight>
                  <a:srgbClr val="FFFF00"/>
                </a:highlight>
                <a:latin typeface="Arial" panose="020B0604020202020204" pitchFamily="34" charset="0"/>
                <a:cs typeface="Arial" panose="020B0604020202020204" pitchFamily="34" charset="0"/>
              </a:rPr>
              <a:t>bcm</a:t>
            </a:r>
            <a:r>
              <a:rPr lang="en-AU" sz="1400" dirty="0">
                <a:solidFill>
                  <a:srgbClr val="0070C0"/>
                </a:solidFill>
                <a:highlight>
                  <a:srgbClr val="FFFF00"/>
                </a:highlight>
                <a:latin typeface="Arial" panose="020B0604020202020204" pitchFamily="34" charset="0"/>
                <a:cs typeface="Arial" panose="020B0604020202020204" pitchFamily="34" charset="0"/>
              </a:rPr>
              <a:t>) accounted for almost two-thirds of global growth.</a:t>
            </a:r>
            <a:r>
              <a:rPr lang="en-AU" sz="1400" dirty="0">
                <a:latin typeface="Arial" panose="020B0604020202020204" pitchFamily="34" charset="0"/>
                <a:cs typeface="Arial" panose="020B0604020202020204" pitchFamily="34" charset="0"/>
              </a:rPr>
              <a:t> </a:t>
            </a:r>
            <a:r>
              <a:rPr lang="en-AU" sz="1400" dirty="0">
                <a:solidFill>
                  <a:srgbClr val="7030A0"/>
                </a:solidFill>
                <a:latin typeface="Arial" panose="020B0604020202020204" pitchFamily="34" charset="0"/>
                <a:cs typeface="Arial" panose="020B0604020202020204" pitchFamily="34" charset="0"/>
              </a:rPr>
              <a:t>Similarly, gas consumption increased by 5.3%, with the US (78 </a:t>
            </a:r>
            <a:r>
              <a:rPr lang="en-AU" sz="1400" dirty="0" err="1">
                <a:solidFill>
                  <a:srgbClr val="7030A0"/>
                </a:solidFill>
                <a:latin typeface="Arial" panose="020B0604020202020204" pitchFamily="34" charset="0"/>
                <a:cs typeface="Arial" panose="020B0604020202020204" pitchFamily="34" charset="0"/>
              </a:rPr>
              <a:t>bcm</a:t>
            </a:r>
            <a:r>
              <a:rPr lang="en-AU" sz="1400" dirty="0">
                <a:solidFill>
                  <a:srgbClr val="7030A0"/>
                </a:solidFill>
                <a:latin typeface="Arial" panose="020B0604020202020204" pitchFamily="34" charset="0"/>
                <a:cs typeface="Arial" panose="020B0604020202020204" pitchFamily="34" charset="0"/>
              </a:rPr>
              <a:t>) registering the strongest growth on record.	     </a:t>
            </a:r>
            <a:r>
              <a:rPr lang="en-AU" sz="1200" dirty="0">
                <a:latin typeface="Arial" panose="020B0604020202020204" pitchFamily="34" charset="0"/>
                <a:cs typeface="Arial" panose="020B0604020202020204" pitchFamily="34" charset="0"/>
              </a:rPr>
              <a:t>Source: </a:t>
            </a:r>
            <a:r>
              <a:rPr lang="en-AU" sz="1200" b="1" i="1" dirty="0">
                <a:latin typeface="Arial" panose="020B0604020202020204" pitchFamily="34" charset="0"/>
                <a:cs typeface="Arial" panose="020B0604020202020204" pitchFamily="34" charset="0"/>
              </a:rPr>
              <a:t>BP Statistical Review of World Energy 2019</a:t>
            </a:r>
            <a:r>
              <a:rPr lang="en-AU" sz="1200" dirty="0">
                <a:latin typeface="Arial" panose="020B0604020202020204" pitchFamily="34" charset="0"/>
                <a:cs typeface="Arial" panose="020B0604020202020204" pitchFamily="34" charset="0"/>
              </a:rPr>
              <a:t>, p36 </a:t>
            </a:r>
          </a:p>
        </p:txBody>
      </p:sp>
    </p:spTree>
    <p:extLst>
      <p:ext uri="{BB962C8B-B14F-4D97-AF65-F5344CB8AC3E}">
        <p14:creationId xmlns:p14="http://schemas.microsoft.com/office/powerpoint/2010/main" val="275124743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0786FA0-FBE9-4653-AE1E-EB79A72CC001}"/>
              </a:ext>
            </a:extLst>
          </p:cNvPr>
          <p:cNvSpPr>
            <a:spLocks noGrp="1"/>
          </p:cNvSpPr>
          <p:nvPr>
            <p:ph type="dt" sz="half" idx="10"/>
          </p:nvPr>
        </p:nvSpPr>
        <p:spPr/>
        <p:txBody>
          <a:bodyPr/>
          <a:lstStyle/>
          <a:p>
            <a:r>
              <a:rPr lang="en-AU"/>
              <a:t>19 Jun 2019</a:t>
            </a:r>
          </a:p>
        </p:txBody>
      </p:sp>
      <p:sp>
        <p:nvSpPr>
          <p:cNvPr id="3" name="Footer Placeholder 2">
            <a:extLst>
              <a:ext uri="{FF2B5EF4-FFF2-40B4-BE49-F238E27FC236}">
                <a16:creationId xmlns:a16="http://schemas.microsoft.com/office/drawing/2014/main" id="{7537B448-7778-4278-AC42-405FF708DECA}"/>
              </a:ext>
            </a:extLst>
          </p:cNvPr>
          <p:cNvSpPr>
            <a:spLocks noGrp="1"/>
          </p:cNvSpPr>
          <p:nvPr>
            <p:ph type="ftr" sz="quarter" idx="11"/>
          </p:nvPr>
        </p:nvSpPr>
        <p:spPr/>
        <p:txBody>
          <a:bodyPr/>
          <a:lstStyle/>
          <a:p>
            <a:r>
              <a:rPr lang="en-AU"/>
              <a:t>Geoffrey Miell - Independent Planning Commission NSW - D562/19 - Ulan Coal Mine MOD 4</a:t>
            </a:r>
          </a:p>
        </p:txBody>
      </p:sp>
      <p:sp>
        <p:nvSpPr>
          <p:cNvPr id="4" name="Slide Number Placeholder 3">
            <a:extLst>
              <a:ext uri="{FF2B5EF4-FFF2-40B4-BE49-F238E27FC236}">
                <a16:creationId xmlns:a16="http://schemas.microsoft.com/office/drawing/2014/main" id="{54DB46BB-0A24-4201-B888-BBF5369D9BBA}"/>
              </a:ext>
            </a:extLst>
          </p:cNvPr>
          <p:cNvSpPr>
            <a:spLocks noGrp="1"/>
          </p:cNvSpPr>
          <p:nvPr>
            <p:ph type="sldNum" sz="quarter" idx="12"/>
          </p:nvPr>
        </p:nvSpPr>
        <p:spPr/>
        <p:txBody>
          <a:bodyPr/>
          <a:lstStyle/>
          <a:p>
            <a:fld id="{5A9344DE-6947-4398-9C4C-BADEB78616DE}" type="slidenum">
              <a:rPr lang="en-AU" smtClean="0"/>
              <a:t>9</a:t>
            </a:fld>
            <a:endParaRPr lang="en-AU"/>
          </a:p>
        </p:txBody>
      </p:sp>
      <p:sp>
        <p:nvSpPr>
          <p:cNvPr id="5" name="Title 1">
            <a:extLst>
              <a:ext uri="{FF2B5EF4-FFF2-40B4-BE49-F238E27FC236}">
                <a16:creationId xmlns:a16="http://schemas.microsoft.com/office/drawing/2014/main" id="{DD3FCC12-CAE5-471F-9FC5-F2E64447C501}"/>
              </a:ext>
            </a:extLst>
          </p:cNvPr>
          <p:cNvSpPr txBox="1">
            <a:spLocks/>
          </p:cNvSpPr>
          <p:nvPr/>
        </p:nvSpPr>
        <p:spPr>
          <a:xfrm>
            <a:off x="231478" y="260093"/>
            <a:ext cx="9443044" cy="759982"/>
          </a:xfrm>
          <a:prstGeom prst="rect">
            <a:avLst/>
          </a:prstGeom>
          <a:solidFill>
            <a:schemeClr val="accent2">
              <a:lumMod val="20000"/>
              <a:lumOff val="80000"/>
            </a:schemeClr>
          </a:solidFill>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AU" sz="4000" b="1" dirty="0">
                <a:solidFill>
                  <a:schemeClr val="accent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2018 world gas</a:t>
            </a:r>
            <a:r>
              <a:rPr lang="en-AU" sz="2800" b="1" dirty="0">
                <a:solidFill>
                  <a:schemeClr val="accent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 </a:t>
            </a:r>
            <a:r>
              <a:rPr lang="en-AU" sz="4000" b="1" dirty="0">
                <a:solidFill>
                  <a:schemeClr val="accent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top 5</a:t>
            </a:r>
            <a:r>
              <a:rPr lang="en-AU" sz="4000" b="1" dirty="0">
                <a:solidFill>
                  <a:schemeClr val="accent2"/>
                </a:solidFill>
                <a:effectLst>
                  <a:outerShdw blurRad="38100" dist="38100" dir="2700000" algn="tl">
                    <a:srgbClr val="000000">
                      <a:alpha val="43137"/>
                    </a:srgbClr>
                  </a:outerShdw>
                </a:effectLst>
                <a:latin typeface="Arial Narrow" panose="020B0606020202030204" pitchFamily="34" charset="0"/>
                <a:cs typeface="Arial" panose="020B0604020202020204" pitchFamily="34" charset="0"/>
              </a:rPr>
              <a:t> </a:t>
            </a:r>
            <a:r>
              <a:rPr lang="en-AU" sz="4000" b="1" dirty="0">
                <a:solidFill>
                  <a:schemeClr val="accent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country </a:t>
            </a:r>
            <a:r>
              <a:rPr lang="en-AU" sz="4000" b="1" dirty="0">
                <a:solidFill>
                  <a:schemeClr val="accent2"/>
                </a:solidFill>
                <a:effectLst>
                  <a:outerShdw blurRad="38100" dist="38100" dir="2700000" algn="tl">
                    <a:srgbClr val="000000">
                      <a:alpha val="43137"/>
                    </a:srgbClr>
                  </a:outerShdw>
                </a:effectLst>
                <a:latin typeface="Arial Narrow" panose="020B0606020202030204" pitchFamily="34" charset="0"/>
                <a:cs typeface="Arial" panose="020B0604020202020204" pitchFamily="34" charset="0"/>
              </a:rPr>
              <a:t>rankings</a:t>
            </a:r>
          </a:p>
        </p:txBody>
      </p:sp>
      <p:graphicFrame>
        <p:nvGraphicFramePr>
          <p:cNvPr id="6" name="Content Placeholder 6">
            <a:extLst>
              <a:ext uri="{FF2B5EF4-FFF2-40B4-BE49-F238E27FC236}">
                <a16:creationId xmlns:a16="http://schemas.microsoft.com/office/drawing/2014/main" id="{818044D4-C881-447B-A14E-6B6ACA623E74}"/>
              </a:ext>
            </a:extLst>
          </p:cNvPr>
          <p:cNvGraphicFramePr>
            <a:graphicFrameLocks/>
          </p:cNvGraphicFramePr>
          <p:nvPr>
            <p:extLst>
              <p:ext uri="{D42A27DB-BD31-4B8C-83A1-F6EECF244321}">
                <p14:modId xmlns:p14="http://schemas.microsoft.com/office/powerpoint/2010/main" val="1803411610"/>
              </p:ext>
            </p:extLst>
          </p:nvPr>
        </p:nvGraphicFramePr>
        <p:xfrm>
          <a:off x="231479" y="1015129"/>
          <a:ext cx="9443043" cy="3657600"/>
        </p:xfrm>
        <a:graphic>
          <a:graphicData uri="http://schemas.openxmlformats.org/drawingml/2006/table">
            <a:tbl>
              <a:tblPr firstRow="1" bandRow="1">
                <a:effectLst>
                  <a:outerShdw blurRad="50800" dist="38100" dir="2700000" algn="tl" rotWithShape="0">
                    <a:prstClr val="black">
                      <a:alpha val="40000"/>
                    </a:prstClr>
                  </a:outerShdw>
                </a:effectLst>
                <a:tableStyleId>{21E4AEA4-8DFA-4A89-87EB-49C32662AFE0}</a:tableStyleId>
              </a:tblPr>
              <a:tblGrid>
                <a:gridCol w="1652762">
                  <a:extLst>
                    <a:ext uri="{9D8B030D-6E8A-4147-A177-3AD203B41FA5}">
                      <a16:colId xmlns:a16="http://schemas.microsoft.com/office/drawing/2014/main" val="2485404966"/>
                    </a:ext>
                  </a:extLst>
                </a:gridCol>
                <a:gridCol w="1368758">
                  <a:extLst>
                    <a:ext uri="{9D8B030D-6E8A-4147-A177-3AD203B41FA5}">
                      <a16:colId xmlns:a16="http://schemas.microsoft.com/office/drawing/2014/main" val="3747156693"/>
                    </a:ext>
                  </a:extLst>
                </a:gridCol>
                <a:gridCol w="1375164">
                  <a:extLst>
                    <a:ext uri="{9D8B030D-6E8A-4147-A177-3AD203B41FA5}">
                      <a16:colId xmlns:a16="http://schemas.microsoft.com/office/drawing/2014/main" val="3454776421"/>
                    </a:ext>
                  </a:extLst>
                </a:gridCol>
                <a:gridCol w="1371600">
                  <a:extLst>
                    <a:ext uri="{9D8B030D-6E8A-4147-A177-3AD203B41FA5}">
                      <a16:colId xmlns:a16="http://schemas.microsoft.com/office/drawing/2014/main" val="2165827443"/>
                    </a:ext>
                  </a:extLst>
                </a:gridCol>
                <a:gridCol w="1006518">
                  <a:extLst>
                    <a:ext uri="{9D8B030D-6E8A-4147-A177-3AD203B41FA5}">
                      <a16:colId xmlns:a16="http://schemas.microsoft.com/office/drawing/2014/main" val="1427829611"/>
                    </a:ext>
                  </a:extLst>
                </a:gridCol>
                <a:gridCol w="1482811">
                  <a:extLst>
                    <a:ext uri="{9D8B030D-6E8A-4147-A177-3AD203B41FA5}">
                      <a16:colId xmlns:a16="http://schemas.microsoft.com/office/drawing/2014/main" val="1461123537"/>
                    </a:ext>
                  </a:extLst>
                </a:gridCol>
                <a:gridCol w="1185430">
                  <a:extLst>
                    <a:ext uri="{9D8B030D-6E8A-4147-A177-3AD203B41FA5}">
                      <a16:colId xmlns:a16="http://schemas.microsoft.com/office/drawing/2014/main" val="2202461484"/>
                    </a:ext>
                  </a:extLst>
                </a:gridCol>
              </a:tblGrid>
              <a:tr h="370840">
                <a:tc>
                  <a:txBody>
                    <a:bodyPr/>
                    <a:lstStyle/>
                    <a:p>
                      <a:r>
                        <a:rPr lang="en-AU" dirty="0">
                          <a:effectLst>
                            <a:outerShdw blurRad="38100" dist="38100" dir="2700000" algn="tl">
                              <a:srgbClr val="000000">
                                <a:alpha val="43137"/>
                              </a:srgbClr>
                            </a:outerShdw>
                          </a:effectLst>
                        </a:rPr>
                        <a:t>Natural Gas</a:t>
                      </a:r>
                    </a:p>
                    <a:p>
                      <a:r>
                        <a:rPr lang="en-AU" dirty="0">
                          <a:effectLst>
                            <a:outerShdw blurRad="38100" dist="38100" dir="2700000" algn="tl">
                              <a:srgbClr val="000000">
                                <a:alpha val="43137"/>
                              </a:srgbClr>
                            </a:outerShdw>
                          </a:effectLst>
                        </a:rPr>
                        <a:t>in year 2018</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en-AU" sz="3600" dirty="0">
                          <a:effectLst>
                            <a:outerShdw blurRad="38100" dist="38100" dir="2700000" algn="tl">
                              <a:srgbClr val="000000">
                                <a:alpha val="43137"/>
                              </a:srgbClr>
                            </a:outerShdw>
                          </a:effectLst>
                        </a:rPr>
                        <a:t>World</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en-AU" dirty="0">
                          <a:effectLst>
                            <a:outerShdw blurRad="38100" dist="38100" dir="2700000" algn="tl">
                              <a:srgbClr val="000000">
                                <a:alpha val="43137"/>
                              </a:srgbClr>
                            </a:outerShdw>
                          </a:effectLst>
                        </a:rPr>
                        <a:t>Rank #1</a:t>
                      </a:r>
                    </a:p>
                    <a:p>
                      <a:pPr algn="ctr"/>
                      <a:r>
                        <a:rPr lang="en-AU" dirty="0">
                          <a:effectLst>
                            <a:outerShdw blurRad="38100" dist="38100" dir="2700000" algn="tl">
                              <a:srgbClr val="000000">
                                <a:alpha val="43137"/>
                              </a:srgbClr>
                            </a:outerShdw>
                          </a:effectLst>
                        </a:rPr>
                        <a:t>Country</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en-AU" dirty="0">
                          <a:effectLst>
                            <a:outerShdw blurRad="38100" dist="38100" dir="2700000" algn="tl">
                              <a:srgbClr val="000000">
                                <a:alpha val="43137"/>
                              </a:srgbClr>
                            </a:outerShdw>
                          </a:effectLst>
                        </a:rPr>
                        <a:t>Rank #2</a:t>
                      </a:r>
                    </a:p>
                    <a:p>
                      <a:pPr algn="ctr"/>
                      <a:r>
                        <a:rPr lang="en-AU" dirty="0">
                          <a:effectLst>
                            <a:outerShdw blurRad="38100" dist="38100" dir="2700000" algn="tl">
                              <a:srgbClr val="000000">
                                <a:alpha val="43137"/>
                              </a:srgbClr>
                            </a:outerShdw>
                          </a:effectLst>
                        </a:rPr>
                        <a:t>Country</a:t>
                      </a:r>
                    </a:p>
                  </a:txBody>
                  <a:tcPr>
                    <a:lnT w="12700" cap="flat" cmpd="sng" algn="ctr">
                      <a:solidFill>
                        <a:schemeClr val="tx1"/>
                      </a:solidFill>
                      <a:prstDash val="solid"/>
                      <a:round/>
                      <a:headEnd type="none" w="med" len="med"/>
                      <a:tailEnd type="none" w="med" len="med"/>
                    </a:lnT>
                  </a:tcPr>
                </a:tc>
                <a:tc>
                  <a:txBody>
                    <a:bodyPr/>
                    <a:lstStyle/>
                    <a:p>
                      <a:pPr algn="ctr"/>
                      <a:r>
                        <a:rPr lang="en-AU" dirty="0">
                          <a:effectLst>
                            <a:outerShdw blurRad="38100" dist="38100" dir="2700000" algn="tl">
                              <a:srgbClr val="000000">
                                <a:alpha val="43137"/>
                              </a:srgbClr>
                            </a:outerShdw>
                          </a:effectLst>
                        </a:rPr>
                        <a:t>Rank #3</a:t>
                      </a:r>
                    </a:p>
                    <a:p>
                      <a:pPr algn="ctr"/>
                      <a:r>
                        <a:rPr lang="en-AU" dirty="0">
                          <a:effectLst>
                            <a:outerShdw blurRad="38100" dist="38100" dir="2700000" algn="tl">
                              <a:srgbClr val="000000">
                                <a:alpha val="43137"/>
                              </a:srgbClr>
                            </a:outerShdw>
                          </a:effectLst>
                        </a:rPr>
                        <a:t>Country</a:t>
                      </a:r>
                    </a:p>
                  </a:txBody>
                  <a:tcPr>
                    <a:lnT w="12700" cap="flat" cmpd="sng" algn="ctr">
                      <a:solidFill>
                        <a:schemeClr val="tx1"/>
                      </a:solidFill>
                      <a:prstDash val="solid"/>
                      <a:round/>
                      <a:headEnd type="none" w="med" len="med"/>
                      <a:tailEnd type="none" w="med" len="med"/>
                    </a:lnT>
                  </a:tcPr>
                </a:tc>
                <a:tc>
                  <a:txBody>
                    <a:bodyPr/>
                    <a:lstStyle/>
                    <a:p>
                      <a:pPr algn="ctr"/>
                      <a:r>
                        <a:rPr lang="en-AU" dirty="0">
                          <a:effectLst>
                            <a:outerShdw blurRad="38100" dist="38100" dir="2700000" algn="tl">
                              <a:srgbClr val="000000">
                                <a:alpha val="43137"/>
                              </a:srgbClr>
                            </a:outerShdw>
                          </a:effectLst>
                        </a:rPr>
                        <a:t>Rank #4</a:t>
                      </a:r>
                    </a:p>
                    <a:p>
                      <a:pPr algn="ctr"/>
                      <a:r>
                        <a:rPr lang="en-AU" dirty="0">
                          <a:effectLst>
                            <a:outerShdw blurRad="38100" dist="38100" dir="2700000" algn="tl">
                              <a:srgbClr val="000000">
                                <a:alpha val="43137"/>
                              </a:srgbClr>
                            </a:outerShdw>
                          </a:effectLst>
                        </a:rPr>
                        <a:t>Country</a:t>
                      </a:r>
                    </a:p>
                  </a:txBody>
                  <a:tcPr>
                    <a:lnT w="12700" cap="flat" cmpd="sng" algn="ctr">
                      <a:solidFill>
                        <a:schemeClr val="tx1"/>
                      </a:solidFill>
                      <a:prstDash val="solid"/>
                      <a:round/>
                      <a:headEnd type="none" w="med" len="med"/>
                      <a:tailEnd type="none" w="med" len="med"/>
                    </a:lnT>
                  </a:tcPr>
                </a:tc>
                <a:tc>
                  <a:txBody>
                    <a:bodyPr/>
                    <a:lstStyle/>
                    <a:p>
                      <a:pPr algn="ctr"/>
                      <a:r>
                        <a:rPr lang="en-AU" dirty="0">
                          <a:effectLst>
                            <a:outerShdw blurRad="38100" dist="38100" dir="2700000" algn="tl">
                              <a:srgbClr val="000000">
                                <a:alpha val="43137"/>
                              </a:srgbClr>
                            </a:outerShdw>
                          </a:effectLst>
                        </a:rPr>
                        <a:t>Rank #5</a:t>
                      </a:r>
                    </a:p>
                    <a:p>
                      <a:pPr algn="ctr"/>
                      <a:r>
                        <a:rPr lang="en-AU" dirty="0">
                          <a:effectLst>
                            <a:outerShdw blurRad="38100" dist="38100" dir="2700000" algn="tl">
                              <a:srgbClr val="000000">
                                <a:alpha val="43137"/>
                              </a:srgbClr>
                            </a:outerShdw>
                          </a:effectLst>
                        </a:rPr>
                        <a:t>Country</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4106451921"/>
                  </a:ext>
                </a:extLst>
              </a:tr>
              <a:tr h="370840">
                <a:tc>
                  <a:txBody>
                    <a:bodyPr/>
                    <a:lstStyle/>
                    <a:p>
                      <a:r>
                        <a:rPr lang="en-AU" b="1" dirty="0">
                          <a:effectLst>
                            <a:outerShdw blurRad="38100" dist="38100" dir="2700000" algn="tl">
                              <a:srgbClr val="000000">
                                <a:alpha val="43137"/>
                              </a:srgbClr>
                            </a:outerShdw>
                          </a:effectLst>
                          <a:highlight>
                            <a:srgbClr val="FFFF00"/>
                          </a:highlight>
                        </a:rPr>
                        <a:t>Reserves</a:t>
                      </a:r>
                      <a:r>
                        <a:rPr lang="en-AU" dirty="0">
                          <a:effectLst>
                            <a:outerShdw blurRad="38100" dist="38100" dir="2700000" algn="tl">
                              <a:srgbClr val="000000">
                                <a:alpha val="43137"/>
                              </a:srgbClr>
                            </a:outerShdw>
                          </a:effectLst>
                          <a:highlight>
                            <a:srgbClr val="FFFF00"/>
                          </a:highlight>
                        </a:rPr>
                        <a:t> </a:t>
                      </a:r>
                      <a:r>
                        <a:rPr lang="en-AU" sz="1200" b="1" dirty="0">
                          <a:effectLst>
                            <a:outerShdw blurRad="38100" dist="38100" dir="2700000" algn="tl">
                              <a:srgbClr val="000000">
                                <a:alpha val="43137"/>
                              </a:srgbClr>
                            </a:outerShdw>
                          </a:effectLst>
                          <a:highlight>
                            <a:srgbClr val="FFFF00"/>
                          </a:highlight>
                        </a:rPr>
                        <a:t>(proved)</a:t>
                      </a:r>
                    </a:p>
                    <a:p>
                      <a:r>
                        <a:rPr lang="en-AU" dirty="0"/>
                        <a:t>(</a:t>
                      </a:r>
                      <a:r>
                        <a:rPr lang="en-AU" i="1" dirty="0"/>
                        <a:t>x10</a:t>
                      </a:r>
                      <a:r>
                        <a:rPr lang="en-AU" i="1" baseline="30000" dirty="0"/>
                        <a:t>12</a:t>
                      </a:r>
                      <a:r>
                        <a:rPr lang="en-AU" i="1" dirty="0"/>
                        <a:t> m</a:t>
                      </a:r>
                      <a:r>
                        <a:rPr lang="en-AU" i="1" baseline="30000" dirty="0"/>
                        <a:t>3</a:t>
                      </a:r>
                      <a:r>
                        <a:rPr lang="en-AU" dirty="0"/>
                        <a:t>)</a:t>
                      </a:r>
                    </a:p>
                    <a:p>
                      <a:r>
                        <a:rPr lang="en-AU" dirty="0"/>
                        <a:t>(</a:t>
                      </a:r>
                      <a:r>
                        <a:rPr lang="en-AU" i="1" dirty="0"/>
                        <a:t>% world share</a:t>
                      </a:r>
                      <a:r>
                        <a:rPr lang="en-AU" dirty="0"/>
                        <a:t>)</a:t>
                      </a:r>
                    </a:p>
                    <a:p>
                      <a:r>
                        <a:rPr lang="en-AU" b="1" dirty="0"/>
                        <a:t>R/P </a:t>
                      </a:r>
                      <a:r>
                        <a:rPr lang="en-AU" dirty="0"/>
                        <a:t>(</a:t>
                      </a:r>
                      <a:r>
                        <a:rPr lang="en-AU" i="1" dirty="0"/>
                        <a:t>years</a:t>
                      </a:r>
                      <a:r>
                        <a:rPr lang="en-AU" dirty="0"/>
                        <a:t>)</a:t>
                      </a:r>
                    </a:p>
                  </a:txBody>
                  <a:tcPr>
                    <a:lnL w="12700" cap="flat" cmpd="sng" algn="ctr">
                      <a:solidFill>
                        <a:schemeClr val="tx1"/>
                      </a:solidFill>
                      <a:prstDash val="solid"/>
                      <a:round/>
                      <a:headEnd type="none" w="med" len="med"/>
                      <a:tailEnd type="none" w="med" len="med"/>
                    </a:lnL>
                  </a:tcPr>
                </a:tc>
                <a:tc>
                  <a:txBody>
                    <a:bodyPr/>
                    <a:lstStyle/>
                    <a:p>
                      <a:pPr algn="ctr"/>
                      <a:endParaRPr lang="en-AU" sz="1400" dirty="0"/>
                    </a:p>
                    <a:p>
                      <a:pPr algn="ctr"/>
                      <a:r>
                        <a:rPr lang="en-AU" sz="2200" dirty="0"/>
                        <a:t>196.9</a:t>
                      </a:r>
                    </a:p>
                    <a:p>
                      <a:pPr algn="ctr"/>
                      <a:r>
                        <a:rPr lang="en-AU" b="1" dirty="0"/>
                        <a:t>100</a:t>
                      </a:r>
                    </a:p>
                    <a:p>
                      <a:pPr algn="ctr"/>
                      <a:r>
                        <a:rPr lang="en-AU" dirty="0">
                          <a:effectLst>
                            <a:outerShdw blurRad="38100" dist="38100" dir="2700000" algn="tl">
                              <a:srgbClr val="000000">
                                <a:alpha val="43137"/>
                              </a:srgbClr>
                            </a:outerShdw>
                          </a:effectLst>
                          <a:highlight>
                            <a:srgbClr val="FFFF00"/>
                          </a:highlight>
                        </a:rPr>
                        <a:t>50.9</a:t>
                      </a:r>
                    </a:p>
                  </a:txBody>
                  <a:tcPr>
                    <a:lnR w="12700" cap="flat" cmpd="sng" algn="ctr">
                      <a:solidFill>
                        <a:schemeClr val="tx1"/>
                      </a:solidFill>
                      <a:prstDash val="solid"/>
                      <a:round/>
                      <a:headEnd type="none" w="med" len="med"/>
                      <a:tailEnd type="none" w="med" len="med"/>
                    </a:lnR>
                  </a:tcPr>
                </a:tc>
                <a:tc>
                  <a:txBody>
                    <a:bodyPr/>
                    <a:lstStyle/>
                    <a:p>
                      <a:pPr algn="ctr"/>
                      <a:r>
                        <a:rPr lang="en-AU" b="1" u="sng" dirty="0">
                          <a:solidFill>
                            <a:srgbClr val="C00000"/>
                          </a:solidFill>
                        </a:rPr>
                        <a:t>Russian Fed.</a:t>
                      </a:r>
                    </a:p>
                    <a:p>
                      <a:pPr algn="ctr"/>
                      <a:r>
                        <a:rPr lang="en-AU" dirty="0"/>
                        <a:t>38.9</a:t>
                      </a:r>
                    </a:p>
                    <a:p>
                      <a:pPr algn="ctr"/>
                      <a:r>
                        <a:rPr lang="en-AU" b="1" dirty="0"/>
                        <a:t>19.8</a:t>
                      </a:r>
                    </a:p>
                    <a:p>
                      <a:pPr algn="ctr"/>
                      <a:r>
                        <a:rPr lang="en-AU" dirty="0">
                          <a:effectLst>
                            <a:outerShdw blurRad="38100" dist="38100" dir="2700000" algn="tl">
                              <a:srgbClr val="000000">
                                <a:alpha val="43137"/>
                              </a:srgbClr>
                            </a:outerShdw>
                          </a:effectLst>
                          <a:highlight>
                            <a:srgbClr val="FFFF00"/>
                          </a:highlight>
                        </a:rPr>
                        <a:t>58.2</a:t>
                      </a:r>
                    </a:p>
                  </a:txBody>
                  <a:tcPr>
                    <a:lnL w="12700" cap="flat" cmpd="sng" algn="ctr">
                      <a:solidFill>
                        <a:schemeClr val="tx1"/>
                      </a:solidFill>
                      <a:prstDash val="solid"/>
                      <a:round/>
                      <a:headEnd type="none" w="med" len="med"/>
                      <a:tailEnd type="none" w="med" len="med"/>
                    </a:lnL>
                  </a:tcPr>
                </a:tc>
                <a:tc>
                  <a:txBody>
                    <a:bodyPr/>
                    <a:lstStyle/>
                    <a:p>
                      <a:pPr algn="ctr"/>
                      <a:r>
                        <a:rPr lang="en-AU" b="1" u="sng" dirty="0">
                          <a:solidFill>
                            <a:srgbClr val="008000"/>
                          </a:solidFill>
                        </a:rPr>
                        <a:t>Iran</a:t>
                      </a:r>
                    </a:p>
                    <a:p>
                      <a:pPr algn="ctr"/>
                      <a:r>
                        <a:rPr lang="en-AU" dirty="0"/>
                        <a:t>31.9</a:t>
                      </a:r>
                    </a:p>
                    <a:p>
                      <a:pPr algn="ctr"/>
                      <a:r>
                        <a:rPr lang="en-AU" b="1" dirty="0"/>
                        <a:t>16.2</a:t>
                      </a:r>
                    </a:p>
                    <a:p>
                      <a:pPr algn="ctr"/>
                      <a:r>
                        <a:rPr lang="en-AU" dirty="0"/>
                        <a:t>133.3</a:t>
                      </a:r>
                    </a:p>
                  </a:txBody>
                  <a:tcPr/>
                </a:tc>
                <a:tc>
                  <a:txBody>
                    <a:bodyPr/>
                    <a:lstStyle/>
                    <a:p>
                      <a:pPr algn="ctr"/>
                      <a:r>
                        <a:rPr lang="en-AU" b="1" u="sng" dirty="0">
                          <a:solidFill>
                            <a:srgbClr val="7030A0"/>
                          </a:solidFill>
                        </a:rPr>
                        <a:t>Qatar</a:t>
                      </a:r>
                    </a:p>
                    <a:p>
                      <a:pPr algn="ctr"/>
                      <a:r>
                        <a:rPr lang="en-AU" dirty="0"/>
                        <a:t>24.7</a:t>
                      </a:r>
                    </a:p>
                    <a:p>
                      <a:pPr algn="ctr"/>
                      <a:r>
                        <a:rPr lang="en-AU" b="1" dirty="0"/>
                        <a:t>12.5</a:t>
                      </a:r>
                    </a:p>
                    <a:p>
                      <a:pPr algn="ctr"/>
                      <a:r>
                        <a:rPr lang="en-AU" dirty="0"/>
                        <a:t>140.7</a:t>
                      </a:r>
                    </a:p>
                  </a:txBody>
                  <a:tcPr/>
                </a:tc>
                <a:tc>
                  <a:txBody>
                    <a:bodyPr/>
                    <a:lstStyle/>
                    <a:p>
                      <a:pPr algn="ctr"/>
                      <a:r>
                        <a:rPr lang="en-AU" b="1" u="sng" dirty="0"/>
                        <a:t>Turkmenistan</a:t>
                      </a:r>
                    </a:p>
                    <a:p>
                      <a:pPr algn="ctr"/>
                      <a:r>
                        <a:rPr lang="en-AU" dirty="0"/>
                        <a:t>19.5</a:t>
                      </a:r>
                    </a:p>
                    <a:p>
                      <a:pPr algn="ctr"/>
                      <a:r>
                        <a:rPr lang="en-AU" b="1" dirty="0"/>
                        <a:t>9.9</a:t>
                      </a:r>
                    </a:p>
                    <a:p>
                      <a:pPr algn="ctr"/>
                      <a:r>
                        <a:rPr lang="en-AU" dirty="0"/>
                        <a:t>316.8</a:t>
                      </a:r>
                    </a:p>
                  </a:txBody>
                  <a:tcPr/>
                </a:tc>
                <a:tc>
                  <a:txBody>
                    <a:bodyPr/>
                    <a:lstStyle/>
                    <a:p>
                      <a:pPr algn="ctr"/>
                      <a:r>
                        <a:rPr lang="en-AU" b="1" u="sng" dirty="0">
                          <a:solidFill>
                            <a:srgbClr val="00B0F0"/>
                          </a:solidFill>
                        </a:rPr>
                        <a:t>USA</a:t>
                      </a:r>
                    </a:p>
                    <a:p>
                      <a:pPr algn="ctr"/>
                      <a:r>
                        <a:rPr lang="en-AU" dirty="0"/>
                        <a:t>11.9</a:t>
                      </a:r>
                    </a:p>
                    <a:p>
                      <a:pPr algn="ctr"/>
                      <a:r>
                        <a:rPr lang="en-AU" b="1" dirty="0"/>
                        <a:t>6.0</a:t>
                      </a:r>
                    </a:p>
                    <a:p>
                      <a:pPr algn="ctr"/>
                      <a:r>
                        <a:rPr lang="en-AU" dirty="0">
                          <a:effectLst>
                            <a:outerShdw blurRad="38100" dist="38100" dir="2700000" algn="tl">
                              <a:srgbClr val="000000">
                                <a:alpha val="43137"/>
                              </a:srgbClr>
                            </a:outerShdw>
                          </a:effectLst>
                          <a:highlight>
                            <a:srgbClr val="FFFF00"/>
                          </a:highlight>
                        </a:rPr>
                        <a:t>14.3</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40657940"/>
                  </a:ext>
                </a:extLst>
              </a:tr>
              <a:tr h="370840">
                <a:tc>
                  <a:txBody>
                    <a:bodyPr/>
                    <a:lstStyle/>
                    <a:p>
                      <a:r>
                        <a:rPr lang="en-AU" b="1" dirty="0">
                          <a:effectLst>
                            <a:outerShdw blurRad="38100" dist="38100" dir="2700000" algn="tl">
                              <a:srgbClr val="000000">
                                <a:alpha val="43137"/>
                              </a:srgbClr>
                            </a:outerShdw>
                          </a:effectLst>
                          <a:highlight>
                            <a:srgbClr val="FFFF00"/>
                          </a:highlight>
                        </a:rPr>
                        <a:t>Production</a:t>
                      </a:r>
                    </a:p>
                    <a:p>
                      <a:r>
                        <a:rPr lang="en-AU" dirty="0"/>
                        <a:t>(</a:t>
                      </a:r>
                      <a:r>
                        <a:rPr lang="en-AU" i="1" dirty="0"/>
                        <a:t>x10</a:t>
                      </a:r>
                      <a:r>
                        <a:rPr lang="en-AU" i="1" baseline="30000" dirty="0"/>
                        <a:t>9</a:t>
                      </a:r>
                      <a:r>
                        <a:rPr lang="en-AU" i="1" dirty="0"/>
                        <a:t> m</a:t>
                      </a:r>
                      <a:r>
                        <a:rPr lang="en-AU" i="1" baseline="30000" dirty="0"/>
                        <a:t>3</a:t>
                      </a:r>
                      <a:r>
                        <a:rPr lang="en-AU" i="1" baseline="0" dirty="0"/>
                        <a:t> </a:t>
                      </a:r>
                      <a:r>
                        <a:rPr lang="en-AU" sz="1400" i="1" baseline="0" dirty="0"/>
                        <a:t>in 2017</a:t>
                      </a:r>
                      <a:r>
                        <a:rPr lang="en-AU" dirty="0"/>
                        <a:t>)</a:t>
                      </a:r>
                    </a:p>
                    <a:p>
                      <a:r>
                        <a:rPr lang="en-AU" dirty="0"/>
                        <a:t>(</a:t>
                      </a:r>
                      <a:r>
                        <a:rPr lang="en-AU" i="1" dirty="0"/>
                        <a:t>% world share</a:t>
                      </a:r>
                      <a:r>
                        <a:rPr lang="en-AU" dirty="0"/>
                        <a:t>)</a:t>
                      </a:r>
                    </a:p>
                  </a:txBody>
                  <a:tcPr>
                    <a:lnL w="12700" cap="flat" cmpd="sng" algn="ctr">
                      <a:solidFill>
                        <a:schemeClr val="tx1"/>
                      </a:solidFill>
                      <a:prstDash val="solid"/>
                      <a:round/>
                      <a:headEnd type="none" w="med" len="med"/>
                      <a:tailEnd type="none" w="med" len="med"/>
                    </a:lnL>
                  </a:tcPr>
                </a:tc>
                <a:tc>
                  <a:txBody>
                    <a:bodyPr/>
                    <a:lstStyle/>
                    <a:p>
                      <a:pPr algn="ctr"/>
                      <a:endParaRPr lang="en-AU" sz="1400" dirty="0"/>
                    </a:p>
                    <a:p>
                      <a:pPr algn="ctr"/>
                      <a:r>
                        <a:rPr lang="en-AU" sz="2200" dirty="0">
                          <a:effectLst>
                            <a:outerShdw blurRad="38100" dist="38100" dir="2700000" algn="tl">
                              <a:srgbClr val="000000">
                                <a:alpha val="43137"/>
                              </a:srgbClr>
                            </a:outerShdw>
                          </a:effectLst>
                          <a:highlight>
                            <a:srgbClr val="FFFF00"/>
                          </a:highlight>
                        </a:rPr>
                        <a:t>3 867.9</a:t>
                      </a:r>
                    </a:p>
                    <a:p>
                      <a:pPr algn="ctr"/>
                      <a:r>
                        <a:rPr lang="en-AU" b="1" dirty="0"/>
                        <a:t>100</a:t>
                      </a:r>
                    </a:p>
                  </a:txBody>
                  <a:tcPr>
                    <a:lnR w="12700" cap="flat" cmpd="sng" algn="ctr">
                      <a:solidFill>
                        <a:schemeClr val="tx1"/>
                      </a:solidFill>
                      <a:prstDash val="solid"/>
                      <a:round/>
                      <a:headEnd type="none" w="med" len="med"/>
                      <a:tailEnd type="none" w="med" len="med"/>
                    </a:lnR>
                  </a:tcPr>
                </a:tc>
                <a:tc>
                  <a:txBody>
                    <a:bodyPr/>
                    <a:lstStyle/>
                    <a:p>
                      <a:pPr algn="ctr"/>
                      <a:r>
                        <a:rPr lang="en-AU" b="1" u="sng" dirty="0">
                          <a:solidFill>
                            <a:srgbClr val="00B0F0"/>
                          </a:solidFill>
                        </a:rPr>
                        <a:t>USA</a:t>
                      </a:r>
                    </a:p>
                    <a:p>
                      <a:pPr algn="ctr"/>
                      <a:r>
                        <a:rPr lang="en-AU" dirty="0">
                          <a:effectLst>
                            <a:outerShdw blurRad="38100" dist="38100" dir="2700000" algn="tl">
                              <a:srgbClr val="000000">
                                <a:alpha val="43137"/>
                              </a:srgbClr>
                            </a:outerShdw>
                          </a:effectLst>
                          <a:highlight>
                            <a:srgbClr val="FFFF00"/>
                          </a:highlight>
                        </a:rPr>
                        <a:t>831.8</a:t>
                      </a:r>
                    </a:p>
                    <a:p>
                      <a:pPr algn="ctr"/>
                      <a:r>
                        <a:rPr lang="en-AU" b="1" dirty="0">
                          <a:effectLst>
                            <a:outerShdw blurRad="38100" dist="38100" dir="2700000" algn="tl">
                              <a:srgbClr val="000000">
                                <a:alpha val="43137"/>
                              </a:srgbClr>
                            </a:outerShdw>
                          </a:effectLst>
                          <a:highlight>
                            <a:srgbClr val="FFFF00"/>
                          </a:highlight>
                        </a:rPr>
                        <a:t>21.5</a:t>
                      </a:r>
                    </a:p>
                  </a:txBody>
                  <a:tcPr>
                    <a:lnL w="12700" cap="flat" cmpd="sng" algn="ctr">
                      <a:solidFill>
                        <a:schemeClr val="tx1"/>
                      </a:solidFill>
                      <a:prstDash val="solid"/>
                      <a:round/>
                      <a:headEnd type="none" w="med" len="med"/>
                      <a:tailEnd type="none" w="med" len="med"/>
                    </a:lnL>
                  </a:tcPr>
                </a:tc>
                <a:tc>
                  <a:txBody>
                    <a:bodyPr/>
                    <a:lstStyle/>
                    <a:p>
                      <a:pPr algn="ctr"/>
                      <a:r>
                        <a:rPr lang="en-AU" b="1" u="sng" dirty="0">
                          <a:solidFill>
                            <a:srgbClr val="C00000"/>
                          </a:solidFill>
                        </a:rPr>
                        <a:t>Russian Fed.</a:t>
                      </a:r>
                    </a:p>
                    <a:p>
                      <a:pPr algn="ctr"/>
                      <a:r>
                        <a:rPr lang="en-AU" dirty="0">
                          <a:effectLst>
                            <a:outerShdw blurRad="38100" dist="38100" dir="2700000" algn="tl">
                              <a:srgbClr val="000000">
                                <a:alpha val="43137"/>
                              </a:srgbClr>
                            </a:outerShdw>
                          </a:effectLst>
                          <a:highlight>
                            <a:srgbClr val="FFFF00"/>
                          </a:highlight>
                        </a:rPr>
                        <a:t>669.5</a:t>
                      </a:r>
                    </a:p>
                    <a:p>
                      <a:pPr algn="ctr"/>
                      <a:r>
                        <a:rPr lang="en-AU" b="1" dirty="0">
                          <a:effectLst>
                            <a:outerShdw blurRad="38100" dist="38100" dir="2700000" algn="tl">
                              <a:srgbClr val="000000">
                                <a:alpha val="43137"/>
                              </a:srgbClr>
                            </a:outerShdw>
                          </a:effectLst>
                          <a:highlight>
                            <a:srgbClr val="FFFF00"/>
                          </a:highlight>
                        </a:rPr>
                        <a:t>17.3</a:t>
                      </a:r>
                    </a:p>
                  </a:txBody>
                  <a:tcPr/>
                </a:tc>
                <a:tc>
                  <a:txBody>
                    <a:bodyPr/>
                    <a:lstStyle/>
                    <a:p>
                      <a:pPr algn="ctr"/>
                      <a:r>
                        <a:rPr lang="en-AU" b="1" u="sng" dirty="0">
                          <a:solidFill>
                            <a:srgbClr val="008000"/>
                          </a:solidFill>
                        </a:rPr>
                        <a:t>Iran</a:t>
                      </a:r>
                    </a:p>
                    <a:p>
                      <a:pPr algn="ctr"/>
                      <a:r>
                        <a:rPr lang="en-AU" dirty="0"/>
                        <a:t>239.5</a:t>
                      </a:r>
                    </a:p>
                    <a:p>
                      <a:pPr algn="ctr"/>
                      <a:r>
                        <a:rPr lang="en-AU" b="1" dirty="0"/>
                        <a:t>6.2</a:t>
                      </a:r>
                    </a:p>
                  </a:txBody>
                  <a:tcPr/>
                </a:tc>
                <a:tc>
                  <a:txBody>
                    <a:bodyPr/>
                    <a:lstStyle/>
                    <a:p>
                      <a:pPr algn="ctr"/>
                      <a:r>
                        <a:rPr lang="en-AU" b="1" u="sng" dirty="0">
                          <a:solidFill>
                            <a:srgbClr val="CC0066"/>
                          </a:solidFill>
                        </a:rPr>
                        <a:t>Canada</a:t>
                      </a:r>
                    </a:p>
                    <a:p>
                      <a:pPr algn="ctr"/>
                      <a:r>
                        <a:rPr lang="en-AU" dirty="0"/>
                        <a:t>184.7</a:t>
                      </a:r>
                    </a:p>
                    <a:p>
                      <a:pPr algn="ctr"/>
                      <a:r>
                        <a:rPr lang="en-AU" b="1" dirty="0"/>
                        <a:t>4.8</a:t>
                      </a:r>
                    </a:p>
                  </a:txBody>
                  <a:tcPr/>
                </a:tc>
                <a:tc>
                  <a:txBody>
                    <a:bodyPr/>
                    <a:lstStyle/>
                    <a:p>
                      <a:pPr algn="ctr"/>
                      <a:r>
                        <a:rPr lang="en-AU" b="1" u="sng" dirty="0">
                          <a:solidFill>
                            <a:srgbClr val="7030A0"/>
                          </a:solidFill>
                        </a:rPr>
                        <a:t>Qatar</a:t>
                      </a:r>
                    </a:p>
                    <a:p>
                      <a:pPr algn="ctr"/>
                      <a:r>
                        <a:rPr lang="en-AU" dirty="0"/>
                        <a:t>175.5</a:t>
                      </a:r>
                    </a:p>
                    <a:p>
                      <a:pPr algn="ctr"/>
                      <a:r>
                        <a:rPr lang="en-AU" b="1" dirty="0"/>
                        <a:t>4.5</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879409402"/>
                  </a:ext>
                </a:extLst>
              </a:tr>
              <a:tr h="370840">
                <a:tc>
                  <a:txBody>
                    <a:bodyPr/>
                    <a:lstStyle/>
                    <a:p>
                      <a:r>
                        <a:rPr lang="en-AU" b="1" dirty="0">
                          <a:effectLst>
                            <a:outerShdw blurRad="38100" dist="38100" dir="2700000" algn="tl">
                              <a:srgbClr val="000000">
                                <a:alpha val="43137"/>
                              </a:srgbClr>
                            </a:outerShdw>
                          </a:effectLst>
                          <a:highlight>
                            <a:srgbClr val="FFFF00"/>
                          </a:highlight>
                        </a:rPr>
                        <a:t>Consumption</a:t>
                      </a:r>
                    </a:p>
                    <a:p>
                      <a:r>
                        <a:rPr lang="en-AU" dirty="0"/>
                        <a:t>(</a:t>
                      </a:r>
                      <a:r>
                        <a:rPr lang="en-AU" i="1" dirty="0"/>
                        <a:t>x10</a:t>
                      </a:r>
                      <a:r>
                        <a:rPr lang="en-AU" i="1" baseline="30000" dirty="0"/>
                        <a:t>9</a:t>
                      </a:r>
                      <a:r>
                        <a:rPr lang="en-AU" i="1" dirty="0"/>
                        <a:t> m</a:t>
                      </a:r>
                      <a:r>
                        <a:rPr lang="en-AU" i="1" baseline="30000" dirty="0"/>
                        <a:t>3</a:t>
                      </a:r>
                      <a:r>
                        <a:rPr lang="en-AU" i="1" baseline="0" dirty="0"/>
                        <a:t> </a:t>
                      </a:r>
                      <a:r>
                        <a:rPr lang="en-AU" sz="1400" i="1" baseline="0" dirty="0"/>
                        <a:t>in 2017</a:t>
                      </a:r>
                      <a:r>
                        <a:rPr lang="en-AU" dirty="0"/>
                        <a:t>)</a:t>
                      </a:r>
                    </a:p>
                    <a:p>
                      <a:r>
                        <a:rPr lang="en-AU" dirty="0"/>
                        <a:t>(</a:t>
                      </a:r>
                      <a:r>
                        <a:rPr lang="en-AU" i="1" dirty="0"/>
                        <a:t>% world share</a:t>
                      </a:r>
                      <a:r>
                        <a:rPr lang="en-AU" dirty="0"/>
                        <a:t>)</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endParaRPr lang="en-AU" sz="1400" dirty="0"/>
                    </a:p>
                    <a:p>
                      <a:pPr algn="ctr"/>
                      <a:r>
                        <a:rPr lang="en-AU" sz="2200" dirty="0"/>
                        <a:t>3 848.9</a:t>
                      </a:r>
                    </a:p>
                    <a:p>
                      <a:pPr algn="ctr"/>
                      <a:r>
                        <a:rPr lang="en-AU" b="1" dirty="0"/>
                        <a:t>100</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AU" b="1" u="sng" dirty="0">
                          <a:solidFill>
                            <a:srgbClr val="00B0F0"/>
                          </a:solidFill>
                        </a:rPr>
                        <a:t>USA</a:t>
                      </a:r>
                    </a:p>
                    <a:p>
                      <a:pPr algn="ctr"/>
                      <a:r>
                        <a:rPr lang="en-AU" dirty="0"/>
                        <a:t>817.1</a:t>
                      </a:r>
                    </a:p>
                    <a:p>
                      <a:pPr algn="ctr"/>
                      <a:r>
                        <a:rPr lang="en-AU" b="1" dirty="0">
                          <a:effectLst>
                            <a:outerShdw blurRad="38100" dist="38100" dir="2700000" algn="tl">
                              <a:srgbClr val="000000">
                                <a:alpha val="43137"/>
                              </a:srgbClr>
                            </a:outerShdw>
                          </a:effectLst>
                          <a:highlight>
                            <a:srgbClr val="FFFF00"/>
                          </a:highlight>
                        </a:rPr>
                        <a:t>21.2</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en-AU" b="1" u="sng" dirty="0">
                          <a:solidFill>
                            <a:srgbClr val="C00000"/>
                          </a:solidFill>
                        </a:rPr>
                        <a:t>Russian Fed.</a:t>
                      </a:r>
                    </a:p>
                    <a:p>
                      <a:pPr algn="ctr"/>
                      <a:r>
                        <a:rPr lang="en-AU" dirty="0"/>
                        <a:t>454.5</a:t>
                      </a:r>
                    </a:p>
                    <a:p>
                      <a:pPr algn="ctr"/>
                      <a:r>
                        <a:rPr lang="en-AU" b="1" dirty="0"/>
                        <a:t>11.8</a:t>
                      </a:r>
                    </a:p>
                  </a:txBody>
                  <a:tcPr>
                    <a:lnB w="12700" cap="flat" cmpd="sng" algn="ctr">
                      <a:solidFill>
                        <a:schemeClr val="tx1"/>
                      </a:solidFill>
                      <a:prstDash val="solid"/>
                      <a:round/>
                      <a:headEnd type="none" w="med" len="med"/>
                      <a:tailEnd type="none" w="med" len="med"/>
                    </a:lnB>
                  </a:tcPr>
                </a:tc>
                <a:tc>
                  <a:txBody>
                    <a:bodyPr/>
                    <a:lstStyle/>
                    <a:p>
                      <a:pPr algn="ctr"/>
                      <a:r>
                        <a:rPr lang="en-AU" b="1" u="sng" dirty="0">
                          <a:solidFill>
                            <a:srgbClr val="FF0000"/>
                          </a:solidFill>
                        </a:rPr>
                        <a:t>China</a:t>
                      </a:r>
                    </a:p>
                    <a:p>
                      <a:pPr algn="ctr"/>
                      <a:r>
                        <a:rPr lang="en-AU" dirty="0"/>
                        <a:t>283.0</a:t>
                      </a:r>
                    </a:p>
                    <a:p>
                      <a:pPr algn="ctr"/>
                      <a:r>
                        <a:rPr lang="en-AU" b="1" dirty="0"/>
                        <a:t>7.4</a:t>
                      </a:r>
                    </a:p>
                  </a:txBody>
                  <a:tcPr>
                    <a:lnB w="12700" cap="flat" cmpd="sng" algn="ctr">
                      <a:solidFill>
                        <a:schemeClr val="tx1"/>
                      </a:solidFill>
                      <a:prstDash val="solid"/>
                      <a:round/>
                      <a:headEnd type="none" w="med" len="med"/>
                      <a:tailEnd type="none" w="med" len="med"/>
                    </a:lnB>
                  </a:tcPr>
                </a:tc>
                <a:tc>
                  <a:txBody>
                    <a:bodyPr/>
                    <a:lstStyle/>
                    <a:p>
                      <a:pPr algn="ctr"/>
                      <a:r>
                        <a:rPr lang="en-AU" b="1" u="sng" dirty="0">
                          <a:solidFill>
                            <a:srgbClr val="008000"/>
                          </a:solidFill>
                        </a:rPr>
                        <a:t>Iran</a:t>
                      </a:r>
                    </a:p>
                    <a:p>
                      <a:pPr algn="ctr"/>
                      <a:r>
                        <a:rPr lang="en-AU" dirty="0"/>
                        <a:t>225.6</a:t>
                      </a:r>
                    </a:p>
                    <a:p>
                      <a:pPr algn="ctr"/>
                      <a:r>
                        <a:rPr lang="en-AU" b="1" dirty="0"/>
                        <a:t>5.9</a:t>
                      </a:r>
                    </a:p>
                  </a:txBody>
                  <a:tcPr>
                    <a:lnB w="12700" cap="flat" cmpd="sng" algn="ctr">
                      <a:solidFill>
                        <a:schemeClr val="tx1"/>
                      </a:solidFill>
                      <a:prstDash val="solid"/>
                      <a:round/>
                      <a:headEnd type="none" w="med" len="med"/>
                      <a:tailEnd type="none" w="med" len="med"/>
                    </a:lnB>
                  </a:tcPr>
                </a:tc>
                <a:tc>
                  <a:txBody>
                    <a:bodyPr/>
                    <a:lstStyle/>
                    <a:p>
                      <a:pPr algn="ctr">
                        <a:spcAft>
                          <a:spcPts val="500"/>
                        </a:spcAft>
                      </a:pPr>
                      <a:r>
                        <a:rPr lang="en-AU" sz="1300" b="1" u="sng" dirty="0"/>
                        <a:t>Japan/</a:t>
                      </a:r>
                      <a:r>
                        <a:rPr lang="en-AU" sz="1300" b="1" u="sng" dirty="0">
                          <a:solidFill>
                            <a:srgbClr val="CC0066"/>
                          </a:solidFill>
                        </a:rPr>
                        <a:t>Canada</a:t>
                      </a:r>
                    </a:p>
                    <a:p>
                      <a:pPr algn="ctr"/>
                      <a:r>
                        <a:rPr lang="en-AU" dirty="0"/>
                        <a:t>115.7 ea.</a:t>
                      </a:r>
                    </a:p>
                    <a:p>
                      <a:pPr algn="ctr"/>
                      <a:r>
                        <a:rPr lang="en-AU" b="1" dirty="0"/>
                        <a:t>3.0 ea.</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75221219"/>
                  </a:ext>
                </a:extLst>
              </a:tr>
            </a:tbl>
          </a:graphicData>
        </a:graphic>
      </p:graphicFrame>
      <p:sp>
        <p:nvSpPr>
          <p:cNvPr id="7" name="TextBox 6">
            <a:extLst>
              <a:ext uri="{FF2B5EF4-FFF2-40B4-BE49-F238E27FC236}">
                <a16:creationId xmlns:a16="http://schemas.microsoft.com/office/drawing/2014/main" id="{054BDDAB-D7A9-4092-A3AF-10ACAE1D524E}"/>
              </a:ext>
            </a:extLst>
          </p:cNvPr>
          <p:cNvSpPr txBox="1"/>
          <p:nvPr/>
        </p:nvSpPr>
        <p:spPr>
          <a:xfrm>
            <a:off x="231479" y="4672729"/>
            <a:ext cx="9443043" cy="1815882"/>
          </a:xfrm>
          <a:prstGeom prst="rect">
            <a:avLst/>
          </a:prstGeom>
          <a:noFill/>
        </p:spPr>
        <p:txBody>
          <a:bodyPr wrap="square" rtlCol="0">
            <a:spAutoFit/>
          </a:bodyPr>
          <a:lstStyle/>
          <a:p>
            <a:pPr algn="just"/>
            <a:r>
              <a:rPr lang="en-AU" b="1" dirty="0">
                <a:solidFill>
                  <a:srgbClr val="C00000"/>
                </a:solidFill>
                <a:latin typeface="Arial" panose="020B0604020202020204" pitchFamily="34" charset="0"/>
                <a:cs typeface="Arial" panose="020B0604020202020204" pitchFamily="34" charset="0"/>
              </a:rPr>
              <a:t>In year-2018, the top 5 gas countries held: 64.4% share of global Proved Reserves; 54.3% share of global Production; and 52.3% share of global Consumption.</a:t>
            </a:r>
          </a:p>
          <a:p>
            <a:pPr algn="just"/>
            <a:r>
              <a:rPr lang="en-AU" b="1" dirty="0">
                <a:solidFill>
                  <a:schemeClr val="accent2"/>
                </a:solidFill>
                <a:latin typeface="Arial" panose="020B0604020202020204" pitchFamily="34" charset="0"/>
                <a:cs typeface="Arial" panose="020B0604020202020204" pitchFamily="34" charset="0"/>
              </a:rPr>
              <a:t>Other Gas Producers: </a:t>
            </a:r>
            <a:r>
              <a:rPr lang="en-AU" b="1" dirty="0">
                <a:solidFill>
                  <a:srgbClr val="FF0000"/>
                </a:solidFill>
                <a:latin typeface="Arial" panose="020B0604020202020204" pitchFamily="34" charset="0"/>
                <a:cs typeface="Arial" panose="020B0604020202020204" pitchFamily="34" charset="0"/>
              </a:rPr>
              <a:t>#6 China</a:t>
            </a:r>
            <a:r>
              <a:rPr lang="en-AU" b="1" dirty="0">
                <a:solidFill>
                  <a:srgbClr val="FF0000"/>
                </a:solidFill>
                <a:latin typeface="Arial Narrow" panose="020B0606020202030204" pitchFamily="34" charset="0"/>
                <a:cs typeface="Arial" panose="020B0604020202020204" pitchFamily="34" charset="0"/>
              </a:rPr>
              <a:t> </a:t>
            </a:r>
            <a:r>
              <a:rPr lang="en-AU" b="1" dirty="0">
                <a:solidFill>
                  <a:srgbClr val="FF0000"/>
                </a:solidFill>
                <a:latin typeface="Arial" panose="020B0604020202020204" pitchFamily="34" charset="0"/>
                <a:cs typeface="Arial" panose="020B0604020202020204" pitchFamily="34" charset="0"/>
              </a:rPr>
              <a:t>4.2%, </a:t>
            </a:r>
            <a:r>
              <a:rPr lang="en-AU" b="1" dirty="0">
                <a:solidFill>
                  <a:srgbClr val="FF0000"/>
                </a:solidFill>
                <a:effectLst>
                  <a:outerShdw blurRad="38100" dist="38100" dir="2700000" algn="tl">
                    <a:srgbClr val="000000">
                      <a:alpha val="43137"/>
                    </a:srgbClr>
                  </a:outerShdw>
                </a:effectLst>
                <a:highlight>
                  <a:srgbClr val="FFFF00"/>
                </a:highlight>
                <a:latin typeface="Arial" panose="020B0604020202020204" pitchFamily="34" charset="0"/>
                <a:cs typeface="Arial" panose="020B0604020202020204" pitchFamily="34" charset="0"/>
              </a:rPr>
              <a:t>R/P 37.6 years</a:t>
            </a:r>
            <a:r>
              <a:rPr lang="en-AU" b="1" dirty="0">
                <a:solidFill>
                  <a:schemeClr val="accent2"/>
                </a:solidFill>
                <a:latin typeface="Arial" panose="020B0604020202020204" pitchFamily="34" charset="0"/>
                <a:cs typeface="Arial" panose="020B0604020202020204" pitchFamily="34" charset="0"/>
              </a:rPr>
              <a:t>;</a:t>
            </a:r>
            <a:r>
              <a:rPr lang="en-AU" b="1" dirty="0">
                <a:solidFill>
                  <a:srgbClr val="00B050"/>
                </a:solidFill>
                <a:latin typeface="Arial" panose="020B0604020202020204" pitchFamily="34" charset="0"/>
                <a:cs typeface="Arial" panose="020B0604020202020204" pitchFamily="34" charset="0"/>
              </a:rPr>
              <a:t> #7 Australia 3.4%, </a:t>
            </a:r>
            <a:r>
              <a:rPr lang="en-AU" b="1" dirty="0">
                <a:solidFill>
                  <a:srgbClr val="00B050"/>
                </a:solidFill>
                <a:effectLst>
                  <a:outerShdw blurRad="38100" dist="38100" dir="2700000" algn="tl">
                    <a:srgbClr val="000000">
                      <a:alpha val="43137"/>
                    </a:srgbClr>
                  </a:outerShdw>
                </a:effectLst>
                <a:highlight>
                  <a:srgbClr val="FFFF00"/>
                </a:highlight>
                <a:latin typeface="Arial" panose="020B0604020202020204" pitchFamily="34" charset="0"/>
                <a:cs typeface="Arial" panose="020B0604020202020204" pitchFamily="34" charset="0"/>
              </a:rPr>
              <a:t>R/P 18.4 </a:t>
            </a:r>
            <a:r>
              <a:rPr lang="en-AU" b="1" dirty="0" err="1">
                <a:solidFill>
                  <a:srgbClr val="00B050"/>
                </a:solidFill>
                <a:effectLst>
                  <a:outerShdw blurRad="38100" dist="38100" dir="2700000" algn="tl">
                    <a:srgbClr val="000000">
                      <a:alpha val="43137"/>
                    </a:srgbClr>
                  </a:outerShdw>
                </a:effectLst>
                <a:highlight>
                  <a:srgbClr val="FFFF00"/>
                </a:highlight>
                <a:latin typeface="Arial" panose="020B0604020202020204" pitchFamily="34" charset="0"/>
                <a:cs typeface="Arial" panose="020B0604020202020204" pitchFamily="34" charset="0"/>
              </a:rPr>
              <a:t>yrs</a:t>
            </a:r>
            <a:r>
              <a:rPr lang="en-AU" b="1" dirty="0">
                <a:solidFill>
                  <a:schemeClr val="accent2"/>
                </a:solidFill>
                <a:latin typeface="Arial" panose="020B0604020202020204" pitchFamily="34" charset="0"/>
                <a:cs typeface="Arial" panose="020B0604020202020204" pitchFamily="34" charset="0"/>
              </a:rPr>
              <a:t>; #8 Norway 3.1%, </a:t>
            </a:r>
            <a:r>
              <a:rPr lang="en-AU" b="1" dirty="0">
                <a:solidFill>
                  <a:schemeClr val="accent2"/>
                </a:solidFill>
                <a:effectLst>
                  <a:outerShdw blurRad="38100" dist="38100" dir="2700000" algn="tl">
                    <a:srgbClr val="000000">
                      <a:alpha val="43137"/>
                    </a:srgbClr>
                  </a:outerShdw>
                </a:effectLst>
                <a:highlight>
                  <a:srgbClr val="FFFF00"/>
                </a:highlight>
                <a:latin typeface="Arial" panose="020B0604020202020204" pitchFamily="34" charset="0"/>
                <a:cs typeface="Arial" panose="020B0604020202020204" pitchFamily="34" charset="0"/>
              </a:rPr>
              <a:t>R/P 13.3 y</a:t>
            </a:r>
            <a:r>
              <a:rPr lang="en-AU" b="1" dirty="0">
                <a:solidFill>
                  <a:schemeClr val="accent2"/>
                </a:solidFill>
                <a:latin typeface="Arial" panose="020B0604020202020204" pitchFamily="34" charset="0"/>
                <a:cs typeface="Arial" panose="020B0604020202020204" pitchFamily="34" charset="0"/>
              </a:rPr>
              <a:t>; </a:t>
            </a:r>
            <a:r>
              <a:rPr lang="en-AU" b="1" dirty="0">
                <a:solidFill>
                  <a:srgbClr val="FFC000"/>
                </a:solidFill>
                <a:latin typeface="Arial" panose="020B0604020202020204" pitchFamily="34" charset="0"/>
                <a:cs typeface="Arial" panose="020B0604020202020204" pitchFamily="34" charset="0"/>
              </a:rPr>
              <a:t>#9 </a:t>
            </a:r>
            <a:r>
              <a:rPr lang="en-AU" b="1" dirty="0">
                <a:solidFill>
                  <a:srgbClr val="FFC000"/>
                </a:solidFill>
                <a:latin typeface="Arial Narrow" panose="020B0606020202030204" pitchFamily="34" charset="0"/>
                <a:cs typeface="Arial" panose="020B0604020202020204" pitchFamily="34" charset="0"/>
              </a:rPr>
              <a:t>Saudi Arabia 2.9%, </a:t>
            </a:r>
            <a:r>
              <a:rPr lang="en-AU" b="1" dirty="0">
                <a:solidFill>
                  <a:srgbClr val="FFC000"/>
                </a:solidFill>
                <a:latin typeface="Arial" panose="020B0604020202020204" pitchFamily="34" charset="0"/>
                <a:cs typeface="Arial" panose="020B0604020202020204" pitchFamily="34" charset="0"/>
              </a:rPr>
              <a:t>R/P 52.6 y</a:t>
            </a:r>
            <a:r>
              <a:rPr lang="en-AU" b="1" dirty="0">
                <a:solidFill>
                  <a:schemeClr val="accent2"/>
                </a:solidFill>
                <a:latin typeface="Arial" panose="020B0604020202020204" pitchFamily="34" charset="0"/>
                <a:cs typeface="Arial" panose="020B0604020202020204" pitchFamily="34" charset="0"/>
              </a:rPr>
              <a:t>; #10 </a:t>
            </a:r>
            <a:r>
              <a:rPr lang="en-AU" b="1" dirty="0">
                <a:solidFill>
                  <a:schemeClr val="accent2"/>
                </a:solidFill>
                <a:latin typeface="Arial Narrow" panose="020B0606020202030204" pitchFamily="34" charset="0"/>
                <a:cs typeface="Arial" panose="020B0604020202020204" pitchFamily="34" charset="0"/>
              </a:rPr>
              <a:t>Algeria</a:t>
            </a:r>
            <a:r>
              <a:rPr lang="en-AU" b="1" dirty="0">
                <a:solidFill>
                  <a:schemeClr val="accent2"/>
                </a:solidFill>
                <a:latin typeface="Arial" panose="020B0604020202020204" pitchFamily="34" charset="0"/>
                <a:cs typeface="Arial" panose="020B0604020202020204" pitchFamily="34" charset="0"/>
              </a:rPr>
              <a:t> 2.4%, </a:t>
            </a:r>
            <a:r>
              <a:rPr lang="en-AU" b="1" dirty="0">
                <a:solidFill>
                  <a:schemeClr val="accent2"/>
                </a:solidFill>
                <a:effectLst>
                  <a:outerShdw blurRad="38100" dist="38100" dir="2700000" algn="tl">
                    <a:srgbClr val="000000">
                      <a:alpha val="43137"/>
                    </a:srgbClr>
                  </a:outerShdw>
                </a:effectLst>
                <a:highlight>
                  <a:srgbClr val="FFFF00"/>
                </a:highlight>
                <a:latin typeface="Arial" panose="020B0604020202020204" pitchFamily="34" charset="0"/>
                <a:cs typeface="Arial" panose="020B0604020202020204" pitchFamily="34" charset="0"/>
              </a:rPr>
              <a:t>R/P 47.0 y</a:t>
            </a:r>
            <a:r>
              <a:rPr lang="en-AU" b="1" dirty="0">
                <a:solidFill>
                  <a:schemeClr val="accent2"/>
                </a:solidFill>
                <a:latin typeface="Arial" panose="020B0604020202020204" pitchFamily="34" charset="0"/>
                <a:cs typeface="Arial" panose="020B0604020202020204" pitchFamily="34" charset="0"/>
              </a:rPr>
              <a:t>.</a:t>
            </a:r>
          </a:p>
          <a:p>
            <a:pPr algn="just"/>
            <a:r>
              <a:rPr lang="en-AU" sz="1400" b="1" dirty="0">
                <a:latin typeface="Arial Narrow" panose="020B0606020202030204" pitchFamily="34" charset="0"/>
                <a:cs typeface="Arial" panose="020B0604020202020204" pitchFamily="34" charset="0"/>
              </a:rPr>
              <a:t>Production</a:t>
            </a:r>
            <a:r>
              <a:rPr lang="en-AU" sz="1400" dirty="0">
                <a:latin typeface="Arial Narrow" panose="020B0606020202030204" pitchFamily="34" charset="0"/>
                <a:cs typeface="Arial" panose="020B0604020202020204" pitchFamily="34" charset="0"/>
              </a:rPr>
              <a:t> includes gas consumed for Gas-to-Liquids transformation, excludes gas flared or recycled. </a:t>
            </a:r>
            <a:r>
              <a:rPr lang="en-AU" sz="1400" b="1" dirty="0">
                <a:latin typeface="Arial Narrow" panose="020B0606020202030204" pitchFamily="34" charset="0"/>
                <a:cs typeface="Arial" panose="020B0604020202020204" pitchFamily="34" charset="0"/>
              </a:rPr>
              <a:t>Consumption</a:t>
            </a:r>
            <a:r>
              <a:rPr lang="en-AU" sz="1400" dirty="0">
                <a:latin typeface="Arial Narrow" panose="020B0606020202030204" pitchFamily="34" charset="0"/>
                <a:cs typeface="Arial" panose="020B0604020202020204" pitchFamily="34" charset="0"/>
              </a:rPr>
              <a:t> includes derivatives of coal and gas for Gas-to-Liquids transformation, excludes gas converted to liquid fuels.</a:t>
            </a:r>
          </a:p>
          <a:p>
            <a:pPr algn="r"/>
            <a:r>
              <a:rPr lang="en-AU" sz="1200" dirty="0">
                <a:latin typeface="Arial" panose="020B0604020202020204" pitchFamily="34" charset="0"/>
                <a:cs typeface="Arial" panose="020B0604020202020204" pitchFamily="34" charset="0"/>
              </a:rPr>
              <a:t>Source: </a:t>
            </a:r>
            <a:r>
              <a:rPr lang="en-AU" sz="1200" b="1" i="1" dirty="0">
                <a:latin typeface="Arial" panose="020B0604020202020204" pitchFamily="34" charset="0"/>
                <a:cs typeface="Arial" panose="020B0604020202020204" pitchFamily="34" charset="0"/>
              </a:rPr>
              <a:t>BP Statistical Review of World Energy 2019</a:t>
            </a:r>
            <a:r>
              <a:rPr lang="en-AU" sz="1200" dirty="0">
                <a:latin typeface="Arial" panose="020B0604020202020204" pitchFamily="34" charset="0"/>
                <a:cs typeface="Arial" panose="020B0604020202020204" pitchFamily="34" charset="0"/>
              </a:rPr>
              <a:t>, pp30, 32, 34.</a:t>
            </a:r>
          </a:p>
        </p:txBody>
      </p:sp>
      <p:sp>
        <p:nvSpPr>
          <p:cNvPr id="8" name="TextBox 7">
            <a:extLst>
              <a:ext uri="{FF2B5EF4-FFF2-40B4-BE49-F238E27FC236}">
                <a16:creationId xmlns:a16="http://schemas.microsoft.com/office/drawing/2014/main" id="{E59A5271-8E4B-4402-8D4B-2E6E4227AFD0}"/>
              </a:ext>
            </a:extLst>
          </p:cNvPr>
          <p:cNvSpPr txBox="1"/>
          <p:nvPr/>
        </p:nvSpPr>
        <p:spPr>
          <a:xfrm>
            <a:off x="1618279" y="6242389"/>
            <a:ext cx="1710529" cy="492443"/>
          </a:xfrm>
          <a:prstGeom prst="rect">
            <a:avLst/>
          </a:prstGeom>
          <a:solidFill>
            <a:srgbClr val="FFFF00"/>
          </a:solidFill>
        </p:spPr>
        <p:txBody>
          <a:bodyPr wrap="square" lIns="0" tIns="0" rIns="0" bIns="0" rtlCol="0" anchor="ctr" anchorCtr="1">
            <a:spAutoFit/>
          </a:bodyPr>
          <a:lstStyle/>
          <a:p>
            <a:pPr algn="ctr"/>
            <a:r>
              <a:rPr lang="en-AU" sz="1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Production rate isn’t sustainable</a:t>
            </a:r>
          </a:p>
        </p:txBody>
      </p:sp>
      <p:cxnSp>
        <p:nvCxnSpPr>
          <p:cNvPr id="9" name="Straight Arrow Connector 8">
            <a:extLst>
              <a:ext uri="{FF2B5EF4-FFF2-40B4-BE49-F238E27FC236}">
                <a16:creationId xmlns:a16="http://schemas.microsoft.com/office/drawing/2014/main" id="{E8437281-BB03-4037-A8A2-2DC8E89997FD}"/>
              </a:ext>
            </a:extLst>
          </p:cNvPr>
          <p:cNvCxnSpPr>
            <a:cxnSpLocks/>
            <a:stCxn id="8" idx="0"/>
          </p:cNvCxnSpPr>
          <p:nvPr/>
        </p:nvCxnSpPr>
        <p:spPr>
          <a:xfrm flipV="1">
            <a:off x="2473544" y="3696813"/>
            <a:ext cx="1285392" cy="2545576"/>
          </a:xfrm>
          <a:prstGeom prst="straightConnector1">
            <a:avLst/>
          </a:prstGeom>
          <a:ln w="19050">
            <a:solidFill>
              <a:srgbClr val="00B0F0"/>
            </a:solidFill>
            <a:headEnd type="none" w="med" len="med"/>
            <a:tailEnd type="triangle" w="med" len="lg"/>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55BC7B85-700F-4CB0-A430-D44CC9A6E316}"/>
              </a:ext>
            </a:extLst>
          </p:cNvPr>
          <p:cNvCxnSpPr>
            <a:cxnSpLocks/>
            <a:stCxn id="8" idx="0"/>
          </p:cNvCxnSpPr>
          <p:nvPr/>
        </p:nvCxnSpPr>
        <p:spPr>
          <a:xfrm flipV="1">
            <a:off x="2473544" y="2816353"/>
            <a:ext cx="6479344" cy="3426036"/>
          </a:xfrm>
          <a:prstGeom prst="straightConnector1">
            <a:avLst/>
          </a:prstGeom>
          <a:ln w="19050">
            <a:solidFill>
              <a:srgbClr val="00B0F0"/>
            </a:solidFill>
            <a:headEnd type="none" w="med" len="med"/>
            <a:tailEnd type="triangle" w="med" len="lg"/>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96D7C8B5-55D5-42DA-AABB-8ABB3F67F5F9}"/>
              </a:ext>
            </a:extLst>
          </p:cNvPr>
          <p:cNvCxnSpPr>
            <a:cxnSpLocks/>
            <a:stCxn id="8" idx="0"/>
          </p:cNvCxnSpPr>
          <p:nvPr/>
        </p:nvCxnSpPr>
        <p:spPr>
          <a:xfrm flipV="1">
            <a:off x="2473544" y="2756711"/>
            <a:ext cx="1285392" cy="3485678"/>
          </a:xfrm>
          <a:prstGeom prst="straightConnector1">
            <a:avLst/>
          </a:prstGeom>
          <a:ln w="19050">
            <a:solidFill>
              <a:srgbClr val="C00000"/>
            </a:solidFill>
            <a:headEnd type="none" w="med" len="med"/>
            <a:tailEnd type="triangle" w="med" len="lg"/>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84197BFB-E64A-4040-9554-7CCD909D3B6E}"/>
              </a:ext>
            </a:extLst>
          </p:cNvPr>
          <p:cNvCxnSpPr>
            <a:cxnSpLocks/>
            <a:stCxn id="8" idx="0"/>
          </p:cNvCxnSpPr>
          <p:nvPr/>
        </p:nvCxnSpPr>
        <p:spPr>
          <a:xfrm flipV="1">
            <a:off x="2473544" y="3561383"/>
            <a:ext cx="2600645" cy="2681006"/>
          </a:xfrm>
          <a:prstGeom prst="straightConnector1">
            <a:avLst/>
          </a:prstGeom>
          <a:ln w="19050">
            <a:solidFill>
              <a:srgbClr val="C00000"/>
            </a:solidFill>
            <a:headEnd type="none" w="med" len="med"/>
            <a:tailEnd type="triangle" w="med" len="lg"/>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69E3C8E7-B4C9-4DF6-8D88-50CC422C9B64}"/>
              </a:ext>
            </a:extLst>
          </p:cNvPr>
          <p:cNvCxnSpPr>
            <a:cxnSpLocks/>
            <a:stCxn id="8" idx="0"/>
          </p:cNvCxnSpPr>
          <p:nvPr/>
        </p:nvCxnSpPr>
        <p:spPr>
          <a:xfrm flipV="1">
            <a:off x="2473544" y="3405871"/>
            <a:ext cx="341843" cy="2836518"/>
          </a:xfrm>
          <a:prstGeom prst="straightConnector1">
            <a:avLst/>
          </a:prstGeom>
          <a:ln w="19050">
            <a:solidFill>
              <a:srgbClr val="FF0000"/>
            </a:solidFill>
            <a:headEnd type="none" w="med" len="med"/>
            <a:tailEnd type="triangle" w="med"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4014C7F3-FF4C-4127-938C-644594E52731}"/>
              </a:ext>
            </a:extLst>
          </p:cNvPr>
          <p:cNvCxnSpPr>
            <a:cxnSpLocks/>
            <a:stCxn id="8" idx="0"/>
          </p:cNvCxnSpPr>
          <p:nvPr/>
        </p:nvCxnSpPr>
        <p:spPr>
          <a:xfrm flipH="1" flipV="1">
            <a:off x="2437904" y="2810167"/>
            <a:ext cx="35640" cy="3432222"/>
          </a:xfrm>
          <a:prstGeom prst="straightConnector1">
            <a:avLst/>
          </a:prstGeom>
          <a:ln w="19050">
            <a:solidFill>
              <a:srgbClr val="FF0000"/>
            </a:solidFill>
            <a:headEnd type="none" w="med" len="med"/>
            <a:tailEnd type="triangle" w="med" len="lg"/>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02E1313D-5181-4723-ACFA-5CDCDFA866F5}"/>
              </a:ext>
            </a:extLst>
          </p:cNvPr>
          <p:cNvCxnSpPr>
            <a:cxnSpLocks/>
          </p:cNvCxnSpPr>
          <p:nvPr/>
        </p:nvCxnSpPr>
        <p:spPr>
          <a:xfrm flipV="1">
            <a:off x="2473544" y="5544766"/>
            <a:ext cx="5814177" cy="697625"/>
          </a:xfrm>
          <a:prstGeom prst="straightConnector1">
            <a:avLst/>
          </a:prstGeom>
          <a:ln w="19050">
            <a:solidFill>
              <a:srgbClr val="00B050"/>
            </a:solidFill>
            <a:headEnd type="none" w="med" len="med"/>
            <a:tailEnd type="triangle" w="med"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5656637"/>
      </p:ext>
    </p:extLst>
  </p:cSld>
  <p:clrMapOvr>
    <a:masterClrMapping/>
  </p:clrMapOvr>
  <p:transition spd="slow">
    <p:cover/>
  </p:transition>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1518</TotalTime>
  <Words>3158</Words>
  <Application>Microsoft Office PowerPoint</Application>
  <PresentationFormat>A4 Paper (210x297 mm)</PresentationFormat>
  <Paragraphs>402</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Arial Narrow</vt:lpstr>
      <vt:lpstr>Calibri</vt:lpstr>
      <vt:lpstr>Calibri Light</vt:lpstr>
      <vt:lpstr>Office Theme</vt:lpstr>
      <vt:lpstr>Presentation to the NSW Government Independent Planning Commission concerning the</vt:lpstr>
      <vt:lpstr>BP Statistical Review of World Energy 2019: “an unsustainable path”</vt:lpstr>
      <vt:lpstr>Global oil production and consumption was still increasing in 2018</vt:lpstr>
      <vt:lpstr>PowerPoint Presentation</vt:lpstr>
      <vt:lpstr>PowerPoint Presentation</vt:lpstr>
      <vt:lpstr>PowerPoint Presentation</vt:lpstr>
      <vt:lpstr>PowerPoint Presentation</vt:lpstr>
      <vt:lpstr>Global gas production and consumption registered record-high growth in 2018</vt:lpstr>
      <vt:lpstr>PowerPoint Presentation</vt:lpstr>
      <vt:lpstr>PowerPoint Presentation</vt:lpstr>
      <vt:lpstr>PowerPoint Presentation</vt:lpstr>
      <vt:lpstr>PowerPoint Presentation</vt:lpstr>
      <vt:lpstr>The pipeline of proposed new coal power capacity is shrinking quickly</vt:lpstr>
      <vt:lpstr>Near record coal-fired power capacity retirements were led by the US</vt:lpstr>
      <vt:lpstr>New renewables are now cheaper than new nuclear, coal &amp; gas technologies</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IPCN D562/19 Ulan Coal Mine MOD 4 - Presentation Slides - by Geoff Miell</dc:title>
  <dc:creator>Geoff Miell</dc:creator>
  <cp:lastModifiedBy>Salomon</cp:lastModifiedBy>
  <cp:revision>125</cp:revision>
  <dcterms:created xsi:type="dcterms:W3CDTF">2019-06-14T00:53:28Z</dcterms:created>
  <dcterms:modified xsi:type="dcterms:W3CDTF">2019-06-18T00:32:23Z</dcterms:modified>
</cp:coreProperties>
</file>