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700" r:id="rId3"/>
  </p:sldMasterIdLst>
  <p:notesMasterIdLst>
    <p:notesMasterId r:id="rId22"/>
  </p:notesMasterIdLst>
  <p:handoutMasterIdLst>
    <p:handoutMasterId r:id="rId23"/>
  </p:handoutMasterIdLst>
  <p:sldIdLst>
    <p:sldId id="256" r:id="rId4"/>
    <p:sldId id="699" r:id="rId5"/>
    <p:sldId id="711" r:id="rId6"/>
    <p:sldId id="712" r:id="rId7"/>
    <p:sldId id="713" r:id="rId8"/>
    <p:sldId id="714" r:id="rId9"/>
    <p:sldId id="715" r:id="rId10"/>
    <p:sldId id="716" r:id="rId11"/>
    <p:sldId id="717" r:id="rId12"/>
    <p:sldId id="718" r:id="rId13"/>
    <p:sldId id="719" r:id="rId14"/>
    <p:sldId id="720" r:id="rId15"/>
    <p:sldId id="721" r:id="rId16"/>
    <p:sldId id="723" r:id="rId17"/>
    <p:sldId id="722" r:id="rId18"/>
    <p:sldId id="724" r:id="rId19"/>
    <p:sldId id="727" r:id="rId20"/>
    <p:sldId id="726"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24E88B"/>
    <a:srgbClr val="CE3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3981" autoAdjust="0"/>
  </p:normalViewPr>
  <p:slideViewPr>
    <p:cSldViewPr>
      <p:cViewPr varScale="1">
        <p:scale>
          <a:sx n="79" d="100"/>
          <a:sy n="79" d="100"/>
        </p:scale>
        <p:origin x="92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2177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18830" cy="493316"/>
          </a:xfrm>
          <a:prstGeom prst="rect">
            <a:avLst/>
          </a:prstGeom>
        </p:spPr>
        <p:txBody>
          <a:bodyPr vert="horz" lIns="97205" tIns="48603" rIns="97205" bIns="48603" rtlCol="0"/>
          <a:lstStyle>
            <a:lvl1pPr algn="l">
              <a:defRPr sz="1300"/>
            </a:lvl1pPr>
          </a:lstStyle>
          <a:p>
            <a:endParaRPr lang="en-AU" dirty="0"/>
          </a:p>
        </p:txBody>
      </p:sp>
      <p:sp>
        <p:nvSpPr>
          <p:cNvPr id="3" name="Date Placeholder 2"/>
          <p:cNvSpPr>
            <a:spLocks noGrp="1"/>
          </p:cNvSpPr>
          <p:nvPr>
            <p:ph type="dt" sz="quarter" idx="1"/>
          </p:nvPr>
        </p:nvSpPr>
        <p:spPr>
          <a:xfrm>
            <a:off x="3815377" y="2"/>
            <a:ext cx="2918830" cy="493316"/>
          </a:xfrm>
          <a:prstGeom prst="rect">
            <a:avLst/>
          </a:prstGeom>
        </p:spPr>
        <p:txBody>
          <a:bodyPr vert="horz" lIns="97205" tIns="48603" rIns="97205" bIns="48603" rtlCol="0"/>
          <a:lstStyle>
            <a:lvl1pPr algn="r">
              <a:defRPr sz="1300"/>
            </a:lvl1pPr>
          </a:lstStyle>
          <a:p>
            <a:fld id="{8DBEACB7-3BB2-4C7A-A4FD-48AFE817C435}" type="datetimeFigureOut">
              <a:rPr lang="en-AU" smtClean="0"/>
              <a:t>10/04/2019</a:t>
            </a:fld>
            <a:endParaRPr lang="en-AU" dirty="0"/>
          </a:p>
        </p:txBody>
      </p:sp>
      <p:sp>
        <p:nvSpPr>
          <p:cNvPr id="4" name="Footer Placeholder 3"/>
          <p:cNvSpPr>
            <a:spLocks noGrp="1"/>
          </p:cNvSpPr>
          <p:nvPr>
            <p:ph type="ftr" sz="quarter" idx="2"/>
          </p:nvPr>
        </p:nvSpPr>
        <p:spPr>
          <a:xfrm>
            <a:off x="4" y="9371287"/>
            <a:ext cx="2918830" cy="493316"/>
          </a:xfrm>
          <a:prstGeom prst="rect">
            <a:avLst/>
          </a:prstGeom>
        </p:spPr>
        <p:txBody>
          <a:bodyPr vert="horz" lIns="97205" tIns="48603" rIns="97205" bIns="48603" rtlCol="0" anchor="b"/>
          <a:lstStyle>
            <a:lvl1pPr algn="l">
              <a:defRPr sz="1300"/>
            </a:lvl1pPr>
          </a:lstStyle>
          <a:p>
            <a:endParaRPr lang="en-AU" dirty="0"/>
          </a:p>
        </p:txBody>
      </p:sp>
      <p:sp>
        <p:nvSpPr>
          <p:cNvPr id="5" name="Slide Number Placeholder 4"/>
          <p:cNvSpPr>
            <a:spLocks noGrp="1"/>
          </p:cNvSpPr>
          <p:nvPr>
            <p:ph type="sldNum" sz="quarter" idx="3"/>
          </p:nvPr>
        </p:nvSpPr>
        <p:spPr>
          <a:xfrm>
            <a:off x="3815377" y="9371287"/>
            <a:ext cx="2918830" cy="493316"/>
          </a:xfrm>
          <a:prstGeom prst="rect">
            <a:avLst/>
          </a:prstGeom>
        </p:spPr>
        <p:txBody>
          <a:bodyPr vert="horz" lIns="97205" tIns="48603" rIns="97205" bIns="48603" rtlCol="0" anchor="b"/>
          <a:lstStyle>
            <a:lvl1pPr algn="r">
              <a:defRPr sz="1300"/>
            </a:lvl1pPr>
          </a:lstStyle>
          <a:p>
            <a:fld id="{E2FFBB06-ACD8-4E5D-A284-370F308CC16E}" type="slidenum">
              <a:rPr lang="en-AU" smtClean="0"/>
              <a:t>‹#›</a:t>
            </a:fld>
            <a:endParaRPr lang="en-AU" dirty="0"/>
          </a:p>
        </p:txBody>
      </p:sp>
    </p:spTree>
    <p:extLst>
      <p:ext uri="{BB962C8B-B14F-4D97-AF65-F5344CB8AC3E}">
        <p14:creationId xmlns:p14="http://schemas.microsoft.com/office/powerpoint/2010/main" val="1020719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18830" cy="493316"/>
          </a:xfrm>
          <a:prstGeom prst="rect">
            <a:avLst/>
          </a:prstGeom>
        </p:spPr>
        <p:txBody>
          <a:bodyPr vert="horz" lIns="97205" tIns="48603" rIns="97205" bIns="48603" rtlCol="0"/>
          <a:lstStyle>
            <a:lvl1pPr algn="l">
              <a:defRPr sz="1300"/>
            </a:lvl1pPr>
          </a:lstStyle>
          <a:p>
            <a:endParaRPr lang="en-AU" dirty="0"/>
          </a:p>
        </p:txBody>
      </p:sp>
      <p:sp>
        <p:nvSpPr>
          <p:cNvPr id="3" name="Date Placeholder 2"/>
          <p:cNvSpPr>
            <a:spLocks noGrp="1"/>
          </p:cNvSpPr>
          <p:nvPr>
            <p:ph type="dt" idx="1"/>
          </p:nvPr>
        </p:nvSpPr>
        <p:spPr>
          <a:xfrm>
            <a:off x="3815377" y="2"/>
            <a:ext cx="2918830" cy="493316"/>
          </a:xfrm>
          <a:prstGeom prst="rect">
            <a:avLst/>
          </a:prstGeom>
        </p:spPr>
        <p:txBody>
          <a:bodyPr vert="horz" lIns="97205" tIns="48603" rIns="97205" bIns="48603" rtlCol="0"/>
          <a:lstStyle>
            <a:lvl1pPr algn="r">
              <a:defRPr sz="1300"/>
            </a:lvl1pPr>
          </a:lstStyle>
          <a:p>
            <a:fld id="{53CEAEA6-F833-461C-AC91-93A0A746F50D}" type="datetimeFigureOut">
              <a:rPr lang="en-AU" smtClean="0"/>
              <a:t>10/04/2019</a:t>
            </a:fld>
            <a:endParaRPr lang="en-AU"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7205" tIns="48603" rIns="97205" bIns="48603" rtlCol="0" anchor="ctr"/>
          <a:lstStyle/>
          <a:p>
            <a:endParaRPr lang="en-AU" dirty="0"/>
          </a:p>
        </p:txBody>
      </p:sp>
      <p:sp>
        <p:nvSpPr>
          <p:cNvPr id="5" name="Notes Placeholder 4"/>
          <p:cNvSpPr>
            <a:spLocks noGrp="1"/>
          </p:cNvSpPr>
          <p:nvPr>
            <p:ph type="body" sz="quarter" idx="3"/>
          </p:nvPr>
        </p:nvSpPr>
        <p:spPr>
          <a:xfrm>
            <a:off x="673578" y="4686503"/>
            <a:ext cx="5388610" cy="4439840"/>
          </a:xfrm>
          <a:prstGeom prst="rect">
            <a:avLst/>
          </a:prstGeom>
        </p:spPr>
        <p:txBody>
          <a:bodyPr vert="horz" lIns="97205" tIns="48603" rIns="97205" bIns="486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371287"/>
            <a:ext cx="2918830" cy="493316"/>
          </a:xfrm>
          <a:prstGeom prst="rect">
            <a:avLst/>
          </a:prstGeom>
        </p:spPr>
        <p:txBody>
          <a:bodyPr vert="horz" lIns="97205" tIns="48603" rIns="97205" bIns="48603" rtlCol="0" anchor="b"/>
          <a:lstStyle>
            <a:lvl1pPr algn="l">
              <a:defRPr sz="1300"/>
            </a:lvl1pPr>
          </a:lstStyle>
          <a:p>
            <a:endParaRPr lang="en-AU" dirty="0"/>
          </a:p>
        </p:txBody>
      </p:sp>
      <p:sp>
        <p:nvSpPr>
          <p:cNvPr id="7" name="Slide Number Placeholder 6"/>
          <p:cNvSpPr>
            <a:spLocks noGrp="1"/>
          </p:cNvSpPr>
          <p:nvPr>
            <p:ph type="sldNum" sz="quarter" idx="5"/>
          </p:nvPr>
        </p:nvSpPr>
        <p:spPr>
          <a:xfrm>
            <a:off x="3815377" y="9371287"/>
            <a:ext cx="2918830" cy="493316"/>
          </a:xfrm>
          <a:prstGeom prst="rect">
            <a:avLst/>
          </a:prstGeom>
        </p:spPr>
        <p:txBody>
          <a:bodyPr vert="horz" lIns="97205" tIns="48603" rIns="97205" bIns="48603" rtlCol="0" anchor="b"/>
          <a:lstStyle>
            <a:lvl1pPr algn="r">
              <a:defRPr sz="1300"/>
            </a:lvl1pPr>
          </a:lstStyle>
          <a:p>
            <a:fld id="{3D8BD15B-E2C6-44B2-944C-87323B1A548D}" type="slidenum">
              <a:rPr lang="en-AU" smtClean="0"/>
              <a:t>‹#›</a:t>
            </a:fld>
            <a:endParaRPr lang="en-AU" dirty="0"/>
          </a:p>
        </p:txBody>
      </p:sp>
    </p:spTree>
    <p:extLst>
      <p:ext uri="{BB962C8B-B14F-4D97-AF65-F5344CB8AC3E}">
        <p14:creationId xmlns:p14="http://schemas.microsoft.com/office/powerpoint/2010/main" val="312804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D8BD15B-E2C6-44B2-944C-87323B1A548D}" type="slidenum">
              <a:rPr lang="en-AU" smtClean="0"/>
              <a:t>1</a:t>
            </a:fld>
            <a:endParaRPr lang="en-AU" dirty="0"/>
          </a:p>
        </p:txBody>
      </p:sp>
    </p:spTree>
    <p:extLst>
      <p:ext uri="{BB962C8B-B14F-4D97-AF65-F5344CB8AC3E}">
        <p14:creationId xmlns:p14="http://schemas.microsoft.com/office/powerpoint/2010/main" val="1296788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10</a:t>
            </a:fld>
            <a:endParaRPr lang="en-AU" dirty="0">
              <a:solidFill>
                <a:prstClr val="black"/>
              </a:solidFill>
              <a:latin typeface="Calibri"/>
            </a:endParaRPr>
          </a:p>
        </p:txBody>
      </p:sp>
    </p:spTree>
    <p:extLst>
      <p:ext uri="{BB962C8B-B14F-4D97-AF65-F5344CB8AC3E}">
        <p14:creationId xmlns:p14="http://schemas.microsoft.com/office/powerpoint/2010/main" val="386766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11</a:t>
            </a:fld>
            <a:endParaRPr lang="en-AU" dirty="0">
              <a:solidFill>
                <a:prstClr val="black"/>
              </a:solidFill>
              <a:latin typeface="Calibri"/>
            </a:endParaRPr>
          </a:p>
        </p:txBody>
      </p:sp>
    </p:spTree>
    <p:extLst>
      <p:ext uri="{BB962C8B-B14F-4D97-AF65-F5344CB8AC3E}">
        <p14:creationId xmlns:p14="http://schemas.microsoft.com/office/powerpoint/2010/main" val="2915668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12</a:t>
            </a:fld>
            <a:endParaRPr lang="en-AU" dirty="0">
              <a:solidFill>
                <a:prstClr val="black"/>
              </a:solidFill>
              <a:latin typeface="Calibri"/>
            </a:endParaRPr>
          </a:p>
        </p:txBody>
      </p:sp>
    </p:spTree>
    <p:extLst>
      <p:ext uri="{BB962C8B-B14F-4D97-AF65-F5344CB8AC3E}">
        <p14:creationId xmlns:p14="http://schemas.microsoft.com/office/powerpoint/2010/main" val="331657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13</a:t>
            </a:fld>
            <a:endParaRPr lang="en-AU" dirty="0">
              <a:solidFill>
                <a:prstClr val="black"/>
              </a:solidFill>
              <a:latin typeface="Calibri"/>
            </a:endParaRPr>
          </a:p>
        </p:txBody>
      </p:sp>
    </p:spTree>
    <p:extLst>
      <p:ext uri="{BB962C8B-B14F-4D97-AF65-F5344CB8AC3E}">
        <p14:creationId xmlns:p14="http://schemas.microsoft.com/office/powerpoint/2010/main" val="60969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14</a:t>
            </a:fld>
            <a:endParaRPr lang="en-AU" dirty="0">
              <a:solidFill>
                <a:prstClr val="black"/>
              </a:solidFill>
              <a:latin typeface="Calibri"/>
            </a:endParaRPr>
          </a:p>
        </p:txBody>
      </p:sp>
    </p:spTree>
    <p:extLst>
      <p:ext uri="{BB962C8B-B14F-4D97-AF65-F5344CB8AC3E}">
        <p14:creationId xmlns:p14="http://schemas.microsoft.com/office/powerpoint/2010/main" val="233432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15</a:t>
            </a:fld>
            <a:endParaRPr lang="en-AU" dirty="0">
              <a:solidFill>
                <a:prstClr val="black"/>
              </a:solidFill>
              <a:latin typeface="Calibri"/>
            </a:endParaRPr>
          </a:p>
        </p:txBody>
      </p:sp>
    </p:spTree>
    <p:extLst>
      <p:ext uri="{BB962C8B-B14F-4D97-AF65-F5344CB8AC3E}">
        <p14:creationId xmlns:p14="http://schemas.microsoft.com/office/powerpoint/2010/main" val="3354105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16</a:t>
            </a:fld>
            <a:endParaRPr lang="en-AU" dirty="0">
              <a:solidFill>
                <a:prstClr val="black"/>
              </a:solidFill>
              <a:latin typeface="Calibri"/>
            </a:endParaRPr>
          </a:p>
        </p:txBody>
      </p:sp>
    </p:spTree>
    <p:extLst>
      <p:ext uri="{BB962C8B-B14F-4D97-AF65-F5344CB8AC3E}">
        <p14:creationId xmlns:p14="http://schemas.microsoft.com/office/powerpoint/2010/main" val="1509282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17</a:t>
            </a:fld>
            <a:endParaRPr lang="en-AU" dirty="0">
              <a:solidFill>
                <a:prstClr val="black"/>
              </a:solidFill>
              <a:latin typeface="Calibri"/>
            </a:endParaRPr>
          </a:p>
        </p:txBody>
      </p:sp>
    </p:spTree>
    <p:extLst>
      <p:ext uri="{BB962C8B-B14F-4D97-AF65-F5344CB8AC3E}">
        <p14:creationId xmlns:p14="http://schemas.microsoft.com/office/powerpoint/2010/main" val="3309558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18</a:t>
            </a:fld>
            <a:endParaRPr lang="en-AU" dirty="0">
              <a:solidFill>
                <a:prstClr val="black"/>
              </a:solidFill>
              <a:latin typeface="Calibri"/>
            </a:endParaRPr>
          </a:p>
        </p:txBody>
      </p:sp>
    </p:spTree>
    <p:extLst>
      <p:ext uri="{BB962C8B-B14F-4D97-AF65-F5344CB8AC3E}">
        <p14:creationId xmlns:p14="http://schemas.microsoft.com/office/powerpoint/2010/main" val="366604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2</a:t>
            </a:fld>
            <a:endParaRPr lang="en-AU" dirty="0">
              <a:solidFill>
                <a:prstClr val="black"/>
              </a:solidFill>
              <a:latin typeface="Calibri"/>
            </a:endParaRPr>
          </a:p>
        </p:txBody>
      </p:sp>
    </p:spTree>
    <p:extLst>
      <p:ext uri="{BB962C8B-B14F-4D97-AF65-F5344CB8AC3E}">
        <p14:creationId xmlns:p14="http://schemas.microsoft.com/office/powerpoint/2010/main" val="198750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3</a:t>
            </a:fld>
            <a:endParaRPr lang="en-AU" dirty="0">
              <a:solidFill>
                <a:prstClr val="black"/>
              </a:solidFill>
              <a:latin typeface="Calibri"/>
            </a:endParaRPr>
          </a:p>
        </p:txBody>
      </p:sp>
    </p:spTree>
    <p:extLst>
      <p:ext uri="{BB962C8B-B14F-4D97-AF65-F5344CB8AC3E}">
        <p14:creationId xmlns:p14="http://schemas.microsoft.com/office/powerpoint/2010/main" val="80989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4</a:t>
            </a:fld>
            <a:endParaRPr lang="en-AU" dirty="0">
              <a:solidFill>
                <a:prstClr val="black"/>
              </a:solidFill>
              <a:latin typeface="Calibri"/>
            </a:endParaRPr>
          </a:p>
        </p:txBody>
      </p:sp>
    </p:spTree>
    <p:extLst>
      <p:ext uri="{BB962C8B-B14F-4D97-AF65-F5344CB8AC3E}">
        <p14:creationId xmlns:p14="http://schemas.microsoft.com/office/powerpoint/2010/main" val="107744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5</a:t>
            </a:fld>
            <a:endParaRPr lang="en-AU" dirty="0">
              <a:solidFill>
                <a:prstClr val="black"/>
              </a:solidFill>
              <a:latin typeface="Calibri"/>
            </a:endParaRPr>
          </a:p>
        </p:txBody>
      </p:sp>
    </p:spTree>
    <p:extLst>
      <p:ext uri="{BB962C8B-B14F-4D97-AF65-F5344CB8AC3E}">
        <p14:creationId xmlns:p14="http://schemas.microsoft.com/office/powerpoint/2010/main" val="282235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6</a:t>
            </a:fld>
            <a:endParaRPr lang="en-AU" dirty="0">
              <a:solidFill>
                <a:prstClr val="black"/>
              </a:solidFill>
              <a:latin typeface="Calibri"/>
            </a:endParaRPr>
          </a:p>
        </p:txBody>
      </p:sp>
    </p:spTree>
    <p:extLst>
      <p:ext uri="{BB962C8B-B14F-4D97-AF65-F5344CB8AC3E}">
        <p14:creationId xmlns:p14="http://schemas.microsoft.com/office/powerpoint/2010/main" val="154720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7</a:t>
            </a:fld>
            <a:endParaRPr lang="en-AU" dirty="0">
              <a:solidFill>
                <a:prstClr val="black"/>
              </a:solidFill>
              <a:latin typeface="Calibri"/>
            </a:endParaRPr>
          </a:p>
        </p:txBody>
      </p:sp>
    </p:spTree>
    <p:extLst>
      <p:ext uri="{BB962C8B-B14F-4D97-AF65-F5344CB8AC3E}">
        <p14:creationId xmlns:p14="http://schemas.microsoft.com/office/powerpoint/2010/main" val="53889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8</a:t>
            </a:fld>
            <a:endParaRPr lang="en-AU" dirty="0">
              <a:solidFill>
                <a:prstClr val="black"/>
              </a:solidFill>
              <a:latin typeface="Calibri"/>
            </a:endParaRPr>
          </a:p>
        </p:txBody>
      </p:sp>
    </p:spTree>
    <p:extLst>
      <p:ext uri="{BB962C8B-B14F-4D97-AF65-F5344CB8AC3E}">
        <p14:creationId xmlns:p14="http://schemas.microsoft.com/office/powerpoint/2010/main" val="1049490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defTabSz="875603">
              <a:defRPr/>
            </a:pPr>
            <a:fld id="{3D8BD15B-E2C6-44B2-944C-87323B1A548D}" type="slidenum">
              <a:rPr lang="en-AU">
                <a:solidFill>
                  <a:prstClr val="black"/>
                </a:solidFill>
                <a:latin typeface="Calibri"/>
              </a:rPr>
              <a:pPr defTabSz="875603">
                <a:defRPr/>
              </a:pPr>
              <a:t>9</a:t>
            </a:fld>
            <a:endParaRPr lang="en-AU" dirty="0">
              <a:solidFill>
                <a:prstClr val="black"/>
              </a:solidFill>
              <a:latin typeface="Calibri"/>
            </a:endParaRPr>
          </a:p>
        </p:txBody>
      </p:sp>
    </p:spTree>
    <p:extLst>
      <p:ext uri="{BB962C8B-B14F-4D97-AF65-F5344CB8AC3E}">
        <p14:creationId xmlns:p14="http://schemas.microsoft.com/office/powerpoint/2010/main" val="3076102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376786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999979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1339160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342900" y="3213100"/>
            <a:ext cx="8477250" cy="71438"/>
            <a:chOff x="204" y="618"/>
            <a:chExt cx="5352" cy="61"/>
          </a:xfrm>
        </p:grpSpPr>
        <p:sp>
          <p:nvSpPr>
            <p:cNvPr id="5" name="Line 7"/>
            <p:cNvSpPr>
              <a:spLocks noChangeShapeType="1"/>
            </p:cNvSpPr>
            <p:nvPr userDrawn="1"/>
          </p:nvSpPr>
          <p:spPr bwMode="auto">
            <a:xfrm>
              <a:off x="204" y="618"/>
              <a:ext cx="53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a:lstStyle>
            <a:p>
              <a:pPr>
                <a:defRPr/>
              </a:pPr>
              <a:endParaRPr lang="en-AU" dirty="0">
                <a:solidFill>
                  <a:srgbClr val="000000"/>
                </a:solidFill>
              </a:endParaRPr>
            </a:p>
          </p:txBody>
        </p:sp>
        <p:sp>
          <p:nvSpPr>
            <p:cNvPr id="6" name="Rectangle 5"/>
            <p:cNvSpPr>
              <a:spLocks noChangeArrowheads="1"/>
            </p:cNvSpPr>
            <p:nvPr userDrawn="1"/>
          </p:nvSpPr>
          <p:spPr bwMode="auto">
            <a:xfrm>
              <a:off x="204" y="641"/>
              <a:ext cx="5352" cy="38"/>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a:lstStyle>
            <a:p>
              <a:pPr>
                <a:defRPr/>
              </a:pPr>
              <a:endParaRPr lang="en-AU" altLang="en-US" dirty="0">
                <a:solidFill>
                  <a:srgbClr val="000000"/>
                </a:solidFill>
              </a:endParaRPr>
            </a:p>
          </p:txBody>
        </p:sp>
      </p:grpSp>
      <p:grpSp>
        <p:nvGrpSpPr>
          <p:cNvPr id="7" name="Group 12"/>
          <p:cNvGrpSpPr>
            <a:grpSpLocks/>
          </p:cNvGrpSpPr>
          <p:nvPr userDrawn="1"/>
        </p:nvGrpSpPr>
        <p:grpSpPr bwMode="auto">
          <a:xfrm>
            <a:off x="323850" y="850900"/>
            <a:ext cx="7272338" cy="73025"/>
            <a:chOff x="204" y="618"/>
            <a:chExt cx="5352" cy="61"/>
          </a:xfrm>
        </p:grpSpPr>
        <p:sp>
          <p:nvSpPr>
            <p:cNvPr id="8" name="Line 7"/>
            <p:cNvSpPr>
              <a:spLocks noChangeShapeType="1"/>
            </p:cNvSpPr>
            <p:nvPr/>
          </p:nvSpPr>
          <p:spPr bwMode="auto">
            <a:xfrm>
              <a:off x="204" y="618"/>
              <a:ext cx="53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AU" dirty="0">
                <a:solidFill>
                  <a:srgbClr val="000000"/>
                </a:solidFill>
              </a:endParaRPr>
            </a:p>
          </p:txBody>
        </p:sp>
        <p:sp>
          <p:nvSpPr>
            <p:cNvPr id="9" name="Rectangle 8"/>
            <p:cNvSpPr>
              <a:spLocks noChangeArrowheads="1"/>
            </p:cNvSpPr>
            <p:nvPr/>
          </p:nvSpPr>
          <p:spPr bwMode="auto">
            <a:xfrm>
              <a:off x="204" y="641"/>
              <a:ext cx="5352" cy="38"/>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en-AU" altLang="en-US" dirty="0">
                <a:solidFill>
                  <a:srgbClr val="000000"/>
                </a:solidFill>
              </a:endParaRPr>
            </a:p>
          </p:txBody>
        </p:sp>
      </p:gr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0375" y="400050"/>
            <a:ext cx="8016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ctrTitle"/>
          </p:nvPr>
        </p:nvSpPr>
        <p:spPr>
          <a:xfrm>
            <a:off x="684213" y="2565400"/>
            <a:ext cx="6694487" cy="7207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684213" y="3886200"/>
            <a:ext cx="6153150" cy="1752600"/>
          </a:xfrm>
        </p:spPr>
        <p:txBody>
          <a:bodyPr/>
          <a:lstStyle>
            <a:lvl1pPr marL="0" indent="0">
              <a:buFontTx/>
              <a:buNone/>
              <a:defRPr/>
            </a:lvl1pPr>
          </a:lstStyle>
          <a:p>
            <a:pPr lvl="0"/>
            <a:r>
              <a:rPr lang="ja-JP" altLang="en-US" noProof="0"/>
              <a:t>マスタ サブタイトルの書式設定</a:t>
            </a:r>
          </a:p>
        </p:txBody>
      </p:sp>
      <p:sp>
        <p:nvSpPr>
          <p:cNvPr id="11" name="Rectangle 4"/>
          <p:cNvSpPr>
            <a:spLocks noGrp="1" noChangeArrowheads="1"/>
          </p:cNvSpPr>
          <p:nvPr>
            <p:ph type="ftr" sz="quarter" idx="10"/>
          </p:nvPr>
        </p:nvSpPr>
        <p:spPr/>
        <p:txBody>
          <a:bodyPr/>
          <a:lstStyle>
            <a:lvl1pPr>
              <a:defRPr/>
            </a:lvl1pPr>
          </a:lstStyle>
          <a:p>
            <a:pPr>
              <a:defRPr/>
            </a:pPr>
            <a:endParaRPr lang="en-US" altLang="ja-JP" dirty="0">
              <a:solidFill>
                <a:srgbClr val="000000"/>
              </a:solidFill>
            </a:endParaRPr>
          </a:p>
        </p:txBody>
      </p:sp>
      <p:sp>
        <p:nvSpPr>
          <p:cNvPr id="12" name="Rectangle 5"/>
          <p:cNvSpPr>
            <a:spLocks noGrp="1" noChangeArrowheads="1"/>
          </p:cNvSpPr>
          <p:nvPr>
            <p:ph type="sldNum" sz="quarter" idx="11"/>
          </p:nvPr>
        </p:nvSpPr>
        <p:spPr>
          <a:xfrm>
            <a:off x="7872413" y="6381750"/>
            <a:ext cx="968375" cy="268288"/>
          </a:xfrm>
        </p:spPr>
        <p:txBody>
          <a:bodyPr/>
          <a:lstStyle>
            <a:lvl1pPr>
              <a:defRPr/>
            </a:lvl1pPr>
          </a:lstStyle>
          <a:p>
            <a:pPr>
              <a:defRPr/>
            </a:pPr>
            <a:fld id="{0C55A8D8-8190-45AD-B1F5-CF5210DB687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6866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ftr" sz="quarter" idx="10"/>
          </p:nvPr>
        </p:nvSpPr>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p:txBody>
          <a:bodyPr/>
          <a:lstStyle>
            <a:lvl1pPr>
              <a:defRPr/>
            </a:lvl1pPr>
          </a:lstStyle>
          <a:p>
            <a:pPr>
              <a:defRPr/>
            </a:pPr>
            <a:fld id="{48108B58-C28F-446D-9370-EA1DFA863E0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23990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5" name="Rectangle 5"/>
          <p:cNvSpPr>
            <a:spLocks noGrp="1" noChangeArrowheads="1"/>
          </p:cNvSpPr>
          <p:nvPr>
            <p:ph type="sldNum" sz="quarter" idx="11"/>
          </p:nvPr>
        </p:nvSpPr>
        <p:spPr>
          <a:ln/>
        </p:spPr>
        <p:txBody>
          <a:bodyPr/>
          <a:lstStyle>
            <a:lvl1pPr>
              <a:defRPr/>
            </a:lvl1pPr>
          </a:lstStyle>
          <a:p>
            <a:pPr>
              <a:defRPr/>
            </a:pPr>
            <a:fld id="{C7A879D1-77EB-489A-BDF1-30646259996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61734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AU" dirty="0"/>
          </a:p>
        </p:txBody>
      </p:sp>
      <p:sp>
        <p:nvSpPr>
          <p:cNvPr id="3" name="Content Placeholder 2"/>
          <p:cNvSpPr>
            <a:spLocks noGrp="1"/>
          </p:cNvSpPr>
          <p:nvPr>
            <p:ph sz="half" idx="1"/>
          </p:nvPr>
        </p:nvSpPr>
        <p:spPr>
          <a:xfrm>
            <a:off x="457200" y="1125538"/>
            <a:ext cx="40386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125538"/>
            <a:ext cx="40386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a:ln/>
        </p:spPr>
        <p:txBody>
          <a:bodyPr/>
          <a:lstStyle>
            <a:lvl1pPr>
              <a:defRPr/>
            </a:lvl1pPr>
          </a:lstStyle>
          <a:p>
            <a:pPr>
              <a:defRPr/>
            </a:pPr>
            <a:fld id="{BBC39AA1-5CD2-4316-A182-DD1D6A7E5B3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33995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1143000"/>
          </a:xfrm>
        </p:spPr>
        <p:txBody>
          <a:bodyPr/>
          <a:lstStyle>
            <a:lvl1pPr>
              <a:defRPr sz="2400"/>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8" name="Rectangle 5"/>
          <p:cNvSpPr>
            <a:spLocks noGrp="1" noChangeArrowheads="1"/>
          </p:cNvSpPr>
          <p:nvPr>
            <p:ph type="sldNum" sz="quarter" idx="11"/>
          </p:nvPr>
        </p:nvSpPr>
        <p:spPr>
          <a:ln/>
        </p:spPr>
        <p:txBody>
          <a:bodyPr/>
          <a:lstStyle>
            <a:lvl1pPr>
              <a:defRPr/>
            </a:lvl1pPr>
          </a:lstStyle>
          <a:p>
            <a:pPr>
              <a:defRPr/>
            </a:pPr>
            <a:fld id="{00CC263E-D24C-4507-851C-E56473804B1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93808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AU" dirty="0"/>
          </a:p>
        </p:txBody>
      </p:sp>
      <p:sp>
        <p:nvSpPr>
          <p:cNvPr id="3"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4" name="Rectangle 5"/>
          <p:cNvSpPr>
            <a:spLocks noGrp="1" noChangeArrowheads="1"/>
          </p:cNvSpPr>
          <p:nvPr>
            <p:ph type="sldNum" sz="quarter" idx="11"/>
          </p:nvPr>
        </p:nvSpPr>
        <p:spPr>
          <a:ln/>
        </p:spPr>
        <p:txBody>
          <a:bodyPr/>
          <a:lstStyle>
            <a:lvl1pPr>
              <a:defRPr/>
            </a:lvl1pPr>
          </a:lstStyle>
          <a:p>
            <a:pPr>
              <a:defRPr/>
            </a:pPr>
            <a:fld id="{18924C0D-66AC-4BAF-9637-246D5E72BF4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345803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3" name="Rectangle 5"/>
          <p:cNvSpPr>
            <a:spLocks noGrp="1" noChangeArrowheads="1"/>
          </p:cNvSpPr>
          <p:nvPr>
            <p:ph type="sldNum" sz="quarter" idx="11"/>
          </p:nvPr>
        </p:nvSpPr>
        <p:spPr>
          <a:ln/>
        </p:spPr>
        <p:txBody>
          <a:bodyPr/>
          <a:lstStyle>
            <a:lvl1pPr>
              <a:defRPr/>
            </a:lvl1pPr>
          </a:lstStyle>
          <a:p>
            <a:pPr>
              <a:defRPr/>
            </a:pPr>
            <a:fld id="{9A453360-2368-4FD6-8899-3EF94BBC1D6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44698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a:ln/>
        </p:spPr>
        <p:txBody>
          <a:bodyPr/>
          <a:lstStyle>
            <a:lvl1pPr>
              <a:defRPr/>
            </a:lvl1pPr>
          </a:lstStyle>
          <a:p>
            <a:pPr>
              <a:defRPr/>
            </a:pPr>
            <a:fld id="{8A36F19E-E387-49CC-90B1-4ACB48CBB5D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97812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384910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a:ln/>
        </p:spPr>
        <p:txBody>
          <a:bodyPr/>
          <a:lstStyle>
            <a:lvl1pPr>
              <a:defRPr/>
            </a:lvl1pPr>
          </a:lstStyle>
          <a:p>
            <a:pPr>
              <a:defRPr/>
            </a:pPr>
            <a:fld id="{7E6A0B6E-1D85-4A38-A7E9-9D9CB2BFE1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416403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5" name="Rectangle 5"/>
          <p:cNvSpPr>
            <a:spLocks noGrp="1" noChangeArrowheads="1"/>
          </p:cNvSpPr>
          <p:nvPr>
            <p:ph type="sldNum" sz="quarter" idx="11"/>
          </p:nvPr>
        </p:nvSpPr>
        <p:spPr>
          <a:ln/>
        </p:spPr>
        <p:txBody>
          <a:bodyPr/>
          <a:lstStyle>
            <a:lvl1pPr>
              <a:defRPr/>
            </a:lvl1pPr>
          </a:lstStyle>
          <a:p>
            <a:pPr>
              <a:defRPr/>
            </a:pPr>
            <a:fld id="{B107EE89-A5CB-4980-94A4-C9592D56678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952454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61499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88913"/>
            <a:ext cx="6019800" cy="6149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5" name="Rectangle 5"/>
          <p:cNvSpPr>
            <a:spLocks noGrp="1" noChangeArrowheads="1"/>
          </p:cNvSpPr>
          <p:nvPr>
            <p:ph type="sldNum" sz="quarter" idx="11"/>
          </p:nvPr>
        </p:nvSpPr>
        <p:spPr>
          <a:ln/>
        </p:spPr>
        <p:txBody>
          <a:bodyPr/>
          <a:lstStyle>
            <a:lvl1pPr>
              <a:defRPr/>
            </a:lvl1pPr>
          </a:lstStyle>
          <a:p>
            <a:pPr>
              <a:defRPr/>
            </a:pPr>
            <a:fld id="{98ED3994-F305-4E06-9468-78A248E62BB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39180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Rectangle 2"/>
          <p:cNvSpPr/>
          <p:nvPr userDrawn="1"/>
        </p:nvSpPr>
        <p:spPr>
          <a:xfrm>
            <a:off x="6948488" y="6308725"/>
            <a:ext cx="2114550" cy="46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r>
              <a:rPr kumimoji="1" lang="en-AU" sz="3200" dirty="0">
                <a:solidFill>
                  <a:srgbClr val="FFFFFF"/>
                </a:solidFill>
              </a:rPr>
              <a:t>DRAFT</a:t>
            </a:r>
          </a:p>
        </p:txBody>
      </p:sp>
      <p:sp>
        <p:nvSpPr>
          <p:cNvPr id="4"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lIns="0" tIns="0" rIns="0" bIns="0">
            <a:noAutofit/>
          </a:bodyPr>
          <a:lstStyle/>
          <a:p>
            <a:pPr lvl="0"/>
            <a:br>
              <a:rPr lang="en-GB" dirty="0"/>
            </a:br>
            <a:r>
              <a:rPr lang="en-GB" dirty="0"/>
              <a:t>Click to edit Master title style</a:t>
            </a:r>
          </a:p>
        </p:txBody>
      </p:sp>
    </p:spTree>
    <p:extLst>
      <p:ext uri="{BB962C8B-B14F-4D97-AF65-F5344CB8AC3E}">
        <p14:creationId xmlns:p14="http://schemas.microsoft.com/office/powerpoint/2010/main" val="3094349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9136674" cy="0"/>
          </a:xfrm>
          <a:prstGeom prst="line">
            <a:avLst/>
          </a:prstGeom>
          <a:noFill/>
          <a:ln w="6350">
            <a:solidFill>
              <a:srgbClr val="97989A"/>
            </a:solidFill>
            <a:miter lim="800000"/>
            <a:headEnd/>
            <a:tailEnd/>
          </a:ln>
        </p:spPr>
        <p:txBody>
          <a:bodyPr>
            <a:noAutofit/>
          </a:bodyPr>
          <a:lstStyle/>
          <a:p>
            <a:endParaRPr lang="en-GB" sz="1662" dirty="0">
              <a:solidFill>
                <a:srgbClr val="000000"/>
              </a:solidFill>
            </a:endParaRPr>
          </a:p>
        </p:txBody>
      </p:sp>
      <p:sp>
        <p:nvSpPr>
          <p:cNvPr id="28" name="Text Placeholder 27"/>
          <p:cNvSpPr>
            <a:spLocks noGrp="1"/>
          </p:cNvSpPr>
          <p:nvPr>
            <p:ph type="body" sz="quarter" idx="14"/>
          </p:nvPr>
        </p:nvSpPr>
        <p:spPr bwMode="gray">
          <a:xfrm>
            <a:off x="251520" y="1196975"/>
            <a:ext cx="8640434"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9136674" cy="0"/>
          </a:xfrm>
          <a:prstGeom prst="line">
            <a:avLst/>
          </a:prstGeom>
          <a:noFill/>
          <a:ln w="6350">
            <a:solidFill>
              <a:srgbClr val="97989A"/>
            </a:solidFill>
            <a:miter lim="800000"/>
            <a:headEnd/>
            <a:tailEnd/>
          </a:ln>
        </p:spPr>
        <p:txBody>
          <a:bodyPr>
            <a:noAutofit/>
          </a:bodyPr>
          <a:lstStyle/>
          <a:p>
            <a:endParaRPr lang="en-GB" sz="1662" dirty="0">
              <a:solidFill>
                <a:srgbClr val="000000"/>
              </a:solidFill>
            </a:endParaRPr>
          </a:p>
        </p:txBody>
      </p:sp>
      <p:sp>
        <p:nvSpPr>
          <p:cNvPr id="8" name="Rectangle 7"/>
          <p:cNvSpPr/>
          <p:nvPr userDrawn="1"/>
        </p:nvSpPr>
        <p:spPr>
          <a:xfrm>
            <a:off x="6875463" y="6308725"/>
            <a:ext cx="2116137" cy="465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r>
              <a:rPr kumimoji="1" lang="en-AU" sz="3200" dirty="0">
                <a:solidFill>
                  <a:srgbClr val="FFFFFF"/>
                </a:solidFill>
              </a:rPr>
              <a:t>DRAFT</a:t>
            </a:r>
          </a:p>
        </p:txBody>
      </p:sp>
    </p:spTree>
    <p:extLst>
      <p:ext uri="{BB962C8B-B14F-4D97-AF65-F5344CB8AC3E}">
        <p14:creationId xmlns:p14="http://schemas.microsoft.com/office/powerpoint/2010/main" val="2197607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Rectangle 2"/>
          <p:cNvSpPr/>
          <p:nvPr userDrawn="1"/>
        </p:nvSpPr>
        <p:spPr>
          <a:xfrm>
            <a:off x="6948488" y="6308725"/>
            <a:ext cx="2114550" cy="46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r>
              <a:rPr kumimoji="1" lang="en-AU" sz="3200" dirty="0">
                <a:solidFill>
                  <a:srgbClr val="FFFFFF"/>
                </a:solidFill>
              </a:rPr>
              <a:t>DRAFT</a:t>
            </a:r>
          </a:p>
        </p:txBody>
      </p:sp>
      <p:sp>
        <p:nvSpPr>
          <p:cNvPr id="4"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lIns="0" tIns="0" rIns="0" bIns="0">
            <a:noAutofit/>
          </a:bodyPr>
          <a:lstStyle/>
          <a:p>
            <a:pPr lvl="0"/>
            <a:br>
              <a:rPr lang="en-GB" dirty="0"/>
            </a:br>
            <a:r>
              <a:rPr lang="en-GB" dirty="0"/>
              <a:t>Click to edit Master title style</a:t>
            </a:r>
          </a:p>
        </p:txBody>
      </p:sp>
    </p:spTree>
    <p:extLst>
      <p:ext uri="{BB962C8B-B14F-4D97-AF65-F5344CB8AC3E}">
        <p14:creationId xmlns:p14="http://schemas.microsoft.com/office/powerpoint/2010/main" val="3649042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1515963"/>
            <a:ext cx="8456613" cy="4857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15"/>
          <p:cNvSpPr>
            <a:spLocks noGrp="1" noChangeArrowheads="1"/>
          </p:cNvSpPr>
          <p:nvPr>
            <p:ph type="sldNum" sz="quarter" idx="10"/>
          </p:nvPr>
        </p:nvSpPr>
        <p:spPr>
          <a:xfrm>
            <a:off x="237560" y="6535474"/>
            <a:ext cx="393670" cy="293729"/>
          </a:xfrm>
          <a:prstGeom prst="rect">
            <a:avLst/>
          </a:prstGeom>
          <a:ln/>
        </p:spPr>
        <p:txBody>
          <a:bodyPr/>
          <a:lstStyle>
            <a:lvl1pPr>
              <a:defRPr/>
            </a:lvl1pPr>
          </a:lstStyle>
          <a:p>
            <a:pPr>
              <a:defRPr/>
            </a:pPr>
            <a:fld id="{FADB8F83-8812-4269-9322-8FD1833CF56A}" type="slidenum">
              <a:rPr lang="en-AU">
                <a:solidFill>
                  <a:srgbClr val="000000"/>
                </a:solidFill>
              </a:rPr>
              <a:pPr>
                <a:defRPr/>
              </a:pPr>
              <a:t>‹#›</a:t>
            </a:fld>
            <a:endParaRPr lang="en-AU" dirty="0">
              <a:solidFill>
                <a:srgbClr val="000000"/>
              </a:solidFill>
            </a:endParaRPr>
          </a:p>
        </p:txBody>
      </p:sp>
      <p:sp>
        <p:nvSpPr>
          <p:cNvPr id="14" name="Title 1"/>
          <p:cNvSpPr txBox="1">
            <a:spLocks/>
          </p:cNvSpPr>
          <p:nvPr userDrawn="1"/>
        </p:nvSpPr>
        <p:spPr bwMode="auto">
          <a:xfrm>
            <a:off x="354013" y="230625"/>
            <a:ext cx="8724757" cy="61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rtlCol="0" anchor="ctr" anchorCtr="0" compatLnSpc="1">
            <a:prstTxWarp prst="textNoShape">
              <a:avLst/>
            </a:prstTxWarp>
            <a:noAutofit/>
          </a:bodyPr>
          <a:lstStyle>
            <a:lvl1pPr algn="l" rtl="0" eaLnBrk="0" fontAlgn="base" hangingPunct="0">
              <a:lnSpc>
                <a:spcPts val="3200"/>
              </a:lnSpc>
              <a:spcBef>
                <a:spcPct val="0"/>
              </a:spcBef>
              <a:spcAft>
                <a:spcPct val="0"/>
              </a:spcAft>
              <a:defRPr sz="3200">
                <a:solidFill>
                  <a:schemeClr val="bg2"/>
                </a:solidFill>
                <a:latin typeface="+mj-lt"/>
                <a:ea typeface="+mj-ea"/>
                <a:cs typeface="+mj-cs"/>
              </a:defRPr>
            </a:lvl1pPr>
            <a:lvl2pPr algn="l" rtl="0" eaLnBrk="0" fontAlgn="base" hangingPunct="0">
              <a:lnSpc>
                <a:spcPts val="3200"/>
              </a:lnSpc>
              <a:spcBef>
                <a:spcPct val="0"/>
              </a:spcBef>
              <a:spcAft>
                <a:spcPct val="0"/>
              </a:spcAft>
              <a:defRPr sz="3200">
                <a:solidFill>
                  <a:schemeClr val="bg2"/>
                </a:solidFill>
                <a:latin typeface="Corpid C1 Heavy" pitchFamily="34" charset="0"/>
              </a:defRPr>
            </a:lvl2pPr>
            <a:lvl3pPr algn="l" rtl="0" eaLnBrk="0" fontAlgn="base" hangingPunct="0">
              <a:lnSpc>
                <a:spcPts val="3200"/>
              </a:lnSpc>
              <a:spcBef>
                <a:spcPct val="0"/>
              </a:spcBef>
              <a:spcAft>
                <a:spcPct val="0"/>
              </a:spcAft>
              <a:defRPr sz="3200">
                <a:solidFill>
                  <a:schemeClr val="bg2"/>
                </a:solidFill>
                <a:latin typeface="Corpid C1 Heavy" pitchFamily="34" charset="0"/>
              </a:defRPr>
            </a:lvl3pPr>
            <a:lvl4pPr algn="l" rtl="0" eaLnBrk="0" fontAlgn="base" hangingPunct="0">
              <a:lnSpc>
                <a:spcPts val="3200"/>
              </a:lnSpc>
              <a:spcBef>
                <a:spcPct val="0"/>
              </a:spcBef>
              <a:spcAft>
                <a:spcPct val="0"/>
              </a:spcAft>
              <a:defRPr sz="3200">
                <a:solidFill>
                  <a:schemeClr val="bg2"/>
                </a:solidFill>
                <a:latin typeface="Corpid C1 Heavy" pitchFamily="34" charset="0"/>
              </a:defRPr>
            </a:lvl4pPr>
            <a:lvl5pPr algn="l" rtl="0" eaLnBrk="0" fontAlgn="base" hangingPunct="0">
              <a:lnSpc>
                <a:spcPts val="3200"/>
              </a:lnSpc>
              <a:spcBef>
                <a:spcPct val="0"/>
              </a:spcBef>
              <a:spcAft>
                <a:spcPct val="0"/>
              </a:spcAft>
              <a:defRPr sz="3200">
                <a:solidFill>
                  <a:schemeClr val="bg2"/>
                </a:solidFill>
                <a:latin typeface="Corpid C1 Heavy" pitchFamily="34" charset="0"/>
              </a:defRPr>
            </a:lvl5pPr>
            <a:lvl6pPr marL="457200" algn="l" rtl="0" fontAlgn="base">
              <a:lnSpc>
                <a:spcPts val="3200"/>
              </a:lnSpc>
              <a:spcBef>
                <a:spcPct val="0"/>
              </a:spcBef>
              <a:spcAft>
                <a:spcPct val="0"/>
              </a:spcAft>
              <a:defRPr sz="3200">
                <a:solidFill>
                  <a:schemeClr val="bg2"/>
                </a:solidFill>
                <a:latin typeface="Corpid C1 Heavy" pitchFamily="34" charset="0"/>
              </a:defRPr>
            </a:lvl6pPr>
            <a:lvl7pPr marL="914400" algn="l" rtl="0" fontAlgn="base">
              <a:lnSpc>
                <a:spcPts val="3200"/>
              </a:lnSpc>
              <a:spcBef>
                <a:spcPct val="0"/>
              </a:spcBef>
              <a:spcAft>
                <a:spcPct val="0"/>
              </a:spcAft>
              <a:defRPr sz="3200">
                <a:solidFill>
                  <a:schemeClr val="bg2"/>
                </a:solidFill>
                <a:latin typeface="Corpid C1 Heavy" pitchFamily="34" charset="0"/>
              </a:defRPr>
            </a:lvl7pPr>
            <a:lvl8pPr marL="1371600" algn="l" rtl="0" fontAlgn="base">
              <a:lnSpc>
                <a:spcPts val="3200"/>
              </a:lnSpc>
              <a:spcBef>
                <a:spcPct val="0"/>
              </a:spcBef>
              <a:spcAft>
                <a:spcPct val="0"/>
              </a:spcAft>
              <a:defRPr sz="3200">
                <a:solidFill>
                  <a:schemeClr val="bg2"/>
                </a:solidFill>
                <a:latin typeface="Corpid C1 Heavy" pitchFamily="34" charset="0"/>
              </a:defRPr>
            </a:lvl8pPr>
            <a:lvl9pPr marL="1828800" algn="l" rtl="0" fontAlgn="base">
              <a:lnSpc>
                <a:spcPts val="3200"/>
              </a:lnSpc>
              <a:spcBef>
                <a:spcPct val="0"/>
              </a:spcBef>
              <a:spcAft>
                <a:spcPct val="0"/>
              </a:spcAft>
              <a:defRPr sz="3200">
                <a:solidFill>
                  <a:schemeClr val="bg2"/>
                </a:solidFill>
                <a:latin typeface="Corpid C1 Heavy" pitchFamily="34" charset="0"/>
              </a:defRPr>
            </a:lvl9pPr>
          </a:lstStyle>
          <a:p>
            <a:pPr>
              <a:lnSpc>
                <a:spcPts val="2215"/>
              </a:lnSpc>
              <a:defRPr/>
            </a:pPr>
            <a:endParaRPr lang="en-AU" sz="1662" b="1" kern="0" dirty="0">
              <a:solidFill>
                <a:srgbClr val="BBE0E3"/>
              </a:solidFill>
            </a:endParaRPr>
          </a:p>
        </p:txBody>
      </p:sp>
    </p:spTree>
    <p:extLst>
      <p:ext uri="{BB962C8B-B14F-4D97-AF65-F5344CB8AC3E}">
        <p14:creationId xmlns:p14="http://schemas.microsoft.com/office/powerpoint/2010/main" val="699034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userDrawn="1"/>
        </p:nvGrpSpPr>
        <p:grpSpPr bwMode="auto">
          <a:xfrm>
            <a:off x="342900" y="3213100"/>
            <a:ext cx="8477250" cy="71438"/>
            <a:chOff x="204" y="618"/>
            <a:chExt cx="5352" cy="61"/>
          </a:xfrm>
        </p:grpSpPr>
        <p:sp>
          <p:nvSpPr>
            <p:cNvPr id="5" name="Line 7"/>
            <p:cNvSpPr>
              <a:spLocks noChangeShapeType="1"/>
            </p:cNvSpPr>
            <p:nvPr userDrawn="1"/>
          </p:nvSpPr>
          <p:spPr bwMode="auto">
            <a:xfrm>
              <a:off x="204" y="618"/>
              <a:ext cx="53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a:lstStyle>
            <a:p>
              <a:pPr>
                <a:defRPr/>
              </a:pPr>
              <a:endParaRPr lang="en-AU" dirty="0">
                <a:solidFill>
                  <a:srgbClr val="000000"/>
                </a:solidFill>
              </a:endParaRPr>
            </a:p>
          </p:txBody>
        </p:sp>
        <p:sp>
          <p:nvSpPr>
            <p:cNvPr id="6" name="Rectangle 5"/>
            <p:cNvSpPr>
              <a:spLocks noChangeArrowheads="1"/>
            </p:cNvSpPr>
            <p:nvPr userDrawn="1"/>
          </p:nvSpPr>
          <p:spPr bwMode="auto">
            <a:xfrm>
              <a:off x="204" y="641"/>
              <a:ext cx="5352" cy="38"/>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mn-cs"/>
                </a:defRPr>
              </a:lvl5pPr>
              <a:lvl6pPr marL="2286000" algn="l" defTabSz="914400" rtl="0" eaLnBrk="1" latinLnBrk="0" hangingPunct="1">
                <a:defRPr kumimoji="1" kern="1200">
                  <a:solidFill>
                    <a:schemeClr val="tx1"/>
                  </a:solidFill>
                  <a:latin typeface="Arial" charset="0"/>
                  <a:ea typeface="ＭＳ Ｐゴシック" pitchFamily="34" charset="-128"/>
                  <a:cs typeface="+mn-cs"/>
                </a:defRPr>
              </a:lvl6pPr>
              <a:lvl7pPr marL="2743200" algn="l" defTabSz="914400" rtl="0" eaLnBrk="1" latinLnBrk="0" hangingPunct="1">
                <a:defRPr kumimoji="1" kern="1200">
                  <a:solidFill>
                    <a:schemeClr val="tx1"/>
                  </a:solidFill>
                  <a:latin typeface="Arial" charset="0"/>
                  <a:ea typeface="ＭＳ Ｐゴシック" pitchFamily="34" charset="-128"/>
                  <a:cs typeface="+mn-cs"/>
                </a:defRPr>
              </a:lvl7pPr>
              <a:lvl8pPr marL="3200400" algn="l" defTabSz="914400" rtl="0" eaLnBrk="1" latinLnBrk="0" hangingPunct="1">
                <a:defRPr kumimoji="1" kern="1200">
                  <a:solidFill>
                    <a:schemeClr val="tx1"/>
                  </a:solidFill>
                  <a:latin typeface="Arial" charset="0"/>
                  <a:ea typeface="ＭＳ Ｐゴシック" pitchFamily="34" charset="-128"/>
                  <a:cs typeface="+mn-cs"/>
                </a:defRPr>
              </a:lvl8pPr>
              <a:lvl9pPr marL="3657600" algn="l" defTabSz="914400" rtl="0" eaLnBrk="1" latinLnBrk="0" hangingPunct="1">
                <a:defRPr kumimoji="1" kern="1200">
                  <a:solidFill>
                    <a:schemeClr val="tx1"/>
                  </a:solidFill>
                  <a:latin typeface="Arial" charset="0"/>
                  <a:ea typeface="ＭＳ Ｐゴシック" pitchFamily="34" charset="-128"/>
                  <a:cs typeface="+mn-cs"/>
                </a:defRPr>
              </a:lvl9pPr>
            </a:lstStyle>
            <a:p>
              <a:pPr>
                <a:defRPr/>
              </a:pPr>
              <a:endParaRPr lang="en-AU" altLang="en-US" dirty="0">
                <a:solidFill>
                  <a:srgbClr val="000000"/>
                </a:solidFill>
              </a:endParaRPr>
            </a:p>
          </p:txBody>
        </p:sp>
      </p:grpSp>
      <p:grpSp>
        <p:nvGrpSpPr>
          <p:cNvPr id="7" name="Group 12"/>
          <p:cNvGrpSpPr>
            <a:grpSpLocks/>
          </p:cNvGrpSpPr>
          <p:nvPr userDrawn="1"/>
        </p:nvGrpSpPr>
        <p:grpSpPr bwMode="auto">
          <a:xfrm>
            <a:off x="323850" y="850900"/>
            <a:ext cx="7272338" cy="73025"/>
            <a:chOff x="204" y="618"/>
            <a:chExt cx="5352" cy="61"/>
          </a:xfrm>
        </p:grpSpPr>
        <p:sp>
          <p:nvSpPr>
            <p:cNvPr id="8" name="Line 7"/>
            <p:cNvSpPr>
              <a:spLocks noChangeShapeType="1"/>
            </p:cNvSpPr>
            <p:nvPr/>
          </p:nvSpPr>
          <p:spPr bwMode="auto">
            <a:xfrm>
              <a:off x="204" y="618"/>
              <a:ext cx="53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AU" dirty="0">
                <a:solidFill>
                  <a:srgbClr val="000000"/>
                </a:solidFill>
              </a:endParaRPr>
            </a:p>
          </p:txBody>
        </p:sp>
        <p:sp>
          <p:nvSpPr>
            <p:cNvPr id="9" name="Rectangle 8"/>
            <p:cNvSpPr>
              <a:spLocks noChangeArrowheads="1"/>
            </p:cNvSpPr>
            <p:nvPr/>
          </p:nvSpPr>
          <p:spPr bwMode="auto">
            <a:xfrm>
              <a:off x="204" y="641"/>
              <a:ext cx="5352" cy="38"/>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en-AU" altLang="en-US" dirty="0">
                <a:solidFill>
                  <a:srgbClr val="000000"/>
                </a:solidFill>
              </a:endParaRPr>
            </a:p>
          </p:txBody>
        </p:sp>
      </p:grpSp>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080375" y="400050"/>
            <a:ext cx="8016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rrowheads="1"/>
          </p:cNvSpPr>
          <p:nvPr>
            <p:ph type="ctrTitle"/>
          </p:nvPr>
        </p:nvSpPr>
        <p:spPr>
          <a:xfrm>
            <a:off x="684213" y="2565400"/>
            <a:ext cx="6694487" cy="720725"/>
          </a:xfrm>
        </p:spPr>
        <p:txBody>
          <a:bodyPr/>
          <a:lstStyle>
            <a:lvl1pPr>
              <a:defRPr/>
            </a:lvl1pPr>
          </a:lstStyle>
          <a:p>
            <a:pPr lvl="0"/>
            <a:r>
              <a:rPr lang="ja-JP" altLang="en-US" noProof="0"/>
              <a:t>マスタ タイトルの書式設定</a:t>
            </a:r>
          </a:p>
        </p:txBody>
      </p:sp>
      <p:sp>
        <p:nvSpPr>
          <p:cNvPr id="5123" name="Rectangle 3"/>
          <p:cNvSpPr>
            <a:spLocks noGrp="1" noChangeArrowheads="1"/>
          </p:cNvSpPr>
          <p:nvPr>
            <p:ph type="subTitle" idx="1"/>
          </p:nvPr>
        </p:nvSpPr>
        <p:spPr>
          <a:xfrm>
            <a:off x="684213" y="3886200"/>
            <a:ext cx="6153150" cy="1752600"/>
          </a:xfrm>
        </p:spPr>
        <p:txBody>
          <a:bodyPr/>
          <a:lstStyle>
            <a:lvl1pPr marL="0" indent="0">
              <a:buFontTx/>
              <a:buNone/>
              <a:defRPr/>
            </a:lvl1pPr>
          </a:lstStyle>
          <a:p>
            <a:pPr lvl="0"/>
            <a:r>
              <a:rPr lang="ja-JP" altLang="en-US" noProof="0"/>
              <a:t>マスタ サブタイトルの書式設定</a:t>
            </a:r>
          </a:p>
        </p:txBody>
      </p:sp>
      <p:sp>
        <p:nvSpPr>
          <p:cNvPr id="11" name="Rectangle 4"/>
          <p:cNvSpPr>
            <a:spLocks noGrp="1" noChangeArrowheads="1"/>
          </p:cNvSpPr>
          <p:nvPr>
            <p:ph type="ftr" sz="quarter" idx="10"/>
          </p:nvPr>
        </p:nvSpPr>
        <p:spPr/>
        <p:txBody>
          <a:bodyPr/>
          <a:lstStyle>
            <a:lvl1pPr>
              <a:defRPr/>
            </a:lvl1pPr>
          </a:lstStyle>
          <a:p>
            <a:pPr>
              <a:defRPr/>
            </a:pPr>
            <a:endParaRPr lang="en-US" altLang="ja-JP" dirty="0">
              <a:solidFill>
                <a:srgbClr val="000000"/>
              </a:solidFill>
            </a:endParaRPr>
          </a:p>
        </p:txBody>
      </p:sp>
      <p:sp>
        <p:nvSpPr>
          <p:cNvPr id="12" name="Rectangle 5"/>
          <p:cNvSpPr>
            <a:spLocks noGrp="1" noChangeArrowheads="1"/>
          </p:cNvSpPr>
          <p:nvPr>
            <p:ph type="sldNum" sz="quarter" idx="11"/>
          </p:nvPr>
        </p:nvSpPr>
        <p:spPr>
          <a:xfrm>
            <a:off x="7872413" y="6381750"/>
            <a:ext cx="968375" cy="268288"/>
          </a:xfrm>
        </p:spPr>
        <p:txBody>
          <a:bodyPr/>
          <a:lstStyle>
            <a:lvl1pPr>
              <a:defRPr/>
            </a:lvl1pPr>
          </a:lstStyle>
          <a:p>
            <a:pPr>
              <a:defRPr/>
            </a:pPr>
            <a:fld id="{0C55A8D8-8190-45AD-B1F5-CF5210DB687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50669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ftr" sz="quarter" idx="10"/>
          </p:nvPr>
        </p:nvSpPr>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p:txBody>
          <a:bodyPr/>
          <a:lstStyle>
            <a:lvl1pPr>
              <a:defRPr/>
            </a:lvl1pPr>
          </a:lstStyle>
          <a:p>
            <a:pPr>
              <a:defRPr/>
            </a:pPr>
            <a:fld id="{48108B58-C28F-446D-9370-EA1DFA863E0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08635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5" name="Rectangle 5"/>
          <p:cNvSpPr>
            <a:spLocks noGrp="1" noChangeArrowheads="1"/>
          </p:cNvSpPr>
          <p:nvPr>
            <p:ph type="sldNum" sz="quarter" idx="11"/>
          </p:nvPr>
        </p:nvSpPr>
        <p:spPr>
          <a:ln/>
        </p:spPr>
        <p:txBody>
          <a:bodyPr/>
          <a:lstStyle>
            <a:lvl1pPr>
              <a:defRPr/>
            </a:lvl1pPr>
          </a:lstStyle>
          <a:p>
            <a:pPr>
              <a:defRPr/>
            </a:pPr>
            <a:fld id="{C7A879D1-77EB-489A-BDF1-30646259996B}"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9641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153457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AU" dirty="0"/>
          </a:p>
        </p:txBody>
      </p:sp>
      <p:sp>
        <p:nvSpPr>
          <p:cNvPr id="3" name="Content Placeholder 2"/>
          <p:cNvSpPr>
            <a:spLocks noGrp="1"/>
          </p:cNvSpPr>
          <p:nvPr>
            <p:ph sz="half" idx="1"/>
          </p:nvPr>
        </p:nvSpPr>
        <p:spPr>
          <a:xfrm>
            <a:off x="457200" y="1125538"/>
            <a:ext cx="40386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125538"/>
            <a:ext cx="4038600" cy="521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a:ln/>
        </p:spPr>
        <p:txBody>
          <a:bodyPr/>
          <a:lstStyle>
            <a:lvl1pPr>
              <a:defRPr/>
            </a:lvl1pPr>
          </a:lstStyle>
          <a:p>
            <a:pPr>
              <a:defRPr/>
            </a:pPr>
            <a:fld id="{BBC39AA1-5CD2-4316-A182-DD1D6A7E5B3D}"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325749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2588" y="0"/>
            <a:ext cx="8229600" cy="1143000"/>
          </a:xfrm>
        </p:spPr>
        <p:txBody>
          <a:bodyPr/>
          <a:lstStyle>
            <a:lvl1pPr>
              <a:defRPr sz="2400"/>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8" name="Rectangle 5"/>
          <p:cNvSpPr>
            <a:spLocks noGrp="1" noChangeArrowheads="1"/>
          </p:cNvSpPr>
          <p:nvPr>
            <p:ph type="sldNum" sz="quarter" idx="11"/>
          </p:nvPr>
        </p:nvSpPr>
        <p:spPr>
          <a:ln/>
        </p:spPr>
        <p:txBody>
          <a:bodyPr/>
          <a:lstStyle>
            <a:lvl1pPr>
              <a:defRPr/>
            </a:lvl1pPr>
          </a:lstStyle>
          <a:p>
            <a:pPr>
              <a:defRPr/>
            </a:pPr>
            <a:fld id="{00CC263E-D24C-4507-851C-E56473804B1A}"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207457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en-AU" dirty="0"/>
          </a:p>
        </p:txBody>
      </p:sp>
      <p:sp>
        <p:nvSpPr>
          <p:cNvPr id="3"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4" name="Rectangle 5"/>
          <p:cNvSpPr>
            <a:spLocks noGrp="1" noChangeArrowheads="1"/>
          </p:cNvSpPr>
          <p:nvPr>
            <p:ph type="sldNum" sz="quarter" idx="11"/>
          </p:nvPr>
        </p:nvSpPr>
        <p:spPr>
          <a:ln/>
        </p:spPr>
        <p:txBody>
          <a:bodyPr/>
          <a:lstStyle>
            <a:lvl1pPr>
              <a:defRPr/>
            </a:lvl1pPr>
          </a:lstStyle>
          <a:p>
            <a:pPr>
              <a:defRPr/>
            </a:pPr>
            <a:fld id="{18924C0D-66AC-4BAF-9637-246D5E72BF43}"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499924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3" name="Rectangle 5"/>
          <p:cNvSpPr>
            <a:spLocks noGrp="1" noChangeArrowheads="1"/>
          </p:cNvSpPr>
          <p:nvPr>
            <p:ph type="sldNum" sz="quarter" idx="11"/>
          </p:nvPr>
        </p:nvSpPr>
        <p:spPr>
          <a:ln/>
        </p:spPr>
        <p:txBody>
          <a:bodyPr/>
          <a:lstStyle>
            <a:lvl1pPr>
              <a:defRPr/>
            </a:lvl1pPr>
          </a:lstStyle>
          <a:p>
            <a:pPr>
              <a:defRPr/>
            </a:pPr>
            <a:fld id="{9A453360-2368-4FD6-8899-3EF94BBC1D6F}"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856699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a:ln/>
        </p:spPr>
        <p:txBody>
          <a:bodyPr/>
          <a:lstStyle>
            <a:lvl1pPr>
              <a:defRPr/>
            </a:lvl1pPr>
          </a:lstStyle>
          <a:p>
            <a:pPr>
              <a:defRPr/>
            </a:pPr>
            <a:fld id="{8A36F19E-E387-49CC-90B1-4ACB48CBB5D6}"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50086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6" name="Rectangle 5"/>
          <p:cNvSpPr>
            <a:spLocks noGrp="1" noChangeArrowheads="1"/>
          </p:cNvSpPr>
          <p:nvPr>
            <p:ph type="sldNum" sz="quarter" idx="11"/>
          </p:nvPr>
        </p:nvSpPr>
        <p:spPr>
          <a:ln/>
        </p:spPr>
        <p:txBody>
          <a:bodyPr/>
          <a:lstStyle>
            <a:lvl1pPr>
              <a:defRPr/>
            </a:lvl1pPr>
          </a:lstStyle>
          <a:p>
            <a:pPr>
              <a:defRPr/>
            </a:pPr>
            <a:fld id="{7E6A0B6E-1D85-4A38-A7E9-9D9CB2BFE1F7}"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0253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5" name="Rectangle 5"/>
          <p:cNvSpPr>
            <a:spLocks noGrp="1" noChangeArrowheads="1"/>
          </p:cNvSpPr>
          <p:nvPr>
            <p:ph type="sldNum" sz="quarter" idx="11"/>
          </p:nvPr>
        </p:nvSpPr>
        <p:spPr>
          <a:ln/>
        </p:spPr>
        <p:txBody>
          <a:bodyPr/>
          <a:lstStyle>
            <a:lvl1pPr>
              <a:defRPr/>
            </a:lvl1pPr>
          </a:lstStyle>
          <a:p>
            <a:pPr>
              <a:defRPr/>
            </a:pPr>
            <a:fld id="{B107EE89-A5CB-4980-94A4-C9592D566785}"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20921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913"/>
            <a:ext cx="2057400" cy="61499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188913"/>
            <a:ext cx="6019800" cy="6149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p:cNvSpPr>
            <a:spLocks noGrp="1" noChangeArrowheads="1"/>
          </p:cNvSpPr>
          <p:nvPr>
            <p:ph type="ftr" sz="quarter" idx="10"/>
          </p:nvPr>
        </p:nvSpPr>
        <p:spPr>
          <a:ln/>
        </p:spPr>
        <p:txBody>
          <a:bodyPr/>
          <a:lstStyle>
            <a:lvl1pPr>
              <a:defRPr/>
            </a:lvl1pPr>
          </a:lstStyle>
          <a:p>
            <a:pPr>
              <a:defRPr/>
            </a:pPr>
            <a:r>
              <a:rPr lang="ja-JP" altLang="en-US">
                <a:solidFill>
                  <a:srgbClr val="000000"/>
                </a:solidFill>
              </a:rPr>
              <a:t>　</a:t>
            </a:r>
          </a:p>
        </p:txBody>
      </p:sp>
      <p:sp>
        <p:nvSpPr>
          <p:cNvPr id="5" name="Rectangle 5"/>
          <p:cNvSpPr>
            <a:spLocks noGrp="1" noChangeArrowheads="1"/>
          </p:cNvSpPr>
          <p:nvPr>
            <p:ph type="sldNum" sz="quarter" idx="11"/>
          </p:nvPr>
        </p:nvSpPr>
        <p:spPr>
          <a:ln/>
        </p:spPr>
        <p:txBody>
          <a:bodyPr/>
          <a:lstStyle>
            <a:lvl1pPr>
              <a:defRPr/>
            </a:lvl1pPr>
          </a:lstStyle>
          <a:p>
            <a:pPr>
              <a:defRPr/>
            </a:pPr>
            <a:fld id="{98ED3994-F305-4E06-9468-78A248E62BB8}"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159383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Rectangle 2"/>
          <p:cNvSpPr/>
          <p:nvPr userDrawn="1"/>
        </p:nvSpPr>
        <p:spPr>
          <a:xfrm>
            <a:off x="6948488" y="6308725"/>
            <a:ext cx="2114550" cy="46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r>
              <a:rPr kumimoji="1" lang="en-AU" sz="3200" dirty="0">
                <a:solidFill>
                  <a:srgbClr val="FFFFFF"/>
                </a:solidFill>
              </a:rPr>
              <a:t>DRAFT</a:t>
            </a:r>
          </a:p>
        </p:txBody>
      </p:sp>
      <p:sp>
        <p:nvSpPr>
          <p:cNvPr id="4"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lIns="0" tIns="0" rIns="0" bIns="0">
            <a:noAutofit/>
          </a:bodyPr>
          <a:lstStyle/>
          <a:p>
            <a:pPr lvl="0"/>
            <a:br>
              <a:rPr lang="en-GB" dirty="0"/>
            </a:br>
            <a:r>
              <a:rPr lang="en-GB" dirty="0"/>
              <a:t>Click to edit Master title style</a:t>
            </a:r>
          </a:p>
        </p:txBody>
      </p:sp>
    </p:spTree>
    <p:extLst>
      <p:ext uri="{BB962C8B-B14F-4D97-AF65-F5344CB8AC3E}">
        <p14:creationId xmlns:p14="http://schemas.microsoft.com/office/powerpoint/2010/main" val="90449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noAutofit/>
          </a:bodyPr>
          <a:lstStyle/>
          <a:p>
            <a:pPr lvl="0"/>
            <a:r>
              <a:rPr lang="en-US"/>
              <a:t>Click to edit Master title style</a:t>
            </a:r>
            <a:endParaRPr lang="en-GB" dirty="0"/>
          </a:p>
        </p:txBody>
      </p:sp>
      <p:sp>
        <p:nvSpPr>
          <p:cNvPr id="24" name="Line 33"/>
          <p:cNvSpPr>
            <a:spLocks noChangeShapeType="1"/>
          </p:cNvSpPr>
          <p:nvPr userDrawn="1"/>
        </p:nvSpPr>
        <p:spPr bwMode="gray">
          <a:xfrm>
            <a:off x="0" y="6381328"/>
            <a:ext cx="9136674" cy="0"/>
          </a:xfrm>
          <a:prstGeom prst="line">
            <a:avLst/>
          </a:prstGeom>
          <a:noFill/>
          <a:ln w="6350">
            <a:solidFill>
              <a:srgbClr val="97989A"/>
            </a:solidFill>
            <a:miter lim="800000"/>
            <a:headEnd/>
            <a:tailEnd/>
          </a:ln>
        </p:spPr>
        <p:txBody>
          <a:bodyPr>
            <a:noAutofit/>
          </a:bodyPr>
          <a:lstStyle/>
          <a:p>
            <a:endParaRPr lang="en-GB" sz="1662" dirty="0">
              <a:solidFill>
                <a:srgbClr val="000000"/>
              </a:solidFill>
            </a:endParaRPr>
          </a:p>
        </p:txBody>
      </p:sp>
      <p:sp>
        <p:nvSpPr>
          <p:cNvPr id="28" name="Text Placeholder 27"/>
          <p:cNvSpPr>
            <a:spLocks noGrp="1"/>
          </p:cNvSpPr>
          <p:nvPr>
            <p:ph type="body" sz="quarter" idx="14"/>
          </p:nvPr>
        </p:nvSpPr>
        <p:spPr bwMode="gray">
          <a:xfrm>
            <a:off x="251520" y="1196975"/>
            <a:ext cx="8640434" cy="489585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Line 31"/>
          <p:cNvSpPr>
            <a:spLocks noChangeShapeType="1"/>
          </p:cNvSpPr>
          <p:nvPr userDrawn="1"/>
        </p:nvSpPr>
        <p:spPr bwMode="gray">
          <a:xfrm>
            <a:off x="0" y="906463"/>
            <a:ext cx="9136674" cy="0"/>
          </a:xfrm>
          <a:prstGeom prst="line">
            <a:avLst/>
          </a:prstGeom>
          <a:noFill/>
          <a:ln w="6350">
            <a:solidFill>
              <a:srgbClr val="97989A"/>
            </a:solidFill>
            <a:miter lim="800000"/>
            <a:headEnd/>
            <a:tailEnd/>
          </a:ln>
        </p:spPr>
        <p:txBody>
          <a:bodyPr>
            <a:noAutofit/>
          </a:bodyPr>
          <a:lstStyle/>
          <a:p>
            <a:endParaRPr lang="en-GB" sz="1662" dirty="0">
              <a:solidFill>
                <a:srgbClr val="000000"/>
              </a:solidFill>
            </a:endParaRPr>
          </a:p>
        </p:txBody>
      </p:sp>
      <p:sp>
        <p:nvSpPr>
          <p:cNvPr id="8" name="Rectangle 7"/>
          <p:cNvSpPr/>
          <p:nvPr userDrawn="1"/>
        </p:nvSpPr>
        <p:spPr>
          <a:xfrm>
            <a:off x="6875463" y="6308725"/>
            <a:ext cx="2116137" cy="4651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r>
              <a:rPr kumimoji="1" lang="en-AU" sz="3200" dirty="0">
                <a:solidFill>
                  <a:srgbClr val="FFFFFF"/>
                </a:solidFill>
              </a:rPr>
              <a:t>DRAFT</a:t>
            </a:r>
          </a:p>
        </p:txBody>
      </p:sp>
    </p:spTree>
    <p:extLst>
      <p:ext uri="{BB962C8B-B14F-4D97-AF65-F5344CB8AC3E}">
        <p14:creationId xmlns:p14="http://schemas.microsoft.com/office/powerpoint/2010/main" val="507777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3890058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Rectangle 2"/>
          <p:cNvSpPr/>
          <p:nvPr userDrawn="1"/>
        </p:nvSpPr>
        <p:spPr>
          <a:xfrm>
            <a:off x="6948488" y="6308725"/>
            <a:ext cx="2114550" cy="4603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lstStyle/>
          <a:p>
            <a:pPr algn="ctr" fontAlgn="base">
              <a:spcBef>
                <a:spcPct val="0"/>
              </a:spcBef>
              <a:spcAft>
                <a:spcPct val="0"/>
              </a:spcAft>
              <a:defRPr/>
            </a:pPr>
            <a:r>
              <a:rPr kumimoji="1" lang="en-AU" sz="3200" dirty="0">
                <a:solidFill>
                  <a:srgbClr val="FFFFFF"/>
                </a:solidFill>
              </a:rPr>
              <a:t>DRAFT</a:t>
            </a:r>
          </a:p>
        </p:txBody>
      </p:sp>
      <p:sp>
        <p:nvSpPr>
          <p:cNvPr id="4"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lIns="0" tIns="0" rIns="0" bIns="0">
            <a:noAutofit/>
          </a:bodyPr>
          <a:lstStyle/>
          <a:p>
            <a:pPr lvl="0"/>
            <a:br>
              <a:rPr lang="en-GB" dirty="0"/>
            </a:br>
            <a:r>
              <a:rPr lang="en-GB" dirty="0"/>
              <a:t>Click to edit Master title style</a:t>
            </a:r>
          </a:p>
        </p:txBody>
      </p:sp>
    </p:spTree>
    <p:extLst>
      <p:ext uri="{BB962C8B-B14F-4D97-AF65-F5344CB8AC3E}">
        <p14:creationId xmlns:p14="http://schemas.microsoft.com/office/powerpoint/2010/main" val="964421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1515963"/>
            <a:ext cx="8456613" cy="4857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15"/>
          <p:cNvSpPr>
            <a:spLocks noGrp="1" noChangeArrowheads="1"/>
          </p:cNvSpPr>
          <p:nvPr>
            <p:ph type="sldNum" sz="quarter" idx="10"/>
          </p:nvPr>
        </p:nvSpPr>
        <p:spPr>
          <a:xfrm>
            <a:off x="237560" y="6535474"/>
            <a:ext cx="393670" cy="293729"/>
          </a:xfrm>
          <a:prstGeom prst="rect">
            <a:avLst/>
          </a:prstGeom>
          <a:ln/>
        </p:spPr>
        <p:txBody>
          <a:bodyPr/>
          <a:lstStyle>
            <a:lvl1pPr>
              <a:defRPr/>
            </a:lvl1pPr>
          </a:lstStyle>
          <a:p>
            <a:pPr>
              <a:defRPr/>
            </a:pPr>
            <a:fld id="{FADB8F83-8812-4269-9322-8FD1833CF56A}" type="slidenum">
              <a:rPr lang="en-AU">
                <a:solidFill>
                  <a:srgbClr val="000000"/>
                </a:solidFill>
              </a:rPr>
              <a:pPr>
                <a:defRPr/>
              </a:pPr>
              <a:t>‹#›</a:t>
            </a:fld>
            <a:endParaRPr lang="en-AU" dirty="0">
              <a:solidFill>
                <a:srgbClr val="000000"/>
              </a:solidFill>
            </a:endParaRPr>
          </a:p>
        </p:txBody>
      </p:sp>
      <p:sp>
        <p:nvSpPr>
          <p:cNvPr id="14" name="Title 1"/>
          <p:cNvSpPr txBox="1">
            <a:spLocks/>
          </p:cNvSpPr>
          <p:nvPr userDrawn="1"/>
        </p:nvSpPr>
        <p:spPr bwMode="auto">
          <a:xfrm>
            <a:off x="354013" y="230625"/>
            <a:ext cx="8724757" cy="61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rtlCol="0" anchor="ctr" anchorCtr="0" compatLnSpc="1">
            <a:prstTxWarp prst="textNoShape">
              <a:avLst/>
            </a:prstTxWarp>
            <a:noAutofit/>
          </a:bodyPr>
          <a:lstStyle>
            <a:lvl1pPr algn="l" rtl="0" eaLnBrk="0" fontAlgn="base" hangingPunct="0">
              <a:lnSpc>
                <a:spcPts val="3200"/>
              </a:lnSpc>
              <a:spcBef>
                <a:spcPct val="0"/>
              </a:spcBef>
              <a:spcAft>
                <a:spcPct val="0"/>
              </a:spcAft>
              <a:defRPr sz="3200">
                <a:solidFill>
                  <a:schemeClr val="bg2"/>
                </a:solidFill>
                <a:latin typeface="+mj-lt"/>
                <a:ea typeface="+mj-ea"/>
                <a:cs typeface="+mj-cs"/>
              </a:defRPr>
            </a:lvl1pPr>
            <a:lvl2pPr algn="l" rtl="0" eaLnBrk="0" fontAlgn="base" hangingPunct="0">
              <a:lnSpc>
                <a:spcPts val="3200"/>
              </a:lnSpc>
              <a:spcBef>
                <a:spcPct val="0"/>
              </a:spcBef>
              <a:spcAft>
                <a:spcPct val="0"/>
              </a:spcAft>
              <a:defRPr sz="3200">
                <a:solidFill>
                  <a:schemeClr val="bg2"/>
                </a:solidFill>
                <a:latin typeface="Corpid C1 Heavy" pitchFamily="34" charset="0"/>
              </a:defRPr>
            </a:lvl2pPr>
            <a:lvl3pPr algn="l" rtl="0" eaLnBrk="0" fontAlgn="base" hangingPunct="0">
              <a:lnSpc>
                <a:spcPts val="3200"/>
              </a:lnSpc>
              <a:spcBef>
                <a:spcPct val="0"/>
              </a:spcBef>
              <a:spcAft>
                <a:spcPct val="0"/>
              </a:spcAft>
              <a:defRPr sz="3200">
                <a:solidFill>
                  <a:schemeClr val="bg2"/>
                </a:solidFill>
                <a:latin typeface="Corpid C1 Heavy" pitchFamily="34" charset="0"/>
              </a:defRPr>
            </a:lvl3pPr>
            <a:lvl4pPr algn="l" rtl="0" eaLnBrk="0" fontAlgn="base" hangingPunct="0">
              <a:lnSpc>
                <a:spcPts val="3200"/>
              </a:lnSpc>
              <a:spcBef>
                <a:spcPct val="0"/>
              </a:spcBef>
              <a:spcAft>
                <a:spcPct val="0"/>
              </a:spcAft>
              <a:defRPr sz="3200">
                <a:solidFill>
                  <a:schemeClr val="bg2"/>
                </a:solidFill>
                <a:latin typeface="Corpid C1 Heavy" pitchFamily="34" charset="0"/>
              </a:defRPr>
            </a:lvl4pPr>
            <a:lvl5pPr algn="l" rtl="0" eaLnBrk="0" fontAlgn="base" hangingPunct="0">
              <a:lnSpc>
                <a:spcPts val="3200"/>
              </a:lnSpc>
              <a:spcBef>
                <a:spcPct val="0"/>
              </a:spcBef>
              <a:spcAft>
                <a:spcPct val="0"/>
              </a:spcAft>
              <a:defRPr sz="3200">
                <a:solidFill>
                  <a:schemeClr val="bg2"/>
                </a:solidFill>
                <a:latin typeface="Corpid C1 Heavy" pitchFamily="34" charset="0"/>
              </a:defRPr>
            </a:lvl5pPr>
            <a:lvl6pPr marL="457200" algn="l" rtl="0" fontAlgn="base">
              <a:lnSpc>
                <a:spcPts val="3200"/>
              </a:lnSpc>
              <a:spcBef>
                <a:spcPct val="0"/>
              </a:spcBef>
              <a:spcAft>
                <a:spcPct val="0"/>
              </a:spcAft>
              <a:defRPr sz="3200">
                <a:solidFill>
                  <a:schemeClr val="bg2"/>
                </a:solidFill>
                <a:latin typeface="Corpid C1 Heavy" pitchFamily="34" charset="0"/>
              </a:defRPr>
            </a:lvl6pPr>
            <a:lvl7pPr marL="914400" algn="l" rtl="0" fontAlgn="base">
              <a:lnSpc>
                <a:spcPts val="3200"/>
              </a:lnSpc>
              <a:spcBef>
                <a:spcPct val="0"/>
              </a:spcBef>
              <a:spcAft>
                <a:spcPct val="0"/>
              </a:spcAft>
              <a:defRPr sz="3200">
                <a:solidFill>
                  <a:schemeClr val="bg2"/>
                </a:solidFill>
                <a:latin typeface="Corpid C1 Heavy" pitchFamily="34" charset="0"/>
              </a:defRPr>
            </a:lvl7pPr>
            <a:lvl8pPr marL="1371600" algn="l" rtl="0" fontAlgn="base">
              <a:lnSpc>
                <a:spcPts val="3200"/>
              </a:lnSpc>
              <a:spcBef>
                <a:spcPct val="0"/>
              </a:spcBef>
              <a:spcAft>
                <a:spcPct val="0"/>
              </a:spcAft>
              <a:defRPr sz="3200">
                <a:solidFill>
                  <a:schemeClr val="bg2"/>
                </a:solidFill>
                <a:latin typeface="Corpid C1 Heavy" pitchFamily="34" charset="0"/>
              </a:defRPr>
            </a:lvl8pPr>
            <a:lvl9pPr marL="1828800" algn="l" rtl="0" fontAlgn="base">
              <a:lnSpc>
                <a:spcPts val="3200"/>
              </a:lnSpc>
              <a:spcBef>
                <a:spcPct val="0"/>
              </a:spcBef>
              <a:spcAft>
                <a:spcPct val="0"/>
              </a:spcAft>
              <a:defRPr sz="3200">
                <a:solidFill>
                  <a:schemeClr val="bg2"/>
                </a:solidFill>
                <a:latin typeface="Corpid C1 Heavy" pitchFamily="34" charset="0"/>
              </a:defRPr>
            </a:lvl9pPr>
          </a:lstStyle>
          <a:p>
            <a:pPr>
              <a:lnSpc>
                <a:spcPts val="2215"/>
              </a:lnSpc>
              <a:defRPr/>
            </a:pPr>
            <a:endParaRPr lang="en-AU" sz="1662" b="1" kern="0" dirty="0">
              <a:solidFill>
                <a:srgbClr val="BBE0E3"/>
              </a:solidFill>
            </a:endParaRPr>
          </a:p>
        </p:txBody>
      </p:sp>
    </p:spTree>
    <p:extLst>
      <p:ext uri="{BB962C8B-B14F-4D97-AF65-F5344CB8AC3E}">
        <p14:creationId xmlns:p14="http://schemas.microsoft.com/office/powerpoint/2010/main" val="71990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320632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2216405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303819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289059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4B3399-22F5-475D-A9F3-85B0A6190352}" type="datetimeFigureOut">
              <a:rPr lang="en-AU" smtClean="0"/>
              <a:t>10/04/2019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70EACF00-BF23-4309-9A40-6F48123CC2DE}" type="slidenum">
              <a:rPr lang="en-AU" smtClean="0"/>
              <a:t>‹#›</a:t>
            </a:fld>
            <a:endParaRPr lang="en-AU" dirty="0"/>
          </a:p>
        </p:txBody>
      </p:sp>
    </p:spTree>
    <p:extLst>
      <p:ext uri="{BB962C8B-B14F-4D97-AF65-F5344CB8AC3E}">
        <p14:creationId xmlns:p14="http://schemas.microsoft.com/office/powerpoint/2010/main" val="2790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3399-22F5-475D-A9F3-85B0A6190352}" type="datetimeFigureOut">
              <a:rPr lang="en-AU" smtClean="0"/>
              <a:t>10/04/2019</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ACF00-BF23-4309-9A40-6F48123CC2DE}" type="slidenum">
              <a:rPr lang="en-AU" smtClean="0"/>
              <a:t>‹#›</a:t>
            </a:fld>
            <a:endParaRPr lang="en-AU" dirty="0"/>
          </a:p>
        </p:txBody>
      </p:sp>
    </p:spTree>
    <p:extLst>
      <p:ext uri="{BB962C8B-B14F-4D97-AF65-F5344CB8AC3E}">
        <p14:creationId xmlns:p14="http://schemas.microsoft.com/office/powerpoint/2010/main" val="137886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7323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47675" y="1198563"/>
            <a:ext cx="8434388"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ftr" sz="quarter" idx="3"/>
          </p:nvPr>
        </p:nvSpPr>
        <p:spPr bwMode="auto">
          <a:xfrm>
            <a:off x="468313" y="6453188"/>
            <a:ext cx="55514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r>
              <a:rPr kumimoji="1" lang="ja-JP" altLang="en-US">
                <a:solidFill>
                  <a:srgbClr val="000000"/>
                </a:solidFill>
              </a:rPr>
              <a:t>　</a:t>
            </a:r>
          </a:p>
        </p:txBody>
      </p:sp>
      <p:sp>
        <p:nvSpPr>
          <p:cNvPr id="4101" name="Rectangle 5"/>
          <p:cNvSpPr>
            <a:spLocks noGrp="1" noChangeArrowheads="1"/>
          </p:cNvSpPr>
          <p:nvPr>
            <p:ph type="sldNum" sz="quarter" idx="4"/>
          </p:nvPr>
        </p:nvSpPr>
        <p:spPr bwMode="auto">
          <a:xfrm>
            <a:off x="7626350" y="6453188"/>
            <a:ext cx="12557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404ADFB9-2279-47DD-BF06-C7E1AF61C39F}" type="slidenum">
              <a:rPr kumimoji="1" lang="en-US" altLang="ja-JP">
                <a:solidFill>
                  <a:srgbClr val="000000"/>
                </a:solidFill>
              </a:rPr>
              <a:pPr fontAlgn="base">
                <a:spcBef>
                  <a:spcPct val="0"/>
                </a:spcBef>
                <a:spcAft>
                  <a:spcPct val="0"/>
                </a:spcAft>
                <a:defRPr/>
              </a:pPr>
              <a:t>‹#›</a:t>
            </a:fld>
            <a:endParaRPr kumimoji="1" lang="en-US" altLang="ja-JP" dirty="0">
              <a:solidFill>
                <a:srgbClr val="000000"/>
              </a:solidFill>
            </a:endParaRPr>
          </a:p>
        </p:txBody>
      </p:sp>
      <p:grpSp>
        <p:nvGrpSpPr>
          <p:cNvPr id="1030" name="Group 6"/>
          <p:cNvGrpSpPr>
            <a:grpSpLocks/>
          </p:cNvGrpSpPr>
          <p:nvPr/>
        </p:nvGrpSpPr>
        <p:grpSpPr bwMode="auto">
          <a:xfrm>
            <a:off x="323850" y="850900"/>
            <a:ext cx="7272338" cy="73025"/>
            <a:chOff x="204" y="618"/>
            <a:chExt cx="5352" cy="61"/>
          </a:xfrm>
        </p:grpSpPr>
        <p:sp>
          <p:nvSpPr>
            <p:cNvPr id="1032" name="Line 7"/>
            <p:cNvSpPr>
              <a:spLocks noChangeShapeType="1"/>
            </p:cNvSpPr>
            <p:nvPr/>
          </p:nvSpPr>
          <p:spPr bwMode="auto">
            <a:xfrm>
              <a:off x="204" y="618"/>
              <a:ext cx="53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AU" dirty="0">
                <a:solidFill>
                  <a:srgbClr val="000000"/>
                </a:solidFill>
              </a:endParaRPr>
            </a:p>
          </p:txBody>
        </p:sp>
        <p:sp>
          <p:nvSpPr>
            <p:cNvPr id="1033" name="Rectangle 8"/>
            <p:cNvSpPr>
              <a:spLocks noChangeArrowheads="1"/>
            </p:cNvSpPr>
            <p:nvPr/>
          </p:nvSpPr>
          <p:spPr bwMode="auto">
            <a:xfrm>
              <a:off x="204" y="641"/>
              <a:ext cx="5352" cy="38"/>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en-AU" altLang="en-US" dirty="0">
                <a:solidFill>
                  <a:srgbClr val="000000"/>
                </a:solidFill>
              </a:endParaRPr>
            </a:p>
          </p:txBody>
        </p:sp>
      </p:grpSp>
      <p:pic>
        <p:nvPicPr>
          <p:cNvPr id="1031"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0375" y="400050"/>
            <a:ext cx="8016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635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dt="0"/>
  <p:txStyles>
    <p:titleStyle>
      <a:lvl1pPr algn="l" rtl="0" eaLnBrk="0" fontAlgn="base" hangingPunct="0">
        <a:spcBef>
          <a:spcPct val="0"/>
        </a:spcBef>
        <a:spcAft>
          <a:spcPct val="0"/>
        </a:spcAft>
        <a:defRPr kumimoji="1" sz="3200" b="1">
          <a:solidFill>
            <a:schemeClr val="tx2"/>
          </a:solidFill>
          <a:latin typeface="+mj-lt"/>
          <a:ea typeface="+mj-ea"/>
          <a:cs typeface="+mj-cs"/>
        </a:defRPr>
      </a:lvl1pPr>
      <a:lvl2pPr algn="l" rtl="0" eaLnBrk="0" fontAlgn="base" hangingPunct="0">
        <a:spcBef>
          <a:spcPct val="0"/>
        </a:spcBef>
        <a:spcAft>
          <a:spcPct val="0"/>
        </a:spcAft>
        <a:defRPr kumimoji="1"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kumimoji="1"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kumimoji="1"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kumimoji="1" sz="3200" b="1">
          <a:solidFill>
            <a:schemeClr val="tx2"/>
          </a:solidFill>
          <a:latin typeface="Arial" charset="0"/>
          <a:ea typeface="ＭＳ Ｐゴシック" pitchFamily="34" charset="-128"/>
        </a:defRPr>
      </a:lvl5pPr>
      <a:lvl6pPr marL="457200" algn="l" rtl="0" fontAlgn="base">
        <a:spcBef>
          <a:spcPct val="0"/>
        </a:spcBef>
        <a:spcAft>
          <a:spcPct val="0"/>
        </a:spcAft>
        <a:defRPr kumimoji="1" sz="3200" b="1">
          <a:solidFill>
            <a:schemeClr val="tx2"/>
          </a:solidFill>
          <a:latin typeface="Arial" charset="0"/>
          <a:ea typeface="ＭＳ Ｐゴシック" pitchFamily="34" charset="-128"/>
        </a:defRPr>
      </a:lvl6pPr>
      <a:lvl7pPr marL="914400" algn="l" rtl="0" fontAlgn="base">
        <a:spcBef>
          <a:spcPct val="0"/>
        </a:spcBef>
        <a:spcAft>
          <a:spcPct val="0"/>
        </a:spcAft>
        <a:defRPr kumimoji="1" sz="3200" b="1">
          <a:solidFill>
            <a:schemeClr val="tx2"/>
          </a:solidFill>
          <a:latin typeface="Arial" charset="0"/>
          <a:ea typeface="ＭＳ Ｐゴシック" pitchFamily="34" charset="-128"/>
        </a:defRPr>
      </a:lvl7pPr>
      <a:lvl8pPr marL="1371600" algn="l" rtl="0" fontAlgn="base">
        <a:spcBef>
          <a:spcPct val="0"/>
        </a:spcBef>
        <a:spcAft>
          <a:spcPct val="0"/>
        </a:spcAft>
        <a:defRPr kumimoji="1" sz="3200" b="1">
          <a:solidFill>
            <a:schemeClr val="tx2"/>
          </a:solidFill>
          <a:latin typeface="Arial" charset="0"/>
          <a:ea typeface="ＭＳ Ｐゴシック" pitchFamily="34" charset="-128"/>
        </a:defRPr>
      </a:lvl8pPr>
      <a:lvl9pPr marL="1828800" algn="l" rtl="0" fontAlgn="base">
        <a:spcBef>
          <a:spcPct val="0"/>
        </a:spcBef>
        <a:spcAft>
          <a:spcPct val="0"/>
        </a:spcAft>
        <a:defRPr kumimoji="1" sz="3200" b="1">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88913"/>
            <a:ext cx="7323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47675" y="1198563"/>
            <a:ext cx="8434388" cy="521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ftr" sz="quarter" idx="3"/>
          </p:nvPr>
        </p:nvSpPr>
        <p:spPr bwMode="auto">
          <a:xfrm>
            <a:off x="468313" y="6453188"/>
            <a:ext cx="555148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r>
              <a:rPr kumimoji="1" lang="ja-JP" altLang="en-US">
                <a:solidFill>
                  <a:srgbClr val="000000"/>
                </a:solidFill>
              </a:rPr>
              <a:t>　</a:t>
            </a:r>
          </a:p>
        </p:txBody>
      </p:sp>
      <p:sp>
        <p:nvSpPr>
          <p:cNvPr id="4101" name="Rectangle 5"/>
          <p:cNvSpPr>
            <a:spLocks noGrp="1" noChangeArrowheads="1"/>
          </p:cNvSpPr>
          <p:nvPr>
            <p:ph type="sldNum" sz="quarter" idx="4"/>
          </p:nvPr>
        </p:nvSpPr>
        <p:spPr bwMode="auto">
          <a:xfrm>
            <a:off x="7626350" y="6453188"/>
            <a:ext cx="12557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404ADFB9-2279-47DD-BF06-C7E1AF61C39F}" type="slidenum">
              <a:rPr kumimoji="1" lang="en-US" altLang="ja-JP">
                <a:solidFill>
                  <a:srgbClr val="000000"/>
                </a:solidFill>
              </a:rPr>
              <a:pPr fontAlgn="base">
                <a:spcBef>
                  <a:spcPct val="0"/>
                </a:spcBef>
                <a:spcAft>
                  <a:spcPct val="0"/>
                </a:spcAft>
                <a:defRPr/>
              </a:pPr>
              <a:t>‹#›</a:t>
            </a:fld>
            <a:endParaRPr kumimoji="1" lang="en-US" altLang="ja-JP" dirty="0">
              <a:solidFill>
                <a:srgbClr val="000000"/>
              </a:solidFill>
            </a:endParaRPr>
          </a:p>
        </p:txBody>
      </p:sp>
      <p:grpSp>
        <p:nvGrpSpPr>
          <p:cNvPr id="1030" name="Group 6"/>
          <p:cNvGrpSpPr>
            <a:grpSpLocks/>
          </p:cNvGrpSpPr>
          <p:nvPr/>
        </p:nvGrpSpPr>
        <p:grpSpPr bwMode="auto">
          <a:xfrm>
            <a:off x="323850" y="850900"/>
            <a:ext cx="7272338" cy="73025"/>
            <a:chOff x="204" y="618"/>
            <a:chExt cx="5352" cy="61"/>
          </a:xfrm>
        </p:grpSpPr>
        <p:sp>
          <p:nvSpPr>
            <p:cNvPr id="1032" name="Line 7"/>
            <p:cNvSpPr>
              <a:spLocks noChangeShapeType="1"/>
            </p:cNvSpPr>
            <p:nvPr/>
          </p:nvSpPr>
          <p:spPr bwMode="auto">
            <a:xfrm>
              <a:off x="204" y="618"/>
              <a:ext cx="5352"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en-AU" dirty="0">
                <a:solidFill>
                  <a:srgbClr val="000000"/>
                </a:solidFill>
              </a:endParaRPr>
            </a:p>
          </p:txBody>
        </p:sp>
        <p:sp>
          <p:nvSpPr>
            <p:cNvPr id="1033" name="Rectangle 8"/>
            <p:cNvSpPr>
              <a:spLocks noChangeArrowheads="1"/>
            </p:cNvSpPr>
            <p:nvPr/>
          </p:nvSpPr>
          <p:spPr bwMode="auto">
            <a:xfrm>
              <a:off x="204" y="641"/>
              <a:ext cx="5352" cy="38"/>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endParaRPr lang="en-AU" altLang="en-US" dirty="0">
                <a:solidFill>
                  <a:srgbClr val="000000"/>
                </a:solidFill>
              </a:endParaRPr>
            </a:p>
          </p:txBody>
        </p:sp>
      </p:grpSp>
      <p:pic>
        <p:nvPicPr>
          <p:cNvPr id="1031" name="Picture 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8080375" y="400050"/>
            <a:ext cx="8016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35272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hf hdr="0" dt="0"/>
  <p:txStyles>
    <p:titleStyle>
      <a:lvl1pPr algn="l" rtl="0" eaLnBrk="0" fontAlgn="base" hangingPunct="0">
        <a:spcBef>
          <a:spcPct val="0"/>
        </a:spcBef>
        <a:spcAft>
          <a:spcPct val="0"/>
        </a:spcAft>
        <a:defRPr kumimoji="1" sz="3200" b="1">
          <a:solidFill>
            <a:schemeClr val="tx2"/>
          </a:solidFill>
          <a:latin typeface="+mj-lt"/>
          <a:ea typeface="+mj-ea"/>
          <a:cs typeface="+mj-cs"/>
        </a:defRPr>
      </a:lvl1pPr>
      <a:lvl2pPr algn="l" rtl="0" eaLnBrk="0" fontAlgn="base" hangingPunct="0">
        <a:spcBef>
          <a:spcPct val="0"/>
        </a:spcBef>
        <a:spcAft>
          <a:spcPct val="0"/>
        </a:spcAft>
        <a:defRPr kumimoji="1" sz="3200" b="1">
          <a:solidFill>
            <a:schemeClr val="tx2"/>
          </a:solidFill>
          <a:latin typeface="Arial" charset="0"/>
          <a:ea typeface="ＭＳ Ｐゴシック" pitchFamily="34" charset="-128"/>
        </a:defRPr>
      </a:lvl2pPr>
      <a:lvl3pPr algn="l" rtl="0" eaLnBrk="0" fontAlgn="base" hangingPunct="0">
        <a:spcBef>
          <a:spcPct val="0"/>
        </a:spcBef>
        <a:spcAft>
          <a:spcPct val="0"/>
        </a:spcAft>
        <a:defRPr kumimoji="1" sz="3200" b="1">
          <a:solidFill>
            <a:schemeClr val="tx2"/>
          </a:solidFill>
          <a:latin typeface="Arial" charset="0"/>
          <a:ea typeface="ＭＳ Ｐゴシック" pitchFamily="34" charset="-128"/>
        </a:defRPr>
      </a:lvl3pPr>
      <a:lvl4pPr algn="l" rtl="0" eaLnBrk="0" fontAlgn="base" hangingPunct="0">
        <a:spcBef>
          <a:spcPct val="0"/>
        </a:spcBef>
        <a:spcAft>
          <a:spcPct val="0"/>
        </a:spcAft>
        <a:defRPr kumimoji="1" sz="3200" b="1">
          <a:solidFill>
            <a:schemeClr val="tx2"/>
          </a:solidFill>
          <a:latin typeface="Arial" charset="0"/>
          <a:ea typeface="ＭＳ Ｐゴシック" pitchFamily="34" charset="-128"/>
        </a:defRPr>
      </a:lvl4pPr>
      <a:lvl5pPr algn="l" rtl="0" eaLnBrk="0" fontAlgn="base" hangingPunct="0">
        <a:spcBef>
          <a:spcPct val="0"/>
        </a:spcBef>
        <a:spcAft>
          <a:spcPct val="0"/>
        </a:spcAft>
        <a:defRPr kumimoji="1" sz="3200" b="1">
          <a:solidFill>
            <a:schemeClr val="tx2"/>
          </a:solidFill>
          <a:latin typeface="Arial" charset="0"/>
          <a:ea typeface="ＭＳ Ｐゴシック" pitchFamily="34" charset="-128"/>
        </a:defRPr>
      </a:lvl5pPr>
      <a:lvl6pPr marL="457200" algn="l" rtl="0" fontAlgn="base">
        <a:spcBef>
          <a:spcPct val="0"/>
        </a:spcBef>
        <a:spcAft>
          <a:spcPct val="0"/>
        </a:spcAft>
        <a:defRPr kumimoji="1" sz="3200" b="1">
          <a:solidFill>
            <a:schemeClr val="tx2"/>
          </a:solidFill>
          <a:latin typeface="Arial" charset="0"/>
          <a:ea typeface="ＭＳ Ｐゴシック" pitchFamily="34" charset="-128"/>
        </a:defRPr>
      </a:lvl6pPr>
      <a:lvl7pPr marL="914400" algn="l" rtl="0" fontAlgn="base">
        <a:spcBef>
          <a:spcPct val="0"/>
        </a:spcBef>
        <a:spcAft>
          <a:spcPct val="0"/>
        </a:spcAft>
        <a:defRPr kumimoji="1" sz="3200" b="1">
          <a:solidFill>
            <a:schemeClr val="tx2"/>
          </a:solidFill>
          <a:latin typeface="Arial" charset="0"/>
          <a:ea typeface="ＭＳ Ｐゴシック" pitchFamily="34" charset="-128"/>
        </a:defRPr>
      </a:lvl7pPr>
      <a:lvl8pPr marL="1371600" algn="l" rtl="0" fontAlgn="base">
        <a:spcBef>
          <a:spcPct val="0"/>
        </a:spcBef>
        <a:spcAft>
          <a:spcPct val="0"/>
        </a:spcAft>
        <a:defRPr kumimoji="1" sz="3200" b="1">
          <a:solidFill>
            <a:schemeClr val="tx2"/>
          </a:solidFill>
          <a:latin typeface="Arial" charset="0"/>
          <a:ea typeface="ＭＳ Ｐゴシック" pitchFamily="34" charset="-128"/>
        </a:defRPr>
      </a:lvl8pPr>
      <a:lvl9pPr marL="1828800" algn="l" rtl="0" fontAlgn="base">
        <a:spcBef>
          <a:spcPct val="0"/>
        </a:spcBef>
        <a:spcAft>
          <a:spcPct val="0"/>
        </a:spcAft>
        <a:defRPr kumimoji="1" sz="3200" b="1">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400">
          <a:solidFill>
            <a:schemeClr val="tx1"/>
          </a:solidFill>
          <a:latin typeface="+mn-lt"/>
          <a:ea typeface="+mn-ea"/>
        </a:defRPr>
      </a:lvl2pPr>
      <a:lvl3pPr marL="1143000" indent="-228600" algn="l" rtl="0" eaLnBrk="0" fontAlgn="base" hangingPunct="0">
        <a:spcBef>
          <a:spcPct val="20000"/>
        </a:spcBef>
        <a:spcAft>
          <a:spcPct val="0"/>
        </a:spcAft>
        <a:buChar char="•"/>
        <a:defRPr kumimoji="1" sz="2000">
          <a:solidFill>
            <a:schemeClr val="tx1"/>
          </a:solidFill>
          <a:latin typeface="+mn-lt"/>
          <a:ea typeface="+mn-ea"/>
        </a:defRPr>
      </a:lvl3pPr>
      <a:lvl4pPr marL="1600200" indent="-228600" algn="l" rtl="0" eaLnBrk="0" fontAlgn="base" hangingPunct="0">
        <a:spcBef>
          <a:spcPct val="20000"/>
        </a:spcBef>
        <a:spcAft>
          <a:spcPct val="0"/>
        </a:spcAft>
        <a:buChar char="–"/>
        <a:defRPr kumimoji="1">
          <a:solidFill>
            <a:schemeClr val="tx1"/>
          </a:solidFill>
          <a:latin typeface="+mn-lt"/>
          <a:ea typeface="+mn-ea"/>
        </a:defRPr>
      </a:lvl4pPr>
      <a:lvl5pPr marL="2057400" indent="-228600" algn="l" rtl="0" eaLnBrk="0" fontAlgn="base" hangingPunct="0">
        <a:spcBef>
          <a:spcPct val="20000"/>
        </a:spcBef>
        <a:spcAft>
          <a:spcPct val="0"/>
        </a:spcAft>
        <a:buChar char="»"/>
        <a:defRPr kumimoji="1">
          <a:solidFill>
            <a:schemeClr val="tx1"/>
          </a:solidFill>
          <a:latin typeface="+mn-lt"/>
          <a:ea typeface="+mn-ea"/>
        </a:defRPr>
      </a:lvl5pPr>
      <a:lvl6pPr marL="2514600" indent="-228600" algn="l" rtl="0" fontAlgn="base">
        <a:spcBef>
          <a:spcPct val="20000"/>
        </a:spcBef>
        <a:spcAft>
          <a:spcPct val="0"/>
        </a:spcAft>
        <a:buChar char="»"/>
        <a:defRPr kumimoji="1">
          <a:solidFill>
            <a:schemeClr val="tx1"/>
          </a:solidFill>
          <a:latin typeface="+mn-lt"/>
          <a:ea typeface="+mn-ea"/>
        </a:defRPr>
      </a:lvl6pPr>
      <a:lvl7pPr marL="2971800" indent="-228600" algn="l" rtl="0" fontAlgn="base">
        <a:spcBef>
          <a:spcPct val="20000"/>
        </a:spcBef>
        <a:spcAft>
          <a:spcPct val="0"/>
        </a:spcAft>
        <a:buChar char="»"/>
        <a:defRPr kumimoji="1">
          <a:solidFill>
            <a:schemeClr val="tx1"/>
          </a:solidFill>
          <a:latin typeface="+mn-lt"/>
          <a:ea typeface="+mn-ea"/>
        </a:defRPr>
      </a:lvl7pPr>
      <a:lvl8pPr marL="3429000" indent="-228600" algn="l" rtl="0" fontAlgn="base">
        <a:spcBef>
          <a:spcPct val="20000"/>
        </a:spcBef>
        <a:spcAft>
          <a:spcPct val="0"/>
        </a:spcAft>
        <a:buChar char="»"/>
        <a:defRPr kumimoji="1">
          <a:solidFill>
            <a:schemeClr val="tx1"/>
          </a:solidFill>
          <a:latin typeface="+mn-lt"/>
          <a:ea typeface="+mn-ea"/>
        </a:defRPr>
      </a:lvl8pPr>
      <a:lvl9pPr marL="3886200" indent="-228600" algn="l" rtl="0" fontAlgn="base">
        <a:spcBef>
          <a:spcPct val="20000"/>
        </a:spcBef>
        <a:spcAft>
          <a:spcPct val="0"/>
        </a:spcAft>
        <a:buChar char="»"/>
        <a:defRPr kumimoj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95536" y="1412776"/>
            <a:ext cx="8424936"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2E37829-9B13-4A53-992E-798971D83D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10" name="Subtitle 4">
            <a:extLst>
              <a:ext uri="{FF2B5EF4-FFF2-40B4-BE49-F238E27FC236}">
                <a16:creationId xmlns:a16="http://schemas.microsoft.com/office/drawing/2014/main" id="{006D13DC-A73F-4D64-A9A4-292BC2ED2030}"/>
              </a:ext>
            </a:extLst>
          </p:cNvPr>
          <p:cNvSpPr>
            <a:spLocks noGrp="1"/>
          </p:cNvSpPr>
          <p:nvPr>
            <p:ph type="ctrTitle"/>
          </p:nvPr>
        </p:nvSpPr>
        <p:spPr>
          <a:xfrm>
            <a:off x="425930" y="4395336"/>
            <a:ext cx="3816424" cy="1948757"/>
          </a:xfrm>
          <a:prstGeom prst="rect">
            <a:avLst/>
          </a:prstGeom>
        </p:spPr>
        <p:txBody>
          <a:bodyPr vert="horz" lIns="91440" tIns="45720" rIns="91440" bIns="45720" rtlCol="0" anchor="ctr">
            <a:noAutofit/>
          </a:bodyPr>
          <a:lstStyle/>
          <a:p>
            <a:pPr algn="l">
              <a:spcBef>
                <a:spcPts val="0"/>
              </a:spcBef>
              <a:buFontTx/>
            </a:pPr>
            <a:r>
              <a:rPr lang="en-AU" sz="3200" b="1" kern="0" cap="small" dirty="0">
                <a:solidFill>
                  <a:schemeClr val="tx1"/>
                </a:solidFill>
                <a:latin typeface="Arial" panose="020B0604020202020204" pitchFamily="34" charset="0"/>
                <a:ea typeface="+mj-ea"/>
                <a:cs typeface="Arial" panose="020B0604020202020204" pitchFamily="34" charset="0"/>
              </a:rPr>
              <a:t> </a:t>
            </a:r>
          </a:p>
          <a:p>
            <a:pPr algn="l">
              <a:spcBef>
                <a:spcPts val="0"/>
              </a:spcBef>
            </a:pPr>
            <a:r>
              <a:rPr lang="en-AU" sz="3200" b="1" kern="0" cap="small" dirty="0">
                <a:solidFill>
                  <a:schemeClr val="tx1"/>
                </a:solidFill>
                <a:latin typeface="Arial" panose="020B0604020202020204" pitchFamily="34" charset="0"/>
                <a:ea typeface="+mj-ea"/>
                <a:cs typeface="Arial" panose="020B0604020202020204" pitchFamily="34" charset="0"/>
              </a:rPr>
              <a:t>Modification 7</a:t>
            </a:r>
            <a:br>
              <a:rPr lang="en-AU" sz="3200" b="1" kern="0" cap="small" dirty="0">
                <a:solidFill>
                  <a:schemeClr val="tx1"/>
                </a:solidFill>
                <a:latin typeface="Arial" panose="020B0604020202020204" pitchFamily="34" charset="0"/>
                <a:ea typeface="+mj-ea"/>
                <a:cs typeface="Arial" panose="020B0604020202020204" pitchFamily="34" charset="0"/>
              </a:rPr>
            </a:br>
            <a:br>
              <a:rPr lang="en-AU" sz="3600" b="1" kern="0" cap="small" dirty="0">
                <a:solidFill>
                  <a:schemeClr val="tx1"/>
                </a:solidFill>
                <a:latin typeface="Arial" panose="020B0604020202020204" pitchFamily="34" charset="0"/>
                <a:ea typeface="+mj-ea"/>
                <a:cs typeface="Arial" panose="020B0604020202020204" pitchFamily="34" charset="0"/>
              </a:rPr>
            </a:br>
            <a:endParaRPr lang="en-AU" sz="3600" b="1" kern="0" cap="small" dirty="0">
              <a:solidFill>
                <a:schemeClr val="tx1"/>
              </a:solidFill>
              <a:latin typeface="Arial" panose="020B0604020202020204" pitchFamily="34" charset="0"/>
              <a:ea typeface="+mj-ea"/>
              <a:cs typeface="Arial" panose="020B0604020202020204" pitchFamily="34" charset="0"/>
            </a:endParaRPr>
          </a:p>
        </p:txBody>
      </p:sp>
      <p:sp>
        <p:nvSpPr>
          <p:cNvPr id="15" name="TextBox 14">
            <a:extLst>
              <a:ext uri="{FF2B5EF4-FFF2-40B4-BE49-F238E27FC236}">
                <a16:creationId xmlns:a16="http://schemas.microsoft.com/office/drawing/2014/main" id="{37334F30-1D57-4392-AB1F-F8E8412ACF93}"/>
              </a:ext>
            </a:extLst>
          </p:cNvPr>
          <p:cNvSpPr txBox="1"/>
          <p:nvPr/>
        </p:nvSpPr>
        <p:spPr>
          <a:xfrm>
            <a:off x="-180528" y="1412776"/>
            <a:ext cx="2915816" cy="400110"/>
          </a:xfrm>
          <a:prstGeom prst="rect">
            <a:avLst/>
          </a:prstGeom>
          <a:noFill/>
        </p:spPr>
        <p:txBody>
          <a:bodyPr wrap="square" rtlCol="0">
            <a:spAutoFit/>
          </a:bodyPr>
          <a:lstStyle/>
          <a:p>
            <a:pPr algn="ctr"/>
            <a:r>
              <a:rPr lang="en-AU" sz="2000" b="1" i="1" cap="small" dirty="0">
                <a:solidFill>
                  <a:srgbClr val="CC0000"/>
                </a:solidFill>
                <a:latin typeface="Arial" panose="020B0604020202020204" pitchFamily="34" charset="0"/>
                <a:cs typeface="Arial" panose="020B0604020202020204" pitchFamily="34" charset="0"/>
              </a:rPr>
              <a:t>We do what we say</a:t>
            </a:r>
          </a:p>
        </p:txBody>
      </p:sp>
      <p:pic>
        <p:nvPicPr>
          <p:cNvPr id="16" name="Picture 15">
            <a:extLst>
              <a:ext uri="{FF2B5EF4-FFF2-40B4-BE49-F238E27FC236}">
                <a16:creationId xmlns:a16="http://schemas.microsoft.com/office/drawing/2014/main" id="{25459834-AE93-4C6D-BCE9-EA0C2AE304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23887" y="104818"/>
            <a:ext cx="1728192" cy="1152129"/>
          </a:xfrm>
          <a:prstGeom prst="rect">
            <a:avLst/>
          </a:prstGeom>
        </p:spPr>
      </p:pic>
      <p:pic>
        <p:nvPicPr>
          <p:cNvPr id="20" name="Picture 19">
            <a:extLst>
              <a:ext uri="{FF2B5EF4-FFF2-40B4-BE49-F238E27FC236}">
                <a16:creationId xmlns:a16="http://schemas.microsoft.com/office/drawing/2014/main" id="{6700F83A-0763-4284-A4F5-484B364CB74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48694" y="127516"/>
            <a:ext cx="2122285" cy="1152129"/>
          </a:xfrm>
          <a:prstGeom prst="rect">
            <a:avLst/>
          </a:prstGeom>
          <a:ln w="19050">
            <a:solidFill>
              <a:schemeClr val="tx1"/>
            </a:solidFill>
          </a:ln>
        </p:spPr>
      </p:pic>
      <p:pic>
        <p:nvPicPr>
          <p:cNvPr id="9" name="Picture 8">
            <a:extLst>
              <a:ext uri="{FF2B5EF4-FFF2-40B4-BE49-F238E27FC236}">
                <a16:creationId xmlns:a16="http://schemas.microsoft.com/office/drawing/2014/main" id="{1DE3847C-3B77-4F0C-B8C9-337B92D361BB}"/>
              </a:ext>
            </a:extLst>
          </p:cNvPr>
          <p:cNvPicPr>
            <a:picLocks noChangeAspect="1"/>
          </p:cNvPicPr>
          <p:nvPr/>
        </p:nvPicPr>
        <p:blipFill>
          <a:blip r:embed="rId6"/>
          <a:stretch>
            <a:fillRect/>
          </a:stretch>
        </p:blipFill>
        <p:spPr>
          <a:xfrm>
            <a:off x="8316416" y="5805264"/>
            <a:ext cx="772739" cy="969840"/>
          </a:xfrm>
          <a:prstGeom prst="rect">
            <a:avLst/>
          </a:prstGeom>
        </p:spPr>
      </p:pic>
      <p:pic>
        <p:nvPicPr>
          <p:cNvPr id="12" name="Picture 3">
            <a:extLst>
              <a:ext uri="{FF2B5EF4-FFF2-40B4-BE49-F238E27FC236}">
                <a16:creationId xmlns:a16="http://schemas.microsoft.com/office/drawing/2014/main" id="{EE22ADC2-2D90-4320-9311-E6DE3EA4E2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8761" y="91180"/>
            <a:ext cx="2065687" cy="118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6033742A-D460-4E39-8AA9-37B84BF6AC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584" y="1782053"/>
            <a:ext cx="7271334" cy="2217875"/>
          </a:xfrm>
          <a:prstGeom prst="rect">
            <a:avLst/>
          </a:prstGeom>
        </p:spPr>
      </p:pic>
      <p:pic>
        <p:nvPicPr>
          <p:cNvPr id="14" name="Picture 2">
            <a:extLst>
              <a:ext uri="{FF2B5EF4-FFF2-40B4-BE49-F238E27FC236}">
                <a16:creationId xmlns:a16="http://schemas.microsoft.com/office/drawing/2014/main" id="{809C9CF4-8641-4C26-8BD5-A5A022C08B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6577" y="3717032"/>
            <a:ext cx="4022341" cy="268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851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10</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1835696" y="292273"/>
            <a:ext cx="7528486" cy="646331"/>
          </a:xfrm>
          <a:prstGeom prst="rect">
            <a:avLst/>
          </a:prstGeom>
          <a:noFill/>
        </p:spPr>
        <p:txBody>
          <a:bodyPr wrap="square" rtlCol="0">
            <a:spAutoFit/>
          </a:bodyPr>
          <a:lstStyle/>
          <a:p>
            <a:r>
              <a:rPr lang="en-AU" sz="3600" b="1" dirty="0">
                <a:latin typeface="Corbel" panose="020B0503020204020204" pitchFamily="34" charset="0"/>
              </a:rPr>
              <a:t>Drilling and Exploration Activities</a:t>
            </a:r>
          </a:p>
        </p:txBody>
      </p:sp>
      <p:sp>
        <p:nvSpPr>
          <p:cNvPr id="7" name="Rectangle 6">
            <a:extLst>
              <a:ext uri="{FF2B5EF4-FFF2-40B4-BE49-F238E27FC236}">
                <a16:creationId xmlns:a16="http://schemas.microsoft.com/office/drawing/2014/main" id="{5806A3CC-0F89-4E54-BBDA-A75DBF760C9E}"/>
              </a:ext>
            </a:extLst>
          </p:cNvPr>
          <p:cNvSpPr/>
          <p:nvPr/>
        </p:nvSpPr>
        <p:spPr>
          <a:xfrm>
            <a:off x="395536" y="1605106"/>
            <a:ext cx="7848872" cy="4093428"/>
          </a:xfrm>
          <a:prstGeom prst="rect">
            <a:avLst/>
          </a:prstGeom>
        </p:spPr>
        <p:txBody>
          <a:bodyPr wrap="square">
            <a:spAutoFit/>
          </a:bodyPr>
          <a:lstStyle/>
          <a:p>
            <a:pPr marL="118872" lvl="0">
              <a:buClr>
                <a:srgbClr val="F0AD00"/>
              </a:buClr>
              <a:buSzPct val="80000"/>
            </a:pPr>
            <a:r>
              <a:rPr lang="en-AU" sz="2000" b="1" i="1" dirty="0">
                <a:solidFill>
                  <a:prstClr val="black"/>
                </a:solidFill>
                <a:latin typeface="Corbel"/>
              </a:rPr>
              <a:t>What is the proposed modification? </a:t>
            </a:r>
          </a:p>
          <a:p>
            <a:pPr marL="438912" lvl="0" indent="-320040">
              <a:buClr>
                <a:srgbClr val="F0AD00"/>
              </a:buClr>
              <a:buSzPct val="80000"/>
              <a:buFont typeface="Wingdings 2"/>
              <a:buChar char=""/>
            </a:pPr>
            <a:r>
              <a:rPr lang="en-AU" sz="2000" dirty="0">
                <a:solidFill>
                  <a:prstClr val="black"/>
                </a:solidFill>
                <a:latin typeface="Corbel"/>
              </a:rPr>
              <a:t>To expressly include the exploration activities (i.e. drilling, sampling and geophysical exploration) within the approved disturbance area which are permitted by Boggabri Coal's mining and exploration licences and (implicitly) permitted by the Project Approval. </a:t>
            </a:r>
          </a:p>
          <a:p>
            <a:pPr marL="438912" lvl="0" indent="-320040">
              <a:buClr>
                <a:srgbClr val="F0AD00"/>
              </a:buClr>
              <a:buSzPct val="80000"/>
              <a:buFont typeface="Wingdings 2"/>
              <a:buChar char=""/>
            </a:pPr>
            <a:r>
              <a:rPr lang="en-AU" sz="2000" dirty="0">
                <a:solidFill>
                  <a:prstClr val="black"/>
                </a:solidFill>
                <a:latin typeface="Corbel"/>
              </a:rPr>
              <a:t>Incorporate the Environmental Assessment for Mod 7 in the Project Approval's list of documents.</a:t>
            </a:r>
          </a:p>
          <a:p>
            <a:pPr marL="118872" lvl="0">
              <a:buClr>
                <a:srgbClr val="F0AD00"/>
              </a:buClr>
              <a:buSzPct val="80000"/>
            </a:pPr>
            <a:r>
              <a:rPr lang="en-AU" sz="2000" b="1" i="1" dirty="0">
                <a:solidFill>
                  <a:prstClr val="black"/>
                </a:solidFill>
                <a:latin typeface="Corbel"/>
              </a:rPr>
              <a:t>What are the impacts? </a:t>
            </a:r>
          </a:p>
          <a:p>
            <a:pPr marL="438912" lvl="0" indent="-320040">
              <a:buClr>
                <a:srgbClr val="F0AD00"/>
              </a:buClr>
              <a:buSzPct val="80000"/>
              <a:buFont typeface="Wingdings 2"/>
              <a:buChar char=""/>
            </a:pPr>
            <a:r>
              <a:rPr lang="en-AU" sz="2000" dirty="0">
                <a:solidFill>
                  <a:prstClr val="black"/>
                </a:solidFill>
                <a:latin typeface="Corbel"/>
              </a:rPr>
              <a:t>None. </a:t>
            </a:r>
          </a:p>
          <a:p>
            <a:pPr marL="438912" lvl="0" indent="-320040">
              <a:buClr>
                <a:srgbClr val="F0AD00"/>
              </a:buClr>
              <a:buSzPct val="80000"/>
              <a:buFont typeface="Wingdings 2"/>
              <a:buChar char=""/>
            </a:pPr>
            <a:r>
              <a:rPr lang="en-AU" sz="2000" dirty="0">
                <a:solidFill>
                  <a:prstClr val="black"/>
                </a:solidFill>
                <a:latin typeface="Corbel"/>
              </a:rPr>
              <a:t>The exploration activities are already managed by the existing environmental management plans and conditions of approval</a:t>
            </a:r>
          </a:p>
          <a:p>
            <a:pPr marL="118872" lvl="0">
              <a:buClr>
                <a:srgbClr val="F0AD00"/>
              </a:buClr>
              <a:buSzPct val="80000"/>
            </a:pPr>
            <a:r>
              <a:rPr lang="en-AU" sz="2000" b="1" i="1" dirty="0">
                <a:solidFill>
                  <a:prstClr val="black"/>
                </a:solidFill>
                <a:latin typeface="Corbel"/>
              </a:rPr>
              <a:t>What is the Agencies' feedback? </a:t>
            </a:r>
          </a:p>
          <a:p>
            <a:pPr marL="438912" lvl="0" indent="-320040">
              <a:buClr>
                <a:srgbClr val="F0AD00"/>
              </a:buClr>
              <a:buSzPct val="80000"/>
              <a:buFont typeface="Wingdings 2"/>
              <a:buChar char=""/>
            </a:pPr>
            <a:r>
              <a:rPr lang="en-AU" sz="2000" dirty="0">
                <a:solidFill>
                  <a:prstClr val="black"/>
                </a:solidFill>
                <a:latin typeface="Corbel"/>
              </a:rPr>
              <a:t>No objections.</a:t>
            </a:r>
          </a:p>
        </p:txBody>
      </p:sp>
    </p:spTree>
    <p:extLst>
      <p:ext uri="{BB962C8B-B14F-4D97-AF65-F5344CB8AC3E}">
        <p14:creationId xmlns:p14="http://schemas.microsoft.com/office/powerpoint/2010/main" val="35898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11</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1835696" y="292273"/>
            <a:ext cx="7528486" cy="646331"/>
          </a:xfrm>
          <a:prstGeom prst="rect">
            <a:avLst/>
          </a:prstGeom>
          <a:noFill/>
        </p:spPr>
        <p:txBody>
          <a:bodyPr wrap="square" rtlCol="0">
            <a:spAutoFit/>
          </a:bodyPr>
          <a:lstStyle/>
          <a:p>
            <a:r>
              <a:rPr lang="en-AU" sz="3600" b="1" dirty="0">
                <a:latin typeface="Corbel" panose="020B0503020204020204" pitchFamily="34" charset="0"/>
              </a:rPr>
              <a:t>Drilling and Exploration Activities</a:t>
            </a:r>
          </a:p>
        </p:txBody>
      </p:sp>
      <p:sp>
        <p:nvSpPr>
          <p:cNvPr id="7" name="Rectangle 6">
            <a:extLst>
              <a:ext uri="{FF2B5EF4-FFF2-40B4-BE49-F238E27FC236}">
                <a16:creationId xmlns:a16="http://schemas.microsoft.com/office/drawing/2014/main" id="{5806A3CC-0F89-4E54-BBDA-A75DBF760C9E}"/>
              </a:ext>
            </a:extLst>
          </p:cNvPr>
          <p:cNvSpPr/>
          <p:nvPr/>
        </p:nvSpPr>
        <p:spPr>
          <a:xfrm>
            <a:off x="323528" y="1451165"/>
            <a:ext cx="7848872" cy="400110"/>
          </a:xfrm>
          <a:prstGeom prst="rect">
            <a:avLst/>
          </a:prstGeom>
        </p:spPr>
        <p:txBody>
          <a:bodyPr wrap="square">
            <a:spAutoFit/>
          </a:bodyPr>
          <a:lstStyle/>
          <a:p>
            <a:pPr marL="118872" lvl="0">
              <a:buClr>
                <a:srgbClr val="F0AD00"/>
              </a:buClr>
              <a:buSzPct val="80000"/>
            </a:pPr>
            <a:r>
              <a:rPr lang="en-AU" sz="2000" b="1" i="1" dirty="0">
                <a:solidFill>
                  <a:prstClr val="black"/>
                </a:solidFill>
                <a:latin typeface="Corbel"/>
              </a:rPr>
              <a:t>  </a:t>
            </a:r>
            <a:endParaRPr lang="en-AU" sz="2000" i="1" dirty="0">
              <a:solidFill>
                <a:prstClr val="black"/>
              </a:solidFill>
              <a:latin typeface="Corbel"/>
            </a:endParaRPr>
          </a:p>
        </p:txBody>
      </p:sp>
      <p:pic>
        <p:nvPicPr>
          <p:cNvPr id="9" name="Content Placeholder 4">
            <a:extLst>
              <a:ext uri="{FF2B5EF4-FFF2-40B4-BE49-F238E27FC236}">
                <a16:creationId xmlns:a16="http://schemas.microsoft.com/office/drawing/2014/main" id="{DE7D7194-7CBD-45C1-B42E-14C27D3581B1}"/>
              </a:ext>
            </a:extLst>
          </p:cNvPr>
          <p:cNvPicPr>
            <a:picLocks noGrp="1" noChangeAspect="1"/>
          </p:cNvPicPr>
          <p:nvPr>
            <p:ph idx="1"/>
          </p:nvPr>
        </p:nvPicPr>
        <p:blipFill>
          <a:blip r:embed="rId4"/>
          <a:stretch>
            <a:fillRect/>
          </a:stretch>
        </p:blipFill>
        <p:spPr>
          <a:xfrm>
            <a:off x="457200" y="1379139"/>
            <a:ext cx="8075240" cy="5315738"/>
          </a:xfrm>
          <a:prstGeom prst="rect">
            <a:avLst/>
          </a:prstGeom>
        </p:spPr>
      </p:pic>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5"/>
          <a:stretch>
            <a:fillRect/>
          </a:stretch>
        </p:blipFill>
        <p:spPr>
          <a:xfrm>
            <a:off x="8172400" y="5589857"/>
            <a:ext cx="772739" cy="969840"/>
          </a:xfrm>
          <a:prstGeom prst="rect">
            <a:avLst/>
          </a:prstGeom>
        </p:spPr>
      </p:pic>
    </p:spTree>
    <p:extLst>
      <p:ext uri="{BB962C8B-B14F-4D97-AF65-F5344CB8AC3E}">
        <p14:creationId xmlns:p14="http://schemas.microsoft.com/office/powerpoint/2010/main" val="291180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12</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1961726" y="116632"/>
            <a:ext cx="7528486" cy="1200329"/>
          </a:xfrm>
          <a:prstGeom prst="rect">
            <a:avLst/>
          </a:prstGeom>
          <a:noFill/>
        </p:spPr>
        <p:txBody>
          <a:bodyPr wrap="square" rtlCol="0">
            <a:spAutoFit/>
          </a:bodyPr>
          <a:lstStyle/>
          <a:p>
            <a:r>
              <a:rPr lang="en-AU" sz="3600" b="1" dirty="0">
                <a:latin typeface="Corbel" panose="020B0503020204020204" pitchFamily="34" charset="0"/>
              </a:rPr>
              <a:t>Transportation of Coal Samples by Road</a:t>
            </a:r>
          </a:p>
        </p:txBody>
      </p:sp>
      <p:sp>
        <p:nvSpPr>
          <p:cNvPr id="7" name="Rectangle 6">
            <a:extLst>
              <a:ext uri="{FF2B5EF4-FFF2-40B4-BE49-F238E27FC236}">
                <a16:creationId xmlns:a16="http://schemas.microsoft.com/office/drawing/2014/main" id="{5806A3CC-0F89-4E54-BBDA-A75DBF760C9E}"/>
              </a:ext>
            </a:extLst>
          </p:cNvPr>
          <p:cNvSpPr/>
          <p:nvPr/>
        </p:nvSpPr>
        <p:spPr>
          <a:xfrm>
            <a:off x="323528" y="1451165"/>
            <a:ext cx="7848872" cy="5016758"/>
          </a:xfrm>
          <a:prstGeom prst="rect">
            <a:avLst/>
          </a:prstGeom>
        </p:spPr>
        <p:txBody>
          <a:bodyPr wrap="square">
            <a:spAutoFit/>
          </a:bodyPr>
          <a:lstStyle/>
          <a:p>
            <a:pPr marL="118872" lvl="0">
              <a:buClr>
                <a:srgbClr val="F0AD00"/>
              </a:buClr>
              <a:buSzPct val="80000"/>
            </a:pPr>
            <a:r>
              <a:rPr lang="en-AU" sz="1600" b="1" i="1" dirty="0">
                <a:solidFill>
                  <a:prstClr val="black"/>
                </a:solidFill>
                <a:latin typeface="Corbel"/>
              </a:rPr>
              <a:t>What is the proposed modification? </a:t>
            </a:r>
          </a:p>
          <a:p>
            <a:pPr marL="438912" lvl="0" indent="-320040">
              <a:buClr>
                <a:srgbClr val="F0AD00"/>
              </a:buClr>
              <a:buSzPct val="80000"/>
              <a:buFont typeface="Wingdings 2"/>
              <a:buChar char=""/>
            </a:pPr>
            <a:r>
              <a:rPr lang="en-AU" sz="1600" dirty="0">
                <a:solidFill>
                  <a:prstClr val="black"/>
                </a:solidFill>
                <a:latin typeface="Corbel"/>
              </a:rPr>
              <a:t>To allow a small tonnage (less than 200 tonnes/year or 10 heavy vehicles per year) of coal to be transported by road for testing and marketing purposes (currently all coal is required to be transported by Rail) via the mine's private access road and the Kamilaroi Highway.</a:t>
            </a:r>
          </a:p>
          <a:p>
            <a:pPr marL="118872" lvl="0">
              <a:buClr>
                <a:srgbClr val="F0AD00"/>
              </a:buClr>
              <a:buSzPct val="80000"/>
            </a:pPr>
            <a:r>
              <a:rPr lang="en-AU" sz="1600" b="1" i="1" dirty="0">
                <a:solidFill>
                  <a:prstClr val="black"/>
                </a:solidFill>
                <a:latin typeface="Corbel"/>
              </a:rPr>
              <a:t>What are the impacts?</a:t>
            </a:r>
          </a:p>
          <a:p>
            <a:pPr marL="438912" lvl="0" indent="-320040">
              <a:buClr>
                <a:srgbClr val="F0AD00"/>
              </a:buClr>
              <a:buSzPct val="80000"/>
              <a:buFont typeface="Wingdings 2"/>
              <a:buChar char=""/>
            </a:pPr>
            <a:r>
              <a:rPr lang="en-AU" sz="1600" dirty="0">
                <a:solidFill>
                  <a:prstClr val="black"/>
                </a:solidFill>
                <a:latin typeface="Corbel"/>
              </a:rPr>
              <a:t>Negligible impact to traffic. Increase to the annual traffic on the Kamilaroi Highway by about 0.01%. </a:t>
            </a:r>
          </a:p>
          <a:p>
            <a:pPr marL="118872" lvl="0">
              <a:buClr>
                <a:srgbClr val="F0AD00"/>
              </a:buClr>
              <a:buSzPct val="80000"/>
            </a:pPr>
            <a:r>
              <a:rPr lang="en-AU" sz="1600" b="1" i="1" dirty="0">
                <a:solidFill>
                  <a:prstClr val="black"/>
                </a:solidFill>
                <a:latin typeface="Corbel"/>
              </a:rPr>
              <a:t>What is the Agencies' feedback? </a:t>
            </a:r>
          </a:p>
          <a:p>
            <a:pPr marL="438912" lvl="0" indent="-320040">
              <a:buClr>
                <a:srgbClr val="F0AD00"/>
              </a:buClr>
              <a:buSzPct val="80000"/>
              <a:buFont typeface="Wingdings 2"/>
              <a:buChar char=""/>
            </a:pPr>
            <a:r>
              <a:rPr lang="en-AU" sz="1600" dirty="0">
                <a:solidFill>
                  <a:prstClr val="black"/>
                </a:solidFill>
                <a:latin typeface="Corbel"/>
              </a:rPr>
              <a:t>No objections.</a:t>
            </a:r>
          </a:p>
          <a:p>
            <a:pPr marL="438912" lvl="0" indent="-320040">
              <a:buClr>
                <a:srgbClr val="F0AD00"/>
              </a:buClr>
              <a:buSzPct val="80000"/>
              <a:buFont typeface="Wingdings 2"/>
              <a:buChar char=""/>
            </a:pPr>
            <a:r>
              <a:rPr lang="en-AU" sz="1600" dirty="0">
                <a:solidFill>
                  <a:prstClr val="black"/>
                </a:solidFill>
                <a:latin typeface="Corbel"/>
              </a:rPr>
              <a:t>Narrabri Shire Council did not object but raised concern about the volume of sample coal to be transported and recommended annual limits should be imposed and should be transported via the mine owned private haul road to the Kamilaroi Highway</a:t>
            </a:r>
          </a:p>
          <a:p>
            <a:pPr marL="438912" lvl="0" indent="-320040">
              <a:buClr>
                <a:srgbClr val="F0AD00"/>
              </a:buClr>
              <a:buSzPct val="80000"/>
              <a:buFont typeface="Wingdings 2"/>
              <a:buChar char=""/>
            </a:pPr>
            <a:r>
              <a:rPr lang="en-AU" sz="1600" dirty="0">
                <a:solidFill>
                  <a:prstClr val="black"/>
                </a:solidFill>
                <a:latin typeface="Corbel"/>
              </a:rPr>
              <a:t>The Department's response: </a:t>
            </a:r>
          </a:p>
          <a:p>
            <a:pPr marL="731520" lvl="1" indent="-274320">
              <a:spcBef>
                <a:spcPct val="20000"/>
              </a:spcBef>
              <a:buClr>
                <a:srgbClr val="60B5CC"/>
              </a:buClr>
              <a:buSzPct val="90000"/>
              <a:buFont typeface="Wingdings"/>
              <a:buChar char=""/>
            </a:pPr>
            <a:r>
              <a:rPr lang="en-AU" sz="1400" dirty="0">
                <a:solidFill>
                  <a:prstClr val="black"/>
                </a:solidFill>
                <a:latin typeface="Corbel"/>
              </a:rPr>
              <a:t>Proposed number of vehicles is very small compared to the approved traffic for project; </a:t>
            </a:r>
          </a:p>
          <a:p>
            <a:pPr marL="731520" lvl="1" indent="-274320">
              <a:spcBef>
                <a:spcPct val="20000"/>
              </a:spcBef>
              <a:buClr>
                <a:srgbClr val="60B5CC"/>
              </a:buClr>
              <a:buSzPct val="90000"/>
              <a:buFont typeface="Wingdings"/>
              <a:buChar char=""/>
            </a:pPr>
            <a:r>
              <a:rPr lang="en-AU" sz="1400" dirty="0">
                <a:solidFill>
                  <a:prstClr val="black"/>
                </a:solidFill>
                <a:latin typeface="Corbel"/>
              </a:rPr>
              <a:t>Boggabri Coal would be required to comply with existing noise and air quality criteria and to manage any impacts in accordance with its approved traffic, air quality and noise management plans; and</a:t>
            </a:r>
          </a:p>
          <a:p>
            <a:pPr marL="731520" lvl="1" indent="-274320">
              <a:spcBef>
                <a:spcPct val="20000"/>
              </a:spcBef>
              <a:buClr>
                <a:srgbClr val="60B5CC"/>
              </a:buClr>
              <a:buSzPct val="90000"/>
              <a:buFont typeface="Wingdings"/>
              <a:buChar char=""/>
            </a:pPr>
            <a:r>
              <a:rPr lang="en-AU" sz="1400" dirty="0">
                <a:solidFill>
                  <a:prstClr val="black"/>
                </a:solidFill>
                <a:latin typeface="Corbel"/>
              </a:rPr>
              <a:t>Given the very small increase in traffic, the modification would result  in negligible impacts on the capacity, efficiency and safety of the approved road network. </a:t>
            </a:r>
            <a:endParaRPr lang="en-AU" sz="2800" i="1" dirty="0">
              <a:solidFill>
                <a:prstClr val="black"/>
              </a:solidFill>
              <a:latin typeface="Corbel"/>
            </a:endParaRPr>
          </a:p>
        </p:txBody>
      </p:sp>
    </p:spTree>
    <p:extLst>
      <p:ext uri="{BB962C8B-B14F-4D97-AF65-F5344CB8AC3E}">
        <p14:creationId xmlns:p14="http://schemas.microsoft.com/office/powerpoint/2010/main" val="390207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3A060B-8E61-4AF9-9676-CC511D97D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628799"/>
            <a:ext cx="4608512" cy="3456383"/>
          </a:xfrm>
          <a:prstGeom prst="rect">
            <a:avLst/>
          </a:prstGeom>
        </p:spPr>
      </p:pic>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13</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1961726" y="116632"/>
            <a:ext cx="7528486" cy="1200329"/>
          </a:xfrm>
          <a:prstGeom prst="rect">
            <a:avLst/>
          </a:prstGeom>
          <a:noFill/>
        </p:spPr>
        <p:txBody>
          <a:bodyPr wrap="square" rtlCol="0">
            <a:spAutoFit/>
          </a:bodyPr>
          <a:lstStyle/>
          <a:p>
            <a:r>
              <a:rPr lang="en-AU" sz="3600" b="1" dirty="0">
                <a:latin typeface="Corbel" panose="020B0503020204020204" pitchFamily="34" charset="0"/>
              </a:rPr>
              <a:t>Transportation of Coal Samples by Road</a:t>
            </a:r>
          </a:p>
        </p:txBody>
      </p:sp>
      <p:sp>
        <p:nvSpPr>
          <p:cNvPr id="7" name="Rectangle 6">
            <a:extLst>
              <a:ext uri="{FF2B5EF4-FFF2-40B4-BE49-F238E27FC236}">
                <a16:creationId xmlns:a16="http://schemas.microsoft.com/office/drawing/2014/main" id="{5806A3CC-0F89-4E54-BBDA-A75DBF760C9E}"/>
              </a:ext>
            </a:extLst>
          </p:cNvPr>
          <p:cNvSpPr/>
          <p:nvPr/>
        </p:nvSpPr>
        <p:spPr>
          <a:xfrm>
            <a:off x="323528" y="1451165"/>
            <a:ext cx="7848872" cy="338554"/>
          </a:xfrm>
          <a:prstGeom prst="rect">
            <a:avLst/>
          </a:prstGeom>
        </p:spPr>
        <p:txBody>
          <a:bodyPr wrap="square">
            <a:spAutoFit/>
          </a:bodyPr>
          <a:lstStyle/>
          <a:p>
            <a:pPr marL="118872" lvl="0">
              <a:buClr>
                <a:srgbClr val="F0AD00"/>
              </a:buClr>
              <a:buSzPct val="80000"/>
            </a:pPr>
            <a:r>
              <a:rPr lang="en-AU" sz="1600" b="1" i="1" dirty="0">
                <a:solidFill>
                  <a:prstClr val="black"/>
                </a:solidFill>
                <a:latin typeface="Corbel"/>
              </a:rPr>
              <a:t> </a:t>
            </a:r>
            <a:endParaRPr lang="en-AU" sz="2800" i="1" dirty="0">
              <a:solidFill>
                <a:prstClr val="black"/>
              </a:solidFill>
              <a:latin typeface="Corbel"/>
            </a:endParaRPr>
          </a:p>
        </p:txBody>
      </p:sp>
      <p:pic>
        <p:nvPicPr>
          <p:cNvPr id="9" name="Picture 8">
            <a:extLst>
              <a:ext uri="{FF2B5EF4-FFF2-40B4-BE49-F238E27FC236}">
                <a16:creationId xmlns:a16="http://schemas.microsoft.com/office/drawing/2014/main" id="{060FC5FE-5D29-40C4-969A-3F7526916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3212976"/>
            <a:ext cx="4352031" cy="3264023"/>
          </a:xfrm>
          <a:prstGeom prst="rect">
            <a:avLst/>
          </a:prstGeom>
        </p:spPr>
      </p:pic>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6"/>
          <a:stretch>
            <a:fillRect/>
          </a:stretch>
        </p:blipFill>
        <p:spPr>
          <a:xfrm>
            <a:off x="8172400" y="5589857"/>
            <a:ext cx="772739" cy="969840"/>
          </a:xfrm>
          <a:prstGeom prst="rect">
            <a:avLst/>
          </a:prstGeom>
        </p:spPr>
      </p:pic>
      <p:sp>
        <p:nvSpPr>
          <p:cNvPr id="6" name="Rectangle 5">
            <a:extLst>
              <a:ext uri="{FF2B5EF4-FFF2-40B4-BE49-F238E27FC236}">
                <a16:creationId xmlns:a16="http://schemas.microsoft.com/office/drawing/2014/main" id="{46F37B2E-C6E9-4D12-9F78-DD58BE8598DA}"/>
              </a:ext>
            </a:extLst>
          </p:cNvPr>
          <p:cNvSpPr/>
          <p:nvPr/>
        </p:nvSpPr>
        <p:spPr>
          <a:xfrm>
            <a:off x="5942302" y="1926671"/>
            <a:ext cx="2230098" cy="707886"/>
          </a:xfrm>
          <a:prstGeom prst="rect">
            <a:avLst/>
          </a:prstGeom>
        </p:spPr>
        <p:txBody>
          <a:bodyPr wrap="none">
            <a:spAutoFit/>
          </a:bodyPr>
          <a:lstStyle/>
          <a:p>
            <a:pPr lvl="0"/>
            <a:r>
              <a:rPr lang="en-AU" sz="4000" dirty="0">
                <a:solidFill>
                  <a:prstClr val="black"/>
                </a:solidFill>
                <a:latin typeface="Corbel"/>
              </a:rPr>
              <a:t>Examples</a:t>
            </a:r>
          </a:p>
        </p:txBody>
      </p:sp>
    </p:spTree>
    <p:extLst>
      <p:ext uri="{BB962C8B-B14F-4D97-AF65-F5344CB8AC3E}">
        <p14:creationId xmlns:p14="http://schemas.microsoft.com/office/powerpoint/2010/main" val="406141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14</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195736" y="379697"/>
            <a:ext cx="7528486" cy="646331"/>
          </a:xfrm>
          <a:prstGeom prst="rect">
            <a:avLst/>
          </a:prstGeom>
          <a:noFill/>
        </p:spPr>
        <p:txBody>
          <a:bodyPr wrap="square" rtlCol="0">
            <a:spAutoFit/>
          </a:bodyPr>
          <a:lstStyle/>
          <a:p>
            <a:r>
              <a:rPr lang="en-AU" sz="3600" b="1" dirty="0">
                <a:latin typeface="Corbel" panose="020B0503020204020204" pitchFamily="34" charset="0"/>
              </a:rPr>
              <a:t>Project Boundary Adjustment</a:t>
            </a:r>
          </a:p>
        </p:txBody>
      </p:sp>
      <p:sp>
        <p:nvSpPr>
          <p:cNvPr id="7" name="Rectangle 6">
            <a:extLst>
              <a:ext uri="{FF2B5EF4-FFF2-40B4-BE49-F238E27FC236}">
                <a16:creationId xmlns:a16="http://schemas.microsoft.com/office/drawing/2014/main" id="{5806A3CC-0F89-4E54-BBDA-A75DBF760C9E}"/>
              </a:ext>
            </a:extLst>
          </p:cNvPr>
          <p:cNvSpPr/>
          <p:nvPr/>
        </p:nvSpPr>
        <p:spPr>
          <a:xfrm>
            <a:off x="467544" y="1721939"/>
            <a:ext cx="7848872" cy="4154984"/>
          </a:xfrm>
          <a:prstGeom prst="rect">
            <a:avLst/>
          </a:prstGeom>
        </p:spPr>
        <p:txBody>
          <a:bodyPr wrap="square">
            <a:spAutoFit/>
          </a:bodyPr>
          <a:lstStyle/>
          <a:p>
            <a:pPr marL="118872" lvl="0">
              <a:buClr>
                <a:srgbClr val="F0AD00"/>
              </a:buClr>
              <a:buSzPct val="80000"/>
            </a:pPr>
            <a:r>
              <a:rPr lang="en-AU" sz="2400" b="1" i="1" dirty="0">
                <a:solidFill>
                  <a:prstClr val="black"/>
                </a:solidFill>
                <a:latin typeface="Corbel"/>
              </a:rPr>
              <a:t>What is the proposed modification?</a:t>
            </a:r>
          </a:p>
          <a:p>
            <a:pPr marL="438912" lvl="0" indent="-320040">
              <a:buClr>
                <a:srgbClr val="F0AD00"/>
              </a:buClr>
              <a:buSzPct val="80000"/>
              <a:buFont typeface="Wingdings 2"/>
              <a:buChar char=""/>
            </a:pPr>
            <a:r>
              <a:rPr lang="en-AU" sz="2400" dirty="0">
                <a:solidFill>
                  <a:prstClr val="black"/>
                </a:solidFill>
                <a:latin typeface="Corbel"/>
              </a:rPr>
              <a:t>To realign a small portion of the project boundary which overlaps with TCM  </a:t>
            </a:r>
          </a:p>
          <a:p>
            <a:pPr marL="118872" lvl="0">
              <a:buClr>
                <a:srgbClr val="F0AD00"/>
              </a:buClr>
              <a:buSzPct val="80000"/>
            </a:pPr>
            <a:r>
              <a:rPr lang="en-AU" sz="2400" b="1" i="1" dirty="0">
                <a:solidFill>
                  <a:prstClr val="black"/>
                </a:solidFill>
                <a:latin typeface="Corbel"/>
              </a:rPr>
              <a:t>What are the impacts?</a:t>
            </a:r>
            <a:endParaRPr lang="en-AU" sz="2400" b="1" dirty="0">
              <a:solidFill>
                <a:prstClr val="black"/>
              </a:solidFill>
              <a:latin typeface="Corbel"/>
            </a:endParaRPr>
          </a:p>
          <a:p>
            <a:pPr marL="438912" lvl="0" indent="-320040">
              <a:buClr>
                <a:srgbClr val="F0AD00"/>
              </a:buClr>
              <a:buSzPct val="80000"/>
              <a:buFont typeface="Wingdings 2"/>
              <a:buChar char=""/>
            </a:pPr>
            <a:r>
              <a:rPr lang="en-AU" sz="2400" dirty="0">
                <a:solidFill>
                  <a:prstClr val="black"/>
                </a:solidFill>
                <a:latin typeface="Corbel"/>
              </a:rPr>
              <a:t>None. </a:t>
            </a:r>
          </a:p>
          <a:p>
            <a:pPr marL="438912" lvl="0" indent="-320040">
              <a:buClr>
                <a:srgbClr val="F0AD00"/>
              </a:buClr>
              <a:buSzPct val="80000"/>
              <a:buFont typeface="Wingdings 2"/>
              <a:buChar char=""/>
            </a:pPr>
            <a:r>
              <a:rPr lang="en-AU" sz="2400" dirty="0">
                <a:solidFill>
                  <a:prstClr val="black"/>
                </a:solidFill>
                <a:latin typeface="Corbel"/>
              </a:rPr>
              <a:t>The modification will be of benefit as it will ensure clear delineation of responsibility between the two mines.</a:t>
            </a:r>
          </a:p>
          <a:p>
            <a:pPr marL="118872" lvl="0">
              <a:buClr>
                <a:srgbClr val="F0AD00"/>
              </a:buClr>
              <a:buSzPct val="80000"/>
            </a:pPr>
            <a:r>
              <a:rPr lang="en-AU" sz="2400" b="1" i="1" dirty="0">
                <a:solidFill>
                  <a:prstClr val="black"/>
                </a:solidFill>
                <a:latin typeface="Corbel"/>
              </a:rPr>
              <a:t>What is the Agencies' feedback? </a:t>
            </a:r>
          </a:p>
          <a:p>
            <a:pPr marL="438912" lvl="0" indent="-320040">
              <a:buClr>
                <a:srgbClr val="F0AD00"/>
              </a:buClr>
              <a:buSzPct val="80000"/>
              <a:buFont typeface="Wingdings 2"/>
              <a:buChar char=""/>
            </a:pPr>
            <a:r>
              <a:rPr lang="en-AU" sz="2400" dirty="0">
                <a:solidFill>
                  <a:prstClr val="black"/>
                </a:solidFill>
                <a:latin typeface="Corbel"/>
              </a:rPr>
              <a:t>No objections. </a:t>
            </a:r>
          </a:p>
          <a:p>
            <a:pPr marL="438912" lvl="0" indent="-320040">
              <a:buClr>
                <a:srgbClr val="F0AD00"/>
              </a:buClr>
              <a:buSzPct val="80000"/>
              <a:buFont typeface="Wingdings 2"/>
              <a:buChar char=""/>
            </a:pPr>
            <a:r>
              <a:rPr lang="en-AU" sz="2400" dirty="0">
                <a:solidFill>
                  <a:prstClr val="black"/>
                </a:solidFill>
                <a:latin typeface="Corbel"/>
              </a:rPr>
              <a:t>The EPA noted that Boggabri Coal will need to apply to change its Environmental Protection Licence (EPL). </a:t>
            </a:r>
          </a:p>
        </p:txBody>
      </p:sp>
    </p:spTree>
    <p:extLst>
      <p:ext uri="{BB962C8B-B14F-4D97-AF65-F5344CB8AC3E}">
        <p14:creationId xmlns:p14="http://schemas.microsoft.com/office/powerpoint/2010/main" val="316767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15</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195736" y="379697"/>
            <a:ext cx="7528486" cy="646331"/>
          </a:xfrm>
          <a:prstGeom prst="rect">
            <a:avLst/>
          </a:prstGeom>
          <a:noFill/>
        </p:spPr>
        <p:txBody>
          <a:bodyPr wrap="square" rtlCol="0">
            <a:spAutoFit/>
          </a:bodyPr>
          <a:lstStyle/>
          <a:p>
            <a:r>
              <a:rPr lang="en-AU" sz="3600" b="1" dirty="0">
                <a:latin typeface="Corbel" panose="020B0503020204020204" pitchFamily="34" charset="0"/>
              </a:rPr>
              <a:t>Project Boundary Adjustment</a:t>
            </a:r>
          </a:p>
        </p:txBody>
      </p:sp>
      <p:sp>
        <p:nvSpPr>
          <p:cNvPr id="7" name="Rectangle 6">
            <a:extLst>
              <a:ext uri="{FF2B5EF4-FFF2-40B4-BE49-F238E27FC236}">
                <a16:creationId xmlns:a16="http://schemas.microsoft.com/office/drawing/2014/main" id="{5806A3CC-0F89-4E54-BBDA-A75DBF760C9E}"/>
              </a:ext>
            </a:extLst>
          </p:cNvPr>
          <p:cNvSpPr/>
          <p:nvPr/>
        </p:nvSpPr>
        <p:spPr>
          <a:xfrm>
            <a:off x="467544" y="1721939"/>
            <a:ext cx="7848872" cy="461665"/>
          </a:xfrm>
          <a:prstGeom prst="rect">
            <a:avLst/>
          </a:prstGeom>
        </p:spPr>
        <p:txBody>
          <a:bodyPr wrap="square">
            <a:spAutoFit/>
          </a:bodyPr>
          <a:lstStyle/>
          <a:p>
            <a:pPr marL="118872" lvl="0">
              <a:buClr>
                <a:srgbClr val="F0AD00"/>
              </a:buClr>
              <a:buSzPct val="80000"/>
            </a:pPr>
            <a:r>
              <a:rPr lang="en-AU" sz="2400" b="1" i="1" dirty="0">
                <a:solidFill>
                  <a:prstClr val="black"/>
                </a:solidFill>
                <a:latin typeface="Corbel"/>
              </a:rPr>
              <a:t> </a:t>
            </a:r>
            <a:endParaRPr lang="en-AU" sz="2400" dirty="0">
              <a:solidFill>
                <a:prstClr val="black"/>
              </a:solidFill>
              <a:latin typeface="Corbel"/>
            </a:endParaRPr>
          </a:p>
        </p:txBody>
      </p:sp>
      <p:pic>
        <p:nvPicPr>
          <p:cNvPr id="9" name="Content Placeholder 4">
            <a:extLst>
              <a:ext uri="{FF2B5EF4-FFF2-40B4-BE49-F238E27FC236}">
                <a16:creationId xmlns:a16="http://schemas.microsoft.com/office/drawing/2014/main" id="{3B7D22F6-2149-4E09-9A54-4774F33CAD95}"/>
              </a:ext>
            </a:extLst>
          </p:cNvPr>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483768" y="1441077"/>
            <a:ext cx="3816424" cy="5266534"/>
          </a:xfrm>
          <a:prstGeom prst="rect">
            <a:avLst/>
          </a:prstGeom>
          <a:noFill/>
        </p:spPr>
      </p:pic>
      <p:sp>
        <p:nvSpPr>
          <p:cNvPr id="6" name="Rectangle 5">
            <a:extLst>
              <a:ext uri="{FF2B5EF4-FFF2-40B4-BE49-F238E27FC236}">
                <a16:creationId xmlns:a16="http://schemas.microsoft.com/office/drawing/2014/main" id="{06666797-F06A-4A8E-B6B1-0FF188FEADC7}"/>
              </a:ext>
            </a:extLst>
          </p:cNvPr>
          <p:cNvSpPr/>
          <p:nvPr/>
        </p:nvSpPr>
        <p:spPr>
          <a:xfrm>
            <a:off x="6136686" y="2695851"/>
            <a:ext cx="2860493" cy="991169"/>
          </a:xfrm>
          <a:prstGeom prst="rect">
            <a:avLst/>
          </a:prstGeom>
        </p:spPr>
        <p:txBody>
          <a:bodyPr wrap="square">
            <a:spAutoFit/>
          </a:bodyPr>
          <a:lstStyle/>
          <a:p>
            <a:pPr algn="ctr">
              <a:lnSpc>
                <a:spcPct val="110000"/>
              </a:lnSpc>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Proposed project boundary adjustment</a:t>
            </a:r>
          </a:p>
          <a:p>
            <a:pPr algn="ctr">
              <a:lnSpc>
                <a:spcPct val="110000"/>
              </a:lnSpc>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 green area only</a:t>
            </a:r>
          </a:p>
        </p:txBody>
      </p:sp>
      <p:sp>
        <p:nvSpPr>
          <p:cNvPr id="11" name="Rectangle 10">
            <a:extLst>
              <a:ext uri="{FF2B5EF4-FFF2-40B4-BE49-F238E27FC236}">
                <a16:creationId xmlns:a16="http://schemas.microsoft.com/office/drawing/2014/main" id="{5987B604-6360-4967-97D2-FE8D6F7FC0B0}"/>
              </a:ext>
            </a:extLst>
          </p:cNvPr>
          <p:cNvSpPr/>
          <p:nvPr/>
        </p:nvSpPr>
        <p:spPr>
          <a:xfrm>
            <a:off x="6457389" y="4680578"/>
            <a:ext cx="2575064" cy="397032"/>
          </a:xfrm>
          <a:prstGeom prst="rect">
            <a:avLst/>
          </a:prstGeom>
        </p:spPr>
        <p:txBody>
          <a:bodyPr wrap="none">
            <a:spAutoFit/>
          </a:bodyPr>
          <a:lstStyle/>
          <a:p>
            <a:pPr algn="ctr">
              <a:lnSpc>
                <a:spcPct val="110000"/>
              </a:lnSpc>
              <a:spcAft>
                <a:spcPts val="0"/>
              </a:spcAft>
            </a:pPr>
            <a:r>
              <a:rPr lang="en-AU" dirty="0">
                <a:latin typeface="Calibri" panose="020F0502020204030204" pitchFamily="34" charset="0"/>
                <a:ea typeface="Times New Roman" panose="02020603050405020304" pitchFamily="18" charset="0"/>
                <a:cs typeface="Times New Roman" panose="02020603050405020304" pitchFamily="18" charset="0"/>
              </a:rPr>
              <a:t>Current project boundary</a:t>
            </a:r>
          </a:p>
        </p:txBody>
      </p:sp>
      <p:cxnSp>
        <p:nvCxnSpPr>
          <p:cNvPr id="12" name="Straight Arrow Connector 11">
            <a:extLst>
              <a:ext uri="{FF2B5EF4-FFF2-40B4-BE49-F238E27FC236}">
                <a16:creationId xmlns:a16="http://schemas.microsoft.com/office/drawing/2014/main" id="{1BF0808B-1AF7-469E-AC0F-2255A25BC0F6}"/>
              </a:ext>
            </a:extLst>
          </p:cNvPr>
          <p:cNvCxnSpPr>
            <a:cxnSpLocks/>
          </p:cNvCxnSpPr>
          <p:nvPr/>
        </p:nvCxnSpPr>
        <p:spPr>
          <a:xfrm flipH="1">
            <a:off x="5076057" y="3246485"/>
            <a:ext cx="1728191" cy="1080926"/>
          </a:xfrm>
          <a:prstGeom prst="straightConnector1">
            <a:avLst/>
          </a:prstGeom>
          <a:ln>
            <a:solidFill>
              <a:srgbClr val="00FE73"/>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6E580DEF-DC6C-4BDD-A224-991D84E8BD10}"/>
              </a:ext>
            </a:extLst>
          </p:cNvPr>
          <p:cNvCxnSpPr>
            <a:cxnSpLocks/>
            <a:stCxn id="11" idx="1"/>
          </p:cNvCxnSpPr>
          <p:nvPr/>
        </p:nvCxnSpPr>
        <p:spPr>
          <a:xfrm flipH="1" flipV="1">
            <a:off x="5220072" y="4362543"/>
            <a:ext cx="1237317" cy="516551"/>
          </a:xfrm>
          <a:prstGeom prst="straightConnector1">
            <a:avLst/>
          </a:prstGeom>
          <a:ln>
            <a:solidFill>
              <a:srgbClr val="1C9BD4"/>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9458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16</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195736" y="379697"/>
            <a:ext cx="7528486" cy="646331"/>
          </a:xfrm>
          <a:prstGeom prst="rect">
            <a:avLst/>
          </a:prstGeom>
          <a:noFill/>
        </p:spPr>
        <p:txBody>
          <a:bodyPr wrap="square" rtlCol="0">
            <a:spAutoFit/>
          </a:bodyPr>
          <a:lstStyle/>
          <a:p>
            <a:r>
              <a:rPr lang="en-AU" sz="3600" b="1" dirty="0">
                <a:latin typeface="Corbel" panose="020B0503020204020204" pitchFamily="34" charset="0"/>
              </a:rPr>
              <a:t>DPE’s Evaluation of Impacts</a:t>
            </a:r>
          </a:p>
        </p:txBody>
      </p:sp>
      <p:sp>
        <p:nvSpPr>
          <p:cNvPr id="7" name="Rectangle 6">
            <a:extLst>
              <a:ext uri="{FF2B5EF4-FFF2-40B4-BE49-F238E27FC236}">
                <a16:creationId xmlns:a16="http://schemas.microsoft.com/office/drawing/2014/main" id="{5806A3CC-0F89-4E54-BBDA-A75DBF760C9E}"/>
              </a:ext>
            </a:extLst>
          </p:cNvPr>
          <p:cNvSpPr/>
          <p:nvPr/>
        </p:nvSpPr>
        <p:spPr>
          <a:xfrm>
            <a:off x="467544" y="1721939"/>
            <a:ext cx="7848872" cy="461665"/>
          </a:xfrm>
          <a:prstGeom prst="rect">
            <a:avLst/>
          </a:prstGeom>
        </p:spPr>
        <p:txBody>
          <a:bodyPr wrap="square">
            <a:spAutoFit/>
          </a:bodyPr>
          <a:lstStyle/>
          <a:p>
            <a:pPr marL="118872" lvl="0">
              <a:buClr>
                <a:srgbClr val="F0AD00"/>
              </a:buClr>
              <a:buSzPct val="80000"/>
            </a:pPr>
            <a:r>
              <a:rPr lang="en-AU" sz="2400" b="1" i="1" dirty="0">
                <a:solidFill>
                  <a:prstClr val="black"/>
                </a:solidFill>
                <a:latin typeface="Corbel"/>
              </a:rPr>
              <a:t> </a:t>
            </a:r>
            <a:endParaRPr lang="en-AU" sz="2400" dirty="0">
              <a:solidFill>
                <a:prstClr val="black"/>
              </a:solidFill>
              <a:latin typeface="Corbel"/>
            </a:endParaRPr>
          </a:p>
        </p:txBody>
      </p:sp>
      <p:graphicFrame>
        <p:nvGraphicFramePr>
          <p:cNvPr id="9" name="Content Placeholder 4">
            <a:extLst>
              <a:ext uri="{FF2B5EF4-FFF2-40B4-BE49-F238E27FC236}">
                <a16:creationId xmlns:a16="http://schemas.microsoft.com/office/drawing/2014/main" id="{CD209ED9-5E6E-49AE-B643-5C92CE952B9D}"/>
              </a:ext>
            </a:extLst>
          </p:cNvPr>
          <p:cNvGraphicFramePr>
            <a:graphicFrameLocks/>
          </p:cNvGraphicFramePr>
          <p:nvPr>
            <p:extLst>
              <p:ext uri="{D42A27DB-BD31-4B8C-83A1-F6EECF244321}">
                <p14:modId xmlns:p14="http://schemas.microsoft.com/office/powerpoint/2010/main" val="3558411980"/>
              </p:ext>
            </p:extLst>
          </p:nvPr>
        </p:nvGraphicFramePr>
        <p:xfrm>
          <a:off x="395536" y="1484784"/>
          <a:ext cx="8424936" cy="4824537"/>
        </p:xfrm>
        <a:graphic>
          <a:graphicData uri="http://schemas.openxmlformats.org/drawingml/2006/table">
            <a:tbl>
              <a:tblPr firstRow="1" bandRow="1"/>
              <a:tblGrid>
                <a:gridCol w="3038297">
                  <a:extLst>
                    <a:ext uri="{9D8B030D-6E8A-4147-A177-3AD203B41FA5}">
                      <a16:colId xmlns:a16="http://schemas.microsoft.com/office/drawing/2014/main" val="20001"/>
                    </a:ext>
                  </a:extLst>
                </a:gridCol>
                <a:gridCol w="5386639">
                  <a:extLst>
                    <a:ext uri="{9D8B030D-6E8A-4147-A177-3AD203B41FA5}">
                      <a16:colId xmlns:a16="http://schemas.microsoft.com/office/drawing/2014/main" val="20002"/>
                    </a:ext>
                  </a:extLst>
                </a:gridCol>
              </a:tblGrid>
              <a:tr h="401586">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r>
                        <a:rPr lang="en-AU" sz="1400" dirty="0"/>
                        <a:t>Modification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D00"/>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r>
                        <a:rPr lang="en-AU" sz="1400" b="0" dirty="0"/>
                        <a:t>DPE's Evaluation of</a:t>
                      </a:r>
                      <a:r>
                        <a:rPr lang="en-AU" sz="1400" b="0" baseline="0" dirty="0"/>
                        <a:t> Impacts </a:t>
                      </a:r>
                      <a:endParaRPr lang="en-AU" sz="14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D00"/>
                    </a:solidFill>
                  </a:tcPr>
                </a:tc>
                <a:extLst>
                  <a:ext uri="{0D108BD9-81ED-4DB2-BD59-A6C34878D82A}">
                    <a16:rowId xmlns:a16="http://schemas.microsoft.com/office/drawing/2014/main" val="10000"/>
                  </a:ext>
                </a:extLst>
              </a:tr>
              <a:tr h="102322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t>Biodiversity Offset Area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b="1" i="1" dirty="0"/>
                        <a:t>…the changes to the</a:t>
                      </a:r>
                      <a:r>
                        <a:rPr lang="en-AU" sz="1400" b="1" i="1" baseline="0" dirty="0"/>
                        <a:t> biodiversity offsets security mechanism are administrative in nature and would not change the impacts of the proposal. </a:t>
                      </a:r>
                      <a:r>
                        <a:rPr lang="en-AU" sz="1400" b="0" i="1" dirty="0"/>
                        <a:t>The additional biodiversity security mechanisms</a:t>
                      </a:r>
                      <a:r>
                        <a:rPr lang="en-AU" sz="1400" b="0" i="1" baseline="0" dirty="0"/>
                        <a:t> strengthen the existing requirements…</a:t>
                      </a:r>
                      <a:endParaRPr lang="en-AU" sz="1400" b="0" i="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10001"/>
                  </a:ext>
                </a:extLst>
              </a:tr>
              <a:tr h="102322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b="1" dirty="0"/>
                        <a:t>Coal Stockpile Area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i="1" dirty="0"/>
                        <a:t>The impacts…have already been assessed and approved, and the Department is satisfied </a:t>
                      </a:r>
                      <a:r>
                        <a:rPr lang="en-AU" sz="1400" i="1" baseline="0" dirty="0"/>
                        <a:t>that </a:t>
                      </a:r>
                      <a:r>
                        <a:rPr lang="en-AU" sz="1400" b="1" i="1" baseline="0" dirty="0"/>
                        <a:t>storing coal from Boggabri coal mine instead of the Tarrawonga coal mine would not change the impacts</a:t>
                      </a:r>
                      <a:r>
                        <a:rPr lang="en-AU" sz="1400" i="1" baseline="0" dirty="0"/>
                        <a:t>…</a:t>
                      </a:r>
                      <a:endParaRPr lang="en-AU" sz="14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2437705129"/>
                  </a:ext>
                </a:extLst>
              </a:tr>
              <a:tr h="1254269">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b="1" dirty="0"/>
                        <a:t>Drilling and Exploration Activities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i="1" dirty="0"/>
                        <a:t>...exploration and drilling activities within the approved project disturbance</a:t>
                      </a:r>
                      <a:r>
                        <a:rPr lang="en-AU" sz="1400" i="1" baseline="0" dirty="0"/>
                        <a:t> area may be considered part of standard mining operations. </a:t>
                      </a:r>
                      <a:r>
                        <a:rPr lang="en-AU" sz="1400" b="1" i="1" baseline="0" dirty="0"/>
                        <a:t>Any change to the approved impacts of the project resulting from these activities would be negligible </a:t>
                      </a:r>
                      <a:r>
                        <a:rPr lang="en-AU" sz="1400" i="1" baseline="0" dirty="0"/>
                        <a:t>and could be managed under the existing management plans for the mine. </a:t>
                      </a:r>
                      <a:endParaRPr lang="en-AU" sz="14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605022353"/>
                  </a:ext>
                </a:extLst>
              </a:tr>
              <a:tr h="56112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b="1" dirty="0"/>
                        <a:t>Transportation of Coal Samples by Road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i="1" dirty="0"/>
                        <a:t>Very</a:t>
                      </a:r>
                      <a:r>
                        <a:rPr lang="en-AU" sz="1400" i="1" baseline="0" dirty="0"/>
                        <a:t> minor increase in traffic, and </a:t>
                      </a:r>
                      <a:r>
                        <a:rPr lang="en-AU" sz="1400" b="1" i="1" baseline="0" dirty="0"/>
                        <a:t>any additional impacts associated with this traffic would be negligible</a:t>
                      </a:r>
                      <a:r>
                        <a:rPr lang="en-AU" sz="1400" i="1" baseline="0" dirty="0"/>
                        <a:t>. </a:t>
                      </a:r>
                      <a:endParaRPr lang="en-AU" sz="140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523684675"/>
                  </a:ext>
                </a:extLst>
              </a:tr>
              <a:tr h="561121">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b="1" dirty="0"/>
                        <a:t>Project Boundary Adjustment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400" b="1" i="1" dirty="0"/>
                        <a:t>…the realignment o f the boundary ….is an</a:t>
                      </a:r>
                      <a:r>
                        <a:rPr lang="en-AU" sz="1400" b="1" i="1" baseline="0" dirty="0"/>
                        <a:t> administrative in nature and would not result in any changes to the approved impacts.</a:t>
                      </a:r>
                      <a:endParaRPr lang="en-AU" sz="1400" b="1"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3557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17</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411760" y="443342"/>
            <a:ext cx="6048672" cy="646331"/>
          </a:xfrm>
          <a:prstGeom prst="rect">
            <a:avLst/>
          </a:prstGeom>
          <a:noFill/>
        </p:spPr>
        <p:txBody>
          <a:bodyPr wrap="square" rtlCol="0">
            <a:spAutoFit/>
          </a:bodyPr>
          <a:lstStyle/>
          <a:p>
            <a:r>
              <a:rPr lang="en-AU" sz="3600" b="1" dirty="0">
                <a:latin typeface="Corbel" panose="020B0503020204020204" pitchFamily="34" charset="0"/>
              </a:rPr>
              <a:t>Response to Representations</a:t>
            </a:r>
          </a:p>
        </p:txBody>
      </p:sp>
      <p:sp>
        <p:nvSpPr>
          <p:cNvPr id="7" name="Rectangle 6">
            <a:extLst>
              <a:ext uri="{FF2B5EF4-FFF2-40B4-BE49-F238E27FC236}">
                <a16:creationId xmlns:a16="http://schemas.microsoft.com/office/drawing/2014/main" id="{5806A3CC-0F89-4E54-BBDA-A75DBF760C9E}"/>
              </a:ext>
            </a:extLst>
          </p:cNvPr>
          <p:cNvSpPr/>
          <p:nvPr/>
        </p:nvSpPr>
        <p:spPr>
          <a:xfrm>
            <a:off x="467544" y="1721939"/>
            <a:ext cx="7848872" cy="461665"/>
          </a:xfrm>
          <a:prstGeom prst="rect">
            <a:avLst/>
          </a:prstGeom>
        </p:spPr>
        <p:txBody>
          <a:bodyPr wrap="square">
            <a:spAutoFit/>
          </a:bodyPr>
          <a:lstStyle/>
          <a:p>
            <a:pPr marL="118872" lvl="0">
              <a:buClr>
                <a:srgbClr val="F0AD00"/>
              </a:buClr>
              <a:buSzPct val="80000"/>
            </a:pPr>
            <a:r>
              <a:rPr lang="en-AU" sz="2400" b="1" i="1" dirty="0">
                <a:solidFill>
                  <a:prstClr val="black"/>
                </a:solidFill>
                <a:latin typeface="Corbel"/>
              </a:rPr>
              <a:t> </a:t>
            </a:r>
            <a:endParaRPr lang="en-AU" sz="2400" dirty="0">
              <a:solidFill>
                <a:prstClr val="black"/>
              </a:solidFill>
              <a:latin typeface="Corbel"/>
            </a:endParaRPr>
          </a:p>
        </p:txBody>
      </p:sp>
      <p:graphicFrame>
        <p:nvGraphicFramePr>
          <p:cNvPr id="9" name="Content Placeholder 4">
            <a:extLst>
              <a:ext uri="{FF2B5EF4-FFF2-40B4-BE49-F238E27FC236}">
                <a16:creationId xmlns:a16="http://schemas.microsoft.com/office/drawing/2014/main" id="{CD209ED9-5E6E-49AE-B643-5C92CE952B9D}"/>
              </a:ext>
            </a:extLst>
          </p:cNvPr>
          <p:cNvGraphicFramePr>
            <a:graphicFrameLocks/>
          </p:cNvGraphicFramePr>
          <p:nvPr>
            <p:extLst>
              <p:ext uri="{D42A27DB-BD31-4B8C-83A1-F6EECF244321}">
                <p14:modId xmlns:p14="http://schemas.microsoft.com/office/powerpoint/2010/main" val="649840805"/>
              </p:ext>
            </p:extLst>
          </p:nvPr>
        </p:nvGraphicFramePr>
        <p:xfrm>
          <a:off x="395536" y="1484784"/>
          <a:ext cx="8424936" cy="4577346"/>
        </p:xfrm>
        <a:graphic>
          <a:graphicData uri="http://schemas.openxmlformats.org/drawingml/2006/table">
            <a:tbl>
              <a:tblPr firstRow="1" bandRow="1"/>
              <a:tblGrid>
                <a:gridCol w="3038297">
                  <a:extLst>
                    <a:ext uri="{9D8B030D-6E8A-4147-A177-3AD203B41FA5}">
                      <a16:colId xmlns:a16="http://schemas.microsoft.com/office/drawing/2014/main" val="20001"/>
                    </a:ext>
                  </a:extLst>
                </a:gridCol>
                <a:gridCol w="5386639">
                  <a:extLst>
                    <a:ext uri="{9D8B030D-6E8A-4147-A177-3AD203B41FA5}">
                      <a16:colId xmlns:a16="http://schemas.microsoft.com/office/drawing/2014/main" val="20002"/>
                    </a:ext>
                  </a:extLst>
                </a:gridCol>
              </a:tblGrid>
              <a:tr h="401586">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r>
                        <a:rPr lang="en-AU" sz="1600" dirty="0"/>
                        <a:t>Issue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D00"/>
                    </a:solidFill>
                  </a:tcPr>
                </a:tc>
                <a:tc>
                  <a:txBody>
                    <a:bodyPr/>
                    <a:lstStyle>
                      <a:lvl1pPr marL="0" algn="l" defTabSz="914400" rtl="0" eaLnBrk="1" latinLnBrk="0" hangingPunct="1">
                        <a:defRPr sz="1800" b="1" kern="1200">
                          <a:solidFill>
                            <a:schemeClr val="lt1"/>
                          </a:solidFill>
                          <a:latin typeface="Corbel"/>
                        </a:defRPr>
                      </a:lvl1pPr>
                      <a:lvl2pPr marL="457200" algn="l" defTabSz="914400" rtl="0" eaLnBrk="1" latinLnBrk="0" hangingPunct="1">
                        <a:defRPr sz="1800" b="1" kern="1200">
                          <a:solidFill>
                            <a:schemeClr val="lt1"/>
                          </a:solidFill>
                          <a:latin typeface="Corbel"/>
                        </a:defRPr>
                      </a:lvl2pPr>
                      <a:lvl3pPr marL="914400" algn="l" defTabSz="914400" rtl="0" eaLnBrk="1" latinLnBrk="0" hangingPunct="1">
                        <a:defRPr sz="1800" b="1" kern="1200">
                          <a:solidFill>
                            <a:schemeClr val="lt1"/>
                          </a:solidFill>
                          <a:latin typeface="Corbel"/>
                        </a:defRPr>
                      </a:lvl3pPr>
                      <a:lvl4pPr marL="1371600" algn="l" defTabSz="914400" rtl="0" eaLnBrk="1" latinLnBrk="0" hangingPunct="1">
                        <a:defRPr sz="1800" b="1" kern="1200">
                          <a:solidFill>
                            <a:schemeClr val="lt1"/>
                          </a:solidFill>
                          <a:latin typeface="Corbel"/>
                        </a:defRPr>
                      </a:lvl4pPr>
                      <a:lvl5pPr marL="1828800" algn="l" defTabSz="914400" rtl="0" eaLnBrk="1" latinLnBrk="0" hangingPunct="1">
                        <a:defRPr sz="1800" b="1" kern="1200">
                          <a:solidFill>
                            <a:schemeClr val="lt1"/>
                          </a:solidFill>
                          <a:latin typeface="Corbel"/>
                        </a:defRPr>
                      </a:lvl5pPr>
                      <a:lvl6pPr marL="2286000" algn="l" defTabSz="914400" rtl="0" eaLnBrk="1" latinLnBrk="0" hangingPunct="1">
                        <a:defRPr sz="1800" b="1" kern="1200">
                          <a:solidFill>
                            <a:schemeClr val="lt1"/>
                          </a:solidFill>
                          <a:latin typeface="Corbel"/>
                        </a:defRPr>
                      </a:lvl6pPr>
                      <a:lvl7pPr marL="2743200" algn="l" defTabSz="914400" rtl="0" eaLnBrk="1" latinLnBrk="0" hangingPunct="1">
                        <a:defRPr sz="1800" b="1" kern="1200">
                          <a:solidFill>
                            <a:schemeClr val="lt1"/>
                          </a:solidFill>
                          <a:latin typeface="Corbel"/>
                        </a:defRPr>
                      </a:lvl7pPr>
                      <a:lvl8pPr marL="3200400" algn="l" defTabSz="914400" rtl="0" eaLnBrk="1" latinLnBrk="0" hangingPunct="1">
                        <a:defRPr sz="1800" b="1" kern="1200">
                          <a:solidFill>
                            <a:schemeClr val="lt1"/>
                          </a:solidFill>
                          <a:latin typeface="Corbel"/>
                        </a:defRPr>
                      </a:lvl8pPr>
                      <a:lvl9pPr marL="3657600" algn="l" defTabSz="914400" rtl="0" eaLnBrk="1" latinLnBrk="0" hangingPunct="1">
                        <a:defRPr sz="1800" b="1" kern="1200">
                          <a:solidFill>
                            <a:schemeClr val="lt1"/>
                          </a:solidFill>
                          <a:latin typeface="Corbel"/>
                        </a:defRPr>
                      </a:lvl9pPr>
                    </a:lstStyle>
                    <a:p>
                      <a:r>
                        <a:rPr lang="en-AU" sz="1600" b="0" dirty="0"/>
                        <a:t>Response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0AD00"/>
                    </a:solidFill>
                  </a:tcPr>
                </a:tc>
                <a:extLst>
                  <a:ext uri="{0D108BD9-81ED-4DB2-BD59-A6C34878D82A}">
                    <a16:rowId xmlns:a16="http://schemas.microsoft.com/office/drawing/2014/main" val="10000"/>
                  </a:ext>
                </a:extLst>
              </a:tr>
              <a:tr h="102322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dirty="0"/>
                        <a:t>Lock the Gate. Concern regarding assessment under former part 3A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600" b="0" i="1" dirty="0"/>
                        <a:t>The Modification Application is a s75W application because it was lodged in February 2018 with the consent of the Minister prior to the 'cut-off' date. The Department has considered the nature of the proposed modification and is satisfied that it is within the scope of the Act </a:t>
                      </a:r>
                    </a:p>
                    <a:p>
                      <a:endParaRPr lang="en-AU" sz="1600" b="0" i="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10001"/>
                  </a:ext>
                </a:extLst>
              </a:tr>
              <a:tr h="1023220">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600" b="1" dirty="0"/>
                        <a:t>Biodiversity Security. Concern the alternative security option will provide less statutory protection for the offsets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600" b="0" i="1" dirty="0"/>
                        <a:t>The offsetting obligations do not change as a result of including alternative security mechanisms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20000"/>
                      </a:srgbClr>
                    </a:solidFill>
                  </a:tcPr>
                </a:tc>
                <a:extLst>
                  <a:ext uri="{0D108BD9-81ED-4DB2-BD59-A6C34878D82A}">
                    <a16:rowId xmlns:a16="http://schemas.microsoft.com/office/drawing/2014/main" val="2437705129"/>
                  </a:ext>
                </a:extLst>
              </a:tr>
              <a:tr h="1254269">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600" b="1" dirty="0"/>
                        <a:t>Concerns raised that the Modification was not publicly exhibited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tc>
                  <a:txBody>
                    <a:bodyPr/>
                    <a:lstStyle>
                      <a:lvl1pPr marL="0" algn="l" defTabSz="914400" rtl="0" eaLnBrk="1" latinLnBrk="0" hangingPunct="1">
                        <a:defRPr sz="1800" kern="1200">
                          <a:solidFill>
                            <a:schemeClr val="dk1"/>
                          </a:solidFill>
                          <a:latin typeface="Corbel"/>
                        </a:defRPr>
                      </a:lvl1pPr>
                      <a:lvl2pPr marL="457200" algn="l" defTabSz="914400" rtl="0" eaLnBrk="1" latinLnBrk="0" hangingPunct="1">
                        <a:defRPr sz="1800" kern="1200">
                          <a:solidFill>
                            <a:schemeClr val="dk1"/>
                          </a:solidFill>
                          <a:latin typeface="Corbel"/>
                        </a:defRPr>
                      </a:lvl2pPr>
                      <a:lvl3pPr marL="914400" algn="l" defTabSz="914400" rtl="0" eaLnBrk="1" latinLnBrk="0" hangingPunct="1">
                        <a:defRPr sz="1800" kern="1200">
                          <a:solidFill>
                            <a:schemeClr val="dk1"/>
                          </a:solidFill>
                          <a:latin typeface="Corbel"/>
                        </a:defRPr>
                      </a:lvl3pPr>
                      <a:lvl4pPr marL="1371600" algn="l" defTabSz="914400" rtl="0" eaLnBrk="1" latinLnBrk="0" hangingPunct="1">
                        <a:defRPr sz="1800" kern="1200">
                          <a:solidFill>
                            <a:schemeClr val="dk1"/>
                          </a:solidFill>
                          <a:latin typeface="Corbel"/>
                        </a:defRPr>
                      </a:lvl4pPr>
                      <a:lvl5pPr marL="1828800" algn="l" defTabSz="914400" rtl="0" eaLnBrk="1" latinLnBrk="0" hangingPunct="1">
                        <a:defRPr sz="1800" kern="1200">
                          <a:solidFill>
                            <a:schemeClr val="dk1"/>
                          </a:solidFill>
                          <a:latin typeface="Corbel"/>
                        </a:defRPr>
                      </a:lvl5pPr>
                      <a:lvl6pPr marL="2286000" algn="l" defTabSz="914400" rtl="0" eaLnBrk="1" latinLnBrk="0" hangingPunct="1">
                        <a:defRPr sz="1800" kern="1200">
                          <a:solidFill>
                            <a:schemeClr val="dk1"/>
                          </a:solidFill>
                          <a:latin typeface="Corbel"/>
                        </a:defRPr>
                      </a:lvl6pPr>
                      <a:lvl7pPr marL="2743200" algn="l" defTabSz="914400" rtl="0" eaLnBrk="1" latinLnBrk="0" hangingPunct="1">
                        <a:defRPr sz="1800" kern="1200">
                          <a:solidFill>
                            <a:schemeClr val="dk1"/>
                          </a:solidFill>
                          <a:latin typeface="Corbel"/>
                        </a:defRPr>
                      </a:lvl7pPr>
                      <a:lvl8pPr marL="3200400" algn="l" defTabSz="914400" rtl="0" eaLnBrk="1" latinLnBrk="0" hangingPunct="1">
                        <a:defRPr sz="1800" kern="1200">
                          <a:solidFill>
                            <a:schemeClr val="dk1"/>
                          </a:solidFill>
                          <a:latin typeface="Corbel"/>
                        </a:defRPr>
                      </a:lvl8pPr>
                      <a:lvl9pPr marL="3657600" algn="l" defTabSz="914400" rtl="0" eaLnBrk="1" latinLnBrk="0" hangingPunct="1">
                        <a:defRPr sz="1800" kern="1200">
                          <a:solidFill>
                            <a:schemeClr val="dk1"/>
                          </a:solidFill>
                          <a:latin typeface="Corbel"/>
                        </a:defRPr>
                      </a:lvl9pPr>
                    </a:lstStyle>
                    <a:p>
                      <a:r>
                        <a:rPr lang="en-AU" sz="1600" b="0" i="1" dirty="0"/>
                        <a:t>Department decision. However Boggabri Coal actively engaged with the local community and Narrabri Shire Council prior to the lodgement and through the process as part of the quarterly meetings with its Community Consultative Committee. There were also no new impacts to engage on</a:t>
                      </a:r>
                    </a:p>
                    <a:p>
                      <a:endParaRPr lang="en-AU" sz="1600" b="0" i="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0AD00">
                        <a:tint val="40000"/>
                      </a:srgbClr>
                    </a:solidFill>
                  </a:tcPr>
                </a:tc>
                <a:extLst>
                  <a:ext uri="{0D108BD9-81ED-4DB2-BD59-A6C34878D82A}">
                    <a16:rowId xmlns:a16="http://schemas.microsoft.com/office/drawing/2014/main" val="605022353"/>
                  </a:ext>
                </a:extLst>
              </a:tr>
            </a:tbl>
          </a:graphicData>
        </a:graphic>
      </p:graphicFrame>
    </p:spTree>
    <p:extLst>
      <p:ext uri="{BB962C8B-B14F-4D97-AF65-F5344CB8AC3E}">
        <p14:creationId xmlns:p14="http://schemas.microsoft.com/office/powerpoint/2010/main" val="31242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18</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195736" y="379697"/>
            <a:ext cx="7528486" cy="646331"/>
          </a:xfrm>
          <a:prstGeom prst="rect">
            <a:avLst/>
          </a:prstGeom>
          <a:noFill/>
        </p:spPr>
        <p:txBody>
          <a:bodyPr wrap="square" rtlCol="0">
            <a:spAutoFit/>
          </a:bodyPr>
          <a:lstStyle/>
          <a:p>
            <a:r>
              <a:rPr lang="en-AU" sz="3600" b="1" dirty="0">
                <a:latin typeface="Corbel" panose="020B0503020204020204" pitchFamily="34" charset="0"/>
              </a:rPr>
              <a:t>Summary</a:t>
            </a:r>
          </a:p>
        </p:txBody>
      </p:sp>
      <p:sp>
        <p:nvSpPr>
          <p:cNvPr id="7" name="Rectangle 6">
            <a:extLst>
              <a:ext uri="{FF2B5EF4-FFF2-40B4-BE49-F238E27FC236}">
                <a16:creationId xmlns:a16="http://schemas.microsoft.com/office/drawing/2014/main" id="{5806A3CC-0F89-4E54-BBDA-A75DBF760C9E}"/>
              </a:ext>
            </a:extLst>
          </p:cNvPr>
          <p:cNvSpPr/>
          <p:nvPr/>
        </p:nvSpPr>
        <p:spPr>
          <a:xfrm>
            <a:off x="539552" y="1344021"/>
            <a:ext cx="7848872" cy="5170646"/>
          </a:xfrm>
          <a:prstGeom prst="rect">
            <a:avLst/>
          </a:prstGeom>
        </p:spPr>
        <p:txBody>
          <a:bodyPr wrap="square">
            <a:spAutoFit/>
          </a:bodyPr>
          <a:lstStyle/>
          <a:p>
            <a:pPr marL="438912" lvl="0" indent="-320040">
              <a:buClr>
                <a:srgbClr val="F0AD00"/>
              </a:buClr>
              <a:buSzPct val="80000"/>
              <a:buFont typeface="Wingdings 2"/>
              <a:buChar char=""/>
            </a:pPr>
            <a:r>
              <a:rPr lang="en-AU" sz="3000" dirty="0">
                <a:solidFill>
                  <a:prstClr val="black"/>
                </a:solidFill>
                <a:latin typeface="Corbel"/>
              </a:rPr>
              <a:t>Mod 7 is a tidy up modification with no new environmental impacts</a:t>
            </a:r>
          </a:p>
          <a:p>
            <a:pPr marL="438912" lvl="0" indent="-320040">
              <a:buClr>
                <a:srgbClr val="F0AD00"/>
              </a:buClr>
              <a:buSzPct val="80000"/>
              <a:buFont typeface="Wingdings 2"/>
              <a:buChar char=""/>
            </a:pPr>
            <a:r>
              <a:rPr lang="en-AU" sz="3000" dirty="0">
                <a:solidFill>
                  <a:prstClr val="black"/>
                </a:solidFill>
                <a:latin typeface="Corbel"/>
              </a:rPr>
              <a:t>Provides greater certainty than  the current approval in respect of biodiversity offset security,</a:t>
            </a:r>
          </a:p>
          <a:p>
            <a:pPr marL="438912" lvl="0" indent="-320040">
              <a:buClr>
                <a:srgbClr val="F0AD00"/>
              </a:buClr>
              <a:buSzPct val="80000"/>
              <a:buFont typeface="Wingdings 2"/>
              <a:buChar char=""/>
            </a:pPr>
            <a:r>
              <a:rPr lang="en-AU" sz="3000" dirty="0">
                <a:solidFill>
                  <a:prstClr val="black"/>
                </a:solidFill>
                <a:latin typeface="Corbel"/>
              </a:rPr>
              <a:t>Clarifies regulation of exploration activities </a:t>
            </a:r>
          </a:p>
          <a:p>
            <a:pPr marL="438912" lvl="0" indent="-320040">
              <a:buClr>
                <a:srgbClr val="F0AD00"/>
              </a:buClr>
              <a:buSzPct val="80000"/>
              <a:buFont typeface="Wingdings 2"/>
              <a:buChar char=""/>
            </a:pPr>
            <a:r>
              <a:rPr lang="en-AU" sz="3000" dirty="0">
                <a:solidFill>
                  <a:prstClr val="black"/>
                </a:solidFill>
                <a:latin typeface="Corbel"/>
              </a:rPr>
              <a:t>Delineates responsibilities between BCM and TCM</a:t>
            </a:r>
          </a:p>
          <a:p>
            <a:pPr marL="438912" lvl="0" indent="-320040">
              <a:buClr>
                <a:srgbClr val="F0AD00"/>
              </a:buClr>
              <a:buSzPct val="80000"/>
              <a:buFont typeface="Wingdings 2"/>
              <a:buChar char=""/>
            </a:pPr>
            <a:r>
              <a:rPr lang="en-AU" sz="3000" dirty="0">
                <a:solidFill>
                  <a:prstClr val="black"/>
                </a:solidFill>
                <a:latin typeface="Corbel"/>
              </a:rPr>
              <a:t>Removes unnecessary operational constraints</a:t>
            </a:r>
          </a:p>
          <a:p>
            <a:pPr marL="438912" lvl="0" indent="-320040">
              <a:buClr>
                <a:srgbClr val="F0AD00"/>
              </a:buClr>
              <a:buSzPct val="80000"/>
              <a:buFont typeface="Wingdings 2"/>
              <a:buChar char=""/>
            </a:pPr>
            <a:endParaRPr lang="en-AU" sz="3000" b="1" u="sng" dirty="0">
              <a:solidFill>
                <a:prstClr val="black"/>
              </a:solidFill>
              <a:latin typeface="Corbel"/>
            </a:endParaRPr>
          </a:p>
          <a:p>
            <a:pPr marL="118872" lvl="0" algn="ctr">
              <a:buClr>
                <a:srgbClr val="F0AD00"/>
              </a:buClr>
              <a:buSzPct val="80000"/>
            </a:pPr>
            <a:r>
              <a:rPr lang="en-AU" sz="3000" b="1" u="sng" dirty="0">
                <a:solidFill>
                  <a:prstClr val="black"/>
                </a:solidFill>
                <a:latin typeface="Corbel"/>
              </a:rPr>
              <a:t>THANK YOU</a:t>
            </a:r>
          </a:p>
        </p:txBody>
      </p:sp>
    </p:spTree>
    <p:extLst>
      <p:ext uri="{BB962C8B-B14F-4D97-AF65-F5344CB8AC3E}">
        <p14:creationId xmlns:p14="http://schemas.microsoft.com/office/powerpoint/2010/main" val="54927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3054018-7AE3-4F08-80CF-6C0F16650857}"/>
              </a:ext>
            </a:extLst>
          </p:cNvPr>
          <p:cNvSpPr>
            <a:spLocks noGrp="1"/>
          </p:cNvSpPr>
          <p:nvPr>
            <p:ph idx="1"/>
          </p:nvPr>
        </p:nvSpPr>
        <p:spPr>
          <a:xfrm>
            <a:off x="446856" y="1526977"/>
            <a:ext cx="8229600" cy="4525963"/>
          </a:xfrm>
        </p:spPr>
        <p:txBody>
          <a:bodyPr>
            <a:normAutofit fontScale="85000" lnSpcReduction="20000"/>
          </a:bodyPr>
          <a:lstStyle/>
          <a:p>
            <a:pPr>
              <a:buClr>
                <a:srgbClr val="FFC000"/>
              </a:buClr>
              <a:buFont typeface="Wingdings" panose="05000000000000000000" pitchFamily="2" charset="2"/>
              <a:buChar char="§"/>
            </a:pPr>
            <a:r>
              <a:rPr lang="en-AU" dirty="0">
                <a:latin typeface="Corbel" panose="020B0503020204020204" pitchFamily="34" charset="0"/>
              </a:rPr>
              <a:t>Process commenced February 2018</a:t>
            </a:r>
          </a:p>
          <a:p>
            <a:pPr marL="0" indent="0">
              <a:buClr>
                <a:srgbClr val="FFC000"/>
              </a:buClr>
              <a:buNone/>
            </a:pPr>
            <a:endParaRPr lang="en-AU" dirty="0">
              <a:latin typeface="Corbel" panose="020B0503020204020204" pitchFamily="34" charset="0"/>
            </a:endParaRPr>
          </a:p>
          <a:p>
            <a:pPr>
              <a:buClr>
                <a:srgbClr val="FFC000"/>
              </a:buClr>
              <a:buFont typeface="Wingdings" panose="05000000000000000000" pitchFamily="2" charset="2"/>
              <a:buChar char="§"/>
            </a:pPr>
            <a:r>
              <a:rPr lang="en-AU" dirty="0">
                <a:latin typeface="Corbel" panose="020B0503020204020204" pitchFamily="34" charset="0"/>
              </a:rPr>
              <a:t>The key outcome being sort is about clarity of conditions, importantly</a:t>
            </a:r>
          </a:p>
          <a:p>
            <a:pPr lvl="1">
              <a:buClr>
                <a:schemeClr val="accent1"/>
              </a:buClr>
              <a:buFont typeface="Wingdings" panose="05000000000000000000" pitchFamily="2" charset="2"/>
              <a:buChar char="§"/>
            </a:pPr>
            <a:r>
              <a:rPr lang="en-AU" dirty="0">
                <a:latin typeface="Corbel" panose="020B0503020204020204" pitchFamily="34" charset="0"/>
              </a:rPr>
              <a:t>These are </a:t>
            </a:r>
            <a:r>
              <a:rPr lang="en-AU" b="1" dirty="0">
                <a:latin typeface="Corbel" panose="020B0503020204020204" pitchFamily="34" charset="0"/>
              </a:rPr>
              <a:t>administrative adjustments </a:t>
            </a:r>
            <a:r>
              <a:rPr lang="en-AU" dirty="0">
                <a:latin typeface="Corbel" panose="020B0503020204020204" pitchFamily="34" charset="0"/>
              </a:rPr>
              <a:t>to address legal and operational changes</a:t>
            </a:r>
          </a:p>
          <a:p>
            <a:pPr lvl="1">
              <a:buClr>
                <a:schemeClr val="accent1"/>
              </a:buClr>
              <a:buFont typeface="Wingdings" panose="05000000000000000000" pitchFamily="2" charset="2"/>
              <a:buChar char="§"/>
            </a:pPr>
            <a:r>
              <a:rPr lang="en-AU" b="1" dirty="0">
                <a:latin typeface="Corbel" panose="020B0503020204020204" pitchFamily="34" charset="0"/>
              </a:rPr>
              <a:t>No increase in coal output </a:t>
            </a:r>
            <a:r>
              <a:rPr lang="en-AU" dirty="0">
                <a:latin typeface="Corbel" panose="020B0503020204020204" pitchFamily="34" charset="0"/>
              </a:rPr>
              <a:t>from this application amendments</a:t>
            </a:r>
          </a:p>
          <a:p>
            <a:pPr lvl="1">
              <a:buClr>
                <a:schemeClr val="accent1"/>
              </a:buClr>
              <a:buFont typeface="Wingdings" panose="05000000000000000000" pitchFamily="2" charset="2"/>
              <a:buChar char="§"/>
            </a:pPr>
            <a:r>
              <a:rPr lang="en-AU" b="1" dirty="0">
                <a:latin typeface="Corbel" panose="020B0503020204020204" pitchFamily="34" charset="0"/>
              </a:rPr>
              <a:t>No increase in environmental impacts</a:t>
            </a:r>
          </a:p>
          <a:p>
            <a:pPr lvl="1">
              <a:buClr>
                <a:schemeClr val="accent1"/>
              </a:buClr>
              <a:buFont typeface="Wingdings" panose="05000000000000000000" pitchFamily="2" charset="2"/>
              <a:buChar char="§"/>
            </a:pPr>
            <a:r>
              <a:rPr lang="en-AU" dirty="0">
                <a:latin typeface="Corbel" panose="020B0503020204020204" pitchFamily="34" charset="0"/>
              </a:rPr>
              <a:t>This will allow us to deliver on our environmental commitments in a </a:t>
            </a:r>
            <a:r>
              <a:rPr lang="en-AU" b="1" dirty="0">
                <a:latin typeface="Corbel" panose="020B0503020204020204" pitchFamily="34" charset="0"/>
              </a:rPr>
              <a:t>clear, transparent and unambiguous</a:t>
            </a:r>
            <a:r>
              <a:rPr lang="en-AU" dirty="0">
                <a:latin typeface="Corbel" panose="020B0503020204020204" pitchFamily="34" charset="0"/>
              </a:rPr>
              <a:t> manner</a:t>
            </a:r>
          </a:p>
          <a:p>
            <a:endParaRPr lang="en-AU" dirty="0"/>
          </a:p>
        </p:txBody>
      </p:sp>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2</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123728" y="343980"/>
            <a:ext cx="4680520" cy="769441"/>
          </a:xfrm>
          <a:prstGeom prst="rect">
            <a:avLst/>
          </a:prstGeom>
          <a:noFill/>
        </p:spPr>
        <p:txBody>
          <a:bodyPr wrap="square" rtlCol="0">
            <a:spAutoFit/>
          </a:bodyPr>
          <a:lstStyle/>
          <a:p>
            <a:r>
              <a:rPr lang="en-AU" sz="4400" b="1" dirty="0">
                <a:latin typeface="Corbel" panose="020B0503020204020204" pitchFamily="34" charset="0"/>
              </a:rPr>
              <a:t>Introduction</a:t>
            </a:r>
          </a:p>
        </p:txBody>
      </p:sp>
    </p:spTree>
    <p:extLst>
      <p:ext uri="{BB962C8B-B14F-4D97-AF65-F5344CB8AC3E}">
        <p14:creationId xmlns:p14="http://schemas.microsoft.com/office/powerpoint/2010/main" val="219100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00392" y="5661248"/>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238413" y="6377135"/>
            <a:ext cx="2133600" cy="365125"/>
          </a:xfrm>
        </p:spPr>
        <p:txBody>
          <a:bodyPr/>
          <a:lstStyle/>
          <a:p>
            <a:pPr algn="l"/>
            <a:fld id="{70EACF00-BF23-4309-9A40-6F48123CC2DE}" type="slidenum">
              <a:rPr lang="en-AU" smtClean="0"/>
              <a:pPr algn="l"/>
              <a:t>3</a:t>
            </a:fld>
            <a:endParaRPr lang="en-AU" dirty="0"/>
          </a:p>
        </p:txBody>
      </p:sp>
      <p:sp>
        <p:nvSpPr>
          <p:cNvPr id="11" name="Content Placeholder 2">
            <a:extLst>
              <a:ext uri="{FF2B5EF4-FFF2-40B4-BE49-F238E27FC236}">
                <a16:creationId xmlns:a16="http://schemas.microsoft.com/office/drawing/2014/main" id="{43054018-7AE3-4F08-80CF-6C0F16650857}"/>
              </a:ext>
            </a:extLst>
          </p:cNvPr>
          <p:cNvSpPr>
            <a:spLocks noGrp="1"/>
          </p:cNvSpPr>
          <p:nvPr>
            <p:ph idx="1"/>
          </p:nvPr>
        </p:nvSpPr>
        <p:spPr>
          <a:xfrm>
            <a:off x="323528" y="1474079"/>
            <a:ext cx="8229600" cy="4525963"/>
          </a:xfrm>
        </p:spPr>
        <p:txBody>
          <a:bodyPr>
            <a:normAutofit fontScale="92500" lnSpcReduction="10000"/>
          </a:bodyPr>
          <a:lstStyle/>
          <a:p>
            <a:pPr marL="118872" indent="0">
              <a:buNone/>
            </a:pPr>
            <a:r>
              <a:rPr lang="en-AU" sz="2800" b="1" dirty="0">
                <a:latin typeface="Corbel" panose="020B0503020204020204" pitchFamily="34" charset="0"/>
              </a:rPr>
              <a:t>The 5 key aspects of Mod 7:</a:t>
            </a:r>
          </a:p>
          <a:p>
            <a:pPr marL="633222" indent="-514350">
              <a:buClr>
                <a:srgbClr val="FFC000"/>
              </a:buClr>
              <a:buFont typeface="+mj-lt"/>
              <a:buAutoNum type="arabicPeriod"/>
            </a:pPr>
            <a:r>
              <a:rPr lang="en-AU" sz="2800" dirty="0">
                <a:latin typeface="Corbel" panose="020B0503020204020204" pitchFamily="34" charset="0"/>
              </a:rPr>
              <a:t>Secure biodiversity offsets through alternative mechanisms;</a:t>
            </a:r>
          </a:p>
          <a:p>
            <a:pPr marL="633222" indent="-514350">
              <a:buClr>
                <a:srgbClr val="FFC000"/>
              </a:buClr>
              <a:buFont typeface="+mj-lt"/>
              <a:buAutoNum type="arabicPeriod"/>
            </a:pPr>
            <a:r>
              <a:rPr lang="en-AU" sz="2800" dirty="0">
                <a:latin typeface="Corbel" panose="020B0503020204020204" pitchFamily="34" charset="0"/>
              </a:rPr>
              <a:t>Use an approved stockpile area for Boggabri rather than Tarrawonga coal;</a:t>
            </a:r>
          </a:p>
          <a:p>
            <a:pPr marL="633222" indent="-514350">
              <a:buClr>
                <a:srgbClr val="FFC000"/>
              </a:buClr>
              <a:buFont typeface="+mj-lt"/>
              <a:buAutoNum type="arabicPeriod"/>
            </a:pPr>
            <a:r>
              <a:rPr lang="en-AU" sz="2800" dirty="0">
                <a:latin typeface="Corbel" panose="020B0503020204020204" pitchFamily="34" charset="0"/>
              </a:rPr>
              <a:t>Include the approved exploration activities as part of the current project approval; </a:t>
            </a:r>
          </a:p>
          <a:p>
            <a:pPr marL="633222" indent="-514350">
              <a:buClr>
                <a:srgbClr val="FFC000"/>
              </a:buClr>
              <a:buFont typeface="+mj-lt"/>
              <a:buAutoNum type="arabicPeriod"/>
            </a:pPr>
            <a:r>
              <a:rPr lang="en-AU" sz="2800" dirty="0">
                <a:latin typeface="Corbel" panose="020B0503020204020204" pitchFamily="34" charset="0"/>
              </a:rPr>
              <a:t>Transport small tonnages of coal by road for testing/marketing, and</a:t>
            </a:r>
          </a:p>
          <a:p>
            <a:pPr marL="633222" indent="-514350">
              <a:buClr>
                <a:srgbClr val="FFC000"/>
              </a:buClr>
              <a:buFont typeface="+mj-lt"/>
              <a:buAutoNum type="arabicPeriod"/>
            </a:pPr>
            <a:r>
              <a:rPr lang="en-AU" sz="2800" dirty="0">
                <a:latin typeface="Corbel" panose="020B0503020204020204" pitchFamily="34" charset="0"/>
              </a:rPr>
              <a:t>Clarify the common approval boundary with Tarrawonga Coal Mine (TCM).</a:t>
            </a:r>
          </a:p>
          <a:p>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352548" y="379983"/>
            <a:ext cx="4680520" cy="769441"/>
          </a:xfrm>
          <a:prstGeom prst="rect">
            <a:avLst/>
          </a:prstGeom>
          <a:noFill/>
        </p:spPr>
        <p:txBody>
          <a:bodyPr wrap="square" rtlCol="0">
            <a:spAutoFit/>
          </a:bodyPr>
          <a:lstStyle/>
          <a:p>
            <a:r>
              <a:rPr lang="en-AU" sz="4400" b="1" dirty="0">
                <a:latin typeface="Corbel" panose="020B0503020204020204" pitchFamily="34" charset="0"/>
              </a:rPr>
              <a:t>MOD 7 - Overview</a:t>
            </a:r>
          </a:p>
        </p:txBody>
      </p:sp>
    </p:spTree>
    <p:extLst>
      <p:ext uri="{BB962C8B-B14F-4D97-AF65-F5344CB8AC3E}">
        <p14:creationId xmlns:p14="http://schemas.microsoft.com/office/powerpoint/2010/main" val="4166328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3054018-7AE3-4F08-80CF-6C0F16650857}"/>
              </a:ext>
            </a:extLst>
          </p:cNvPr>
          <p:cNvSpPr>
            <a:spLocks noGrp="1"/>
          </p:cNvSpPr>
          <p:nvPr>
            <p:ph idx="1"/>
          </p:nvPr>
        </p:nvSpPr>
        <p:spPr>
          <a:xfrm>
            <a:off x="611560" y="1634332"/>
            <a:ext cx="8229600" cy="4525963"/>
          </a:xfrm>
        </p:spPr>
        <p:txBody>
          <a:bodyPr>
            <a:normAutofit lnSpcReduction="10000"/>
          </a:bodyPr>
          <a:lstStyle/>
          <a:p>
            <a:pPr marL="118872" lvl="0" indent="0">
              <a:spcBef>
                <a:spcPts val="0"/>
              </a:spcBef>
              <a:buClr>
                <a:srgbClr val="F0AD00"/>
              </a:buClr>
              <a:buSzPct val="80000"/>
              <a:buNone/>
            </a:pPr>
            <a:r>
              <a:rPr lang="en-AU" sz="2100" dirty="0">
                <a:solidFill>
                  <a:prstClr val="black"/>
                </a:solidFill>
                <a:latin typeface="Corbel"/>
              </a:rPr>
              <a:t>The current project approval </a:t>
            </a:r>
            <a:r>
              <a:rPr lang="en-AU" sz="2100" b="1" dirty="0">
                <a:solidFill>
                  <a:prstClr val="black"/>
                </a:solidFill>
                <a:latin typeface="Corbel"/>
              </a:rPr>
              <a:t>limits the security mechanism available</a:t>
            </a:r>
            <a:r>
              <a:rPr lang="en-AU" sz="2100" dirty="0">
                <a:solidFill>
                  <a:prstClr val="black"/>
                </a:solidFill>
                <a:latin typeface="Corbel"/>
              </a:rPr>
              <a:t> to secure biodiversity offsets.</a:t>
            </a:r>
          </a:p>
          <a:p>
            <a:pPr marL="118872" lvl="0" indent="0">
              <a:spcBef>
                <a:spcPts val="0"/>
              </a:spcBef>
              <a:buClr>
                <a:srgbClr val="F0AD00"/>
              </a:buClr>
              <a:buSzPct val="80000"/>
              <a:buNone/>
            </a:pPr>
            <a:endParaRPr lang="en-AU" sz="2100" dirty="0">
              <a:solidFill>
                <a:prstClr val="black"/>
              </a:solidFill>
              <a:latin typeface="Corbel"/>
            </a:endParaRPr>
          </a:p>
          <a:p>
            <a:pPr marL="118872" lvl="0" indent="0">
              <a:spcBef>
                <a:spcPts val="0"/>
              </a:spcBef>
              <a:buClr>
                <a:srgbClr val="F0AD00"/>
              </a:buClr>
              <a:buSzPct val="80000"/>
              <a:buNone/>
            </a:pPr>
            <a:r>
              <a:rPr lang="en-AU" sz="2100" dirty="0">
                <a:solidFill>
                  <a:prstClr val="black"/>
                </a:solidFill>
                <a:latin typeface="Corbel"/>
              </a:rPr>
              <a:t>Since the project was approved the </a:t>
            </a:r>
            <a:r>
              <a:rPr lang="en-AU" sz="2100" b="1" dirty="0">
                <a:solidFill>
                  <a:prstClr val="black"/>
                </a:solidFill>
                <a:latin typeface="Corbel"/>
              </a:rPr>
              <a:t>Biodiversity Conservation Act 2016 has been enacted.</a:t>
            </a:r>
          </a:p>
          <a:p>
            <a:pPr marL="118872" lvl="0" indent="0">
              <a:spcBef>
                <a:spcPts val="0"/>
              </a:spcBef>
              <a:buClr>
                <a:srgbClr val="F0AD00"/>
              </a:buClr>
              <a:buSzPct val="80000"/>
              <a:buNone/>
            </a:pPr>
            <a:endParaRPr lang="en-AU" sz="2100" dirty="0">
              <a:solidFill>
                <a:prstClr val="black"/>
              </a:solidFill>
              <a:latin typeface="Corbel"/>
            </a:endParaRPr>
          </a:p>
          <a:p>
            <a:pPr marL="118872" lvl="0" indent="0">
              <a:spcBef>
                <a:spcPts val="0"/>
              </a:spcBef>
              <a:buClr>
                <a:srgbClr val="F0AD00"/>
              </a:buClr>
              <a:buSzPct val="80000"/>
              <a:buNone/>
            </a:pPr>
            <a:r>
              <a:rPr lang="en-AU" sz="2100" dirty="0">
                <a:solidFill>
                  <a:prstClr val="black"/>
                </a:solidFill>
                <a:latin typeface="Corbel"/>
              </a:rPr>
              <a:t>This includes  </a:t>
            </a:r>
          </a:p>
          <a:p>
            <a:pPr marL="438912" lvl="0" indent="-320040">
              <a:spcBef>
                <a:spcPts val="0"/>
              </a:spcBef>
              <a:buClr>
                <a:srgbClr val="F0AD00"/>
              </a:buClr>
              <a:buSzPct val="80000"/>
              <a:buFont typeface="Wingdings 2"/>
              <a:buChar char=""/>
            </a:pPr>
            <a:r>
              <a:rPr lang="en-AU" sz="2100" b="1" dirty="0">
                <a:solidFill>
                  <a:prstClr val="black"/>
                </a:solidFill>
                <a:latin typeface="Corbel"/>
              </a:rPr>
              <a:t>Biodiversity Stewardship Agreements </a:t>
            </a:r>
          </a:p>
          <a:p>
            <a:pPr marL="438912" lvl="0" indent="-320040">
              <a:spcBef>
                <a:spcPts val="0"/>
              </a:spcBef>
              <a:buClr>
                <a:srgbClr val="F0AD00"/>
              </a:buClr>
              <a:buSzPct val="80000"/>
              <a:buFont typeface="Wingdings 2"/>
              <a:buChar char=""/>
            </a:pPr>
            <a:r>
              <a:rPr lang="en-AU" sz="2100" b="1" dirty="0">
                <a:solidFill>
                  <a:prstClr val="black"/>
                </a:solidFill>
                <a:latin typeface="Corbel"/>
              </a:rPr>
              <a:t>Conservation Agreements </a:t>
            </a:r>
          </a:p>
          <a:p>
            <a:pPr marL="118872" lvl="0" indent="0">
              <a:spcBef>
                <a:spcPts val="0"/>
              </a:spcBef>
              <a:buClr>
                <a:srgbClr val="F0AD00"/>
              </a:buClr>
              <a:buSzPct val="80000"/>
              <a:buNone/>
            </a:pPr>
            <a:endParaRPr lang="en-AU" sz="2100" b="1" dirty="0">
              <a:solidFill>
                <a:prstClr val="black"/>
              </a:solidFill>
              <a:latin typeface="Corbel"/>
            </a:endParaRPr>
          </a:p>
          <a:p>
            <a:pPr marL="118872" lvl="0" indent="0">
              <a:spcBef>
                <a:spcPts val="0"/>
              </a:spcBef>
              <a:buClr>
                <a:srgbClr val="F0AD00"/>
              </a:buClr>
              <a:buSzPct val="80000"/>
              <a:buNone/>
            </a:pPr>
            <a:r>
              <a:rPr lang="en-AU" sz="2100" b="1" dirty="0">
                <a:solidFill>
                  <a:prstClr val="black"/>
                </a:solidFill>
                <a:latin typeface="Corbel"/>
              </a:rPr>
              <a:t>These options are not currently available </a:t>
            </a:r>
            <a:r>
              <a:rPr lang="en-AU" sz="2100" dirty="0">
                <a:solidFill>
                  <a:prstClr val="black"/>
                </a:solidFill>
                <a:latin typeface="Corbel"/>
              </a:rPr>
              <a:t>to BCO under the project approval which limits Boggabri Coals ability to provide the most effective mechanism or mechanisms to meet the Biodiversity Offset requirements</a:t>
            </a:r>
          </a:p>
          <a:p>
            <a:pPr marL="0" indent="0">
              <a:buNone/>
            </a:pPr>
            <a:endParaRPr lang="en-AU" dirty="0"/>
          </a:p>
        </p:txBody>
      </p:sp>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4</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051719" y="343980"/>
            <a:ext cx="7089819" cy="769441"/>
          </a:xfrm>
          <a:prstGeom prst="rect">
            <a:avLst/>
          </a:prstGeom>
          <a:noFill/>
        </p:spPr>
        <p:txBody>
          <a:bodyPr wrap="square" rtlCol="0">
            <a:spAutoFit/>
          </a:bodyPr>
          <a:lstStyle/>
          <a:p>
            <a:r>
              <a:rPr lang="en-AU" sz="4400" b="1" dirty="0">
                <a:latin typeface="Corbel" panose="020B0503020204020204" pitchFamily="34" charset="0"/>
              </a:rPr>
              <a:t>Biodiversity Offset Security</a:t>
            </a:r>
          </a:p>
        </p:txBody>
      </p:sp>
    </p:spTree>
    <p:extLst>
      <p:ext uri="{BB962C8B-B14F-4D97-AF65-F5344CB8AC3E}">
        <p14:creationId xmlns:p14="http://schemas.microsoft.com/office/powerpoint/2010/main" val="420087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3054018-7AE3-4F08-80CF-6C0F16650857}"/>
              </a:ext>
            </a:extLst>
          </p:cNvPr>
          <p:cNvSpPr>
            <a:spLocks noGrp="1"/>
          </p:cNvSpPr>
          <p:nvPr>
            <p:ph idx="1"/>
          </p:nvPr>
        </p:nvSpPr>
        <p:spPr>
          <a:xfrm>
            <a:off x="395535" y="1634332"/>
            <a:ext cx="8549603" cy="4525963"/>
          </a:xfrm>
        </p:spPr>
        <p:txBody>
          <a:bodyPr>
            <a:normAutofit/>
          </a:bodyPr>
          <a:lstStyle/>
          <a:p>
            <a:pPr marL="118872" lvl="0" indent="0">
              <a:spcBef>
                <a:spcPts val="0"/>
              </a:spcBef>
              <a:buClr>
                <a:srgbClr val="F0AD00"/>
              </a:buClr>
              <a:buSzPct val="80000"/>
              <a:buNone/>
            </a:pPr>
            <a:r>
              <a:rPr lang="en-AU" sz="2400" b="1" i="1" dirty="0">
                <a:solidFill>
                  <a:prstClr val="black"/>
                </a:solidFill>
                <a:latin typeface="Corbel"/>
              </a:rPr>
              <a:t>What is the proposed modification? </a:t>
            </a:r>
          </a:p>
          <a:p>
            <a:pPr marL="461772" lvl="0">
              <a:spcBef>
                <a:spcPts val="0"/>
              </a:spcBef>
              <a:buClr>
                <a:srgbClr val="F0AD00"/>
              </a:buClr>
              <a:buSzPct val="80000"/>
              <a:buFont typeface="+mj-lt"/>
              <a:buAutoNum type="arabicPeriod"/>
            </a:pPr>
            <a:r>
              <a:rPr lang="en-AU" sz="2400" dirty="0">
                <a:solidFill>
                  <a:prstClr val="black"/>
                </a:solidFill>
                <a:latin typeface="Corbel"/>
              </a:rPr>
              <a:t>Amending the biodiversity offset security condition to include, as well as National Parks mechanism, that  </a:t>
            </a:r>
            <a:endParaRPr lang="en-AU" sz="2400" i="1" dirty="0">
              <a:solidFill>
                <a:prstClr val="black"/>
              </a:solidFill>
              <a:latin typeface="Corbel"/>
            </a:endParaRPr>
          </a:p>
          <a:p>
            <a:pPr marL="731520" lvl="1" indent="-274320">
              <a:buClr>
                <a:srgbClr val="60B5CC"/>
              </a:buClr>
              <a:buSzPct val="90000"/>
              <a:buFont typeface="Wingdings"/>
              <a:buChar char=""/>
            </a:pPr>
            <a:r>
              <a:rPr lang="en-AU" sz="2400" dirty="0">
                <a:solidFill>
                  <a:prstClr val="black"/>
                </a:solidFill>
                <a:latin typeface="Corbel"/>
              </a:rPr>
              <a:t>Biodiversity Stewardship Agreement; and</a:t>
            </a:r>
          </a:p>
          <a:p>
            <a:pPr marL="731520" lvl="1" indent="-274320">
              <a:buClr>
                <a:srgbClr val="60B5CC"/>
              </a:buClr>
              <a:buSzPct val="90000"/>
              <a:buFont typeface="Wingdings"/>
              <a:buChar char=""/>
            </a:pPr>
            <a:r>
              <a:rPr lang="en-AU" sz="2400" dirty="0">
                <a:solidFill>
                  <a:prstClr val="black"/>
                </a:solidFill>
                <a:latin typeface="Corbel"/>
              </a:rPr>
              <a:t>Conservation Agreement.  </a:t>
            </a:r>
          </a:p>
          <a:p>
            <a:pPr marL="457200" lvl="1" indent="0">
              <a:buClr>
                <a:srgbClr val="60B5CC"/>
              </a:buClr>
              <a:buSzPct val="90000"/>
              <a:buNone/>
            </a:pPr>
            <a:r>
              <a:rPr lang="en-AU" sz="2400" dirty="0">
                <a:solidFill>
                  <a:prstClr val="black"/>
                </a:solidFill>
                <a:latin typeface="Corbel"/>
              </a:rPr>
              <a:t>be made available.</a:t>
            </a:r>
          </a:p>
          <a:p>
            <a:pPr marL="457200" lvl="1" indent="0">
              <a:buClr>
                <a:srgbClr val="60B5CC"/>
              </a:buClr>
              <a:buSzPct val="90000"/>
              <a:buNone/>
            </a:pPr>
            <a:endParaRPr lang="en-AU" sz="2400" b="1" i="1" dirty="0">
              <a:solidFill>
                <a:prstClr val="black"/>
              </a:solidFill>
              <a:latin typeface="Corbel"/>
            </a:endParaRPr>
          </a:p>
          <a:p>
            <a:pPr marL="461772" lvl="0">
              <a:spcBef>
                <a:spcPts val="0"/>
              </a:spcBef>
              <a:buClr>
                <a:srgbClr val="F0AD00"/>
              </a:buClr>
              <a:buSzPct val="80000"/>
              <a:buFont typeface="+mj-lt"/>
              <a:buAutoNum type="arabicPeriod"/>
            </a:pPr>
            <a:r>
              <a:rPr lang="en-AU" sz="2400" dirty="0">
                <a:solidFill>
                  <a:prstClr val="black"/>
                </a:solidFill>
                <a:latin typeface="Corbel"/>
              </a:rPr>
              <a:t>Related to the above, an extension to the date by which the offset security agreement is required to be finalised until February 2020 to arrange for the alternative options to be explored and finalised. </a:t>
            </a:r>
          </a:p>
          <a:p>
            <a:pPr marL="0" indent="0">
              <a:buNone/>
            </a:pPr>
            <a:endParaRPr lang="en-AU" dirty="0"/>
          </a:p>
        </p:txBody>
      </p:sp>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5</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051719" y="343980"/>
            <a:ext cx="7089819" cy="769441"/>
          </a:xfrm>
          <a:prstGeom prst="rect">
            <a:avLst/>
          </a:prstGeom>
          <a:noFill/>
        </p:spPr>
        <p:txBody>
          <a:bodyPr wrap="square" rtlCol="0">
            <a:spAutoFit/>
          </a:bodyPr>
          <a:lstStyle/>
          <a:p>
            <a:r>
              <a:rPr lang="en-AU" sz="4400" b="1" dirty="0">
                <a:latin typeface="Corbel" panose="020B0503020204020204" pitchFamily="34" charset="0"/>
              </a:rPr>
              <a:t>Biodiversity Offset Security</a:t>
            </a:r>
          </a:p>
        </p:txBody>
      </p:sp>
    </p:spTree>
    <p:extLst>
      <p:ext uri="{BB962C8B-B14F-4D97-AF65-F5344CB8AC3E}">
        <p14:creationId xmlns:p14="http://schemas.microsoft.com/office/powerpoint/2010/main" val="237102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3054018-7AE3-4F08-80CF-6C0F16650857}"/>
              </a:ext>
            </a:extLst>
          </p:cNvPr>
          <p:cNvSpPr>
            <a:spLocks noGrp="1"/>
          </p:cNvSpPr>
          <p:nvPr>
            <p:ph idx="1"/>
          </p:nvPr>
        </p:nvSpPr>
        <p:spPr>
          <a:xfrm>
            <a:off x="395535" y="1634332"/>
            <a:ext cx="8280921" cy="4525963"/>
          </a:xfrm>
        </p:spPr>
        <p:txBody>
          <a:bodyPr>
            <a:normAutofit/>
          </a:bodyPr>
          <a:lstStyle/>
          <a:p>
            <a:pPr marL="118872" indent="0">
              <a:buNone/>
            </a:pPr>
            <a:r>
              <a:rPr lang="en-AU" sz="2400" b="1" i="1" dirty="0">
                <a:latin typeface="Corbel" panose="020B0503020204020204" pitchFamily="34" charset="0"/>
              </a:rPr>
              <a:t>What are the impacts of the modification? </a:t>
            </a:r>
          </a:p>
          <a:p>
            <a:pPr marL="118872" indent="0">
              <a:buNone/>
            </a:pPr>
            <a:endParaRPr lang="en-AU" sz="2400" b="1" i="1" dirty="0">
              <a:latin typeface="Corbel" panose="020B0503020204020204" pitchFamily="34" charset="0"/>
            </a:endParaRPr>
          </a:p>
          <a:p>
            <a:pPr>
              <a:buClr>
                <a:srgbClr val="FFC000"/>
              </a:buClr>
              <a:buFont typeface="Wingdings" panose="05000000000000000000" pitchFamily="2" charset="2"/>
              <a:buChar char="§"/>
            </a:pPr>
            <a:r>
              <a:rPr lang="en-AU" sz="2400" dirty="0">
                <a:latin typeface="Corbel" panose="020B0503020204020204" pitchFamily="34" charset="0"/>
              </a:rPr>
              <a:t>Contrary to some special interest group's representations, the  proposed modification </a:t>
            </a:r>
            <a:r>
              <a:rPr lang="en-AU" sz="2400" b="1" dirty="0">
                <a:latin typeface="Corbel" panose="020B0503020204020204" pitchFamily="34" charset="0"/>
              </a:rPr>
              <a:t>will not change, alter or diminish Boggabri Coal's offset obligation and there will be no change to the biodiversity impacts </a:t>
            </a:r>
            <a:r>
              <a:rPr lang="en-AU" sz="2400" dirty="0">
                <a:latin typeface="Corbel" panose="020B0503020204020204" pitchFamily="34" charset="0"/>
              </a:rPr>
              <a:t>of the Project Approval.  </a:t>
            </a:r>
          </a:p>
          <a:p>
            <a:pPr marL="0" indent="0">
              <a:buNone/>
            </a:pPr>
            <a:endParaRPr lang="en-AU" dirty="0"/>
          </a:p>
        </p:txBody>
      </p:sp>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6</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051719" y="343980"/>
            <a:ext cx="7089819" cy="769441"/>
          </a:xfrm>
          <a:prstGeom prst="rect">
            <a:avLst/>
          </a:prstGeom>
          <a:noFill/>
        </p:spPr>
        <p:txBody>
          <a:bodyPr wrap="square" rtlCol="0">
            <a:spAutoFit/>
          </a:bodyPr>
          <a:lstStyle/>
          <a:p>
            <a:r>
              <a:rPr lang="en-AU" sz="4400" b="1" dirty="0">
                <a:latin typeface="Corbel" panose="020B0503020204020204" pitchFamily="34" charset="0"/>
              </a:rPr>
              <a:t>Biodiversity Offset Security</a:t>
            </a:r>
          </a:p>
        </p:txBody>
      </p:sp>
    </p:spTree>
    <p:extLst>
      <p:ext uri="{BB962C8B-B14F-4D97-AF65-F5344CB8AC3E}">
        <p14:creationId xmlns:p14="http://schemas.microsoft.com/office/powerpoint/2010/main" val="266595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3054018-7AE3-4F08-80CF-6C0F16650857}"/>
              </a:ext>
            </a:extLst>
          </p:cNvPr>
          <p:cNvSpPr>
            <a:spLocks noGrp="1"/>
          </p:cNvSpPr>
          <p:nvPr>
            <p:ph idx="1"/>
          </p:nvPr>
        </p:nvSpPr>
        <p:spPr>
          <a:xfrm>
            <a:off x="395535" y="1634332"/>
            <a:ext cx="8280921" cy="4525963"/>
          </a:xfrm>
        </p:spPr>
        <p:txBody>
          <a:bodyPr>
            <a:normAutofit fontScale="85000" lnSpcReduction="20000"/>
          </a:bodyPr>
          <a:lstStyle/>
          <a:p>
            <a:pPr marL="118872" indent="0">
              <a:buNone/>
            </a:pPr>
            <a:r>
              <a:rPr lang="en-AU" sz="3100" b="1" i="1" dirty="0"/>
              <a:t>What is the Agencies' feedback? </a:t>
            </a:r>
          </a:p>
          <a:p>
            <a:pPr marL="118872" indent="0">
              <a:buNone/>
            </a:pPr>
            <a:endParaRPr lang="en-AU" sz="3100" dirty="0"/>
          </a:p>
          <a:p>
            <a:pPr>
              <a:buClr>
                <a:srgbClr val="FFC000"/>
              </a:buClr>
              <a:buFont typeface="Wingdings" panose="05000000000000000000" pitchFamily="2" charset="2"/>
              <a:buChar char="§"/>
            </a:pPr>
            <a:r>
              <a:rPr lang="en-AU" sz="3100" dirty="0"/>
              <a:t>The OEH supports the modification.</a:t>
            </a:r>
          </a:p>
          <a:p>
            <a:pPr marL="118872" indent="0">
              <a:buNone/>
            </a:pPr>
            <a:endParaRPr lang="en-AU" sz="3100" i="1" dirty="0"/>
          </a:p>
          <a:p>
            <a:pPr marL="411480" lvl="1" indent="0">
              <a:buNone/>
            </a:pPr>
            <a:r>
              <a:rPr lang="en-AU" sz="3100" i="1" dirty="0"/>
              <a:t>"OEH agrees that this (</a:t>
            </a:r>
            <a:r>
              <a:rPr lang="en-AU" sz="3100" dirty="0"/>
              <a:t>extension to finalising the security arrangement until February 2020) </a:t>
            </a:r>
            <a:r>
              <a:rPr lang="en-AU" sz="3100" i="1" dirty="0"/>
              <a:t>is </a:t>
            </a:r>
            <a:r>
              <a:rPr lang="en-AU" sz="3100" b="1" i="1" dirty="0"/>
              <a:t>a reasonable timeframe to secure the offsets through these additional security options</a:t>
            </a:r>
            <a:r>
              <a:rPr lang="en-AU" sz="3100" i="1" dirty="0"/>
              <a:t>"</a:t>
            </a:r>
          </a:p>
          <a:p>
            <a:pPr marL="676656" lvl="2" indent="0">
              <a:buNone/>
            </a:pPr>
            <a:endParaRPr lang="en-AU" sz="3100" i="1" dirty="0"/>
          </a:p>
          <a:p>
            <a:pPr marL="411480" lvl="1" indent="0">
              <a:buNone/>
            </a:pPr>
            <a:r>
              <a:rPr lang="en-AU" sz="3100" i="1" dirty="0"/>
              <a:t>"The Department and OEH consider that</a:t>
            </a:r>
            <a:r>
              <a:rPr lang="en-AU" sz="3100" b="1" i="1" dirty="0"/>
              <a:t> the additional security mechanism options would </a:t>
            </a:r>
            <a:r>
              <a:rPr lang="en-AU" sz="3100" b="1" i="1" u="sng" dirty="0"/>
              <a:t>strengthen the statutory protection </a:t>
            </a:r>
            <a:r>
              <a:rPr lang="en-AU" sz="3100" b="1" i="1" dirty="0"/>
              <a:t>of the offsets</a:t>
            </a:r>
            <a:r>
              <a:rPr lang="en-AU" sz="3100" i="1" dirty="0"/>
              <a:t>”</a:t>
            </a:r>
          </a:p>
          <a:p>
            <a:pPr marL="0" indent="0">
              <a:buNone/>
            </a:pPr>
            <a:endParaRPr lang="en-AU" dirty="0"/>
          </a:p>
        </p:txBody>
      </p:sp>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7</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051719" y="343980"/>
            <a:ext cx="7089819" cy="769441"/>
          </a:xfrm>
          <a:prstGeom prst="rect">
            <a:avLst/>
          </a:prstGeom>
          <a:noFill/>
        </p:spPr>
        <p:txBody>
          <a:bodyPr wrap="square" rtlCol="0">
            <a:spAutoFit/>
          </a:bodyPr>
          <a:lstStyle/>
          <a:p>
            <a:r>
              <a:rPr lang="en-AU" sz="4400" b="1" dirty="0">
                <a:latin typeface="Corbel" panose="020B0503020204020204" pitchFamily="34" charset="0"/>
              </a:rPr>
              <a:t>Biodiversity Offset Security</a:t>
            </a:r>
          </a:p>
        </p:txBody>
      </p:sp>
    </p:spTree>
    <p:extLst>
      <p:ext uri="{BB962C8B-B14F-4D97-AF65-F5344CB8AC3E}">
        <p14:creationId xmlns:p14="http://schemas.microsoft.com/office/powerpoint/2010/main" val="313131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8</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300098" y="314246"/>
            <a:ext cx="5472609" cy="769441"/>
          </a:xfrm>
          <a:prstGeom prst="rect">
            <a:avLst/>
          </a:prstGeom>
          <a:noFill/>
        </p:spPr>
        <p:txBody>
          <a:bodyPr wrap="square" rtlCol="0">
            <a:spAutoFit/>
          </a:bodyPr>
          <a:lstStyle/>
          <a:p>
            <a:r>
              <a:rPr lang="en-AU" sz="4400" b="1" dirty="0">
                <a:latin typeface="Corbel" panose="020B0503020204020204" pitchFamily="34" charset="0"/>
              </a:rPr>
              <a:t>Coal Stockpile Area</a:t>
            </a:r>
          </a:p>
        </p:txBody>
      </p:sp>
      <p:pic>
        <p:nvPicPr>
          <p:cNvPr id="9" name="Picture 8">
            <a:extLst>
              <a:ext uri="{FF2B5EF4-FFF2-40B4-BE49-F238E27FC236}">
                <a16:creationId xmlns:a16="http://schemas.microsoft.com/office/drawing/2014/main" id="{FAF3469C-8CCF-40D9-B580-B898DB1FFC28}"/>
              </a:ext>
            </a:extLst>
          </p:cNvPr>
          <p:cNvPicPr/>
          <p:nvPr/>
        </p:nvPicPr>
        <p:blipFill>
          <a:blip r:embed="rId5"/>
          <a:stretch>
            <a:fillRect/>
          </a:stretch>
        </p:blipFill>
        <p:spPr>
          <a:xfrm>
            <a:off x="469184" y="1449815"/>
            <a:ext cx="7631207" cy="4859505"/>
          </a:xfrm>
          <a:prstGeom prst="rect">
            <a:avLst/>
          </a:prstGeom>
        </p:spPr>
      </p:pic>
    </p:spTree>
    <p:extLst>
      <p:ext uri="{BB962C8B-B14F-4D97-AF65-F5344CB8AC3E}">
        <p14:creationId xmlns:p14="http://schemas.microsoft.com/office/powerpoint/2010/main" val="2228209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67544" y="1340768"/>
            <a:ext cx="8208912" cy="0"/>
          </a:xfrm>
          <a:prstGeom prst="line">
            <a:avLst/>
          </a:prstGeom>
          <a:ln w="28575">
            <a:solidFill>
              <a:srgbClr val="CE312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B32A45F-948E-4B0D-B04E-2A808B609C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13" y="151202"/>
            <a:ext cx="1696798" cy="1095530"/>
          </a:xfrm>
          <a:prstGeom prst="rect">
            <a:avLst/>
          </a:prstGeom>
        </p:spPr>
      </p:pic>
      <p:sp>
        <p:nvSpPr>
          <p:cNvPr id="4" name="Title 3">
            <a:extLst>
              <a:ext uri="{FF2B5EF4-FFF2-40B4-BE49-F238E27FC236}">
                <a16:creationId xmlns:a16="http://schemas.microsoft.com/office/drawing/2014/main" id="{35B74445-A06A-4F15-8E16-5302670E1030}"/>
              </a:ext>
            </a:extLst>
          </p:cNvPr>
          <p:cNvSpPr>
            <a:spLocks noGrp="1"/>
          </p:cNvSpPr>
          <p:nvPr>
            <p:ph type="title"/>
          </p:nvPr>
        </p:nvSpPr>
        <p:spPr>
          <a:xfrm>
            <a:off x="2411760" y="116632"/>
            <a:ext cx="5256584" cy="1296144"/>
          </a:xfrm>
        </p:spPr>
        <p:txBody>
          <a:bodyPr>
            <a:noAutofit/>
          </a:bodyPr>
          <a:lstStyle/>
          <a:p>
            <a:r>
              <a:rPr lang="en-AU" sz="3600" dirty="0">
                <a:solidFill>
                  <a:srgbClr val="FF0000"/>
                </a:solidFill>
              </a:rPr>
              <a:t> </a:t>
            </a:r>
          </a:p>
        </p:txBody>
      </p:sp>
      <p:pic>
        <p:nvPicPr>
          <p:cNvPr id="10" name="Picture 9">
            <a:extLst>
              <a:ext uri="{FF2B5EF4-FFF2-40B4-BE49-F238E27FC236}">
                <a16:creationId xmlns:a16="http://schemas.microsoft.com/office/drawing/2014/main" id="{757AAA59-5F37-4E7F-9E4A-9D1B60768DFC}"/>
              </a:ext>
            </a:extLst>
          </p:cNvPr>
          <p:cNvPicPr>
            <a:picLocks noChangeAspect="1"/>
          </p:cNvPicPr>
          <p:nvPr/>
        </p:nvPicPr>
        <p:blipFill>
          <a:blip r:embed="rId4"/>
          <a:stretch>
            <a:fillRect/>
          </a:stretch>
        </p:blipFill>
        <p:spPr>
          <a:xfrm>
            <a:off x="8172400" y="5589857"/>
            <a:ext cx="772739" cy="969840"/>
          </a:xfrm>
          <a:prstGeom prst="rect">
            <a:avLst/>
          </a:prstGeom>
        </p:spPr>
      </p:pic>
      <p:sp>
        <p:nvSpPr>
          <p:cNvPr id="2" name="Slide Number Placeholder 1">
            <a:extLst>
              <a:ext uri="{FF2B5EF4-FFF2-40B4-BE49-F238E27FC236}">
                <a16:creationId xmlns:a16="http://schemas.microsoft.com/office/drawing/2014/main" id="{F4423C03-0BCE-42F0-9E28-DAA338D7D81A}"/>
              </a:ext>
            </a:extLst>
          </p:cNvPr>
          <p:cNvSpPr>
            <a:spLocks noGrp="1"/>
          </p:cNvSpPr>
          <p:nvPr>
            <p:ph type="sldNum" sz="quarter" idx="12"/>
          </p:nvPr>
        </p:nvSpPr>
        <p:spPr>
          <a:xfrm>
            <a:off x="179512" y="6377135"/>
            <a:ext cx="2133600" cy="365125"/>
          </a:xfrm>
        </p:spPr>
        <p:txBody>
          <a:bodyPr/>
          <a:lstStyle/>
          <a:p>
            <a:pPr algn="l"/>
            <a:fld id="{70EACF00-BF23-4309-9A40-6F48123CC2DE}" type="slidenum">
              <a:rPr lang="en-AU" smtClean="0"/>
              <a:pPr algn="l"/>
              <a:t>9</a:t>
            </a:fld>
            <a:endParaRPr lang="en-AU" dirty="0"/>
          </a:p>
        </p:txBody>
      </p:sp>
      <p:sp>
        <p:nvSpPr>
          <p:cNvPr id="3" name="TextBox 2">
            <a:extLst>
              <a:ext uri="{FF2B5EF4-FFF2-40B4-BE49-F238E27FC236}">
                <a16:creationId xmlns:a16="http://schemas.microsoft.com/office/drawing/2014/main" id="{4272B485-4E54-48C3-80E1-746151458ED6}"/>
              </a:ext>
            </a:extLst>
          </p:cNvPr>
          <p:cNvSpPr txBox="1"/>
          <p:nvPr/>
        </p:nvSpPr>
        <p:spPr>
          <a:xfrm>
            <a:off x="2300098" y="314246"/>
            <a:ext cx="5472609" cy="769441"/>
          </a:xfrm>
          <a:prstGeom prst="rect">
            <a:avLst/>
          </a:prstGeom>
          <a:noFill/>
        </p:spPr>
        <p:txBody>
          <a:bodyPr wrap="square" rtlCol="0">
            <a:spAutoFit/>
          </a:bodyPr>
          <a:lstStyle/>
          <a:p>
            <a:r>
              <a:rPr lang="en-AU" sz="4400" b="1" dirty="0">
                <a:latin typeface="Corbel" panose="020B0503020204020204" pitchFamily="34" charset="0"/>
              </a:rPr>
              <a:t>Coal Stockpile Area</a:t>
            </a:r>
          </a:p>
        </p:txBody>
      </p:sp>
      <p:sp>
        <p:nvSpPr>
          <p:cNvPr id="7" name="Rectangle 6">
            <a:extLst>
              <a:ext uri="{FF2B5EF4-FFF2-40B4-BE49-F238E27FC236}">
                <a16:creationId xmlns:a16="http://schemas.microsoft.com/office/drawing/2014/main" id="{5806A3CC-0F89-4E54-BBDA-A75DBF760C9E}"/>
              </a:ext>
            </a:extLst>
          </p:cNvPr>
          <p:cNvSpPr/>
          <p:nvPr/>
        </p:nvSpPr>
        <p:spPr>
          <a:xfrm>
            <a:off x="539552" y="1549085"/>
            <a:ext cx="7848872" cy="4509663"/>
          </a:xfrm>
          <a:prstGeom prst="rect">
            <a:avLst/>
          </a:prstGeom>
        </p:spPr>
        <p:txBody>
          <a:bodyPr wrap="square">
            <a:spAutoFit/>
          </a:bodyPr>
          <a:lstStyle/>
          <a:p>
            <a:pPr marL="118872" lvl="0">
              <a:buClr>
                <a:srgbClr val="F0AD00"/>
              </a:buClr>
              <a:buSzPct val="80000"/>
            </a:pPr>
            <a:r>
              <a:rPr lang="en-AU" sz="2400" b="1" i="1" dirty="0">
                <a:solidFill>
                  <a:prstClr val="black"/>
                </a:solidFill>
                <a:latin typeface="Corbel"/>
              </a:rPr>
              <a:t>What is the proposed modification? </a:t>
            </a:r>
          </a:p>
          <a:p>
            <a:pPr marL="438912" lvl="0" indent="-320040">
              <a:buClr>
                <a:srgbClr val="F0AD00"/>
              </a:buClr>
              <a:buSzPct val="80000"/>
              <a:buFont typeface="Wingdings 2"/>
              <a:buChar char=""/>
            </a:pPr>
            <a:r>
              <a:rPr lang="en-AU" sz="2400" dirty="0">
                <a:solidFill>
                  <a:prstClr val="black"/>
                </a:solidFill>
                <a:latin typeface="Corbel"/>
              </a:rPr>
              <a:t>Enable the approved TCM stockpiling area to be used for Boggabri coal </a:t>
            </a:r>
          </a:p>
          <a:p>
            <a:pPr marL="438912" lvl="0" indent="-320040">
              <a:buClr>
                <a:srgbClr val="F0AD00"/>
              </a:buClr>
              <a:buSzPct val="80000"/>
              <a:buFont typeface="Wingdings 2"/>
              <a:buChar char=""/>
            </a:pPr>
            <a:r>
              <a:rPr lang="en-AU" sz="2400" dirty="0">
                <a:solidFill>
                  <a:prstClr val="black"/>
                </a:solidFill>
                <a:latin typeface="Corbel"/>
              </a:rPr>
              <a:t>Allows operational flexibility </a:t>
            </a:r>
          </a:p>
          <a:p>
            <a:pPr marL="118872" lvl="0">
              <a:buClr>
                <a:srgbClr val="F0AD00"/>
              </a:buClr>
              <a:buSzPct val="80000"/>
            </a:pPr>
            <a:r>
              <a:rPr lang="en-AU" sz="2400" b="1" i="1" dirty="0">
                <a:solidFill>
                  <a:prstClr val="black"/>
                </a:solidFill>
                <a:latin typeface="Corbel"/>
              </a:rPr>
              <a:t>What are the impacts? </a:t>
            </a:r>
          </a:p>
          <a:p>
            <a:pPr marL="438912" lvl="0" indent="-320040">
              <a:buClr>
                <a:srgbClr val="F0AD00"/>
              </a:buClr>
              <a:buSzPct val="80000"/>
              <a:buFont typeface="Wingdings 2"/>
              <a:buChar char=""/>
            </a:pPr>
            <a:r>
              <a:rPr lang="en-AU" sz="2400" dirty="0">
                <a:solidFill>
                  <a:prstClr val="black"/>
                </a:solidFill>
                <a:latin typeface="Corbel"/>
              </a:rPr>
              <a:t>No additional coal above the current limit of 8.6 Mtpa is proposed be handled through the Infrastructure Facilities Area. </a:t>
            </a:r>
          </a:p>
          <a:p>
            <a:pPr marL="438912" lvl="0" indent="-320040">
              <a:buClr>
                <a:srgbClr val="F0AD00"/>
              </a:buClr>
              <a:buSzPct val="80000"/>
              <a:buFont typeface="Wingdings 2"/>
              <a:buChar char=""/>
            </a:pPr>
            <a:r>
              <a:rPr lang="en-AU" sz="2400" dirty="0">
                <a:solidFill>
                  <a:prstClr val="black"/>
                </a:solidFill>
                <a:latin typeface="Corbel"/>
              </a:rPr>
              <a:t>The impacts of the stockpile area were assessed and approved (Mod 2).</a:t>
            </a:r>
          </a:p>
          <a:p>
            <a:pPr marL="118872" lvl="0">
              <a:buClr>
                <a:srgbClr val="F0AD00"/>
              </a:buClr>
              <a:buSzPct val="80000"/>
            </a:pPr>
            <a:r>
              <a:rPr lang="en-AU" sz="2400" b="1" i="1" dirty="0">
                <a:solidFill>
                  <a:prstClr val="black"/>
                </a:solidFill>
                <a:latin typeface="Corbel"/>
              </a:rPr>
              <a:t>What is the Agencies' feedback? </a:t>
            </a:r>
          </a:p>
          <a:p>
            <a:pPr marL="438912" lvl="0" indent="-320040">
              <a:buClr>
                <a:srgbClr val="F0AD00"/>
              </a:buClr>
              <a:buSzPct val="80000"/>
              <a:buFont typeface="Wingdings 2"/>
              <a:buChar char=""/>
            </a:pPr>
            <a:r>
              <a:rPr lang="en-AU" sz="2400" dirty="0">
                <a:solidFill>
                  <a:prstClr val="black"/>
                </a:solidFill>
                <a:latin typeface="Corbel"/>
              </a:rPr>
              <a:t>No objections</a:t>
            </a:r>
          </a:p>
        </p:txBody>
      </p:sp>
    </p:spTree>
    <p:extLst>
      <p:ext uri="{BB962C8B-B14F-4D97-AF65-F5344CB8AC3E}">
        <p14:creationId xmlns:p14="http://schemas.microsoft.com/office/powerpoint/2010/main" val="3487249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og05_r1_int">
  <a:themeElements>
    <a:clrScheme name="iog05_r1_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og05_r1_i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iog05_r1_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og05_r1_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og05_r1_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og05_r1_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og05_r1_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og05_r1_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og05_r1_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og05_r1_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og05_r1_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og05_r1_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og05_r1_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og05_r1_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iog05_r1_int">
  <a:themeElements>
    <a:clrScheme name="iog05_r1_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og05_r1_i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iog05_r1_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og05_r1_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og05_r1_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og05_r1_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og05_r1_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og05_r1_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og05_r1_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og05_r1_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og05_r1_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og05_r1_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og05_r1_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og05_r1_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36981</TotalTime>
  <Words>1329</Words>
  <Application>Microsoft Office PowerPoint</Application>
  <PresentationFormat>On-screen Show (4:3)</PresentationFormat>
  <Paragraphs>182</Paragraphs>
  <Slides>18</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ＭＳ Ｐゴシック</vt:lpstr>
      <vt:lpstr>Arial</vt:lpstr>
      <vt:lpstr>Calibri</vt:lpstr>
      <vt:lpstr>Corbel</vt:lpstr>
      <vt:lpstr>Times New Roman</vt:lpstr>
      <vt:lpstr>Wingdings</vt:lpstr>
      <vt:lpstr>Wingdings 2</vt:lpstr>
      <vt:lpstr>Office Theme</vt:lpstr>
      <vt:lpstr>2_iog05_r1_int</vt:lpstr>
      <vt:lpstr>6_iog05_r1_int</vt:lpstr>
      <vt:lpstr>  Modification 7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Idemitsu Australia Resources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Boggabri Coal CHPP</dc:title>
  <dc:creator>Marnie Okeeffe</dc:creator>
  <cp:lastModifiedBy>Peter Forbes</cp:lastModifiedBy>
  <cp:revision>1458</cp:revision>
  <cp:lastPrinted>2019-03-19T00:05:02Z</cp:lastPrinted>
  <dcterms:created xsi:type="dcterms:W3CDTF">2016-04-28T23:51:17Z</dcterms:created>
  <dcterms:modified xsi:type="dcterms:W3CDTF">2019-04-10T07:30:08Z</dcterms:modified>
</cp:coreProperties>
</file>