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47"/>
  </p:notesMasterIdLst>
  <p:sldIdLst>
    <p:sldId id="256" r:id="rId2"/>
    <p:sldId id="411" r:id="rId3"/>
    <p:sldId id="447" r:id="rId4"/>
    <p:sldId id="407" r:id="rId5"/>
    <p:sldId id="408" r:id="rId6"/>
    <p:sldId id="430" r:id="rId7"/>
    <p:sldId id="422" r:id="rId8"/>
    <p:sldId id="415" r:id="rId9"/>
    <p:sldId id="409" r:id="rId10"/>
    <p:sldId id="434" r:id="rId11"/>
    <p:sldId id="425" r:id="rId12"/>
    <p:sldId id="421" r:id="rId13"/>
    <p:sldId id="427" r:id="rId14"/>
    <p:sldId id="429" r:id="rId15"/>
    <p:sldId id="436" r:id="rId16"/>
    <p:sldId id="463" r:id="rId17"/>
    <p:sldId id="445" r:id="rId18"/>
    <p:sldId id="446" r:id="rId19"/>
    <p:sldId id="465" r:id="rId20"/>
    <p:sldId id="464" r:id="rId21"/>
    <p:sldId id="439" r:id="rId22"/>
    <p:sldId id="440" r:id="rId23"/>
    <p:sldId id="441" r:id="rId24"/>
    <p:sldId id="444" r:id="rId25"/>
    <p:sldId id="466" r:id="rId26"/>
    <p:sldId id="363" r:id="rId27"/>
    <p:sldId id="461" r:id="rId28"/>
    <p:sldId id="462" r:id="rId29"/>
    <p:sldId id="451" r:id="rId30"/>
    <p:sldId id="452" r:id="rId31"/>
    <p:sldId id="456" r:id="rId32"/>
    <p:sldId id="457" r:id="rId33"/>
    <p:sldId id="426" r:id="rId34"/>
    <p:sldId id="417" r:id="rId35"/>
    <p:sldId id="418" r:id="rId36"/>
    <p:sldId id="391" r:id="rId37"/>
    <p:sldId id="435" r:id="rId38"/>
    <p:sldId id="366" r:id="rId39"/>
    <p:sldId id="364" r:id="rId40"/>
    <p:sldId id="372" r:id="rId41"/>
    <p:sldId id="373" r:id="rId42"/>
    <p:sldId id="374" r:id="rId43"/>
    <p:sldId id="344" r:id="rId44"/>
    <p:sldId id="433" r:id="rId45"/>
    <p:sldId id="432" r:id="rId46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757" autoAdjust="0"/>
    <p:restoredTop sz="88029" autoAdjust="0"/>
  </p:normalViewPr>
  <p:slideViewPr>
    <p:cSldViewPr snapToGrid="0">
      <p:cViewPr varScale="1">
        <p:scale>
          <a:sx n="77" d="100"/>
          <a:sy n="77" d="100"/>
        </p:scale>
        <p:origin x="-499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50317" cy="49887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295" y="3"/>
            <a:ext cx="2950317" cy="498873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E330509-248C-4116-BAFC-630E5AF0F220}" type="datetimeFigureOut">
              <a:rPr lang="en-AU" smtClean="0"/>
              <a:pPr/>
              <a:t>26/02/2019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785"/>
            <a:ext cx="5445760" cy="3913137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466"/>
            <a:ext cx="2950317" cy="498873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295" y="9440466"/>
            <a:ext cx="2950317" cy="498873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B9E697C-CF4A-495F-A90B-8C2A89F5506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51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E697C-CF4A-495F-A90B-8C2A89F55069}" type="slidenum">
              <a:rPr lang="en-AU" smtClean="0"/>
              <a:pPr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586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7ABC-21F7-4A6B-B592-9CB1E2E01C7F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4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075BC-1BEA-4AE2-BA57-936402FF2545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2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8A78-D4E4-49C7-8116-FC4028D4B278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4564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6FA7B-7C95-4B7C-A49C-0294F4F3165B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7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7BA4-9F8D-4166-93F3-FB1E68B453F8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5617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85FB-DBD9-43C1-B187-4FDC4C7EBC50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906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99087-1AE1-41D6-8DA7-4E202C443DF0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92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86D8-28CA-445A-80C2-D8BAB98C88D7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85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6EF6-49E3-4CBD-8DFC-B28B5B80991B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1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23EA3-5C6B-4872-9F8F-6C823F688312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06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22BC-B8DE-43E1-A942-C213996B2CE9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7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2138-F084-4A4C-9DD1-6D38ABF4C965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934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D3F9A-0881-4A8C-AFF5-27BED6C2B607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5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149AB-7075-4471-9930-5D7B3484D572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4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A549A-4F0E-4E33-8E7E-EB88D944A8B2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5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6802-FA04-462D-8A37-AA11A287BA4F}" type="datetime1">
              <a:rPr lang="en-US" smtClean="0"/>
              <a:pPr/>
              <a:t>2/26/2019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65E57-98E4-472B-ADC1-0654587635E9}" type="datetime1">
              <a:rPr lang="en-US" smtClean="0"/>
              <a:pPr/>
              <a:t>2/26/2019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1"/>
            <a:ext cx="7766936" cy="1646302"/>
          </a:xfrm>
        </p:spPr>
        <p:txBody>
          <a:bodyPr/>
          <a:lstStyle/>
          <a:p>
            <a:pPr algn="ctr"/>
            <a:r>
              <a:rPr lang="en-AU" sz="7200" dirty="0"/>
              <a:t>Hume Coal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IPC Hearing</a:t>
            </a:r>
          </a:p>
        </p:txBody>
      </p:sp>
    </p:spTree>
    <p:extLst>
      <p:ext uri="{BB962C8B-B14F-4D97-AF65-F5344CB8AC3E}">
        <p14:creationId xmlns:p14="http://schemas.microsoft.com/office/powerpoint/2010/main" val="206045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897"/>
            <a:ext cx="11473314" cy="81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3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  <a:tabLst>
                <a:tab pos="715963" algn="l"/>
              </a:tabLst>
            </a:pPr>
            <a:r>
              <a:rPr lang="en-US" sz="3600" dirty="0"/>
              <a:t> </a:t>
            </a:r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3600" dirty="0"/>
              <a:t>    High quality Hume coal will be used to make high quality steel</a:t>
            </a: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r>
              <a:rPr lang="en-US" sz="3600" dirty="0"/>
              <a:t> 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3600" dirty="0"/>
              <a:t>45 % of Hume Coal for energy generation</a:t>
            </a:r>
          </a:p>
          <a:p>
            <a:pPr marL="0" indent="0" algn="just">
              <a:buNone/>
              <a:tabLst>
                <a:tab pos="715963" algn="l"/>
              </a:tabLst>
            </a:pPr>
            <a:endParaRPr lang="en-US" sz="36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3600" dirty="0"/>
              <a:t>Is Australia &amp; the world transitioning away from coal?</a:t>
            </a: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r>
              <a:rPr lang="en-US" sz="3600" dirty="0"/>
              <a:t> 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3600" dirty="0"/>
              <a:t>  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33" y="0"/>
            <a:ext cx="6096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r>
              <a:rPr lang="en-US" sz="3600" dirty="0"/>
              <a:t> 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3600" dirty="0"/>
              <a:t>    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-772160"/>
            <a:ext cx="8128000" cy="867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00"/>
            <a:ext cx="9418320" cy="697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8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Australian Electricity Sources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 smtClean="0"/>
              <a:t>Australia’s generation capacity (not output):- </a:t>
            </a:r>
          </a:p>
          <a:p>
            <a:pPr marL="0" indent="0" algn="just">
              <a:buNone/>
              <a:tabLst>
                <a:tab pos="715963" algn="l"/>
              </a:tabLst>
            </a:pPr>
            <a:endParaRPr lang="en-US" sz="2800" dirty="0" smtClean="0"/>
          </a:p>
          <a:p>
            <a:pPr algn="just">
              <a:tabLst>
                <a:tab pos="71596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Wind &amp; Solar - 16,000 Megawatts (33%)</a:t>
            </a:r>
          </a:p>
          <a:p>
            <a:pPr marL="0" indent="0" algn="just">
              <a:buNone/>
              <a:tabLst>
                <a:tab pos="715963" algn="l"/>
              </a:tabLst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just">
              <a:tabLst>
                <a:tab pos="715963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Coal &amp; Gas -    32,000 Megawatts (67%) </a:t>
            </a:r>
            <a:endParaRPr lang="en-AU" sz="2800" dirty="0">
              <a:solidFill>
                <a:schemeClr val="tx1"/>
              </a:solidFill>
            </a:endParaRPr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US" sz="2800" dirty="0"/>
          </a:p>
          <a:p>
            <a:pPr marL="0" indent="0">
              <a:buNone/>
              <a:tabLst>
                <a:tab pos="715963" algn="l"/>
              </a:tabLst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477520"/>
            <a:ext cx="6096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7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2960" y="497456"/>
            <a:ext cx="2367280" cy="548678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In 2017 Electricity Generation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Wind &amp; Solar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made up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8%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938" y="1913147"/>
            <a:ext cx="8596668" cy="430059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AU" sz="3600" dirty="0"/>
          </a:p>
          <a:p>
            <a:pPr marL="0" indent="0" algn="ctr">
              <a:buNone/>
              <a:tabLst>
                <a:tab pos="715963" algn="l"/>
              </a:tabLst>
            </a:pPr>
            <a:endParaRPr lang="en-AU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800" y="-1016000"/>
            <a:ext cx="1118616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1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8667"/>
            <a:ext cx="8596668" cy="4432695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715963" algn="l"/>
              </a:tabLst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r>
              <a:rPr lang="en-AU" sz="2800" dirty="0" smtClean="0"/>
              <a:t>The wind doesn’t always blow </a:t>
            </a:r>
          </a:p>
          <a:p>
            <a:pPr marL="0" indent="0" algn="ctr">
              <a:buNone/>
              <a:tabLst>
                <a:tab pos="715963" algn="l"/>
              </a:tabLst>
            </a:pPr>
            <a:endParaRPr lang="en-AU" sz="28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AU" sz="2800" dirty="0" smtClean="0"/>
              <a:t>The sun doesn’t always shine </a:t>
            </a:r>
            <a:endParaRPr lang="en-AU" sz="2800" dirty="0"/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AU" sz="2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US" sz="2800" dirty="0"/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I own a Land Surveying &amp; Town Planning business with offices in Newcastle, Sydney, </a:t>
            </a:r>
            <a:r>
              <a:rPr lang="en-US" sz="2800" dirty="0" err="1"/>
              <a:t>Muswellbrook</a:t>
            </a:r>
            <a:r>
              <a:rPr lang="en-US" sz="2800" dirty="0"/>
              <a:t> &amp;  </a:t>
            </a:r>
            <a:r>
              <a:rPr lang="en-US" sz="2800" dirty="0" err="1"/>
              <a:t>Gunnedah</a:t>
            </a:r>
            <a:r>
              <a:rPr lang="en-US" sz="2800" dirty="0"/>
              <a:t> </a:t>
            </a:r>
          </a:p>
          <a:p>
            <a:pPr marL="0" indent="0" algn="just">
              <a:buNone/>
              <a:tabLst>
                <a:tab pos="715963" algn="l"/>
              </a:tabLst>
            </a:pPr>
            <a:endParaRPr lang="en-US" sz="28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8667"/>
            <a:ext cx="8596668" cy="4432695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715963" algn="l"/>
              </a:tabLst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r>
              <a:rPr lang="en-AU" sz="2800" dirty="0"/>
              <a:t>Our existence and standard of living </a:t>
            </a:r>
            <a:r>
              <a:rPr lang="en-AU" sz="2800" dirty="0" smtClean="0"/>
              <a:t>are totally </a:t>
            </a:r>
            <a:r>
              <a:rPr lang="en-AU" sz="2800" dirty="0"/>
              <a:t>dependent on electricity.</a:t>
            </a:r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tabLst>
                <a:tab pos="715963" algn="l"/>
              </a:tabLst>
            </a:pPr>
            <a:endParaRPr lang="en-AU" sz="2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08667"/>
            <a:ext cx="8596668" cy="4432695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715963" algn="l"/>
              </a:tabLst>
            </a:pPr>
            <a:r>
              <a:rPr lang="en-US" sz="2800" dirty="0"/>
              <a:t>Every hour of every day Australians  consume </a:t>
            </a:r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2800" dirty="0"/>
              <a:t>between 20,000 and 30,000 </a:t>
            </a:r>
            <a:r>
              <a:rPr lang="en-US" sz="2800" dirty="0" smtClean="0"/>
              <a:t>Megawatt hours </a:t>
            </a:r>
            <a:r>
              <a:rPr lang="en-US" sz="2800" dirty="0"/>
              <a:t>of electricity </a:t>
            </a:r>
          </a:p>
          <a:p>
            <a:pPr marL="0" indent="0" algn="ctr">
              <a:buNone/>
              <a:tabLst>
                <a:tab pos="715963" algn="l"/>
              </a:tabLst>
            </a:pPr>
            <a:endParaRPr lang="en-US" sz="28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2800" dirty="0"/>
              <a:t>  We must have reliable power sources</a:t>
            </a:r>
          </a:p>
          <a:p>
            <a:pPr marL="0" indent="0" algn="just">
              <a:buNone/>
              <a:tabLst>
                <a:tab pos="715963" algn="l"/>
              </a:tabLst>
            </a:pPr>
            <a:endParaRPr lang="en-AU" sz="2600" dirty="0">
              <a:solidFill>
                <a:srgbClr val="FF0000"/>
              </a:solidFill>
            </a:endParaRP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600" dirty="0">
                <a:solidFill>
                  <a:srgbClr val="FF0000"/>
                </a:solidFill>
              </a:rPr>
              <a:t>Google – Live Australian Electricity Generation Statistics</a:t>
            </a:r>
            <a:endParaRPr lang="en-AU" sz="2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3550" y="676274"/>
            <a:ext cx="2838450" cy="618172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11:30am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29,000 </a:t>
            </a:r>
            <a:r>
              <a:rPr lang="en-US" sz="3200" dirty="0" smtClean="0">
                <a:solidFill>
                  <a:schemeClr val="tx1"/>
                </a:solidFill>
              </a:rPr>
              <a:t>MWh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Coal &amp; Gas 88%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Wind &amp; Solar 11%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Hydro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1%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1" y="441325"/>
            <a:ext cx="9144000" cy="130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4076" y="609600"/>
            <a:ext cx="2447924" cy="61531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4am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20,000MWh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Coal &amp; Gas 91%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Wind &amp; Solar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3%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Hydro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6%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8" y="-211777"/>
            <a:ext cx="9753600" cy="1235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8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r>
              <a:rPr lang="en-US" sz="2400" dirty="0"/>
              <a:t>What would happen in NSW if we removed coal as a 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2400" dirty="0"/>
              <a:t>generation source? </a:t>
            </a:r>
          </a:p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  <a:p>
            <a:pPr marL="0" indent="0">
              <a:buNone/>
              <a:tabLst>
                <a:tab pos="715963" algn="l"/>
              </a:tabLst>
            </a:pPr>
            <a:r>
              <a:rPr lang="en-US" sz="2400" dirty="0"/>
              <a:t>Let’s look at South Australia – where all coal fired power stations have been shut </a:t>
            </a:r>
            <a:r>
              <a:rPr lang="en-US" sz="2400" dirty="0" smtClean="0"/>
              <a:t>down and they are wanting to rely on renewables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52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80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7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7680" y="0"/>
            <a:ext cx="2814320" cy="6390640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South Australia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January 24 9pm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Consuming </a:t>
            </a:r>
            <a:r>
              <a:rPr lang="en-US" sz="2200" dirty="0" smtClean="0">
                <a:solidFill>
                  <a:schemeClr val="tx1"/>
                </a:solidFill>
              </a:rPr>
              <a:t>3000MWh</a:t>
            </a: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Producing </a:t>
            </a:r>
            <a:r>
              <a:rPr lang="en-US" sz="2200" dirty="0" smtClean="0">
                <a:solidFill>
                  <a:schemeClr val="tx1"/>
                </a:solidFill>
              </a:rPr>
              <a:t>2800MWh</a:t>
            </a: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Gas 83%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Diesel 14%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(80,000 </a:t>
            </a:r>
            <a:r>
              <a:rPr lang="en-US" sz="2200" dirty="0" err="1">
                <a:solidFill>
                  <a:schemeClr val="tx1"/>
                </a:solidFill>
              </a:rPr>
              <a:t>Litres</a:t>
            </a:r>
            <a:r>
              <a:rPr lang="en-US" sz="2200" dirty="0">
                <a:solidFill>
                  <a:schemeClr val="tx1"/>
                </a:solidFill>
              </a:rPr>
              <a:t>/hour)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Wind 3%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Solar 0%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Batteries 0%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/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(Elon Musk’s 100MW battery would have lasted 2 minutes)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AU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" y="-1920240"/>
            <a:ext cx="8402320" cy="1053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6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r>
              <a:rPr lang="en-US" sz="2400" dirty="0"/>
              <a:t>24 January 9pm - price of electricity per megawatt:-</a:t>
            </a:r>
          </a:p>
          <a:p>
            <a:pPr>
              <a:tabLst>
                <a:tab pos="715963" algn="l"/>
              </a:tabLst>
            </a:pPr>
            <a:r>
              <a:rPr lang="en-US" sz="2400" dirty="0"/>
              <a:t>NSW - $104</a:t>
            </a:r>
          </a:p>
          <a:p>
            <a:pPr>
              <a:tabLst>
                <a:tab pos="715963" algn="l"/>
              </a:tabLst>
            </a:pPr>
            <a:r>
              <a:rPr lang="en-US" sz="2400" dirty="0"/>
              <a:t>Queensland - $100</a:t>
            </a:r>
          </a:p>
          <a:p>
            <a:pPr>
              <a:tabLst>
                <a:tab pos="715963" algn="l"/>
              </a:tabLst>
            </a:pPr>
            <a:r>
              <a:rPr lang="en-US" sz="2400" dirty="0"/>
              <a:t>South Australia - $</a:t>
            </a:r>
            <a:r>
              <a:rPr lang="en-US" sz="2400" dirty="0" smtClean="0"/>
              <a:t>3360 – diesel is the most expensive and dirtiest form of electricity generation</a:t>
            </a:r>
            <a:endParaRPr lang="en-US" sz="2400" dirty="0"/>
          </a:p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  <a:p>
            <a:pPr marL="0" indent="0">
              <a:buNone/>
              <a:tabLst>
                <a:tab pos="715963" algn="l"/>
              </a:tabLst>
            </a:pPr>
            <a:r>
              <a:rPr lang="en-US" sz="2400" dirty="0"/>
              <a:t>And they say renewables </a:t>
            </a:r>
            <a:r>
              <a:rPr lang="en-US" sz="2400" dirty="0" smtClean="0"/>
              <a:t>will lead to cheaper electricity </a:t>
            </a:r>
            <a:endParaRPr lang="en-US" sz="2400" dirty="0"/>
          </a:p>
          <a:p>
            <a:pPr>
              <a:tabLst>
                <a:tab pos="715963" algn="l"/>
              </a:tabLst>
            </a:pPr>
            <a:endParaRPr lang="en-US" sz="2400" dirty="0"/>
          </a:p>
          <a:p>
            <a:pPr>
              <a:tabLst>
                <a:tab pos="715963" algn="l"/>
              </a:tabLst>
            </a:pPr>
            <a:endParaRPr lang="en-US" sz="2400" dirty="0"/>
          </a:p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2960" y="609600"/>
            <a:ext cx="3647440" cy="6045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Diesel generators in front of a former coal power station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This could be Liddell Power </a:t>
            </a:r>
            <a:r>
              <a:rPr lang="en-US" sz="2400" dirty="0" smtClean="0">
                <a:solidFill>
                  <a:schemeClr val="tx1"/>
                </a:solidFill>
              </a:rPr>
              <a:t>Station </a:t>
            </a:r>
            <a:r>
              <a:rPr lang="en-US" sz="2400" dirty="0">
                <a:solidFill>
                  <a:schemeClr val="tx1"/>
                </a:solidFill>
              </a:rPr>
              <a:t>after its closure in 3 years time</a:t>
            </a:r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121920"/>
            <a:ext cx="8219440" cy="673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1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4720" y="609600"/>
            <a:ext cx="2367280" cy="6248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SA </a:t>
            </a:r>
            <a:r>
              <a:rPr lang="en-US" sz="2800" dirty="0" err="1" smtClean="0">
                <a:solidFill>
                  <a:schemeClr val="tx1"/>
                </a:solidFill>
              </a:rPr>
              <a:t>Govt</a:t>
            </a:r>
            <a:r>
              <a:rPr lang="en-US" sz="2800" dirty="0" smtClean="0">
                <a:solidFill>
                  <a:schemeClr val="tx1"/>
                </a:solidFill>
              </a:rPr>
              <a:t> website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advising people how to install diesel generators for homes and businesses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440"/>
            <a:ext cx="9794240" cy="600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6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 smtClean="0"/>
              <a:t>I </a:t>
            </a:r>
            <a:r>
              <a:rPr lang="en-US" sz="2800" dirty="0"/>
              <a:t>come from a place where coal has been </a:t>
            </a:r>
            <a:r>
              <a:rPr lang="en-US" sz="2800" dirty="0" smtClean="0"/>
              <a:t>very dominant </a:t>
            </a:r>
            <a:r>
              <a:rPr lang="en-US" sz="2800" dirty="0"/>
              <a:t>for over a century.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2800" dirty="0"/>
              <a:t>              </a:t>
            </a:r>
            <a:r>
              <a:rPr lang="en-US" sz="2800" dirty="0" smtClean="0"/>
              <a:t>         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2800" dirty="0"/>
              <a:t> </a:t>
            </a:r>
            <a:r>
              <a:rPr lang="en-US" sz="2800" dirty="0" smtClean="0"/>
              <a:t>                        Is coal finished? </a:t>
            </a:r>
            <a:endParaRPr lang="en-US" sz="2800" dirty="0"/>
          </a:p>
          <a:p>
            <a:pPr marL="0" indent="0">
              <a:buNone/>
              <a:tabLst>
                <a:tab pos="715963" algn="l"/>
              </a:tabLst>
            </a:pPr>
            <a:endParaRPr lang="en-US" sz="2800" dirty="0" smtClean="0"/>
          </a:p>
          <a:p>
            <a:pPr marL="0" indent="0">
              <a:buNone/>
              <a:tabLst>
                <a:tab pos="715963" algn="l"/>
              </a:tabLst>
            </a:pPr>
            <a:r>
              <a:rPr lang="en-US" sz="2800" dirty="0" smtClean="0"/>
              <a:t>    </a:t>
            </a:r>
            <a:r>
              <a:rPr lang="en-US" sz="2800" dirty="0"/>
              <a:t>or  </a:t>
            </a:r>
            <a:r>
              <a:rPr lang="en-US" sz="2800" dirty="0" smtClean="0"/>
              <a:t>does coal have some ‘unfinished business’ </a:t>
            </a:r>
            <a:endParaRPr lang="en-US" sz="2800" dirty="0"/>
          </a:p>
          <a:p>
            <a:pPr marL="0" indent="0">
              <a:buNone/>
              <a:tabLst>
                <a:tab pos="715963" algn="l"/>
              </a:tabLst>
            </a:pPr>
            <a:endParaRPr lang="en-US" sz="28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920" y="609600"/>
            <a:ext cx="2418080" cy="611632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Advising on the risk of carbon monoxide poisoning 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1360"/>
            <a:ext cx="9763760" cy="704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6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8880" y="609600"/>
            <a:ext cx="2103120" cy="587248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Diesel generator sales are  booming 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1564640"/>
            <a:ext cx="10495280" cy="1058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1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19760"/>
            <a:ext cx="8596668" cy="1320800"/>
          </a:xfrm>
        </p:spPr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654" y="1971040"/>
            <a:ext cx="8596668" cy="395488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2400" dirty="0"/>
              <a:t>With a moratorium on coal seam gas &amp; with only 8% of our electricity coming from renewables</a:t>
            </a:r>
          </a:p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2400" dirty="0"/>
              <a:t>NSW’s choice is to burn coal or diesel </a:t>
            </a:r>
          </a:p>
          <a:p>
            <a:pPr marL="0" indent="0" algn="ctr">
              <a:buNone/>
              <a:tabLst>
                <a:tab pos="715963" algn="l"/>
              </a:tabLst>
            </a:pPr>
            <a:endParaRPr lang="en-US" sz="2400" dirty="0" smtClean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2400" dirty="0" smtClean="0"/>
              <a:t>What would be the best choice to help Australia reduce its 1.3% contribution to global greenhouse gases</a:t>
            </a:r>
            <a:endParaRPr lang="en-US" sz="24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2400" dirty="0" smtClean="0"/>
              <a:t> </a:t>
            </a:r>
            <a:endParaRPr lang="en-US" sz="2400" dirty="0"/>
          </a:p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r>
              <a:rPr lang="en-US" sz="2400" dirty="0"/>
              <a:t>Unfortunately at present:</a:t>
            </a:r>
          </a:p>
          <a:p>
            <a:pPr>
              <a:tabLst>
                <a:tab pos="715963" algn="l"/>
              </a:tabLst>
            </a:pPr>
            <a:r>
              <a:rPr lang="en-US" sz="2400" dirty="0" smtClean="0"/>
              <a:t>There </a:t>
            </a:r>
            <a:r>
              <a:rPr lang="en-US" sz="2400" dirty="0"/>
              <a:t>is no such thing as reliable renewable energy and</a:t>
            </a:r>
          </a:p>
          <a:p>
            <a:pPr>
              <a:tabLst>
                <a:tab pos="715963" algn="l"/>
              </a:tabLst>
            </a:pPr>
            <a:r>
              <a:rPr lang="en-US" sz="2400" dirty="0" smtClean="0"/>
              <a:t>There </a:t>
            </a:r>
            <a:r>
              <a:rPr lang="en-US" sz="2400" dirty="0"/>
              <a:t>no such thing as totally clean reliable </a:t>
            </a:r>
            <a:r>
              <a:rPr lang="en-US" sz="2400" dirty="0" smtClean="0"/>
              <a:t>energy</a:t>
            </a:r>
          </a:p>
          <a:p>
            <a:pPr marL="0" indent="0">
              <a:buNone/>
              <a:tabLst>
                <a:tab pos="715963" algn="l"/>
              </a:tabLst>
            </a:pPr>
            <a:endParaRPr lang="en-US" sz="2400" dirty="0" smtClean="0"/>
          </a:p>
          <a:p>
            <a:pPr>
              <a:tabLst>
                <a:tab pos="715963" algn="l"/>
              </a:tabLs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9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dirty="0"/>
              <a:t>COAL IS A GLOBAL ISSUE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52601"/>
            <a:ext cx="8596668" cy="4288762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r>
              <a:rPr lang="en-US" sz="2800" dirty="0"/>
              <a:t>International Energy Agency (IEA) has 30 member countries including: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2400" b="1" dirty="0">
                <a:solidFill>
                  <a:srgbClr val="FF0000"/>
                </a:solidFill>
              </a:rPr>
              <a:t>Australia</a:t>
            </a:r>
            <a:r>
              <a:rPr lang="en-US" sz="2400" dirty="0"/>
              <a:t>, France, Germany, Belgium, Canada, Finland, Greece, Hungary, Ireland, Italy, Poland, Portugal, Spain, Sweden, United Kingdom, United States, Turkey, Japan, New Zealand, Mexico, Switzerland</a:t>
            </a:r>
          </a:p>
          <a:p>
            <a:pPr marL="0" indent="0">
              <a:buNone/>
              <a:tabLst>
                <a:tab pos="715963" algn="l"/>
              </a:tabLst>
            </a:pPr>
            <a:endParaRPr lang="en-US" sz="2400" dirty="0"/>
          </a:p>
          <a:p>
            <a:pPr marL="0" indent="0">
              <a:buNone/>
              <a:tabLst>
                <a:tab pos="715963" algn="l"/>
              </a:tabLst>
            </a:pPr>
            <a:r>
              <a:rPr lang="en-US" sz="2400" dirty="0" smtClean="0"/>
              <a:t>IEA is the world’s leading authority on energy generation and consumption </a:t>
            </a:r>
            <a:endParaRPr lang="en-AU" sz="24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1733" y="143934"/>
            <a:ext cx="3064933" cy="671406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IEA’s 2018’s </a:t>
            </a:r>
            <a:r>
              <a:rPr lang="en-US" sz="2800" dirty="0" smtClean="0">
                <a:solidFill>
                  <a:schemeClr val="tx1"/>
                </a:solidFill>
              </a:rPr>
              <a:t>ALL ENERGY REPORT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u="sng" dirty="0" smtClean="0">
                <a:solidFill>
                  <a:schemeClr val="tx1"/>
                </a:solidFill>
              </a:rPr>
              <a:t>2000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Fossil Fuels 79%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Coal           20%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Wind &amp; Solar 1%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u="sng" dirty="0">
                <a:solidFill>
                  <a:schemeClr val="tx1"/>
                </a:solidFill>
              </a:rPr>
              <a:t>2018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Fossil Fuels 79% Coal           21%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Wind &amp; Solar 3%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u="sng" dirty="0">
                <a:solidFill>
                  <a:schemeClr val="tx1"/>
                </a:solidFill>
              </a:rPr>
              <a:t>2040</a:t>
            </a:r>
            <a:br>
              <a:rPr lang="en-US" sz="2800" u="sng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Fossil Fuels 75%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Coal            22%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Wind &amp; Solar 7%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934"/>
            <a:ext cx="9000067" cy="740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1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Global Issue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4951"/>
            <a:ext cx="8596668" cy="4904316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r>
              <a:rPr lang="en-US" sz="2800" dirty="0"/>
              <a:t>What is the rest of the </a:t>
            </a:r>
            <a:r>
              <a:rPr lang="en-US" sz="2800"/>
              <a:t>world </a:t>
            </a:r>
            <a:r>
              <a:rPr lang="en-US" sz="2800" smtClean="0"/>
              <a:t>doing </a:t>
            </a:r>
            <a:r>
              <a:rPr lang="en-US" sz="2800" dirty="0"/>
              <a:t>to ensure reliable power?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2800" dirty="0"/>
              <a:t>1600 coal fired power stations are being built in 62 countries including:-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Japan – 45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China – 300 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India – 132 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Vietnam – 23 </a:t>
            </a:r>
          </a:p>
          <a:p>
            <a:pPr marL="0" indent="0">
              <a:buNone/>
              <a:tabLst>
                <a:tab pos="715963" algn="l"/>
              </a:tabLst>
            </a:pPr>
            <a:r>
              <a:rPr lang="en-US" sz="2800" dirty="0"/>
              <a:t>                They want Australia’s coal – Why?</a:t>
            </a:r>
          </a:p>
          <a:p>
            <a:pPr marL="0" indent="0">
              <a:buNone/>
              <a:tabLst>
                <a:tab pos="715963" algn="l"/>
              </a:tabLst>
            </a:pPr>
            <a:endParaRPr lang="en-US" sz="3600" dirty="0"/>
          </a:p>
          <a:p>
            <a:pPr marL="0" indent="0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062" y="609599"/>
            <a:ext cx="2932042" cy="571168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CSIRO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says our coal  is 5 times cleaner than the rest of the worlds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Our coal has the highest energy ratio in the world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4951"/>
            <a:ext cx="8168492" cy="4536412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endParaRPr lang="en-US" sz="3600" dirty="0"/>
          </a:p>
          <a:p>
            <a:pPr marL="0" indent="0" algn="ctr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662" y="-853441"/>
            <a:ext cx="9223513" cy="963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7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Global Issue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4951"/>
            <a:ext cx="8596668" cy="4536412"/>
          </a:xfrm>
        </p:spPr>
        <p:txBody>
          <a:bodyPr>
            <a:normAutofit/>
          </a:bodyPr>
          <a:lstStyle/>
          <a:p>
            <a:pPr marL="0" indent="0" algn="ctr">
              <a:buNone/>
              <a:tabLst>
                <a:tab pos="715963" algn="l"/>
              </a:tabLst>
            </a:pPr>
            <a:endParaRPr lang="en-US" sz="3600" dirty="0"/>
          </a:p>
          <a:p>
            <a:pPr marL="0" indent="0" algn="ctr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3600" dirty="0"/>
              <a:t>What do these modern coal fired power stations look like?</a:t>
            </a: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824" y="685800"/>
            <a:ext cx="3301827" cy="59055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Isogo Power Plant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Yokohama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9 years old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Burns 20% less coal and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emissions  are 30% less than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Australian power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plants</a:t>
            </a: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1874" y="762001"/>
            <a:ext cx="3067051" cy="5279362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US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 descr="C:\Users\Owner\AppData\Local\Microsoft\Windows\INetCache\Content.Outlook\E02LG18C\IMG_058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" y="592667"/>
            <a:ext cx="7082367" cy="617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5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715963" algn="l"/>
              </a:tabLst>
            </a:pPr>
            <a:r>
              <a:rPr lang="en-US" sz="2800" dirty="0"/>
              <a:t>Hume has about the highest grade coal in the world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55% will be used to make steel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Do we need steel?</a:t>
            </a:r>
          </a:p>
          <a:p>
            <a:pPr>
              <a:tabLst>
                <a:tab pos="715963" algn="l"/>
              </a:tabLst>
            </a:pPr>
            <a:r>
              <a:rPr lang="en-US" sz="2800" dirty="0"/>
              <a:t>We can’t live without it</a:t>
            </a:r>
            <a:endParaRPr lang="en-AU" sz="28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10023472" y="0"/>
            <a:ext cx="2168527" cy="73818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Isogo on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Yokohama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Bay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3.5kms from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CBD</a:t>
            </a:r>
            <a:endParaRPr lang="en-AU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5211761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ctr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-822325"/>
            <a:ext cx="9591674" cy="823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7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5657" y="609600"/>
            <a:ext cx="3276599" cy="6248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Moorburg</a:t>
            </a:r>
            <a:r>
              <a:rPr lang="en-US" sz="2800" dirty="0">
                <a:solidFill>
                  <a:schemeClr val="tx1"/>
                </a:solidFill>
              </a:rPr>
              <a:t> Power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Plant - Hamburg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2 years old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75%  reduction in Carbon Dioxide emissions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AU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2"/>
            <a:ext cx="8817429" cy="6816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1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8700" y="609599"/>
            <a:ext cx="2352674" cy="606742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Moorburg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6.5 </a:t>
            </a:r>
            <a:r>
              <a:rPr lang="en-US" dirty="0" err="1">
                <a:solidFill>
                  <a:schemeClr val="tx1"/>
                </a:solidFill>
              </a:rPr>
              <a:t>kms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from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Hamburg’s CBD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83" y="228600"/>
            <a:ext cx="8718383" cy="672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Global Issue</a:t>
            </a:r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  <a:tabLst>
                <a:tab pos="715963" algn="l"/>
              </a:tabLst>
            </a:pPr>
            <a:r>
              <a:rPr lang="en-AU" sz="3600" dirty="0"/>
              <a:t>Coal is still a major global energy source</a:t>
            </a:r>
          </a:p>
          <a:p>
            <a:pPr marL="0" indent="0" algn="ctr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3600" dirty="0"/>
              <a:t>The world needs Hume’s </a:t>
            </a:r>
            <a:r>
              <a:rPr lang="en-US" sz="3600" dirty="0" smtClean="0"/>
              <a:t>coal otherwise the world will burn inferior coal </a:t>
            </a: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The mining of Hume coal will mean we will be able to continue to: </a:t>
            </a: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Drink coffee, beer &amp; wine </a:t>
            </a: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And keep the lights on </a:t>
            </a:r>
            <a:endParaRPr lang="en-US" sz="2800" dirty="0" smtClean="0"/>
          </a:p>
          <a:p>
            <a:pPr marL="0" indent="0" algn="just">
              <a:buNone/>
              <a:tabLst>
                <a:tab pos="715963" algn="l"/>
              </a:tabLst>
            </a:pPr>
            <a:endParaRPr lang="en-US" sz="2800" dirty="0" smtClean="0"/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 smtClean="0"/>
              <a:t>Australia needs to replace its ageing coal powered stations with modern ones.</a:t>
            </a: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  <a:tabLst>
                <a:tab pos="715963" algn="l"/>
              </a:tabLst>
            </a:pPr>
            <a:r>
              <a:rPr lang="en-AU" sz="3600" dirty="0"/>
              <a:t>             </a:t>
            </a:r>
          </a:p>
          <a:p>
            <a:pPr marL="0" indent="0" algn="ctr">
              <a:buNone/>
              <a:tabLst>
                <a:tab pos="715963" algn="l"/>
              </a:tabLst>
            </a:pPr>
            <a:r>
              <a:rPr lang="en-AU" sz="3600" dirty="0"/>
              <a:t>       Thank you</a:t>
            </a:r>
          </a:p>
          <a:p>
            <a:pPr marL="0" indent="0" algn="ctr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ctr">
              <a:buNone/>
              <a:tabLst>
                <a:tab pos="715963" algn="l"/>
              </a:tabLst>
            </a:pPr>
            <a:r>
              <a:rPr lang="en-US" sz="3600" dirty="0"/>
              <a:t> </a:t>
            </a: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8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If you like:-</a:t>
            </a: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Drinking coffee</a:t>
            </a: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Drinking beer or wine</a:t>
            </a: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Eating with a knife, fork, spoon </a:t>
            </a: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Driving a car</a:t>
            </a:r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Catching a train</a:t>
            </a:r>
            <a:endParaRPr lang="en-AU" sz="2800" dirty="0"/>
          </a:p>
          <a:p>
            <a:pPr marL="0" indent="0" algn="just">
              <a:buNone/>
              <a:tabLst>
                <a:tab pos="715963" algn="l"/>
              </a:tabLst>
            </a:pPr>
            <a:r>
              <a:rPr lang="en-US" sz="2800" dirty="0"/>
              <a:t>- then we must have steel</a:t>
            </a:r>
            <a:endParaRPr lang="en-AU" sz="28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23278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67" y="-127001"/>
            <a:ext cx="12352867" cy="691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9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41" y="160866"/>
            <a:ext cx="4410076" cy="617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6096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39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600" dirty="0"/>
          </a:p>
          <a:p>
            <a:pPr marL="0" indent="0" algn="just">
              <a:buNone/>
              <a:tabLst>
                <a:tab pos="715963" algn="l"/>
              </a:tabLst>
            </a:pP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20482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1703</TotalTime>
  <Words>640</Words>
  <Application>Microsoft Office PowerPoint</Application>
  <PresentationFormat>Custom</PresentationFormat>
  <Paragraphs>193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Facet</vt:lpstr>
      <vt:lpstr>Hume Coal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Australian Electricity Sources</vt:lpstr>
      <vt:lpstr>PowerPoint Presentation</vt:lpstr>
      <vt:lpstr>  In 2017 Electricity Generation  Wind &amp; Solar  made up  8%</vt:lpstr>
      <vt:lpstr>PowerPoint Presentation</vt:lpstr>
      <vt:lpstr>PowerPoint Presentation</vt:lpstr>
      <vt:lpstr>PowerPoint Presentation</vt:lpstr>
      <vt:lpstr>11:30am  29,000 MWh  Coal &amp; Gas 88%  Wind &amp; Solar 11%  Hydro  1% </vt:lpstr>
      <vt:lpstr> 4am   20,000MWh  Coal &amp; Gas 91%  Wind &amp; Solar 3%  Hydro 6%</vt:lpstr>
      <vt:lpstr>PowerPoint Presentation</vt:lpstr>
      <vt:lpstr>PowerPoint Presentation</vt:lpstr>
      <vt:lpstr>South Australia   January 24 9pm  Consuming 3000MWh  Producing 2800MWh  Gas 83%  Diesel 14%  (80,000 Litres/hour)  Wind 3%  Solar 0%  Batteries 0%  (Elon Musk’s 100MW battery would have lasted 2 minutes) </vt:lpstr>
      <vt:lpstr>PowerPoint Presentation</vt:lpstr>
      <vt:lpstr> Diesel generators in front of a former coal power station    This could be Liddell Power Station after its closure in 3 years time</vt:lpstr>
      <vt:lpstr>  SA Govt website  advising people how to install diesel generators for homes and businesses</vt:lpstr>
      <vt:lpstr>  Advising on the risk of carbon monoxide poisoning </vt:lpstr>
      <vt:lpstr> Diesel generator sales are  booming </vt:lpstr>
      <vt:lpstr>PowerPoint Presentation</vt:lpstr>
      <vt:lpstr>PowerPoint Presentation</vt:lpstr>
      <vt:lpstr>COAL IS A GLOBAL ISSUE </vt:lpstr>
      <vt:lpstr>IEA’s 2018’s ALL ENERGY REPORT  2000  Fossil Fuels 79% Coal           20% Wind &amp; Solar 1% 2018  Fossil Fuels 79% Coal           21% Wind &amp; Solar 3% 2040 Fossil Fuels 75% Coal            22% Wind &amp; Solar 7%</vt:lpstr>
      <vt:lpstr>Global Issue</vt:lpstr>
      <vt:lpstr>CSIRO  says our coal  is 5 times cleaner than the rest of the worlds  Our coal has the highest energy ratio in the world </vt:lpstr>
      <vt:lpstr>Global Issue</vt:lpstr>
      <vt:lpstr>Isogo Power Plant Yokohama   9 years old  Burns 20% less coal and  emissions  are 30% less than  Australian power plants</vt:lpstr>
      <vt:lpstr>Isogo on Yokohama Bay  3.5kms from CBD</vt:lpstr>
      <vt:lpstr>Moorburg Power Plant - Hamburg   2 years old  75%  reduction in Carbon Dioxide emissions  </vt:lpstr>
      <vt:lpstr>Moorburg 6.5 kms  from  Hamburg’s CBD</vt:lpstr>
      <vt:lpstr>Global Issue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Donaldson</dc:creator>
  <cp:lastModifiedBy>Owner</cp:lastModifiedBy>
  <cp:revision>241</cp:revision>
  <cp:lastPrinted>2019-02-22T23:23:39Z</cp:lastPrinted>
  <dcterms:created xsi:type="dcterms:W3CDTF">2017-03-27T05:09:23Z</dcterms:created>
  <dcterms:modified xsi:type="dcterms:W3CDTF">2019-02-25T21:09:06Z</dcterms:modified>
</cp:coreProperties>
</file>