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79" r:id="rId6"/>
    <p:sldId id="260" r:id="rId7"/>
    <p:sldId id="265" r:id="rId8"/>
    <p:sldId id="261" r:id="rId9"/>
    <p:sldId id="263" r:id="rId10"/>
    <p:sldId id="264" r:id="rId11"/>
    <p:sldId id="266" r:id="rId12"/>
    <p:sldId id="267" r:id="rId13"/>
    <p:sldId id="269" r:id="rId14"/>
    <p:sldId id="268" r:id="rId15"/>
    <p:sldId id="270" r:id="rId16"/>
    <p:sldId id="280" r:id="rId17"/>
    <p:sldId id="271" r:id="rId18"/>
    <p:sldId id="272" r:id="rId19"/>
    <p:sldId id="276" r:id="rId20"/>
    <p:sldId id="273" r:id="rId21"/>
    <p:sldId id="274" r:id="rId22"/>
    <p:sldId id="278" r:id="rId23"/>
    <p:sldId id="277" r:id="rId24"/>
  </p:sldIdLst>
  <p:sldSz cx="9144000" cy="6858000" type="screen4x3"/>
  <p:notesSz cx="6797675" cy="9928225"/>
  <p:defaultTextStyle>
    <a:defPPr>
      <a:defRPr lang="en-A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B09D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doyle\Documents\!RPD\XLS%20Files\GW%20Bore%20Projected%20Data.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11299662080651886"/>
          <c:y val="3.9274176128864843E-2"/>
          <c:w val="0.79178644555748523"/>
          <c:h val="0.81822582031512736"/>
        </c:manualLayout>
      </c:layout>
      <c:pie3DChart>
        <c:varyColors val="1"/>
        <c:ser>
          <c:idx val="0"/>
          <c:order val="0"/>
          <c:explosion val="9"/>
          <c:dPt>
            <c:idx val="0"/>
            <c:bubble3D val="0"/>
            <c:spPr>
              <a:solidFill>
                <a:schemeClr val="bg2">
                  <a:lumMod val="75000"/>
                </a:schemeClr>
              </a:solidFill>
            </c:spPr>
            <c:extLst>
              <c:ext xmlns:c16="http://schemas.microsoft.com/office/drawing/2014/chart" uri="{C3380CC4-5D6E-409C-BE32-E72D297353CC}">
                <c16:uniqueId val="{00000001-3046-4722-8781-3701004EE248}"/>
              </c:ext>
            </c:extLst>
          </c:dPt>
          <c:dPt>
            <c:idx val="1"/>
            <c:bubble3D val="0"/>
            <c:spPr>
              <a:solidFill>
                <a:schemeClr val="accent3">
                  <a:lumMod val="60000"/>
                  <a:lumOff val="40000"/>
                </a:schemeClr>
              </a:solidFill>
            </c:spPr>
            <c:extLst>
              <c:ext xmlns:c16="http://schemas.microsoft.com/office/drawing/2014/chart" uri="{C3380CC4-5D6E-409C-BE32-E72D297353CC}">
                <c16:uniqueId val="{00000003-3046-4722-8781-3701004EE248}"/>
              </c:ext>
            </c:extLst>
          </c:dPt>
          <c:dPt>
            <c:idx val="2"/>
            <c:bubble3D val="0"/>
            <c:spPr>
              <a:solidFill>
                <a:schemeClr val="accent3">
                  <a:lumMod val="40000"/>
                  <a:lumOff val="60000"/>
                </a:schemeClr>
              </a:solidFill>
            </c:spPr>
            <c:extLst>
              <c:ext xmlns:c16="http://schemas.microsoft.com/office/drawing/2014/chart" uri="{C3380CC4-5D6E-409C-BE32-E72D297353CC}">
                <c16:uniqueId val="{00000005-3046-4722-8781-3701004EE248}"/>
              </c:ext>
            </c:extLst>
          </c:dPt>
          <c:dPt>
            <c:idx val="3"/>
            <c:bubble3D val="0"/>
            <c:spPr>
              <a:solidFill>
                <a:schemeClr val="accent3">
                  <a:lumMod val="20000"/>
                  <a:lumOff val="80000"/>
                </a:schemeClr>
              </a:solidFill>
            </c:spPr>
            <c:extLst>
              <c:ext xmlns:c16="http://schemas.microsoft.com/office/drawing/2014/chart" uri="{C3380CC4-5D6E-409C-BE32-E72D297353CC}">
                <c16:uniqueId val="{00000007-3046-4722-8781-3701004EE248}"/>
              </c:ext>
            </c:extLst>
          </c:dPt>
          <c:dPt>
            <c:idx val="4"/>
            <c:bubble3D val="0"/>
            <c:spPr>
              <a:solidFill>
                <a:schemeClr val="accent5">
                  <a:lumMod val="40000"/>
                  <a:lumOff val="60000"/>
                </a:schemeClr>
              </a:solidFill>
            </c:spPr>
            <c:extLst>
              <c:ext xmlns:c16="http://schemas.microsoft.com/office/drawing/2014/chart" uri="{C3380CC4-5D6E-409C-BE32-E72D297353CC}">
                <c16:uniqueId val="{00000009-3046-4722-8781-3701004EE248}"/>
              </c:ext>
            </c:extLst>
          </c:dPt>
          <c:dPt>
            <c:idx val="5"/>
            <c:bubble3D val="0"/>
            <c:spPr>
              <a:solidFill>
                <a:schemeClr val="tx2">
                  <a:lumMod val="40000"/>
                  <a:lumOff val="60000"/>
                </a:schemeClr>
              </a:solidFill>
            </c:spPr>
            <c:extLst>
              <c:ext xmlns:c16="http://schemas.microsoft.com/office/drawing/2014/chart" uri="{C3380CC4-5D6E-409C-BE32-E72D297353CC}">
                <c16:uniqueId val="{0000000B-3046-4722-8781-3701004EE248}"/>
              </c:ext>
            </c:extLst>
          </c:dPt>
          <c:dLbls>
            <c:dLbl>
              <c:idx val="0"/>
              <c:tx>
                <c:rich>
                  <a:bodyPr/>
                  <a:lstStyle/>
                  <a:p>
                    <a:r>
                      <a:rPr lang="en-US"/>
                      <a:t>(21) 22%</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046-4722-8781-3701004EE248}"/>
                </c:ext>
              </c:extLst>
            </c:dLbl>
            <c:dLbl>
              <c:idx val="1"/>
              <c:tx>
                <c:rich>
                  <a:bodyPr/>
                  <a:lstStyle/>
                  <a:p>
                    <a:r>
                      <a:rPr lang="en-US"/>
                      <a:t>(11) 12%</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046-4722-8781-3701004EE248}"/>
                </c:ext>
              </c:extLst>
            </c:dLbl>
            <c:dLbl>
              <c:idx val="2"/>
              <c:tx>
                <c:rich>
                  <a:bodyPr/>
                  <a:lstStyle/>
                  <a:p>
                    <a:r>
                      <a:rPr lang="en-US"/>
                      <a:t>(7) 7%</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3046-4722-8781-3701004EE248}"/>
                </c:ext>
              </c:extLst>
            </c:dLbl>
            <c:dLbl>
              <c:idx val="3"/>
              <c:tx>
                <c:rich>
                  <a:bodyPr/>
                  <a:lstStyle/>
                  <a:p>
                    <a:r>
                      <a:rPr lang="en-US"/>
                      <a:t>(21) 22%</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3046-4722-8781-3701004EE248}"/>
                </c:ext>
              </c:extLst>
            </c:dLbl>
            <c:dLbl>
              <c:idx val="4"/>
              <c:tx>
                <c:rich>
                  <a:bodyPr/>
                  <a:lstStyle/>
                  <a:p>
                    <a:r>
                      <a:rPr lang="en-US"/>
                      <a:t>(24) 26%</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3046-4722-8781-3701004EE248}"/>
                </c:ext>
              </c:extLst>
            </c:dLbl>
            <c:dLbl>
              <c:idx val="5"/>
              <c:tx>
                <c:rich>
                  <a:bodyPr/>
                  <a:lstStyle/>
                  <a:p>
                    <a:r>
                      <a:rPr lang="en-US"/>
                      <a:t>(10) 11%</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3046-4722-8781-3701004EE248}"/>
                </c:ext>
              </c:extLst>
            </c:dLbl>
            <c:spPr>
              <a:noFill/>
              <a:ln>
                <a:noFill/>
              </a:ln>
              <a:effectLst/>
            </c:spPr>
            <c:txPr>
              <a:bodyPr/>
              <a:lstStyle/>
              <a:p>
                <a:pPr>
                  <a:defRPr sz="2000"/>
                </a:pPr>
                <a:endParaRPr lang="en-US"/>
              </a:p>
            </c:txPr>
            <c:showLegendKey val="0"/>
            <c:showVal val="1"/>
            <c:showCatName val="0"/>
            <c:showSerName val="0"/>
            <c:showPercent val="1"/>
            <c:showBubbleSize val="0"/>
            <c:showLeaderLines val="1"/>
            <c:extLst>
              <c:ext xmlns:c15="http://schemas.microsoft.com/office/drawing/2012/chart" uri="{CE6537A1-D6FC-4f65-9D91-7224C49458BB}"/>
            </c:extLst>
          </c:dLbls>
          <c:val>
            <c:numRef>
              <c:f>'Pie Chart of Impacts'!$O$104:$O$109</c:f>
              <c:numCache>
                <c:formatCode>General</c:formatCode>
                <c:ptCount val="6"/>
                <c:pt idx="0">
                  <c:v>21</c:v>
                </c:pt>
                <c:pt idx="1">
                  <c:v>11</c:v>
                </c:pt>
                <c:pt idx="2">
                  <c:v>7</c:v>
                </c:pt>
                <c:pt idx="3">
                  <c:v>21</c:v>
                </c:pt>
                <c:pt idx="4">
                  <c:v>24</c:v>
                </c:pt>
                <c:pt idx="5">
                  <c:v>10</c:v>
                </c:pt>
              </c:numCache>
            </c:numRef>
          </c:val>
          <c:extLst>
            <c:ext xmlns:c16="http://schemas.microsoft.com/office/drawing/2014/chart" uri="{C3380CC4-5D6E-409C-BE32-E72D297353CC}">
              <c16:uniqueId val="{0000000C-3046-4722-8781-3701004EE248}"/>
            </c:ext>
          </c:extLst>
        </c:ser>
        <c:dLbls>
          <c:showLegendKey val="0"/>
          <c:showVal val="0"/>
          <c:showCatName val="0"/>
          <c:showSerName val="0"/>
          <c:showPercent val="0"/>
          <c:showBubbleSize val="0"/>
          <c:showLeaderLines val="1"/>
        </c:dLbls>
      </c:pie3DChart>
    </c:plotArea>
    <c:legend>
      <c:legendPos val="r"/>
      <c:layout>
        <c:manualLayout>
          <c:xMode val="edge"/>
          <c:yMode val="edge"/>
          <c:x val="0"/>
          <c:y val="0.78013264518824399"/>
          <c:w val="0.9846107525635277"/>
          <c:h val="0.21873674752080213"/>
        </c:manualLayout>
      </c:layout>
      <c:overlay val="0"/>
      <c:txPr>
        <a:bodyPr/>
        <a:lstStyle/>
        <a:p>
          <a:pPr rtl="0">
            <a:defRPr/>
          </a:pPr>
          <a:endParaRPr lang="en-US"/>
        </a:p>
      </c:txPr>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AU"/>
              <a:t>Make Good Break down</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7874742300811021E-2"/>
          <c:y val="0.25334588082552101"/>
          <c:w val="0.82425051539837801"/>
          <c:h val="0.71070697671477712"/>
        </c:manualLayout>
      </c:layout>
      <c:pie3DChart>
        <c:varyColors val="1"/>
        <c:ser>
          <c:idx val="0"/>
          <c:order val="0"/>
          <c:explosion val="16"/>
          <c:dPt>
            <c:idx val="0"/>
            <c:bubble3D val="0"/>
            <c:explosion val="9"/>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FAEA-4948-BA8C-7F5664C87BC5}"/>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FAEA-4948-BA8C-7F5664C87BC5}"/>
              </c:ext>
            </c:extLst>
          </c:dPt>
          <c:dPt>
            <c:idx val="2"/>
            <c:bubble3D val="0"/>
            <c:explosion val="7"/>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FAEA-4948-BA8C-7F5664C87BC5}"/>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FAEA-4948-BA8C-7F5664C87BC5}"/>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FAEA-4948-BA8C-7F5664C87BC5}"/>
              </c:ext>
            </c:extLst>
          </c:dPt>
          <c:dLbls>
            <c:dLbl>
              <c:idx val="3"/>
              <c:tx>
                <c:rich>
                  <a:bodyPr/>
                  <a:lstStyle/>
                  <a:p>
                    <a:r>
                      <a:rPr lang="en-AU"/>
                      <a:t>Replace Bore</a:t>
                    </a:r>
                  </a:p>
                  <a:p>
                    <a:r>
                      <a:rPr lang="en-AU"/>
                      <a:t>Stock &amp; Domestic
15%</a:t>
                    </a:r>
                  </a:p>
                </c:rich>
              </c:tx>
              <c:dLblPos val="ct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FAEA-4948-BA8C-7F5664C87BC5}"/>
                </c:ext>
              </c:extLst>
            </c:dLbl>
            <c:dLbl>
              <c:idx val="4"/>
              <c:layout>
                <c:manualLayout>
                  <c:x val="2.5658659756138028E-2"/>
                  <c:y val="-1.539669746006158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FAEA-4948-BA8C-7F5664C87BC5}"/>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'Make Good Summary'!$B$5:$B$9</c:f>
              <c:strCache>
                <c:ptCount val="5"/>
                <c:pt idx="0">
                  <c:v>Increased Pumping Costs</c:v>
                </c:pt>
                <c:pt idx="1">
                  <c:v>Lower Pump</c:v>
                </c:pt>
                <c:pt idx="2">
                  <c:v>Replace Bore - Irrigation</c:v>
                </c:pt>
                <c:pt idx="3">
                  <c:v>Replace Bore - Stock &amp; Domestic</c:v>
                </c:pt>
                <c:pt idx="4">
                  <c:v>Replace Bore - Additional Supply</c:v>
                </c:pt>
              </c:strCache>
            </c:strRef>
          </c:cat>
          <c:val>
            <c:numRef>
              <c:f>'Make Good Summary'!$C$5:$C$9</c:f>
              <c:numCache>
                <c:formatCode>General</c:formatCode>
                <c:ptCount val="5"/>
                <c:pt idx="0">
                  <c:v>32.978723404255319</c:v>
                </c:pt>
                <c:pt idx="1">
                  <c:v>35.106382978723403</c:v>
                </c:pt>
                <c:pt idx="2">
                  <c:v>15.957446808510639</c:v>
                </c:pt>
                <c:pt idx="3">
                  <c:v>14.893617021276597</c:v>
                </c:pt>
                <c:pt idx="4">
                  <c:v>1.0638297872340425</c:v>
                </c:pt>
              </c:numCache>
            </c:numRef>
          </c:val>
          <c:extLst>
            <c:ext xmlns:c16="http://schemas.microsoft.com/office/drawing/2014/chart" uri="{C3380CC4-5D6E-409C-BE32-E72D297353CC}">
              <c16:uniqueId val="{0000000A-FAEA-4948-BA8C-7F5664C87BC5}"/>
            </c:ext>
          </c:extLst>
        </c:ser>
        <c:dLbls>
          <c:dLblPos val="ctr"/>
          <c:showLegendKey val="0"/>
          <c:showVal val="0"/>
          <c:showCatName val="1"/>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26F872-5BFE-42E9-AAD4-0D080E4166F7}"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en-US"/>
        </a:p>
      </dgm:t>
    </dgm:pt>
    <dgm:pt modelId="{2BF22626-01E1-4676-A626-19954C7AD03E}">
      <dgm:prSet/>
      <dgm:spPr/>
      <dgm:t>
        <a:bodyPr/>
        <a:lstStyle/>
        <a:p>
          <a:r>
            <a:rPr lang="en-AU" b="1" dirty="0"/>
            <a:t>DPE ‘cherry picked’ submissions, and expert evidence, to fit a predetermined narrative.</a:t>
          </a:r>
          <a:endParaRPr lang="en-US" dirty="0"/>
        </a:p>
      </dgm:t>
    </dgm:pt>
    <dgm:pt modelId="{34E3A540-E085-4C73-AE50-E552DD46D90A}" type="parTrans" cxnId="{71D8F349-A88A-4DB7-941E-32833D0BA7E9}">
      <dgm:prSet/>
      <dgm:spPr/>
      <dgm:t>
        <a:bodyPr/>
        <a:lstStyle/>
        <a:p>
          <a:endParaRPr lang="en-US"/>
        </a:p>
      </dgm:t>
    </dgm:pt>
    <dgm:pt modelId="{F10D2F44-CB12-4139-A16B-D24D54567ABD}" type="sibTrans" cxnId="{71D8F349-A88A-4DB7-941E-32833D0BA7E9}">
      <dgm:prSet/>
      <dgm:spPr/>
      <dgm:t>
        <a:bodyPr/>
        <a:lstStyle/>
        <a:p>
          <a:endParaRPr lang="en-US"/>
        </a:p>
      </dgm:t>
    </dgm:pt>
    <dgm:pt modelId="{7346A95E-B688-4ACC-9EA3-E7DDEC425B6A}">
      <dgm:prSet/>
      <dgm:spPr/>
      <dgm:t>
        <a:bodyPr/>
        <a:lstStyle/>
        <a:p>
          <a:r>
            <a:rPr lang="en-AU" b="1" dirty="0"/>
            <a:t>DPE equated ‘political interest’ with ‘public interest’.</a:t>
          </a:r>
          <a:endParaRPr lang="en-US" dirty="0"/>
        </a:p>
      </dgm:t>
    </dgm:pt>
    <dgm:pt modelId="{E64B3DFB-28DD-4183-812D-5FADCBE1B4A7}" type="parTrans" cxnId="{8648AEAA-1BB4-49BF-8BBB-BF4B4828105C}">
      <dgm:prSet/>
      <dgm:spPr/>
      <dgm:t>
        <a:bodyPr/>
        <a:lstStyle/>
        <a:p>
          <a:endParaRPr lang="en-US"/>
        </a:p>
      </dgm:t>
    </dgm:pt>
    <dgm:pt modelId="{AD1D644E-A45E-4634-BEC0-15752AD49BCE}" type="sibTrans" cxnId="{8648AEAA-1BB4-49BF-8BBB-BF4B4828105C}">
      <dgm:prSet/>
      <dgm:spPr/>
      <dgm:t>
        <a:bodyPr/>
        <a:lstStyle/>
        <a:p>
          <a:endParaRPr lang="en-US"/>
        </a:p>
      </dgm:t>
    </dgm:pt>
    <dgm:pt modelId="{7E9004EC-D1FE-44D8-B45A-5DFCE6126D14}">
      <dgm:prSet/>
      <dgm:spPr/>
      <dgm:t>
        <a:bodyPr/>
        <a:lstStyle/>
        <a:p>
          <a:r>
            <a:rPr lang="en-AU" b="1"/>
            <a:t>DPE failed to deal adequately with differences of expert opinion  (including interest groups) – mine design and water.</a:t>
          </a:r>
          <a:endParaRPr lang="en-US"/>
        </a:p>
      </dgm:t>
    </dgm:pt>
    <dgm:pt modelId="{B71C2929-CE88-4EC4-8AC4-F82B22873BA8}" type="parTrans" cxnId="{853AA03F-653B-4918-AC5F-B3753991B3F9}">
      <dgm:prSet/>
      <dgm:spPr/>
      <dgm:t>
        <a:bodyPr/>
        <a:lstStyle/>
        <a:p>
          <a:endParaRPr lang="en-US"/>
        </a:p>
      </dgm:t>
    </dgm:pt>
    <dgm:pt modelId="{D2305756-F1D6-4338-B20E-3D2240EC7A4C}" type="sibTrans" cxnId="{853AA03F-653B-4918-AC5F-B3753991B3F9}">
      <dgm:prSet/>
      <dgm:spPr/>
      <dgm:t>
        <a:bodyPr/>
        <a:lstStyle/>
        <a:p>
          <a:endParaRPr lang="en-US"/>
        </a:p>
      </dgm:t>
    </dgm:pt>
    <dgm:pt modelId="{DD58A290-5156-49E4-AD87-091C9BE8ED8E}">
      <dgm:prSet/>
      <dgm:spPr/>
      <dgm:t>
        <a:bodyPr/>
        <a:lstStyle/>
        <a:p>
          <a:r>
            <a:rPr lang="en-AU" b="1" dirty="0"/>
            <a:t>DPE was misleading in its use of the term ‘high risk activity’. </a:t>
          </a:r>
          <a:endParaRPr lang="en-US" dirty="0"/>
        </a:p>
      </dgm:t>
    </dgm:pt>
    <dgm:pt modelId="{71807688-D2D1-486A-9556-531698BEFA72}" type="parTrans" cxnId="{A1806742-A4A5-4770-9E33-923588953BB8}">
      <dgm:prSet/>
      <dgm:spPr/>
      <dgm:t>
        <a:bodyPr/>
        <a:lstStyle/>
        <a:p>
          <a:endParaRPr lang="en-US"/>
        </a:p>
      </dgm:t>
    </dgm:pt>
    <dgm:pt modelId="{DD75DDC2-F83A-49EF-A2E1-AE2C9D347F59}" type="sibTrans" cxnId="{A1806742-A4A5-4770-9E33-923588953BB8}">
      <dgm:prSet/>
      <dgm:spPr/>
      <dgm:t>
        <a:bodyPr/>
        <a:lstStyle/>
        <a:p>
          <a:endParaRPr lang="en-US"/>
        </a:p>
      </dgm:t>
    </dgm:pt>
    <dgm:pt modelId="{4CAE725B-1B69-4E98-AB88-810CFA330E0E}">
      <dgm:prSet/>
      <dgm:spPr>
        <a:solidFill>
          <a:schemeClr val="accent2">
            <a:lumMod val="60000"/>
            <a:lumOff val="40000"/>
          </a:schemeClr>
        </a:solidFill>
      </dgm:spPr>
      <dgm:t>
        <a:bodyPr/>
        <a:lstStyle/>
        <a:p>
          <a:r>
            <a:rPr lang="en-AU" b="1" dirty="0"/>
            <a:t>DPE misunderstood proven mine use technology to improve safety and minimise risk (human and environment).</a:t>
          </a:r>
          <a:endParaRPr lang="en-US" dirty="0"/>
        </a:p>
      </dgm:t>
    </dgm:pt>
    <dgm:pt modelId="{A08713A5-3729-4C1C-879C-781350ABAD62}" type="parTrans" cxnId="{E095762B-E82E-4B95-B859-18FAA6B235C3}">
      <dgm:prSet/>
      <dgm:spPr/>
      <dgm:t>
        <a:bodyPr/>
        <a:lstStyle/>
        <a:p>
          <a:endParaRPr lang="en-US"/>
        </a:p>
      </dgm:t>
    </dgm:pt>
    <dgm:pt modelId="{3D63DB7D-4753-4D74-9467-3369683EA81D}" type="sibTrans" cxnId="{E095762B-E82E-4B95-B859-18FAA6B235C3}">
      <dgm:prSet/>
      <dgm:spPr/>
      <dgm:t>
        <a:bodyPr/>
        <a:lstStyle/>
        <a:p>
          <a:endParaRPr lang="en-US"/>
        </a:p>
      </dgm:t>
    </dgm:pt>
    <dgm:pt modelId="{44BEE055-7945-4BE7-B9BC-52A908E658A0}">
      <dgm:prSet custT="1"/>
      <dgm:spPr>
        <a:solidFill>
          <a:srgbClr val="92D050"/>
        </a:solidFill>
      </dgm:spPr>
      <dgm:t>
        <a:bodyPr/>
        <a:lstStyle/>
        <a:p>
          <a:r>
            <a:rPr lang="en-AU" sz="1300" b="1" kern="1200" dirty="0"/>
            <a:t>DPE misused the ‘Precautionary </a:t>
          </a:r>
          <a:r>
            <a:rPr lang="en-AU" sz="1300" b="1" kern="1200" dirty="0">
              <a:solidFill>
                <a:srgbClr val="FFFFFF"/>
              </a:solidFill>
              <a:latin typeface="Calibri"/>
              <a:ea typeface="+mn-ea"/>
              <a:cs typeface="+mn-cs"/>
            </a:rPr>
            <a:t>Principle</a:t>
          </a:r>
          <a:r>
            <a:rPr lang="en-AU" sz="1300" b="1" kern="1200" dirty="0"/>
            <a:t>’ in a totally inappropriate manner.</a:t>
          </a:r>
          <a:endParaRPr lang="en-US" sz="1300" kern="1200" dirty="0"/>
        </a:p>
      </dgm:t>
    </dgm:pt>
    <dgm:pt modelId="{C6241CCF-81EB-4867-B6C4-1EBE5BB00850}" type="parTrans" cxnId="{252402A5-DC5D-4E5B-BACA-A6AB4F84277E}">
      <dgm:prSet/>
      <dgm:spPr/>
      <dgm:t>
        <a:bodyPr/>
        <a:lstStyle/>
        <a:p>
          <a:endParaRPr lang="en-US"/>
        </a:p>
      </dgm:t>
    </dgm:pt>
    <dgm:pt modelId="{7CA14573-A39E-4ADB-87F0-70C97C017766}" type="sibTrans" cxnId="{252402A5-DC5D-4E5B-BACA-A6AB4F84277E}">
      <dgm:prSet/>
      <dgm:spPr/>
      <dgm:t>
        <a:bodyPr/>
        <a:lstStyle/>
        <a:p>
          <a:endParaRPr lang="en-US"/>
        </a:p>
      </dgm:t>
    </dgm:pt>
    <dgm:pt modelId="{D711F644-9394-49F2-85BF-7FAE3EADFB06}">
      <dgm:prSet/>
      <dgm:spPr>
        <a:solidFill>
          <a:srgbClr val="FF0000"/>
        </a:solidFill>
      </dgm:spPr>
      <dgm:t>
        <a:bodyPr/>
        <a:lstStyle/>
        <a:p>
          <a:r>
            <a:rPr lang="en-AU" b="1" dirty="0"/>
            <a:t>DPE downplayed the economic significance of the project.</a:t>
          </a:r>
          <a:endParaRPr lang="en-US" dirty="0"/>
        </a:p>
      </dgm:t>
    </dgm:pt>
    <dgm:pt modelId="{DC4C1E04-C867-42B9-A235-DF70BDA02920}" type="parTrans" cxnId="{A32CF2F8-2CB7-4D82-80A7-AB0FA33437A9}">
      <dgm:prSet/>
      <dgm:spPr/>
      <dgm:t>
        <a:bodyPr/>
        <a:lstStyle/>
        <a:p>
          <a:endParaRPr lang="en-US"/>
        </a:p>
      </dgm:t>
    </dgm:pt>
    <dgm:pt modelId="{1B029E13-553F-4B33-8EF1-380C02464971}" type="sibTrans" cxnId="{A32CF2F8-2CB7-4D82-80A7-AB0FA33437A9}">
      <dgm:prSet/>
      <dgm:spPr/>
      <dgm:t>
        <a:bodyPr/>
        <a:lstStyle/>
        <a:p>
          <a:endParaRPr lang="en-US"/>
        </a:p>
      </dgm:t>
    </dgm:pt>
    <dgm:pt modelId="{8A76B810-A227-4225-8860-476812A8D312}" type="pres">
      <dgm:prSet presAssocID="{4526F872-5BFE-42E9-AAD4-0D080E4166F7}" presName="diagram" presStyleCnt="0">
        <dgm:presLayoutVars>
          <dgm:dir/>
          <dgm:resizeHandles val="exact"/>
        </dgm:presLayoutVars>
      </dgm:prSet>
      <dgm:spPr/>
    </dgm:pt>
    <dgm:pt modelId="{3B12196B-4894-4F03-A9C0-E9CC52B5955A}" type="pres">
      <dgm:prSet presAssocID="{2BF22626-01E1-4676-A626-19954C7AD03E}" presName="node" presStyleLbl="node1" presStyleIdx="0" presStyleCnt="7">
        <dgm:presLayoutVars>
          <dgm:bulletEnabled val="1"/>
        </dgm:presLayoutVars>
      </dgm:prSet>
      <dgm:spPr/>
    </dgm:pt>
    <dgm:pt modelId="{5EF4C0CA-B699-489F-9A55-3474E59C8DE4}" type="pres">
      <dgm:prSet presAssocID="{F10D2F44-CB12-4139-A16B-D24D54567ABD}" presName="sibTrans" presStyleCnt="0"/>
      <dgm:spPr/>
    </dgm:pt>
    <dgm:pt modelId="{98FCC051-8A37-4084-8EB3-5A59E4D8AB32}" type="pres">
      <dgm:prSet presAssocID="{7346A95E-B688-4ACC-9EA3-E7DDEC425B6A}" presName="node" presStyleLbl="node1" presStyleIdx="1" presStyleCnt="7">
        <dgm:presLayoutVars>
          <dgm:bulletEnabled val="1"/>
        </dgm:presLayoutVars>
      </dgm:prSet>
      <dgm:spPr/>
    </dgm:pt>
    <dgm:pt modelId="{28045AB9-C7CF-4C0A-87A2-39DF1BFE2D0F}" type="pres">
      <dgm:prSet presAssocID="{AD1D644E-A45E-4634-BEC0-15752AD49BCE}" presName="sibTrans" presStyleCnt="0"/>
      <dgm:spPr/>
    </dgm:pt>
    <dgm:pt modelId="{9FA35FCA-EC8B-4685-BEFD-53E3660C8DED}" type="pres">
      <dgm:prSet presAssocID="{7E9004EC-D1FE-44D8-B45A-5DFCE6126D14}" presName="node" presStyleLbl="node1" presStyleIdx="2" presStyleCnt="7">
        <dgm:presLayoutVars>
          <dgm:bulletEnabled val="1"/>
        </dgm:presLayoutVars>
      </dgm:prSet>
      <dgm:spPr/>
    </dgm:pt>
    <dgm:pt modelId="{0944E572-9849-4BFD-A3A0-FD203C0A498D}" type="pres">
      <dgm:prSet presAssocID="{D2305756-F1D6-4338-B20E-3D2240EC7A4C}" presName="sibTrans" presStyleCnt="0"/>
      <dgm:spPr/>
    </dgm:pt>
    <dgm:pt modelId="{4602A8D5-C275-485D-B028-EE67A0FD532A}" type="pres">
      <dgm:prSet presAssocID="{DD58A290-5156-49E4-AD87-091C9BE8ED8E}" presName="node" presStyleLbl="node1" presStyleIdx="3" presStyleCnt="7">
        <dgm:presLayoutVars>
          <dgm:bulletEnabled val="1"/>
        </dgm:presLayoutVars>
      </dgm:prSet>
      <dgm:spPr/>
    </dgm:pt>
    <dgm:pt modelId="{E6762FBF-4C93-4142-B5AB-179B366D1A9F}" type="pres">
      <dgm:prSet presAssocID="{DD75DDC2-F83A-49EF-A2E1-AE2C9D347F59}" presName="sibTrans" presStyleCnt="0"/>
      <dgm:spPr/>
    </dgm:pt>
    <dgm:pt modelId="{C763C8E3-66D4-4197-85D0-D1A8B2B78AF7}" type="pres">
      <dgm:prSet presAssocID="{4CAE725B-1B69-4E98-AB88-810CFA330E0E}" presName="node" presStyleLbl="node1" presStyleIdx="4" presStyleCnt="7">
        <dgm:presLayoutVars>
          <dgm:bulletEnabled val="1"/>
        </dgm:presLayoutVars>
      </dgm:prSet>
      <dgm:spPr/>
    </dgm:pt>
    <dgm:pt modelId="{DC2691A1-1CCB-494A-BE30-58DB40AA1E6E}" type="pres">
      <dgm:prSet presAssocID="{3D63DB7D-4753-4D74-9467-3369683EA81D}" presName="sibTrans" presStyleCnt="0"/>
      <dgm:spPr/>
    </dgm:pt>
    <dgm:pt modelId="{916AC5A0-3E7C-45EC-AF2A-541F9E5F2182}" type="pres">
      <dgm:prSet presAssocID="{44BEE055-7945-4BE7-B9BC-52A908E658A0}" presName="node" presStyleLbl="node1" presStyleIdx="5" presStyleCnt="7">
        <dgm:presLayoutVars>
          <dgm:bulletEnabled val="1"/>
        </dgm:presLayoutVars>
      </dgm:prSet>
      <dgm:spPr/>
    </dgm:pt>
    <dgm:pt modelId="{8CCFFE3A-FB4F-4AFD-94FC-1238849F26CF}" type="pres">
      <dgm:prSet presAssocID="{7CA14573-A39E-4ADB-87F0-70C97C017766}" presName="sibTrans" presStyleCnt="0"/>
      <dgm:spPr/>
    </dgm:pt>
    <dgm:pt modelId="{F8A7F219-674F-4963-8075-63543FB8A963}" type="pres">
      <dgm:prSet presAssocID="{D711F644-9394-49F2-85BF-7FAE3EADFB06}" presName="node" presStyleLbl="node1" presStyleIdx="6" presStyleCnt="7">
        <dgm:presLayoutVars>
          <dgm:bulletEnabled val="1"/>
        </dgm:presLayoutVars>
      </dgm:prSet>
      <dgm:spPr/>
    </dgm:pt>
  </dgm:ptLst>
  <dgm:cxnLst>
    <dgm:cxn modelId="{E095762B-E82E-4B95-B859-18FAA6B235C3}" srcId="{4526F872-5BFE-42E9-AAD4-0D080E4166F7}" destId="{4CAE725B-1B69-4E98-AB88-810CFA330E0E}" srcOrd="4" destOrd="0" parTransId="{A08713A5-3729-4C1C-879C-781350ABAD62}" sibTransId="{3D63DB7D-4753-4D74-9467-3369683EA81D}"/>
    <dgm:cxn modelId="{853AA03F-653B-4918-AC5F-B3753991B3F9}" srcId="{4526F872-5BFE-42E9-AAD4-0D080E4166F7}" destId="{7E9004EC-D1FE-44D8-B45A-5DFCE6126D14}" srcOrd="2" destOrd="0" parTransId="{B71C2929-CE88-4EC4-8AC4-F82B22873BA8}" sibTransId="{D2305756-F1D6-4338-B20E-3D2240EC7A4C}"/>
    <dgm:cxn modelId="{A1806742-A4A5-4770-9E33-923588953BB8}" srcId="{4526F872-5BFE-42E9-AAD4-0D080E4166F7}" destId="{DD58A290-5156-49E4-AD87-091C9BE8ED8E}" srcOrd="3" destOrd="0" parTransId="{71807688-D2D1-486A-9556-531698BEFA72}" sibTransId="{DD75DDC2-F83A-49EF-A2E1-AE2C9D347F59}"/>
    <dgm:cxn modelId="{71D8F349-A88A-4DB7-941E-32833D0BA7E9}" srcId="{4526F872-5BFE-42E9-AAD4-0D080E4166F7}" destId="{2BF22626-01E1-4676-A626-19954C7AD03E}" srcOrd="0" destOrd="0" parTransId="{34E3A540-E085-4C73-AE50-E552DD46D90A}" sibTransId="{F10D2F44-CB12-4139-A16B-D24D54567ABD}"/>
    <dgm:cxn modelId="{F599F94F-8B5D-45C1-BFF8-19EB8FF41064}" type="presOf" srcId="{4CAE725B-1B69-4E98-AB88-810CFA330E0E}" destId="{C763C8E3-66D4-4197-85D0-D1A8B2B78AF7}" srcOrd="0" destOrd="0" presId="urn:microsoft.com/office/officeart/2005/8/layout/default"/>
    <dgm:cxn modelId="{B8CB8051-D6C1-41F4-9A82-E792C893E246}" type="presOf" srcId="{4526F872-5BFE-42E9-AAD4-0D080E4166F7}" destId="{8A76B810-A227-4225-8860-476812A8D312}" srcOrd="0" destOrd="0" presId="urn:microsoft.com/office/officeart/2005/8/layout/default"/>
    <dgm:cxn modelId="{FFF49083-1172-4FD4-B95F-9ACC480E62D0}" type="presOf" srcId="{7346A95E-B688-4ACC-9EA3-E7DDEC425B6A}" destId="{98FCC051-8A37-4084-8EB3-5A59E4D8AB32}" srcOrd="0" destOrd="0" presId="urn:microsoft.com/office/officeart/2005/8/layout/default"/>
    <dgm:cxn modelId="{252402A5-DC5D-4E5B-BACA-A6AB4F84277E}" srcId="{4526F872-5BFE-42E9-AAD4-0D080E4166F7}" destId="{44BEE055-7945-4BE7-B9BC-52A908E658A0}" srcOrd="5" destOrd="0" parTransId="{C6241CCF-81EB-4867-B6C4-1EBE5BB00850}" sibTransId="{7CA14573-A39E-4ADB-87F0-70C97C017766}"/>
    <dgm:cxn modelId="{6BAE47A8-C964-45EF-A1E0-2AD0DF2284FD}" type="presOf" srcId="{DD58A290-5156-49E4-AD87-091C9BE8ED8E}" destId="{4602A8D5-C275-485D-B028-EE67A0FD532A}" srcOrd="0" destOrd="0" presId="urn:microsoft.com/office/officeart/2005/8/layout/default"/>
    <dgm:cxn modelId="{8648AEAA-1BB4-49BF-8BBB-BF4B4828105C}" srcId="{4526F872-5BFE-42E9-AAD4-0D080E4166F7}" destId="{7346A95E-B688-4ACC-9EA3-E7DDEC425B6A}" srcOrd="1" destOrd="0" parTransId="{E64B3DFB-28DD-4183-812D-5FADCBE1B4A7}" sibTransId="{AD1D644E-A45E-4634-BEC0-15752AD49BCE}"/>
    <dgm:cxn modelId="{6DFAC8B3-3ABB-49AF-8FC8-849348947575}" type="presOf" srcId="{44BEE055-7945-4BE7-B9BC-52A908E658A0}" destId="{916AC5A0-3E7C-45EC-AF2A-541F9E5F2182}" srcOrd="0" destOrd="0" presId="urn:microsoft.com/office/officeart/2005/8/layout/default"/>
    <dgm:cxn modelId="{D0725ECE-C320-472E-87BB-4C1A8FD5E484}" type="presOf" srcId="{2BF22626-01E1-4676-A626-19954C7AD03E}" destId="{3B12196B-4894-4F03-A9C0-E9CC52B5955A}" srcOrd="0" destOrd="0" presId="urn:microsoft.com/office/officeart/2005/8/layout/default"/>
    <dgm:cxn modelId="{8E795AF3-0779-4B1C-9CD1-C40CBB2EB75D}" type="presOf" srcId="{7E9004EC-D1FE-44D8-B45A-5DFCE6126D14}" destId="{9FA35FCA-EC8B-4685-BEFD-53E3660C8DED}" srcOrd="0" destOrd="0" presId="urn:microsoft.com/office/officeart/2005/8/layout/default"/>
    <dgm:cxn modelId="{A32CF2F8-2CB7-4D82-80A7-AB0FA33437A9}" srcId="{4526F872-5BFE-42E9-AAD4-0D080E4166F7}" destId="{D711F644-9394-49F2-85BF-7FAE3EADFB06}" srcOrd="6" destOrd="0" parTransId="{DC4C1E04-C867-42B9-A235-DF70BDA02920}" sibTransId="{1B029E13-553F-4B33-8EF1-380C02464971}"/>
    <dgm:cxn modelId="{18A62ADE-0A4C-47C5-9EE2-85435C334F5B}" type="presOf" srcId="{D711F644-9394-49F2-85BF-7FAE3EADFB06}" destId="{F8A7F219-674F-4963-8075-63543FB8A963}" srcOrd="0" destOrd="0" presId="urn:microsoft.com/office/officeart/2005/8/layout/default"/>
    <dgm:cxn modelId="{A67D1429-41F1-4240-9637-8FC243FE80F9}" type="presParOf" srcId="{8A76B810-A227-4225-8860-476812A8D312}" destId="{3B12196B-4894-4F03-A9C0-E9CC52B5955A}" srcOrd="0" destOrd="0" presId="urn:microsoft.com/office/officeart/2005/8/layout/default"/>
    <dgm:cxn modelId="{18BD7A7C-5F6E-43EE-9665-CE20C20CA19F}" type="presParOf" srcId="{8A76B810-A227-4225-8860-476812A8D312}" destId="{5EF4C0CA-B699-489F-9A55-3474E59C8DE4}" srcOrd="1" destOrd="0" presId="urn:microsoft.com/office/officeart/2005/8/layout/default"/>
    <dgm:cxn modelId="{B8C8E813-4817-435B-AB86-0D1DE94BD7F3}" type="presParOf" srcId="{8A76B810-A227-4225-8860-476812A8D312}" destId="{98FCC051-8A37-4084-8EB3-5A59E4D8AB32}" srcOrd="2" destOrd="0" presId="urn:microsoft.com/office/officeart/2005/8/layout/default"/>
    <dgm:cxn modelId="{0AD68920-14D5-4B36-A4B9-367E10E8796C}" type="presParOf" srcId="{8A76B810-A227-4225-8860-476812A8D312}" destId="{28045AB9-C7CF-4C0A-87A2-39DF1BFE2D0F}" srcOrd="3" destOrd="0" presId="urn:microsoft.com/office/officeart/2005/8/layout/default"/>
    <dgm:cxn modelId="{22CD8733-5B67-405F-BFE2-C98985BEA42A}" type="presParOf" srcId="{8A76B810-A227-4225-8860-476812A8D312}" destId="{9FA35FCA-EC8B-4685-BEFD-53E3660C8DED}" srcOrd="4" destOrd="0" presId="urn:microsoft.com/office/officeart/2005/8/layout/default"/>
    <dgm:cxn modelId="{1F2560E4-A993-476E-880C-2B6BEED1B34A}" type="presParOf" srcId="{8A76B810-A227-4225-8860-476812A8D312}" destId="{0944E572-9849-4BFD-A3A0-FD203C0A498D}" srcOrd="5" destOrd="0" presId="urn:microsoft.com/office/officeart/2005/8/layout/default"/>
    <dgm:cxn modelId="{D498D983-52C6-47E7-AEF1-ADE1B1D3EC8C}" type="presParOf" srcId="{8A76B810-A227-4225-8860-476812A8D312}" destId="{4602A8D5-C275-485D-B028-EE67A0FD532A}" srcOrd="6" destOrd="0" presId="urn:microsoft.com/office/officeart/2005/8/layout/default"/>
    <dgm:cxn modelId="{30778F01-7313-4F5D-A298-FA23A0F5CB5B}" type="presParOf" srcId="{8A76B810-A227-4225-8860-476812A8D312}" destId="{E6762FBF-4C93-4142-B5AB-179B366D1A9F}" srcOrd="7" destOrd="0" presId="urn:microsoft.com/office/officeart/2005/8/layout/default"/>
    <dgm:cxn modelId="{65D8E4DE-0330-491C-89BC-1F8D888E0275}" type="presParOf" srcId="{8A76B810-A227-4225-8860-476812A8D312}" destId="{C763C8E3-66D4-4197-85D0-D1A8B2B78AF7}" srcOrd="8" destOrd="0" presId="urn:microsoft.com/office/officeart/2005/8/layout/default"/>
    <dgm:cxn modelId="{57D8C101-048B-41E1-BA8D-58A8A1186759}" type="presParOf" srcId="{8A76B810-A227-4225-8860-476812A8D312}" destId="{DC2691A1-1CCB-494A-BE30-58DB40AA1E6E}" srcOrd="9" destOrd="0" presId="urn:microsoft.com/office/officeart/2005/8/layout/default"/>
    <dgm:cxn modelId="{30348971-83C6-495D-B6C4-9229E42B955A}" type="presParOf" srcId="{8A76B810-A227-4225-8860-476812A8D312}" destId="{916AC5A0-3E7C-45EC-AF2A-541F9E5F2182}" srcOrd="10" destOrd="0" presId="urn:microsoft.com/office/officeart/2005/8/layout/default"/>
    <dgm:cxn modelId="{094E6A60-29DA-4C0D-BC9D-92CEDBF848F0}" type="presParOf" srcId="{8A76B810-A227-4225-8860-476812A8D312}" destId="{8CCFFE3A-FB4F-4AFD-94FC-1238849F26CF}" srcOrd="11" destOrd="0" presId="urn:microsoft.com/office/officeart/2005/8/layout/default"/>
    <dgm:cxn modelId="{456B30C0-0EC7-4317-8718-5F9731527394}" type="presParOf" srcId="{8A76B810-A227-4225-8860-476812A8D312}" destId="{F8A7F219-674F-4963-8075-63543FB8A963}"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12196B-4894-4F03-A9C0-E9CC52B5955A}">
      <dsp:nvSpPr>
        <dsp:cNvPr id="0" name=""/>
        <dsp:cNvSpPr/>
      </dsp:nvSpPr>
      <dsp:spPr>
        <a:xfrm>
          <a:off x="794831" y="1861"/>
          <a:ext cx="1967824" cy="11806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AU" sz="1200" b="1" kern="1200" dirty="0"/>
            <a:t>DPE ‘cherry picked’ submissions, and expert evidence, to fit a predetermined narrative.</a:t>
          </a:r>
          <a:endParaRPr lang="en-US" sz="1200" kern="1200" dirty="0"/>
        </a:p>
      </dsp:txBody>
      <dsp:txXfrm>
        <a:off x="794831" y="1861"/>
        <a:ext cx="1967824" cy="1180694"/>
      </dsp:txXfrm>
    </dsp:sp>
    <dsp:sp modelId="{98FCC051-8A37-4084-8EB3-5A59E4D8AB32}">
      <dsp:nvSpPr>
        <dsp:cNvPr id="0" name=""/>
        <dsp:cNvSpPr/>
      </dsp:nvSpPr>
      <dsp:spPr>
        <a:xfrm>
          <a:off x="2959437" y="1861"/>
          <a:ext cx="1967824" cy="1180694"/>
        </a:xfrm>
        <a:prstGeom prst="rect">
          <a:avLst/>
        </a:prstGeom>
        <a:gradFill rotWithShape="0">
          <a:gsLst>
            <a:gs pos="0">
              <a:schemeClr val="accent2">
                <a:hueOff val="-2400000"/>
                <a:satOff val="-8334"/>
                <a:lumOff val="10000"/>
                <a:alphaOff val="0"/>
                <a:satMod val="103000"/>
                <a:lumMod val="102000"/>
                <a:tint val="94000"/>
              </a:schemeClr>
            </a:gs>
            <a:gs pos="50000">
              <a:schemeClr val="accent2">
                <a:hueOff val="-2400000"/>
                <a:satOff val="-8334"/>
                <a:lumOff val="10000"/>
                <a:alphaOff val="0"/>
                <a:satMod val="110000"/>
                <a:lumMod val="100000"/>
                <a:shade val="100000"/>
              </a:schemeClr>
            </a:gs>
            <a:gs pos="100000">
              <a:schemeClr val="accent2">
                <a:hueOff val="-2400000"/>
                <a:satOff val="-8334"/>
                <a:lumOff val="1000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AU" sz="1200" b="1" kern="1200" dirty="0"/>
            <a:t>DPE equated ‘political interest’ with ‘public interest’.</a:t>
          </a:r>
          <a:endParaRPr lang="en-US" sz="1200" kern="1200" dirty="0"/>
        </a:p>
      </dsp:txBody>
      <dsp:txXfrm>
        <a:off x="2959437" y="1861"/>
        <a:ext cx="1967824" cy="1180694"/>
      </dsp:txXfrm>
    </dsp:sp>
    <dsp:sp modelId="{9FA35FCA-EC8B-4685-BEFD-53E3660C8DED}">
      <dsp:nvSpPr>
        <dsp:cNvPr id="0" name=""/>
        <dsp:cNvSpPr/>
      </dsp:nvSpPr>
      <dsp:spPr>
        <a:xfrm>
          <a:off x="5124044" y="1861"/>
          <a:ext cx="1967824" cy="1180694"/>
        </a:xfrm>
        <a:prstGeom prst="rect">
          <a:avLst/>
        </a:prstGeom>
        <a:gradFill rotWithShape="0">
          <a:gsLst>
            <a:gs pos="0">
              <a:schemeClr val="accent2">
                <a:hueOff val="-4800000"/>
                <a:satOff val="-16668"/>
                <a:lumOff val="20000"/>
                <a:alphaOff val="0"/>
                <a:satMod val="103000"/>
                <a:lumMod val="102000"/>
                <a:tint val="94000"/>
              </a:schemeClr>
            </a:gs>
            <a:gs pos="50000">
              <a:schemeClr val="accent2">
                <a:hueOff val="-4800000"/>
                <a:satOff val="-16668"/>
                <a:lumOff val="20000"/>
                <a:alphaOff val="0"/>
                <a:satMod val="110000"/>
                <a:lumMod val="100000"/>
                <a:shade val="100000"/>
              </a:schemeClr>
            </a:gs>
            <a:gs pos="100000">
              <a:schemeClr val="accent2">
                <a:hueOff val="-4800000"/>
                <a:satOff val="-16668"/>
                <a:lumOff val="2000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AU" sz="1200" b="1" kern="1200"/>
            <a:t>DPE failed to deal adequately with differences of expert opinion  (including interest groups) – mine design and water.</a:t>
          </a:r>
          <a:endParaRPr lang="en-US" sz="1200" kern="1200"/>
        </a:p>
      </dsp:txBody>
      <dsp:txXfrm>
        <a:off x="5124044" y="1861"/>
        <a:ext cx="1967824" cy="1180694"/>
      </dsp:txXfrm>
    </dsp:sp>
    <dsp:sp modelId="{4602A8D5-C275-485D-B028-EE67A0FD532A}">
      <dsp:nvSpPr>
        <dsp:cNvPr id="0" name=""/>
        <dsp:cNvSpPr/>
      </dsp:nvSpPr>
      <dsp:spPr>
        <a:xfrm>
          <a:off x="794831" y="1379338"/>
          <a:ext cx="1967824" cy="1180694"/>
        </a:xfrm>
        <a:prstGeom prst="rect">
          <a:avLst/>
        </a:prstGeom>
        <a:gradFill rotWithShape="0">
          <a:gsLst>
            <a:gs pos="0">
              <a:schemeClr val="accent2">
                <a:hueOff val="-7200000"/>
                <a:satOff val="-25001"/>
                <a:lumOff val="30001"/>
                <a:alphaOff val="0"/>
                <a:satMod val="103000"/>
                <a:lumMod val="102000"/>
                <a:tint val="94000"/>
              </a:schemeClr>
            </a:gs>
            <a:gs pos="50000">
              <a:schemeClr val="accent2">
                <a:hueOff val="-7200000"/>
                <a:satOff val="-25001"/>
                <a:lumOff val="30001"/>
                <a:alphaOff val="0"/>
                <a:satMod val="110000"/>
                <a:lumMod val="100000"/>
                <a:shade val="100000"/>
              </a:schemeClr>
            </a:gs>
            <a:gs pos="100000">
              <a:schemeClr val="accent2">
                <a:hueOff val="-7200000"/>
                <a:satOff val="-25001"/>
                <a:lumOff val="3000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AU" sz="1200" b="1" kern="1200" dirty="0"/>
            <a:t>DPE was misleading in its use of the term ‘high risk activity’. </a:t>
          </a:r>
          <a:endParaRPr lang="en-US" sz="1200" kern="1200" dirty="0"/>
        </a:p>
      </dsp:txBody>
      <dsp:txXfrm>
        <a:off x="794831" y="1379338"/>
        <a:ext cx="1967824" cy="1180694"/>
      </dsp:txXfrm>
    </dsp:sp>
    <dsp:sp modelId="{C763C8E3-66D4-4197-85D0-D1A8B2B78AF7}">
      <dsp:nvSpPr>
        <dsp:cNvPr id="0" name=""/>
        <dsp:cNvSpPr/>
      </dsp:nvSpPr>
      <dsp:spPr>
        <a:xfrm>
          <a:off x="2959437" y="1379338"/>
          <a:ext cx="1967824" cy="1180694"/>
        </a:xfrm>
        <a:prstGeom prst="rect">
          <a:avLst/>
        </a:prstGeom>
        <a:solidFill>
          <a:schemeClr val="accent2">
            <a:lumMod val="60000"/>
            <a:lumOff val="4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AU" sz="1200" b="1" kern="1200" dirty="0"/>
            <a:t>DPE misunderstood proven mine use technology to improve safety and minimise risk (human and environment).</a:t>
          </a:r>
          <a:endParaRPr lang="en-US" sz="1200" kern="1200" dirty="0"/>
        </a:p>
      </dsp:txBody>
      <dsp:txXfrm>
        <a:off x="2959437" y="1379338"/>
        <a:ext cx="1967824" cy="1180694"/>
      </dsp:txXfrm>
    </dsp:sp>
    <dsp:sp modelId="{916AC5A0-3E7C-45EC-AF2A-541F9E5F2182}">
      <dsp:nvSpPr>
        <dsp:cNvPr id="0" name=""/>
        <dsp:cNvSpPr/>
      </dsp:nvSpPr>
      <dsp:spPr>
        <a:xfrm>
          <a:off x="5124044" y="1379338"/>
          <a:ext cx="1967824" cy="1180694"/>
        </a:xfrm>
        <a:prstGeom prst="rect">
          <a:avLst/>
        </a:prstGeom>
        <a:solidFill>
          <a:srgbClr val="92D05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AU" sz="1300" b="1" kern="1200" dirty="0"/>
            <a:t>DPE misused the ‘Precautionary </a:t>
          </a:r>
          <a:r>
            <a:rPr lang="en-AU" sz="1300" b="1" kern="1200" dirty="0">
              <a:solidFill>
                <a:srgbClr val="FFFFFF"/>
              </a:solidFill>
              <a:latin typeface="Calibri"/>
              <a:ea typeface="+mn-ea"/>
              <a:cs typeface="+mn-cs"/>
            </a:rPr>
            <a:t>Principle</a:t>
          </a:r>
          <a:r>
            <a:rPr lang="en-AU" sz="1300" b="1" kern="1200" dirty="0"/>
            <a:t>’ in a totally inappropriate manner.</a:t>
          </a:r>
          <a:endParaRPr lang="en-US" sz="1300" kern="1200" dirty="0"/>
        </a:p>
      </dsp:txBody>
      <dsp:txXfrm>
        <a:off x="5124044" y="1379338"/>
        <a:ext cx="1967824" cy="1180694"/>
      </dsp:txXfrm>
    </dsp:sp>
    <dsp:sp modelId="{F8A7F219-674F-4963-8075-63543FB8A963}">
      <dsp:nvSpPr>
        <dsp:cNvPr id="0" name=""/>
        <dsp:cNvSpPr/>
      </dsp:nvSpPr>
      <dsp:spPr>
        <a:xfrm>
          <a:off x="2959437" y="2756815"/>
          <a:ext cx="1967824" cy="1180694"/>
        </a:xfrm>
        <a:prstGeom prst="rect">
          <a:avLst/>
        </a:prstGeom>
        <a:solidFill>
          <a:srgbClr val="FF000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AU" sz="1200" b="1" kern="1200" dirty="0"/>
            <a:t>DPE downplayed the economic significance of the project.</a:t>
          </a:r>
          <a:endParaRPr lang="en-US" sz="1200" kern="1200" dirty="0"/>
        </a:p>
      </dsp:txBody>
      <dsp:txXfrm>
        <a:off x="2959437" y="2756815"/>
        <a:ext cx="1967824" cy="118069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0.03575</cdr:x>
      <cdr:y>0.79194</cdr:y>
    </cdr:from>
    <cdr:to>
      <cdr:x>0.96983</cdr:x>
      <cdr:y>0.85806</cdr:y>
    </cdr:to>
    <cdr:sp macro="" textlink="">
      <cdr:nvSpPr>
        <cdr:cNvPr id="2" name="TextBox 1"/>
        <cdr:cNvSpPr txBox="1"/>
      </cdr:nvSpPr>
      <cdr:spPr>
        <a:xfrm xmlns:a="http://schemas.openxmlformats.org/drawingml/2006/main">
          <a:off x="254000" y="3897312"/>
          <a:ext cx="6635749" cy="32543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2000" b="1" dirty="0"/>
            <a:t>Drawdown Ranges - Bore Maintenance - Total Bores = 94</a:t>
          </a:r>
        </a:p>
      </cdr:txBody>
    </cdr:sp>
  </cdr:relSizeAnchor>
  <cdr:relSizeAnchor xmlns:cdr="http://schemas.openxmlformats.org/drawingml/2006/chartDrawing">
    <cdr:from>
      <cdr:x>0.24581</cdr:x>
      <cdr:y>0.89903</cdr:y>
    </cdr:from>
    <cdr:to>
      <cdr:x>0.35307</cdr:x>
      <cdr:y>0.94258</cdr:y>
    </cdr:to>
    <cdr:sp macro="" textlink="">
      <cdr:nvSpPr>
        <cdr:cNvPr id="3" name="TextBox 1"/>
        <cdr:cNvSpPr txBox="1"/>
      </cdr:nvSpPr>
      <cdr:spPr>
        <a:xfrm xmlns:a="http://schemas.openxmlformats.org/drawingml/2006/main">
          <a:off x="1746251" y="4424363"/>
          <a:ext cx="762000" cy="2143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100"/>
            <a:t>3 </a:t>
          </a:r>
          <a:r>
            <a:rPr lang="en-AU" sz="1100" baseline="0"/>
            <a:t>- 4m</a:t>
          </a:r>
        </a:p>
        <a:p xmlns:a="http://schemas.openxmlformats.org/drawingml/2006/main">
          <a:pPr algn="ctr"/>
          <a:r>
            <a:rPr lang="en-AU" sz="1100" baseline="0"/>
            <a:t>11 Bores </a:t>
          </a:r>
          <a:endParaRPr lang="en-AU" sz="1100"/>
        </a:p>
      </cdr:txBody>
    </cdr:sp>
  </cdr:relSizeAnchor>
  <cdr:relSizeAnchor xmlns:cdr="http://schemas.openxmlformats.org/drawingml/2006/chartDrawing">
    <cdr:from>
      <cdr:x>0.67419</cdr:x>
      <cdr:y>0.90065</cdr:y>
    </cdr:from>
    <cdr:to>
      <cdr:x>0.77095</cdr:x>
      <cdr:y>0.94419</cdr:y>
    </cdr:to>
    <cdr:sp macro="" textlink="">
      <cdr:nvSpPr>
        <cdr:cNvPr id="5" name="TextBox 1"/>
        <cdr:cNvSpPr txBox="1"/>
      </cdr:nvSpPr>
      <cdr:spPr>
        <a:xfrm xmlns:a="http://schemas.openxmlformats.org/drawingml/2006/main">
          <a:off x="4789488" y="4432300"/>
          <a:ext cx="687387" cy="2143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100"/>
            <a:t>10 </a:t>
          </a:r>
          <a:r>
            <a:rPr lang="en-AU" sz="1100" baseline="0"/>
            <a:t>- 20m 24 Bores </a:t>
          </a:r>
          <a:endParaRPr lang="en-AU" sz="1100"/>
        </a:p>
      </cdr:txBody>
    </cdr:sp>
  </cdr:relSizeAnchor>
  <cdr:relSizeAnchor xmlns:cdr="http://schemas.openxmlformats.org/drawingml/2006/chartDrawing">
    <cdr:from>
      <cdr:x>0.54682</cdr:x>
      <cdr:y>0.89903</cdr:y>
    </cdr:from>
    <cdr:to>
      <cdr:x>0.65587</cdr:x>
      <cdr:y>0.94258</cdr:y>
    </cdr:to>
    <cdr:sp macro="" textlink="">
      <cdr:nvSpPr>
        <cdr:cNvPr id="6" name="TextBox 1"/>
        <cdr:cNvSpPr txBox="1"/>
      </cdr:nvSpPr>
      <cdr:spPr>
        <a:xfrm xmlns:a="http://schemas.openxmlformats.org/drawingml/2006/main">
          <a:off x="3884612" y="4424363"/>
          <a:ext cx="774700" cy="2143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100"/>
            <a:t>5 </a:t>
          </a:r>
          <a:r>
            <a:rPr lang="en-AU" sz="1100" baseline="0"/>
            <a:t>- 10m</a:t>
          </a:r>
        </a:p>
        <a:p xmlns:a="http://schemas.openxmlformats.org/drawingml/2006/main">
          <a:r>
            <a:rPr lang="en-AU" sz="1100" baseline="0"/>
            <a:t>21 Bores </a:t>
          </a:r>
          <a:endParaRPr lang="en-AU" sz="1100"/>
        </a:p>
      </cdr:txBody>
    </cdr:sp>
  </cdr:relSizeAnchor>
  <cdr:relSizeAnchor xmlns:cdr="http://schemas.openxmlformats.org/drawingml/2006/chartDrawing">
    <cdr:from>
      <cdr:x>0.39709</cdr:x>
      <cdr:y>0.89903</cdr:y>
    </cdr:from>
    <cdr:to>
      <cdr:x>0.48939</cdr:x>
      <cdr:y>0.94258</cdr:y>
    </cdr:to>
    <cdr:sp macro="" textlink="">
      <cdr:nvSpPr>
        <cdr:cNvPr id="7" name="TextBox 1"/>
        <cdr:cNvSpPr txBox="1"/>
      </cdr:nvSpPr>
      <cdr:spPr>
        <a:xfrm xmlns:a="http://schemas.openxmlformats.org/drawingml/2006/main">
          <a:off x="2820987" y="4424363"/>
          <a:ext cx="655637" cy="2143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100"/>
            <a:t>4 </a:t>
          </a:r>
          <a:r>
            <a:rPr lang="en-AU" sz="1100" baseline="0"/>
            <a:t>- 5m</a:t>
          </a:r>
        </a:p>
        <a:p xmlns:a="http://schemas.openxmlformats.org/drawingml/2006/main">
          <a:pPr algn="ctr"/>
          <a:r>
            <a:rPr lang="en-AU" sz="1100" baseline="0"/>
            <a:t>7 Bores </a:t>
          </a:r>
          <a:endParaRPr lang="en-AU" sz="1100"/>
        </a:p>
      </cdr:txBody>
    </cdr:sp>
  </cdr:relSizeAnchor>
  <cdr:relSizeAnchor xmlns:cdr="http://schemas.openxmlformats.org/drawingml/2006/chartDrawing">
    <cdr:from>
      <cdr:x>0.10056</cdr:x>
      <cdr:y>0.9</cdr:y>
    </cdr:from>
    <cdr:to>
      <cdr:x>0.21788</cdr:x>
      <cdr:y>0.96839</cdr:y>
    </cdr:to>
    <cdr:sp macro="" textlink="">
      <cdr:nvSpPr>
        <cdr:cNvPr id="8" name="TextBox 1"/>
        <cdr:cNvSpPr txBox="1"/>
      </cdr:nvSpPr>
      <cdr:spPr>
        <a:xfrm xmlns:a="http://schemas.openxmlformats.org/drawingml/2006/main">
          <a:off x="714375" y="4429127"/>
          <a:ext cx="833438" cy="336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100"/>
            <a:t>0</a:t>
          </a:r>
          <a:r>
            <a:rPr lang="en-AU" sz="1100" baseline="0"/>
            <a:t> - 3m</a:t>
          </a:r>
        </a:p>
        <a:p xmlns:a="http://schemas.openxmlformats.org/drawingml/2006/main">
          <a:pPr algn="ctr"/>
          <a:r>
            <a:rPr lang="en-AU" sz="1100" baseline="0"/>
            <a:t>21 Bores</a:t>
          </a:r>
          <a:endParaRPr lang="en-AU" sz="1100"/>
        </a:p>
      </cdr:txBody>
    </cdr:sp>
  </cdr:relSizeAnchor>
  <cdr:relSizeAnchor xmlns:cdr="http://schemas.openxmlformats.org/drawingml/2006/chartDrawing">
    <cdr:from>
      <cdr:x>0.81609</cdr:x>
      <cdr:y>0.89742</cdr:y>
    </cdr:from>
    <cdr:to>
      <cdr:x>0.91285</cdr:x>
      <cdr:y>0.94097</cdr:y>
    </cdr:to>
    <cdr:sp macro="" textlink="">
      <cdr:nvSpPr>
        <cdr:cNvPr id="9" name="TextBox 1"/>
        <cdr:cNvSpPr txBox="1"/>
      </cdr:nvSpPr>
      <cdr:spPr>
        <a:xfrm xmlns:a="http://schemas.openxmlformats.org/drawingml/2006/main">
          <a:off x="5797549" y="4416424"/>
          <a:ext cx="687387" cy="2143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100"/>
            <a:t>20 </a:t>
          </a:r>
          <a:r>
            <a:rPr lang="en-AU" sz="1100" baseline="0"/>
            <a:t>- 50m</a:t>
          </a:r>
        </a:p>
        <a:p xmlns:a="http://schemas.openxmlformats.org/drawingml/2006/main">
          <a:pPr algn="ctr"/>
          <a:r>
            <a:rPr lang="en-AU" sz="1100" baseline="0"/>
            <a:t>10 Bores </a:t>
          </a:r>
          <a:endParaRPr lang="en-AU" sz="1100"/>
        </a:p>
      </cdr:txBody>
    </cdr:sp>
  </cdr:relSizeAnchor>
  <cdr:relSizeAnchor xmlns:cdr="http://schemas.openxmlformats.org/drawingml/2006/chartDrawing">
    <cdr:from>
      <cdr:x>0.52223</cdr:x>
      <cdr:y>0.19698</cdr:y>
    </cdr:from>
    <cdr:to>
      <cdr:x>0.60894</cdr:x>
      <cdr:y>0.29903</cdr:y>
    </cdr:to>
    <cdr:sp macro="" textlink="">
      <cdr:nvSpPr>
        <cdr:cNvPr id="11" name="TextBox 1"/>
        <cdr:cNvSpPr txBox="1"/>
      </cdr:nvSpPr>
      <cdr:spPr>
        <a:xfrm xmlns:a="http://schemas.openxmlformats.org/drawingml/2006/main">
          <a:off x="4700658" y="936104"/>
          <a:ext cx="780487" cy="485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100" b="1" dirty="0"/>
            <a:t>0</a:t>
          </a:r>
          <a:r>
            <a:rPr lang="en-AU" sz="1100" b="1" baseline="0" dirty="0"/>
            <a:t> - 3m</a:t>
          </a:r>
          <a:endParaRPr lang="en-AU" sz="1100" b="1" dirty="0"/>
        </a:p>
      </cdr:txBody>
    </cdr:sp>
  </cdr:relSizeAnchor>
  <cdr:relSizeAnchor xmlns:cdr="http://schemas.openxmlformats.org/drawingml/2006/chartDrawing">
    <cdr:from>
      <cdr:x>0.63285</cdr:x>
      <cdr:y>0.33452</cdr:y>
    </cdr:from>
    <cdr:to>
      <cdr:x>0.72661</cdr:x>
      <cdr:y>0.42549</cdr:y>
    </cdr:to>
    <cdr:sp macro="" textlink="">
      <cdr:nvSpPr>
        <cdr:cNvPr id="12" name="TextBox 1"/>
        <cdr:cNvSpPr txBox="1"/>
      </cdr:nvSpPr>
      <cdr:spPr>
        <a:xfrm xmlns:a="http://schemas.openxmlformats.org/drawingml/2006/main">
          <a:off x="4320268" y="1657460"/>
          <a:ext cx="640039" cy="4507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100" b="1" dirty="0"/>
            <a:t>3 </a:t>
          </a:r>
          <a:r>
            <a:rPr lang="en-AU" sz="1100" b="1" baseline="0" dirty="0"/>
            <a:t>- 4m </a:t>
          </a:r>
          <a:endParaRPr lang="en-AU" sz="1100" b="1" dirty="0"/>
        </a:p>
      </cdr:txBody>
    </cdr:sp>
  </cdr:relSizeAnchor>
  <cdr:relSizeAnchor xmlns:cdr="http://schemas.openxmlformats.org/drawingml/2006/chartDrawing">
    <cdr:from>
      <cdr:x>0.60917</cdr:x>
      <cdr:y>0.40337</cdr:y>
    </cdr:from>
    <cdr:to>
      <cdr:x>0.72661</cdr:x>
      <cdr:y>0.47416</cdr:y>
    </cdr:to>
    <cdr:sp macro="" textlink="">
      <cdr:nvSpPr>
        <cdr:cNvPr id="13" name="TextBox 1"/>
        <cdr:cNvSpPr txBox="1"/>
      </cdr:nvSpPr>
      <cdr:spPr>
        <a:xfrm xmlns:a="http://schemas.openxmlformats.org/drawingml/2006/main">
          <a:off x="4158641" y="1998597"/>
          <a:ext cx="801666" cy="3507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100" b="1" dirty="0"/>
            <a:t>4 </a:t>
          </a:r>
          <a:r>
            <a:rPr lang="en-AU" sz="1100" b="1" baseline="0" dirty="0"/>
            <a:t>- 5m </a:t>
          </a:r>
          <a:endParaRPr lang="en-AU" sz="1100" b="1" dirty="0"/>
        </a:p>
      </cdr:txBody>
    </cdr:sp>
  </cdr:relSizeAnchor>
  <cdr:relSizeAnchor xmlns:cdr="http://schemas.openxmlformats.org/drawingml/2006/chartDrawing">
    <cdr:from>
      <cdr:x>0.44121</cdr:x>
      <cdr:y>0.41962</cdr:y>
    </cdr:from>
    <cdr:to>
      <cdr:x>0.55046</cdr:x>
      <cdr:y>0.48427</cdr:y>
    </cdr:to>
    <cdr:sp macro="" textlink="">
      <cdr:nvSpPr>
        <cdr:cNvPr id="14" name="TextBox 1"/>
        <cdr:cNvSpPr txBox="1"/>
      </cdr:nvSpPr>
      <cdr:spPr>
        <a:xfrm xmlns:a="http://schemas.openxmlformats.org/drawingml/2006/main">
          <a:off x="3012025" y="2079088"/>
          <a:ext cx="745783" cy="3203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100" b="1" dirty="0"/>
            <a:t>5 </a:t>
          </a:r>
          <a:r>
            <a:rPr lang="en-AU" sz="1100" b="1" baseline="0" dirty="0"/>
            <a:t>-10m </a:t>
          </a:r>
          <a:endParaRPr lang="en-AU" sz="1100" b="1" dirty="0"/>
        </a:p>
      </cdr:txBody>
    </cdr:sp>
  </cdr:relSizeAnchor>
  <cdr:relSizeAnchor xmlns:cdr="http://schemas.openxmlformats.org/drawingml/2006/chartDrawing">
    <cdr:from>
      <cdr:x>0.33095</cdr:x>
      <cdr:y>0.31032</cdr:y>
    </cdr:from>
    <cdr:to>
      <cdr:x>0.42771</cdr:x>
      <cdr:y>0.36545</cdr:y>
    </cdr:to>
    <cdr:sp macro="" textlink="">
      <cdr:nvSpPr>
        <cdr:cNvPr id="15" name="TextBox 1"/>
        <cdr:cNvSpPr txBox="1"/>
      </cdr:nvSpPr>
      <cdr:spPr>
        <a:xfrm xmlns:a="http://schemas.openxmlformats.org/drawingml/2006/main">
          <a:off x="2259276" y="1537555"/>
          <a:ext cx="660550" cy="27315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100" b="1" dirty="0"/>
            <a:t>10 </a:t>
          </a:r>
          <a:r>
            <a:rPr lang="en-AU" sz="1100" b="1" baseline="0" dirty="0"/>
            <a:t>-20m </a:t>
          </a:r>
          <a:endParaRPr lang="en-AU" sz="1100" b="1" dirty="0"/>
        </a:p>
      </cdr:txBody>
    </cdr:sp>
  </cdr:relSizeAnchor>
  <cdr:relSizeAnchor xmlns:cdr="http://schemas.openxmlformats.org/drawingml/2006/chartDrawing">
    <cdr:from>
      <cdr:x>0.43386</cdr:x>
      <cdr:y>0.16667</cdr:y>
    </cdr:from>
    <cdr:to>
      <cdr:x>0.53333</cdr:x>
      <cdr:y>0.26938</cdr:y>
    </cdr:to>
    <cdr:sp macro="" textlink="">
      <cdr:nvSpPr>
        <cdr:cNvPr id="16" name="TextBox 1"/>
        <cdr:cNvSpPr txBox="1"/>
      </cdr:nvSpPr>
      <cdr:spPr>
        <a:xfrm xmlns:a="http://schemas.openxmlformats.org/drawingml/2006/main">
          <a:off x="3905228" y="792088"/>
          <a:ext cx="895342" cy="48810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AU" sz="1100" b="1" dirty="0"/>
            <a:t>20 </a:t>
          </a:r>
          <a:r>
            <a:rPr lang="en-AU" sz="1100" b="1" baseline="0" dirty="0"/>
            <a:t>-50m </a:t>
          </a:r>
          <a:endParaRPr lang="en-AU" sz="1100" b="1" dirty="0"/>
        </a:p>
      </cdr:txBody>
    </cdr:sp>
  </cdr:relSizeAnchor>
  <cdr:relSizeAnchor xmlns:cdr="http://schemas.openxmlformats.org/drawingml/2006/chartDrawing">
    <cdr:from>
      <cdr:x>0.04693</cdr:x>
      <cdr:y>0.01032</cdr:y>
    </cdr:from>
    <cdr:to>
      <cdr:x>0.98101</cdr:x>
      <cdr:y>0.10484</cdr:y>
    </cdr:to>
    <cdr:sp macro="" textlink="">
      <cdr:nvSpPr>
        <cdr:cNvPr id="17" name="TextBox 1"/>
        <cdr:cNvSpPr txBox="1"/>
      </cdr:nvSpPr>
      <cdr:spPr>
        <a:xfrm xmlns:a="http://schemas.openxmlformats.org/drawingml/2006/main">
          <a:off x="333375" y="50800"/>
          <a:ext cx="6635749" cy="4651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AU" sz="28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0.7975</cdr:x>
      <cdr:y>0.08579</cdr:y>
    </cdr:from>
    <cdr:to>
      <cdr:x>0.96374</cdr:x>
      <cdr:y>0.37152</cdr:y>
    </cdr:to>
    <cdr:sp macro="" textlink="">
      <cdr:nvSpPr>
        <cdr:cNvPr id="2" name="TextBox 1">
          <a:extLst xmlns:a="http://schemas.openxmlformats.org/drawingml/2006/main">
            <a:ext uri="{FF2B5EF4-FFF2-40B4-BE49-F238E27FC236}">
              <a16:creationId xmlns:a16="http://schemas.microsoft.com/office/drawing/2014/main" id="{A6103578-62AD-4626-BEFD-7B68238B2127}"/>
            </a:ext>
          </a:extLst>
        </cdr:cNvPr>
        <cdr:cNvSpPr txBox="1"/>
      </cdr:nvSpPr>
      <cdr:spPr>
        <a:xfrm xmlns:a="http://schemas.openxmlformats.org/drawingml/2006/main">
          <a:off x="6563072" y="432395"/>
          <a:ext cx="1368152" cy="14401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1400" b="1" dirty="0">
              <a:solidFill>
                <a:srgbClr val="FF0000"/>
              </a:solidFill>
            </a:rPr>
            <a:t>4% of bores annually require ‘make good’ or 4-5 bores each year during mining (19 years)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CEA1D77-BBBF-4E57-91CA-8A21305C9135}"/>
              </a:ext>
            </a:extLst>
          </p:cNvPr>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ltLang="en-US"/>
          </a:p>
        </p:txBody>
      </p:sp>
      <p:sp>
        <p:nvSpPr>
          <p:cNvPr id="4099" name="Rectangle 3">
            <a:extLst>
              <a:ext uri="{FF2B5EF4-FFF2-40B4-BE49-F238E27FC236}">
                <a16:creationId xmlns:a16="http://schemas.microsoft.com/office/drawing/2014/main" id="{B6989AFC-32E5-453F-B519-4BC0013D4947}"/>
              </a:ext>
            </a:extLst>
          </p:cNvPr>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ltLang="en-US"/>
          </a:p>
        </p:txBody>
      </p:sp>
      <p:sp>
        <p:nvSpPr>
          <p:cNvPr id="4100" name="Rectangle 4">
            <a:extLst>
              <a:ext uri="{FF2B5EF4-FFF2-40B4-BE49-F238E27FC236}">
                <a16:creationId xmlns:a16="http://schemas.microsoft.com/office/drawing/2014/main" id="{821763B6-169D-4972-BDD4-65888E90FDCC}"/>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696C25A7-9191-41C7-BDA5-7FB5515CC729}"/>
              </a:ext>
            </a:extLst>
          </p:cNvPr>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4102" name="Rectangle 6">
            <a:extLst>
              <a:ext uri="{FF2B5EF4-FFF2-40B4-BE49-F238E27FC236}">
                <a16:creationId xmlns:a16="http://schemas.microsoft.com/office/drawing/2014/main" id="{DF4272BC-778F-421F-8E94-630A39D9506A}"/>
              </a:ext>
            </a:extLst>
          </p:cNvPr>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ltLang="en-US"/>
          </a:p>
        </p:txBody>
      </p:sp>
      <p:sp>
        <p:nvSpPr>
          <p:cNvPr id="4103" name="Rectangle 7">
            <a:extLst>
              <a:ext uri="{FF2B5EF4-FFF2-40B4-BE49-F238E27FC236}">
                <a16:creationId xmlns:a16="http://schemas.microsoft.com/office/drawing/2014/main" id="{8DDE3BFE-1CB5-4CC7-803B-B435C4181A87}"/>
              </a:ext>
            </a:extLst>
          </p:cNvPr>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04D411D-9D1D-4225-9B6A-6FC1F2A1E744}" type="slidenum">
              <a:rPr lang="en-AU" altLang="en-US"/>
              <a:pPr/>
              <a:t>‹#›</a:t>
            </a:fld>
            <a:endParaRPr lang="en-AU"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id="{404CE865-3143-46AF-ACCF-2FD10BBF3A2B}"/>
              </a:ext>
            </a:extLst>
          </p:cNvPr>
          <p:cNvSpPr>
            <a:spLocks noGrp="1" noChangeArrowheads="1"/>
          </p:cNvSpPr>
          <p:nvPr>
            <p:ph type="dt" sz="half" idx="2"/>
          </p:nvPr>
        </p:nvSpPr>
        <p:spPr>
          <a:xfrm>
            <a:off x="3563938" y="6237288"/>
            <a:ext cx="2133600" cy="476250"/>
          </a:xfrm>
        </p:spPr>
        <p:txBody>
          <a:bodyPr/>
          <a:lstStyle>
            <a:lvl1pPr algn="ctr">
              <a:defRPr sz="1400">
                <a:latin typeface="MS Reference Sans Serif" panose="020B0604030504040204" pitchFamily="34" charset="0"/>
              </a:defRPr>
            </a:lvl1pPr>
          </a:lstStyle>
          <a:p>
            <a:fld id="{DBC693D8-C552-4E91-A786-726954CA932D}" type="datetime2">
              <a:rPr lang="en-AU" altLang="en-US"/>
              <a:pPr/>
              <a:t>Thursday, 7 March 2019</a:t>
            </a:fld>
            <a:endParaRPr lang="en-AU" altLang="en-US"/>
          </a:p>
        </p:txBody>
      </p:sp>
      <p:sp>
        <p:nvSpPr>
          <p:cNvPr id="3079" name="Text Box 7">
            <a:extLst>
              <a:ext uri="{FF2B5EF4-FFF2-40B4-BE49-F238E27FC236}">
                <a16:creationId xmlns:a16="http://schemas.microsoft.com/office/drawing/2014/main" id="{409F15D6-A7D9-454E-94BB-EED372A04B76}"/>
              </a:ext>
            </a:extLst>
          </p:cNvPr>
          <p:cNvSpPr txBox="1">
            <a:spLocks noChangeArrowheads="1"/>
          </p:cNvSpPr>
          <p:nvPr/>
        </p:nvSpPr>
        <p:spPr bwMode="auto">
          <a:xfrm>
            <a:off x="0" y="2060575"/>
            <a:ext cx="9144000" cy="1296988"/>
          </a:xfrm>
          <a:prstGeom prst="rect">
            <a:avLst/>
          </a:prstGeom>
          <a:solidFill>
            <a:srgbClr val="CC0000"/>
          </a:solidFill>
          <a:ln>
            <a:noFill/>
          </a:ln>
          <a:extLst>
            <a:ext uri="{91240B29-F687-4F45-9708-019B960494DF}">
              <a14:hiddenLine xmlns:a14="http://schemas.microsoft.com/office/drawing/2010/main" w="63500">
                <a:pattFill prst="zigZag">
                  <a:fgClr>
                    <a:srgbClr val="B09D6C"/>
                  </a:fgClr>
                  <a:bgClr>
                    <a:srgbClr val="FFFFFF"/>
                  </a:bgClr>
                </a:pattFill>
                <a:miter lim="800000"/>
                <a:headEnd/>
                <a:tailEnd/>
              </a14:hiddenLine>
            </a:ext>
          </a:extLst>
        </p:spPr>
        <p:txBody>
          <a:bodyPr tIns="152400"/>
          <a:lstStyle/>
          <a:p>
            <a:pPr algn="ctr"/>
            <a:endParaRPr lang="en-US" altLang="en-US"/>
          </a:p>
        </p:txBody>
      </p:sp>
      <p:sp>
        <p:nvSpPr>
          <p:cNvPr id="3080" name="Text Box 8">
            <a:extLst>
              <a:ext uri="{FF2B5EF4-FFF2-40B4-BE49-F238E27FC236}">
                <a16:creationId xmlns:a16="http://schemas.microsoft.com/office/drawing/2014/main" id="{E6AFF93C-19FF-4268-ABEA-23A6E8D99BD8}"/>
              </a:ext>
            </a:extLst>
          </p:cNvPr>
          <p:cNvSpPr txBox="1">
            <a:spLocks noChangeArrowheads="1"/>
          </p:cNvSpPr>
          <p:nvPr/>
        </p:nvSpPr>
        <p:spPr bwMode="auto">
          <a:xfrm>
            <a:off x="-14288" y="3644900"/>
            <a:ext cx="9158288" cy="657225"/>
          </a:xfrm>
          <a:prstGeom prst="rect">
            <a:avLst/>
          </a:prstGeom>
          <a:solidFill>
            <a:srgbClr val="C9AF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ltLang="en-US"/>
          </a:p>
        </p:txBody>
      </p:sp>
      <p:sp>
        <p:nvSpPr>
          <p:cNvPr id="3074" name="Rectangle 2">
            <a:extLst>
              <a:ext uri="{FF2B5EF4-FFF2-40B4-BE49-F238E27FC236}">
                <a16:creationId xmlns:a16="http://schemas.microsoft.com/office/drawing/2014/main" id="{117FCB32-0A78-4A2E-A019-9D5AC6045B3A}"/>
              </a:ext>
            </a:extLst>
          </p:cNvPr>
          <p:cNvSpPr>
            <a:spLocks noGrp="1" noChangeArrowheads="1"/>
          </p:cNvSpPr>
          <p:nvPr>
            <p:ph type="ctrTitle"/>
          </p:nvPr>
        </p:nvSpPr>
        <p:spPr>
          <a:xfrm>
            <a:off x="684213" y="1989138"/>
            <a:ext cx="7772400" cy="1368425"/>
          </a:xfrm>
        </p:spPr>
        <p:txBody>
          <a:bodyPr/>
          <a:lstStyle>
            <a:lvl1pPr algn="ctr">
              <a:defRPr sz="3600" b="1">
                <a:solidFill>
                  <a:schemeClr val="bg1"/>
                </a:solidFill>
              </a:defRPr>
            </a:lvl1pPr>
          </a:lstStyle>
          <a:p>
            <a:pPr lvl="0"/>
            <a:r>
              <a:rPr lang="en-US" altLang="en-US" noProof="0"/>
              <a:t>Click to edit Master title style</a:t>
            </a:r>
            <a:endParaRPr lang="en-AU" altLang="en-US" noProof="0"/>
          </a:p>
        </p:txBody>
      </p:sp>
      <p:sp>
        <p:nvSpPr>
          <p:cNvPr id="3075" name="Rectangle 3">
            <a:extLst>
              <a:ext uri="{FF2B5EF4-FFF2-40B4-BE49-F238E27FC236}">
                <a16:creationId xmlns:a16="http://schemas.microsoft.com/office/drawing/2014/main" id="{7B40758A-F1D9-4956-9457-6E7490D3472D}"/>
              </a:ext>
            </a:extLst>
          </p:cNvPr>
          <p:cNvSpPr>
            <a:spLocks noGrp="1" noChangeArrowheads="1"/>
          </p:cNvSpPr>
          <p:nvPr>
            <p:ph type="subTitle" idx="1"/>
          </p:nvPr>
        </p:nvSpPr>
        <p:spPr>
          <a:xfrm>
            <a:off x="1331913" y="3644900"/>
            <a:ext cx="6400800" cy="647700"/>
          </a:xfrm>
        </p:spPr>
        <p:txBody>
          <a:bodyPr/>
          <a:lstStyle>
            <a:lvl1pPr marL="0" indent="0" algn="ctr">
              <a:buFont typeface="Arial" panose="020B0604020202020204" pitchFamily="34" charset="0"/>
              <a:buNone/>
              <a:defRPr sz="1800" b="1">
                <a:solidFill>
                  <a:schemeClr val="bg1"/>
                </a:solidFill>
              </a:defRPr>
            </a:lvl1pPr>
          </a:lstStyle>
          <a:p>
            <a:pPr lvl="0"/>
            <a:r>
              <a:rPr lang="en-US" altLang="en-US" noProof="0"/>
              <a:t>Click to edit Master subtitle style</a:t>
            </a:r>
            <a:endParaRPr lang="en-AU" altLang="en-US" noProof="0"/>
          </a:p>
        </p:txBody>
      </p:sp>
      <p:pic>
        <p:nvPicPr>
          <p:cNvPr id="3081" name="Picture 9">
            <a:extLst>
              <a:ext uri="{FF2B5EF4-FFF2-40B4-BE49-F238E27FC236}">
                <a16:creationId xmlns:a16="http://schemas.microsoft.com/office/drawing/2014/main" id="{AF76DE1D-D475-408D-960A-64BF5780B3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4581525"/>
            <a:ext cx="167640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A318E-6FC0-4DC9-AB75-EEDDFB4F3D0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33B6811-2862-434E-88EF-80795512A8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F23BD80-592C-4C09-A69E-06C67225F4F8}"/>
              </a:ext>
            </a:extLst>
          </p:cNvPr>
          <p:cNvSpPr>
            <a:spLocks noGrp="1"/>
          </p:cNvSpPr>
          <p:nvPr>
            <p:ph type="dt" sz="half" idx="10"/>
          </p:nvPr>
        </p:nvSpPr>
        <p:spPr/>
        <p:txBody>
          <a:bodyPr/>
          <a:lstStyle>
            <a:lvl1pPr>
              <a:defRPr/>
            </a:lvl1pPr>
          </a:lstStyle>
          <a:p>
            <a:fld id="{1F5E2491-DD38-48B6-95CA-E39EC195B59E}" type="datetime2">
              <a:rPr lang="en-AU" altLang="en-US"/>
              <a:pPr/>
              <a:t>Thursday, 7 March 2019</a:t>
            </a:fld>
            <a:endParaRPr lang="en-AU" altLang="en-US"/>
          </a:p>
        </p:txBody>
      </p:sp>
      <p:sp>
        <p:nvSpPr>
          <p:cNvPr id="5" name="Footer Placeholder 4">
            <a:extLst>
              <a:ext uri="{FF2B5EF4-FFF2-40B4-BE49-F238E27FC236}">
                <a16:creationId xmlns:a16="http://schemas.microsoft.com/office/drawing/2014/main" id="{0ADFD29C-0A07-4767-B9B6-0A1EF63FB9AE}"/>
              </a:ext>
            </a:extLst>
          </p:cNvPr>
          <p:cNvSpPr>
            <a:spLocks noGrp="1"/>
          </p:cNvSpPr>
          <p:nvPr>
            <p:ph type="ftr" sz="quarter" idx="11"/>
          </p:nvPr>
        </p:nvSpPr>
        <p:spPr/>
        <p:txBody>
          <a:bodyPr/>
          <a:lstStyle>
            <a:lvl1pPr>
              <a:defRPr/>
            </a:lvl1pPr>
          </a:lstStyle>
          <a:p>
            <a:endParaRPr lang="en-AU" altLang="en-US"/>
          </a:p>
        </p:txBody>
      </p:sp>
      <p:sp>
        <p:nvSpPr>
          <p:cNvPr id="6" name="Slide Number Placeholder 5">
            <a:extLst>
              <a:ext uri="{FF2B5EF4-FFF2-40B4-BE49-F238E27FC236}">
                <a16:creationId xmlns:a16="http://schemas.microsoft.com/office/drawing/2014/main" id="{E0603FBF-B5FB-46A7-9D6F-63EF5ACA0F5B}"/>
              </a:ext>
            </a:extLst>
          </p:cNvPr>
          <p:cNvSpPr>
            <a:spLocks noGrp="1"/>
          </p:cNvSpPr>
          <p:nvPr>
            <p:ph type="sldNum" sz="quarter" idx="12"/>
          </p:nvPr>
        </p:nvSpPr>
        <p:spPr/>
        <p:txBody>
          <a:bodyPr/>
          <a:lstStyle>
            <a:lvl1pPr>
              <a:defRPr/>
            </a:lvl1pPr>
          </a:lstStyle>
          <a:p>
            <a:fld id="{962BE47D-23DA-4BA8-8CFE-D4F903362882}" type="slidenum">
              <a:rPr lang="en-AU" altLang="en-US"/>
              <a:pPr/>
              <a:t>‹#›</a:t>
            </a:fld>
            <a:endParaRPr lang="en-AU" altLang="en-US"/>
          </a:p>
        </p:txBody>
      </p:sp>
    </p:spTree>
    <p:extLst>
      <p:ext uri="{BB962C8B-B14F-4D97-AF65-F5344CB8AC3E}">
        <p14:creationId xmlns:p14="http://schemas.microsoft.com/office/powerpoint/2010/main" val="73215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E5749C-176C-4E51-949C-356C693A0B88}"/>
              </a:ext>
            </a:extLst>
          </p:cNvPr>
          <p:cNvSpPr>
            <a:spLocks noGrp="1"/>
          </p:cNvSpPr>
          <p:nvPr>
            <p:ph type="title" orient="vert"/>
          </p:nvPr>
        </p:nvSpPr>
        <p:spPr>
          <a:xfrm>
            <a:off x="6629400" y="274638"/>
            <a:ext cx="2057400" cy="6034087"/>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8ADC049-BE9A-4758-B897-66AC9E34F615}"/>
              </a:ext>
            </a:extLst>
          </p:cNvPr>
          <p:cNvSpPr>
            <a:spLocks noGrp="1"/>
          </p:cNvSpPr>
          <p:nvPr>
            <p:ph type="body" orient="vert" idx="1"/>
          </p:nvPr>
        </p:nvSpPr>
        <p:spPr>
          <a:xfrm>
            <a:off x="457200" y="274638"/>
            <a:ext cx="6019800" cy="60340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9654AD5-7900-4027-9AA3-393E6EDF302F}"/>
              </a:ext>
            </a:extLst>
          </p:cNvPr>
          <p:cNvSpPr>
            <a:spLocks noGrp="1"/>
          </p:cNvSpPr>
          <p:nvPr>
            <p:ph type="dt" sz="half" idx="10"/>
          </p:nvPr>
        </p:nvSpPr>
        <p:spPr/>
        <p:txBody>
          <a:bodyPr/>
          <a:lstStyle>
            <a:lvl1pPr>
              <a:defRPr/>
            </a:lvl1pPr>
          </a:lstStyle>
          <a:p>
            <a:fld id="{2A52060D-B17A-466A-B5D7-462DCF41B03E}" type="datetime2">
              <a:rPr lang="en-AU" altLang="en-US"/>
              <a:pPr/>
              <a:t>Thursday, 7 March 2019</a:t>
            </a:fld>
            <a:endParaRPr lang="en-AU" altLang="en-US"/>
          </a:p>
        </p:txBody>
      </p:sp>
      <p:sp>
        <p:nvSpPr>
          <p:cNvPr id="5" name="Footer Placeholder 4">
            <a:extLst>
              <a:ext uri="{FF2B5EF4-FFF2-40B4-BE49-F238E27FC236}">
                <a16:creationId xmlns:a16="http://schemas.microsoft.com/office/drawing/2014/main" id="{A5DB5133-4171-4EB5-B3CA-57238BAD55FC}"/>
              </a:ext>
            </a:extLst>
          </p:cNvPr>
          <p:cNvSpPr>
            <a:spLocks noGrp="1"/>
          </p:cNvSpPr>
          <p:nvPr>
            <p:ph type="ftr" sz="quarter" idx="11"/>
          </p:nvPr>
        </p:nvSpPr>
        <p:spPr/>
        <p:txBody>
          <a:bodyPr/>
          <a:lstStyle>
            <a:lvl1pPr>
              <a:defRPr/>
            </a:lvl1pPr>
          </a:lstStyle>
          <a:p>
            <a:endParaRPr lang="en-AU" altLang="en-US"/>
          </a:p>
        </p:txBody>
      </p:sp>
      <p:sp>
        <p:nvSpPr>
          <p:cNvPr id="6" name="Slide Number Placeholder 5">
            <a:extLst>
              <a:ext uri="{FF2B5EF4-FFF2-40B4-BE49-F238E27FC236}">
                <a16:creationId xmlns:a16="http://schemas.microsoft.com/office/drawing/2014/main" id="{9B160842-C054-4E50-9B07-FD62E4159B50}"/>
              </a:ext>
            </a:extLst>
          </p:cNvPr>
          <p:cNvSpPr>
            <a:spLocks noGrp="1"/>
          </p:cNvSpPr>
          <p:nvPr>
            <p:ph type="sldNum" sz="quarter" idx="12"/>
          </p:nvPr>
        </p:nvSpPr>
        <p:spPr/>
        <p:txBody>
          <a:bodyPr/>
          <a:lstStyle>
            <a:lvl1pPr>
              <a:defRPr/>
            </a:lvl1pPr>
          </a:lstStyle>
          <a:p>
            <a:fld id="{B61B0BA0-A81B-474A-A2DD-A9FF6D60303C}" type="slidenum">
              <a:rPr lang="en-AU" altLang="en-US"/>
              <a:pPr/>
              <a:t>‹#›</a:t>
            </a:fld>
            <a:endParaRPr lang="en-AU" altLang="en-US"/>
          </a:p>
        </p:txBody>
      </p:sp>
    </p:spTree>
    <p:extLst>
      <p:ext uri="{BB962C8B-B14F-4D97-AF65-F5344CB8AC3E}">
        <p14:creationId xmlns:p14="http://schemas.microsoft.com/office/powerpoint/2010/main" val="3132713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2BEF1-C4CA-416D-B3E0-36401B8F6E1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B17EF78-EFF9-4B7B-8273-56AB0242F7F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37644E4-039D-4CE3-9FEA-53497F2A889F}"/>
              </a:ext>
            </a:extLst>
          </p:cNvPr>
          <p:cNvSpPr>
            <a:spLocks noGrp="1"/>
          </p:cNvSpPr>
          <p:nvPr>
            <p:ph type="dt" sz="half" idx="10"/>
          </p:nvPr>
        </p:nvSpPr>
        <p:spPr/>
        <p:txBody>
          <a:bodyPr/>
          <a:lstStyle>
            <a:lvl1pPr>
              <a:defRPr/>
            </a:lvl1pPr>
          </a:lstStyle>
          <a:p>
            <a:fld id="{ED2486A2-9848-466A-8395-7BAEA86ADED6}" type="datetime2">
              <a:rPr lang="en-AU" altLang="en-US"/>
              <a:pPr/>
              <a:t>Thursday, 7 March 2019</a:t>
            </a:fld>
            <a:endParaRPr lang="en-AU" altLang="en-US"/>
          </a:p>
        </p:txBody>
      </p:sp>
      <p:sp>
        <p:nvSpPr>
          <p:cNvPr id="5" name="Footer Placeholder 4">
            <a:extLst>
              <a:ext uri="{FF2B5EF4-FFF2-40B4-BE49-F238E27FC236}">
                <a16:creationId xmlns:a16="http://schemas.microsoft.com/office/drawing/2014/main" id="{B0B3F5F9-7CD0-4CA5-80D2-1EA57EF830DC}"/>
              </a:ext>
            </a:extLst>
          </p:cNvPr>
          <p:cNvSpPr>
            <a:spLocks noGrp="1"/>
          </p:cNvSpPr>
          <p:nvPr>
            <p:ph type="ftr" sz="quarter" idx="11"/>
          </p:nvPr>
        </p:nvSpPr>
        <p:spPr/>
        <p:txBody>
          <a:bodyPr/>
          <a:lstStyle>
            <a:lvl1pPr>
              <a:defRPr/>
            </a:lvl1pPr>
          </a:lstStyle>
          <a:p>
            <a:endParaRPr lang="en-AU" altLang="en-US"/>
          </a:p>
        </p:txBody>
      </p:sp>
      <p:sp>
        <p:nvSpPr>
          <p:cNvPr id="6" name="Slide Number Placeholder 5">
            <a:extLst>
              <a:ext uri="{FF2B5EF4-FFF2-40B4-BE49-F238E27FC236}">
                <a16:creationId xmlns:a16="http://schemas.microsoft.com/office/drawing/2014/main" id="{A0AD4074-ABEE-450C-8F14-8438D6CE200C}"/>
              </a:ext>
            </a:extLst>
          </p:cNvPr>
          <p:cNvSpPr>
            <a:spLocks noGrp="1"/>
          </p:cNvSpPr>
          <p:nvPr>
            <p:ph type="sldNum" sz="quarter" idx="12"/>
          </p:nvPr>
        </p:nvSpPr>
        <p:spPr/>
        <p:txBody>
          <a:bodyPr/>
          <a:lstStyle>
            <a:lvl1pPr>
              <a:defRPr/>
            </a:lvl1pPr>
          </a:lstStyle>
          <a:p>
            <a:fld id="{733F77E4-6AE8-435F-B0DC-9F9D2759CAE3}" type="slidenum">
              <a:rPr lang="en-AU" altLang="en-US"/>
              <a:pPr/>
              <a:t>‹#›</a:t>
            </a:fld>
            <a:endParaRPr lang="en-AU" altLang="en-US"/>
          </a:p>
        </p:txBody>
      </p:sp>
    </p:spTree>
    <p:extLst>
      <p:ext uri="{BB962C8B-B14F-4D97-AF65-F5344CB8AC3E}">
        <p14:creationId xmlns:p14="http://schemas.microsoft.com/office/powerpoint/2010/main" val="1650039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E96D5-B9DD-4017-BE31-E32D6FCA710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027F4BA7-74FD-419B-AE42-9B9640EB037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1BB732ED-B7DD-4D79-97BA-4C5905CB2F28}"/>
              </a:ext>
            </a:extLst>
          </p:cNvPr>
          <p:cNvSpPr>
            <a:spLocks noGrp="1"/>
          </p:cNvSpPr>
          <p:nvPr>
            <p:ph type="dt" sz="half" idx="10"/>
          </p:nvPr>
        </p:nvSpPr>
        <p:spPr/>
        <p:txBody>
          <a:bodyPr/>
          <a:lstStyle>
            <a:lvl1pPr>
              <a:defRPr/>
            </a:lvl1pPr>
          </a:lstStyle>
          <a:p>
            <a:fld id="{81B55DA5-73D9-4684-90A3-7269296C1CA5}" type="datetime2">
              <a:rPr lang="en-AU" altLang="en-US"/>
              <a:pPr/>
              <a:t>Thursday, 7 March 2019</a:t>
            </a:fld>
            <a:endParaRPr lang="en-AU" altLang="en-US"/>
          </a:p>
        </p:txBody>
      </p:sp>
      <p:sp>
        <p:nvSpPr>
          <p:cNvPr id="5" name="Footer Placeholder 4">
            <a:extLst>
              <a:ext uri="{FF2B5EF4-FFF2-40B4-BE49-F238E27FC236}">
                <a16:creationId xmlns:a16="http://schemas.microsoft.com/office/drawing/2014/main" id="{CAE5AE2A-B550-43BA-8295-91A966D657BB}"/>
              </a:ext>
            </a:extLst>
          </p:cNvPr>
          <p:cNvSpPr>
            <a:spLocks noGrp="1"/>
          </p:cNvSpPr>
          <p:nvPr>
            <p:ph type="ftr" sz="quarter" idx="11"/>
          </p:nvPr>
        </p:nvSpPr>
        <p:spPr/>
        <p:txBody>
          <a:bodyPr/>
          <a:lstStyle>
            <a:lvl1pPr>
              <a:defRPr/>
            </a:lvl1pPr>
          </a:lstStyle>
          <a:p>
            <a:endParaRPr lang="en-AU" altLang="en-US"/>
          </a:p>
        </p:txBody>
      </p:sp>
      <p:sp>
        <p:nvSpPr>
          <p:cNvPr id="6" name="Slide Number Placeholder 5">
            <a:extLst>
              <a:ext uri="{FF2B5EF4-FFF2-40B4-BE49-F238E27FC236}">
                <a16:creationId xmlns:a16="http://schemas.microsoft.com/office/drawing/2014/main" id="{1D07C96C-0269-4CE7-972E-66399381D4AC}"/>
              </a:ext>
            </a:extLst>
          </p:cNvPr>
          <p:cNvSpPr>
            <a:spLocks noGrp="1"/>
          </p:cNvSpPr>
          <p:nvPr>
            <p:ph type="sldNum" sz="quarter" idx="12"/>
          </p:nvPr>
        </p:nvSpPr>
        <p:spPr/>
        <p:txBody>
          <a:bodyPr/>
          <a:lstStyle>
            <a:lvl1pPr>
              <a:defRPr/>
            </a:lvl1pPr>
          </a:lstStyle>
          <a:p>
            <a:fld id="{187583FB-6517-4C0F-9224-88A5386CF37D}" type="slidenum">
              <a:rPr lang="en-AU" altLang="en-US"/>
              <a:pPr/>
              <a:t>‹#›</a:t>
            </a:fld>
            <a:endParaRPr lang="en-AU" altLang="en-US"/>
          </a:p>
        </p:txBody>
      </p:sp>
    </p:spTree>
    <p:extLst>
      <p:ext uri="{BB962C8B-B14F-4D97-AF65-F5344CB8AC3E}">
        <p14:creationId xmlns:p14="http://schemas.microsoft.com/office/powerpoint/2010/main" val="128000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259CC-2B09-4813-B732-BFB96753485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EF5415F-A79B-46CD-914C-6B6406CF458A}"/>
              </a:ext>
            </a:extLst>
          </p:cNvPr>
          <p:cNvSpPr>
            <a:spLocks noGrp="1"/>
          </p:cNvSpPr>
          <p:nvPr>
            <p:ph sz="half" idx="1"/>
          </p:nvPr>
        </p:nvSpPr>
        <p:spPr>
          <a:xfrm>
            <a:off x="457200" y="1268413"/>
            <a:ext cx="4038600" cy="5040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4638D34-8F86-4CE8-922B-BE90BB302BDC}"/>
              </a:ext>
            </a:extLst>
          </p:cNvPr>
          <p:cNvSpPr>
            <a:spLocks noGrp="1"/>
          </p:cNvSpPr>
          <p:nvPr>
            <p:ph sz="half" idx="2"/>
          </p:nvPr>
        </p:nvSpPr>
        <p:spPr>
          <a:xfrm>
            <a:off x="4648200" y="1268413"/>
            <a:ext cx="4038600" cy="5040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8BFCB22-06FF-4661-9CEA-5A5C328509C2}"/>
              </a:ext>
            </a:extLst>
          </p:cNvPr>
          <p:cNvSpPr>
            <a:spLocks noGrp="1"/>
          </p:cNvSpPr>
          <p:nvPr>
            <p:ph type="dt" sz="half" idx="10"/>
          </p:nvPr>
        </p:nvSpPr>
        <p:spPr/>
        <p:txBody>
          <a:bodyPr/>
          <a:lstStyle>
            <a:lvl1pPr>
              <a:defRPr/>
            </a:lvl1pPr>
          </a:lstStyle>
          <a:p>
            <a:fld id="{AF9F983D-A722-4823-9BDF-A1C87BBC27C4}" type="datetime2">
              <a:rPr lang="en-AU" altLang="en-US"/>
              <a:pPr/>
              <a:t>Thursday, 7 March 2019</a:t>
            </a:fld>
            <a:endParaRPr lang="en-AU" altLang="en-US"/>
          </a:p>
        </p:txBody>
      </p:sp>
      <p:sp>
        <p:nvSpPr>
          <p:cNvPr id="6" name="Footer Placeholder 5">
            <a:extLst>
              <a:ext uri="{FF2B5EF4-FFF2-40B4-BE49-F238E27FC236}">
                <a16:creationId xmlns:a16="http://schemas.microsoft.com/office/drawing/2014/main" id="{A356ACC0-B1BF-4D1A-8F68-B35A9B2BB038}"/>
              </a:ext>
            </a:extLst>
          </p:cNvPr>
          <p:cNvSpPr>
            <a:spLocks noGrp="1"/>
          </p:cNvSpPr>
          <p:nvPr>
            <p:ph type="ftr" sz="quarter" idx="11"/>
          </p:nvPr>
        </p:nvSpPr>
        <p:spPr/>
        <p:txBody>
          <a:bodyPr/>
          <a:lstStyle>
            <a:lvl1pPr>
              <a:defRPr/>
            </a:lvl1pPr>
          </a:lstStyle>
          <a:p>
            <a:endParaRPr lang="en-AU" altLang="en-US"/>
          </a:p>
        </p:txBody>
      </p:sp>
      <p:sp>
        <p:nvSpPr>
          <p:cNvPr id="7" name="Slide Number Placeholder 6">
            <a:extLst>
              <a:ext uri="{FF2B5EF4-FFF2-40B4-BE49-F238E27FC236}">
                <a16:creationId xmlns:a16="http://schemas.microsoft.com/office/drawing/2014/main" id="{BEA378FF-49AE-4824-92A7-62D6FE5FC322}"/>
              </a:ext>
            </a:extLst>
          </p:cNvPr>
          <p:cNvSpPr>
            <a:spLocks noGrp="1"/>
          </p:cNvSpPr>
          <p:nvPr>
            <p:ph type="sldNum" sz="quarter" idx="12"/>
          </p:nvPr>
        </p:nvSpPr>
        <p:spPr/>
        <p:txBody>
          <a:bodyPr/>
          <a:lstStyle>
            <a:lvl1pPr>
              <a:defRPr/>
            </a:lvl1pPr>
          </a:lstStyle>
          <a:p>
            <a:fld id="{60AD5C8C-FD38-4DB7-8A0A-42D478E082C9}" type="slidenum">
              <a:rPr lang="en-AU" altLang="en-US"/>
              <a:pPr/>
              <a:t>‹#›</a:t>
            </a:fld>
            <a:endParaRPr lang="en-AU" altLang="en-US"/>
          </a:p>
        </p:txBody>
      </p:sp>
    </p:spTree>
    <p:extLst>
      <p:ext uri="{BB962C8B-B14F-4D97-AF65-F5344CB8AC3E}">
        <p14:creationId xmlns:p14="http://schemas.microsoft.com/office/powerpoint/2010/main" val="4240523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2CD91-BD6A-4760-A2A1-3D5AAAEB44D7}"/>
              </a:ext>
            </a:extLst>
          </p:cNvPr>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376046D-0257-45A0-ABA7-05BB2AA637F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39078D2-4C0C-49BA-980D-E2361D6098E4}"/>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FB8E919-3BEA-48CE-97D5-8AD64F14150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5693754-260F-4002-AF64-973C5C9C1457}"/>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D86DCC3-3ACE-49A1-AC93-183549D69883}"/>
              </a:ext>
            </a:extLst>
          </p:cNvPr>
          <p:cNvSpPr>
            <a:spLocks noGrp="1"/>
          </p:cNvSpPr>
          <p:nvPr>
            <p:ph type="dt" sz="half" idx="10"/>
          </p:nvPr>
        </p:nvSpPr>
        <p:spPr/>
        <p:txBody>
          <a:bodyPr/>
          <a:lstStyle>
            <a:lvl1pPr>
              <a:defRPr/>
            </a:lvl1pPr>
          </a:lstStyle>
          <a:p>
            <a:fld id="{208A2688-18DE-4501-8A64-7BE9097792AB}" type="datetime2">
              <a:rPr lang="en-AU" altLang="en-US"/>
              <a:pPr/>
              <a:t>Thursday, 7 March 2019</a:t>
            </a:fld>
            <a:endParaRPr lang="en-AU" altLang="en-US"/>
          </a:p>
        </p:txBody>
      </p:sp>
      <p:sp>
        <p:nvSpPr>
          <p:cNvPr id="8" name="Footer Placeholder 7">
            <a:extLst>
              <a:ext uri="{FF2B5EF4-FFF2-40B4-BE49-F238E27FC236}">
                <a16:creationId xmlns:a16="http://schemas.microsoft.com/office/drawing/2014/main" id="{53106C62-97FA-4198-B4A2-80D333CB2DA3}"/>
              </a:ext>
            </a:extLst>
          </p:cNvPr>
          <p:cNvSpPr>
            <a:spLocks noGrp="1"/>
          </p:cNvSpPr>
          <p:nvPr>
            <p:ph type="ftr" sz="quarter" idx="11"/>
          </p:nvPr>
        </p:nvSpPr>
        <p:spPr/>
        <p:txBody>
          <a:bodyPr/>
          <a:lstStyle>
            <a:lvl1pPr>
              <a:defRPr/>
            </a:lvl1pPr>
          </a:lstStyle>
          <a:p>
            <a:endParaRPr lang="en-AU" altLang="en-US"/>
          </a:p>
        </p:txBody>
      </p:sp>
      <p:sp>
        <p:nvSpPr>
          <p:cNvPr id="9" name="Slide Number Placeholder 8">
            <a:extLst>
              <a:ext uri="{FF2B5EF4-FFF2-40B4-BE49-F238E27FC236}">
                <a16:creationId xmlns:a16="http://schemas.microsoft.com/office/drawing/2014/main" id="{305F725A-6053-4D4D-B2AE-2C0C11725783}"/>
              </a:ext>
            </a:extLst>
          </p:cNvPr>
          <p:cNvSpPr>
            <a:spLocks noGrp="1"/>
          </p:cNvSpPr>
          <p:nvPr>
            <p:ph type="sldNum" sz="quarter" idx="12"/>
          </p:nvPr>
        </p:nvSpPr>
        <p:spPr/>
        <p:txBody>
          <a:bodyPr/>
          <a:lstStyle>
            <a:lvl1pPr>
              <a:defRPr/>
            </a:lvl1pPr>
          </a:lstStyle>
          <a:p>
            <a:fld id="{22EF9C06-3FD3-4E7C-B0DE-65B1B6777C51}" type="slidenum">
              <a:rPr lang="en-AU" altLang="en-US"/>
              <a:pPr/>
              <a:t>‹#›</a:t>
            </a:fld>
            <a:endParaRPr lang="en-AU" altLang="en-US"/>
          </a:p>
        </p:txBody>
      </p:sp>
    </p:spTree>
    <p:extLst>
      <p:ext uri="{BB962C8B-B14F-4D97-AF65-F5344CB8AC3E}">
        <p14:creationId xmlns:p14="http://schemas.microsoft.com/office/powerpoint/2010/main" val="4021663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A12B-9902-4899-932A-52809C7FCFA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9711AB5E-5BB6-4924-A51A-948E3CB586FC}"/>
              </a:ext>
            </a:extLst>
          </p:cNvPr>
          <p:cNvSpPr>
            <a:spLocks noGrp="1"/>
          </p:cNvSpPr>
          <p:nvPr>
            <p:ph type="dt" sz="half" idx="10"/>
          </p:nvPr>
        </p:nvSpPr>
        <p:spPr/>
        <p:txBody>
          <a:bodyPr/>
          <a:lstStyle>
            <a:lvl1pPr>
              <a:defRPr/>
            </a:lvl1pPr>
          </a:lstStyle>
          <a:p>
            <a:fld id="{CB367CE6-05A7-48DA-9AF8-B31954721C80}" type="datetime2">
              <a:rPr lang="en-AU" altLang="en-US"/>
              <a:pPr/>
              <a:t>Thursday, 7 March 2019</a:t>
            </a:fld>
            <a:endParaRPr lang="en-AU" altLang="en-US"/>
          </a:p>
        </p:txBody>
      </p:sp>
      <p:sp>
        <p:nvSpPr>
          <p:cNvPr id="4" name="Footer Placeholder 3">
            <a:extLst>
              <a:ext uri="{FF2B5EF4-FFF2-40B4-BE49-F238E27FC236}">
                <a16:creationId xmlns:a16="http://schemas.microsoft.com/office/drawing/2014/main" id="{9FD204FB-9FB8-49E6-BAEC-82ABCBE64153}"/>
              </a:ext>
            </a:extLst>
          </p:cNvPr>
          <p:cNvSpPr>
            <a:spLocks noGrp="1"/>
          </p:cNvSpPr>
          <p:nvPr>
            <p:ph type="ftr" sz="quarter" idx="11"/>
          </p:nvPr>
        </p:nvSpPr>
        <p:spPr/>
        <p:txBody>
          <a:bodyPr/>
          <a:lstStyle>
            <a:lvl1pPr>
              <a:defRPr/>
            </a:lvl1pPr>
          </a:lstStyle>
          <a:p>
            <a:endParaRPr lang="en-AU" altLang="en-US"/>
          </a:p>
        </p:txBody>
      </p:sp>
      <p:sp>
        <p:nvSpPr>
          <p:cNvPr id="5" name="Slide Number Placeholder 4">
            <a:extLst>
              <a:ext uri="{FF2B5EF4-FFF2-40B4-BE49-F238E27FC236}">
                <a16:creationId xmlns:a16="http://schemas.microsoft.com/office/drawing/2014/main" id="{7552EF7F-EAFF-402B-AF5C-4F585A5A95CD}"/>
              </a:ext>
            </a:extLst>
          </p:cNvPr>
          <p:cNvSpPr>
            <a:spLocks noGrp="1"/>
          </p:cNvSpPr>
          <p:nvPr>
            <p:ph type="sldNum" sz="quarter" idx="12"/>
          </p:nvPr>
        </p:nvSpPr>
        <p:spPr/>
        <p:txBody>
          <a:bodyPr/>
          <a:lstStyle>
            <a:lvl1pPr>
              <a:defRPr/>
            </a:lvl1pPr>
          </a:lstStyle>
          <a:p>
            <a:fld id="{B599C944-A069-422F-9106-1C34C0312D33}" type="slidenum">
              <a:rPr lang="en-AU" altLang="en-US"/>
              <a:pPr/>
              <a:t>‹#›</a:t>
            </a:fld>
            <a:endParaRPr lang="en-AU" altLang="en-US"/>
          </a:p>
        </p:txBody>
      </p:sp>
    </p:spTree>
    <p:extLst>
      <p:ext uri="{BB962C8B-B14F-4D97-AF65-F5344CB8AC3E}">
        <p14:creationId xmlns:p14="http://schemas.microsoft.com/office/powerpoint/2010/main" val="132357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832EF7-AB47-46B5-AF45-C61E38DF56C1}"/>
              </a:ext>
            </a:extLst>
          </p:cNvPr>
          <p:cNvSpPr>
            <a:spLocks noGrp="1"/>
          </p:cNvSpPr>
          <p:nvPr>
            <p:ph type="dt" sz="half" idx="10"/>
          </p:nvPr>
        </p:nvSpPr>
        <p:spPr/>
        <p:txBody>
          <a:bodyPr/>
          <a:lstStyle>
            <a:lvl1pPr>
              <a:defRPr/>
            </a:lvl1pPr>
          </a:lstStyle>
          <a:p>
            <a:fld id="{709CB69C-B149-4A8F-8FC9-01A275022DAD}" type="datetime2">
              <a:rPr lang="en-AU" altLang="en-US"/>
              <a:pPr/>
              <a:t>Thursday, 7 March 2019</a:t>
            </a:fld>
            <a:endParaRPr lang="en-AU" altLang="en-US"/>
          </a:p>
        </p:txBody>
      </p:sp>
      <p:sp>
        <p:nvSpPr>
          <p:cNvPr id="3" name="Footer Placeholder 2">
            <a:extLst>
              <a:ext uri="{FF2B5EF4-FFF2-40B4-BE49-F238E27FC236}">
                <a16:creationId xmlns:a16="http://schemas.microsoft.com/office/drawing/2014/main" id="{D0F776C3-77BA-4F81-A0F7-4C10583A2075}"/>
              </a:ext>
            </a:extLst>
          </p:cNvPr>
          <p:cNvSpPr>
            <a:spLocks noGrp="1"/>
          </p:cNvSpPr>
          <p:nvPr>
            <p:ph type="ftr" sz="quarter" idx="11"/>
          </p:nvPr>
        </p:nvSpPr>
        <p:spPr/>
        <p:txBody>
          <a:bodyPr/>
          <a:lstStyle>
            <a:lvl1pPr>
              <a:defRPr/>
            </a:lvl1pPr>
          </a:lstStyle>
          <a:p>
            <a:endParaRPr lang="en-AU" altLang="en-US"/>
          </a:p>
        </p:txBody>
      </p:sp>
      <p:sp>
        <p:nvSpPr>
          <p:cNvPr id="4" name="Slide Number Placeholder 3">
            <a:extLst>
              <a:ext uri="{FF2B5EF4-FFF2-40B4-BE49-F238E27FC236}">
                <a16:creationId xmlns:a16="http://schemas.microsoft.com/office/drawing/2014/main" id="{AC13AB5E-EADF-4A8F-8FDF-FB4C96F2B7B7}"/>
              </a:ext>
            </a:extLst>
          </p:cNvPr>
          <p:cNvSpPr>
            <a:spLocks noGrp="1"/>
          </p:cNvSpPr>
          <p:nvPr>
            <p:ph type="sldNum" sz="quarter" idx="12"/>
          </p:nvPr>
        </p:nvSpPr>
        <p:spPr/>
        <p:txBody>
          <a:bodyPr/>
          <a:lstStyle>
            <a:lvl1pPr>
              <a:defRPr/>
            </a:lvl1pPr>
          </a:lstStyle>
          <a:p>
            <a:fld id="{CE7A5DF6-9B18-4986-B278-1E0B70A3D7F7}" type="slidenum">
              <a:rPr lang="en-AU" altLang="en-US"/>
              <a:pPr/>
              <a:t>‹#›</a:t>
            </a:fld>
            <a:endParaRPr lang="en-AU" altLang="en-US"/>
          </a:p>
        </p:txBody>
      </p:sp>
    </p:spTree>
    <p:extLst>
      <p:ext uri="{BB962C8B-B14F-4D97-AF65-F5344CB8AC3E}">
        <p14:creationId xmlns:p14="http://schemas.microsoft.com/office/powerpoint/2010/main" val="4080551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C4511-6EFE-4A15-A489-3C5862C5A9B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6128046E-3A9A-4995-8794-B25D94A20B1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C8EB802-73AA-496C-BE87-51297EEA406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605CF6-21F7-4643-9CF0-12F42169D098}"/>
              </a:ext>
            </a:extLst>
          </p:cNvPr>
          <p:cNvSpPr>
            <a:spLocks noGrp="1"/>
          </p:cNvSpPr>
          <p:nvPr>
            <p:ph type="dt" sz="half" idx="10"/>
          </p:nvPr>
        </p:nvSpPr>
        <p:spPr/>
        <p:txBody>
          <a:bodyPr/>
          <a:lstStyle>
            <a:lvl1pPr>
              <a:defRPr/>
            </a:lvl1pPr>
          </a:lstStyle>
          <a:p>
            <a:fld id="{53040FBA-8F1E-4F39-A838-49C0CA2605C4}" type="datetime2">
              <a:rPr lang="en-AU" altLang="en-US"/>
              <a:pPr/>
              <a:t>Thursday, 7 March 2019</a:t>
            </a:fld>
            <a:endParaRPr lang="en-AU" altLang="en-US"/>
          </a:p>
        </p:txBody>
      </p:sp>
      <p:sp>
        <p:nvSpPr>
          <p:cNvPr id="6" name="Footer Placeholder 5">
            <a:extLst>
              <a:ext uri="{FF2B5EF4-FFF2-40B4-BE49-F238E27FC236}">
                <a16:creationId xmlns:a16="http://schemas.microsoft.com/office/drawing/2014/main" id="{94C146FC-3A06-494E-AF6F-0D754F509A83}"/>
              </a:ext>
            </a:extLst>
          </p:cNvPr>
          <p:cNvSpPr>
            <a:spLocks noGrp="1"/>
          </p:cNvSpPr>
          <p:nvPr>
            <p:ph type="ftr" sz="quarter" idx="11"/>
          </p:nvPr>
        </p:nvSpPr>
        <p:spPr/>
        <p:txBody>
          <a:bodyPr/>
          <a:lstStyle>
            <a:lvl1pPr>
              <a:defRPr/>
            </a:lvl1pPr>
          </a:lstStyle>
          <a:p>
            <a:endParaRPr lang="en-AU" altLang="en-US"/>
          </a:p>
        </p:txBody>
      </p:sp>
      <p:sp>
        <p:nvSpPr>
          <p:cNvPr id="7" name="Slide Number Placeholder 6">
            <a:extLst>
              <a:ext uri="{FF2B5EF4-FFF2-40B4-BE49-F238E27FC236}">
                <a16:creationId xmlns:a16="http://schemas.microsoft.com/office/drawing/2014/main" id="{E97A0C76-D2EA-4F0B-9023-1C98F58E90EB}"/>
              </a:ext>
            </a:extLst>
          </p:cNvPr>
          <p:cNvSpPr>
            <a:spLocks noGrp="1"/>
          </p:cNvSpPr>
          <p:nvPr>
            <p:ph type="sldNum" sz="quarter" idx="12"/>
          </p:nvPr>
        </p:nvSpPr>
        <p:spPr/>
        <p:txBody>
          <a:bodyPr/>
          <a:lstStyle>
            <a:lvl1pPr>
              <a:defRPr/>
            </a:lvl1pPr>
          </a:lstStyle>
          <a:p>
            <a:fld id="{3714B51C-FFCF-409D-AB3E-82A3C804CCD0}" type="slidenum">
              <a:rPr lang="en-AU" altLang="en-US"/>
              <a:pPr/>
              <a:t>‹#›</a:t>
            </a:fld>
            <a:endParaRPr lang="en-AU" altLang="en-US"/>
          </a:p>
        </p:txBody>
      </p:sp>
    </p:spTree>
    <p:extLst>
      <p:ext uri="{BB962C8B-B14F-4D97-AF65-F5344CB8AC3E}">
        <p14:creationId xmlns:p14="http://schemas.microsoft.com/office/powerpoint/2010/main" val="293527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A796A-D17C-4CEE-A229-4CFB1240DD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4E74995-72C7-4275-9F3F-F7760858036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698ED296-04A9-41F9-A4BD-197E86F0A56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608E30-DCC1-46AC-9A90-EFB22658FE36}"/>
              </a:ext>
            </a:extLst>
          </p:cNvPr>
          <p:cNvSpPr>
            <a:spLocks noGrp="1"/>
          </p:cNvSpPr>
          <p:nvPr>
            <p:ph type="dt" sz="half" idx="10"/>
          </p:nvPr>
        </p:nvSpPr>
        <p:spPr/>
        <p:txBody>
          <a:bodyPr/>
          <a:lstStyle>
            <a:lvl1pPr>
              <a:defRPr/>
            </a:lvl1pPr>
          </a:lstStyle>
          <a:p>
            <a:fld id="{D491C295-0B4E-413B-BD69-5DAA52DED4E7}" type="datetime2">
              <a:rPr lang="en-AU" altLang="en-US"/>
              <a:pPr/>
              <a:t>Thursday, 7 March 2019</a:t>
            </a:fld>
            <a:endParaRPr lang="en-AU" altLang="en-US"/>
          </a:p>
        </p:txBody>
      </p:sp>
      <p:sp>
        <p:nvSpPr>
          <p:cNvPr id="6" name="Footer Placeholder 5">
            <a:extLst>
              <a:ext uri="{FF2B5EF4-FFF2-40B4-BE49-F238E27FC236}">
                <a16:creationId xmlns:a16="http://schemas.microsoft.com/office/drawing/2014/main" id="{11BEE849-E426-4679-9BDC-4ECD8E7FB4FC}"/>
              </a:ext>
            </a:extLst>
          </p:cNvPr>
          <p:cNvSpPr>
            <a:spLocks noGrp="1"/>
          </p:cNvSpPr>
          <p:nvPr>
            <p:ph type="ftr" sz="quarter" idx="11"/>
          </p:nvPr>
        </p:nvSpPr>
        <p:spPr/>
        <p:txBody>
          <a:bodyPr/>
          <a:lstStyle>
            <a:lvl1pPr>
              <a:defRPr/>
            </a:lvl1pPr>
          </a:lstStyle>
          <a:p>
            <a:endParaRPr lang="en-AU" altLang="en-US"/>
          </a:p>
        </p:txBody>
      </p:sp>
      <p:sp>
        <p:nvSpPr>
          <p:cNvPr id="7" name="Slide Number Placeholder 6">
            <a:extLst>
              <a:ext uri="{FF2B5EF4-FFF2-40B4-BE49-F238E27FC236}">
                <a16:creationId xmlns:a16="http://schemas.microsoft.com/office/drawing/2014/main" id="{E3D37DEF-A27C-4071-A587-6CB304092DE1}"/>
              </a:ext>
            </a:extLst>
          </p:cNvPr>
          <p:cNvSpPr>
            <a:spLocks noGrp="1"/>
          </p:cNvSpPr>
          <p:nvPr>
            <p:ph type="sldNum" sz="quarter" idx="12"/>
          </p:nvPr>
        </p:nvSpPr>
        <p:spPr/>
        <p:txBody>
          <a:bodyPr/>
          <a:lstStyle>
            <a:lvl1pPr>
              <a:defRPr/>
            </a:lvl1pPr>
          </a:lstStyle>
          <a:p>
            <a:fld id="{938AD3F6-B706-4660-9E2B-92FB967CBEA1}" type="slidenum">
              <a:rPr lang="en-AU" altLang="en-US"/>
              <a:pPr/>
              <a:t>‹#›</a:t>
            </a:fld>
            <a:endParaRPr lang="en-AU" altLang="en-US"/>
          </a:p>
        </p:txBody>
      </p:sp>
    </p:spTree>
    <p:extLst>
      <p:ext uri="{BB962C8B-B14F-4D97-AF65-F5344CB8AC3E}">
        <p14:creationId xmlns:p14="http://schemas.microsoft.com/office/powerpoint/2010/main" val="2953395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82B3296-223C-4884-825B-F9D32CA99636}"/>
              </a:ext>
            </a:extLst>
          </p:cNvPr>
          <p:cNvSpPr>
            <a:spLocks noGrp="1" noChangeArrowheads="1"/>
          </p:cNvSpPr>
          <p:nvPr>
            <p:ph type="title"/>
          </p:nvPr>
        </p:nvSpPr>
        <p:spPr bwMode="auto">
          <a:xfrm>
            <a:off x="457200" y="274638"/>
            <a:ext cx="7499350"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27" name="Rectangle 3">
            <a:extLst>
              <a:ext uri="{FF2B5EF4-FFF2-40B4-BE49-F238E27FC236}">
                <a16:creationId xmlns:a16="http://schemas.microsoft.com/office/drawing/2014/main" id="{2972BA6C-C98D-421B-AE0B-A5DC5EBFC03F}"/>
              </a:ext>
            </a:extLst>
          </p:cNvPr>
          <p:cNvSpPr>
            <a:spLocks noGrp="1" noChangeArrowheads="1"/>
          </p:cNvSpPr>
          <p:nvPr>
            <p:ph type="body" idx="1"/>
          </p:nvPr>
        </p:nvSpPr>
        <p:spPr bwMode="auto">
          <a:xfrm>
            <a:off x="457200" y="1268413"/>
            <a:ext cx="8229600"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1028" name="Rectangle 4">
            <a:extLst>
              <a:ext uri="{FF2B5EF4-FFF2-40B4-BE49-F238E27FC236}">
                <a16:creationId xmlns:a16="http://schemas.microsoft.com/office/drawing/2014/main" id="{F3527344-806C-4EF1-8229-0DBE64F4CB2C}"/>
              </a:ext>
            </a:extLst>
          </p:cNvPr>
          <p:cNvSpPr>
            <a:spLocks noGrp="1" noChangeArrowheads="1"/>
          </p:cNvSpPr>
          <p:nvPr>
            <p:ph type="dt" sz="half" idx="2"/>
          </p:nvPr>
        </p:nvSpPr>
        <p:spPr bwMode="auto">
          <a:xfrm>
            <a:off x="457200" y="6453188"/>
            <a:ext cx="21336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fld id="{A786F9E3-23B1-4E23-BE19-BBF6FC888962}" type="datetime2">
              <a:rPr lang="en-AU" altLang="en-US"/>
              <a:pPr/>
              <a:t>Thursday, 7 March 2019</a:t>
            </a:fld>
            <a:endParaRPr lang="en-AU" altLang="en-US"/>
          </a:p>
        </p:txBody>
      </p:sp>
      <p:sp>
        <p:nvSpPr>
          <p:cNvPr id="1029" name="Rectangle 5">
            <a:extLst>
              <a:ext uri="{FF2B5EF4-FFF2-40B4-BE49-F238E27FC236}">
                <a16:creationId xmlns:a16="http://schemas.microsoft.com/office/drawing/2014/main" id="{9557B9A4-5398-42B2-B806-C6FCB1A33EB0}"/>
              </a:ext>
            </a:extLst>
          </p:cNvPr>
          <p:cNvSpPr>
            <a:spLocks noGrp="1" noChangeArrowheads="1"/>
          </p:cNvSpPr>
          <p:nvPr>
            <p:ph type="ftr" sz="quarter" idx="3"/>
          </p:nvPr>
        </p:nvSpPr>
        <p:spPr bwMode="auto">
          <a:xfrm>
            <a:off x="3124200" y="6453188"/>
            <a:ext cx="28956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vl1pPr>
          </a:lstStyle>
          <a:p>
            <a:endParaRPr lang="en-AU" altLang="en-US"/>
          </a:p>
        </p:txBody>
      </p:sp>
      <p:sp>
        <p:nvSpPr>
          <p:cNvPr id="1030" name="Rectangle 6">
            <a:extLst>
              <a:ext uri="{FF2B5EF4-FFF2-40B4-BE49-F238E27FC236}">
                <a16:creationId xmlns:a16="http://schemas.microsoft.com/office/drawing/2014/main" id="{CA0AA744-4AA5-484F-89F9-D3AC9CC83578}"/>
              </a:ext>
            </a:extLst>
          </p:cNvPr>
          <p:cNvSpPr>
            <a:spLocks noGrp="1" noChangeArrowheads="1"/>
          </p:cNvSpPr>
          <p:nvPr>
            <p:ph type="sldNum" sz="quarter" idx="4"/>
          </p:nvPr>
        </p:nvSpPr>
        <p:spPr bwMode="auto">
          <a:xfrm>
            <a:off x="6553200" y="6453188"/>
            <a:ext cx="21336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40595249-DDBD-4236-B6C7-29B122A5F57F}" type="slidenum">
              <a:rPr lang="en-AU" altLang="en-US"/>
              <a:pPr/>
              <a:t>‹#›</a:t>
            </a:fld>
            <a:endParaRPr lang="en-AU" altLang="en-US"/>
          </a:p>
        </p:txBody>
      </p:sp>
      <p:pic>
        <p:nvPicPr>
          <p:cNvPr id="1031" name="Picture 7" descr="FE logo small">
            <a:extLst>
              <a:ext uri="{FF2B5EF4-FFF2-40B4-BE49-F238E27FC236}">
                <a16:creationId xmlns:a16="http://schemas.microsoft.com/office/drawing/2014/main" id="{A6587F98-37A9-4ADD-84A8-A342A9F45EE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b="5849"/>
          <a:stretch>
            <a:fillRect/>
          </a:stretch>
        </p:blipFill>
        <p:spPr bwMode="auto">
          <a:xfrm>
            <a:off x="8027988" y="188913"/>
            <a:ext cx="873125" cy="792162"/>
          </a:xfrm>
          <a:prstGeom prst="rect">
            <a:avLst/>
          </a:prstGeom>
          <a:noFill/>
          <a:extLst>
            <a:ext uri="{909E8E84-426E-40DD-AFC4-6F175D3DCCD1}">
              <a14:hiddenFill xmlns:a14="http://schemas.microsoft.com/office/drawing/2010/main">
                <a:solidFill>
                  <a:srgbClr val="FFFFFF"/>
                </a:solidFill>
              </a14:hiddenFill>
            </a:ext>
          </a:extLst>
        </p:spPr>
      </p:pic>
      <p:sp>
        <p:nvSpPr>
          <p:cNvPr id="1032" name="Rectangle 8">
            <a:extLst>
              <a:ext uri="{FF2B5EF4-FFF2-40B4-BE49-F238E27FC236}">
                <a16:creationId xmlns:a16="http://schemas.microsoft.com/office/drawing/2014/main" id="{CC55C065-9831-4A74-9C58-06B2D897869F}"/>
              </a:ext>
            </a:extLst>
          </p:cNvPr>
          <p:cNvSpPr>
            <a:spLocks noChangeArrowheads="1"/>
          </p:cNvSpPr>
          <p:nvPr/>
        </p:nvSpPr>
        <p:spPr bwMode="auto">
          <a:xfrm>
            <a:off x="0" y="1054100"/>
            <a:ext cx="3673475" cy="69850"/>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1033" name="Rectangle 9">
            <a:extLst>
              <a:ext uri="{FF2B5EF4-FFF2-40B4-BE49-F238E27FC236}">
                <a16:creationId xmlns:a16="http://schemas.microsoft.com/office/drawing/2014/main" id="{DD3B0618-8B3B-4684-B609-216A0B767539}"/>
              </a:ext>
            </a:extLst>
          </p:cNvPr>
          <p:cNvSpPr>
            <a:spLocks noChangeArrowheads="1"/>
          </p:cNvSpPr>
          <p:nvPr/>
        </p:nvSpPr>
        <p:spPr bwMode="auto">
          <a:xfrm>
            <a:off x="3779838" y="1054100"/>
            <a:ext cx="5364162" cy="71438"/>
          </a:xfrm>
          <a:prstGeom prst="rect">
            <a:avLst/>
          </a:prstGeom>
          <a:solidFill>
            <a:srgbClr val="B09D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1" fontAlgn="base" hangingPunct="1">
        <a:spcBef>
          <a:spcPct val="0"/>
        </a:spcBef>
        <a:spcAft>
          <a:spcPct val="0"/>
        </a:spcAft>
        <a:defRPr sz="3200" kern="1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Calibri" panose="020F0502020204030204" pitchFamily="34" charset="0"/>
        </a:defRPr>
      </a:lvl2pPr>
      <a:lvl3pPr algn="l" rtl="0" eaLnBrk="1" fontAlgn="base" hangingPunct="1">
        <a:spcBef>
          <a:spcPct val="0"/>
        </a:spcBef>
        <a:spcAft>
          <a:spcPct val="0"/>
        </a:spcAft>
        <a:defRPr sz="3200">
          <a:solidFill>
            <a:schemeClr val="tx2"/>
          </a:solidFill>
          <a:latin typeface="Calibri" panose="020F0502020204030204" pitchFamily="34" charset="0"/>
        </a:defRPr>
      </a:lvl3pPr>
      <a:lvl4pPr algn="l" rtl="0" eaLnBrk="1" fontAlgn="base" hangingPunct="1">
        <a:spcBef>
          <a:spcPct val="0"/>
        </a:spcBef>
        <a:spcAft>
          <a:spcPct val="0"/>
        </a:spcAft>
        <a:defRPr sz="3200">
          <a:solidFill>
            <a:schemeClr val="tx2"/>
          </a:solidFill>
          <a:latin typeface="Calibri" panose="020F0502020204030204" pitchFamily="34" charset="0"/>
        </a:defRPr>
      </a:lvl4pPr>
      <a:lvl5pPr algn="l" rtl="0" eaLnBrk="1" fontAlgn="base" hangingPunct="1">
        <a:spcBef>
          <a:spcPct val="0"/>
        </a:spcBef>
        <a:spcAft>
          <a:spcPct val="0"/>
        </a:spcAft>
        <a:defRPr sz="3200">
          <a:solidFill>
            <a:schemeClr val="tx2"/>
          </a:solidFill>
          <a:latin typeface="Calibri" panose="020F0502020204030204" pitchFamily="34" charset="0"/>
        </a:defRPr>
      </a:lvl5pPr>
      <a:lvl6pPr marL="457200" algn="l" rtl="0" eaLnBrk="1" fontAlgn="base" hangingPunct="1">
        <a:spcBef>
          <a:spcPct val="0"/>
        </a:spcBef>
        <a:spcAft>
          <a:spcPct val="0"/>
        </a:spcAft>
        <a:defRPr sz="3200">
          <a:solidFill>
            <a:schemeClr val="tx2"/>
          </a:solidFill>
          <a:latin typeface="Calibri" panose="020F0502020204030204" pitchFamily="34" charset="0"/>
        </a:defRPr>
      </a:lvl6pPr>
      <a:lvl7pPr marL="914400" algn="l" rtl="0" eaLnBrk="1" fontAlgn="base" hangingPunct="1">
        <a:spcBef>
          <a:spcPct val="0"/>
        </a:spcBef>
        <a:spcAft>
          <a:spcPct val="0"/>
        </a:spcAft>
        <a:defRPr sz="3200">
          <a:solidFill>
            <a:schemeClr val="tx2"/>
          </a:solidFill>
          <a:latin typeface="Calibri" panose="020F0502020204030204" pitchFamily="34" charset="0"/>
        </a:defRPr>
      </a:lvl7pPr>
      <a:lvl8pPr marL="1371600" algn="l" rtl="0" eaLnBrk="1" fontAlgn="base" hangingPunct="1">
        <a:spcBef>
          <a:spcPct val="0"/>
        </a:spcBef>
        <a:spcAft>
          <a:spcPct val="0"/>
        </a:spcAft>
        <a:defRPr sz="3200">
          <a:solidFill>
            <a:schemeClr val="tx2"/>
          </a:solidFill>
          <a:latin typeface="Calibri" panose="020F0502020204030204" pitchFamily="34" charset="0"/>
        </a:defRPr>
      </a:lvl8pPr>
      <a:lvl9pPr marL="1828800" algn="l" rtl="0" eaLnBrk="1" fontAlgn="base" hangingPunct="1">
        <a:spcBef>
          <a:spcPct val="0"/>
        </a:spcBef>
        <a:spcAft>
          <a:spcPct val="0"/>
        </a:spcAft>
        <a:defRPr sz="3200">
          <a:solidFill>
            <a:schemeClr val="tx2"/>
          </a:solidFill>
          <a:latin typeface="Calibri" panose="020F0502020204030204" pitchFamily="34" charset="0"/>
        </a:defRPr>
      </a:lvl9pPr>
    </p:titleStyle>
    <p:bodyStyle>
      <a:lvl1pPr marL="342900" indent="-342900" algn="l" rtl="0" eaLnBrk="1" fontAlgn="base" hangingPunct="1">
        <a:lnSpc>
          <a:spcPct val="110000"/>
        </a:lnSpc>
        <a:spcBef>
          <a:spcPct val="20000"/>
        </a:spcBef>
        <a:spcAft>
          <a:spcPct val="40000"/>
        </a:spcAft>
        <a:buClr>
          <a:srgbClr val="CC0000"/>
        </a:buClr>
        <a:buFont typeface="Arial" panose="020B0604020202020204" pitchFamily="34" charset="0"/>
        <a:buChar char="▪"/>
        <a:defRPr sz="2400" kern="1200">
          <a:solidFill>
            <a:schemeClr val="tx1"/>
          </a:solidFill>
          <a:latin typeface="+mn-lt"/>
          <a:ea typeface="+mn-ea"/>
          <a:cs typeface="+mn-cs"/>
        </a:defRPr>
      </a:lvl1pPr>
      <a:lvl2pPr marL="742950" indent="-285750" algn="l" rtl="0" eaLnBrk="1" fontAlgn="base" hangingPunct="1">
        <a:lnSpc>
          <a:spcPct val="110000"/>
        </a:lnSpc>
        <a:spcBef>
          <a:spcPct val="20000"/>
        </a:spcBef>
        <a:spcAft>
          <a:spcPct val="40000"/>
        </a:spcAft>
        <a:buClr>
          <a:srgbClr val="CC0000"/>
        </a:buClr>
        <a:buFont typeface="Wingdings" panose="05000000000000000000" pitchFamily="2" charset="2"/>
        <a:buChar char="ú"/>
        <a:defRPr sz="2000" kern="1200">
          <a:solidFill>
            <a:schemeClr val="tx1"/>
          </a:solidFill>
          <a:latin typeface="+mn-lt"/>
          <a:ea typeface="+mn-ea"/>
          <a:cs typeface="+mn-cs"/>
        </a:defRPr>
      </a:lvl2pPr>
      <a:lvl3pPr marL="1143000" indent="-228600" algn="l" rtl="0" eaLnBrk="1" fontAlgn="base" hangingPunct="1">
        <a:lnSpc>
          <a:spcPct val="110000"/>
        </a:lnSpc>
        <a:spcBef>
          <a:spcPct val="20000"/>
        </a:spcBef>
        <a:spcAft>
          <a:spcPct val="40000"/>
        </a:spcAft>
        <a:buClr>
          <a:srgbClr val="B09D6C"/>
        </a:buClr>
        <a:buFont typeface="Wingdings" panose="05000000000000000000" pitchFamily="2" charset="2"/>
        <a:buChar char="§"/>
        <a:defRPr kern="1200">
          <a:solidFill>
            <a:schemeClr val="tx1"/>
          </a:solidFill>
          <a:latin typeface="+mn-lt"/>
          <a:ea typeface="+mn-ea"/>
          <a:cs typeface="+mn-cs"/>
        </a:defRPr>
      </a:lvl3pPr>
      <a:lvl4pPr marL="1600200" indent="-228600" algn="l" rtl="0" eaLnBrk="1" fontAlgn="base" hangingPunct="1">
        <a:lnSpc>
          <a:spcPct val="110000"/>
        </a:lnSpc>
        <a:spcBef>
          <a:spcPct val="20000"/>
        </a:spcBef>
        <a:spcAft>
          <a:spcPct val="40000"/>
        </a:spcAft>
        <a:buClr>
          <a:srgbClr val="B09D6C"/>
        </a:buClr>
        <a:buFont typeface="Wingdings" panose="05000000000000000000" pitchFamily="2" charset="2"/>
        <a:buChar char="ú"/>
        <a:defRPr sz="1600" kern="1200">
          <a:solidFill>
            <a:schemeClr val="tx1"/>
          </a:solidFill>
          <a:latin typeface="+mn-lt"/>
          <a:ea typeface="+mn-ea"/>
          <a:cs typeface="+mn-cs"/>
        </a:defRPr>
      </a:lvl4pPr>
      <a:lvl5pPr marL="2057400" indent="-228600" algn="l" rtl="0" eaLnBrk="1" fontAlgn="base" hangingPunct="1">
        <a:lnSpc>
          <a:spcPct val="110000"/>
        </a:lnSpc>
        <a:spcBef>
          <a:spcPct val="20000"/>
        </a:spcBef>
        <a:spcAft>
          <a:spcPct val="40000"/>
        </a:spcAft>
        <a:buClr>
          <a:srgbClr val="CC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EE61E829-D157-43BE-AD4A-A9159F5ADE2A}"/>
              </a:ext>
            </a:extLst>
          </p:cNvPr>
          <p:cNvSpPr>
            <a:spLocks noGrp="1" noChangeArrowheads="1"/>
          </p:cNvSpPr>
          <p:nvPr>
            <p:ph type="dt" sz="half" idx="2"/>
          </p:nvPr>
        </p:nvSpPr>
        <p:spPr>
          <a:xfrm>
            <a:off x="3563938" y="5877272"/>
            <a:ext cx="2133600" cy="836266"/>
          </a:xfrm>
        </p:spPr>
        <p:txBody>
          <a:bodyPr/>
          <a:lstStyle/>
          <a:p>
            <a:r>
              <a:rPr lang="en-AU" altLang="en-US"/>
              <a:t>IPC Public Hearing</a:t>
            </a:r>
          </a:p>
          <a:p>
            <a:r>
              <a:rPr lang="en-AU" altLang="en-US"/>
              <a:t>Moss Vale</a:t>
            </a:r>
          </a:p>
          <a:p>
            <a:r>
              <a:rPr lang="en-AU" altLang="en-US"/>
              <a:t>27</a:t>
            </a:r>
            <a:r>
              <a:rPr lang="en-AU" altLang="en-US" baseline="30000"/>
              <a:t>th</a:t>
            </a:r>
            <a:r>
              <a:rPr lang="en-AU" altLang="en-US"/>
              <a:t> February 2019</a:t>
            </a:r>
            <a:endParaRPr lang="en-AU" altLang="en-US" dirty="0"/>
          </a:p>
        </p:txBody>
      </p:sp>
      <p:sp>
        <p:nvSpPr>
          <p:cNvPr id="2050" name="Rectangle 2">
            <a:extLst>
              <a:ext uri="{FF2B5EF4-FFF2-40B4-BE49-F238E27FC236}">
                <a16:creationId xmlns:a16="http://schemas.microsoft.com/office/drawing/2014/main" id="{3A0AE635-8F62-4FA1-8525-91392B77E185}"/>
              </a:ext>
            </a:extLst>
          </p:cNvPr>
          <p:cNvSpPr>
            <a:spLocks noGrp="1" noChangeArrowheads="1"/>
          </p:cNvSpPr>
          <p:nvPr>
            <p:ph type="ctrTitle"/>
          </p:nvPr>
        </p:nvSpPr>
        <p:spPr>
          <a:xfrm>
            <a:off x="684213" y="1989138"/>
            <a:ext cx="7772400" cy="1368425"/>
          </a:xfrm>
        </p:spPr>
        <p:txBody>
          <a:bodyPr/>
          <a:lstStyle/>
          <a:p>
            <a:r>
              <a:rPr lang="en-US" altLang="en-US" sz="4000"/>
              <a:t>HUME AND BERRIMA RAIL SSD PROJECTS </a:t>
            </a:r>
            <a:endParaRPr lang="en-US" altLang="en-US" sz="4000" dirty="0"/>
          </a:p>
        </p:txBody>
      </p:sp>
      <p:sp>
        <p:nvSpPr>
          <p:cNvPr id="2051" name="Rectangle 3">
            <a:extLst>
              <a:ext uri="{FF2B5EF4-FFF2-40B4-BE49-F238E27FC236}">
                <a16:creationId xmlns:a16="http://schemas.microsoft.com/office/drawing/2014/main" id="{683E6241-DB52-4D23-88BF-CB5DD56887C5}"/>
              </a:ext>
            </a:extLst>
          </p:cNvPr>
          <p:cNvSpPr>
            <a:spLocks noGrp="1" noChangeArrowheads="1"/>
          </p:cNvSpPr>
          <p:nvPr>
            <p:ph type="subTitle" idx="1"/>
          </p:nvPr>
        </p:nvSpPr>
        <p:spPr>
          <a:xfrm>
            <a:off x="1331913" y="3644900"/>
            <a:ext cx="6400800" cy="648196"/>
          </a:xfrm>
        </p:spPr>
        <p:txBody>
          <a:bodyPr/>
          <a:lstStyle/>
          <a:p>
            <a:r>
              <a:rPr lang="en-ZA" altLang="en-US" sz="2400" dirty="0"/>
              <a:t>Ian Wiskin</a:t>
            </a:r>
          </a:p>
          <a:p>
            <a:endParaRPr lang="en-ZA" altLang="en-US" sz="2400" dirty="0"/>
          </a:p>
          <a:p>
            <a:endParaRPr lang="en-US" alt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20562-EB77-4DFC-83DA-997F213A8FE1}"/>
              </a:ext>
            </a:extLst>
          </p:cNvPr>
          <p:cNvSpPr>
            <a:spLocks noGrp="1"/>
          </p:cNvSpPr>
          <p:nvPr>
            <p:ph type="title"/>
          </p:nvPr>
        </p:nvSpPr>
        <p:spPr/>
        <p:txBody>
          <a:bodyPr/>
          <a:lstStyle/>
          <a:p>
            <a:r>
              <a:rPr lang="en-ZA" altLang="en-US" dirty="0">
                <a:solidFill>
                  <a:srgbClr val="FF0000"/>
                </a:solidFill>
              </a:rPr>
              <a:t>Why did DPE get it wrong?</a:t>
            </a:r>
            <a:endParaRPr lang="en-AU" dirty="0"/>
          </a:p>
        </p:txBody>
      </p:sp>
      <p:sp>
        <p:nvSpPr>
          <p:cNvPr id="3" name="Content Placeholder 2">
            <a:extLst>
              <a:ext uri="{FF2B5EF4-FFF2-40B4-BE49-F238E27FC236}">
                <a16:creationId xmlns:a16="http://schemas.microsoft.com/office/drawing/2014/main" id="{75DE80A3-6BCA-4FDC-B122-CA5188CAD648}"/>
              </a:ext>
            </a:extLst>
          </p:cNvPr>
          <p:cNvSpPr>
            <a:spLocks noGrp="1"/>
          </p:cNvSpPr>
          <p:nvPr>
            <p:ph idx="1"/>
          </p:nvPr>
        </p:nvSpPr>
        <p:spPr>
          <a:xfrm>
            <a:off x="683568" y="1340768"/>
            <a:ext cx="7416824" cy="4896544"/>
          </a:xfrm>
          <a:solidFill>
            <a:schemeClr val="accent3">
              <a:lumMod val="85000"/>
            </a:schemeClr>
          </a:solidFill>
        </p:spPr>
        <p:txBody>
          <a:bodyPr/>
          <a:lstStyle/>
          <a:p>
            <a:pPr marL="0" indent="0">
              <a:buNone/>
            </a:pPr>
            <a:r>
              <a:rPr lang="en-AU" sz="2000" b="1" dirty="0"/>
              <a:t>Inappropriate use of NSW Treasury Cost-Benefit Guidelines</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r>
              <a:rPr lang="en-AU" i="1" dirty="0"/>
              <a:t>“</a:t>
            </a:r>
            <a:r>
              <a:rPr lang="en-AU" sz="2000" i="1" dirty="0"/>
              <a:t>The purpose of this Treasury policy and guidelines paper is to provide guidance and promote a consistent approach to appraisal and evaluation of </a:t>
            </a:r>
            <a:r>
              <a:rPr lang="en-AU" sz="2000" b="1" i="1" dirty="0"/>
              <a:t>public projects, programs and policies</a:t>
            </a:r>
            <a:r>
              <a:rPr lang="en-AU" sz="2000" i="1" dirty="0"/>
              <a:t> </a:t>
            </a:r>
            <a:r>
              <a:rPr lang="en-AU" sz="2000" b="1" i="1" dirty="0"/>
              <a:t>across the NSW Government”.  </a:t>
            </a:r>
            <a:r>
              <a:rPr lang="en-AU" sz="2000" b="1" i="1" dirty="0">
                <a:solidFill>
                  <a:srgbClr val="FF0000"/>
                </a:solidFill>
              </a:rPr>
              <a:t>Public projects regard labour as a 100% cost to the taxpayer.</a:t>
            </a:r>
            <a:endParaRPr lang="en-AU" sz="2000" dirty="0">
              <a:solidFill>
                <a:srgbClr val="FF0000"/>
              </a:solidFill>
            </a:endParaRPr>
          </a:p>
          <a:p>
            <a:pPr marL="0" indent="0">
              <a:buNone/>
            </a:pPr>
            <a:r>
              <a:rPr lang="en-AU" dirty="0"/>
              <a:t>	</a:t>
            </a:r>
          </a:p>
        </p:txBody>
      </p:sp>
      <p:sp>
        <p:nvSpPr>
          <p:cNvPr id="4" name="Date Placeholder 3">
            <a:extLst>
              <a:ext uri="{FF2B5EF4-FFF2-40B4-BE49-F238E27FC236}">
                <a16:creationId xmlns:a16="http://schemas.microsoft.com/office/drawing/2014/main" id="{E7E30019-0F2F-49DF-BCC7-328DDBDC8C97}"/>
              </a:ext>
            </a:extLst>
          </p:cNvPr>
          <p:cNvSpPr>
            <a:spLocks noGrp="1"/>
          </p:cNvSpPr>
          <p:nvPr>
            <p:ph type="dt" sz="half" idx="10"/>
          </p:nvPr>
        </p:nvSpPr>
        <p:spPr>
          <a:xfrm>
            <a:off x="457200" y="6453188"/>
            <a:ext cx="7643192" cy="268287"/>
          </a:xfrm>
        </p:spPr>
        <p:txBody>
          <a:bodyPr/>
          <a:lstStyle/>
          <a:p>
            <a:r>
              <a:rPr lang="en-AU" altLang="en-US" dirty="0"/>
              <a:t>IPC Public Hearing – Hume and Berrima Rail Projects 27 Feb 2019</a:t>
            </a:r>
          </a:p>
          <a:p>
            <a:endParaRPr lang="en-AU" altLang="en-US" dirty="0"/>
          </a:p>
        </p:txBody>
      </p:sp>
      <p:sp>
        <p:nvSpPr>
          <p:cNvPr id="5" name="Slide Number Placeholder 4">
            <a:extLst>
              <a:ext uri="{FF2B5EF4-FFF2-40B4-BE49-F238E27FC236}">
                <a16:creationId xmlns:a16="http://schemas.microsoft.com/office/drawing/2014/main" id="{30D6FCFB-3531-4BDE-8A00-D649C3D51DCB}"/>
              </a:ext>
            </a:extLst>
          </p:cNvPr>
          <p:cNvSpPr>
            <a:spLocks noGrp="1"/>
          </p:cNvSpPr>
          <p:nvPr>
            <p:ph type="sldNum" sz="quarter" idx="12"/>
          </p:nvPr>
        </p:nvSpPr>
        <p:spPr/>
        <p:txBody>
          <a:bodyPr/>
          <a:lstStyle/>
          <a:p>
            <a:fld id="{733F77E4-6AE8-435F-B0DC-9F9D2759CAE3}" type="slidenum">
              <a:rPr lang="en-AU" altLang="en-US" smtClean="0"/>
              <a:pPr/>
              <a:t>10</a:t>
            </a:fld>
            <a:endParaRPr lang="en-AU" altLang="en-US"/>
          </a:p>
        </p:txBody>
      </p:sp>
      <p:sp>
        <p:nvSpPr>
          <p:cNvPr id="6" name="Text Box 2">
            <a:extLst>
              <a:ext uri="{FF2B5EF4-FFF2-40B4-BE49-F238E27FC236}">
                <a16:creationId xmlns:a16="http://schemas.microsoft.com/office/drawing/2014/main" id="{0A0038B1-F0FD-48CE-A1CF-2BBD90BD7BE5}"/>
              </a:ext>
            </a:extLst>
          </p:cNvPr>
          <p:cNvSpPr txBox="1">
            <a:spLocks noChangeArrowheads="1"/>
          </p:cNvSpPr>
          <p:nvPr/>
        </p:nvSpPr>
        <p:spPr bwMode="auto">
          <a:xfrm>
            <a:off x="1259632" y="1988841"/>
            <a:ext cx="6336704" cy="2016224"/>
          </a:xfrm>
          <a:prstGeom prst="rect">
            <a:avLst/>
          </a:prstGeom>
          <a:solidFill>
            <a:srgbClr val="FFFFFF"/>
          </a:solidFill>
          <a:ln w="38100">
            <a:solidFill>
              <a:srgbClr val="0070C0"/>
            </a:solidFill>
            <a:miter lim="800000"/>
            <a:headEnd/>
            <a:tailEnd/>
          </a:ln>
        </p:spPr>
        <p:txBody>
          <a:bodyPr rot="0" vert="horz" wrap="square" lIns="91440" tIns="45720" rIns="91440" bIns="45720" anchor="t" anchorCtr="0">
            <a:noAutofit/>
          </a:bodyPr>
          <a:lstStyle/>
          <a:p>
            <a:pPr>
              <a:lnSpc>
                <a:spcPct val="115000"/>
              </a:lnSpc>
              <a:spcAft>
                <a:spcPts val="1000"/>
              </a:spcAft>
            </a:pPr>
            <a:r>
              <a:rPr lang="en-AU"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DPE Assertion:</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AU"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“employment benefits and associated tax benefits….should not be included in the cost-benefit analysis. This is based on NSW Treasury Guidelines…..that labour should be considered a cost rather than a benefit”. </a:t>
            </a:r>
            <a:r>
              <a:rPr lang="en-AU"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AU"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(DPE Assessment Report p.35) </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0152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ADA4-FD0E-46F6-A2C5-B75CB32DB486}"/>
              </a:ext>
            </a:extLst>
          </p:cNvPr>
          <p:cNvSpPr>
            <a:spLocks noGrp="1"/>
          </p:cNvSpPr>
          <p:nvPr>
            <p:ph type="title"/>
          </p:nvPr>
        </p:nvSpPr>
        <p:spPr/>
        <p:txBody>
          <a:bodyPr/>
          <a:lstStyle/>
          <a:p>
            <a:r>
              <a:rPr lang="en-ZA" altLang="en-US" dirty="0">
                <a:solidFill>
                  <a:srgbClr val="FF0000"/>
                </a:solidFill>
              </a:rPr>
              <a:t>Why did DPE get it wrong?</a:t>
            </a:r>
            <a:endParaRPr lang="en-AU" dirty="0"/>
          </a:p>
        </p:txBody>
      </p:sp>
      <p:sp>
        <p:nvSpPr>
          <p:cNvPr id="3" name="Content Placeholder 2">
            <a:extLst>
              <a:ext uri="{FF2B5EF4-FFF2-40B4-BE49-F238E27FC236}">
                <a16:creationId xmlns:a16="http://schemas.microsoft.com/office/drawing/2014/main" id="{C05247BE-70DE-4384-9689-5A2794BB2A09}"/>
              </a:ext>
            </a:extLst>
          </p:cNvPr>
          <p:cNvSpPr>
            <a:spLocks noGrp="1"/>
          </p:cNvSpPr>
          <p:nvPr>
            <p:ph idx="1"/>
          </p:nvPr>
        </p:nvSpPr>
        <p:spPr>
          <a:xfrm>
            <a:off x="457200" y="1268412"/>
            <a:ext cx="8229600" cy="5184775"/>
          </a:xfrm>
          <a:solidFill>
            <a:schemeClr val="accent3">
              <a:lumMod val="85000"/>
            </a:schemeClr>
          </a:solidFill>
        </p:spPr>
        <p:txBody>
          <a:bodyPr/>
          <a:lstStyle/>
          <a:p>
            <a:pPr marL="0" indent="0">
              <a:buNone/>
            </a:pPr>
            <a:r>
              <a:rPr lang="en-AU" dirty="0"/>
              <a:t>DPE downgraded the NPV economic contribution from $373m to $127m on a false premise or a lack of understanding of the Treasury Guidelines.</a:t>
            </a:r>
          </a:p>
          <a:p>
            <a:pPr marL="0" indent="0">
              <a:buNone/>
            </a:pPr>
            <a:endParaRPr lang="en-AU" dirty="0"/>
          </a:p>
          <a:p>
            <a:pPr marL="0" indent="0">
              <a:buNone/>
            </a:pPr>
            <a:endParaRPr lang="en-AU" dirty="0"/>
          </a:p>
          <a:p>
            <a:pPr marL="0" indent="0">
              <a:buNone/>
            </a:pPr>
            <a:endParaRPr lang="en-AU" dirty="0"/>
          </a:p>
          <a:p>
            <a:pPr marL="0" indent="0">
              <a:buNone/>
            </a:pPr>
            <a:endParaRPr lang="en-AU" b="1" dirty="0"/>
          </a:p>
          <a:p>
            <a:pPr marL="0" indent="0">
              <a:buNone/>
            </a:pPr>
            <a:r>
              <a:rPr lang="en-AU" b="1" dirty="0"/>
              <a:t>By dismissing $764 million in wages for a private sector regional project as not being a benefit is arrant nonsense and economic lunacy.</a:t>
            </a:r>
            <a:endParaRPr lang="en-AU" dirty="0"/>
          </a:p>
          <a:p>
            <a:pPr marL="0" indent="0">
              <a:buNone/>
            </a:pPr>
            <a:endParaRPr lang="en-AU" dirty="0"/>
          </a:p>
          <a:p>
            <a:pPr marL="0" indent="0">
              <a:buNone/>
            </a:pPr>
            <a:endParaRPr lang="en-AU" dirty="0"/>
          </a:p>
        </p:txBody>
      </p:sp>
      <p:sp>
        <p:nvSpPr>
          <p:cNvPr id="4" name="Date Placeholder 3">
            <a:extLst>
              <a:ext uri="{FF2B5EF4-FFF2-40B4-BE49-F238E27FC236}">
                <a16:creationId xmlns:a16="http://schemas.microsoft.com/office/drawing/2014/main" id="{A8F44CB4-479A-4583-9B8B-F83ECEA25D18}"/>
              </a:ext>
            </a:extLst>
          </p:cNvPr>
          <p:cNvSpPr>
            <a:spLocks noGrp="1"/>
          </p:cNvSpPr>
          <p:nvPr>
            <p:ph type="dt" sz="half" idx="10"/>
          </p:nvPr>
        </p:nvSpPr>
        <p:spPr>
          <a:xfrm>
            <a:off x="457200" y="6583361"/>
            <a:ext cx="4906888" cy="138113"/>
          </a:xfrm>
        </p:spPr>
        <p:txBody>
          <a:bodyPr/>
          <a:lstStyle/>
          <a:p>
            <a:r>
              <a:rPr lang="en-AU" altLang="en-US" dirty="0"/>
              <a:t>IPC Public Hearing – Hume and Berrima Rail Projects 27 Feb 2019</a:t>
            </a:r>
          </a:p>
          <a:p>
            <a:endParaRPr lang="en-AU" altLang="en-US" dirty="0"/>
          </a:p>
        </p:txBody>
      </p:sp>
      <p:sp>
        <p:nvSpPr>
          <p:cNvPr id="5" name="Slide Number Placeholder 4">
            <a:extLst>
              <a:ext uri="{FF2B5EF4-FFF2-40B4-BE49-F238E27FC236}">
                <a16:creationId xmlns:a16="http://schemas.microsoft.com/office/drawing/2014/main" id="{8CDEB8E2-CDE1-48C7-8963-E867D83FEC82}"/>
              </a:ext>
            </a:extLst>
          </p:cNvPr>
          <p:cNvSpPr>
            <a:spLocks noGrp="1"/>
          </p:cNvSpPr>
          <p:nvPr>
            <p:ph type="sldNum" sz="quarter" idx="12"/>
          </p:nvPr>
        </p:nvSpPr>
        <p:spPr/>
        <p:txBody>
          <a:bodyPr/>
          <a:lstStyle/>
          <a:p>
            <a:fld id="{733F77E4-6AE8-435F-B0DC-9F9D2759CAE3}" type="slidenum">
              <a:rPr lang="en-AU" altLang="en-US" smtClean="0"/>
              <a:pPr/>
              <a:t>11</a:t>
            </a:fld>
            <a:endParaRPr lang="en-AU" altLang="en-US"/>
          </a:p>
        </p:txBody>
      </p:sp>
      <p:sp>
        <p:nvSpPr>
          <p:cNvPr id="6" name="Text Box 2">
            <a:extLst>
              <a:ext uri="{FF2B5EF4-FFF2-40B4-BE49-F238E27FC236}">
                <a16:creationId xmlns:a16="http://schemas.microsoft.com/office/drawing/2014/main" id="{445EA0E6-54C4-4B97-9FCE-F755C1A313D7}"/>
              </a:ext>
            </a:extLst>
          </p:cNvPr>
          <p:cNvSpPr txBox="1">
            <a:spLocks noChangeArrowheads="1"/>
          </p:cNvSpPr>
          <p:nvPr/>
        </p:nvSpPr>
        <p:spPr bwMode="auto">
          <a:xfrm>
            <a:off x="611560" y="2852935"/>
            <a:ext cx="7848872" cy="2016225"/>
          </a:xfrm>
          <a:prstGeom prst="rect">
            <a:avLst/>
          </a:prstGeom>
          <a:solidFill>
            <a:srgbClr val="FFFFFF"/>
          </a:solidFill>
          <a:ln w="38100">
            <a:solidFill>
              <a:srgbClr val="0070C0"/>
            </a:solidFill>
            <a:miter lim="800000"/>
            <a:headEnd/>
            <a:tailEnd/>
          </a:ln>
        </p:spPr>
        <p:txBody>
          <a:bodyPr rot="0" vert="horz" wrap="square" lIns="91440" tIns="45720" rIns="91440" bIns="45720" anchor="t" anchorCtr="0">
            <a:noAutofit/>
          </a:bodyPr>
          <a:lstStyle/>
          <a:p>
            <a:pPr>
              <a:lnSpc>
                <a:spcPct val="115000"/>
              </a:lnSpc>
              <a:spcAft>
                <a:spcPts val="1000"/>
              </a:spcAft>
            </a:pPr>
            <a:r>
              <a:rPr lang="en-AU"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DPE Assertion:</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AU"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“employment benefits and associated tax benefits….should not be included in the cost-benefit analysis. This is based on NSW Treasury Guidelines…..that labour should be considered a cost rather than a benefit”. </a:t>
            </a:r>
            <a:r>
              <a:rPr lang="en-AU"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AU"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(DPE Assessment Report p.35)</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674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60FCA6E-0894-46CD-BD49-5955A51E00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966" y="5346696"/>
            <a:ext cx="4020034" cy="1511304"/>
          </a:xfrm>
          <a:custGeom>
            <a:avLst/>
            <a:gdLst>
              <a:gd name="connsiteX0" fmla="*/ 4545473 w 5360045"/>
              <a:gd name="connsiteY0" fmla="*/ 0 h 1511304"/>
              <a:gd name="connsiteX1" fmla="*/ 5360045 w 5360045"/>
              <a:gd name="connsiteY1" fmla="*/ 0 h 1511304"/>
              <a:gd name="connsiteX2" fmla="*/ 5360045 w 5360045"/>
              <a:gd name="connsiteY2" fmla="*/ 1046730 h 1511304"/>
              <a:gd name="connsiteX3" fmla="*/ 5360045 w 5360045"/>
              <a:gd name="connsiteY3" fmla="*/ 1508760 h 1511304"/>
              <a:gd name="connsiteX4" fmla="*/ 5360045 w 5360045"/>
              <a:gd name="connsiteY4" fmla="*/ 1511304 h 1511304"/>
              <a:gd name="connsiteX5" fmla="*/ 4545474 w 5360045"/>
              <a:gd name="connsiteY5" fmla="*/ 1511304 h 1511304"/>
              <a:gd name="connsiteX6" fmla="*/ 2525897 w 5360045"/>
              <a:gd name="connsiteY6" fmla="*/ 1511304 h 1511304"/>
              <a:gd name="connsiteX7" fmla="*/ 0 w 5360045"/>
              <a:gd name="connsiteY7" fmla="*/ 1511304 h 1511304"/>
              <a:gd name="connsiteX8" fmla="*/ 697617 w 5360045"/>
              <a:gd name="connsiteY8" fmla="*/ 3 h 1511304"/>
              <a:gd name="connsiteX9" fmla="*/ 4545473 w 5360045"/>
              <a:gd name="connsiteY9"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60045" h="1511304">
                <a:moveTo>
                  <a:pt x="4545473" y="0"/>
                </a:moveTo>
                <a:lnTo>
                  <a:pt x="5360045" y="0"/>
                </a:lnTo>
                <a:lnTo>
                  <a:pt x="5360045" y="1046730"/>
                </a:lnTo>
                <a:lnTo>
                  <a:pt x="5360045" y="1508760"/>
                </a:lnTo>
                <a:lnTo>
                  <a:pt x="5360045" y="1511304"/>
                </a:lnTo>
                <a:lnTo>
                  <a:pt x="4545474" y="1511304"/>
                </a:lnTo>
                <a:lnTo>
                  <a:pt x="2525897" y="1511304"/>
                </a:lnTo>
                <a:lnTo>
                  <a:pt x="0" y="1511304"/>
                </a:lnTo>
                <a:lnTo>
                  <a:pt x="697617" y="3"/>
                </a:lnTo>
                <a:lnTo>
                  <a:pt x="4545473" y="3"/>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E78C6E4B-A1F1-4B6C-97EC-BE997495D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5509953" cy="1511306"/>
          </a:xfrm>
          <a:custGeom>
            <a:avLst/>
            <a:gdLst>
              <a:gd name="connsiteX0" fmla="*/ 0 w 7346605"/>
              <a:gd name="connsiteY0" fmla="*/ 0 h 1511306"/>
              <a:gd name="connsiteX1" fmla="*/ 239486 w 7346605"/>
              <a:gd name="connsiteY1" fmla="*/ 0 h 1511306"/>
              <a:gd name="connsiteX2" fmla="*/ 1209568 w 7346605"/>
              <a:gd name="connsiteY2" fmla="*/ 0 h 1511306"/>
              <a:gd name="connsiteX3" fmla="*/ 2405743 w 7346605"/>
              <a:gd name="connsiteY3" fmla="*/ 0 h 1511306"/>
              <a:gd name="connsiteX4" fmla="*/ 2405743 w 7346605"/>
              <a:gd name="connsiteY4" fmla="*/ 2544 h 1511306"/>
              <a:gd name="connsiteX5" fmla="*/ 2801131 w 7346605"/>
              <a:gd name="connsiteY5" fmla="*/ 2544 h 1511306"/>
              <a:gd name="connsiteX6" fmla="*/ 2801131 w 7346605"/>
              <a:gd name="connsiteY6" fmla="*/ 0 h 1511306"/>
              <a:gd name="connsiteX7" fmla="*/ 7346605 w 7346605"/>
              <a:gd name="connsiteY7" fmla="*/ 0 h 1511306"/>
              <a:gd name="connsiteX8" fmla="*/ 6648988 w 7346605"/>
              <a:gd name="connsiteY8" fmla="*/ 1511301 h 1511306"/>
              <a:gd name="connsiteX9" fmla="*/ 2801132 w 7346605"/>
              <a:gd name="connsiteY9" fmla="*/ 1511301 h 1511306"/>
              <a:gd name="connsiteX10" fmla="*/ 2801132 w 7346605"/>
              <a:gd name="connsiteY10" fmla="*/ 1511304 h 1511306"/>
              <a:gd name="connsiteX11" fmla="*/ 2405743 w 7346605"/>
              <a:gd name="connsiteY11" fmla="*/ 1511304 h 1511306"/>
              <a:gd name="connsiteX12" fmla="*/ 2405743 w 7346605"/>
              <a:gd name="connsiteY12" fmla="*/ 1511306 h 1511306"/>
              <a:gd name="connsiteX13" fmla="*/ 1333411 w 7346605"/>
              <a:gd name="connsiteY13" fmla="*/ 1511306 h 1511306"/>
              <a:gd name="connsiteX14" fmla="*/ 1219208 w 7346605"/>
              <a:gd name="connsiteY14" fmla="*/ 1511306 h 1511306"/>
              <a:gd name="connsiteX15" fmla="*/ 1209568 w 7346605"/>
              <a:gd name="connsiteY15" fmla="*/ 1511306 h 1511306"/>
              <a:gd name="connsiteX16" fmla="*/ 239486 w 7346605"/>
              <a:gd name="connsiteY16" fmla="*/ 1511306 h 1511306"/>
              <a:gd name="connsiteX17" fmla="*/ 0 w 7346605"/>
              <a:gd name="connsiteY17"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346605" h="1511306">
                <a:moveTo>
                  <a:pt x="0" y="0"/>
                </a:moveTo>
                <a:lnTo>
                  <a:pt x="239486" y="0"/>
                </a:lnTo>
                <a:lnTo>
                  <a:pt x="1209568" y="0"/>
                </a:lnTo>
                <a:lnTo>
                  <a:pt x="2405743" y="0"/>
                </a:lnTo>
                <a:lnTo>
                  <a:pt x="2405743" y="2544"/>
                </a:lnTo>
                <a:lnTo>
                  <a:pt x="2801131" y="2544"/>
                </a:lnTo>
                <a:lnTo>
                  <a:pt x="2801131" y="0"/>
                </a:lnTo>
                <a:lnTo>
                  <a:pt x="7346605" y="0"/>
                </a:lnTo>
                <a:lnTo>
                  <a:pt x="6648988" y="1511301"/>
                </a:lnTo>
                <a:lnTo>
                  <a:pt x="2801132" y="1511301"/>
                </a:lnTo>
                <a:lnTo>
                  <a:pt x="2801132" y="1511304"/>
                </a:lnTo>
                <a:lnTo>
                  <a:pt x="2405743" y="1511304"/>
                </a:lnTo>
                <a:lnTo>
                  <a:pt x="2405743" y="1511306"/>
                </a:lnTo>
                <a:lnTo>
                  <a:pt x="1333411" y="1511306"/>
                </a:lnTo>
                <a:lnTo>
                  <a:pt x="1219208" y="1511306"/>
                </a:lnTo>
                <a:lnTo>
                  <a:pt x="120956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2" name="Title 1">
            <a:extLst>
              <a:ext uri="{FF2B5EF4-FFF2-40B4-BE49-F238E27FC236}">
                <a16:creationId xmlns:a16="http://schemas.microsoft.com/office/drawing/2014/main" id="{AB1E4707-290A-4CBF-9270-5561B5E4FCC0}"/>
              </a:ext>
            </a:extLst>
          </p:cNvPr>
          <p:cNvSpPr>
            <a:spLocks noGrp="1"/>
          </p:cNvSpPr>
          <p:nvPr>
            <p:ph type="title"/>
          </p:nvPr>
        </p:nvSpPr>
        <p:spPr>
          <a:xfrm>
            <a:off x="712590" y="5529884"/>
            <a:ext cx="4270338" cy="1096331"/>
          </a:xfrm>
        </p:spPr>
        <p:txBody>
          <a:bodyPr>
            <a:normAutofit/>
          </a:bodyPr>
          <a:lstStyle/>
          <a:p>
            <a:pPr>
              <a:lnSpc>
                <a:spcPct val="90000"/>
              </a:lnSpc>
            </a:pPr>
            <a:r>
              <a:rPr lang="en-AU" sz="3500" dirty="0">
                <a:solidFill>
                  <a:srgbClr val="FF0000"/>
                </a:solidFill>
              </a:rPr>
              <a:t>Its all about the wages paid!</a:t>
            </a:r>
          </a:p>
        </p:txBody>
      </p:sp>
      <p:sp>
        <p:nvSpPr>
          <p:cNvPr id="3" name="Content Placeholder 2">
            <a:extLst>
              <a:ext uri="{FF2B5EF4-FFF2-40B4-BE49-F238E27FC236}">
                <a16:creationId xmlns:a16="http://schemas.microsoft.com/office/drawing/2014/main" id="{FDDBAA50-2793-49B7-85B7-7984390C1732}"/>
              </a:ext>
            </a:extLst>
          </p:cNvPr>
          <p:cNvSpPr>
            <a:spLocks noGrp="1"/>
          </p:cNvSpPr>
          <p:nvPr>
            <p:ph idx="1"/>
          </p:nvPr>
        </p:nvSpPr>
        <p:spPr>
          <a:xfrm>
            <a:off x="5650991" y="1196752"/>
            <a:ext cx="3006076" cy="3788905"/>
          </a:xfrm>
        </p:spPr>
        <p:txBody>
          <a:bodyPr anchor="ctr">
            <a:normAutofit/>
          </a:bodyPr>
          <a:lstStyle/>
          <a:p>
            <a:pPr lvl="0">
              <a:lnSpc>
                <a:spcPct val="100000"/>
              </a:lnSpc>
            </a:pPr>
            <a:r>
              <a:rPr lang="en-AU" sz="1700" dirty="0"/>
              <a:t>ABS average weekly earnings show mining average weekly pay of </a:t>
            </a:r>
            <a:r>
              <a:rPr lang="en-AU" sz="1700" b="1" dirty="0"/>
              <a:t>$2765 ($60.60 per hour) </a:t>
            </a:r>
          </a:p>
          <a:p>
            <a:pPr lvl="0">
              <a:lnSpc>
                <a:spcPct val="100000"/>
              </a:lnSpc>
            </a:pPr>
            <a:r>
              <a:rPr lang="en-AU" sz="1700" dirty="0"/>
              <a:t>Australia’s lowest-paid industry was accommodation and food services, just over </a:t>
            </a:r>
            <a:r>
              <a:rPr lang="en-AU" sz="1700" b="1" dirty="0"/>
              <a:t>$616 a week ($25.90 per hour).</a:t>
            </a:r>
          </a:p>
          <a:p>
            <a:pPr lvl="0">
              <a:lnSpc>
                <a:spcPct val="100000"/>
              </a:lnSpc>
            </a:pPr>
            <a:r>
              <a:rPr lang="en-AU" sz="1700" b="1" dirty="0"/>
              <a:t>Hume wages will be over 4X the </a:t>
            </a:r>
            <a:r>
              <a:rPr lang="en-AU" sz="1700" b="1" dirty="0" err="1"/>
              <a:t>Wingecarribee</a:t>
            </a:r>
            <a:r>
              <a:rPr lang="en-AU" sz="1700" b="1" dirty="0"/>
              <a:t> median employee income.</a:t>
            </a:r>
          </a:p>
          <a:p>
            <a:pPr lvl="0">
              <a:lnSpc>
                <a:spcPct val="100000"/>
              </a:lnSpc>
            </a:pPr>
            <a:endParaRPr lang="en-AU" sz="1700" b="1" dirty="0"/>
          </a:p>
        </p:txBody>
      </p:sp>
      <p:sp>
        <p:nvSpPr>
          <p:cNvPr id="4" name="Date Placeholder 3">
            <a:extLst>
              <a:ext uri="{FF2B5EF4-FFF2-40B4-BE49-F238E27FC236}">
                <a16:creationId xmlns:a16="http://schemas.microsoft.com/office/drawing/2014/main" id="{05000718-27B5-49AE-8F61-D351C8B3BDC9}"/>
              </a:ext>
            </a:extLst>
          </p:cNvPr>
          <p:cNvSpPr>
            <a:spLocks noGrp="1"/>
          </p:cNvSpPr>
          <p:nvPr>
            <p:ph type="dt" sz="half" idx="10"/>
          </p:nvPr>
        </p:nvSpPr>
        <p:spPr>
          <a:xfrm>
            <a:off x="6678385" y="5895487"/>
            <a:ext cx="1978682" cy="365125"/>
          </a:xfrm>
        </p:spPr>
        <p:txBody>
          <a:bodyPr>
            <a:normAutofit/>
          </a:bodyPr>
          <a:lstStyle/>
          <a:p>
            <a:pPr algn="r">
              <a:lnSpc>
                <a:spcPct val="90000"/>
              </a:lnSpc>
              <a:spcAft>
                <a:spcPts val="600"/>
              </a:spcAft>
            </a:pPr>
            <a:r>
              <a:rPr lang="en-AU" altLang="en-US" sz="700">
                <a:solidFill>
                  <a:srgbClr val="FFFFFF">
                    <a:alpha val="80000"/>
                  </a:srgbClr>
                </a:solidFill>
              </a:rPr>
              <a:t>IPC Public Hearing – Hume and Berrima Rail Projects 27 Feb 2019</a:t>
            </a:r>
          </a:p>
          <a:p>
            <a:pPr algn="r">
              <a:lnSpc>
                <a:spcPct val="90000"/>
              </a:lnSpc>
              <a:spcAft>
                <a:spcPts val="600"/>
              </a:spcAft>
            </a:pPr>
            <a:endParaRPr lang="en-AU" altLang="en-US" sz="700">
              <a:solidFill>
                <a:srgbClr val="FFFFFF">
                  <a:alpha val="80000"/>
                </a:srgbClr>
              </a:solidFill>
            </a:endParaRPr>
          </a:p>
        </p:txBody>
      </p:sp>
      <p:sp>
        <p:nvSpPr>
          <p:cNvPr id="5" name="Slide Number Placeholder 4">
            <a:extLst>
              <a:ext uri="{FF2B5EF4-FFF2-40B4-BE49-F238E27FC236}">
                <a16:creationId xmlns:a16="http://schemas.microsoft.com/office/drawing/2014/main" id="{863A09E9-079C-4133-9145-5E96E1B7D14F}"/>
              </a:ext>
            </a:extLst>
          </p:cNvPr>
          <p:cNvSpPr>
            <a:spLocks noGrp="1"/>
          </p:cNvSpPr>
          <p:nvPr>
            <p:ph type="sldNum" sz="quarter" idx="12"/>
          </p:nvPr>
        </p:nvSpPr>
        <p:spPr>
          <a:xfrm>
            <a:off x="7648709" y="6261090"/>
            <a:ext cx="1008358" cy="365125"/>
          </a:xfrm>
        </p:spPr>
        <p:txBody>
          <a:bodyPr>
            <a:normAutofit/>
          </a:bodyPr>
          <a:lstStyle/>
          <a:p>
            <a:pPr>
              <a:spcAft>
                <a:spcPts val="600"/>
              </a:spcAft>
            </a:pPr>
            <a:fld id="{733F77E4-6AE8-435F-B0DC-9F9D2759CAE3}" type="slidenum">
              <a:rPr lang="en-AU" altLang="en-US">
                <a:solidFill>
                  <a:srgbClr val="FFFFFF">
                    <a:alpha val="80000"/>
                  </a:srgbClr>
                </a:solidFill>
              </a:rPr>
              <a:pPr>
                <a:spcAft>
                  <a:spcPts val="600"/>
                </a:spcAft>
              </a:pPr>
              <a:t>12</a:t>
            </a:fld>
            <a:endParaRPr lang="en-AU" altLang="en-US">
              <a:solidFill>
                <a:srgbClr val="FFFFFF">
                  <a:alpha val="80000"/>
                </a:srgbClr>
              </a:solidFill>
            </a:endParaRPr>
          </a:p>
        </p:txBody>
      </p:sp>
      <p:graphicFrame>
        <p:nvGraphicFramePr>
          <p:cNvPr id="6" name="Table 5">
            <a:extLst>
              <a:ext uri="{FF2B5EF4-FFF2-40B4-BE49-F238E27FC236}">
                <a16:creationId xmlns:a16="http://schemas.microsoft.com/office/drawing/2014/main" id="{89C1787F-98D6-4386-85AF-27A1FF533BBA}"/>
              </a:ext>
            </a:extLst>
          </p:cNvPr>
          <p:cNvGraphicFramePr>
            <a:graphicFrameLocks noGrp="1"/>
          </p:cNvGraphicFramePr>
          <p:nvPr>
            <p:extLst>
              <p:ext uri="{D42A27DB-BD31-4B8C-83A1-F6EECF244321}">
                <p14:modId xmlns:p14="http://schemas.microsoft.com/office/powerpoint/2010/main" val="3781948768"/>
              </p:ext>
            </p:extLst>
          </p:nvPr>
        </p:nvGraphicFramePr>
        <p:xfrm>
          <a:off x="712590" y="1667151"/>
          <a:ext cx="4455801" cy="2585166"/>
        </p:xfrm>
        <a:graphic>
          <a:graphicData uri="http://schemas.openxmlformats.org/drawingml/2006/table">
            <a:tbl>
              <a:tblPr firstRow="1" firstCol="1" bandRow="1">
                <a:tableStyleId>{5C22544A-7EE6-4342-B048-85BDC9FD1C3A}</a:tableStyleId>
              </a:tblPr>
              <a:tblGrid>
                <a:gridCol w="2647629">
                  <a:extLst>
                    <a:ext uri="{9D8B030D-6E8A-4147-A177-3AD203B41FA5}">
                      <a16:colId xmlns:a16="http://schemas.microsoft.com/office/drawing/2014/main" val="1845206956"/>
                    </a:ext>
                  </a:extLst>
                </a:gridCol>
                <a:gridCol w="1808172">
                  <a:extLst>
                    <a:ext uri="{9D8B030D-6E8A-4147-A177-3AD203B41FA5}">
                      <a16:colId xmlns:a16="http://schemas.microsoft.com/office/drawing/2014/main" val="1855461408"/>
                    </a:ext>
                  </a:extLst>
                </a:gridCol>
              </a:tblGrid>
              <a:tr h="1094724">
                <a:tc>
                  <a:txBody>
                    <a:bodyPr/>
                    <a:lstStyle/>
                    <a:p>
                      <a:pPr>
                        <a:lnSpc>
                          <a:spcPct val="115000"/>
                        </a:lnSpc>
                        <a:spcAft>
                          <a:spcPts val="0"/>
                        </a:spcAft>
                      </a:pPr>
                      <a:r>
                        <a:rPr lang="en-AU" sz="2000" dirty="0">
                          <a:solidFill>
                            <a:srgbClr val="FF0000"/>
                          </a:solidFill>
                          <a:effectLst/>
                        </a:rPr>
                        <a:t>Statistical Area</a:t>
                      </a:r>
                    </a:p>
                    <a:p>
                      <a:pPr>
                        <a:lnSpc>
                          <a:spcPct val="115000"/>
                        </a:lnSpc>
                        <a:spcAft>
                          <a:spcPts val="0"/>
                        </a:spcAft>
                      </a:pPr>
                      <a:r>
                        <a:rPr lang="en-AU" sz="2000" dirty="0">
                          <a:solidFill>
                            <a:srgbClr val="FF0000"/>
                          </a:solidFill>
                          <a:effectLst/>
                        </a:rPr>
                        <a:t>(SA3 level)</a:t>
                      </a:r>
                      <a:endParaRPr lang="en-AU"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7988" marR="77988" marT="0" marB="0"/>
                </a:tc>
                <a:tc>
                  <a:txBody>
                    <a:bodyPr/>
                    <a:lstStyle/>
                    <a:p>
                      <a:pPr algn="ctr">
                        <a:lnSpc>
                          <a:spcPct val="115000"/>
                        </a:lnSpc>
                        <a:spcAft>
                          <a:spcPts val="0"/>
                        </a:spcAft>
                      </a:pPr>
                      <a:r>
                        <a:rPr lang="en-AU" sz="2000" dirty="0">
                          <a:solidFill>
                            <a:srgbClr val="FF0000"/>
                          </a:solidFill>
                          <a:effectLst/>
                        </a:rPr>
                        <a:t>Median Total Employee Income</a:t>
                      </a:r>
                      <a:endParaRPr lang="en-AU"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7988" marR="77988" marT="0" marB="0"/>
                </a:tc>
                <a:extLst>
                  <a:ext uri="{0D108BD9-81ED-4DB2-BD59-A6C34878D82A}">
                    <a16:rowId xmlns:a16="http://schemas.microsoft.com/office/drawing/2014/main" val="1402709690"/>
                  </a:ext>
                </a:extLst>
              </a:tr>
              <a:tr h="735978">
                <a:tc>
                  <a:txBody>
                    <a:bodyPr/>
                    <a:lstStyle/>
                    <a:p>
                      <a:pPr>
                        <a:lnSpc>
                          <a:spcPct val="115000"/>
                        </a:lnSpc>
                        <a:spcAft>
                          <a:spcPts val="0"/>
                        </a:spcAft>
                      </a:pPr>
                      <a:r>
                        <a:rPr lang="en-AU" sz="2000">
                          <a:solidFill>
                            <a:srgbClr val="FF0000"/>
                          </a:solidFill>
                          <a:effectLst/>
                        </a:rPr>
                        <a:t>Southern Highlands (Wingecarribee)</a:t>
                      </a:r>
                      <a:endParaRPr lang="en-AU" sz="20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7988" marR="77988" marT="0" marB="0"/>
                </a:tc>
                <a:tc>
                  <a:txBody>
                    <a:bodyPr/>
                    <a:lstStyle/>
                    <a:p>
                      <a:pPr algn="ctr">
                        <a:lnSpc>
                          <a:spcPct val="115000"/>
                        </a:lnSpc>
                        <a:spcAft>
                          <a:spcPts val="0"/>
                        </a:spcAft>
                      </a:pPr>
                      <a:r>
                        <a:rPr lang="en-AU" sz="2000" b="1" dirty="0">
                          <a:effectLst/>
                        </a:rPr>
                        <a:t>$44,250</a:t>
                      </a:r>
                      <a:endParaRPr lang="en-AU"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7988" marR="77988" marT="0" marB="0"/>
                </a:tc>
                <a:extLst>
                  <a:ext uri="{0D108BD9-81ED-4DB2-BD59-A6C34878D82A}">
                    <a16:rowId xmlns:a16="http://schemas.microsoft.com/office/drawing/2014/main" val="1053174305"/>
                  </a:ext>
                </a:extLst>
              </a:tr>
              <a:tr h="377232">
                <a:tc>
                  <a:txBody>
                    <a:bodyPr/>
                    <a:lstStyle/>
                    <a:p>
                      <a:pPr>
                        <a:lnSpc>
                          <a:spcPct val="115000"/>
                        </a:lnSpc>
                        <a:spcAft>
                          <a:spcPts val="0"/>
                        </a:spcAft>
                      </a:pPr>
                      <a:r>
                        <a:rPr lang="en-AU" sz="2000">
                          <a:solidFill>
                            <a:srgbClr val="FF0000"/>
                          </a:solidFill>
                          <a:effectLst/>
                        </a:rPr>
                        <a:t>Wollondilly</a:t>
                      </a:r>
                      <a:endParaRPr lang="en-AU" sz="20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7988" marR="77988" marT="0" marB="0"/>
                </a:tc>
                <a:tc>
                  <a:txBody>
                    <a:bodyPr/>
                    <a:lstStyle/>
                    <a:p>
                      <a:pPr algn="ctr">
                        <a:lnSpc>
                          <a:spcPct val="115000"/>
                        </a:lnSpc>
                        <a:spcAft>
                          <a:spcPts val="0"/>
                        </a:spcAft>
                      </a:pPr>
                      <a:r>
                        <a:rPr lang="en-AU" sz="2000" dirty="0">
                          <a:effectLst/>
                        </a:rPr>
                        <a:t>$52,092</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7988" marR="77988" marT="0" marB="0"/>
                </a:tc>
                <a:extLst>
                  <a:ext uri="{0D108BD9-81ED-4DB2-BD59-A6C34878D82A}">
                    <a16:rowId xmlns:a16="http://schemas.microsoft.com/office/drawing/2014/main" val="2757052959"/>
                  </a:ext>
                </a:extLst>
              </a:tr>
              <a:tr h="377232">
                <a:tc>
                  <a:txBody>
                    <a:bodyPr/>
                    <a:lstStyle/>
                    <a:p>
                      <a:pPr>
                        <a:lnSpc>
                          <a:spcPct val="115000"/>
                        </a:lnSpc>
                        <a:spcAft>
                          <a:spcPts val="0"/>
                        </a:spcAft>
                      </a:pPr>
                      <a:r>
                        <a:rPr lang="en-AU" sz="2000">
                          <a:solidFill>
                            <a:srgbClr val="FF0000"/>
                          </a:solidFill>
                          <a:effectLst/>
                        </a:rPr>
                        <a:t>Goulburn/Mulwarree</a:t>
                      </a:r>
                      <a:endParaRPr lang="en-AU" sz="20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7988" marR="77988" marT="0" marB="0"/>
                </a:tc>
                <a:tc>
                  <a:txBody>
                    <a:bodyPr/>
                    <a:lstStyle/>
                    <a:p>
                      <a:pPr algn="ctr">
                        <a:lnSpc>
                          <a:spcPct val="115000"/>
                        </a:lnSpc>
                        <a:spcAft>
                          <a:spcPts val="0"/>
                        </a:spcAft>
                      </a:pPr>
                      <a:r>
                        <a:rPr lang="en-AU" sz="2000" dirty="0">
                          <a:effectLst/>
                        </a:rPr>
                        <a:t>$46,597</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77988" marR="77988" marT="0" marB="0"/>
                </a:tc>
                <a:extLst>
                  <a:ext uri="{0D108BD9-81ED-4DB2-BD59-A6C34878D82A}">
                    <a16:rowId xmlns:a16="http://schemas.microsoft.com/office/drawing/2014/main" val="1362772844"/>
                  </a:ext>
                </a:extLst>
              </a:tr>
            </a:tbl>
          </a:graphicData>
        </a:graphic>
      </p:graphicFrame>
    </p:spTree>
    <p:extLst>
      <p:ext uri="{BB962C8B-B14F-4D97-AF65-F5344CB8AC3E}">
        <p14:creationId xmlns:p14="http://schemas.microsoft.com/office/powerpoint/2010/main" val="548044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C08B2-8D9D-4AB7-8FA2-4322AE330755}"/>
              </a:ext>
            </a:extLst>
          </p:cNvPr>
          <p:cNvSpPr>
            <a:spLocks noGrp="1"/>
          </p:cNvSpPr>
          <p:nvPr>
            <p:ph type="title"/>
          </p:nvPr>
        </p:nvSpPr>
        <p:spPr/>
        <p:txBody>
          <a:bodyPr/>
          <a:lstStyle/>
          <a:p>
            <a:r>
              <a:rPr lang="en-AU" dirty="0">
                <a:solidFill>
                  <a:srgbClr val="FF0000"/>
                </a:solidFill>
              </a:rPr>
              <a:t>Strategic Significance of Hume Resource</a:t>
            </a:r>
            <a:endParaRPr lang="en-AU" dirty="0"/>
          </a:p>
        </p:txBody>
      </p:sp>
      <p:sp>
        <p:nvSpPr>
          <p:cNvPr id="3" name="Content Placeholder 2">
            <a:extLst>
              <a:ext uri="{FF2B5EF4-FFF2-40B4-BE49-F238E27FC236}">
                <a16:creationId xmlns:a16="http://schemas.microsoft.com/office/drawing/2014/main" id="{4F191AE2-1B4B-422C-9F48-3ABE666448EC}"/>
              </a:ext>
            </a:extLst>
          </p:cNvPr>
          <p:cNvSpPr>
            <a:spLocks noGrp="1"/>
          </p:cNvSpPr>
          <p:nvPr>
            <p:ph idx="1"/>
          </p:nvPr>
        </p:nvSpPr>
        <p:spPr>
          <a:xfrm>
            <a:off x="323528" y="1412776"/>
            <a:ext cx="8229600" cy="5040412"/>
          </a:xfrm>
          <a:solidFill>
            <a:schemeClr val="accent3">
              <a:lumMod val="85000"/>
            </a:schemeClr>
          </a:solidFill>
        </p:spPr>
        <p:txBody>
          <a:bodyPr/>
          <a:lstStyle/>
          <a:p>
            <a:r>
              <a:rPr lang="en-AU" dirty="0"/>
              <a:t>DPE wrong and misleading about the Southern Coalfield.</a:t>
            </a:r>
          </a:p>
          <a:p>
            <a:endParaRPr lang="en-AU" dirty="0"/>
          </a:p>
          <a:p>
            <a:endParaRPr lang="en-AU" dirty="0"/>
          </a:p>
          <a:p>
            <a:endParaRPr lang="en-AU" dirty="0"/>
          </a:p>
          <a:p>
            <a:pPr marL="0" indent="0">
              <a:buNone/>
            </a:pPr>
            <a:endParaRPr lang="en-AU" dirty="0"/>
          </a:p>
          <a:p>
            <a:pPr marL="0" indent="0">
              <a:buNone/>
            </a:pPr>
            <a:r>
              <a:rPr lang="en-AU" sz="1800" b="1" dirty="0"/>
              <a:t>		Coal Production for the Southern Coalfield</a:t>
            </a:r>
          </a:p>
          <a:p>
            <a:pPr marL="0" indent="0" algn="r">
              <a:buNone/>
            </a:pPr>
            <a:endParaRPr lang="en-AU" sz="1800" b="1" dirty="0"/>
          </a:p>
          <a:p>
            <a:pPr marL="0" indent="0">
              <a:buNone/>
            </a:pPr>
            <a:endParaRPr lang="en-AU" sz="1800" b="1" dirty="0"/>
          </a:p>
          <a:p>
            <a:pPr marL="0" indent="0">
              <a:buNone/>
            </a:pPr>
            <a:endParaRPr lang="en-AU" dirty="0"/>
          </a:p>
          <a:p>
            <a:endParaRPr lang="en-AU" dirty="0"/>
          </a:p>
          <a:p>
            <a:endParaRPr lang="en-AU" dirty="0"/>
          </a:p>
          <a:p>
            <a:endParaRPr lang="en-AU" dirty="0"/>
          </a:p>
          <a:p>
            <a:endParaRPr lang="en-AU" dirty="0"/>
          </a:p>
          <a:p>
            <a:pPr marL="0" indent="0">
              <a:buNone/>
            </a:pPr>
            <a:endParaRPr lang="en-AU" dirty="0"/>
          </a:p>
        </p:txBody>
      </p:sp>
      <p:sp>
        <p:nvSpPr>
          <p:cNvPr id="4" name="Date Placeholder 3">
            <a:extLst>
              <a:ext uri="{FF2B5EF4-FFF2-40B4-BE49-F238E27FC236}">
                <a16:creationId xmlns:a16="http://schemas.microsoft.com/office/drawing/2014/main" id="{F563ADCA-D490-4B7C-BD37-6D49D30FE3D4}"/>
              </a:ext>
            </a:extLst>
          </p:cNvPr>
          <p:cNvSpPr>
            <a:spLocks noGrp="1"/>
          </p:cNvSpPr>
          <p:nvPr>
            <p:ph type="dt" sz="half" idx="10"/>
          </p:nvPr>
        </p:nvSpPr>
        <p:spPr>
          <a:xfrm>
            <a:off x="457200" y="6453188"/>
            <a:ext cx="4618856" cy="268287"/>
          </a:xfrm>
        </p:spPr>
        <p:txBody>
          <a:bodyPr/>
          <a:lstStyle/>
          <a:p>
            <a:r>
              <a:rPr lang="en-AU" altLang="en-US" dirty="0"/>
              <a:t>IPC Public Hearing – Hume and Berrima Rail Projects 27 Feb 2019</a:t>
            </a:r>
          </a:p>
        </p:txBody>
      </p:sp>
      <p:sp>
        <p:nvSpPr>
          <p:cNvPr id="5" name="Slide Number Placeholder 4">
            <a:extLst>
              <a:ext uri="{FF2B5EF4-FFF2-40B4-BE49-F238E27FC236}">
                <a16:creationId xmlns:a16="http://schemas.microsoft.com/office/drawing/2014/main" id="{181C59F5-DB2E-424B-8A7C-AC5F5BAB12B2}"/>
              </a:ext>
            </a:extLst>
          </p:cNvPr>
          <p:cNvSpPr>
            <a:spLocks noGrp="1"/>
          </p:cNvSpPr>
          <p:nvPr>
            <p:ph type="sldNum" sz="quarter" idx="12"/>
          </p:nvPr>
        </p:nvSpPr>
        <p:spPr/>
        <p:txBody>
          <a:bodyPr/>
          <a:lstStyle/>
          <a:p>
            <a:fld id="{733F77E4-6AE8-435F-B0DC-9F9D2759CAE3}" type="slidenum">
              <a:rPr lang="en-AU" altLang="en-US" smtClean="0"/>
              <a:pPr/>
              <a:t>13</a:t>
            </a:fld>
            <a:endParaRPr lang="en-AU" altLang="en-US"/>
          </a:p>
        </p:txBody>
      </p:sp>
      <p:sp>
        <p:nvSpPr>
          <p:cNvPr id="6" name="Text Box 2">
            <a:extLst>
              <a:ext uri="{FF2B5EF4-FFF2-40B4-BE49-F238E27FC236}">
                <a16:creationId xmlns:a16="http://schemas.microsoft.com/office/drawing/2014/main" id="{EE479D69-7A27-4A0E-974B-03FB6A07B894}"/>
              </a:ext>
            </a:extLst>
          </p:cNvPr>
          <p:cNvSpPr txBox="1">
            <a:spLocks noChangeArrowheads="1"/>
          </p:cNvSpPr>
          <p:nvPr/>
        </p:nvSpPr>
        <p:spPr bwMode="auto">
          <a:xfrm>
            <a:off x="899592" y="2224261"/>
            <a:ext cx="7344816" cy="1996827"/>
          </a:xfrm>
          <a:prstGeom prst="rect">
            <a:avLst/>
          </a:prstGeom>
          <a:solidFill>
            <a:srgbClr val="FFFFFF"/>
          </a:solidFill>
          <a:ln w="38100">
            <a:solidFill>
              <a:srgbClr val="0070C0"/>
            </a:solidFill>
            <a:miter lim="800000"/>
            <a:headEnd/>
            <a:tailEnd/>
          </a:ln>
        </p:spPr>
        <p:txBody>
          <a:bodyPr rot="0" vert="horz" wrap="square" lIns="91440" tIns="45720" rIns="91440" bIns="45720" anchor="t" anchorCtr="0">
            <a:noAutofit/>
          </a:bodyPr>
          <a:lstStyle/>
          <a:p>
            <a:pPr>
              <a:lnSpc>
                <a:spcPct val="115000"/>
              </a:lnSpc>
              <a:spcAft>
                <a:spcPts val="1000"/>
              </a:spcAft>
            </a:pPr>
            <a:r>
              <a:rPr lang="en-AU"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DPE Assertion:</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AU"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department does not consider that there is any existing shortage of coking and thermal coal that needs to be filled. The Southern Coalfield already produces up to 15 million tonnes of coking coal per year</a:t>
            </a:r>
            <a:r>
              <a:rPr lang="en-AU"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DPE Assessment Report p.35</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7A9CB852-141F-4F28-B556-A0E269CA3987}"/>
              </a:ext>
            </a:extLst>
          </p:cNvPr>
          <p:cNvGraphicFramePr>
            <a:graphicFrameLocks noGrp="1"/>
          </p:cNvGraphicFramePr>
          <p:nvPr>
            <p:extLst>
              <p:ext uri="{D42A27DB-BD31-4B8C-83A1-F6EECF244321}">
                <p14:modId xmlns:p14="http://schemas.microsoft.com/office/powerpoint/2010/main" val="2488825057"/>
              </p:ext>
            </p:extLst>
          </p:nvPr>
        </p:nvGraphicFramePr>
        <p:xfrm>
          <a:off x="1763688" y="4633739"/>
          <a:ext cx="5256585" cy="1603569"/>
        </p:xfrm>
        <a:graphic>
          <a:graphicData uri="http://schemas.openxmlformats.org/drawingml/2006/table">
            <a:tbl>
              <a:tblPr firstRow="1" firstCol="1" bandRow="1">
                <a:tableStyleId>{5C22544A-7EE6-4342-B048-85BDC9FD1C3A}</a:tableStyleId>
              </a:tblPr>
              <a:tblGrid>
                <a:gridCol w="2181903">
                  <a:extLst>
                    <a:ext uri="{9D8B030D-6E8A-4147-A177-3AD203B41FA5}">
                      <a16:colId xmlns:a16="http://schemas.microsoft.com/office/drawing/2014/main" val="524314841"/>
                    </a:ext>
                  </a:extLst>
                </a:gridCol>
                <a:gridCol w="1416594">
                  <a:extLst>
                    <a:ext uri="{9D8B030D-6E8A-4147-A177-3AD203B41FA5}">
                      <a16:colId xmlns:a16="http://schemas.microsoft.com/office/drawing/2014/main" val="913303418"/>
                    </a:ext>
                  </a:extLst>
                </a:gridCol>
                <a:gridCol w="1658088">
                  <a:extLst>
                    <a:ext uri="{9D8B030D-6E8A-4147-A177-3AD203B41FA5}">
                      <a16:colId xmlns:a16="http://schemas.microsoft.com/office/drawing/2014/main" val="413810365"/>
                    </a:ext>
                  </a:extLst>
                </a:gridCol>
              </a:tblGrid>
              <a:tr h="653280">
                <a:tc>
                  <a:txBody>
                    <a:bodyPr/>
                    <a:lstStyle/>
                    <a:p>
                      <a:pPr>
                        <a:lnSpc>
                          <a:spcPct val="115000"/>
                        </a:lnSpc>
                        <a:spcAft>
                          <a:spcPts val="0"/>
                        </a:spcAft>
                      </a:pPr>
                      <a:r>
                        <a:rPr lang="en-AU" sz="1600" dirty="0">
                          <a:solidFill>
                            <a:srgbClr val="FF0000"/>
                          </a:solidFill>
                          <a:effectLst/>
                        </a:rPr>
                        <a:t>Calendar Year</a:t>
                      </a:r>
                      <a:endParaRPr lang="en-AU"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600" dirty="0">
                          <a:solidFill>
                            <a:srgbClr val="FF0000"/>
                          </a:solidFill>
                          <a:effectLst/>
                        </a:rPr>
                        <a:t>Saleable Coal (MT)</a:t>
                      </a:r>
                      <a:endParaRPr lang="en-AU"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600" dirty="0">
                          <a:solidFill>
                            <a:srgbClr val="FF0000"/>
                          </a:solidFill>
                          <a:effectLst/>
                        </a:rPr>
                        <a:t>Raw Coal</a:t>
                      </a:r>
                    </a:p>
                    <a:p>
                      <a:pPr algn="ctr">
                        <a:lnSpc>
                          <a:spcPct val="115000"/>
                        </a:lnSpc>
                        <a:spcAft>
                          <a:spcPts val="0"/>
                        </a:spcAft>
                      </a:pPr>
                      <a:r>
                        <a:rPr lang="en-AU" sz="1600" dirty="0">
                          <a:solidFill>
                            <a:srgbClr val="FF0000"/>
                          </a:solidFill>
                          <a:effectLst/>
                        </a:rPr>
                        <a:t>(MT)</a:t>
                      </a:r>
                      <a:endParaRPr lang="en-AU"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4134409"/>
                  </a:ext>
                </a:extLst>
              </a:tr>
              <a:tr h="316763">
                <a:tc>
                  <a:txBody>
                    <a:bodyPr/>
                    <a:lstStyle/>
                    <a:p>
                      <a:pPr>
                        <a:lnSpc>
                          <a:spcPct val="115000"/>
                        </a:lnSpc>
                        <a:spcAft>
                          <a:spcPts val="0"/>
                        </a:spcAft>
                      </a:pPr>
                      <a:r>
                        <a:rPr lang="en-AU" sz="1600">
                          <a:solidFill>
                            <a:srgbClr val="FF0000"/>
                          </a:solidFill>
                          <a:effectLst/>
                        </a:rPr>
                        <a:t>CY2016</a:t>
                      </a:r>
                      <a:endParaRPr lang="en-AU" sz="16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600">
                          <a:effectLst/>
                        </a:rPr>
                        <a:t>11.7</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600">
                          <a:effectLst/>
                        </a:rPr>
                        <a:t>14.7</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9004335"/>
                  </a:ext>
                </a:extLst>
              </a:tr>
              <a:tr h="316763">
                <a:tc>
                  <a:txBody>
                    <a:bodyPr/>
                    <a:lstStyle/>
                    <a:p>
                      <a:pPr>
                        <a:lnSpc>
                          <a:spcPct val="115000"/>
                        </a:lnSpc>
                        <a:spcAft>
                          <a:spcPts val="0"/>
                        </a:spcAft>
                      </a:pPr>
                      <a:r>
                        <a:rPr lang="en-AU" sz="1600">
                          <a:solidFill>
                            <a:srgbClr val="FF0000"/>
                          </a:solidFill>
                          <a:effectLst/>
                        </a:rPr>
                        <a:t>CY2018</a:t>
                      </a:r>
                      <a:endParaRPr lang="en-AU" sz="16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600" dirty="0">
                          <a:effectLst/>
                        </a:rPr>
                        <a:t>7.9</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600">
                          <a:effectLst/>
                        </a:rPr>
                        <a:t>9.8</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0029443"/>
                  </a:ext>
                </a:extLst>
              </a:tr>
              <a:tr h="316763">
                <a:tc>
                  <a:txBody>
                    <a:bodyPr/>
                    <a:lstStyle/>
                    <a:p>
                      <a:pPr>
                        <a:lnSpc>
                          <a:spcPct val="115000"/>
                        </a:lnSpc>
                        <a:spcAft>
                          <a:spcPts val="0"/>
                        </a:spcAft>
                      </a:pPr>
                      <a:r>
                        <a:rPr lang="en-AU" sz="1600" dirty="0">
                          <a:solidFill>
                            <a:srgbClr val="FF0000"/>
                          </a:solidFill>
                          <a:effectLst/>
                        </a:rPr>
                        <a:t>Tonnage Reduction</a:t>
                      </a:r>
                      <a:endParaRPr lang="en-AU"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600" b="1" dirty="0">
                          <a:effectLst/>
                        </a:rPr>
                        <a:t>3.8</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AU" sz="1600" b="1" dirty="0">
                          <a:effectLst/>
                        </a:rPr>
                        <a:t>4.9</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862802"/>
                  </a:ext>
                </a:extLst>
              </a:tr>
            </a:tbl>
          </a:graphicData>
        </a:graphic>
      </p:graphicFrame>
    </p:spTree>
    <p:extLst>
      <p:ext uri="{BB962C8B-B14F-4D97-AF65-F5344CB8AC3E}">
        <p14:creationId xmlns:p14="http://schemas.microsoft.com/office/powerpoint/2010/main" val="390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420ECF-D9AB-4991-9285-77ED58AA0F37}"/>
              </a:ext>
            </a:extLst>
          </p:cNvPr>
          <p:cNvSpPr>
            <a:spLocks noGrp="1"/>
          </p:cNvSpPr>
          <p:nvPr>
            <p:ph type="title"/>
          </p:nvPr>
        </p:nvSpPr>
        <p:spPr>
          <a:xfrm>
            <a:off x="555562" y="963877"/>
            <a:ext cx="2620771" cy="4930246"/>
          </a:xfrm>
        </p:spPr>
        <p:txBody>
          <a:bodyPr>
            <a:normAutofit/>
          </a:bodyPr>
          <a:lstStyle/>
          <a:p>
            <a:pPr algn="r"/>
            <a:r>
              <a:rPr lang="en-AU" dirty="0">
                <a:solidFill>
                  <a:srgbClr val="FF0000"/>
                </a:solidFill>
              </a:rPr>
              <a:t>Strategic Significance of Hume Resource</a:t>
            </a: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8E0E690-7454-4181-BADA-25FED10629DB}"/>
              </a:ext>
            </a:extLst>
          </p:cNvPr>
          <p:cNvSpPr>
            <a:spLocks noGrp="1"/>
          </p:cNvSpPr>
          <p:nvPr>
            <p:ph idx="1"/>
          </p:nvPr>
        </p:nvSpPr>
        <p:spPr>
          <a:xfrm>
            <a:off x="3732023" y="1196751"/>
            <a:ext cx="4783327" cy="4697371"/>
          </a:xfrm>
        </p:spPr>
        <p:txBody>
          <a:bodyPr anchor="ctr">
            <a:normAutofit fontScale="92500" lnSpcReduction="10000"/>
          </a:bodyPr>
          <a:lstStyle/>
          <a:p>
            <a:r>
              <a:rPr lang="en-AU" sz="1900" b="1" dirty="0"/>
              <a:t>ACCC says Southern Coalfield is its own market for competition reasons and essential for Australian steel making.</a:t>
            </a:r>
          </a:p>
          <a:p>
            <a:r>
              <a:rPr lang="en-AU" sz="1900" b="1" dirty="0"/>
              <a:t>Imported coal (Qld) imposes significant additional costs to steel producers.</a:t>
            </a:r>
          </a:p>
          <a:p>
            <a:r>
              <a:rPr lang="en-AU" sz="1900" b="1" dirty="0"/>
              <a:t>Lack of new entrants (environmental restrictions) reduces competitiveness.</a:t>
            </a:r>
          </a:p>
          <a:p>
            <a:r>
              <a:rPr lang="en-AU" sz="1900" b="1" dirty="0"/>
              <a:t>Domestic user interest to acquire Hume product.</a:t>
            </a:r>
          </a:p>
          <a:p>
            <a:r>
              <a:rPr lang="en-AU" sz="1900" b="1" dirty="0"/>
              <a:t>If exported, all Hume coal suitable for blending in POSCO FINEX steel process – reduced emissions C0</a:t>
            </a:r>
            <a:r>
              <a:rPr lang="en-AU" sz="1900" b="1" baseline="30000" dirty="0"/>
              <a:t>2</a:t>
            </a:r>
            <a:r>
              <a:rPr lang="en-AU" sz="1900" b="1" dirty="0"/>
              <a:t>, NOX and SOX. (endorsed by Institute for Energy Economics and Financial Analysis).</a:t>
            </a:r>
          </a:p>
        </p:txBody>
      </p:sp>
      <p:sp>
        <p:nvSpPr>
          <p:cNvPr id="4" name="Date Placeholder 3">
            <a:extLst>
              <a:ext uri="{FF2B5EF4-FFF2-40B4-BE49-F238E27FC236}">
                <a16:creationId xmlns:a16="http://schemas.microsoft.com/office/drawing/2014/main" id="{318B337D-50A4-40CA-9106-BF5D7B9B725C}"/>
              </a:ext>
            </a:extLst>
          </p:cNvPr>
          <p:cNvSpPr>
            <a:spLocks noGrp="1"/>
          </p:cNvSpPr>
          <p:nvPr>
            <p:ph type="dt" sz="half" idx="10"/>
          </p:nvPr>
        </p:nvSpPr>
        <p:spPr>
          <a:xfrm>
            <a:off x="628650" y="6033479"/>
            <a:ext cx="2057400" cy="365125"/>
          </a:xfrm>
        </p:spPr>
        <p:txBody>
          <a:bodyPr>
            <a:normAutofit/>
          </a:bodyPr>
          <a:lstStyle/>
          <a:p>
            <a:pPr>
              <a:lnSpc>
                <a:spcPct val="90000"/>
              </a:lnSpc>
              <a:spcAft>
                <a:spcPts val="600"/>
              </a:spcAft>
            </a:pPr>
            <a:r>
              <a:rPr lang="en-AU" altLang="en-US" sz="700">
                <a:solidFill>
                  <a:schemeClr val="tx1">
                    <a:alpha val="80000"/>
                  </a:schemeClr>
                </a:solidFill>
              </a:rPr>
              <a:t>IPC Public Hearing – Hume and Berrima Rail Projects 27 Feb 2019</a:t>
            </a:r>
          </a:p>
          <a:p>
            <a:pPr>
              <a:lnSpc>
                <a:spcPct val="90000"/>
              </a:lnSpc>
              <a:spcAft>
                <a:spcPts val="600"/>
              </a:spcAft>
            </a:pPr>
            <a:endParaRPr lang="en-AU" altLang="en-US" sz="700">
              <a:solidFill>
                <a:schemeClr val="tx1">
                  <a:alpha val="80000"/>
                </a:schemeClr>
              </a:solidFill>
            </a:endParaRPr>
          </a:p>
        </p:txBody>
      </p:sp>
      <p:sp>
        <p:nvSpPr>
          <p:cNvPr id="5" name="Slide Number Placeholder 4">
            <a:extLst>
              <a:ext uri="{FF2B5EF4-FFF2-40B4-BE49-F238E27FC236}">
                <a16:creationId xmlns:a16="http://schemas.microsoft.com/office/drawing/2014/main" id="{A5070BBD-A99E-4541-B0A8-BD2F909203C6}"/>
              </a:ext>
            </a:extLst>
          </p:cNvPr>
          <p:cNvSpPr>
            <a:spLocks noGrp="1"/>
          </p:cNvSpPr>
          <p:nvPr>
            <p:ph type="sldNum" sz="quarter" idx="12"/>
          </p:nvPr>
        </p:nvSpPr>
        <p:spPr>
          <a:xfrm>
            <a:off x="7928637" y="6033479"/>
            <a:ext cx="586712" cy="365125"/>
          </a:xfrm>
        </p:spPr>
        <p:txBody>
          <a:bodyPr>
            <a:normAutofit/>
          </a:bodyPr>
          <a:lstStyle/>
          <a:p>
            <a:pPr>
              <a:spcAft>
                <a:spcPts val="600"/>
              </a:spcAft>
            </a:pPr>
            <a:fld id="{733F77E4-6AE8-435F-B0DC-9F9D2759CAE3}" type="slidenum">
              <a:rPr lang="en-AU" altLang="en-US" sz="900">
                <a:solidFill>
                  <a:schemeClr val="tx1">
                    <a:alpha val="80000"/>
                  </a:schemeClr>
                </a:solidFill>
              </a:rPr>
              <a:pPr>
                <a:spcAft>
                  <a:spcPts val="600"/>
                </a:spcAft>
              </a:pPr>
              <a:t>14</a:t>
            </a:fld>
            <a:endParaRPr lang="en-AU" altLang="en-US" sz="900">
              <a:solidFill>
                <a:schemeClr val="tx1">
                  <a:alpha val="80000"/>
                </a:schemeClr>
              </a:solidFill>
            </a:endParaRPr>
          </a:p>
        </p:txBody>
      </p:sp>
    </p:spTree>
    <p:extLst>
      <p:ext uri="{BB962C8B-B14F-4D97-AF65-F5344CB8AC3E}">
        <p14:creationId xmlns:p14="http://schemas.microsoft.com/office/powerpoint/2010/main" val="3210870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581CCD-C845-4A5A-9148-EEAD25AAAA95}"/>
              </a:ext>
            </a:extLst>
          </p:cNvPr>
          <p:cNvSpPr>
            <a:spLocks noGrp="1"/>
          </p:cNvSpPr>
          <p:nvPr>
            <p:ph type="title"/>
          </p:nvPr>
        </p:nvSpPr>
        <p:spPr>
          <a:xfrm>
            <a:off x="628650" y="963877"/>
            <a:ext cx="2620771" cy="4930246"/>
          </a:xfrm>
        </p:spPr>
        <p:txBody>
          <a:bodyPr>
            <a:normAutofit/>
          </a:bodyPr>
          <a:lstStyle/>
          <a:p>
            <a:pPr algn="r"/>
            <a:r>
              <a:rPr lang="en-AU">
                <a:solidFill>
                  <a:srgbClr val="FF0000"/>
                </a:solidFill>
              </a:rPr>
              <a:t>Elephant in the Room:  WATER</a:t>
            </a:r>
            <a:endParaRPr lang="en-AU" dirty="0">
              <a:solidFill>
                <a:srgbClr val="FF0000"/>
              </a:solidFill>
            </a:endParaRPr>
          </a:p>
        </p:txBody>
      </p:sp>
      <p:cxnSp>
        <p:nvCxnSpPr>
          <p:cNvPr id="19" name="Straight Connector 18">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5E90EEA-020E-49C1-9519-3568EEDF7D60}"/>
              </a:ext>
            </a:extLst>
          </p:cNvPr>
          <p:cNvSpPr>
            <a:spLocks noGrp="1"/>
          </p:cNvSpPr>
          <p:nvPr>
            <p:ph idx="1"/>
          </p:nvPr>
        </p:nvSpPr>
        <p:spPr>
          <a:xfrm>
            <a:off x="3732023" y="1484783"/>
            <a:ext cx="4783327" cy="4752529"/>
          </a:xfrm>
        </p:spPr>
        <p:txBody>
          <a:bodyPr anchor="ctr">
            <a:normAutofit lnSpcReduction="10000"/>
          </a:bodyPr>
          <a:lstStyle/>
          <a:p>
            <a:pPr>
              <a:lnSpc>
                <a:spcPct val="100000"/>
              </a:lnSpc>
              <a:buFont typeface="Wingdings" panose="05000000000000000000" pitchFamily="2" charset="2"/>
              <a:buChar char="Ø"/>
            </a:pPr>
            <a:r>
              <a:rPr lang="en-AU" sz="1600" b="1" dirty="0"/>
              <a:t>Disconnect between DPE water expert report and DPE Assessment Report.</a:t>
            </a:r>
          </a:p>
          <a:p>
            <a:pPr>
              <a:lnSpc>
                <a:spcPct val="100000"/>
              </a:lnSpc>
              <a:buFont typeface="Wingdings" panose="05000000000000000000" pitchFamily="2" charset="2"/>
              <a:buChar char="Ø"/>
            </a:pPr>
            <a:r>
              <a:rPr lang="en-AU" sz="1600" b="1" dirty="0"/>
              <a:t>Failure to provide DPE expert groundwater report to DI Water – inexcusable.</a:t>
            </a:r>
          </a:p>
          <a:p>
            <a:pPr>
              <a:lnSpc>
                <a:spcPct val="100000"/>
              </a:lnSpc>
              <a:buFont typeface="Wingdings" panose="05000000000000000000" pitchFamily="2" charset="2"/>
              <a:buChar char="Ø"/>
            </a:pPr>
            <a:r>
              <a:rPr lang="en-AU" sz="1600" b="1" dirty="0"/>
              <a:t>Difference between depressurisation and desaturation. – ‘no plug in the bathtub’.</a:t>
            </a:r>
          </a:p>
          <a:p>
            <a:pPr>
              <a:lnSpc>
                <a:spcPct val="100000"/>
              </a:lnSpc>
              <a:buFont typeface="Wingdings" panose="05000000000000000000" pitchFamily="2" charset="2"/>
              <a:buChar char="Ø"/>
            </a:pPr>
            <a:r>
              <a:rPr lang="en-AU" sz="1600" b="1" dirty="0"/>
              <a:t>No shortage of groundwater in the Nepean groundwater source – 76% of sustainable yield unassigned.</a:t>
            </a:r>
          </a:p>
          <a:p>
            <a:pPr>
              <a:lnSpc>
                <a:spcPct val="100000"/>
              </a:lnSpc>
              <a:buFont typeface="Wingdings" panose="05000000000000000000" pitchFamily="2" charset="2"/>
              <a:buChar char="Ø"/>
            </a:pPr>
            <a:r>
              <a:rPr lang="en-AU" sz="1600" b="1" dirty="0"/>
              <a:t>93% licence acquisition by Hume – despite CFSH and DI Water claims. Willing sellers.</a:t>
            </a:r>
          </a:p>
          <a:p>
            <a:pPr>
              <a:lnSpc>
                <a:spcPct val="100000"/>
              </a:lnSpc>
              <a:buFont typeface="Wingdings" panose="05000000000000000000" pitchFamily="2" charset="2"/>
              <a:buChar char="Ø"/>
            </a:pPr>
            <a:r>
              <a:rPr lang="en-AU" sz="1600" b="1" dirty="0"/>
              <a:t>Local irrigation bores are not metered or part of the governments real time monitoring – Hume no threat to water availability or the groundwater system.</a:t>
            </a:r>
          </a:p>
          <a:p>
            <a:pPr>
              <a:lnSpc>
                <a:spcPct val="100000"/>
              </a:lnSpc>
              <a:buFont typeface="Wingdings" panose="05000000000000000000" pitchFamily="2" charset="2"/>
              <a:buChar char="Ø"/>
            </a:pPr>
            <a:r>
              <a:rPr lang="en-AU" sz="1600" b="1" dirty="0"/>
              <a:t>No impact on yield or quality of inflows to SWC.</a:t>
            </a:r>
          </a:p>
        </p:txBody>
      </p:sp>
      <p:sp>
        <p:nvSpPr>
          <p:cNvPr id="4" name="Date Placeholder 3">
            <a:extLst>
              <a:ext uri="{FF2B5EF4-FFF2-40B4-BE49-F238E27FC236}">
                <a16:creationId xmlns:a16="http://schemas.microsoft.com/office/drawing/2014/main" id="{65BE63CD-C4F1-4609-A18B-5529FB5FCD75}"/>
              </a:ext>
            </a:extLst>
          </p:cNvPr>
          <p:cNvSpPr>
            <a:spLocks noGrp="1"/>
          </p:cNvSpPr>
          <p:nvPr>
            <p:ph type="dt" sz="half" idx="10"/>
          </p:nvPr>
        </p:nvSpPr>
        <p:spPr>
          <a:xfrm>
            <a:off x="628650" y="6033479"/>
            <a:ext cx="2057400" cy="365125"/>
          </a:xfrm>
        </p:spPr>
        <p:txBody>
          <a:bodyPr>
            <a:normAutofit/>
          </a:bodyPr>
          <a:lstStyle/>
          <a:p>
            <a:pPr>
              <a:lnSpc>
                <a:spcPct val="90000"/>
              </a:lnSpc>
              <a:spcAft>
                <a:spcPts val="600"/>
              </a:spcAft>
            </a:pPr>
            <a:r>
              <a:rPr lang="en-AU" altLang="en-US" sz="700">
                <a:solidFill>
                  <a:schemeClr val="tx1">
                    <a:alpha val="80000"/>
                  </a:schemeClr>
                </a:solidFill>
              </a:rPr>
              <a:t>IPC Public Hearing – Hume and Berrima Rail Projects 27 Feb 2019</a:t>
            </a:r>
          </a:p>
          <a:p>
            <a:pPr>
              <a:lnSpc>
                <a:spcPct val="90000"/>
              </a:lnSpc>
              <a:spcAft>
                <a:spcPts val="600"/>
              </a:spcAft>
            </a:pPr>
            <a:endParaRPr lang="en-AU" altLang="en-US" sz="700">
              <a:solidFill>
                <a:schemeClr val="tx1">
                  <a:alpha val="80000"/>
                </a:schemeClr>
              </a:solidFill>
            </a:endParaRPr>
          </a:p>
        </p:txBody>
      </p:sp>
      <p:sp>
        <p:nvSpPr>
          <p:cNvPr id="5" name="Slide Number Placeholder 4">
            <a:extLst>
              <a:ext uri="{FF2B5EF4-FFF2-40B4-BE49-F238E27FC236}">
                <a16:creationId xmlns:a16="http://schemas.microsoft.com/office/drawing/2014/main" id="{2DCA9490-8464-4350-A3B4-2A6F35F74F1E}"/>
              </a:ext>
            </a:extLst>
          </p:cNvPr>
          <p:cNvSpPr>
            <a:spLocks noGrp="1"/>
          </p:cNvSpPr>
          <p:nvPr>
            <p:ph type="sldNum" sz="quarter" idx="12"/>
          </p:nvPr>
        </p:nvSpPr>
        <p:spPr>
          <a:xfrm>
            <a:off x="7928637" y="6033479"/>
            <a:ext cx="586712" cy="365125"/>
          </a:xfrm>
        </p:spPr>
        <p:txBody>
          <a:bodyPr>
            <a:normAutofit/>
          </a:bodyPr>
          <a:lstStyle/>
          <a:p>
            <a:pPr>
              <a:spcAft>
                <a:spcPts val="600"/>
              </a:spcAft>
            </a:pPr>
            <a:fld id="{733F77E4-6AE8-435F-B0DC-9F9D2759CAE3}" type="slidenum">
              <a:rPr lang="en-AU" altLang="en-US" sz="900" smtClean="0">
                <a:solidFill>
                  <a:schemeClr val="tx1">
                    <a:alpha val="80000"/>
                  </a:schemeClr>
                </a:solidFill>
              </a:rPr>
              <a:pPr>
                <a:spcAft>
                  <a:spcPts val="600"/>
                </a:spcAft>
              </a:pPr>
              <a:t>15</a:t>
            </a:fld>
            <a:endParaRPr lang="en-AU" altLang="en-US" sz="900">
              <a:solidFill>
                <a:schemeClr val="tx1">
                  <a:alpha val="80000"/>
                </a:schemeClr>
              </a:solidFill>
            </a:endParaRPr>
          </a:p>
        </p:txBody>
      </p:sp>
    </p:spTree>
    <p:extLst>
      <p:ext uri="{BB962C8B-B14F-4D97-AF65-F5344CB8AC3E}">
        <p14:creationId xmlns:p14="http://schemas.microsoft.com/office/powerpoint/2010/main" val="340731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CFDFE4-079B-430E-AFEE-968BEE72908A}"/>
              </a:ext>
            </a:extLst>
          </p:cNvPr>
          <p:cNvSpPr>
            <a:spLocks noGrp="1"/>
          </p:cNvSpPr>
          <p:nvPr>
            <p:ph type="title"/>
          </p:nvPr>
        </p:nvSpPr>
        <p:spPr>
          <a:xfrm>
            <a:off x="628650" y="963877"/>
            <a:ext cx="2620771" cy="4930246"/>
          </a:xfrm>
        </p:spPr>
        <p:txBody>
          <a:bodyPr>
            <a:normAutofit/>
          </a:bodyPr>
          <a:lstStyle/>
          <a:p>
            <a:pPr algn="r"/>
            <a:r>
              <a:rPr lang="en-AU" dirty="0">
                <a:solidFill>
                  <a:srgbClr val="FF0000"/>
                </a:solidFill>
              </a:rPr>
              <a:t>Nepean </a:t>
            </a:r>
            <a:r>
              <a:rPr lang="en-AU" dirty="0" err="1">
                <a:solidFill>
                  <a:srgbClr val="FF0000"/>
                </a:solidFill>
              </a:rPr>
              <a:t>Gnd</a:t>
            </a:r>
            <a:r>
              <a:rPr lang="en-AU" dirty="0">
                <a:solidFill>
                  <a:srgbClr val="FF0000"/>
                </a:solidFill>
              </a:rPr>
              <a:t> Water Source Sustainable Yield</a:t>
            </a:r>
            <a:br>
              <a:rPr lang="en-AU" dirty="0">
                <a:solidFill>
                  <a:srgbClr val="FF0000"/>
                </a:solidFill>
              </a:rPr>
            </a:br>
            <a:r>
              <a:rPr lang="en-AU" sz="2000" dirty="0">
                <a:solidFill>
                  <a:srgbClr val="FF0000"/>
                </a:solidFill>
              </a:rPr>
              <a:t>(Long Term Average Annual Extraction Limit - LTAAEL)</a:t>
            </a: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A317AB5-619A-4DC7-8A9C-5B314935C78B}"/>
              </a:ext>
            </a:extLst>
          </p:cNvPr>
          <p:cNvSpPr>
            <a:spLocks noGrp="1"/>
          </p:cNvSpPr>
          <p:nvPr>
            <p:ph idx="1"/>
          </p:nvPr>
        </p:nvSpPr>
        <p:spPr>
          <a:xfrm>
            <a:off x="3732023" y="1484785"/>
            <a:ext cx="4783327" cy="4409338"/>
          </a:xfrm>
        </p:spPr>
        <p:txBody>
          <a:bodyPr anchor="ctr">
            <a:normAutofit fontScale="85000" lnSpcReduction="20000"/>
          </a:bodyPr>
          <a:lstStyle/>
          <a:p>
            <a:pPr marL="0" indent="0">
              <a:buNone/>
            </a:pPr>
            <a:endParaRPr lang="en-AU" sz="1900" dirty="0"/>
          </a:p>
          <a:p>
            <a:pPr marL="0" indent="0">
              <a:buNone/>
            </a:pPr>
            <a:r>
              <a:rPr lang="en-AU" sz="1900" b="1" dirty="0"/>
              <a:t>The NSW Government provides 99.5GL for extraction and use (Sustainable Yield). Of that:</a:t>
            </a:r>
          </a:p>
          <a:p>
            <a:pPr>
              <a:buFont typeface="Wingdings" panose="05000000000000000000" pitchFamily="2" charset="2"/>
              <a:buChar char="Ø"/>
            </a:pPr>
            <a:r>
              <a:rPr lang="en-AU" sz="1900" b="1" dirty="0"/>
              <a:t>76 percent ‘unassigned’ – 75 GL</a:t>
            </a:r>
          </a:p>
          <a:p>
            <a:pPr>
              <a:buFont typeface="Wingdings" panose="05000000000000000000" pitchFamily="2" charset="2"/>
              <a:buChar char="Ø"/>
            </a:pPr>
            <a:r>
              <a:rPr lang="en-AU" sz="1900" b="1" dirty="0"/>
              <a:t>0.01% (11ML) to Local Water Utilities (not used)</a:t>
            </a:r>
          </a:p>
          <a:p>
            <a:pPr>
              <a:buFont typeface="Wingdings" panose="05000000000000000000" pitchFamily="2" charset="2"/>
              <a:buChar char="Ø"/>
            </a:pPr>
            <a:r>
              <a:rPr lang="en-AU" sz="1900" b="1" dirty="0"/>
              <a:t>&lt;6 percent allocated for basic landholder rights (stock/domestic)</a:t>
            </a:r>
          </a:p>
          <a:p>
            <a:pPr>
              <a:buFont typeface="Wingdings" panose="05000000000000000000" pitchFamily="2" charset="2"/>
              <a:buChar char="Ø"/>
            </a:pPr>
            <a:r>
              <a:rPr lang="en-AU" sz="1900" b="1" dirty="0"/>
              <a:t>25 percent (25GL/year) allocated to tradable access licences (12 GL in Zone </a:t>
            </a:r>
            <a:r>
              <a:rPr lang="en-AU" sz="1900" dirty="0"/>
              <a:t>1)</a:t>
            </a:r>
          </a:p>
          <a:p>
            <a:pPr marL="0" indent="0">
              <a:buNone/>
            </a:pPr>
            <a:r>
              <a:rPr lang="en-AU" sz="1900" b="1" dirty="0"/>
              <a:t>HUME COAL REQUIRES JUST OVER 2GL OF LICENCES IN ZONE 1 (16%) TO MEET ITS MAXIMUM AIP REQUIREMENTS IN YEAR 17</a:t>
            </a:r>
          </a:p>
          <a:p>
            <a:pPr marL="0" indent="0">
              <a:buNone/>
            </a:pPr>
            <a:r>
              <a:rPr lang="en-AU" sz="1900" b="1" dirty="0"/>
              <a:t>93% OF ALL LICENCES ALREADY OBTAINED FROM THE OPEN MARKET.</a:t>
            </a:r>
          </a:p>
          <a:p>
            <a:pPr marL="0" indent="0">
              <a:buNone/>
            </a:pPr>
            <a:endParaRPr lang="en-AU" sz="1900" b="1" dirty="0"/>
          </a:p>
          <a:p>
            <a:pPr>
              <a:buFont typeface="Wingdings" panose="05000000000000000000" pitchFamily="2" charset="2"/>
              <a:buChar char="Ø"/>
            </a:pPr>
            <a:endParaRPr lang="en-AU" sz="1900" dirty="0"/>
          </a:p>
        </p:txBody>
      </p:sp>
      <p:sp>
        <p:nvSpPr>
          <p:cNvPr id="4" name="Date Placeholder 3">
            <a:extLst>
              <a:ext uri="{FF2B5EF4-FFF2-40B4-BE49-F238E27FC236}">
                <a16:creationId xmlns:a16="http://schemas.microsoft.com/office/drawing/2014/main" id="{E0162EEF-76CC-4B26-B728-9083E9782CC2}"/>
              </a:ext>
            </a:extLst>
          </p:cNvPr>
          <p:cNvSpPr>
            <a:spLocks noGrp="1"/>
          </p:cNvSpPr>
          <p:nvPr>
            <p:ph type="dt" sz="half" idx="10"/>
          </p:nvPr>
        </p:nvSpPr>
        <p:spPr>
          <a:xfrm>
            <a:off x="628650" y="6033479"/>
            <a:ext cx="2057400" cy="365125"/>
          </a:xfrm>
        </p:spPr>
        <p:txBody>
          <a:bodyPr>
            <a:normAutofit/>
          </a:bodyPr>
          <a:lstStyle/>
          <a:p>
            <a:pPr>
              <a:spcAft>
                <a:spcPts val="600"/>
              </a:spcAft>
            </a:pPr>
            <a:fld id="{ED2486A2-9848-466A-8395-7BAEA86ADED6}" type="datetime2">
              <a:rPr lang="en-AU" altLang="en-US" sz="900">
                <a:solidFill>
                  <a:schemeClr val="tx1">
                    <a:alpha val="80000"/>
                  </a:schemeClr>
                </a:solidFill>
              </a:rPr>
              <a:pPr>
                <a:spcAft>
                  <a:spcPts val="600"/>
                </a:spcAft>
              </a:pPr>
              <a:t>Thursday, 7 March 2019</a:t>
            </a:fld>
            <a:endParaRPr lang="en-AU" altLang="en-US" sz="900">
              <a:solidFill>
                <a:schemeClr val="tx1">
                  <a:alpha val="80000"/>
                </a:schemeClr>
              </a:solidFill>
            </a:endParaRPr>
          </a:p>
        </p:txBody>
      </p:sp>
      <p:sp>
        <p:nvSpPr>
          <p:cNvPr id="5" name="Slide Number Placeholder 4">
            <a:extLst>
              <a:ext uri="{FF2B5EF4-FFF2-40B4-BE49-F238E27FC236}">
                <a16:creationId xmlns:a16="http://schemas.microsoft.com/office/drawing/2014/main" id="{6C73E422-F757-4330-9BAB-1013194D59EF}"/>
              </a:ext>
            </a:extLst>
          </p:cNvPr>
          <p:cNvSpPr>
            <a:spLocks noGrp="1"/>
          </p:cNvSpPr>
          <p:nvPr>
            <p:ph type="sldNum" sz="quarter" idx="12"/>
          </p:nvPr>
        </p:nvSpPr>
        <p:spPr>
          <a:xfrm>
            <a:off x="7928637" y="6033479"/>
            <a:ext cx="586712" cy="365125"/>
          </a:xfrm>
        </p:spPr>
        <p:txBody>
          <a:bodyPr>
            <a:normAutofit/>
          </a:bodyPr>
          <a:lstStyle/>
          <a:p>
            <a:pPr>
              <a:spcAft>
                <a:spcPts val="600"/>
              </a:spcAft>
            </a:pPr>
            <a:fld id="{733F77E4-6AE8-435F-B0DC-9F9D2759CAE3}" type="slidenum">
              <a:rPr lang="en-AU" altLang="en-US" sz="900">
                <a:solidFill>
                  <a:schemeClr val="tx1">
                    <a:alpha val="80000"/>
                  </a:schemeClr>
                </a:solidFill>
              </a:rPr>
              <a:pPr>
                <a:spcAft>
                  <a:spcPts val="600"/>
                </a:spcAft>
              </a:pPr>
              <a:t>16</a:t>
            </a:fld>
            <a:endParaRPr lang="en-AU" altLang="en-US" sz="900">
              <a:solidFill>
                <a:schemeClr val="tx1">
                  <a:alpha val="80000"/>
                </a:schemeClr>
              </a:solidFill>
            </a:endParaRPr>
          </a:p>
        </p:txBody>
      </p:sp>
    </p:spTree>
    <p:extLst>
      <p:ext uri="{BB962C8B-B14F-4D97-AF65-F5344CB8AC3E}">
        <p14:creationId xmlns:p14="http://schemas.microsoft.com/office/powerpoint/2010/main" val="3073709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Figure 12.1 mine inflow_with licence.jpg">
            <a:extLst>
              <a:ext uri="{FF2B5EF4-FFF2-40B4-BE49-F238E27FC236}">
                <a16:creationId xmlns:a16="http://schemas.microsoft.com/office/drawing/2014/main" id="{4E41C733-1A76-4661-BBF7-C799143D16A6}"/>
              </a:ext>
            </a:extLst>
          </p:cNvPr>
          <p:cNvPicPr/>
          <p:nvPr/>
        </p:nvPicPr>
        <p:blipFill rotWithShape="1">
          <a:blip r:embed="rId2" cstate="print"/>
          <a:srcRect l="75"/>
          <a:stretch/>
        </p:blipFill>
        <p:spPr bwMode="auto">
          <a:xfrm>
            <a:off x="20" y="10"/>
            <a:ext cx="9143980" cy="4388293"/>
          </a:xfrm>
          <a:prstGeom prst="rect">
            <a:avLst/>
          </a:prstGeom>
          <a:noFill/>
        </p:spPr>
      </p:pic>
      <p:pic>
        <p:nvPicPr>
          <p:cNvPr id="17" name="Picture 10">
            <a:extLst>
              <a:ext uri="{FF2B5EF4-FFF2-40B4-BE49-F238E27FC236}">
                <a16:creationId xmlns:a16="http://schemas.microsoft.com/office/drawing/2014/main" id="{EE09A529-E47C-4634-BB98-0A9526C372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8" name="Oval 12">
            <a:extLst>
              <a:ext uri="{FF2B5EF4-FFF2-40B4-BE49-F238E27FC236}">
                <a16:creationId xmlns:a16="http://schemas.microsoft.com/office/drawing/2014/main" id="{569C1A01-6FB5-43CE-ADCC-936728ACA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200" y="4388303"/>
            <a:ext cx="618067" cy="70298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33FA57-AF62-42EC-AEFA-CFCBDC2090FB}"/>
              </a:ext>
            </a:extLst>
          </p:cNvPr>
          <p:cNvSpPr>
            <a:spLocks noGrp="1"/>
          </p:cNvSpPr>
          <p:nvPr>
            <p:ph type="title"/>
          </p:nvPr>
        </p:nvSpPr>
        <p:spPr>
          <a:xfrm>
            <a:off x="603748" y="4551037"/>
            <a:ext cx="3766337" cy="1509931"/>
          </a:xfrm>
        </p:spPr>
        <p:txBody>
          <a:bodyPr>
            <a:normAutofit/>
          </a:bodyPr>
          <a:lstStyle/>
          <a:p>
            <a:r>
              <a:rPr lang="en-AU" sz="3500" dirty="0">
                <a:solidFill>
                  <a:srgbClr val="FF0000"/>
                </a:solidFill>
              </a:rPr>
              <a:t>Understanding the Groundwater Issue</a:t>
            </a:r>
          </a:p>
        </p:txBody>
      </p:sp>
      <p:sp>
        <p:nvSpPr>
          <p:cNvPr id="3" name="Content Placeholder 2">
            <a:extLst>
              <a:ext uri="{FF2B5EF4-FFF2-40B4-BE49-F238E27FC236}">
                <a16:creationId xmlns:a16="http://schemas.microsoft.com/office/drawing/2014/main" id="{73B81BE2-884F-49E6-B282-33A1DE34CC78}"/>
              </a:ext>
            </a:extLst>
          </p:cNvPr>
          <p:cNvSpPr>
            <a:spLocks noGrp="1"/>
          </p:cNvSpPr>
          <p:nvPr>
            <p:ph idx="1"/>
          </p:nvPr>
        </p:nvSpPr>
        <p:spPr>
          <a:xfrm>
            <a:off x="4852685" y="4551037"/>
            <a:ext cx="3694808" cy="1509935"/>
          </a:xfrm>
        </p:spPr>
        <p:txBody>
          <a:bodyPr anchor="ctr">
            <a:normAutofit lnSpcReduction="10000"/>
          </a:bodyPr>
          <a:lstStyle/>
          <a:p>
            <a:pPr marL="0" indent="0">
              <a:buNone/>
            </a:pPr>
            <a:r>
              <a:rPr lang="en-AU" sz="1600" b="1" dirty="0">
                <a:solidFill>
                  <a:srgbClr val="000000"/>
                </a:solidFill>
              </a:rPr>
              <a:t>Expected Inflow Volumes to sealed panels (void) and active mine workings (sump) over mine life</a:t>
            </a:r>
          </a:p>
          <a:p>
            <a:pPr marL="0" indent="0">
              <a:buNone/>
            </a:pPr>
            <a:r>
              <a:rPr lang="en-AU" sz="1600" b="1" dirty="0">
                <a:solidFill>
                  <a:srgbClr val="FF0000"/>
                </a:solidFill>
              </a:rPr>
              <a:t>Contrast Mining water v Agricultural water</a:t>
            </a:r>
          </a:p>
        </p:txBody>
      </p:sp>
      <p:sp>
        <p:nvSpPr>
          <p:cNvPr id="4" name="Date Placeholder 3">
            <a:extLst>
              <a:ext uri="{FF2B5EF4-FFF2-40B4-BE49-F238E27FC236}">
                <a16:creationId xmlns:a16="http://schemas.microsoft.com/office/drawing/2014/main" id="{2F4CFB39-6E4D-4D66-B832-787CCF9C14A6}"/>
              </a:ext>
            </a:extLst>
          </p:cNvPr>
          <p:cNvSpPr>
            <a:spLocks noGrp="1"/>
          </p:cNvSpPr>
          <p:nvPr>
            <p:ph type="dt" sz="half" idx="10"/>
          </p:nvPr>
        </p:nvSpPr>
        <p:spPr>
          <a:xfrm>
            <a:off x="755576" y="6066668"/>
            <a:ext cx="2331049" cy="314067"/>
          </a:xfrm>
        </p:spPr>
        <p:txBody>
          <a:bodyPr>
            <a:normAutofit fontScale="62500" lnSpcReduction="20000"/>
          </a:bodyPr>
          <a:lstStyle/>
          <a:p>
            <a:pPr algn="r">
              <a:spcAft>
                <a:spcPts val="600"/>
              </a:spcAft>
            </a:pPr>
            <a:r>
              <a:rPr lang="en-AU" altLang="en-US" sz="1000" dirty="0"/>
              <a:t>IPC Public Hearing – Hume and Berrima Rail Projects 27 Feb 2019</a:t>
            </a:r>
          </a:p>
          <a:p>
            <a:pPr algn="r">
              <a:spcAft>
                <a:spcPts val="600"/>
              </a:spcAft>
            </a:pPr>
            <a:endParaRPr lang="en-AU" altLang="en-US" sz="1000" dirty="0">
              <a:solidFill>
                <a:srgbClr val="898989"/>
              </a:solidFill>
            </a:endParaRPr>
          </a:p>
        </p:txBody>
      </p:sp>
      <p:sp>
        <p:nvSpPr>
          <p:cNvPr id="5" name="Slide Number Placeholder 4">
            <a:extLst>
              <a:ext uri="{FF2B5EF4-FFF2-40B4-BE49-F238E27FC236}">
                <a16:creationId xmlns:a16="http://schemas.microsoft.com/office/drawing/2014/main" id="{D040608E-CF37-4EF9-9F38-876B4A86C918}"/>
              </a:ext>
            </a:extLst>
          </p:cNvPr>
          <p:cNvSpPr>
            <a:spLocks noGrp="1"/>
          </p:cNvSpPr>
          <p:nvPr>
            <p:ph type="sldNum" sz="quarter" idx="12"/>
          </p:nvPr>
        </p:nvSpPr>
        <p:spPr>
          <a:xfrm>
            <a:off x="8119447" y="6223702"/>
            <a:ext cx="428046" cy="314067"/>
          </a:xfrm>
        </p:spPr>
        <p:txBody>
          <a:bodyPr>
            <a:normAutofit/>
          </a:bodyPr>
          <a:lstStyle/>
          <a:p>
            <a:pPr>
              <a:spcAft>
                <a:spcPts val="600"/>
              </a:spcAft>
            </a:pPr>
            <a:fld id="{733F77E4-6AE8-435F-B0DC-9F9D2759CAE3}" type="slidenum">
              <a:rPr lang="en-AU" altLang="en-US" sz="1000">
                <a:solidFill>
                  <a:srgbClr val="898989"/>
                </a:solidFill>
              </a:rPr>
              <a:pPr>
                <a:spcAft>
                  <a:spcPts val="600"/>
                </a:spcAft>
              </a:pPr>
              <a:t>17</a:t>
            </a:fld>
            <a:endParaRPr lang="en-AU" altLang="en-US" sz="1000">
              <a:solidFill>
                <a:srgbClr val="898989"/>
              </a:solidFill>
            </a:endParaRPr>
          </a:p>
        </p:txBody>
      </p:sp>
    </p:spTree>
    <p:extLst>
      <p:ext uri="{BB962C8B-B14F-4D97-AF65-F5344CB8AC3E}">
        <p14:creationId xmlns:p14="http://schemas.microsoft.com/office/powerpoint/2010/main" val="434727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E9419-976C-4BBE-A7C0-84EF9CA35A35}"/>
              </a:ext>
            </a:extLst>
          </p:cNvPr>
          <p:cNvSpPr>
            <a:spLocks noGrp="1"/>
          </p:cNvSpPr>
          <p:nvPr>
            <p:ph type="title"/>
          </p:nvPr>
        </p:nvSpPr>
        <p:spPr>
          <a:xfrm>
            <a:off x="457200" y="274638"/>
            <a:ext cx="7499350" cy="706437"/>
          </a:xfrm>
        </p:spPr>
        <p:txBody>
          <a:bodyPr/>
          <a:lstStyle/>
          <a:p>
            <a:r>
              <a:rPr lang="en-AU" dirty="0">
                <a:solidFill>
                  <a:srgbClr val="FF0000"/>
                </a:solidFill>
              </a:rPr>
              <a:t>Understanding the Groundwater Issue</a:t>
            </a:r>
          </a:p>
        </p:txBody>
      </p:sp>
      <p:sp>
        <p:nvSpPr>
          <p:cNvPr id="3" name="Content Placeholder 2">
            <a:extLst>
              <a:ext uri="{FF2B5EF4-FFF2-40B4-BE49-F238E27FC236}">
                <a16:creationId xmlns:a16="http://schemas.microsoft.com/office/drawing/2014/main" id="{8D6442EE-3DDB-4478-AA7B-5DE40C6A22A2}"/>
              </a:ext>
            </a:extLst>
          </p:cNvPr>
          <p:cNvSpPr>
            <a:spLocks noGrp="1"/>
          </p:cNvSpPr>
          <p:nvPr>
            <p:ph idx="1"/>
          </p:nvPr>
        </p:nvSpPr>
        <p:spPr>
          <a:xfrm>
            <a:off x="457200" y="1196752"/>
            <a:ext cx="8229600" cy="5111973"/>
          </a:xfrm>
        </p:spPr>
        <p:txBody>
          <a:bodyPr/>
          <a:lstStyle/>
          <a:p>
            <a:pPr marL="0" indent="0">
              <a:buNone/>
            </a:pPr>
            <a:r>
              <a:rPr lang="en-AU" b="1"/>
              <a:t>Depressurisation causing ‘drawdown’</a:t>
            </a:r>
          </a:p>
          <a:p>
            <a:pPr marL="0" indent="0">
              <a:buNone/>
            </a:pPr>
            <a:endParaRPr lang="en-AU" dirty="0"/>
          </a:p>
        </p:txBody>
      </p:sp>
      <p:sp>
        <p:nvSpPr>
          <p:cNvPr id="4" name="Date Placeholder 3">
            <a:extLst>
              <a:ext uri="{FF2B5EF4-FFF2-40B4-BE49-F238E27FC236}">
                <a16:creationId xmlns:a16="http://schemas.microsoft.com/office/drawing/2014/main" id="{8AD5BD4E-3C50-4EC3-B3D1-C53EC70CF124}"/>
              </a:ext>
            </a:extLst>
          </p:cNvPr>
          <p:cNvSpPr>
            <a:spLocks noGrp="1"/>
          </p:cNvSpPr>
          <p:nvPr>
            <p:ph type="dt" sz="half" idx="10"/>
          </p:nvPr>
        </p:nvSpPr>
        <p:spPr>
          <a:xfrm>
            <a:off x="457200" y="6453189"/>
            <a:ext cx="5194920" cy="130174"/>
          </a:xfrm>
        </p:spPr>
        <p:txBody>
          <a:bodyPr/>
          <a:lstStyle/>
          <a:p>
            <a:r>
              <a:rPr lang="en-AU" altLang="en-US" dirty="0"/>
              <a:t>IPC Public Hearing – Hume and Berrima Rail Projects 27 Feb 2019</a:t>
            </a:r>
          </a:p>
          <a:p>
            <a:endParaRPr lang="en-AU" altLang="en-US" dirty="0"/>
          </a:p>
        </p:txBody>
      </p:sp>
      <p:sp>
        <p:nvSpPr>
          <p:cNvPr id="5" name="Slide Number Placeholder 4">
            <a:extLst>
              <a:ext uri="{FF2B5EF4-FFF2-40B4-BE49-F238E27FC236}">
                <a16:creationId xmlns:a16="http://schemas.microsoft.com/office/drawing/2014/main" id="{FED5F9B0-9889-4EEA-97E9-EA5D4EE09BDC}"/>
              </a:ext>
            </a:extLst>
          </p:cNvPr>
          <p:cNvSpPr>
            <a:spLocks noGrp="1"/>
          </p:cNvSpPr>
          <p:nvPr>
            <p:ph type="sldNum" sz="quarter" idx="12"/>
          </p:nvPr>
        </p:nvSpPr>
        <p:spPr>
          <a:xfrm>
            <a:off x="6553200" y="6453188"/>
            <a:ext cx="2133600" cy="268287"/>
          </a:xfrm>
        </p:spPr>
        <p:txBody>
          <a:bodyPr/>
          <a:lstStyle/>
          <a:p>
            <a:fld id="{733F77E4-6AE8-435F-B0DC-9F9D2759CAE3}" type="slidenum">
              <a:rPr lang="en-AU" altLang="en-US" smtClean="0"/>
              <a:pPr/>
              <a:t>18</a:t>
            </a:fld>
            <a:endParaRPr lang="en-AU" altLang="en-US"/>
          </a:p>
        </p:txBody>
      </p:sp>
      <p:graphicFrame>
        <p:nvGraphicFramePr>
          <p:cNvPr id="8" name="Chart 7">
            <a:extLst>
              <a:ext uri="{FF2B5EF4-FFF2-40B4-BE49-F238E27FC236}">
                <a16:creationId xmlns:a16="http://schemas.microsoft.com/office/drawing/2014/main" id="{2D283EA0-389A-46C3-B42F-3DD98455B759}"/>
              </a:ext>
            </a:extLst>
          </p:cNvPr>
          <p:cNvGraphicFramePr/>
          <p:nvPr>
            <p:extLst>
              <p:ext uri="{D42A27DB-BD31-4B8C-83A1-F6EECF244321}">
                <p14:modId xmlns:p14="http://schemas.microsoft.com/office/powerpoint/2010/main" val="2754300297"/>
              </p:ext>
            </p:extLst>
          </p:nvPr>
        </p:nvGraphicFramePr>
        <p:xfrm>
          <a:off x="71437" y="1700808"/>
          <a:ext cx="9001125" cy="47523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6335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D60A6-BCDE-4BEC-8A8F-2DABF65FF546}"/>
              </a:ext>
            </a:extLst>
          </p:cNvPr>
          <p:cNvSpPr>
            <a:spLocks noGrp="1"/>
          </p:cNvSpPr>
          <p:nvPr>
            <p:ph type="title"/>
          </p:nvPr>
        </p:nvSpPr>
        <p:spPr/>
        <p:txBody>
          <a:bodyPr/>
          <a:lstStyle/>
          <a:p>
            <a:r>
              <a:rPr lang="en-AU" dirty="0">
                <a:solidFill>
                  <a:srgbClr val="FF0000"/>
                </a:solidFill>
              </a:rPr>
              <a:t>Make Good Arrangements</a:t>
            </a:r>
          </a:p>
        </p:txBody>
      </p:sp>
      <p:sp>
        <p:nvSpPr>
          <p:cNvPr id="3" name="Content Placeholder 2">
            <a:extLst>
              <a:ext uri="{FF2B5EF4-FFF2-40B4-BE49-F238E27FC236}">
                <a16:creationId xmlns:a16="http://schemas.microsoft.com/office/drawing/2014/main" id="{F156AD33-CE24-4CE0-BE47-62A7BE061201}"/>
              </a:ext>
            </a:extLst>
          </p:cNvPr>
          <p:cNvSpPr>
            <a:spLocks noGrp="1"/>
          </p:cNvSpPr>
          <p:nvPr>
            <p:ph idx="1"/>
          </p:nvPr>
        </p:nvSpPr>
        <p:spPr/>
        <p:txBody>
          <a:bodyPr/>
          <a:lstStyle/>
          <a:p>
            <a:r>
              <a:rPr lang="en-AU" dirty="0"/>
              <a:t>Many mine approvals have been granted with ‘compensatory water conditions – ‘Make Good’.</a:t>
            </a:r>
          </a:p>
          <a:p>
            <a:r>
              <a:rPr lang="en-AU" dirty="0"/>
              <a:t>No record of DPE being involved in dispute adjudication between landholders and companies. Therefore no problem.</a:t>
            </a:r>
          </a:p>
          <a:p>
            <a:r>
              <a:rPr lang="en-AU" dirty="0"/>
              <a:t>Similar Make Good policy framework can be applied to that of noise and dust mitigation measures.  These are opt in measures that are offered and actioned upon voluntary request .  No </a:t>
            </a:r>
            <a:r>
              <a:rPr lang="en-AU" dirty="0" err="1"/>
              <a:t>Opt</a:t>
            </a:r>
            <a:r>
              <a:rPr lang="en-AU" dirty="0"/>
              <a:t> In - No Dispute</a:t>
            </a:r>
            <a:r>
              <a:rPr lang="en-AU" sz="1400" dirty="0"/>
              <a:t>. (See Submission Attachment A)</a:t>
            </a:r>
          </a:p>
          <a:p>
            <a:pPr marL="0" indent="0">
              <a:buNone/>
            </a:pPr>
            <a:endParaRPr lang="en-AU" dirty="0"/>
          </a:p>
        </p:txBody>
      </p:sp>
      <p:sp>
        <p:nvSpPr>
          <p:cNvPr id="4" name="Date Placeholder 3">
            <a:extLst>
              <a:ext uri="{FF2B5EF4-FFF2-40B4-BE49-F238E27FC236}">
                <a16:creationId xmlns:a16="http://schemas.microsoft.com/office/drawing/2014/main" id="{3DBDDAC4-8EDC-4A8F-92A8-4BBBD23881BF}"/>
              </a:ext>
            </a:extLst>
          </p:cNvPr>
          <p:cNvSpPr>
            <a:spLocks noGrp="1"/>
          </p:cNvSpPr>
          <p:nvPr>
            <p:ph type="dt" sz="half" idx="10"/>
          </p:nvPr>
        </p:nvSpPr>
        <p:spPr>
          <a:xfrm>
            <a:off x="457200" y="6453188"/>
            <a:ext cx="4762872" cy="268287"/>
          </a:xfrm>
        </p:spPr>
        <p:txBody>
          <a:bodyPr/>
          <a:lstStyle/>
          <a:p>
            <a:r>
              <a:rPr lang="en-AU" altLang="en-US" dirty="0"/>
              <a:t>IPC Public Hearing – Hume and Berrima Rail Projects 27 Feb 2019</a:t>
            </a:r>
          </a:p>
          <a:p>
            <a:endParaRPr lang="en-AU" altLang="en-US" dirty="0"/>
          </a:p>
        </p:txBody>
      </p:sp>
      <p:sp>
        <p:nvSpPr>
          <p:cNvPr id="5" name="Slide Number Placeholder 4">
            <a:extLst>
              <a:ext uri="{FF2B5EF4-FFF2-40B4-BE49-F238E27FC236}">
                <a16:creationId xmlns:a16="http://schemas.microsoft.com/office/drawing/2014/main" id="{23A6A858-2F47-4399-B358-5D3E05DC7AB2}"/>
              </a:ext>
            </a:extLst>
          </p:cNvPr>
          <p:cNvSpPr>
            <a:spLocks noGrp="1"/>
          </p:cNvSpPr>
          <p:nvPr>
            <p:ph type="sldNum" sz="quarter" idx="12"/>
          </p:nvPr>
        </p:nvSpPr>
        <p:spPr/>
        <p:txBody>
          <a:bodyPr/>
          <a:lstStyle/>
          <a:p>
            <a:fld id="{733F77E4-6AE8-435F-B0DC-9F9D2759CAE3}" type="slidenum">
              <a:rPr lang="en-AU" altLang="en-US" smtClean="0"/>
              <a:pPr/>
              <a:t>19</a:t>
            </a:fld>
            <a:endParaRPr lang="en-AU" altLang="en-US"/>
          </a:p>
        </p:txBody>
      </p:sp>
      <p:sp>
        <p:nvSpPr>
          <p:cNvPr id="6" name="Text Box 2">
            <a:extLst>
              <a:ext uri="{FF2B5EF4-FFF2-40B4-BE49-F238E27FC236}">
                <a16:creationId xmlns:a16="http://schemas.microsoft.com/office/drawing/2014/main" id="{E9F24063-2A87-44A0-B2FB-0328D872EF15}"/>
              </a:ext>
            </a:extLst>
          </p:cNvPr>
          <p:cNvSpPr txBox="1">
            <a:spLocks noChangeArrowheads="1"/>
          </p:cNvSpPr>
          <p:nvPr/>
        </p:nvSpPr>
        <p:spPr bwMode="auto">
          <a:xfrm>
            <a:off x="1547664" y="5157191"/>
            <a:ext cx="6120679" cy="1008113"/>
          </a:xfrm>
          <a:prstGeom prst="rect">
            <a:avLst/>
          </a:prstGeom>
          <a:solidFill>
            <a:srgbClr val="FFFFFF"/>
          </a:solidFill>
          <a:ln w="28575">
            <a:solidFill>
              <a:srgbClr val="0070C0"/>
            </a:solidFill>
            <a:miter lim="800000"/>
            <a:headEnd/>
            <a:tailEnd/>
          </a:ln>
        </p:spPr>
        <p:txBody>
          <a:bodyPr rot="0" vert="horz" wrap="square" lIns="91440" tIns="45720" rIns="91440" bIns="45720" anchor="t" anchorCtr="0">
            <a:noAutofit/>
          </a:bodyPr>
          <a:lstStyle/>
          <a:p>
            <a:pPr>
              <a:lnSpc>
                <a:spcPct val="115000"/>
              </a:lnSpc>
              <a:spcAft>
                <a:spcPts val="1000"/>
              </a:spcAft>
            </a:pPr>
            <a:r>
              <a:rPr lang="en-AU" sz="1600" b="1" i="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influence of the Hume project on water bores is temporary, reversible and occurs at different times for different landholders throughout the life of the mine.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9091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2">
            <a:extLst>
              <a:ext uri="{FF2B5EF4-FFF2-40B4-BE49-F238E27FC236}">
                <a16:creationId xmlns:a16="http://schemas.microsoft.com/office/drawing/2014/main" id="{3525284D-A3F4-4175-97D5-63DBC7704A74}"/>
              </a:ext>
            </a:extLst>
          </p:cNvPr>
          <p:cNvSpPr>
            <a:spLocks noGrp="1" noChangeArrowheads="1"/>
          </p:cNvSpPr>
          <p:nvPr>
            <p:ph type="title"/>
          </p:nvPr>
        </p:nvSpPr>
        <p:spPr>
          <a:xfrm>
            <a:off x="628650" y="963877"/>
            <a:ext cx="2620771" cy="4930246"/>
          </a:xfrm>
        </p:spPr>
        <p:txBody>
          <a:bodyPr>
            <a:normAutofit/>
          </a:bodyPr>
          <a:lstStyle/>
          <a:p>
            <a:pPr algn="r"/>
            <a:r>
              <a:rPr lang="en-ZA" altLang="en-US" dirty="0">
                <a:solidFill>
                  <a:srgbClr val="FF0000"/>
                </a:solidFill>
              </a:rPr>
              <a:t>Why am I here?</a:t>
            </a:r>
            <a:endParaRPr lang="en-US" altLang="en-US" dirty="0">
              <a:solidFill>
                <a:srgbClr val="FF0000"/>
              </a:solidFill>
            </a:endParaRPr>
          </a:p>
        </p:txBody>
      </p:sp>
      <p:cxnSp>
        <p:nvCxnSpPr>
          <p:cNvPr id="74" name="Straight Connector 73">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123" name="Rectangle 3">
            <a:extLst>
              <a:ext uri="{FF2B5EF4-FFF2-40B4-BE49-F238E27FC236}">
                <a16:creationId xmlns:a16="http://schemas.microsoft.com/office/drawing/2014/main" id="{9817D81E-2B40-4B0E-B826-05B8CBE24613}"/>
              </a:ext>
            </a:extLst>
          </p:cNvPr>
          <p:cNvSpPr>
            <a:spLocks noGrp="1" noChangeArrowheads="1"/>
          </p:cNvSpPr>
          <p:nvPr>
            <p:ph type="body" idx="1"/>
          </p:nvPr>
        </p:nvSpPr>
        <p:spPr>
          <a:xfrm>
            <a:off x="3732023" y="1268759"/>
            <a:ext cx="4783327" cy="4625363"/>
          </a:xfrm>
        </p:spPr>
        <p:txBody>
          <a:bodyPr anchor="ctr">
            <a:normAutofit fontScale="92500" lnSpcReduction="20000"/>
          </a:bodyPr>
          <a:lstStyle/>
          <a:p>
            <a:pPr marL="0" indent="0">
              <a:lnSpc>
                <a:spcPct val="100000"/>
              </a:lnSpc>
              <a:buNone/>
            </a:pPr>
            <a:r>
              <a:rPr lang="en-US" altLang="en-US" sz="1600" b="1" dirty="0"/>
              <a:t>Ian Wiskin</a:t>
            </a:r>
          </a:p>
          <a:p>
            <a:pPr>
              <a:lnSpc>
                <a:spcPct val="100000"/>
              </a:lnSpc>
              <a:buFont typeface="Wingdings" panose="05000000000000000000" pitchFamily="2" charset="2"/>
              <a:buChar char="Ø"/>
            </a:pPr>
            <a:r>
              <a:rPr lang="en-US" altLang="en-US" sz="1600" b="1" dirty="0"/>
              <a:t>Local resident and part time adviser to POSCO/Hume Coal.</a:t>
            </a:r>
          </a:p>
          <a:p>
            <a:pPr>
              <a:lnSpc>
                <a:spcPct val="100000"/>
              </a:lnSpc>
              <a:buFont typeface="Wingdings" panose="05000000000000000000" pitchFamily="2" charset="2"/>
              <a:buChar char="Ø"/>
            </a:pPr>
            <a:r>
              <a:rPr lang="en-US" altLang="en-US" sz="1600" b="1" dirty="0"/>
              <a:t>Strategic adviser and advocate for significant job creation projects – in the resources, energy (current &amp; future), recycling, manufacturing, water/agribusiness and </a:t>
            </a:r>
            <a:r>
              <a:rPr lang="en-US" altLang="en-US" sz="1600" b="1" dirty="0" err="1"/>
              <a:t>defence</a:t>
            </a:r>
            <a:r>
              <a:rPr lang="en-US" altLang="en-US" sz="1600" b="1" dirty="0"/>
              <a:t> industries</a:t>
            </a:r>
          </a:p>
          <a:p>
            <a:pPr>
              <a:lnSpc>
                <a:spcPct val="100000"/>
              </a:lnSpc>
              <a:buFont typeface="Wingdings" panose="05000000000000000000" pitchFamily="2" charset="2"/>
              <a:buChar char="Ø"/>
            </a:pPr>
            <a:r>
              <a:rPr lang="en-US" altLang="en-US" sz="1600" b="1" dirty="0"/>
              <a:t>Experience with large scale irrigation, agribusiness and CSG projects, water model analysis, water trading and compensatory water (‘make good’) agreements. </a:t>
            </a:r>
          </a:p>
          <a:p>
            <a:pPr>
              <a:lnSpc>
                <a:spcPct val="100000"/>
              </a:lnSpc>
              <a:buFont typeface="Wingdings" panose="05000000000000000000" pitchFamily="2" charset="2"/>
              <a:buChar char="Ø"/>
            </a:pPr>
            <a:r>
              <a:rPr lang="en-US" altLang="en-US" sz="1600" b="1" dirty="0"/>
              <a:t>I speak for those not in this room today – the ‘Forgotten Employed’ – over 600 applicants for Hume positions.</a:t>
            </a:r>
          </a:p>
          <a:p>
            <a:pPr>
              <a:lnSpc>
                <a:spcPct val="100000"/>
              </a:lnSpc>
              <a:buFont typeface="Wingdings" panose="05000000000000000000" pitchFamily="2" charset="2"/>
              <a:buChar char="Ø"/>
            </a:pPr>
            <a:r>
              <a:rPr lang="en-US" altLang="en-US" sz="1600" b="1" dirty="0"/>
              <a:t>The comments in this presentation are my own, based on a review of the available evidence, and not necessarily those of Hume Coal.</a:t>
            </a:r>
          </a:p>
          <a:p>
            <a:pPr marL="0" indent="0">
              <a:lnSpc>
                <a:spcPct val="100000"/>
              </a:lnSpc>
              <a:buNone/>
            </a:pPr>
            <a:r>
              <a:rPr lang="en-US" altLang="en-US" sz="1600" b="1" dirty="0">
                <a:solidFill>
                  <a:srgbClr val="FF0000"/>
                </a:solidFill>
              </a:rPr>
              <a:t>POSCO is the largest non-government purchaser of Australia’s exports – some $7 billion per annum. I am pleased to support a business that underpins our economic choices.</a:t>
            </a:r>
          </a:p>
        </p:txBody>
      </p:sp>
      <p:sp>
        <p:nvSpPr>
          <p:cNvPr id="4" name="Date Placeholder 3">
            <a:extLst>
              <a:ext uri="{FF2B5EF4-FFF2-40B4-BE49-F238E27FC236}">
                <a16:creationId xmlns:a16="http://schemas.microsoft.com/office/drawing/2014/main" id="{6305B41B-B707-43E3-BBB3-B5F45388A4C5}"/>
              </a:ext>
            </a:extLst>
          </p:cNvPr>
          <p:cNvSpPr>
            <a:spLocks noGrp="1"/>
          </p:cNvSpPr>
          <p:nvPr>
            <p:ph type="dt" sz="half" idx="10"/>
          </p:nvPr>
        </p:nvSpPr>
        <p:spPr>
          <a:xfrm>
            <a:off x="628650" y="6033479"/>
            <a:ext cx="2057400" cy="365125"/>
          </a:xfrm>
        </p:spPr>
        <p:txBody>
          <a:bodyPr>
            <a:normAutofit/>
          </a:bodyPr>
          <a:lstStyle/>
          <a:p>
            <a:pPr>
              <a:lnSpc>
                <a:spcPct val="90000"/>
              </a:lnSpc>
              <a:spcAft>
                <a:spcPts val="600"/>
              </a:spcAft>
            </a:pPr>
            <a:r>
              <a:rPr lang="en-AU" altLang="en-US" sz="700">
                <a:solidFill>
                  <a:schemeClr val="tx1">
                    <a:alpha val="80000"/>
                  </a:schemeClr>
                </a:solidFill>
              </a:rPr>
              <a:t>Business on Business Forum Moss Vale 28 Aug 2018</a:t>
            </a:r>
          </a:p>
          <a:p>
            <a:pPr>
              <a:lnSpc>
                <a:spcPct val="90000"/>
              </a:lnSpc>
              <a:spcAft>
                <a:spcPts val="600"/>
              </a:spcAft>
            </a:pPr>
            <a:endParaRPr lang="en-AU" altLang="en-US" sz="700">
              <a:solidFill>
                <a:schemeClr val="tx1">
                  <a:alpha val="80000"/>
                </a:schemeClr>
              </a:solidFill>
            </a:endParaRPr>
          </a:p>
        </p:txBody>
      </p:sp>
      <p:sp>
        <p:nvSpPr>
          <p:cNvPr id="5" name="Slide Number Placeholder 5">
            <a:extLst>
              <a:ext uri="{FF2B5EF4-FFF2-40B4-BE49-F238E27FC236}">
                <a16:creationId xmlns:a16="http://schemas.microsoft.com/office/drawing/2014/main" id="{8542D75C-A6F1-43B9-B492-759699C26AE1}"/>
              </a:ext>
            </a:extLst>
          </p:cNvPr>
          <p:cNvSpPr>
            <a:spLocks noGrp="1"/>
          </p:cNvSpPr>
          <p:nvPr>
            <p:ph type="sldNum" sz="quarter" idx="12"/>
          </p:nvPr>
        </p:nvSpPr>
        <p:spPr>
          <a:xfrm>
            <a:off x="7928637" y="6033479"/>
            <a:ext cx="586712" cy="365125"/>
          </a:xfrm>
        </p:spPr>
        <p:txBody>
          <a:bodyPr>
            <a:normAutofit/>
          </a:bodyPr>
          <a:lstStyle/>
          <a:p>
            <a:pPr>
              <a:spcAft>
                <a:spcPts val="600"/>
              </a:spcAft>
            </a:pPr>
            <a:fld id="{909D4FC4-1CCE-4A2C-81C3-1DF67420818C}" type="slidenum">
              <a:rPr lang="en-AU" altLang="en-US" sz="900">
                <a:solidFill>
                  <a:schemeClr val="tx1">
                    <a:alpha val="80000"/>
                  </a:schemeClr>
                </a:solidFill>
              </a:rPr>
              <a:pPr>
                <a:spcAft>
                  <a:spcPts val="600"/>
                </a:spcAft>
              </a:pPr>
              <a:t>2</a:t>
            </a:fld>
            <a:endParaRPr lang="en-AU" altLang="en-US" sz="900">
              <a:solidFill>
                <a:schemeClr val="tx1">
                  <a:alpha val="8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32ACD-A268-448B-BEE0-03A340233B6D}"/>
              </a:ext>
            </a:extLst>
          </p:cNvPr>
          <p:cNvSpPr>
            <a:spLocks noGrp="1"/>
          </p:cNvSpPr>
          <p:nvPr>
            <p:ph type="title"/>
          </p:nvPr>
        </p:nvSpPr>
        <p:spPr>
          <a:xfrm>
            <a:off x="457200" y="274638"/>
            <a:ext cx="7499350" cy="706437"/>
          </a:xfrm>
        </p:spPr>
        <p:txBody>
          <a:bodyPr/>
          <a:lstStyle/>
          <a:p>
            <a:r>
              <a:rPr lang="en-AU">
                <a:solidFill>
                  <a:srgbClr val="FF0000"/>
                </a:solidFill>
              </a:rPr>
              <a:t>Make Good Arrangements</a:t>
            </a:r>
            <a:endParaRPr lang="en-AU" dirty="0">
              <a:solidFill>
                <a:srgbClr val="FF0000"/>
              </a:solidFill>
            </a:endParaRPr>
          </a:p>
        </p:txBody>
      </p:sp>
      <p:sp>
        <p:nvSpPr>
          <p:cNvPr id="4" name="Date Placeholder 3">
            <a:extLst>
              <a:ext uri="{FF2B5EF4-FFF2-40B4-BE49-F238E27FC236}">
                <a16:creationId xmlns:a16="http://schemas.microsoft.com/office/drawing/2014/main" id="{528CE3DE-398E-4E85-B1F7-0154CF526886}"/>
              </a:ext>
            </a:extLst>
          </p:cNvPr>
          <p:cNvSpPr>
            <a:spLocks noGrp="1"/>
          </p:cNvSpPr>
          <p:nvPr>
            <p:ph type="dt" sz="half" idx="10"/>
          </p:nvPr>
        </p:nvSpPr>
        <p:spPr>
          <a:xfrm>
            <a:off x="457200" y="6453188"/>
            <a:ext cx="4546848" cy="268287"/>
          </a:xfrm>
        </p:spPr>
        <p:txBody>
          <a:bodyPr/>
          <a:lstStyle/>
          <a:p>
            <a:r>
              <a:rPr lang="en-AU" altLang="en-US"/>
              <a:t>IPC Public Hearing – Hume and Berrima Rail Projects 27 Feb 2019</a:t>
            </a:r>
          </a:p>
          <a:p>
            <a:endParaRPr lang="en-AU" altLang="en-US" dirty="0"/>
          </a:p>
        </p:txBody>
      </p:sp>
      <p:sp>
        <p:nvSpPr>
          <p:cNvPr id="5" name="Slide Number Placeholder 4">
            <a:extLst>
              <a:ext uri="{FF2B5EF4-FFF2-40B4-BE49-F238E27FC236}">
                <a16:creationId xmlns:a16="http://schemas.microsoft.com/office/drawing/2014/main" id="{709ABF48-E616-490D-A8F6-447AA5737622}"/>
              </a:ext>
            </a:extLst>
          </p:cNvPr>
          <p:cNvSpPr>
            <a:spLocks noGrp="1"/>
          </p:cNvSpPr>
          <p:nvPr>
            <p:ph type="sldNum" sz="quarter" idx="12"/>
          </p:nvPr>
        </p:nvSpPr>
        <p:spPr>
          <a:xfrm>
            <a:off x="6553200" y="6453188"/>
            <a:ext cx="2133600" cy="268287"/>
          </a:xfrm>
        </p:spPr>
        <p:txBody>
          <a:bodyPr/>
          <a:lstStyle/>
          <a:p>
            <a:fld id="{733F77E4-6AE8-435F-B0DC-9F9D2759CAE3}" type="slidenum">
              <a:rPr lang="en-AU" altLang="en-US" smtClean="0"/>
              <a:pPr/>
              <a:t>20</a:t>
            </a:fld>
            <a:endParaRPr lang="en-AU" altLang="en-US"/>
          </a:p>
        </p:txBody>
      </p:sp>
      <p:graphicFrame>
        <p:nvGraphicFramePr>
          <p:cNvPr id="7" name="Content Placeholder 6">
            <a:extLst>
              <a:ext uri="{FF2B5EF4-FFF2-40B4-BE49-F238E27FC236}">
                <a16:creationId xmlns:a16="http://schemas.microsoft.com/office/drawing/2014/main" id="{6F50ED0F-7FDE-4DC9-8C64-E6F329614839}"/>
              </a:ext>
            </a:extLst>
          </p:cNvPr>
          <p:cNvGraphicFramePr>
            <a:graphicFrameLocks noGrp="1"/>
          </p:cNvGraphicFramePr>
          <p:nvPr>
            <p:ph idx="1"/>
            <p:extLst>
              <p:ext uri="{D42A27DB-BD31-4B8C-83A1-F6EECF244321}">
                <p14:modId xmlns:p14="http://schemas.microsoft.com/office/powerpoint/2010/main" val="1106666133"/>
              </p:ext>
            </p:extLst>
          </p:nvPr>
        </p:nvGraphicFramePr>
        <p:xfrm>
          <a:off x="683568" y="1395033"/>
          <a:ext cx="8229600" cy="50403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222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4505C23-674B-4195-81D6-0C127FEAE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6870771"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tx1">
              <a:lumMod val="50000"/>
              <a:lumOff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FD253C-7A15-40BD-A859-1C1E5378968B}"/>
              </a:ext>
            </a:extLst>
          </p:cNvPr>
          <p:cNvSpPr>
            <a:spLocks noGrp="1"/>
          </p:cNvSpPr>
          <p:nvPr>
            <p:ph type="title"/>
          </p:nvPr>
        </p:nvSpPr>
        <p:spPr>
          <a:xfrm>
            <a:off x="628650" y="5529884"/>
            <a:ext cx="5789535" cy="1096331"/>
          </a:xfrm>
        </p:spPr>
        <p:txBody>
          <a:bodyPr>
            <a:normAutofit/>
          </a:bodyPr>
          <a:lstStyle/>
          <a:p>
            <a:r>
              <a:rPr lang="en-AU"/>
              <a:t>Make Good Arrangements</a:t>
            </a:r>
          </a:p>
        </p:txBody>
      </p:sp>
      <p:sp>
        <p:nvSpPr>
          <p:cNvPr id="13" name="Freeform: Shape 12">
            <a:extLst>
              <a:ext uri="{FF2B5EF4-FFF2-40B4-BE49-F238E27FC236}">
                <a16:creationId xmlns:a16="http://schemas.microsoft.com/office/drawing/2014/main" id="{65C9B8F0-FF66-4C15-BD05-E86B87331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2277" y="5367908"/>
            <a:ext cx="257172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Date Placeholder 3">
            <a:extLst>
              <a:ext uri="{FF2B5EF4-FFF2-40B4-BE49-F238E27FC236}">
                <a16:creationId xmlns:a16="http://schemas.microsoft.com/office/drawing/2014/main" id="{21FF709A-8DEB-4B0A-9E36-2434853BF218}"/>
              </a:ext>
            </a:extLst>
          </p:cNvPr>
          <p:cNvSpPr>
            <a:spLocks noGrp="1"/>
          </p:cNvSpPr>
          <p:nvPr>
            <p:ph type="dt" sz="half" idx="10"/>
          </p:nvPr>
        </p:nvSpPr>
        <p:spPr>
          <a:xfrm>
            <a:off x="7061133" y="5895487"/>
            <a:ext cx="1595934" cy="365125"/>
          </a:xfrm>
        </p:spPr>
        <p:txBody>
          <a:bodyPr>
            <a:normAutofit/>
          </a:bodyPr>
          <a:lstStyle/>
          <a:p>
            <a:pPr algn="r">
              <a:lnSpc>
                <a:spcPct val="90000"/>
              </a:lnSpc>
              <a:spcAft>
                <a:spcPts val="600"/>
              </a:spcAft>
            </a:pPr>
            <a:r>
              <a:rPr lang="en-AU" altLang="en-US" sz="700">
                <a:solidFill>
                  <a:schemeClr val="bg1">
                    <a:alpha val="80000"/>
                  </a:schemeClr>
                </a:solidFill>
              </a:rPr>
              <a:t>IPC Public Hearing – Hume and Berrima Rail Projects 27 Feb 2019</a:t>
            </a:r>
          </a:p>
          <a:p>
            <a:pPr algn="r">
              <a:lnSpc>
                <a:spcPct val="90000"/>
              </a:lnSpc>
              <a:spcAft>
                <a:spcPts val="600"/>
              </a:spcAft>
            </a:pPr>
            <a:endParaRPr lang="en-AU" altLang="en-US" sz="700">
              <a:solidFill>
                <a:schemeClr val="bg1">
                  <a:alpha val="80000"/>
                </a:schemeClr>
              </a:solidFill>
            </a:endParaRPr>
          </a:p>
        </p:txBody>
      </p:sp>
      <p:sp>
        <p:nvSpPr>
          <p:cNvPr id="5" name="Slide Number Placeholder 4">
            <a:extLst>
              <a:ext uri="{FF2B5EF4-FFF2-40B4-BE49-F238E27FC236}">
                <a16:creationId xmlns:a16="http://schemas.microsoft.com/office/drawing/2014/main" id="{ABC12320-49E6-4216-832F-456DC541C2A9}"/>
              </a:ext>
            </a:extLst>
          </p:cNvPr>
          <p:cNvSpPr>
            <a:spLocks noGrp="1"/>
          </p:cNvSpPr>
          <p:nvPr>
            <p:ph type="sldNum" sz="quarter" idx="12"/>
          </p:nvPr>
        </p:nvSpPr>
        <p:spPr>
          <a:xfrm>
            <a:off x="7648709" y="6261090"/>
            <a:ext cx="1008358" cy="365125"/>
          </a:xfrm>
        </p:spPr>
        <p:txBody>
          <a:bodyPr>
            <a:normAutofit/>
          </a:bodyPr>
          <a:lstStyle/>
          <a:p>
            <a:pPr>
              <a:spcAft>
                <a:spcPts val="600"/>
              </a:spcAft>
            </a:pPr>
            <a:fld id="{733F77E4-6AE8-435F-B0DC-9F9D2759CAE3}" type="slidenum">
              <a:rPr lang="en-AU" altLang="en-US">
                <a:solidFill>
                  <a:schemeClr val="bg1">
                    <a:alpha val="80000"/>
                  </a:schemeClr>
                </a:solidFill>
              </a:rPr>
              <a:pPr>
                <a:spcAft>
                  <a:spcPts val="600"/>
                </a:spcAft>
              </a:pPr>
              <a:t>21</a:t>
            </a:fld>
            <a:endParaRPr lang="en-AU" altLang="en-US">
              <a:solidFill>
                <a:schemeClr val="bg1">
                  <a:alpha val="80000"/>
                </a:schemeClr>
              </a:solidFill>
            </a:endParaRPr>
          </a:p>
        </p:txBody>
      </p:sp>
      <p:graphicFrame>
        <p:nvGraphicFramePr>
          <p:cNvPr id="6" name="Content Placeholder 5">
            <a:extLst>
              <a:ext uri="{FF2B5EF4-FFF2-40B4-BE49-F238E27FC236}">
                <a16:creationId xmlns:a16="http://schemas.microsoft.com/office/drawing/2014/main" id="{2701F13D-8F52-455E-837C-EB59374C0EEE}"/>
              </a:ext>
            </a:extLst>
          </p:cNvPr>
          <p:cNvGraphicFramePr>
            <a:graphicFrameLocks noGrp="1"/>
          </p:cNvGraphicFramePr>
          <p:nvPr>
            <p:ph idx="1"/>
            <p:extLst>
              <p:ext uri="{D42A27DB-BD31-4B8C-83A1-F6EECF244321}">
                <p14:modId xmlns:p14="http://schemas.microsoft.com/office/powerpoint/2010/main" val="1934786301"/>
              </p:ext>
            </p:extLst>
          </p:nvPr>
        </p:nvGraphicFramePr>
        <p:xfrm>
          <a:off x="1146192" y="1309417"/>
          <a:ext cx="6851617" cy="3826705"/>
        </p:xfrm>
        <a:graphic>
          <a:graphicData uri="http://schemas.openxmlformats.org/drawingml/2006/table">
            <a:tbl>
              <a:tblPr firstRow="1" firstCol="1" bandRow="1">
                <a:tableStyleId>{5C22544A-7EE6-4342-B048-85BDC9FD1C3A}</a:tableStyleId>
              </a:tblPr>
              <a:tblGrid>
                <a:gridCol w="1898355">
                  <a:extLst>
                    <a:ext uri="{9D8B030D-6E8A-4147-A177-3AD203B41FA5}">
                      <a16:colId xmlns:a16="http://schemas.microsoft.com/office/drawing/2014/main" val="1687829488"/>
                    </a:ext>
                  </a:extLst>
                </a:gridCol>
                <a:gridCol w="699643">
                  <a:extLst>
                    <a:ext uri="{9D8B030D-6E8A-4147-A177-3AD203B41FA5}">
                      <a16:colId xmlns:a16="http://schemas.microsoft.com/office/drawing/2014/main" val="88114342"/>
                    </a:ext>
                  </a:extLst>
                </a:gridCol>
                <a:gridCol w="699643">
                  <a:extLst>
                    <a:ext uri="{9D8B030D-6E8A-4147-A177-3AD203B41FA5}">
                      <a16:colId xmlns:a16="http://schemas.microsoft.com/office/drawing/2014/main" val="3037756164"/>
                    </a:ext>
                  </a:extLst>
                </a:gridCol>
                <a:gridCol w="699643">
                  <a:extLst>
                    <a:ext uri="{9D8B030D-6E8A-4147-A177-3AD203B41FA5}">
                      <a16:colId xmlns:a16="http://schemas.microsoft.com/office/drawing/2014/main" val="3700692746"/>
                    </a:ext>
                  </a:extLst>
                </a:gridCol>
                <a:gridCol w="699643">
                  <a:extLst>
                    <a:ext uri="{9D8B030D-6E8A-4147-A177-3AD203B41FA5}">
                      <a16:colId xmlns:a16="http://schemas.microsoft.com/office/drawing/2014/main" val="353779298"/>
                    </a:ext>
                  </a:extLst>
                </a:gridCol>
                <a:gridCol w="699643">
                  <a:extLst>
                    <a:ext uri="{9D8B030D-6E8A-4147-A177-3AD203B41FA5}">
                      <a16:colId xmlns:a16="http://schemas.microsoft.com/office/drawing/2014/main" val="2303061339"/>
                    </a:ext>
                  </a:extLst>
                </a:gridCol>
                <a:gridCol w="699643">
                  <a:extLst>
                    <a:ext uri="{9D8B030D-6E8A-4147-A177-3AD203B41FA5}">
                      <a16:colId xmlns:a16="http://schemas.microsoft.com/office/drawing/2014/main" val="2151182510"/>
                    </a:ext>
                  </a:extLst>
                </a:gridCol>
                <a:gridCol w="755404">
                  <a:extLst>
                    <a:ext uri="{9D8B030D-6E8A-4147-A177-3AD203B41FA5}">
                      <a16:colId xmlns:a16="http://schemas.microsoft.com/office/drawing/2014/main" val="1558076521"/>
                    </a:ext>
                  </a:extLst>
                </a:gridCol>
              </a:tblGrid>
              <a:tr h="239047">
                <a:tc gridSpan="8">
                  <a:txBody>
                    <a:bodyPr/>
                    <a:lstStyle/>
                    <a:p>
                      <a:pPr algn="just">
                        <a:lnSpc>
                          <a:spcPct val="115000"/>
                        </a:lnSpc>
                        <a:spcBef>
                          <a:spcPts val="1200"/>
                        </a:spcBef>
                        <a:spcAft>
                          <a:spcPts val="1200"/>
                        </a:spcAft>
                      </a:pPr>
                      <a:r>
                        <a:rPr lang="en-AU" sz="1500" b="1">
                          <a:solidFill>
                            <a:srgbClr val="FF0000"/>
                          </a:solidFill>
                          <a:effectLst/>
                          <a:latin typeface="Arial Narrow" panose="020B0606020202030204" pitchFamily="34" charset="0"/>
                          <a:cs typeface="Times New Roman" panose="02020603050405020304" pitchFamily="18" charset="0"/>
                        </a:rPr>
                        <a:t>SCHEDULING</a:t>
                      </a:r>
                      <a:endParaRPr lang="en-AU" sz="1500">
                        <a:effectLst/>
                      </a:endParaRPr>
                    </a:p>
                  </a:txBody>
                  <a:tcPr marL="64240" marR="64240" marT="0" marB="0" anchor="b"/>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666013552"/>
                  </a:ext>
                </a:extLst>
              </a:tr>
              <a:tr h="239047">
                <a:tc>
                  <a:txBody>
                    <a:bodyPr/>
                    <a:lstStyle/>
                    <a:p>
                      <a:pPr marL="21590" algn="just">
                        <a:lnSpc>
                          <a:spcPct val="115000"/>
                        </a:lnSpc>
                        <a:spcBef>
                          <a:spcPts val="300"/>
                        </a:spcBef>
                        <a:spcAft>
                          <a:spcPts val="0"/>
                        </a:spcAft>
                      </a:pPr>
                      <a:r>
                        <a:rPr lang="en-AU" sz="1500">
                          <a:solidFill>
                            <a:srgbClr val="FF0000"/>
                          </a:solidFill>
                          <a:effectLst/>
                        </a:rPr>
                        <a:t>STAGES</a:t>
                      </a:r>
                      <a:endParaRPr lang="en-AU" sz="1500" b="1">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a:txBody>
                    <a:bodyPr/>
                    <a:lstStyle/>
                    <a:p>
                      <a:pPr indent="-68580" algn="ctr">
                        <a:lnSpc>
                          <a:spcPct val="115000"/>
                        </a:lnSpc>
                        <a:spcBef>
                          <a:spcPts val="300"/>
                        </a:spcBef>
                        <a:spcAft>
                          <a:spcPts val="0"/>
                        </a:spcAft>
                      </a:pPr>
                      <a:r>
                        <a:rPr lang="en-AU" sz="1500">
                          <a:effectLst/>
                        </a:rPr>
                        <a:t>1</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2</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93345" algn="ctr">
                        <a:lnSpc>
                          <a:spcPct val="115000"/>
                        </a:lnSpc>
                        <a:spcBef>
                          <a:spcPts val="300"/>
                        </a:spcBef>
                        <a:spcAft>
                          <a:spcPts val="0"/>
                        </a:spcAft>
                      </a:pPr>
                      <a:r>
                        <a:rPr lang="en-AU" sz="1500">
                          <a:effectLst/>
                        </a:rPr>
                        <a:t>3</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960" algn="ctr">
                        <a:lnSpc>
                          <a:spcPct val="115000"/>
                        </a:lnSpc>
                        <a:spcBef>
                          <a:spcPts val="300"/>
                        </a:spcBef>
                        <a:spcAft>
                          <a:spcPts val="0"/>
                        </a:spcAft>
                      </a:pPr>
                      <a:r>
                        <a:rPr lang="en-AU" sz="1500">
                          <a:effectLst/>
                        </a:rPr>
                        <a:t>4</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5</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85725" algn="ctr">
                        <a:lnSpc>
                          <a:spcPct val="115000"/>
                        </a:lnSpc>
                        <a:spcBef>
                          <a:spcPts val="300"/>
                        </a:spcBef>
                        <a:spcAft>
                          <a:spcPts val="0"/>
                        </a:spcAft>
                      </a:pPr>
                      <a:r>
                        <a:rPr lang="en-AU" sz="1500">
                          <a:effectLst/>
                        </a:rPr>
                        <a:t>6</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12700" algn="ctr">
                        <a:lnSpc>
                          <a:spcPct val="115000"/>
                        </a:lnSpc>
                        <a:spcBef>
                          <a:spcPts val="300"/>
                        </a:spcBef>
                        <a:spcAft>
                          <a:spcPts val="0"/>
                        </a:spcAft>
                      </a:pPr>
                      <a:r>
                        <a:rPr lang="en-AU" sz="1500">
                          <a:effectLst/>
                        </a:rPr>
                        <a:t>Total</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extLst>
                  <a:ext uri="{0D108BD9-81ED-4DB2-BD59-A6C34878D82A}">
                    <a16:rowId xmlns:a16="http://schemas.microsoft.com/office/drawing/2014/main" val="2588384305"/>
                  </a:ext>
                </a:extLst>
              </a:tr>
              <a:tr h="750625">
                <a:tc>
                  <a:txBody>
                    <a:bodyPr/>
                    <a:lstStyle/>
                    <a:p>
                      <a:pPr marL="21590">
                        <a:lnSpc>
                          <a:spcPct val="115000"/>
                        </a:lnSpc>
                        <a:spcBef>
                          <a:spcPts val="300"/>
                        </a:spcBef>
                        <a:spcAft>
                          <a:spcPts val="300"/>
                        </a:spcAft>
                      </a:pPr>
                      <a:r>
                        <a:rPr lang="en-AU" sz="1500">
                          <a:solidFill>
                            <a:srgbClr val="FF0000"/>
                          </a:solidFill>
                          <a:effectLst/>
                        </a:rPr>
                        <a:t>Time when bore first impacted by 2 drawdown (years)</a:t>
                      </a:r>
                      <a:endParaRPr lang="en-AU" sz="1500" b="1">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a:txBody>
                    <a:bodyPr/>
                    <a:lstStyle/>
                    <a:p>
                      <a:pPr indent="-68580" algn="ctr">
                        <a:lnSpc>
                          <a:spcPct val="115000"/>
                        </a:lnSpc>
                        <a:spcBef>
                          <a:spcPts val="300"/>
                        </a:spcBef>
                        <a:spcAft>
                          <a:spcPts val="0"/>
                        </a:spcAft>
                      </a:pPr>
                      <a:r>
                        <a:rPr lang="en-AU" sz="1500" b="1">
                          <a:effectLst/>
                        </a:rPr>
                        <a:t>0-5</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b="1">
                          <a:effectLst/>
                        </a:rPr>
                        <a:t>5-10</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93345" algn="ctr">
                        <a:lnSpc>
                          <a:spcPct val="115000"/>
                        </a:lnSpc>
                        <a:spcBef>
                          <a:spcPts val="300"/>
                        </a:spcBef>
                        <a:spcAft>
                          <a:spcPts val="0"/>
                        </a:spcAft>
                      </a:pPr>
                      <a:r>
                        <a:rPr lang="en-AU" sz="1500" b="1">
                          <a:effectLst/>
                        </a:rPr>
                        <a:t>10-15</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960" algn="ctr">
                        <a:lnSpc>
                          <a:spcPct val="115000"/>
                        </a:lnSpc>
                        <a:spcBef>
                          <a:spcPts val="300"/>
                        </a:spcBef>
                        <a:spcAft>
                          <a:spcPts val="0"/>
                        </a:spcAft>
                      </a:pPr>
                      <a:r>
                        <a:rPr lang="en-AU" sz="1500" b="1">
                          <a:effectLst/>
                        </a:rPr>
                        <a:t>15-20</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b="1">
                          <a:effectLst/>
                        </a:rPr>
                        <a:t>20-25</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85725" algn="ctr">
                        <a:lnSpc>
                          <a:spcPct val="115000"/>
                        </a:lnSpc>
                        <a:spcBef>
                          <a:spcPts val="300"/>
                        </a:spcBef>
                        <a:spcAft>
                          <a:spcPts val="0"/>
                        </a:spcAft>
                      </a:pPr>
                      <a:r>
                        <a:rPr lang="en-AU" sz="1500" b="1">
                          <a:effectLst/>
                        </a:rPr>
                        <a:t>+25</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rowSpan="2">
                  <a:txBody>
                    <a:bodyPr/>
                    <a:lstStyle/>
                    <a:p>
                      <a:pPr indent="-12700" algn="ctr">
                        <a:lnSpc>
                          <a:spcPct val="115000"/>
                        </a:lnSpc>
                        <a:spcBef>
                          <a:spcPts val="300"/>
                        </a:spcBef>
                        <a:spcAft>
                          <a:spcPts val="0"/>
                        </a:spcAft>
                      </a:pPr>
                      <a:r>
                        <a:rPr lang="en-AU" sz="1500">
                          <a:effectLst/>
                        </a:rPr>
                        <a:t> </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extLst>
                  <a:ext uri="{0D108BD9-81ED-4DB2-BD59-A6C34878D82A}">
                    <a16:rowId xmlns:a16="http://schemas.microsoft.com/office/drawing/2014/main" val="1406662524"/>
                  </a:ext>
                </a:extLst>
              </a:tr>
              <a:tr h="494835">
                <a:tc>
                  <a:txBody>
                    <a:bodyPr/>
                    <a:lstStyle/>
                    <a:p>
                      <a:pPr marL="21590" algn="just">
                        <a:lnSpc>
                          <a:spcPct val="115000"/>
                        </a:lnSpc>
                        <a:spcBef>
                          <a:spcPts val="300"/>
                        </a:spcBef>
                        <a:spcAft>
                          <a:spcPts val="300"/>
                        </a:spcAft>
                      </a:pPr>
                      <a:r>
                        <a:rPr lang="en-AU" sz="1500">
                          <a:solidFill>
                            <a:srgbClr val="FF0000"/>
                          </a:solidFill>
                          <a:effectLst/>
                        </a:rPr>
                        <a:t>Make Good good provision</a:t>
                      </a:r>
                      <a:endParaRPr lang="en-AU" sz="1500" b="1">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a:txBody>
                    <a:bodyPr/>
                    <a:lstStyle/>
                    <a:p>
                      <a:pPr indent="-68580" algn="ctr">
                        <a:lnSpc>
                          <a:spcPct val="115000"/>
                        </a:lnSpc>
                        <a:spcBef>
                          <a:spcPts val="300"/>
                        </a:spcBef>
                        <a:spcAft>
                          <a:spcPts val="300"/>
                        </a:spcAft>
                      </a:pPr>
                      <a:r>
                        <a:rPr lang="en-AU" sz="1500">
                          <a:effectLst/>
                        </a:rPr>
                        <a:t> </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a:txBody>
                    <a:bodyPr/>
                    <a:lstStyle/>
                    <a:p>
                      <a:pPr indent="-60325" algn="ctr">
                        <a:lnSpc>
                          <a:spcPct val="115000"/>
                        </a:lnSpc>
                        <a:spcBef>
                          <a:spcPts val="300"/>
                        </a:spcBef>
                        <a:spcAft>
                          <a:spcPts val="300"/>
                        </a:spcAft>
                      </a:pPr>
                      <a:r>
                        <a:rPr lang="en-AU" sz="1500">
                          <a:effectLst/>
                        </a:rPr>
                        <a:t> </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a:txBody>
                    <a:bodyPr/>
                    <a:lstStyle/>
                    <a:p>
                      <a:pPr indent="-93345" algn="ctr">
                        <a:lnSpc>
                          <a:spcPct val="115000"/>
                        </a:lnSpc>
                        <a:spcBef>
                          <a:spcPts val="300"/>
                        </a:spcBef>
                        <a:spcAft>
                          <a:spcPts val="300"/>
                        </a:spcAft>
                      </a:pPr>
                      <a:r>
                        <a:rPr lang="en-AU" sz="1500">
                          <a:effectLst/>
                        </a:rPr>
                        <a:t> </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a:txBody>
                    <a:bodyPr/>
                    <a:lstStyle/>
                    <a:p>
                      <a:pPr indent="-60960" algn="ctr">
                        <a:lnSpc>
                          <a:spcPct val="115000"/>
                        </a:lnSpc>
                        <a:spcBef>
                          <a:spcPts val="300"/>
                        </a:spcBef>
                        <a:spcAft>
                          <a:spcPts val="300"/>
                        </a:spcAft>
                      </a:pPr>
                      <a:r>
                        <a:rPr lang="en-AU" sz="1500">
                          <a:effectLst/>
                        </a:rPr>
                        <a:t> </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a:txBody>
                    <a:bodyPr/>
                    <a:lstStyle/>
                    <a:p>
                      <a:pPr indent="-60325" algn="ctr">
                        <a:lnSpc>
                          <a:spcPct val="115000"/>
                        </a:lnSpc>
                        <a:spcBef>
                          <a:spcPts val="300"/>
                        </a:spcBef>
                        <a:spcAft>
                          <a:spcPts val="300"/>
                        </a:spcAft>
                      </a:pPr>
                      <a:r>
                        <a:rPr lang="en-AU" sz="1500">
                          <a:effectLst/>
                        </a:rPr>
                        <a:t> </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a:txBody>
                    <a:bodyPr/>
                    <a:lstStyle/>
                    <a:p>
                      <a:pPr indent="-85725" algn="ctr">
                        <a:lnSpc>
                          <a:spcPct val="115000"/>
                        </a:lnSpc>
                        <a:spcBef>
                          <a:spcPts val="300"/>
                        </a:spcBef>
                        <a:spcAft>
                          <a:spcPts val="300"/>
                        </a:spcAft>
                      </a:pPr>
                      <a:r>
                        <a:rPr lang="en-AU" sz="1500">
                          <a:effectLst/>
                        </a:rPr>
                        <a:t> </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b"/>
                </a:tc>
                <a:tc vMerge="1">
                  <a:txBody>
                    <a:bodyPr/>
                    <a:lstStyle/>
                    <a:p>
                      <a:endParaRPr lang="en-AU"/>
                    </a:p>
                  </a:txBody>
                  <a:tcPr/>
                </a:tc>
                <a:extLst>
                  <a:ext uri="{0D108BD9-81ED-4DB2-BD59-A6C34878D82A}">
                    <a16:rowId xmlns:a16="http://schemas.microsoft.com/office/drawing/2014/main" val="3041713"/>
                  </a:ext>
                </a:extLst>
              </a:tr>
              <a:tr h="531906">
                <a:tc>
                  <a:txBody>
                    <a:bodyPr/>
                    <a:lstStyle/>
                    <a:p>
                      <a:pPr marL="21590" algn="just">
                        <a:lnSpc>
                          <a:spcPct val="115000"/>
                        </a:lnSpc>
                        <a:spcBef>
                          <a:spcPts val="300"/>
                        </a:spcBef>
                        <a:spcAft>
                          <a:spcPts val="0"/>
                        </a:spcAft>
                      </a:pPr>
                      <a:r>
                        <a:rPr lang="en-AU" sz="1500">
                          <a:solidFill>
                            <a:srgbClr val="FF0000"/>
                          </a:solidFill>
                          <a:effectLst/>
                        </a:rPr>
                        <a:t>Increased</a:t>
                      </a:r>
                    </a:p>
                    <a:p>
                      <a:pPr marL="21590" algn="just">
                        <a:lnSpc>
                          <a:spcPct val="115000"/>
                        </a:lnSpc>
                        <a:spcBef>
                          <a:spcPts val="300"/>
                        </a:spcBef>
                        <a:spcAft>
                          <a:spcPts val="0"/>
                        </a:spcAft>
                      </a:pPr>
                      <a:r>
                        <a:rPr lang="en-AU" sz="1500">
                          <a:solidFill>
                            <a:srgbClr val="FF0000"/>
                          </a:solidFill>
                          <a:effectLst/>
                        </a:rPr>
                        <a:t>pumping    costs</a:t>
                      </a:r>
                      <a:endParaRPr lang="en-AU" sz="150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tc>
                <a:tc>
                  <a:txBody>
                    <a:bodyPr/>
                    <a:lstStyle/>
                    <a:p>
                      <a:pPr indent="-68580" algn="ctr">
                        <a:lnSpc>
                          <a:spcPct val="115000"/>
                        </a:lnSpc>
                        <a:spcBef>
                          <a:spcPts val="300"/>
                        </a:spcBef>
                        <a:spcAft>
                          <a:spcPts val="0"/>
                        </a:spcAft>
                      </a:pPr>
                      <a:r>
                        <a:rPr lang="en-AU" sz="1500">
                          <a:effectLst/>
                        </a:rPr>
                        <a:t>-</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3</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93345" algn="ctr">
                        <a:lnSpc>
                          <a:spcPct val="115000"/>
                        </a:lnSpc>
                        <a:spcBef>
                          <a:spcPts val="300"/>
                        </a:spcBef>
                        <a:spcAft>
                          <a:spcPts val="0"/>
                        </a:spcAft>
                      </a:pPr>
                      <a:r>
                        <a:rPr lang="en-AU" sz="1500">
                          <a:effectLst/>
                        </a:rPr>
                        <a:t>7</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960" algn="ctr">
                        <a:lnSpc>
                          <a:spcPct val="115000"/>
                        </a:lnSpc>
                        <a:spcBef>
                          <a:spcPts val="300"/>
                        </a:spcBef>
                        <a:spcAft>
                          <a:spcPts val="0"/>
                        </a:spcAft>
                      </a:pPr>
                      <a:r>
                        <a:rPr lang="en-AU" sz="1500">
                          <a:effectLst/>
                        </a:rPr>
                        <a:t>9</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5</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85725" algn="ctr">
                        <a:lnSpc>
                          <a:spcPct val="115000"/>
                        </a:lnSpc>
                        <a:spcBef>
                          <a:spcPts val="300"/>
                        </a:spcBef>
                        <a:spcAft>
                          <a:spcPts val="0"/>
                        </a:spcAft>
                      </a:pPr>
                      <a:r>
                        <a:rPr lang="en-AU" sz="1500">
                          <a:effectLst/>
                        </a:rPr>
                        <a:t>7</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12700" algn="ctr">
                        <a:lnSpc>
                          <a:spcPct val="115000"/>
                        </a:lnSpc>
                        <a:spcBef>
                          <a:spcPts val="300"/>
                        </a:spcBef>
                        <a:spcAft>
                          <a:spcPts val="0"/>
                        </a:spcAft>
                      </a:pPr>
                      <a:r>
                        <a:rPr lang="en-AU" sz="1500">
                          <a:effectLst/>
                        </a:rPr>
                        <a:t>31</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extLst>
                  <a:ext uri="{0D108BD9-81ED-4DB2-BD59-A6C34878D82A}">
                    <a16:rowId xmlns:a16="http://schemas.microsoft.com/office/drawing/2014/main" val="354036543"/>
                  </a:ext>
                </a:extLst>
              </a:tr>
              <a:tr h="239170">
                <a:tc>
                  <a:txBody>
                    <a:bodyPr/>
                    <a:lstStyle/>
                    <a:p>
                      <a:pPr marL="21590" algn="just">
                        <a:lnSpc>
                          <a:spcPct val="115000"/>
                        </a:lnSpc>
                        <a:spcBef>
                          <a:spcPts val="300"/>
                        </a:spcBef>
                        <a:spcAft>
                          <a:spcPts val="0"/>
                        </a:spcAft>
                      </a:pPr>
                      <a:r>
                        <a:rPr lang="en-AU" sz="1500">
                          <a:solidFill>
                            <a:srgbClr val="FF0000"/>
                          </a:solidFill>
                          <a:effectLst/>
                        </a:rPr>
                        <a:t>Deepen pump </a:t>
                      </a:r>
                      <a:endParaRPr lang="en-AU" sz="150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tc>
                <a:tc>
                  <a:txBody>
                    <a:bodyPr/>
                    <a:lstStyle/>
                    <a:p>
                      <a:pPr indent="-68580" algn="ctr">
                        <a:lnSpc>
                          <a:spcPct val="115000"/>
                        </a:lnSpc>
                        <a:spcBef>
                          <a:spcPts val="300"/>
                        </a:spcBef>
                        <a:spcAft>
                          <a:spcPts val="0"/>
                        </a:spcAft>
                      </a:pPr>
                      <a:r>
                        <a:rPr lang="en-AU" sz="1500">
                          <a:effectLst/>
                        </a:rPr>
                        <a:t>6</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9</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93345" algn="ctr">
                        <a:lnSpc>
                          <a:spcPct val="115000"/>
                        </a:lnSpc>
                        <a:spcBef>
                          <a:spcPts val="300"/>
                        </a:spcBef>
                        <a:spcAft>
                          <a:spcPts val="0"/>
                        </a:spcAft>
                      </a:pPr>
                      <a:r>
                        <a:rPr lang="en-AU" sz="1500">
                          <a:effectLst/>
                        </a:rPr>
                        <a:t>13</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960" algn="ctr">
                        <a:lnSpc>
                          <a:spcPct val="115000"/>
                        </a:lnSpc>
                        <a:spcBef>
                          <a:spcPts val="300"/>
                        </a:spcBef>
                        <a:spcAft>
                          <a:spcPts val="0"/>
                        </a:spcAft>
                      </a:pPr>
                      <a:r>
                        <a:rPr lang="en-AU" sz="1500">
                          <a:effectLst/>
                        </a:rPr>
                        <a:t>3</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2</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85725" algn="ctr">
                        <a:lnSpc>
                          <a:spcPct val="115000"/>
                        </a:lnSpc>
                        <a:spcBef>
                          <a:spcPts val="300"/>
                        </a:spcBef>
                        <a:spcAft>
                          <a:spcPts val="0"/>
                        </a:spcAft>
                      </a:pPr>
                      <a:r>
                        <a:rPr lang="en-AU" sz="1500">
                          <a:effectLst/>
                        </a:rPr>
                        <a:t>-</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12700" algn="ctr">
                        <a:lnSpc>
                          <a:spcPct val="115000"/>
                        </a:lnSpc>
                        <a:spcBef>
                          <a:spcPts val="300"/>
                        </a:spcBef>
                        <a:spcAft>
                          <a:spcPts val="0"/>
                        </a:spcAft>
                      </a:pPr>
                      <a:r>
                        <a:rPr lang="en-AU" sz="1500">
                          <a:effectLst/>
                        </a:rPr>
                        <a:t>33</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extLst>
                  <a:ext uri="{0D108BD9-81ED-4DB2-BD59-A6C34878D82A}">
                    <a16:rowId xmlns:a16="http://schemas.microsoft.com/office/drawing/2014/main" val="1735422690"/>
                  </a:ext>
                </a:extLst>
              </a:tr>
              <a:tr h="494835">
                <a:tc>
                  <a:txBody>
                    <a:bodyPr/>
                    <a:lstStyle/>
                    <a:p>
                      <a:pPr marL="21590" algn="just">
                        <a:lnSpc>
                          <a:spcPct val="115000"/>
                        </a:lnSpc>
                        <a:spcBef>
                          <a:spcPts val="300"/>
                        </a:spcBef>
                        <a:spcAft>
                          <a:spcPts val="0"/>
                        </a:spcAft>
                      </a:pPr>
                      <a:r>
                        <a:rPr lang="en-AU" sz="1500">
                          <a:solidFill>
                            <a:srgbClr val="FF0000"/>
                          </a:solidFill>
                          <a:effectLst/>
                        </a:rPr>
                        <a:t>Replace a stock or domestic bore </a:t>
                      </a:r>
                      <a:endParaRPr lang="en-AU" sz="150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tc>
                <a:tc>
                  <a:txBody>
                    <a:bodyPr/>
                    <a:lstStyle/>
                    <a:p>
                      <a:pPr indent="-68580" algn="ctr">
                        <a:lnSpc>
                          <a:spcPct val="115000"/>
                        </a:lnSpc>
                        <a:spcBef>
                          <a:spcPts val="300"/>
                        </a:spcBef>
                        <a:spcAft>
                          <a:spcPts val="0"/>
                        </a:spcAft>
                      </a:pPr>
                      <a:r>
                        <a:rPr lang="en-AU" sz="1500">
                          <a:effectLst/>
                        </a:rPr>
                        <a:t>5</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4</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93345" algn="ctr">
                        <a:lnSpc>
                          <a:spcPct val="115000"/>
                        </a:lnSpc>
                        <a:spcBef>
                          <a:spcPts val="300"/>
                        </a:spcBef>
                        <a:spcAft>
                          <a:spcPts val="0"/>
                        </a:spcAft>
                      </a:pPr>
                      <a:r>
                        <a:rPr lang="en-AU" sz="1500">
                          <a:effectLst/>
                        </a:rPr>
                        <a:t>2</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960" algn="ctr">
                        <a:lnSpc>
                          <a:spcPct val="115000"/>
                        </a:lnSpc>
                        <a:spcBef>
                          <a:spcPts val="300"/>
                        </a:spcBef>
                        <a:spcAft>
                          <a:spcPts val="0"/>
                        </a:spcAft>
                      </a:pPr>
                      <a:r>
                        <a:rPr lang="en-AU" sz="1500">
                          <a:effectLst/>
                        </a:rPr>
                        <a:t>2</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1</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85725" algn="ctr">
                        <a:lnSpc>
                          <a:spcPct val="115000"/>
                        </a:lnSpc>
                        <a:spcBef>
                          <a:spcPts val="300"/>
                        </a:spcBef>
                        <a:spcAft>
                          <a:spcPts val="0"/>
                        </a:spcAft>
                      </a:pPr>
                      <a:r>
                        <a:rPr lang="en-AU" sz="1500">
                          <a:effectLst/>
                        </a:rPr>
                        <a:t>1</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12700" algn="ctr">
                        <a:lnSpc>
                          <a:spcPct val="115000"/>
                        </a:lnSpc>
                        <a:spcBef>
                          <a:spcPts val="300"/>
                        </a:spcBef>
                        <a:spcAft>
                          <a:spcPts val="0"/>
                        </a:spcAft>
                      </a:pPr>
                      <a:r>
                        <a:rPr lang="en-AU" sz="1500">
                          <a:effectLst/>
                        </a:rPr>
                        <a:t>15</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extLst>
                  <a:ext uri="{0D108BD9-81ED-4DB2-BD59-A6C34878D82A}">
                    <a16:rowId xmlns:a16="http://schemas.microsoft.com/office/drawing/2014/main" val="1531295620"/>
                  </a:ext>
                </a:extLst>
              </a:tr>
              <a:tr h="494835">
                <a:tc>
                  <a:txBody>
                    <a:bodyPr/>
                    <a:lstStyle/>
                    <a:p>
                      <a:pPr marL="21590" algn="just">
                        <a:lnSpc>
                          <a:spcPct val="115000"/>
                        </a:lnSpc>
                        <a:spcBef>
                          <a:spcPts val="300"/>
                        </a:spcBef>
                        <a:spcAft>
                          <a:spcPts val="0"/>
                        </a:spcAft>
                      </a:pPr>
                      <a:r>
                        <a:rPr lang="en-AU" sz="1500">
                          <a:solidFill>
                            <a:srgbClr val="FF0000"/>
                          </a:solidFill>
                          <a:effectLst/>
                        </a:rPr>
                        <a:t>Replace an irrigation bore </a:t>
                      </a:r>
                      <a:endParaRPr lang="en-AU" sz="150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tc>
                <a:tc>
                  <a:txBody>
                    <a:bodyPr/>
                    <a:lstStyle/>
                    <a:p>
                      <a:pPr indent="-68580" algn="ctr">
                        <a:lnSpc>
                          <a:spcPct val="115000"/>
                        </a:lnSpc>
                        <a:spcBef>
                          <a:spcPts val="300"/>
                        </a:spcBef>
                        <a:spcAft>
                          <a:spcPts val="0"/>
                        </a:spcAft>
                      </a:pPr>
                      <a:r>
                        <a:rPr lang="en-AU" sz="1500">
                          <a:effectLst/>
                        </a:rPr>
                        <a:t>5</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8</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93345" algn="ctr">
                        <a:lnSpc>
                          <a:spcPct val="115000"/>
                        </a:lnSpc>
                        <a:spcBef>
                          <a:spcPts val="300"/>
                        </a:spcBef>
                        <a:spcAft>
                          <a:spcPts val="0"/>
                        </a:spcAft>
                      </a:pPr>
                      <a:r>
                        <a:rPr lang="en-AU" sz="1500">
                          <a:effectLst/>
                        </a:rPr>
                        <a:t>1</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960" algn="ctr">
                        <a:lnSpc>
                          <a:spcPct val="115000"/>
                        </a:lnSpc>
                        <a:spcBef>
                          <a:spcPts val="300"/>
                        </a:spcBef>
                        <a:spcAft>
                          <a:spcPts val="0"/>
                        </a:spcAft>
                      </a:pPr>
                      <a:r>
                        <a:rPr lang="en-AU" sz="1500">
                          <a:effectLst/>
                        </a:rPr>
                        <a:t>1</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a:effectLst/>
                        </a:rPr>
                        <a:t>-</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85725" algn="ctr">
                        <a:lnSpc>
                          <a:spcPct val="115000"/>
                        </a:lnSpc>
                        <a:spcBef>
                          <a:spcPts val="300"/>
                        </a:spcBef>
                        <a:spcAft>
                          <a:spcPts val="0"/>
                        </a:spcAft>
                      </a:pPr>
                      <a:r>
                        <a:rPr lang="en-AU" sz="1500">
                          <a:effectLst/>
                        </a:rPr>
                        <a:t>-</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12700" algn="ctr">
                        <a:lnSpc>
                          <a:spcPct val="115000"/>
                        </a:lnSpc>
                        <a:spcBef>
                          <a:spcPts val="300"/>
                        </a:spcBef>
                        <a:spcAft>
                          <a:spcPts val="0"/>
                        </a:spcAft>
                      </a:pPr>
                      <a:r>
                        <a:rPr lang="en-AU" sz="1500">
                          <a:effectLst/>
                        </a:rPr>
                        <a:t>15</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extLst>
                  <a:ext uri="{0D108BD9-81ED-4DB2-BD59-A6C34878D82A}">
                    <a16:rowId xmlns:a16="http://schemas.microsoft.com/office/drawing/2014/main" val="444829963"/>
                  </a:ext>
                </a:extLst>
              </a:tr>
              <a:tr h="239047">
                <a:tc>
                  <a:txBody>
                    <a:bodyPr/>
                    <a:lstStyle/>
                    <a:p>
                      <a:pPr marL="21590" algn="just">
                        <a:lnSpc>
                          <a:spcPct val="115000"/>
                        </a:lnSpc>
                        <a:spcBef>
                          <a:spcPts val="300"/>
                        </a:spcBef>
                        <a:spcAft>
                          <a:spcPts val="0"/>
                        </a:spcAft>
                      </a:pPr>
                      <a:r>
                        <a:rPr lang="en-AU" sz="1500">
                          <a:effectLst/>
                        </a:rPr>
                        <a:t> </a:t>
                      </a:r>
                      <a:endParaRPr lang="en-AU" sz="15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tc>
                <a:tc>
                  <a:txBody>
                    <a:bodyPr/>
                    <a:lstStyle/>
                    <a:p>
                      <a:pPr indent="-68580" algn="ctr">
                        <a:lnSpc>
                          <a:spcPct val="115000"/>
                        </a:lnSpc>
                        <a:spcBef>
                          <a:spcPts val="300"/>
                        </a:spcBef>
                        <a:spcAft>
                          <a:spcPts val="0"/>
                        </a:spcAft>
                      </a:pPr>
                      <a:r>
                        <a:rPr lang="en-AU" sz="1500" b="1">
                          <a:effectLst/>
                        </a:rPr>
                        <a:t>16</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b="1">
                          <a:effectLst/>
                        </a:rPr>
                        <a:t>24</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93345" algn="ctr">
                        <a:lnSpc>
                          <a:spcPct val="115000"/>
                        </a:lnSpc>
                        <a:spcBef>
                          <a:spcPts val="300"/>
                        </a:spcBef>
                        <a:spcAft>
                          <a:spcPts val="0"/>
                        </a:spcAft>
                      </a:pPr>
                      <a:r>
                        <a:rPr lang="en-AU" sz="1500" b="1">
                          <a:effectLst/>
                        </a:rPr>
                        <a:t>23</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960" algn="ctr">
                        <a:lnSpc>
                          <a:spcPct val="115000"/>
                        </a:lnSpc>
                        <a:spcBef>
                          <a:spcPts val="300"/>
                        </a:spcBef>
                        <a:spcAft>
                          <a:spcPts val="0"/>
                        </a:spcAft>
                      </a:pPr>
                      <a:r>
                        <a:rPr lang="en-AU" sz="1500" b="1">
                          <a:effectLst/>
                        </a:rPr>
                        <a:t>15</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60325" algn="ctr">
                        <a:lnSpc>
                          <a:spcPct val="115000"/>
                        </a:lnSpc>
                        <a:spcBef>
                          <a:spcPts val="300"/>
                        </a:spcBef>
                        <a:spcAft>
                          <a:spcPts val="0"/>
                        </a:spcAft>
                      </a:pPr>
                      <a:r>
                        <a:rPr lang="en-AU" sz="1500" b="1">
                          <a:effectLst/>
                        </a:rPr>
                        <a:t>8</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85725" algn="ctr">
                        <a:lnSpc>
                          <a:spcPct val="115000"/>
                        </a:lnSpc>
                        <a:spcBef>
                          <a:spcPts val="300"/>
                        </a:spcBef>
                        <a:spcAft>
                          <a:spcPts val="0"/>
                        </a:spcAft>
                      </a:pPr>
                      <a:r>
                        <a:rPr lang="en-AU" sz="1500" b="1">
                          <a:effectLst/>
                        </a:rPr>
                        <a:t>8</a:t>
                      </a:r>
                      <a:endParaRPr lang="en-AU" sz="15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tc>
                  <a:txBody>
                    <a:bodyPr/>
                    <a:lstStyle/>
                    <a:p>
                      <a:pPr indent="-12700" algn="ctr">
                        <a:lnSpc>
                          <a:spcPct val="115000"/>
                        </a:lnSpc>
                        <a:spcBef>
                          <a:spcPts val="300"/>
                        </a:spcBef>
                        <a:spcAft>
                          <a:spcPts val="0"/>
                        </a:spcAft>
                      </a:pPr>
                      <a:r>
                        <a:rPr lang="en-AU" sz="1500" b="1" dirty="0">
                          <a:effectLst/>
                        </a:rPr>
                        <a:t>94</a:t>
                      </a:r>
                      <a:endParaRPr lang="en-AU" sz="1500" b="1"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4240" marR="64240" marT="0" marB="0" anchor="ctr"/>
                </a:tc>
                <a:extLst>
                  <a:ext uri="{0D108BD9-81ED-4DB2-BD59-A6C34878D82A}">
                    <a16:rowId xmlns:a16="http://schemas.microsoft.com/office/drawing/2014/main" val="290883442"/>
                  </a:ext>
                </a:extLst>
              </a:tr>
            </a:tbl>
          </a:graphicData>
        </a:graphic>
      </p:graphicFrame>
    </p:spTree>
    <p:extLst>
      <p:ext uri="{BB962C8B-B14F-4D97-AF65-F5344CB8AC3E}">
        <p14:creationId xmlns:p14="http://schemas.microsoft.com/office/powerpoint/2010/main" val="440964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FDCE4B-D9C2-4D19-8787-7820E15A77EC}"/>
              </a:ext>
            </a:extLst>
          </p:cNvPr>
          <p:cNvSpPr>
            <a:spLocks noGrp="1"/>
          </p:cNvSpPr>
          <p:nvPr>
            <p:ph type="title"/>
          </p:nvPr>
        </p:nvSpPr>
        <p:spPr>
          <a:xfrm>
            <a:off x="628650" y="963877"/>
            <a:ext cx="2620771" cy="4930246"/>
          </a:xfrm>
        </p:spPr>
        <p:txBody>
          <a:bodyPr>
            <a:normAutofit/>
          </a:bodyPr>
          <a:lstStyle/>
          <a:p>
            <a:pPr algn="r"/>
            <a:r>
              <a:rPr lang="en-AU" dirty="0">
                <a:solidFill>
                  <a:srgbClr val="FF0000"/>
                </a:solidFill>
              </a:rPr>
              <a:t>Rehabilitation: Underground Water Storage</a:t>
            </a: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5470BDE-84E5-4112-A0BC-822F7796482A}"/>
              </a:ext>
            </a:extLst>
          </p:cNvPr>
          <p:cNvSpPr>
            <a:spLocks noGrp="1"/>
          </p:cNvSpPr>
          <p:nvPr>
            <p:ph idx="1"/>
          </p:nvPr>
        </p:nvSpPr>
        <p:spPr>
          <a:xfrm>
            <a:off x="3732023" y="1772815"/>
            <a:ext cx="4783327" cy="4121307"/>
          </a:xfrm>
        </p:spPr>
        <p:txBody>
          <a:bodyPr anchor="ctr">
            <a:normAutofit fontScale="92500" lnSpcReduction="10000"/>
          </a:bodyPr>
          <a:lstStyle/>
          <a:p>
            <a:pPr marL="0" lvl="1" indent="0">
              <a:lnSpc>
                <a:spcPct val="100000"/>
              </a:lnSpc>
              <a:buNone/>
            </a:pPr>
            <a:r>
              <a:rPr lang="en-AU" sz="1600" b="1" dirty="0"/>
              <a:t>FINAL REHABILITATION – MAJOR PUBLIC BENEFIT </a:t>
            </a:r>
          </a:p>
          <a:p>
            <a:pPr marL="342900" lvl="1" indent="-342900">
              <a:lnSpc>
                <a:spcPct val="100000"/>
              </a:lnSpc>
              <a:buFont typeface="Wingdings" panose="05000000000000000000" pitchFamily="2" charset="2"/>
              <a:buChar char="Ø"/>
            </a:pPr>
            <a:r>
              <a:rPr lang="en-AU" sz="1600" b="1" dirty="0"/>
              <a:t>After mining (20 years) there is sufficient void space for 20GL of stored water.</a:t>
            </a:r>
          </a:p>
          <a:p>
            <a:pPr marL="342900" lvl="1" indent="-342900">
              <a:lnSpc>
                <a:spcPct val="100000"/>
              </a:lnSpc>
              <a:buFont typeface="Wingdings" panose="05000000000000000000" pitchFamily="2" charset="2"/>
              <a:buChar char="Ø"/>
            </a:pPr>
            <a:r>
              <a:rPr lang="en-AU" sz="1600" b="1" dirty="0"/>
              <a:t>UG storage volume is equivalent to 80% of current capacity of </a:t>
            </a:r>
            <a:r>
              <a:rPr lang="en-AU" sz="1600" b="1" dirty="0" err="1"/>
              <a:t>Wingecarribee</a:t>
            </a:r>
            <a:r>
              <a:rPr lang="en-AU" sz="1600" b="1" dirty="0"/>
              <a:t> Reservoir (9GL lost in 1998 swamp slump).</a:t>
            </a:r>
          </a:p>
          <a:p>
            <a:pPr marL="342900" lvl="1" indent="-342900">
              <a:lnSpc>
                <a:spcPct val="100000"/>
              </a:lnSpc>
              <a:buFont typeface="Wingdings" panose="05000000000000000000" pitchFamily="2" charset="2"/>
              <a:buChar char="Ø"/>
            </a:pPr>
            <a:r>
              <a:rPr lang="en-AU" sz="1600" b="1" dirty="0"/>
              <a:t>UG storage would be  equal to one-fifth of annual evaporation losses from Sydney water storages (100GL annually).</a:t>
            </a:r>
          </a:p>
          <a:p>
            <a:pPr marL="342900" lvl="1" indent="-342900">
              <a:lnSpc>
                <a:spcPct val="100000"/>
              </a:lnSpc>
              <a:buFont typeface="Wingdings" panose="05000000000000000000" pitchFamily="2" charset="2"/>
              <a:buChar char="Ø"/>
            </a:pPr>
            <a:r>
              <a:rPr lang="en-AU" sz="1600" b="1" dirty="0"/>
              <a:t>Cost of an above ground 20GL storage is estimated at $200- $300 million (even if land is available).</a:t>
            </a:r>
          </a:p>
          <a:p>
            <a:pPr marL="342900" lvl="1" indent="-342900">
              <a:lnSpc>
                <a:spcPct val="100000"/>
              </a:lnSpc>
              <a:buFont typeface="Wingdings" panose="05000000000000000000" pitchFamily="2" charset="2"/>
              <a:buChar char="Ø"/>
            </a:pPr>
            <a:r>
              <a:rPr lang="en-AU" sz="1600" b="1" dirty="0"/>
              <a:t>Hume will hold 2GL of annual water extraction licences – a mechanism to provide emergency water supply groundwater recovery, without impacting on existing users</a:t>
            </a:r>
          </a:p>
          <a:p>
            <a:pPr marL="0" indent="0">
              <a:lnSpc>
                <a:spcPct val="100000"/>
              </a:lnSpc>
              <a:buNone/>
            </a:pPr>
            <a:endParaRPr lang="en-AU" sz="1600" dirty="0"/>
          </a:p>
        </p:txBody>
      </p:sp>
      <p:sp>
        <p:nvSpPr>
          <p:cNvPr id="4" name="Date Placeholder 3">
            <a:extLst>
              <a:ext uri="{FF2B5EF4-FFF2-40B4-BE49-F238E27FC236}">
                <a16:creationId xmlns:a16="http://schemas.microsoft.com/office/drawing/2014/main" id="{375E5571-6999-459E-8650-4CE7CF53ED09}"/>
              </a:ext>
            </a:extLst>
          </p:cNvPr>
          <p:cNvSpPr>
            <a:spLocks noGrp="1"/>
          </p:cNvSpPr>
          <p:nvPr>
            <p:ph type="dt" sz="half" idx="10"/>
          </p:nvPr>
        </p:nvSpPr>
        <p:spPr>
          <a:xfrm>
            <a:off x="628650" y="6033479"/>
            <a:ext cx="2057400" cy="365125"/>
          </a:xfrm>
        </p:spPr>
        <p:txBody>
          <a:bodyPr>
            <a:normAutofit/>
          </a:bodyPr>
          <a:lstStyle/>
          <a:p>
            <a:pPr>
              <a:lnSpc>
                <a:spcPct val="90000"/>
              </a:lnSpc>
              <a:spcAft>
                <a:spcPts val="600"/>
              </a:spcAft>
            </a:pPr>
            <a:r>
              <a:rPr lang="en-AU" altLang="en-US" sz="700">
                <a:solidFill>
                  <a:schemeClr val="tx1">
                    <a:alpha val="80000"/>
                  </a:schemeClr>
                </a:solidFill>
              </a:rPr>
              <a:t>IPC Public Hearing – Hume and Berrima Rail Projects 27 Feb 2019</a:t>
            </a:r>
          </a:p>
          <a:p>
            <a:pPr>
              <a:lnSpc>
                <a:spcPct val="90000"/>
              </a:lnSpc>
              <a:spcAft>
                <a:spcPts val="600"/>
              </a:spcAft>
            </a:pPr>
            <a:endParaRPr lang="en-AU" altLang="en-US" sz="700">
              <a:solidFill>
                <a:schemeClr val="tx1">
                  <a:alpha val="80000"/>
                </a:schemeClr>
              </a:solidFill>
            </a:endParaRPr>
          </a:p>
        </p:txBody>
      </p:sp>
      <p:sp>
        <p:nvSpPr>
          <p:cNvPr id="5" name="Slide Number Placeholder 4">
            <a:extLst>
              <a:ext uri="{FF2B5EF4-FFF2-40B4-BE49-F238E27FC236}">
                <a16:creationId xmlns:a16="http://schemas.microsoft.com/office/drawing/2014/main" id="{3B766126-8157-49B7-9513-2B2F3F36B1FB}"/>
              </a:ext>
            </a:extLst>
          </p:cNvPr>
          <p:cNvSpPr>
            <a:spLocks noGrp="1"/>
          </p:cNvSpPr>
          <p:nvPr>
            <p:ph type="sldNum" sz="quarter" idx="12"/>
          </p:nvPr>
        </p:nvSpPr>
        <p:spPr>
          <a:xfrm>
            <a:off x="7928637" y="6033479"/>
            <a:ext cx="586712" cy="365125"/>
          </a:xfrm>
        </p:spPr>
        <p:txBody>
          <a:bodyPr>
            <a:normAutofit/>
          </a:bodyPr>
          <a:lstStyle/>
          <a:p>
            <a:pPr>
              <a:spcAft>
                <a:spcPts val="600"/>
              </a:spcAft>
            </a:pPr>
            <a:fld id="{733F77E4-6AE8-435F-B0DC-9F9D2759CAE3}" type="slidenum">
              <a:rPr lang="en-AU" altLang="en-US" sz="900">
                <a:solidFill>
                  <a:schemeClr val="tx1">
                    <a:alpha val="80000"/>
                  </a:schemeClr>
                </a:solidFill>
              </a:rPr>
              <a:pPr>
                <a:spcAft>
                  <a:spcPts val="600"/>
                </a:spcAft>
              </a:pPr>
              <a:t>22</a:t>
            </a:fld>
            <a:endParaRPr lang="en-AU" altLang="en-US" sz="900">
              <a:solidFill>
                <a:schemeClr val="tx1">
                  <a:alpha val="80000"/>
                </a:schemeClr>
              </a:solidFill>
            </a:endParaRPr>
          </a:p>
        </p:txBody>
      </p:sp>
    </p:spTree>
    <p:extLst>
      <p:ext uri="{BB962C8B-B14F-4D97-AF65-F5344CB8AC3E}">
        <p14:creationId xmlns:p14="http://schemas.microsoft.com/office/powerpoint/2010/main" val="3204738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E81CC-478A-4B83-BF81-D6FB3C5CBAAA}"/>
              </a:ext>
            </a:extLst>
          </p:cNvPr>
          <p:cNvSpPr>
            <a:spLocks noGrp="1"/>
          </p:cNvSpPr>
          <p:nvPr>
            <p:ph type="title"/>
          </p:nvPr>
        </p:nvSpPr>
        <p:spPr/>
        <p:txBody>
          <a:bodyPr/>
          <a:lstStyle/>
          <a:p>
            <a:r>
              <a:rPr lang="en-AU" dirty="0">
                <a:solidFill>
                  <a:srgbClr val="FF0000"/>
                </a:solidFill>
              </a:rPr>
              <a:t>CONCLUSION</a:t>
            </a:r>
          </a:p>
        </p:txBody>
      </p:sp>
      <p:sp>
        <p:nvSpPr>
          <p:cNvPr id="4" name="Date Placeholder 3">
            <a:extLst>
              <a:ext uri="{FF2B5EF4-FFF2-40B4-BE49-F238E27FC236}">
                <a16:creationId xmlns:a16="http://schemas.microsoft.com/office/drawing/2014/main" id="{71FE2212-7377-4E71-9DA2-49918E8672C5}"/>
              </a:ext>
            </a:extLst>
          </p:cNvPr>
          <p:cNvSpPr>
            <a:spLocks noGrp="1"/>
          </p:cNvSpPr>
          <p:nvPr>
            <p:ph type="dt" sz="half" idx="10"/>
          </p:nvPr>
        </p:nvSpPr>
        <p:spPr>
          <a:xfrm>
            <a:off x="457200" y="6453188"/>
            <a:ext cx="4546848" cy="142875"/>
          </a:xfrm>
        </p:spPr>
        <p:txBody>
          <a:bodyPr/>
          <a:lstStyle/>
          <a:p>
            <a:r>
              <a:rPr lang="en-AU" altLang="en-US" dirty="0"/>
              <a:t>IPC Public Hearing – Hume and Berrima Rail Projects 27 Feb 2019</a:t>
            </a:r>
          </a:p>
          <a:p>
            <a:endParaRPr lang="en-AU" altLang="en-US" dirty="0"/>
          </a:p>
        </p:txBody>
      </p:sp>
      <p:sp>
        <p:nvSpPr>
          <p:cNvPr id="5" name="Slide Number Placeholder 4">
            <a:extLst>
              <a:ext uri="{FF2B5EF4-FFF2-40B4-BE49-F238E27FC236}">
                <a16:creationId xmlns:a16="http://schemas.microsoft.com/office/drawing/2014/main" id="{D4E2DBCA-7CFA-4D92-B35C-EACE86077A08}"/>
              </a:ext>
            </a:extLst>
          </p:cNvPr>
          <p:cNvSpPr>
            <a:spLocks noGrp="1"/>
          </p:cNvSpPr>
          <p:nvPr>
            <p:ph type="sldNum" sz="quarter" idx="12"/>
          </p:nvPr>
        </p:nvSpPr>
        <p:spPr/>
        <p:txBody>
          <a:bodyPr/>
          <a:lstStyle/>
          <a:p>
            <a:fld id="{733F77E4-6AE8-435F-B0DC-9F9D2759CAE3}" type="slidenum">
              <a:rPr lang="en-AU" altLang="en-US" smtClean="0"/>
              <a:pPr/>
              <a:t>23</a:t>
            </a:fld>
            <a:endParaRPr lang="en-AU" altLang="en-US"/>
          </a:p>
        </p:txBody>
      </p:sp>
      <p:sp>
        <p:nvSpPr>
          <p:cNvPr id="10" name="Content Placeholder 9">
            <a:extLst>
              <a:ext uri="{FF2B5EF4-FFF2-40B4-BE49-F238E27FC236}">
                <a16:creationId xmlns:a16="http://schemas.microsoft.com/office/drawing/2014/main" id="{DEEF5338-8E03-4B02-B39C-D11094598086}"/>
              </a:ext>
            </a:extLst>
          </p:cNvPr>
          <p:cNvSpPr>
            <a:spLocks noGrp="1"/>
          </p:cNvSpPr>
          <p:nvPr>
            <p:ph idx="1"/>
          </p:nvPr>
        </p:nvSpPr>
        <p:spPr>
          <a:solidFill>
            <a:schemeClr val="accent3">
              <a:lumMod val="85000"/>
            </a:schemeClr>
          </a:solidFill>
          <a:ln w="38100"/>
        </p:spPr>
        <p:txBody>
          <a:bodyPr/>
          <a:lstStyle/>
          <a:p>
            <a:pPr marL="0" indent="0">
              <a:buNone/>
            </a:pPr>
            <a:endParaRPr lang="en-AU" dirty="0"/>
          </a:p>
          <a:p>
            <a:pPr marL="0" indent="0">
              <a:buNone/>
            </a:pPr>
            <a:endParaRPr lang="en-AU" dirty="0"/>
          </a:p>
        </p:txBody>
      </p:sp>
      <p:sp>
        <p:nvSpPr>
          <p:cNvPr id="11" name="Text Box 2">
            <a:extLst>
              <a:ext uri="{FF2B5EF4-FFF2-40B4-BE49-F238E27FC236}">
                <a16:creationId xmlns:a16="http://schemas.microsoft.com/office/drawing/2014/main" id="{86ABECC0-8A74-430C-9E32-40141D4583C9}"/>
              </a:ext>
            </a:extLst>
          </p:cNvPr>
          <p:cNvSpPr txBox="1">
            <a:spLocks noChangeArrowheads="1"/>
          </p:cNvSpPr>
          <p:nvPr/>
        </p:nvSpPr>
        <p:spPr bwMode="auto">
          <a:xfrm>
            <a:off x="1907704" y="1412776"/>
            <a:ext cx="4820756" cy="4680520"/>
          </a:xfrm>
          <a:prstGeom prst="rect">
            <a:avLst/>
          </a:prstGeom>
          <a:solidFill>
            <a:srgbClr val="FFFFFF"/>
          </a:solidFill>
          <a:ln w="28575">
            <a:solidFill>
              <a:srgbClr val="0070C0"/>
            </a:solidFill>
            <a:miter lim="800000"/>
            <a:headEnd/>
            <a:tailEnd/>
          </a:ln>
        </p:spPr>
        <p:txBody>
          <a:bodyPr rot="0" vert="horz" wrap="square" lIns="91440" tIns="45720" rIns="91440" bIns="45720" anchor="t" anchorCtr="0">
            <a:noAutofit/>
          </a:bodyPr>
          <a:lstStyle/>
          <a:p>
            <a:pPr>
              <a:lnSpc>
                <a:spcPct val="115000"/>
              </a:lnSpc>
              <a:spcAft>
                <a:spcPts val="1000"/>
              </a:spcAft>
            </a:pPr>
            <a:r>
              <a:rPr lang="en-AU" sz="1600" b="1" i="1" dirty="0">
                <a:effectLst/>
                <a:latin typeface="Arial" panose="020B0604020202020204" pitchFamily="34" charset="0"/>
                <a:ea typeface="Calibri" panose="020F0502020204030204" pitchFamily="34" charset="0"/>
                <a:cs typeface="Times New Roman" panose="02020603050405020304" pitchFamily="18" charset="0"/>
              </a:rPr>
              <a:t>The Hume Coal project is the most benign of any resource project to which I have been associated, both in terms of balancing the extraction of coal for the benefit of the State and dependent industries, against impacts on environmental assets and directly impacted communities.</a:t>
            </a:r>
          </a:p>
          <a:p>
            <a:pPr>
              <a:lnSpc>
                <a:spcPct val="115000"/>
              </a:lnSpc>
              <a:spcAft>
                <a:spcPts val="1000"/>
              </a:spcAft>
            </a:pPr>
            <a:r>
              <a:rPr lang="en-AU" sz="1600" b="1" i="1" dirty="0"/>
              <a:t>Given the level of impact mitigation undertaken within the project design and inherent environmental protections, I support the project being approved, with appropriate conditions, to minimise “the likely impacts of that development, including environmental impacts on both the natural and built environments, and social and economic impacts in the locality”  and is in the public interest</a:t>
            </a:r>
            <a:r>
              <a:rPr lang="en-AU" sz="1600" b="1" i="1" dirty="0">
                <a:solidFill>
                  <a:srgbClr val="FF0000"/>
                </a:solidFill>
              </a:rPr>
              <a:t>.</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AU"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0512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08E7F1-EBD7-4F26-B28A-BC9B42141394}"/>
              </a:ext>
            </a:extLst>
          </p:cNvPr>
          <p:cNvSpPr>
            <a:spLocks noGrp="1"/>
          </p:cNvSpPr>
          <p:nvPr>
            <p:ph type="title"/>
          </p:nvPr>
        </p:nvSpPr>
        <p:spPr>
          <a:xfrm>
            <a:off x="628650" y="963877"/>
            <a:ext cx="2620771" cy="4930246"/>
          </a:xfrm>
        </p:spPr>
        <p:txBody>
          <a:bodyPr>
            <a:normAutofit/>
          </a:bodyPr>
          <a:lstStyle/>
          <a:p>
            <a:r>
              <a:rPr lang="en-ZA" dirty="0">
                <a:solidFill>
                  <a:srgbClr val="FF0000"/>
                </a:solidFill>
              </a:rPr>
              <a:t>Social Licence:</a:t>
            </a:r>
            <a:br>
              <a:rPr lang="en-ZA" dirty="0">
                <a:solidFill>
                  <a:srgbClr val="FF0000"/>
                </a:solidFill>
              </a:rPr>
            </a:br>
            <a:br>
              <a:rPr lang="en-ZA" dirty="0">
                <a:solidFill>
                  <a:srgbClr val="FF0000"/>
                </a:solidFill>
              </a:rPr>
            </a:br>
            <a:r>
              <a:rPr lang="en-ZA" sz="2200" dirty="0">
                <a:solidFill>
                  <a:srgbClr val="FF0000"/>
                </a:solidFill>
              </a:rPr>
              <a:t>Environmental Approval is balancing costs/benefits, weighing competing interests for the community as a whole </a:t>
            </a:r>
            <a:endParaRPr lang="en-AU" sz="2200" dirty="0">
              <a:solidFill>
                <a:srgbClr val="FF0000"/>
              </a:solidFill>
            </a:endParaRP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C72DF00-0E21-4EDA-823C-FCBF7D6F6E09}"/>
              </a:ext>
            </a:extLst>
          </p:cNvPr>
          <p:cNvSpPr>
            <a:spLocks noGrp="1"/>
          </p:cNvSpPr>
          <p:nvPr>
            <p:ph idx="1"/>
          </p:nvPr>
        </p:nvSpPr>
        <p:spPr>
          <a:xfrm>
            <a:off x="3732023" y="1628801"/>
            <a:ext cx="4783327" cy="4265322"/>
          </a:xfrm>
        </p:spPr>
        <p:txBody>
          <a:bodyPr anchor="ctr">
            <a:normAutofit fontScale="62500" lnSpcReduction="20000"/>
          </a:bodyPr>
          <a:lstStyle/>
          <a:p>
            <a:pPr marL="0" indent="0">
              <a:lnSpc>
                <a:spcPct val="100000"/>
              </a:lnSpc>
              <a:buNone/>
            </a:pPr>
            <a:r>
              <a:rPr lang="en-AU" sz="2100" b="1" dirty="0"/>
              <a:t>Social Licence is not the sole preserve of he ‘loud and the noisy’. </a:t>
            </a:r>
          </a:p>
          <a:p>
            <a:pPr marL="0" indent="0">
              <a:lnSpc>
                <a:spcPct val="100000"/>
              </a:lnSpc>
              <a:buNone/>
            </a:pPr>
            <a:r>
              <a:rPr lang="en-AU" sz="1900" b="1" dirty="0"/>
              <a:t>Some say, that if landowners object to and refuse access to land for a development, then planning approvals should be refused by government.</a:t>
            </a:r>
          </a:p>
          <a:p>
            <a:pPr marL="0" indent="0">
              <a:lnSpc>
                <a:spcPct val="100000"/>
              </a:lnSpc>
              <a:buNone/>
            </a:pPr>
            <a:r>
              <a:rPr lang="en-AU" sz="1900" b="1" dirty="0"/>
              <a:t>If landholder opposition, or ‘noisy’ objections, were the threshold test for approval, the following SSD projects in NSW would not exist:</a:t>
            </a:r>
          </a:p>
          <a:p>
            <a:pPr>
              <a:lnSpc>
                <a:spcPct val="100000"/>
              </a:lnSpc>
              <a:buFont typeface="Wingdings" panose="05000000000000000000" pitchFamily="2" charset="2"/>
              <a:buChar char="Ø"/>
            </a:pPr>
            <a:r>
              <a:rPr lang="en-AU" sz="2100" b="1" dirty="0">
                <a:solidFill>
                  <a:srgbClr val="0070C0"/>
                </a:solidFill>
              </a:rPr>
              <a:t>Nth Parkes Gold Mine - Parkes</a:t>
            </a:r>
          </a:p>
          <a:p>
            <a:pPr>
              <a:lnSpc>
                <a:spcPct val="100000"/>
              </a:lnSpc>
              <a:buFont typeface="Wingdings" panose="05000000000000000000" pitchFamily="2" charset="2"/>
              <a:buChar char="Ø"/>
            </a:pPr>
            <a:r>
              <a:rPr lang="en-AU" sz="2100" b="1" dirty="0" err="1">
                <a:solidFill>
                  <a:srgbClr val="0070C0"/>
                </a:solidFill>
              </a:rPr>
              <a:t>Cadia</a:t>
            </a:r>
            <a:r>
              <a:rPr lang="en-AU" sz="2100" b="1" dirty="0">
                <a:solidFill>
                  <a:srgbClr val="0070C0"/>
                </a:solidFill>
              </a:rPr>
              <a:t>/Ridgeway Gold Complex – Orange</a:t>
            </a:r>
          </a:p>
          <a:p>
            <a:pPr>
              <a:lnSpc>
                <a:spcPct val="100000"/>
              </a:lnSpc>
              <a:buFont typeface="Wingdings" panose="05000000000000000000" pitchFamily="2" charset="2"/>
              <a:buChar char="Ø"/>
            </a:pPr>
            <a:r>
              <a:rPr lang="en-AU" sz="2100" b="1" dirty="0">
                <a:solidFill>
                  <a:srgbClr val="0070C0"/>
                </a:solidFill>
              </a:rPr>
              <a:t>Lake </a:t>
            </a:r>
            <a:r>
              <a:rPr lang="en-AU" sz="2100" b="1" dirty="0" err="1">
                <a:solidFill>
                  <a:srgbClr val="0070C0"/>
                </a:solidFill>
              </a:rPr>
              <a:t>Cowel</a:t>
            </a:r>
            <a:r>
              <a:rPr lang="en-AU" sz="2100" b="1" dirty="0">
                <a:solidFill>
                  <a:srgbClr val="0070C0"/>
                </a:solidFill>
              </a:rPr>
              <a:t> Gold Mine (West Wyalong)</a:t>
            </a:r>
          </a:p>
          <a:p>
            <a:pPr>
              <a:lnSpc>
                <a:spcPct val="100000"/>
              </a:lnSpc>
              <a:buFont typeface="Wingdings" panose="05000000000000000000" pitchFamily="2" charset="2"/>
              <a:buChar char="Ø"/>
            </a:pPr>
            <a:r>
              <a:rPr lang="en-AU" sz="2100" b="1" dirty="0">
                <a:solidFill>
                  <a:srgbClr val="0070C0"/>
                </a:solidFill>
              </a:rPr>
              <a:t>Visy Pulp &amp; Paper Mill – Tumut </a:t>
            </a:r>
          </a:p>
          <a:p>
            <a:pPr>
              <a:lnSpc>
                <a:spcPct val="100000"/>
              </a:lnSpc>
              <a:buFont typeface="Wingdings" panose="05000000000000000000" pitchFamily="2" charset="2"/>
              <a:buChar char="Ø"/>
            </a:pPr>
            <a:r>
              <a:rPr lang="en-AU" sz="2100" b="1" dirty="0" err="1">
                <a:solidFill>
                  <a:srgbClr val="0070C0"/>
                </a:solidFill>
              </a:rPr>
              <a:t>Bengalla</a:t>
            </a:r>
            <a:r>
              <a:rPr lang="en-AU" sz="2100" b="1" dirty="0">
                <a:solidFill>
                  <a:srgbClr val="0070C0"/>
                </a:solidFill>
              </a:rPr>
              <a:t> Mining Complex – Hunter Valley</a:t>
            </a:r>
          </a:p>
          <a:p>
            <a:pPr>
              <a:lnSpc>
                <a:spcPct val="100000"/>
              </a:lnSpc>
              <a:buFont typeface="Wingdings" panose="05000000000000000000" pitchFamily="2" charset="2"/>
              <a:buChar char="Ø"/>
            </a:pPr>
            <a:r>
              <a:rPr lang="en-AU" sz="2100" b="1" dirty="0">
                <a:solidFill>
                  <a:srgbClr val="0070C0"/>
                </a:solidFill>
              </a:rPr>
              <a:t>Mt Arthur Mine – Hunter Valley</a:t>
            </a:r>
          </a:p>
          <a:p>
            <a:pPr>
              <a:lnSpc>
                <a:spcPct val="100000"/>
              </a:lnSpc>
              <a:buFont typeface="Wingdings" panose="05000000000000000000" pitchFamily="2" charset="2"/>
              <a:buChar char="Ø"/>
            </a:pPr>
            <a:r>
              <a:rPr lang="en-AU" sz="2100" b="1" dirty="0">
                <a:solidFill>
                  <a:srgbClr val="0070C0"/>
                </a:solidFill>
              </a:rPr>
              <a:t>Mandalong Mine – Hunter Valley</a:t>
            </a:r>
          </a:p>
          <a:p>
            <a:pPr>
              <a:lnSpc>
                <a:spcPct val="100000"/>
              </a:lnSpc>
              <a:buFont typeface="Wingdings" panose="05000000000000000000" pitchFamily="2" charset="2"/>
              <a:buChar char="Ø"/>
            </a:pPr>
            <a:r>
              <a:rPr lang="en-AU" sz="2100" b="1" dirty="0">
                <a:solidFill>
                  <a:srgbClr val="0070C0"/>
                </a:solidFill>
              </a:rPr>
              <a:t>Austar Mine – Cessnock</a:t>
            </a:r>
          </a:p>
          <a:p>
            <a:pPr>
              <a:lnSpc>
                <a:spcPct val="100000"/>
              </a:lnSpc>
              <a:buFont typeface="Wingdings" panose="05000000000000000000" pitchFamily="2" charset="2"/>
              <a:buChar char="Ø"/>
            </a:pPr>
            <a:r>
              <a:rPr lang="en-AU" sz="2100" b="1" dirty="0" err="1">
                <a:solidFill>
                  <a:srgbClr val="0070C0"/>
                </a:solidFill>
              </a:rPr>
              <a:t>Moolarben</a:t>
            </a:r>
            <a:r>
              <a:rPr lang="en-AU" sz="2100" b="1" dirty="0">
                <a:solidFill>
                  <a:srgbClr val="0070C0"/>
                </a:solidFill>
              </a:rPr>
              <a:t> (Stage2 ) Mudgee</a:t>
            </a:r>
          </a:p>
          <a:p>
            <a:pPr marL="0" indent="0">
              <a:lnSpc>
                <a:spcPct val="100000"/>
              </a:lnSpc>
              <a:buNone/>
            </a:pPr>
            <a:r>
              <a:rPr lang="en-AU" sz="2100" b="1" dirty="0"/>
              <a:t>Also applies to government projects:  WestConnex, Light Rail,  Sydney Gateway and the M12 motorway.</a:t>
            </a:r>
          </a:p>
          <a:p>
            <a:pPr>
              <a:lnSpc>
                <a:spcPct val="100000"/>
              </a:lnSpc>
              <a:buFont typeface="Wingdings" panose="05000000000000000000" pitchFamily="2" charset="2"/>
              <a:buChar char="Ø"/>
            </a:pPr>
            <a:endParaRPr lang="en-AU" sz="1500" dirty="0"/>
          </a:p>
        </p:txBody>
      </p:sp>
      <p:sp>
        <p:nvSpPr>
          <p:cNvPr id="4" name="Date Placeholder 3">
            <a:extLst>
              <a:ext uri="{FF2B5EF4-FFF2-40B4-BE49-F238E27FC236}">
                <a16:creationId xmlns:a16="http://schemas.microsoft.com/office/drawing/2014/main" id="{C8E4F5A5-8A8F-403E-ADA7-6A6BFFC66243}"/>
              </a:ext>
            </a:extLst>
          </p:cNvPr>
          <p:cNvSpPr>
            <a:spLocks noGrp="1"/>
          </p:cNvSpPr>
          <p:nvPr>
            <p:ph type="dt" sz="half" idx="10"/>
          </p:nvPr>
        </p:nvSpPr>
        <p:spPr>
          <a:xfrm>
            <a:off x="628649" y="6033479"/>
            <a:ext cx="3871340" cy="365125"/>
          </a:xfrm>
        </p:spPr>
        <p:txBody>
          <a:bodyPr>
            <a:normAutofit/>
          </a:bodyPr>
          <a:lstStyle/>
          <a:p>
            <a:pPr>
              <a:lnSpc>
                <a:spcPct val="90000"/>
              </a:lnSpc>
              <a:spcAft>
                <a:spcPts val="600"/>
              </a:spcAft>
            </a:pPr>
            <a:r>
              <a:rPr lang="en-AU" altLang="en-US" sz="900" dirty="0">
                <a:solidFill>
                  <a:schemeClr val="tx1">
                    <a:alpha val="80000"/>
                  </a:schemeClr>
                </a:solidFill>
              </a:rPr>
              <a:t>IPC Public Hearing – Hume and Berrima Rail Projects 27 Feb 2019</a:t>
            </a:r>
          </a:p>
        </p:txBody>
      </p:sp>
      <p:sp>
        <p:nvSpPr>
          <p:cNvPr id="5" name="Slide Number Placeholder 4">
            <a:extLst>
              <a:ext uri="{FF2B5EF4-FFF2-40B4-BE49-F238E27FC236}">
                <a16:creationId xmlns:a16="http://schemas.microsoft.com/office/drawing/2014/main" id="{B53777EB-817C-43E0-A952-6A8F083FC730}"/>
              </a:ext>
            </a:extLst>
          </p:cNvPr>
          <p:cNvSpPr>
            <a:spLocks noGrp="1"/>
          </p:cNvSpPr>
          <p:nvPr>
            <p:ph type="sldNum" sz="quarter" idx="12"/>
          </p:nvPr>
        </p:nvSpPr>
        <p:spPr>
          <a:xfrm>
            <a:off x="7928637" y="6033479"/>
            <a:ext cx="586712" cy="365125"/>
          </a:xfrm>
        </p:spPr>
        <p:txBody>
          <a:bodyPr>
            <a:normAutofit/>
          </a:bodyPr>
          <a:lstStyle/>
          <a:p>
            <a:pPr>
              <a:spcAft>
                <a:spcPts val="600"/>
              </a:spcAft>
            </a:pPr>
            <a:fld id="{733F77E4-6AE8-435F-B0DC-9F9D2759CAE3}" type="slidenum">
              <a:rPr lang="en-AU" altLang="en-US" sz="900">
                <a:solidFill>
                  <a:schemeClr val="tx1">
                    <a:alpha val="80000"/>
                  </a:schemeClr>
                </a:solidFill>
              </a:rPr>
              <a:pPr>
                <a:spcAft>
                  <a:spcPts val="600"/>
                </a:spcAft>
              </a:pPr>
              <a:t>3</a:t>
            </a:fld>
            <a:endParaRPr lang="en-AU" altLang="en-US" sz="900">
              <a:solidFill>
                <a:schemeClr val="tx1">
                  <a:alpha val="80000"/>
                </a:schemeClr>
              </a:solidFill>
            </a:endParaRPr>
          </a:p>
        </p:txBody>
      </p:sp>
    </p:spTree>
    <p:extLst>
      <p:ext uri="{BB962C8B-B14F-4D97-AF65-F5344CB8AC3E}">
        <p14:creationId xmlns:p14="http://schemas.microsoft.com/office/powerpoint/2010/main" val="144973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E5DA1B-93A6-4D14-8FA3-9957E6482FD8}"/>
              </a:ext>
            </a:extLst>
          </p:cNvPr>
          <p:cNvSpPr>
            <a:spLocks noGrp="1"/>
          </p:cNvSpPr>
          <p:nvPr>
            <p:ph type="title"/>
          </p:nvPr>
        </p:nvSpPr>
        <p:spPr>
          <a:xfrm>
            <a:off x="628650" y="963877"/>
            <a:ext cx="2620771" cy="4930246"/>
          </a:xfrm>
        </p:spPr>
        <p:txBody>
          <a:bodyPr>
            <a:normAutofit/>
          </a:bodyPr>
          <a:lstStyle/>
          <a:p>
            <a:pPr algn="r"/>
            <a:r>
              <a:rPr lang="en-ZA" dirty="0">
                <a:solidFill>
                  <a:srgbClr val="FF0000"/>
                </a:solidFill>
              </a:rPr>
              <a:t>Balanced Assessment</a:t>
            </a:r>
            <a:endParaRPr lang="en-AU" dirty="0">
              <a:solidFill>
                <a:srgbClr val="FF0000"/>
              </a:solidFill>
            </a:endParaRP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84F86F3-53FA-4E8E-B48F-E4AF0B76C7F7}"/>
              </a:ext>
            </a:extLst>
          </p:cNvPr>
          <p:cNvSpPr>
            <a:spLocks noGrp="1"/>
          </p:cNvSpPr>
          <p:nvPr>
            <p:ph idx="1"/>
          </p:nvPr>
        </p:nvSpPr>
        <p:spPr>
          <a:xfrm>
            <a:off x="3732023" y="1412775"/>
            <a:ext cx="4783327" cy="4481347"/>
          </a:xfrm>
        </p:spPr>
        <p:txBody>
          <a:bodyPr anchor="ctr">
            <a:normAutofit fontScale="92500" lnSpcReduction="20000"/>
          </a:bodyPr>
          <a:lstStyle/>
          <a:p>
            <a:pPr marL="0" indent="0">
              <a:lnSpc>
                <a:spcPct val="100000"/>
              </a:lnSpc>
              <a:buNone/>
            </a:pPr>
            <a:endParaRPr lang="en-AU" sz="1600" b="1" dirty="0"/>
          </a:p>
          <a:p>
            <a:pPr marL="0" indent="0">
              <a:lnSpc>
                <a:spcPct val="100000"/>
              </a:lnSpc>
              <a:buNone/>
            </a:pPr>
            <a:r>
              <a:rPr lang="en-AU" sz="1600" b="1" dirty="0"/>
              <a:t>Planning Authorities have a responsibility to make a balanced assessment.</a:t>
            </a:r>
          </a:p>
          <a:p>
            <a:pPr marL="0" indent="0">
              <a:lnSpc>
                <a:spcPct val="100000"/>
              </a:lnSpc>
              <a:buNone/>
            </a:pPr>
            <a:r>
              <a:rPr lang="en-AU" sz="1600" b="1" dirty="0"/>
              <a:t>Apply the law, including by the EP&amp;A Act and the Mining SEPP 2007, requiring consideration of:</a:t>
            </a:r>
          </a:p>
          <a:p>
            <a:pPr lvl="1">
              <a:lnSpc>
                <a:spcPct val="100000"/>
              </a:lnSpc>
              <a:buFont typeface="Wingdings" panose="05000000000000000000" pitchFamily="2" charset="2"/>
              <a:buChar char="Ø"/>
            </a:pPr>
            <a:r>
              <a:rPr lang="en-AU" sz="1600" b="1" dirty="0"/>
              <a:t>Proper resource management, promoting social and economic welfare;</a:t>
            </a:r>
          </a:p>
          <a:p>
            <a:pPr lvl="1">
              <a:lnSpc>
                <a:spcPct val="100000"/>
              </a:lnSpc>
              <a:buFont typeface="Wingdings" panose="05000000000000000000" pitchFamily="2" charset="2"/>
              <a:buChar char="Ø"/>
            </a:pPr>
            <a:r>
              <a:rPr lang="en-AU" sz="1600" b="1" dirty="0"/>
              <a:t>comparing existing land uses, compatibility and relative public benefits; and</a:t>
            </a:r>
          </a:p>
          <a:p>
            <a:pPr lvl="1">
              <a:lnSpc>
                <a:spcPct val="100000"/>
              </a:lnSpc>
              <a:buFont typeface="Wingdings" panose="05000000000000000000" pitchFamily="2" charset="2"/>
              <a:buChar char="Ø"/>
            </a:pPr>
            <a:r>
              <a:rPr lang="en-AU" sz="1600" b="1" dirty="0"/>
              <a:t>resource significance, environmental mitigation, emission profile, resource recovery, transport and rehabilitation.</a:t>
            </a:r>
          </a:p>
          <a:p>
            <a:pPr marL="457200" lvl="1" indent="0">
              <a:lnSpc>
                <a:spcPct val="100000"/>
              </a:lnSpc>
              <a:buNone/>
            </a:pPr>
            <a:r>
              <a:rPr lang="en-AU" sz="1600" b="1" dirty="0"/>
              <a:t>DPE Assessment Report was unhelpful in assessing the project against the Mining SEPP criteria.</a:t>
            </a:r>
          </a:p>
          <a:p>
            <a:pPr marL="457200" lvl="1" indent="0">
              <a:lnSpc>
                <a:spcPct val="100000"/>
              </a:lnSpc>
              <a:buNone/>
            </a:pPr>
            <a:r>
              <a:rPr lang="en-AU" sz="1600" b="1" dirty="0"/>
              <a:t>Clause 4.15 of the EP&amp;A Act also requires consideration of any VPA offer(Lodged with DPE -     6 Sept 2017)</a:t>
            </a:r>
          </a:p>
          <a:p>
            <a:pPr marL="457200" lvl="1" indent="0">
              <a:lnSpc>
                <a:spcPct val="100000"/>
              </a:lnSpc>
              <a:buNone/>
            </a:pPr>
            <a:endParaRPr lang="en-AU" sz="1600" b="1" dirty="0"/>
          </a:p>
        </p:txBody>
      </p:sp>
      <p:sp>
        <p:nvSpPr>
          <p:cNvPr id="4" name="Date Placeholder 3">
            <a:extLst>
              <a:ext uri="{FF2B5EF4-FFF2-40B4-BE49-F238E27FC236}">
                <a16:creationId xmlns:a16="http://schemas.microsoft.com/office/drawing/2014/main" id="{D00DC6BC-C268-4642-A4C9-1FF9FD0E52B0}"/>
              </a:ext>
            </a:extLst>
          </p:cNvPr>
          <p:cNvSpPr>
            <a:spLocks noGrp="1"/>
          </p:cNvSpPr>
          <p:nvPr>
            <p:ph type="dt" sz="half" idx="10"/>
          </p:nvPr>
        </p:nvSpPr>
        <p:spPr>
          <a:xfrm>
            <a:off x="628649" y="6033479"/>
            <a:ext cx="3367281" cy="365125"/>
          </a:xfrm>
        </p:spPr>
        <p:txBody>
          <a:bodyPr>
            <a:normAutofit/>
          </a:bodyPr>
          <a:lstStyle/>
          <a:p>
            <a:pPr>
              <a:lnSpc>
                <a:spcPct val="90000"/>
              </a:lnSpc>
              <a:spcAft>
                <a:spcPts val="600"/>
              </a:spcAft>
            </a:pPr>
            <a:r>
              <a:rPr lang="en-AU" altLang="en-US" sz="700" dirty="0">
                <a:solidFill>
                  <a:schemeClr val="tx1">
                    <a:alpha val="80000"/>
                  </a:schemeClr>
                </a:solidFill>
              </a:rPr>
              <a:t>IPC Public Hearing – Hume and Berrima Rail Projects 27 Feb 2019</a:t>
            </a:r>
          </a:p>
          <a:p>
            <a:pPr>
              <a:lnSpc>
                <a:spcPct val="90000"/>
              </a:lnSpc>
              <a:spcAft>
                <a:spcPts val="600"/>
              </a:spcAft>
            </a:pPr>
            <a:endParaRPr lang="en-AU" altLang="en-US" sz="700" dirty="0">
              <a:solidFill>
                <a:schemeClr val="tx1">
                  <a:alpha val="80000"/>
                </a:schemeClr>
              </a:solidFill>
            </a:endParaRPr>
          </a:p>
        </p:txBody>
      </p:sp>
      <p:sp>
        <p:nvSpPr>
          <p:cNvPr id="5" name="Slide Number Placeholder 4">
            <a:extLst>
              <a:ext uri="{FF2B5EF4-FFF2-40B4-BE49-F238E27FC236}">
                <a16:creationId xmlns:a16="http://schemas.microsoft.com/office/drawing/2014/main" id="{BDE70D7E-0501-4A6A-B2A1-0322EA725120}"/>
              </a:ext>
            </a:extLst>
          </p:cNvPr>
          <p:cNvSpPr>
            <a:spLocks noGrp="1"/>
          </p:cNvSpPr>
          <p:nvPr>
            <p:ph type="sldNum" sz="quarter" idx="12"/>
          </p:nvPr>
        </p:nvSpPr>
        <p:spPr>
          <a:xfrm>
            <a:off x="7928637" y="6033479"/>
            <a:ext cx="586712" cy="365125"/>
          </a:xfrm>
        </p:spPr>
        <p:txBody>
          <a:bodyPr>
            <a:normAutofit/>
          </a:bodyPr>
          <a:lstStyle/>
          <a:p>
            <a:pPr>
              <a:spcAft>
                <a:spcPts val="600"/>
              </a:spcAft>
            </a:pPr>
            <a:fld id="{733F77E4-6AE8-435F-B0DC-9F9D2759CAE3}" type="slidenum">
              <a:rPr lang="en-AU" altLang="en-US" sz="900">
                <a:solidFill>
                  <a:schemeClr val="tx1">
                    <a:alpha val="80000"/>
                  </a:schemeClr>
                </a:solidFill>
              </a:rPr>
              <a:pPr>
                <a:spcAft>
                  <a:spcPts val="600"/>
                </a:spcAft>
              </a:pPr>
              <a:t>4</a:t>
            </a:fld>
            <a:endParaRPr lang="en-AU" altLang="en-US" sz="900">
              <a:solidFill>
                <a:schemeClr val="tx1">
                  <a:alpha val="80000"/>
                </a:schemeClr>
              </a:solidFill>
            </a:endParaRPr>
          </a:p>
        </p:txBody>
      </p:sp>
    </p:spTree>
    <p:extLst>
      <p:ext uri="{BB962C8B-B14F-4D97-AF65-F5344CB8AC3E}">
        <p14:creationId xmlns:p14="http://schemas.microsoft.com/office/powerpoint/2010/main" val="1044391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A22418-8156-4B71-A7DF-E77DA8635DF5}"/>
              </a:ext>
            </a:extLst>
          </p:cNvPr>
          <p:cNvSpPr>
            <a:spLocks noGrp="1"/>
          </p:cNvSpPr>
          <p:nvPr>
            <p:ph type="title"/>
          </p:nvPr>
        </p:nvSpPr>
        <p:spPr>
          <a:xfrm>
            <a:off x="266704" y="2116398"/>
            <a:ext cx="3103368" cy="2607940"/>
          </a:xfrm>
        </p:spPr>
        <p:txBody>
          <a:bodyPr>
            <a:normAutofit/>
          </a:bodyPr>
          <a:lstStyle/>
          <a:p>
            <a:pPr algn="r"/>
            <a:endParaRPr lang="en-AU" dirty="0">
              <a:solidFill>
                <a:schemeClr val="accent1"/>
              </a:solidFill>
            </a:endParaRPr>
          </a:p>
        </p:txBody>
      </p:sp>
      <p:cxnSp>
        <p:nvCxnSpPr>
          <p:cNvPr id="16"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BF831FA-E3A4-413B-AFA9-1610C390D8F9}"/>
              </a:ext>
            </a:extLst>
          </p:cNvPr>
          <p:cNvSpPr>
            <a:spLocks noGrp="1"/>
          </p:cNvSpPr>
          <p:nvPr>
            <p:ph idx="1"/>
          </p:nvPr>
        </p:nvSpPr>
        <p:spPr>
          <a:xfrm>
            <a:off x="3732023" y="1268760"/>
            <a:ext cx="4783327" cy="5589239"/>
          </a:xfrm>
        </p:spPr>
        <p:txBody>
          <a:bodyPr anchor="ctr">
            <a:normAutofit/>
          </a:bodyPr>
          <a:lstStyle/>
          <a:p>
            <a:r>
              <a:rPr lang="en-AU" sz="2100" b="1" dirty="0"/>
              <a:t>Project area land use is very restricted to agricultural pursuits, lifestyle properties and small scale farm stays.</a:t>
            </a:r>
          </a:p>
          <a:p>
            <a:r>
              <a:rPr lang="en-AU" sz="2100" b="1" dirty="0"/>
              <a:t>Many proposed activities, such as ‘clusters’ for agritourism, artisan food/produce, on site cafes/ restaurants, roadside stalls etc are prohibited. </a:t>
            </a:r>
          </a:p>
          <a:p>
            <a:r>
              <a:rPr lang="en-AU" sz="2100" b="1" dirty="0"/>
              <a:t>43% of </a:t>
            </a:r>
            <a:r>
              <a:rPr lang="en-AU" sz="2100" b="1" dirty="0" err="1"/>
              <a:t>Wingecarribee</a:t>
            </a:r>
            <a:r>
              <a:rPr lang="en-AU" sz="2100" b="1" dirty="0"/>
              <a:t> LGA zoned E3.</a:t>
            </a:r>
          </a:p>
          <a:p>
            <a:r>
              <a:rPr lang="en-AU" sz="2100" b="1" dirty="0"/>
              <a:t>Hume is equally affected by E3 zoning and requires use of Clause 7 of Mining SEPP.</a:t>
            </a:r>
          </a:p>
          <a:p>
            <a:endParaRPr lang="en-AU" sz="2100" dirty="0"/>
          </a:p>
        </p:txBody>
      </p:sp>
      <p:sp>
        <p:nvSpPr>
          <p:cNvPr id="4" name="Date Placeholder 3">
            <a:extLst>
              <a:ext uri="{FF2B5EF4-FFF2-40B4-BE49-F238E27FC236}">
                <a16:creationId xmlns:a16="http://schemas.microsoft.com/office/drawing/2014/main" id="{D3F51718-B85F-4C25-9ADA-D2A149482943}"/>
              </a:ext>
            </a:extLst>
          </p:cNvPr>
          <p:cNvSpPr>
            <a:spLocks noGrp="1"/>
          </p:cNvSpPr>
          <p:nvPr>
            <p:ph type="dt" sz="half" idx="10"/>
          </p:nvPr>
        </p:nvSpPr>
        <p:spPr>
          <a:xfrm>
            <a:off x="628649" y="6033479"/>
            <a:ext cx="3223269" cy="365125"/>
          </a:xfrm>
        </p:spPr>
        <p:txBody>
          <a:bodyPr>
            <a:normAutofit/>
          </a:bodyPr>
          <a:lstStyle/>
          <a:p>
            <a:pPr>
              <a:spcAft>
                <a:spcPts val="600"/>
              </a:spcAft>
            </a:pPr>
            <a:r>
              <a:rPr lang="en-AU" altLang="en-US" sz="900" dirty="0"/>
              <a:t>IPC Public Hearing – Hume and Berrima Rail Projects 27 Feb 2019</a:t>
            </a:r>
          </a:p>
          <a:p>
            <a:pPr>
              <a:spcAft>
                <a:spcPts val="600"/>
              </a:spcAft>
            </a:pPr>
            <a:endParaRPr lang="en-AU" altLang="en-US" sz="900" dirty="0">
              <a:solidFill>
                <a:schemeClr val="tx1">
                  <a:alpha val="80000"/>
                </a:schemeClr>
              </a:solidFill>
            </a:endParaRPr>
          </a:p>
        </p:txBody>
      </p:sp>
      <p:sp>
        <p:nvSpPr>
          <p:cNvPr id="5" name="Slide Number Placeholder 4">
            <a:extLst>
              <a:ext uri="{FF2B5EF4-FFF2-40B4-BE49-F238E27FC236}">
                <a16:creationId xmlns:a16="http://schemas.microsoft.com/office/drawing/2014/main" id="{C3E9809D-9E01-41A3-857A-161518405FD9}"/>
              </a:ext>
            </a:extLst>
          </p:cNvPr>
          <p:cNvSpPr>
            <a:spLocks noGrp="1"/>
          </p:cNvSpPr>
          <p:nvPr>
            <p:ph type="sldNum" sz="quarter" idx="12"/>
          </p:nvPr>
        </p:nvSpPr>
        <p:spPr>
          <a:xfrm>
            <a:off x="7928637" y="6033479"/>
            <a:ext cx="586712" cy="365125"/>
          </a:xfrm>
        </p:spPr>
        <p:txBody>
          <a:bodyPr>
            <a:normAutofit/>
          </a:bodyPr>
          <a:lstStyle/>
          <a:p>
            <a:pPr>
              <a:spcAft>
                <a:spcPts val="600"/>
              </a:spcAft>
            </a:pPr>
            <a:fld id="{733F77E4-6AE8-435F-B0DC-9F9D2759CAE3}" type="slidenum">
              <a:rPr lang="en-AU" altLang="en-US" sz="900">
                <a:solidFill>
                  <a:schemeClr val="tx1">
                    <a:alpha val="80000"/>
                  </a:schemeClr>
                </a:solidFill>
              </a:rPr>
              <a:pPr>
                <a:spcAft>
                  <a:spcPts val="600"/>
                </a:spcAft>
              </a:pPr>
              <a:t>5</a:t>
            </a:fld>
            <a:endParaRPr lang="en-AU" altLang="en-US" sz="900">
              <a:solidFill>
                <a:schemeClr val="tx1">
                  <a:alpha val="80000"/>
                </a:schemeClr>
              </a:solidFill>
            </a:endParaRPr>
          </a:p>
        </p:txBody>
      </p:sp>
      <p:pic>
        <p:nvPicPr>
          <p:cNvPr id="11" name="Picture 10" descr="A picture containing map, text&#10;&#10;Description automatically generated">
            <a:extLst>
              <a:ext uri="{FF2B5EF4-FFF2-40B4-BE49-F238E27FC236}">
                <a16:creationId xmlns:a16="http://schemas.microsoft.com/office/drawing/2014/main" id="{8B6E848C-4D13-4F0A-B5A0-628851BA38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4" y="2116398"/>
            <a:ext cx="3103368" cy="2607940"/>
          </a:xfrm>
          <a:prstGeom prst="rect">
            <a:avLst/>
          </a:prstGeom>
        </p:spPr>
      </p:pic>
      <p:graphicFrame>
        <p:nvGraphicFramePr>
          <p:cNvPr id="6" name="Table 5">
            <a:extLst>
              <a:ext uri="{FF2B5EF4-FFF2-40B4-BE49-F238E27FC236}">
                <a16:creationId xmlns:a16="http://schemas.microsoft.com/office/drawing/2014/main" id="{246328CD-881E-4884-8DA0-F10EE92E656A}"/>
              </a:ext>
            </a:extLst>
          </p:cNvPr>
          <p:cNvGraphicFramePr>
            <a:graphicFrameLocks noGrp="1"/>
          </p:cNvGraphicFramePr>
          <p:nvPr>
            <p:extLst>
              <p:ext uri="{D42A27DB-BD31-4B8C-83A1-F6EECF244321}">
                <p14:modId xmlns:p14="http://schemas.microsoft.com/office/powerpoint/2010/main" val="3311650133"/>
              </p:ext>
            </p:extLst>
          </p:nvPr>
        </p:nvGraphicFramePr>
        <p:xfrm>
          <a:off x="241174" y="302776"/>
          <a:ext cx="7571179" cy="661100"/>
        </p:xfrm>
        <a:graphic>
          <a:graphicData uri="http://schemas.openxmlformats.org/drawingml/2006/table">
            <a:tbl>
              <a:tblPr firstRow="1" bandRow="1">
                <a:tableStyleId>{5C22544A-7EE6-4342-B048-85BDC9FD1C3A}</a:tableStyleId>
              </a:tblPr>
              <a:tblGrid>
                <a:gridCol w="7571179">
                  <a:extLst>
                    <a:ext uri="{9D8B030D-6E8A-4147-A177-3AD203B41FA5}">
                      <a16:colId xmlns:a16="http://schemas.microsoft.com/office/drawing/2014/main" val="2562444008"/>
                    </a:ext>
                  </a:extLst>
                </a:gridCol>
              </a:tblGrid>
              <a:tr h="661100">
                <a:tc>
                  <a:txBody>
                    <a:bodyPr/>
                    <a:lstStyle/>
                    <a:p>
                      <a:r>
                        <a:rPr lang="en-AU" sz="3200" dirty="0">
                          <a:solidFill>
                            <a:srgbClr val="FF0000"/>
                          </a:solidFill>
                          <a:latin typeface="+mj-lt"/>
                        </a:rPr>
                        <a:t>Existing Land Use Compatibility</a:t>
                      </a:r>
                    </a:p>
                  </a:txBody>
                  <a:tcPr/>
                </a:tc>
                <a:extLst>
                  <a:ext uri="{0D108BD9-81ED-4DB2-BD59-A6C34878D82A}">
                    <a16:rowId xmlns:a16="http://schemas.microsoft.com/office/drawing/2014/main" val="2185026850"/>
                  </a:ext>
                </a:extLst>
              </a:tr>
            </a:tbl>
          </a:graphicData>
        </a:graphic>
      </p:graphicFrame>
    </p:spTree>
    <p:extLst>
      <p:ext uri="{BB962C8B-B14F-4D97-AF65-F5344CB8AC3E}">
        <p14:creationId xmlns:p14="http://schemas.microsoft.com/office/powerpoint/2010/main" val="4042981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E4505C23-674B-4195-81D6-0C127FEAE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6870771"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tx1">
              <a:lumMod val="50000"/>
              <a:lumOff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95D4AE-0A34-4361-99BC-867FF4662140}"/>
              </a:ext>
            </a:extLst>
          </p:cNvPr>
          <p:cNvSpPr>
            <a:spLocks noGrp="1"/>
          </p:cNvSpPr>
          <p:nvPr>
            <p:ph type="title"/>
          </p:nvPr>
        </p:nvSpPr>
        <p:spPr>
          <a:xfrm>
            <a:off x="628650" y="5529884"/>
            <a:ext cx="5789535" cy="1096331"/>
          </a:xfrm>
        </p:spPr>
        <p:txBody>
          <a:bodyPr>
            <a:normAutofit/>
          </a:bodyPr>
          <a:lstStyle/>
          <a:p>
            <a:r>
              <a:rPr lang="en-ZA"/>
              <a:t>DPE Assessment Report</a:t>
            </a:r>
            <a:endParaRPr lang="en-AU"/>
          </a:p>
        </p:txBody>
      </p:sp>
      <p:sp>
        <p:nvSpPr>
          <p:cNvPr id="31" name="Freeform: Shape 30">
            <a:extLst>
              <a:ext uri="{FF2B5EF4-FFF2-40B4-BE49-F238E27FC236}">
                <a16:creationId xmlns:a16="http://schemas.microsoft.com/office/drawing/2014/main" id="{65C9B8F0-FF66-4C15-BD05-E86B87331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2277" y="5367908"/>
            <a:ext cx="257172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Date Placeholder 3">
            <a:extLst>
              <a:ext uri="{FF2B5EF4-FFF2-40B4-BE49-F238E27FC236}">
                <a16:creationId xmlns:a16="http://schemas.microsoft.com/office/drawing/2014/main" id="{7E2688ED-7BF2-4736-8C69-C12EF0651195}"/>
              </a:ext>
            </a:extLst>
          </p:cNvPr>
          <p:cNvSpPr>
            <a:spLocks noGrp="1"/>
          </p:cNvSpPr>
          <p:nvPr>
            <p:ph type="dt" sz="half" idx="10"/>
          </p:nvPr>
        </p:nvSpPr>
        <p:spPr>
          <a:xfrm>
            <a:off x="7061133" y="5895487"/>
            <a:ext cx="1595934" cy="365125"/>
          </a:xfrm>
        </p:spPr>
        <p:txBody>
          <a:bodyPr>
            <a:normAutofit/>
          </a:bodyPr>
          <a:lstStyle/>
          <a:p>
            <a:pPr algn="r">
              <a:lnSpc>
                <a:spcPct val="90000"/>
              </a:lnSpc>
              <a:spcAft>
                <a:spcPts val="600"/>
              </a:spcAft>
            </a:pPr>
            <a:r>
              <a:rPr lang="en-AU" altLang="en-US" sz="700">
                <a:solidFill>
                  <a:schemeClr val="bg1">
                    <a:alpha val="80000"/>
                  </a:schemeClr>
                </a:solidFill>
              </a:rPr>
              <a:t>IPC Public Hearing – Hume and Berrima Rail Projects 27 Feb 2019</a:t>
            </a:r>
          </a:p>
          <a:p>
            <a:pPr algn="r">
              <a:lnSpc>
                <a:spcPct val="90000"/>
              </a:lnSpc>
              <a:spcAft>
                <a:spcPts val="600"/>
              </a:spcAft>
            </a:pPr>
            <a:endParaRPr lang="en-AU" altLang="en-US" sz="700">
              <a:solidFill>
                <a:schemeClr val="bg1">
                  <a:alpha val="80000"/>
                </a:schemeClr>
              </a:solidFill>
            </a:endParaRPr>
          </a:p>
        </p:txBody>
      </p:sp>
      <p:sp>
        <p:nvSpPr>
          <p:cNvPr id="5" name="Slide Number Placeholder 4">
            <a:extLst>
              <a:ext uri="{FF2B5EF4-FFF2-40B4-BE49-F238E27FC236}">
                <a16:creationId xmlns:a16="http://schemas.microsoft.com/office/drawing/2014/main" id="{B90766DE-9BCB-4751-AA11-D7564AFA0944}"/>
              </a:ext>
            </a:extLst>
          </p:cNvPr>
          <p:cNvSpPr>
            <a:spLocks noGrp="1"/>
          </p:cNvSpPr>
          <p:nvPr>
            <p:ph type="sldNum" sz="quarter" idx="12"/>
          </p:nvPr>
        </p:nvSpPr>
        <p:spPr>
          <a:xfrm>
            <a:off x="7648709" y="6261090"/>
            <a:ext cx="1008358" cy="365125"/>
          </a:xfrm>
        </p:spPr>
        <p:txBody>
          <a:bodyPr>
            <a:normAutofit/>
          </a:bodyPr>
          <a:lstStyle/>
          <a:p>
            <a:pPr>
              <a:spcAft>
                <a:spcPts val="600"/>
              </a:spcAft>
            </a:pPr>
            <a:fld id="{733F77E4-6AE8-435F-B0DC-9F9D2759CAE3}" type="slidenum">
              <a:rPr lang="en-AU" altLang="en-US">
                <a:solidFill>
                  <a:schemeClr val="bg1">
                    <a:alpha val="80000"/>
                  </a:schemeClr>
                </a:solidFill>
              </a:rPr>
              <a:pPr>
                <a:spcAft>
                  <a:spcPts val="600"/>
                </a:spcAft>
              </a:pPr>
              <a:t>6</a:t>
            </a:fld>
            <a:endParaRPr lang="en-AU" altLang="en-US">
              <a:solidFill>
                <a:schemeClr val="bg1">
                  <a:alpha val="80000"/>
                </a:schemeClr>
              </a:solidFill>
            </a:endParaRPr>
          </a:p>
        </p:txBody>
      </p:sp>
      <p:graphicFrame>
        <p:nvGraphicFramePr>
          <p:cNvPr id="24" name="Content Placeholder 2">
            <a:extLst>
              <a:ext uri="{FF2B5EF4-FFF2-40B4-BE49-F238E27FC236}">
                <a16:creationId xmlns:a16="http://schemas.microsoft.com/office/drawing/2014/main" id="{FCFE2A29-410C-4E7C-8952-1A532843FCB0}"/>
              </a:ext>
            </a:extLst>
          </p:cNvPr>
          <p:cNvGraphicFramePr>
            <a:graphicFrameLocks noGrp="1"/>
          </p:cNvGraphicFramePr>
          <p:nvPr>
            <p:ph idx="1"/>
            <p:extLst>
              <p:ext uri="{D42A27DB-BD31-4B8C-83A1-F6EECF244321}">
                <p14:modId xmlns:p14="http://schemas.microsoft.com/office/powerpoint/2010/main" val="301977264"/>
              </p:ext>
            </p:extLst>
          </p:nvPr>
        </p:nvGraphicFramePr>
        <p:xfrm>
          <a:off x="628650" y="1196751"/>
          <a:ext cx="7886700" cy="39393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6821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60FCA6E-0894-46CD-BD49-5955A51E00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966" y="5346696"/>
            <a:ext cx="4020034" cy="1511304"/>
          </a:xfrm>
          <a:custGeom>
            <a:avLst/>
            <a:gdLst>
              <a:gd name="connsiteX0" fmla="*/ 4545473 w 5360045"/>
              <a:gd name="connsiteY0" fmla="*/ 0 h 1511304"/>
              <a:gd name="connsiteX1" fmla="*/ 5360045 w 5360045"/>
              <a:gd name="connsiteY1" fmla="*/ 0 h 1511304"/>
              <a:gd name="connsiteX2" fmla="*/ 5360045 w 5360045"/>
              <a:gd name="connsiteY2" fmla="*/ 1046730 h 1511304"/>
              <a:gd name="connsiteX3" fmla="*/ 5360045 w 5360045"/>
              <a:gd name="connsiteY3" fmla="*/ 1508760 h 1511304"/>
              <a:gd name="connsiteX4" fmla="*/ 5360045 w 5360045"/>
              <a:gd name="connsiteY4" fmla="*/ 1511304 h 1511304"/>
              <a:gd name="connsiteX5" fmla="*/ 4545474 w 5360045"/>
              <a:gd name="connsiteY5" fmla="*/ 1511304 h 1511304"/>
              <a:gd name="connsiteX6" fmla="*/ 2525897 w 5360045"/>
              <a:gd name="connsiteY6" fmla="*/ 1511304 h 1511304"/>
              <a:gd name="connsiteX7" fmla="*/ 0 w 5360045"/>
              <a:gd name="connsiteY7" fmla="*/ 1511304 h 1511304"/>
              <a:gd name="connsiteX8" fmla="*/ 697617 w 5360045"/>
              <a:gd name="connsiteY8" fmla="*/ 3 h 1511304"/>
              <a:gd name="connsiteX9" fmla="*/ 4545473 w 5360045"/>
              <a:gd name="connsiteY9"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60045" h="1511304">
                <a:moveTo>
                  <a:pt x="4545473" y="0"/>
                </a:moveTo>
                <a:lnTo>
                  <a:pt x="5360045" y="0"/>
                </a:lnTo>
                <a:lnTo>
                  <a:pt x="5360045" y="1046730"/>
                </a:lnTo>
                <a:lnTo>
                  <a:pt x="5360045" y="1508760"/>
                </a:lnTo>
                <a:lnTo>
                  <a:pt x="5360045" y="1511304"/>
                </a:lnTo>
                <a:lnTo>
                  <a:pt x="4545474" y="1511304"/>
                </a:lnTo>
                <a:lnTo>
                  <a:pt x="2525897" y="1511304"/>
                </a:lnTo>
                <a:lnTo>
                  <a:pt x="0" y="1511304"/>
                </a:lnTo>
                <a:lnTo>
                  <a:pt x="697617" y="3"/>
                </a:lnTo>
                <a:lnTo>
                  <a:pt x="4545473" y="3"/>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E78C6E4B-A1F1-4B6C-97EC-BE997495D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5509953" cy="1511306"/>
          </a:xfrm>
          <a:custGeom>
            <a:avLst/>
            <a:gdLst>
              <a:gd name="connsiteX0" fmla="*/ 0 w 7346605"/>
              <a:gd name="connsiteY0" fmla="*/ 0 h 1511306"/>
              <a:gd name="connsiteX1" fmla="*/ 239486 w 7346605"/>
              <a:gd name="connsiteY1" fmla="*/ 0 h 1511306"/>
              <a:gd name="connsiteX2" fmla="*/ 1209568 w 7346605"/>
              <a:gd name="connsiteY2" fmla="*/ 0 h 1511306"/>
              <a:gd name="connsiteX3" fmla="*/ 2405743 w 7346605"/>
              <a:gd name="connsiteY3" fmla="*/ 0 h 1511306"/>
              <a:gd name="connsiteX4" fmla="*/ 2405743 w 7346605"/>
              <a:gd name="connsiteY4" fmla="*/ 2544 h 1511306"/>
              <a:gd name="connsiteX5" fmla="*/ 2801131 w 7346605"/>
              <a:gd name="connsiteY5" fmla="*/ 2544 h 1511306"/>
              <a:gd name="connsiteX6" fmla="*/ 2801131 w 7346605"/>
              <a:gd name="connsiteY6" fmla="*/ 0 h 1511306"/>
              <a:gd name="connsiteX7" fmla="*/ 7346605 w 7346605"/>
              <a:gd name="connsiteY7" fmla="*/ 0 h 1511306"/>
              <a:gd name="connsiteX8" fmla="*/ 6648988 w 7346605"/>
              <a:gd name="connsiteY8" fmla="*/ 1511301 h 1511306"/>
              <a:gd name="connsiteX9" fmla="*/ 2801132 w 7346605"/>
              <a:gd name="connsiteY9" fmla="*/ 1511301 h 1511306"/>
              <a:gd name="connsiteX10" fmla="*/ 2801132 w 7346605"/>
              <a:gd name="connsiteY10" fmla="*/ 1511304 h 1511306"/>
              <a:gd name="connsiteX11" fmla="*/ 2405743 w 7346605"/>
              <a:gd name="connsiteY11" fmla="*/ 1511304 h 1511306"/>
              <a:gd name="connsiteX12" fmla="*/ 2405743 w 7346605"/>
              <a:gd name="connsiteY12" fmla="*/ 1511306 h 1511306"/>
              <a:gd name="connsiteX13" fmla="*/ 1333411 w 7346605"/>
              <a:gd name="connsiteY13" fmla="*/ 1511306 h 1511306"/>
              <a:gd name="connsiteX14" fmla="*/ 1219208 w 7346605"/>
              <a:gd name="connsiteY14" fmla="*/ 1511306 h 1511306"/>
              <a:gd name="connsiteX15" fmla="*/ 1209568 w 7346605"/>
              <a:gd name="connsiteY15" fmla="*/ 1511306 h 1511306"/>
              <a:gd name="connsiteX16" fmla="*/ 239486 w 7346605"/>
              <a:gd name="connsiteY16" fmla="*/ 1511306 h 1511306"/>
              <a:gd name="connsiteX17" fmla="*/ 0 w 7346605"/>
              <a:gd name="connsiteY17"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346605" h="1511306">
                <a:moveTo>
                  <a:pt x="0" y="0"/>
                </a:moveTo>
                <a:lnTo>
                  <a:pt x="239486" y="0"/>
                </a:lnTo>
                <a:lnTo>
                  <a:pt x="1209568" y="0"/>
                </a:lnTo>
                <a:lnTo>
                  <a:pt x="2405743" y="0"/>
                </a:lnTo>
                <a:lnTo>
                  <a:pt x="2405743" y="2544"/>
                </a:lnTo>
                <a:lnTo>
                  <a:pt x="2801131" y="2544"/>
                </a:lnTo>
                <a:lnTo>
                  <a:pt x="2801131" y="0"/>
                </a:lnTo>
                <a:lnTo>
                  <a:pt x="7346605" y="0"/>
                </a:lnTo>
                <a:lnTo>
                  <a:pt x="6648988" y="1511301"/>
                </a:lnTo>
                <a:lnTo>
                  <a:pt x="2801132" y="1511301"/>
                </a:lnTo>
                <a:lnTo>
                  <a:pt x="2801132" y="1511304"/>
                </a:lnTo>
                <a:lnTo>
                  <a:pt x="2405743" y="1511304"/>
                </a:lnTo>
                <a:lnTo>
                  <a:pt x="2405743" y="1511306"/>
                </a:lnTo>
                <a:lnTo>
                  <a:pt x="1333411" y="1511306"/>
                </a:lnTo>
                <a:lnTo>
                  <a:pt x="1219208" y="1511306"/>
                </a:lnTo>
                <a:lnTo>
                  <a:pt x="120956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2" name="Title 1">
            <a:extLst>
              <a:ext uri="{FF2B5EF4-FFF2-40B4-BE49-F238E27FC236}">
                <a16:creationId xmlns:a16="http://schemas.microsoft.com/office/drawing/2014/main" id="{66058DE9-8493-4CC5-BD9B-88B93DF76FA9}"/>
              </a:ext>
            </a:extLst>
          </p:cNvPr>
          <p:cNvSpPr>
            <a:spLocks noGrp="1"/>
          </p:cNvSpPr>
          <p:nvPr>
            <p:ph type="title"/>
          </p:nvPr>
        </p:nvSpPr>
        <p:spPr>
          <a:xfrm>
            <a:off x="712590" y="5529884"/>
            <a:ext cx="4270338" cy="1096331"/>
          </a:xfrm>
        </p:spPr>
        <p:txBody>
          <a:bodyPr>
            <a:normAutofit/>
          </a:bodyPr>
          <a:lstStyle/>
          <a:p>
            <a:r>
              <a:rPr lang="en-ZA" altLang="en-US" b="1" dirty="0">
                <a:solidFill>
                  <a:srgbClr val="FF0000"/>
                </a:solidFill>
              </a:rPr>
              <a:t>Economic Contribution (Discounted)</a:t>
            </a:r>
            <a:endParaRPr lang="en-AU" b="1" dirty="0">
              <a:solidFill>
                <a:srgbClr val="FF0000"/>
              </a:solidFill>
            </a:endParaRPr>
          </a:p>
        </p:txBody>
      </p:sp>
      <p:sp>
        <p:nvSpPr>
          <p:cNvPr id="3" name="Content Placeholder 2">
            <a:extLst>
              <a:ext uri="{FF2B5EF4-FFF2-40B4-BE49-F238E27FC236}">
                <a16:creationId xmlns:a16="http://schemas.microsoft.com/office/drawing/2014/main" id="{4594666F-89AC-41F1-831B-4D537DA8A810}"/>
              </a:ext>
            </a:extLst>
          </p:cNvPr>
          <p:cNvSpPr>
            <a:spLocks noGrp="1"/>
          </p:cNvSpPr>
          <p:nvPr>
            <p:ph idx="1"/>
          </p:nvPr>
        </p:nvSpPr>
        <p:spPr>
          <a:xfrm>
            <a:off x="5650991" y="1268759"/>
            <a:ext cx="3006076" cy="3716897"/>
          </a:xfrm>
        </p:spPr>
        <p:txBody>
          <a:bodyPr anchor="ctr">
            <a:normAutofit/>
          </a:bodyPr>
          <a:lstStyle/>
          <a:p>
            <a:pPr marL="0" indent="0">
              <a:buNone/>
            </a:pPr>
            <a:r>
              <a:rPr lang="en-AU" b="1" dirty="0"/>
              <a:t>Discounted Cost- Benefits</a:t>
            </a:r>
          </a:p>
          <a:p>
            <a:pPr marL="0" indent="0">
              <a:buNone/>
            </a:pPr>
            <a:endParaRPr lang="en-AU" sz="1700" dirty="0"/>
          </a:p>
        </p:txBody>
      </p:sp>
      <p:sp>
        <p:nvSpPr>
          <p:cNvPr id="4" name="Date Placeholder 3">
            <a:extLst>
              <a:ext uri="{FF2B5EF4-FFF2-40B4-BE49-F238E27FC236}">
                <a16:creationId xmlns:a16="http://schemas.microsoft.com/office/drawing/2014/main" id="{7C3CFC91-BD3E-4507-B680-9A9C953FDDD6}"/>
              </a:ext>
            </a:extLst>
          </p:cNvPr>
          <p:cNvSpPr>
            <a:spLocks noGrp="1"/>
          </p:cNvSpPr>
          <p:nvPr>
            <p:ph type="dt" sz="half" idx="10"/>
          </p:nvPr>
        </p:nvSpPr>
        <p:spPr>
          <a:xfrm>
            <a:off x="6678385" y="5895487"/>
            <a:ext cx="1978682" cy="365125"/>
          </a:xfrm>
        </p:spPr>
        <p:txBody>
          <a:bodyPr>
            <a:normAutofit/>
          </a:bodyPr>
          <a:lstStyle/>
          <a:p>
            <a:pPr algn="r">
              <a:lnSpc>
                <a:spcPct val="90000"/>
              </a:lnSpc>
              <a:spcAft>
                <a:spcPts val="600"/>
              </a:spcAft>
            </a:pPr>
            <a:r>
              <a:rPr lang="en-AU" altLang="en-US" sz="700">
                <a:solidFill>
                  <a:srgbClr val="FFFFFF">
                    <a:alpha val="80000"/>
                  </a:srgbClr>
                </a:solidFill>
              </a:rPr>
              <a:t>IPC Public Hearing – Hume and Berrima Rail Projects 27 Feb 2019</a:t>
            </a:r>
          </a:p>
          <a:p>
            <a:pPr algn="r">
              <a:lnSpc>
                <a:spcPct val="90000"/>
              </a:lnSpc>
              <a:spcAft>
                <a:spcPts val="600"/>
              </a:spcAft>
            </a:pPr>
            <a:endParaRPr lang="en-AU" altLang="en-US" sz="700">
              <a:solidFill>
                <a:srgbClr val="FFFFFF">
                  <a:alpha val="80000"/>
                </a:srgbClr>
              </a:solidFill>
            </a:endParaRPr>
          </a:p>
        </p:txBody>
      </p:sp>
      <p:sp>
        <p:nvSpPr>
          <p:cNvPr id="5" name="Slide Number Placeholder 4">
            <a:extLst>
              <a:ext uri="{FF2B5EF4-FFF2-40B4-BE49-F238E27FC236}">
                <a16:creationId xmlns:a16="http://schemas.microsoft.com/office/drawing/2014/main" id="{777B184C-5265-4676-99D6-22FC60A371A3}"/>
              </a:ext>
            </a:extLst>
          </p:cNvPr>
          <p:cNvSpPr>
            <a:spLocks noGrp="1"/>
          </p:cNvSpPr>
          <p:nvPr>
            <p:ph type="sldNum" sz="quarter" idx="12"/>
          </p:nvPr>
        </p:nvSpPr>
        <p:spPr>
          <a:xfrm>
            <a:off x="7648709" y="6261090"/>
            <a:ext cx="1008358" cy="365125"/>
          </a:xfrm>
        </p:spPr>
        <p:txBody>
          <a:bodyPr>
            <a:normAutofit/>
          </a:bodyPr>
          <a:lstStyle/>
          <a:p>
            <a:pPr>
              <a:spcAft>
                <a:spcPts val="600"/>
              </a:spcAft>
            </a:pPr>
            <a:fld id="{733F77E4-6AE8-435F-B0DC-9F9D2759CAE3}" type="slidenum">
              <a:rPr lang="en-AU" altLang="en-US">
                <a:solidFill>
                  <a:srgbClr val="FFFFFF">
                    <a:alpha val="80000"/>
                  </a:srgbClr>
                </a:solidFill>
              </a:rPr>
              <a:pPr>
                <a:spcAft>
                  <a:spcPts val="600"/>
                </a:spcAft>
              </a:pPr>
              <a:t>7</a:t>
            </a:fld>
            <a:endParaRPr lang="en-AU" altLang="en-US">
              <a:solidFill>
                <a:srgbClr val="FFFFFF">
                  <a:alpha val="80000"/>
                </a:srgbClr>
              </a:solidFill>
            </a:endParaRPr>
          </a:p>
        </p:txBody>
      </p:sp>
      <p:graphicFrame>
        <p:nvGraphicFramePr>
          <p:cNvPr id="6" name="Table 5">
            <a:extLst>
              <a:ext uri="{FF2B5EF4-FFF2-40B4-BE49-F238E27FC236}">
                <a16:creationId xmlns:a16="http://schemas.microsoft.com/office/drawing/2014/main" id="{1AA03826-3C70-4A51-BFAF-DE7D5C2321CC}"/>
              </a:ext>
            </a:extLst>
          </p:cNvPr>
          <p:cNvGraphicFramePr>
            <a:graphicFrameLocks noGrp="1"/>
          </p:cNvGraphicFramePr>
          <p:nvPr>
            <p:extLst>
              <p:ext uri="{D42A27DB-BD31-4B8C-83A1-F6EECF244321}">
                <p14:modId xmlns:p14="http://schemas.microsoft.com/office/powerpoint/2010/main" val="4158515578"/>
              </p:ext>
            </p:extLst>
          </p:nvPr>
        </p:nvGraphicFramePr>
        <p:xfrm>
          <a:off x="712590" y="1625156"/>
          <a:ext cx="4455803" cy="2669157"/>
        </p:xfrm>
        <a:graphic>
          <a:graphicData uri="http://schemas.openxmlformats.org/drawingml/2006/table">
            <a:tbl>
              <a:tblPr firstRow="1" firstCol="1" bandRow="1">
                <a:tableStyleId>{5C22544A-7EE6-4342-B048-85BDC9FD1C3A}</a:tableStyleId>
              </a:tblPr>
              <a:tblGrid>
                <a:gridCol w="1332360">
                  <a:extLst>
                    <a:ext uri="{9D8B030D-6E8A-4147-A177-3AD203B41FA5}">
                      <a16:colId xmlns:a16="http://schemas.microsoft.com/office/drawing/2014/main" val="3091742471"/>
                    </a:ext>
                  </a:extLst>
                </a:gridCol>
                <a:gridCol w="1006396">
                  <a:extLst>
                    <a:ext uri="{9D8B030D-6E8A-4147-A177-3AD203B41FA5}">
                      <a16:colId xmlns:a16="http://schemas.microsoft.com/office/drawing/2014/main" val="71581832"/>
                    </a:ext>
                  </a:extLst>
                </a:gridCol>
                <a:gridCol w="1217546">
                  <a:extLst>
                    <a:ext uri="{9D8B030D-6E8A-4147-A177-3AD203B41FA5}">
                      <a16:colId xmlns:a16="http://schemas.microsoft.com/office/drawing/2014/main" val="543696560"/>
                    </a:ext>
                  </a:extLst>
                </a:gridCol>
                <a:gridCol w="899501">
                  <a:extLst>
                    <a:ext uri="{9D8B030D-6E8A-4147-A177-3AD203B41FA5}">
                      <a16:colId xmlns:a16="http://schemas.microsoft.com/office/drawing/2014/main" val="1052911608"/>
                    </a:ext>
                  </a:extLst>
                </a:gridCol>
              </a:tblGrid>
              <a:tr h="303055">
                <a:tc>
                  <a:txBody>
                    <a:bodyPr/>
                    <a:lstStyle/>
                    <a:p>
                      <a:pPr>
                        <a:lnSpc>
                          <a:spcPct val="115000"/>
                        </a:lnSpc>
                        <a:spcAft>
                          <a:spcPts val="0"/>
                        </a:spcAft>
                      </a:pPr>
                      <a:r>
                        <a:rPr lang="en-AU" sz="1700">
                          <a:effectLst/>
                        </a:rPr>
                        <a:t> </a:t>
                      </a:r>
                      <a:endParaRPr lang="en-AU" sz="1700">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gn="ctr">
                        <a:lnSpc>
                          <a:spcPct val="115000"/>
                        </a:lnSpc>
                        <a:spcAft>
                          <a:spcPts val="0"/>
                        </a:spcAft>
                      </a:pPr>
                      <a:r>
                        <a:rPr lang="en-AU" sz="1700">
                          <a:solidFill>
                            <a:srgbClr val="FF0000"/>
                          </a:solidFill>
                          <a:effectLst/>
                        </a:rPr>
                        <a:t>DIRECT</a:t>
                      </a:r>
                      <a:endParaRPr lang="en-AU" sz="17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gn="ctr">
                        <a:lnSpc>
                          <a:spcPct val="115000"/>
                        </a:lnSpc>
                        <a:spcAft>
                          <a:spcPts val="0"/>
                        </a:spcAft>
                      </a:pPr>
                      <a:r>
                        <a:rPr lang="en-AU" sz="1700">
                          <a:solidFill>
                            <a:srgbClr val="FF0000"/>
                          </a:solidFill>
                          <a:effectLst/>
                        </a:rPr>
                        <a:t>INDIRECT</a:t>
                      </a:r>
                      <a:endParaRPr lang="en-AU" sz="17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gn="ctr">
                        <a:lnSpc>
                          <a:spcPct val="115000"/>
                        </a:lnSpc>
                        <a:spcAft>
                          <a:spcPts val="0"/>
                        </a:spcAft>
                      </a:pPr>
                      <a:r>
                        <a:rPr lang="en-AU" sz="1700">
                          <a:solidFill>
                            <a:srgbClr val="FF0000"/>
                          </a:solidFill>
                          <a:effectLst/>
                        </a:rPr>
                        <a:t>TOTAL</a:t>
                      </a:r>
                      <a:endParaRPr lang="en-AU" sz="17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extLst>
                  <a:ext uri="{0D108BD9-81ED-4DB2-BD59-A6C34878D82A}">
                    <a16:rowId xmlns:a16="http://schemas.microsoft.com/office/drawing/2014/main" val="1713369836"/>
                  </a:ext>
                </a:extLst>
              </a:tr>
              <a:tr h="885830">
                <a:tc>
                  <a:txBody>
                    <a:bodyPr/>
                    <a:lstStyle/>
                    <a:p>
                      <a:pPr>
                        <a:lnSpc>
                          <a:spcPct val="115000"/>
                        </a:lnSpc>
                        <a:spcAft>
                          <a:spcPts val="0"/>
                        </a:spcAft>
                      </a:pPr>
                      <a:r>
                        <a:rPr lang="en-AU" sz="1700">
                          <a:solidFill>
                            <a:srgbClr val="FF0000"/>
                          </a:solidFill>
                          <a:effectLst/>
                        </a:rPr>
                        <a:t>Net Benefit to NSW (NPV)</a:t>
                      </a:r>
                      <a:endParaRPr lang="en-AU" sz="17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nSpc>
                          <a:spcPct val="115000"/>
                        </a:lnSpc>
                        <a:spcAft>
                          <a:spcPts val="0"/>
                        </a:spcAft>
                      </a:pPr>
                      <a:r>
                        <a:rPr lang="en-AU" sz="1700">
                          <a:effectLst/>
                        </a:rPr>
                        <a:t>$373 m</a:t>
                      </a:r>
                    </a:p>
                  </a:txBody>
                  <a:tcPr marL="57011" marR="57011" marT="0" marB="0"/>
                </a:tc>
                <a:tc>
                  <a:txBody>
                    <a:bodyPr/>
                    <a:lstStyle/>
                    <a:p>
                      <a:pPr>
                        <a:lnSpc>
                          <a:spcPct val="115000"/>
                        </a:lnSpc>
                        <a:spcAft>
                          <a:spcPts val="0"/>
                        </a:spcAft>
                      </a:pPr>
                      <a:r>
                        <a:rPr lang="en-AU" sz="1700" b="1">
                          <a:solidFill>
                            <a:srgbClr val="0070C0"/>
                          </a:solidFill>
                          <a:effectLst/>
                        </a:rPr>
                        <a:t>$119 m</a:t>
                      </a:r>
                      <a:endParaRPr lang="en-AU" sz="17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nSpc>
                          <a:spcPct val="115000"/>
                        </a:lnSpc>
                        <a:spcAft>
                          <a:spcPts val="0"/>
                        </a:spcAft>
                      </a:pPr>
                      <a:r>
                        <a:rPr lang="en-AU" sz="1700" b="1">
                          <a:solidFill>
                            <a:srgbClr val="0070C0"/>
                          </a:solidFill>
                          <a:effectLst/>
                        </a:rPr>
                        <a:t>$492 m</a:t>
                      </a:r>
                      <a:endParaRPr lang="en-AU" sz="17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extLst>
                  <a:ext uri="{0D108BD9-81ED-4DB2-BD59-A6C34878D82A}">
                    <a16:rowId xmlns:a16="http://schemas.microsoft.com/office/drawing/2014/main" val="1495728817"/>
                  </a:ext>
                </a:extLst>
              </a:tr>
              <a:tr h="885830">
                <a:tc>
                  <a:txBody>
                    <a:bodyPr/>
                    <a:lstStyle/>
                    <a:p>
                      <a:pPr>
                        <a:lnSpc>
                          <a:spcPct val="115000"/>
                        </a:lnSpc>
                        <a:spcAft>
                          <a:spcPts val="0"/>
                        </a:spcAft>
                      </a:pPr>
                      <a:r>
                        <a:rPr lang="en-AU" sz="1700">
                          <a:solidFill>
                            <a:srgbClr val="FF0000"/>
                          </a:solidFill>
                          <a:effectLst/>
                        </a:rPr>
                        <a:t>Local Area Benefits (NPV)</a:t>
                      </a:r>
                      <a:endParaRPr lang="en-AU" sz="17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nSpc>
                          <a:spcPct val="115000"/>
                        </a:lnSpc>
                        <a:spcAft>
                          <a:spcPts val="0"/>
                        </a:spcAft>
                      </a:pPr>
                      <a:r>
                        <a:rPr lang="en-AU" sz="1700">
                          <a:effectLst/>
                        </a:rPr>
                        <a:t>$107 m</a:t>
                      </a:r>
                      <a:endParaRPr lang="en-AU" sz="1700">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nSpc>
                          <a:spcPct val="115000"/>
                        </a:lnSpc>
                        <a:spcAft>
                          <a:spcPts val="0"/>
                        </a:spcAft>
                      </a:pPr>
                      <a:r>
                        <a:rPr lang="en-AU" sz="1700" b="1">
                          <a:solidFill>
                            <a:srgbClr val="0070C0"/>
                          </a:solidFill>
                          <a:effectLst/>
                        </a:rPr>
                        <a:t>$54 m</a:t>
                      </a:r>
                      <a:endParaRPr lang="en-AU" sz="17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nSpc>
                          <a:spcPct val="115000"/>
                        </a:lnSpc>
                        <a:spcAft>
                          <a:spcPts val="0"/>
                        </a:spcAft>
                      </a:pPr>
                      <a:r>
                        <a:rPr lang="en-AU" sz="1700" b="1">
                          <a:solidFill>
                            <a:srgbClr val="0070C0"/>
                          </a:solidFill>
                          <a:effectLst/>
                        </a:rPr>
                        <a:t>$162 m</a:t>
                      </a:r>
                      <a:endParaRPr lang="en-AU" sz="17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extLst>
                  <a:ext uri="{0D108BD9-81ED-4DB2-BD59-A6C34878D82A}">
                    <a16:rowId xmlns:a16="http://schemas.microsoft.com/office/drawing/2014/main" val="3354145894"/>
                  </a:ext>
                </a:extLst>
              </a:tr>
              <a:tr h="594442">
                <a:tc>
                  <a:txBody>
                    <a:bodyPr/>
                    <a:lstStyle/>
                    <a:p>
                      <a:pPr>
                        <a:lnSpc>
                          <a:spcPct val="115000"/>
                        </a:lnSpc>
                        <a:spcAft>
                          <a:spcPts val="0"/>
                        </a:spcAft>
                      </a:pPr>
                      <a:r>
                        <a:rPr lang="en-AU" sz="1700">
                          <a:solidFill>
                            <a:srgbClr val="FF0000"/>
                          </a:solidFill>
                          <a:effectLst/>
                        </a:rPr>
                        <a:t>Royalties to NSW (NPV)</a:t>
                      </a:r>
                      <a:endParaRPr lang="en-AU" sz="17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nSpc>
                          <a:spcPct val="115000"/>
                        </a:lnSpc>
                        <a:spcAft>
                          <a:spcPts val="0"/>
                        </a:spcAft>
                      </a:pPr>
                      <a:r>
                        <a:rPr lang="en-AU" sz="1700">
                          <a:effectLst/>
                        </a:rPr>
                        <a:t> </a:t>
                      </a:r>
                      <a:endParaRPr lang="en-AU" sz="1700">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nSpc>
                          <a:spcPct val="115000"/>
                        </a:lnSpc>
                        <a:spcAft>
                          <a:spcPts val="0"/>
                        </a:spcAft>
                      </a:pPr>
                      <a:r>
                        <a:rPr lang="en-AU" sz="1700">
                          <a:effectLst/>
                        </a:rPr>
                        <a:t> </a:t>
                      </a:r>
                      <a:endParaRPr lang="en-AU" sz="1700">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tc>
                  <a:txBody>
                    <a:bodyPr/>
                    <a:lstStyle/>
                    <a:p>
                      <a:pPr>
                        <a:lnSpc>
                          <a:spcPct val="115000"/>
                        </a:lnSpc>
                        <a:spcAft>
                          <a:spcPts val="0"/>
                        </a:spcAft>
                      </a:pPr>
                      <a:r>
                        <a:rPr lang="en-AU" sz="1700">
                          <a:effectLst/>
                        </a:rPr>
                        <a:t>$132 m</a:t>
                      </a:r>
                      <a:endParaRPr lang="en-AU" sz="1700">
                        <a:effectLst/>
                        <a:latin typeface="Calibri" panose="020F0502020204030204" pitchFamily="34" charset="0"/>
                        <a:ea typeface="Calibri" panose="020F0502020204030204" pitchFamily="34" charset="0"/>
                        <a:cs typeface="Times New Roman" panose="02020603050405020304" pitchFamily="18" charset="0"/>
                      </a:endParaRPr>
                    </a:p>
                  </a:txBody>
                  <a:tcPr marL="57011" marR="57011" marT="0" marB="0"/>
                </a:tc>
                <a:extLst>
                  <a:ext uri="{0D108BD9-81ED-4DB2-BD59-A6C34878D82A}">
                    <a16:rowId xmlns:a16="http://schemas.microsoft.com/office/drawing/2014/main" val="2225646556"/>
                  </a:ext>
                </a:extLst>
              </a:tr>
            </a:tbl>
          </a:graphicData>
        </a:graphic>
      </p:graphicFrame>
    </p:spTree>
    <p:extLst>
      <p:ext uri="{BB962C8B-B14F-4D97-AF65-F5344CB8AC3E}">
        <p14:creationId xmlns:p14="http://schemas.microsoft.com/office/powerpoint/2010/main" val="65021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F60FCA6E-0894-46CD-BD49-5955A51E00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966" y="5346696"/>
            <a:ext cx="4020034" cy="1511304"/>
          </a:xfrm>
          <a:custGeom>
            <a:avLst/>
            <a:gdLst>
              <a:gd name="connsiteX0" fmla="*/ 4545473 w 5360045"/>
              <a:gd name="connsiteY0" fmla="*/ 0 h 1511304"/>
              <a:gd name="connsiteX1" fmla="*/ 5360045 w 5360045"/>
              <a:gd name="connsiteY1" fmla="*/ 0 h 1511304"/>
              <a:gd name="connsiteX2" fmla="*/ 5360045 w 5360045"/>
              <a:gd name="connsiteY2" fmla="*/ 1046730 h 1511304"/>
              <a:gd name="connsiteX3" fmla="*/ 5360045 w 5360045"/>
              <a:gd name="connsiteY3" fmla="*/ 1508760 h 1511304"/>
              <a:gd name="connsiteX4" fmla="*/ 5360045 w 5360045"/>
              <a:gd name="connsiteY4" fmla="*/ 1511304 h 1511304"/>
              <a:gd name="connsiteX5" fmla="*/ 4545474 w 5360045"/>
              <a:gd name="connsiteY5" fmla="*/ 1511304 h 1511304"/>
              <a:gd name="connsiteX6" fmla="*/ 2525897 w 5360045"/>
              <a:gd name="connsiteY6" fmla="*/ 1511304 h 1511304"/>
              <a:gd name="connsiteX7" fmla="*/ 0 w 5360045"/>
              <a:gd name="connsiteY7" fmla="*/ 1511304 h 1511304"/>
              <a:gd name="connsiteX8" fmla="*/ 697617 w 5360045"/>
              <a:gd name="connsiteY8" fmla="*/ 3 h 1511304"/>
              <a:gd name="connsiteX9" fmla="*/ 4545473 w 5360045"/>
              <a:gd name="connsiteY9"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60045" h="1511304">
                <a:moveTo>
                  <a:pt x="4545473" y="0"/>
                </a:moveTo>
                <a:lnTo>
                  <a:pt x="5360045" y="0"/>
                </a:lnTo>
                <a:lnTo>
                  <a:pt x="5360045" y="1046730"/>
                </a:lnTo>
                <a:lnTo>
                  <a:pt x="5360045" y="1508760"/>
                </a:lnTo>
                <a:lnTo>
                  <a:pt x="5360045" y="1511304"/>
                </a:lnTo>
                <a:lnTo>
                  <a:pt x="4545474" y="1511304"/>
                </a:lnTo>
                <a:lnTo>
                  <a:pt x="2525897" y="1511304"/>
                </a:lnTo>
                <a:lnTo>
                  <a:pt x="0" y="1511304"/>
                </a:lnTo>
                <a:lnTo>
                  <a:pt x="697617" y="3"/>
                </a:lnTo>
                <a:lnTo>
                  <a:pt x="4545473" y="3"/>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E78C6E4B-A1F1-4B6C-97EC-BE997495D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5509953" cy="1511306"/>
          </a:xfrm>
          <a:custGeom>
            <a:avLst/>
            <a:gdLst>
              <a:gd name="connsiteX0" fmla="*/ 0 w 7346605"/>
              <a:gd name="connsiteY0" fmla="*/ 0 h 1511306"/>
              <a:gd name="connsiteX1" fmla="*/ 239486 w 7346605"/>
              <a:gd name="connsiteY1" fmla="*/ 0 h 1511306"/>
              <a:gd name="connsiteX2" fmla="*/ 1209568 w 7346605"/>
              <a:gd name="connsiteY2" fmla="*/ 0 h 1511306"/>
              <a:gd name="connsiteX3" fmla="*/ 2405743 w 7346605"/>
              <a:gd name="connsiteY3" fmla="*/ 0 h 1511306"/>
              <a:gd name="connsiteX4" fmla="*/ 2405743 w 7346605"/>
              <a:gd name="connsiteY4" fmla="*/ 2544 h 1511306"/>
              <a:gd name="connsiteX5" fmla="*/ 2801131 w 7346605"/>
              <a:gd name="connsiteY5" fmla="*/ 2544 h 1511306"/>
              <a:gd name="connsiteX6" fmla="*/ 2801131 w 7346605"/>
              <a:gd name="connsiteY6" fmla="*/ 0 h 1511306"/>
              <a:gd name="connsiteX7" fmla="*/ 7346605 w 7346605"/>
              <a:gd name="connsiteY7" fmla="*/ 0 h 1511306"/>
              <a:gd name="connsiteX8" fmla="*/ 6648988 w 7346605"/>
              <a:gd name="connsiteY8" fmla="*/ 1511301 h 1511306"/>
              <a:gd name="connsiteX9" fmla="*/ 2801132 w 7346605"/>
              <a:gd name="connsiteY9" fmla="*/ 1511301 h 1511306"/>
              <a:gd name="connsiteX10" fmla="*/ 2801132 w 7346605"/>
              <a:gd name="connsiteY10" fmla="*/ 1511304 h 1511306"/>
              <a:gd name="connsiteX11" fmla="*/ 2405743 w 7346605"/>
              <a:gd name="connsiteY11" fmla="*/ 1511304 h 1511306"/>
              <a:gd name="connsiteX12" fmla="*/ 2405743 w 7346605"/>
              <a:gd name="connsiteY12" fmla="*/ 1511306 h 1511306"/>
              <a:gd name="connsiteX13" fmla="*/ 1333411 w 7346605"/>
              <a:gd name="connsiteY13" fmla="*/ 1511306 h 1511306"/>
              <a:gd name="connsiteX14" fmla="*/ 1219208 w 7346605"/>
              <a:gd name="connsiteY14" fmla="*/ 1511306 h 1511306"/>
              <a:gd name="connsiteX15" fmla="*/ 1209568 w 7346605"/>
              <a:gd name="connsiteY15" fmla="*/ 1511306 h 1511306"/>
              <a:gd name="connsiteX16" fmla="*/ 239486 w 7346605"/>
              <a:gd name="connsiteY16" fmla="*/ 1511306 h 1511306"/>
              <a:gd name="connsiteX17" fmla="*/ 0 w 7346605"/>
              <a:gd name="connsiteY17"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346605" h="1511306">
                <a:moveTo>
                  <a:pt x="0" y="0"/>
                </a:moveTo>
                <a:lnTo>
                  <a:pt x="239486" y="0"/>
                </a:lnTo>
                <a:lnTo>
                  <a:pt x="1209568" y="0"/>
                </a:lnTo>
                <a:lnTo>
                  <a:pt x="2405743" y="0"/>
                </a:lnTo>
                <a:lnTo>
                  <a:pt x="2405743" y="2544"/>
                </a:lnTo>
                <a:lnTo>
                  <a:pt x="2801131" y="2544"/>
                </a:lnTo>
                <a:lnTo>
                  <a:pt x="2801131" y="0"/>
                </a:lnTo>
                <a:lnTo>
                  <a:pt x="7346605" y="0"/>
                </a:lnTo>
                <a:lnTo>
                  <a:pt x="6648988" y="1511301"/>
                </a:lnTo>
                <a:lnTo>
                  <a:pt x="2801132" y="1511301"/>
                </a:lnTo>
                <a:lnTo>
                  <a:pt x="2801132" y="1511304"/>
                </a:lnTo>
                <a:lnTo>
                  <a:pt x="2405743" y="1511304"/>
                </a:lnTo>
                <a:lnTo>
                  <a:pt x="2405743" y="1511306"/>
                </a:lnTo>
                <a:lnTo>
                  <a:pt x="1333411" y="1511306"/>
                </a:lnTo>
                <a:lnTo>
                  <a:pt x="1219208" y="1511306"/>
                </a:lnTo>
                <a:lnTo>
                  <a:pt x="120956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2" name="Title 1">
            <a:extLst>
              <a:ext uri="{FF2B5EF4-FFF2-40B4-BE49-F238E27FC236}">
                <a16:creationId xmlns:a16="http://schemas.microsoft.com/office/drawing/2014/main" id="{340ABB45-EAA8-4542-88C3-7B9DB5F35D69}"/>
              </a:ext>
            </a:extLst>
          </p:cNvPr>
          <p:cNvSpPr>
            <a:spLocks noGrp="1"/>
          </p:cNvSpPr>
          <p:nvPr>
            <p:ph type="title"/>
          </p:nvPr>
        </p:nvSpPr>
        <p:spPr>
          <a:xfrm>
            <a:off x="712590" y="5529884"/>
            <a:ext cx="4270338" cy="1096331"/>
          </a:xfrm>
        </p:spPr>
        <p:txBody>
          <a:bodyPr>
            <a:normAutofit/>
          </a:bodyPr>
          <a:lstStyle/>
          <a:p>
            <a:r>
              <a:rPr lang="en-ZA" altLang="en-US" b="1" dirty="0">
                <a:solidFill>
                  <a:srgbClr val="FF0000"/>
                </a:solidFill>
              </a:rPr>
              <a:t>Economic Contribution (</a:t>
            </a:r>
            <a:r>
              <a:rPr lang="en-ZA" altLang="en-US" b="1" dirty="0" err="1">
                <a:solidFill>
                  <a:srgbClr val="FF0000"/>
                </a:solidFill>
              </a:rPr>
              <a:t>UnDiscounted</a:t>
            </a:r>
            <a:r>
              <a:rPr lang="en-ZA" altLang="en-US" b="1" dirty="0">
                <a:solidFill>
                  <a:srgbClr val="FF0000"/>
                </a:solidFill>
              </a:rPr>
              <a:t>)</a:t>
            </a:r>
            <a:endParaRPr lang="en-AU" b="1" dirty="0">
              <a:solidFill>
                <a:srgbClr val="FF0000"/>
              </a:solidFill>
            </a:endParaRPr>
          </a:p>
        </p:txBody>
      </p:sp>
      <p:sp>
        <p:nvSpPr>
          <p:cNvPr id="10" name="Content Placeholder 9">
            <a:extLst>
              <a:ext uri="{FF2B5EF4-FFF2-40B4-BE49-F238E27FC236}">
                <a16:creationId xmlns:a16="http://schemas.microsoft.com/office/drawing/2014/main" id="{5DBDB072-DA93-45F1-BF59-E8D80070DEB3}"/>
              </a:ext>
            </a:extLst>
          </p:cNvPr>
          <p:cNvSpPr>
            <a:spLocks noGrp="1"/>
          </p:cNvSpPr>
          <p:nvPr>
            <p:ph idx="1"/>
          </p:nvPr>
        </p:nvSpPr>
        <p:spPr>
          <a:xfrm>
            <a:off x="5796135" y="1782297"/>
            <a:ext cx="3096345" cy="3203359"/>
          </a:xfrm>
        </p:spPr>
        <p:txBody>
          <a:bodyPr anchor="ctr">
            <a:normAutofit/>
          </a:bodyPr>
          <a:lstStyle/>
          <a:p>
            <a:pPr marL="0" indent="0">
              <a:buNone/>
            </a:pPr>
            <a:r>
              <a:rPr lang="en-AU" b="1" dirty="0"/>
              <a:t>Undiscounted (Cash) Benefits </a:t>
            </a:r>
            <a:r>
              <a:rPr lang="en-AU" sz="1200" dirty="0"/>
              <a:t>A$2018 adjusted</a:t>
            </a:r>
          </a:p>
          <a:p>
            <a:pPr marL="0" indent="0">
              <a:buNone/>
            </a:pPr>
            <a:r>
              <a:rPr lang="en-AU" sz="1400" dirty="0"/>
              <a:t>Includes payroll/land taxes and  </a:t>
            </a:r>
            <a:r>
              <a:rPr lang="en-AU" sz="1400" dirty="0" err="1"/>
              <a:t>Wingecarribee</a:t>
            </a:r>
            <a:r>
              <a:rPr lang="en-AU" sz="1400" dirty="0"/>
              <a:t> Shire  rates ($1million)</a:t>
            </a:r>
          </a:p>
          <a:p>
            <a:pPr marL="0" indent="0">
              <a:buNone/>
            </a:pPr>
            <a:endParaRPr lang="en-AU" sz="1700" dirty="0"/>
          </a:p>
        </p:txBody>
      </p:sp>
      <p:sp>
        <p:nvSpPr>
          <p:cNvPr id="4" name="Date Placeholder 3">
            <a:extLst>
              <a:ext uri="{FF2B5EF4-FFF2-40B4-BE49-F238E27FC236}">
                <a16:creationId xmlns:a16="http://schemas.microsoft.com/office/drawing/2014/main" id="{3FC4A2C8-E0B7-457F-8B8F-D10620745EE9}"/>
              </a:ext>
            </a:extLst>
          </p:cNvPr>
          <p:cNvSpPr>
            <a:spLocks noGrp="1"/>
          </p:cNvSpPr>
          <p:nvPr>
            <p:ph type="dt" sz="half" idx="10"/>
          </p:nvPr>
        </p:nvSpPr>
        <p:spPr>
          <a:xfrm>
            <a:off x="6678385" y="5895487"/>
            <a:ext cx="1978682" cy="365125"/>
          </a:xfrm>
        </p:spPr>
        <p:txBody>
          <a:bodyPr>
            <a:normAutofit/>
          </a:bodyPr>
          <a:lstStyle/>
          <a:p>
            <a:pPr algn="r">
              <a:lnSpc>
                <a:spcPct val="90000"/>
              </a:lnSpc>
              <a:spcAft>
                <a:spcPts val="600"/>
              </a:spcAft>
            </a:pPr>
            <a:r>
              <a:rPr lang="en-AU" altLang="en-US" sz="700">
                <a:solidFill>
                  <a:srgbClr val="FFFFFF">
                    <a:alpha val="80000"/>
                  </a:srgbClr>
                </a:solidFill>
              </a:rPr>
              <a:t>IPC Public Hearing – Hume and Berrima Rail Projects 27 Feb 2019</a:t>
            </a:r>
          </a:p>
          <a:p>
            <a:pPr algn="r">
              <a:lnSpc>
                <a:spcPct val="90000"/>
              </a:lnSpc>
              <a:spcAft>
                <a:spcPts val="600"/>
              </a:spcAft>
            </a:pPr>
            <a:endParaRPr lang="en-AU" altLang="en-US" sz="700">
              <a:solidFill>
                <a:srgbClr val="FFFFFF">
                  <a:alpha val="80000"/>
                </a:srgbClr>
              </a:solidFill>
            </a:endParaRPr>
          </a:p>
        </p:txBody>
      </p:sp>
      <p:sp>
        <p:nvSpPr>
          <p:cNvPr id="5" name="Slide Number Placeholder 4">
            <a:extLst>
              <a:ext uri="{FF2B5EF4-FFF2-40B4-BE49-F238E27FC236}">
                <a16:creationId xmlns:a16="http://schemas.microsoft.com/office/drawing/2014/main" id="{909C374E-13BE-40DE-A262-157C95C51986}"/>
              </a:ext>
            </a:extLst>
          </p:cNvPr>
          <p:cNvSpPr>
            <a:spLocks noGrp="1"/>
          </p:cNvSpPr>
          <p:nvPr>
            <p:ph type="sldNum" sz="quarter" idx="12"/>
          </p:nvPr>
        </p:nvSpPr>
        <p:spPr>
          <a:xfrm>
            <a:off x="7648709" y="6261090"/>
            <a:ext cx="1008358" cy="365125"/>
          </a:xfrm>
        </p:spPr>
        <p:txBody>
          <a:bodyPr>
            <a:normAutofit/>
          </a:bodyPr>
          <a:lstStyle/>
          <a:p>
            <a:pPr>
              <a:spcAft>
                <a:spcPts val="600"/>
              </a:spcAft>
            </a:pPr>
            <a:fld id="{733F77E4-6AE8-435F-B0DC-9F9D2759CAE3}" type="slidenum">
              <a:rPr lang="en-AU" altLang="en-US">
                <a:solidFill>
                  <a:srgbClr val="FFFFFF">
                    <a:alpha val="80000"/>
                  </a:srgbClr>
                </a:solidFill>
              </a:rPr>
              <a:pPr>
                <a:spcAft>
                  <a:spcPts val="600"/>
                </a:spcAft>
              </a:pPr>
              <a:t>8</a:t>
            </a:fld>
            <a:endParaRPr lang="en-AU" altLang="en-US">
              <a:solidFill>
                <a:srgbClr val="FFFFFF">
                  <a:alpha val="80000"/>
                </a:srgbClr>
              </a:solidFill>
            </a:endParaRPr>
          </a:p>
        </p:txBody>
      </p:sp>
      <p:graphicFrame>
        <p:nvGraphicFramePr>
          <p:cNvPr id="11" name="Table 10">
            <a:extLst>
              <a:ext uri="{FF2B5EF4-FFF2-40B4-BE49-F238E27FC236}">
                <a16:creationId xmlns:a16="http://schemas.microsoft.com/office/drawing/2014/main" id="{C54502C0-AAFD-4243-9713-91182C886282}"/>
              </a:ext>
            </a:extLst>
          </p:cNvPr>
          <p:cNvGraphicFramePr>
            <a:graphicFrameLocks noGrp="1"/>
          </p:cNvGraphicFramePr>
          <p:nvPr>
            <p:extLst>
              <p:ext uri="{D42A27DB-BD31-4B8C-83A1-F6EECF244321}">
                <p14:modId xmlns:p14="http://schemas.microsoft.com/office/powerpoint/2010/main" val="2065478185"/>
              </p:ext>
            </p:extLst>
          </p:nvPr>
        </p:nvGraphicFramePr>
        <p:xfrm>
          <a:off x="712590" y="1484784"/>
          <a:ext cx="4938401" cy="3632431"/>
        </p:xfrm>
        <a:graphic>
          <a:graphicData uri="http://schemas.openxmlformats.org/drawingml/2006/table">
            <a:tbl>
              <a:tblPr firstRow="1" firstCol="1" bandRow="1">
                <a:tableStyleId>{5C22544A-7EE6-4342-B048-85BDC9FD1C3A}</a:tableStyleId>
              </a:tblPr>
              <a:tblGrid>
                <a:gridCol w="1713612">
                  <a:extLst>
                    <a:ext uri="{9D8B030D-6E8A-4147-A177-3AD203B41FA5}">
                      <a16:colId xmlns:a16="http://schemas.microsoft.com/office/drawing/2014/main" val="3135497883"/>
                    </a:ext>
                  </a:extLst>
                </a:gridCol>
                <a:gridCol w="1387802">
                  <a:extLst>
                    <a:ext uri="{9D8B030D-6E8A-4147-A177-3AD203B41FA5}">
                      <a16:colId xmlns:a16="http://schemas.microsoft.com/office/drawing/2014/main" val="1503340412"/>
                    </a:ext>
                  </a:extLst>
                </a:gridCol>
                <a:gridCol w="1836987">
                  <a:extLst>
                    <a:ext uri="{9D8B030D-6E8A-4147-A177-3AD203B41FA5}">
                      <a16:colId xmlns:a16="http://schemas.microsoft.com/office/drawing/2014/main" val="1146155939"/>
                    </a:ext>
                  </a:extLst>
                </a:gridCol>
              </a:tblGrid>
              <a:tr h="1055887">
                <a:tc>
                  <a:txBody>
                    <a:bodyPr/>
                    <a:lstStyle/>
                    <a:p>
                      <a:pPr>
                        <a:lnSpc>
                          <a:spcPct val="115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dirty="0">
                          <a:solidFill>
                            <a:srgbClr val="FF0000"/>
                          </a:solidFill>
                          <a:effectLst/>
                        </a:rPr>
                        <a:t>TOTAL OVER PROJECT LIFE</a:t>
                      </a:r>
                    </a:p>
                    <a:p>
                      <a:pPr>
                        <a:lnSpc>
                          <a:spcPct val="115000"/>
                        </a:lnSpc>
                        <a:spcAft>
                          <a:spcPts val="0"/>
                        </a:spcAft>
                      </a:pPr>
                      <a:r>
                        <a:rPr lang="en-AU" sz="1400" dirty="0">
                          <a:solidFill>
                            <a:srgbClr val="FF0000"/>
                          </a:solidFill>
                          <a:effectLst/>
                        </a:rPr>
                        <a:t>(Construction + Operation)</a:t>
                      </a:r>
                      <a:endParaRPr lang="en-AU"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dirty="0">
                          <a:solidFill>
                            <a:srgbClr val="FF0000"/>
                          </a:solidFill>
                          <a:effectLst/>
                        </a:rPr>
                        <a:t>TYPICAL YEAR BENEFITS</a:t>
                      </a:r>
                    </a:p>
                    <a:p>
                      <a:pPr>
                        <a:lnSpc>
                          <a:spcPct val="115000"/>
                        </a:lnSpc>
                        <a:spcAft>
                          <a:spcPts val="0"/>
                        </a:spcAft>
                      </a:pPr>
                      <a:r>
                        <a:rPr lang="en-AU" sz="1400" dirty="0">
                          <a:solidFill>
                            <a:srgbClr val="FF0000"/>
                          </a:solidFill>
                          <a:effectLst/>
                        </a:rPr>
                        <a:t>(Post Ramp up)</a:t>
                      </a:r>
                      <a:endParaRPr lang="en-AU"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extLst>
                  <a:ext uri="{0D108BD9-81ED-4DB2-BD59-A6C34878D82A}">
                    <a16:rowId xmlns:a16="http://schemas.microsoft.com/office/drawing/2014/main" val="2172135982"/>
                  </a:ext>
                </a:extLst>
              </a:tr>
              <a:tr h="796194">
                <a:tc>
                  <a:txBody>
                    <a:bodyPr/>
                    <a:lstStyle/>
                    <a:p>
                      <a:pPr>
                        <a:lnSpc>
                          <a:spcPct val="115000"/>
                        </a:lnSpc>
                        <a:spcAft>
                          <a:spcPts val="0"/>
                        </a:spcAft>
                      </a:pPr>
                      <a:r>
                        <a:rPr lang="en-AU" sz="1400" dirty="0">
                          <a:solidFill>
                            <a:srgbClr val="FF0000"/>
                          </a:solidFill>
                          <a:effectLst/>
                        </a:rPr>
                        <a:t>Initial Capital</a:t>
                      </a:r>
                      <a:endParaRPr lang="en-AU"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b="1">
                          <a:effectLst/>
                        </a:rPr>
                        <a:t>$650 million (Hume +Berrima Rail)</a:t>
                      </a:r>
                      <a:endParaRPr lang="en-AU" sz="1400" b="1">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b="1" dirty="0">
                          <a:effectLst/>
                        </a:rPr>
                        <a:t> </a:t>
                      </a: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extLst>
                  <a:ext uri="{0D108BD9-81ED-4DB2-BD59-A6C34878D82A}">
                    <a16:rowId xmlns:a16="http://schemas.microsoft.com/office/drawing/2014/main" val="1823944633"/>
                  </a:ext>
                </a:extLst>
              </a:tr>
              <a:tr h="536501">
                <a:tc>
                  <a:txBody>
                    <a:bodyPr/>
                    <a:lstStyle/>
                    <a:p>
                      <a:pPr>
                        <a:lnSpc>
                          <a:spcPct val="115000"/>
                        </a:lnSpc>
                        <a:spcAft>
                          <a:spcPts val="0"/>
                        </a:spcAft>
                      </a:pPr>
                      <a:r>
                        <a:rPr lang="en-AU" sz="1400">
                          <a:solidFill>
                            <a:srgbClr val="FF0000"/>
                          </a:solidFill>
                          <a:effectLst/>
                        </a:rPr>
                        <a:t>Total Operating Expenditure</a:t>
                      </a:r>
                      <a:endParaRPr lang="en-AU" sz="14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b="1">
                          <a:effectLst/>
                        </a:rPr>
                        <a:t>$2.89 billion</a:t>
                      </a:r>
                      <a:endParaRPr lang="en-AU" sz="1400" b="1">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b="1" dirty="0">
                          <a:effectLst/>
                        </a:rPr>
                        <a:t>$104 million/annum</a:t>
                      </a: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extLst>
                  <a:ext uri="{0D108BD9-81ED-4DB2-BD59-A6C34878D82A}">
                    <a16:rowId xmlns:a16="http://schemas.microsoft.com/office/drawing/2014/main" val="3552972819"/>
                  </a:ext>
                </a:extLst>
              </a:tr>
              <a:tr h="276807">
                <a:tc>
                  <a:txBody>
                    <a:bodyPr/>
                    <a:lstStyle/>
                    <a:p>
                      <a:pPr>
                        <a:lnSpc>
                          <a:spcPct val="115000"/>
                        </a:lnSpc>
                        <a:spcAft>
                          <a:spcPts val="0"/>
                        </a:spcAft>
                      </a:pPr>
                      <a:r>
                        <a:rPr lang="en-AU" sz="1400">
                          <a:solidFill>
                            <a:srgbClr val="FF0000"/>
                          </a:solidFill>
                          <a:effectLst/>
                        </a:rPr>
                        <a:t>Royalties</a:t>
                      </a:r>
                      <a:endParaRPr lang="en-AU" sz="14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b="1">
                          <a:effectLst/>
                        </a:rPr>
                        <a:t>$345 million</a:t>
                      </a:r>
                      <a:endParaRPr lang="en-AU" sz="1400" b="1">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b="1" dirty="0">
                          <a:effectLst/>
                        </a:rPr>
                        <a:t>$18 million av/annum</a:t>
                      </a: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extLst>
                  <a:ext uri="{0D108BD9-81ED-4DB2-BD59-A6C34878D82A}">
                    <a16:rowId xmlns:a16="http://schemas.microsoft.com/office/drawing/2014/main" val="2103049887"/>
                  </a:ext>
                </a:extLst>
              </a:tr>
              <a:tr h="537970">
                <a:tc>
                  <a:txBody>
                    <a:bodyPr/>
                    <a:lstStyle/>
                    <a:p>
                      <a:pPr>
                        <a:lnSpc>
                          <a:spcPct val="115000"/>
                        </a:lnSpc>
                        <a:spcAft>
                          <a:spcPts val="0"/>
                        </a:spcAft>
                      </a:pPr>
                      <a:r>
                        <a:rPr lang="en-AU" sz="1400" dirty="0">
                          <a:solidFill>
                            <a:srgbClr val="FF0000"/>
                          </a:solidFill>
                          <a:effectLst/>
                        </a:rPr>
                        <a:t>Wages/Salaries</a:t>
                      </a:r>
                      <a:endParaRPr lang="en-AU"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b="1">
                          <a:effectLst/>
                        </a:rPr>
                        <a:t>$764 million</a:t>
                      </a:r>
                      <a:endParaRPr lang="en-AU" sz="1400" b="1">
                        <a:effectLst/>
                        <a:latin typeface="Calibri" panose="020F0502020204030204" pitchFamily="34" charset="0"/>
                        <a:ea typeface="Calibri" panose="020F0502020204030204" pitchFamily="34" charset="0"/>
                        <a:cs typeface="Times New Roman" panose="02020603050405020304" pitchFamily="18" charset="0"/>
                      </a:endParaRPr>
                    </a:p>
                  </a:txBody>
                  <a:tcPr marL="46689" marR="46689" marT="0" marB="0"/>
                </a:tc>
                <a:tc>
                  <a:txBody>
                    <a:bodyPr/>
                    <a:lstStyle/>
                    <a:p>
                      <a:pPr>
                        <a:lnSpc>
                          <a:spcPct val="115000"/>
                        </a:lnSpc>
                        <a:spcAft>
                          <a:spcPts val="0"/>
                        </a:spcAft>
                      </a:pPr>
                      <a:r>
                        <a:rPr lang="en-AU" sz="1400" b="1" dirty="0">
                          <a:effectLst/>
                        </a:rPr>
                        <a:t>$ 32 million av/annum (24 Years)</a:t>
                      </a:r>
                    </a:p>
                    <a:p>
                      <a:pPr>
                        <a:lnSpc>
                          <a:spcPct val="115000"/>
                        </a:lnSpc>
                        <a:spcAft>
                          <a:spcPts val="0"/>
                        </a:spcAft>
                      </a:pPr>
                      <a:r>
                        <a:rPr lang="en-AU" sz="1400" b="1" dirty="0">
                          <a:effectLst/>
                          <a:latin typeface="Calibri" panose="020F0502020204030204" pitchFamily="34" charset="0"/>
                          <a:ea typeface="Calibri" panose="020F0502020204030204" pitchFamily="34" charset="0"/>
                          <a:cs typeface="Times New Roman" panose="02020603050405020304" pitchFamily="18" charset="0"/>
                        </a:rPr>
                        <a:t>($46m/annum during mine operation alone)</a:t>
                      </a:r>
                    </a:p>
                  </a:txBody>
                  <a:tcPr marL="46689" marR="46689" marT="0" marB="0"/>
                </a:tc>
                <a:extLst>
                  <a:ext uri="{0D108BD9-81ED-4DB2-BD59-A6C34878D82A}">
                    <a16:rowId xmlns:a16="http://schemas.microsoft.com/office/drawing/2014/main" val="2722953785"/>
                  </a:ext>
                </a:extLst>
              </a:tr>
            </a:tbl>
          </a:graphicData>
        </a:graphic>
      </p:graphicFrame>
    </p:spTree>
    <p:extLst>
      <p:ext uri="{BB962C8B-B14F-4D97-AF65-F5344CB8AC3E}">
        <p14:creationId xmlns:p14="http://schemas.microsoft.com/office/powerpoint/2010/main" val="170467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F0004-58D5-4DA4-834D-FF414E8360CE}"/>
              </a:ext>
            </a:extLst>
          </p:cNvPr>
          <p:cNvSpPr>
            <a:spLocks noGrp="1"/>
          </p:cNvSpPr>
          <p:nvPr>
            <p:ph type="title"/>
          </p:nvPr>
        </p:nvSpPr>
        <p:spPr/>
        <p:txBody>
          <a:bodyPr/>
          <a:lstStyle/>
          <a:p>
            <a:r>
              <a:rPr lang="en-AU" dirty="0">
                <a:solidFill>
                  <a:srgbClr val="FF0000"/>
                </a:solidFill>
              </a:rPr>
              <a:t>Economic Contribution to NSW Revenue</a:t>
            </a:r>
          </a:p>
        </p:txBody>
      </p:sp>
      <p:sp>
        <p:nvSpPr>
          <p:cNvPr id="3" name="Content Placeholder 2">
            <a:extLst>
              <a:ext uri="{FF2B5EF4-FFF2-40B4-BE49-F238E27FC236}">
                <a16:creationId xmlns:a16="http://schemas.microsoft.com/office/drawing/2014/main" id="{E99FB2D6-6FC3-4AEA-B7A8-6EB6AD48F222}"/>
              </a:ext>
            </a:extLst>
          </p:cNvPr>
          <p:cNvSpPr>
            <a:spLocks noGrp="1"/>
          </p:cNvSpPr>
          <p:nvPr>
            <p:ph idx="1"/>
          </p:nvPr>
        </p:nvSpPr>
        <p:spPr>
          <a:solidFill>
            <a:schemeClr val="accent3">
              <a:lumMod val="75000"/>
            </a:schemeClr>
          </a:solidFill>
        </p:spPr>
        <p:txBody>
          <a:bodyPr/>
          <a:lstStyle/>
          <a:p>
            <a:pPr marL="0" indent="0">
              <a:buNone/>
            </a:pPr>
            <a:endParaRPr lang="en-AU" b="1" dirty="0">
              <a:solidFill>
                <a:srgbClr val="FF0000"/>
              </a:solidFill>
            </a:endParaRPr>
          </a:p>
          <a:p>
            <a:pPr marL="0" indent="0">
              <a:buNone/>
            </a:pPr>
            <a:endParaRPr lang="en-AU" b="1" dirty="0">
              <a:solidFill>
                <a:srgbClr val="FF0000"/>
              </a:solidFill>
            </a:endParaRPr>
          </a:p>
        </p:txBody>
      </p:sp>
      <p:sp>
        <p:nvSpPr>
          <p:cNvPr id="4" name="Date Placeholder 3">
            <a:extLst>
              <a:ext uri="{FF2B5EF4-FFF2-40B4-BE49-F238E27FC236}">
                <a16:creationId xmlns:a16="http://schemas.microsoft.com/office/drawing/2014/main" id="{6BC09FF6-9CD6-4AA1-871E-7FA00CF80540}"/>
              </a:ext>
            </a:extLst>
          </p:cNvPr>
          <p:cNvSpPr>
            <a:spLocks noGrp="1"/>
          </p:cNvSpPr>
          <p:nvPr>
            <p:ph type="dt" sz="half" idx="10"/>
          </p:nvPr>
        </p:nvSpPr>
        <p:spPr>
          <a:xfrm>
            <a:off x="481637" y="6388987"/>
            <a:ext cx="7632848" cy="288180"/>
          </a:xfrm>
        </p:spPr>
        <p:txBody>
          <a:bodyPr/>
          <a:lstStyle/>
          <a:p>
            <a:r>
              <a:rPr lang="en-AU" altLang="en-US" dirty="0"/>
              <a:t>IPC Public Hearing – Hume and Berrima Rail Projects 27 Feb 2019</a:t>
            </a:r>
          </a:p>
          <a:p>
            <a:endParaRPr lang="en-AU" altLang="en-US" dirty="0"/>
          </a:p>
        </p:txBody>
      </p:sp>
      <p:sp>
        <p:nvSpPr>
          <p:cNvPr id="5" name="Slide Number Placeholder 4">
            <a:extLst>
              <a:ext uri="{FF2B5EF4-FFF2-40B4-BE49-F238E27FC236}">
                <a16:creationId xmlns:a16="http://schemas.microsoft.com/office/drawing/2014/main" id="{AA2EA1E7-8EBB-4275-83E7-7275548BD4CE}"/>
              </a:ext>
            </a:extLst>
          </p:cNvPr>
          <p:cNvSpPr>
            <a:spLocks noGrp="1"/>
          </p:cNvSpPr>
          <p:nvPr>
            <p:ph type="sldNum" sz="quarter" idx="12"/>
          </p:nvPr>
        </p:nvSpPr>
        <p:spPr/>
        <p:txBody>
          <a:bodyPr/>
          <a:lstStyle/>
          <a:p>
            <a:fld id="{733F77E4-6AE8-435F-B0DC-9F9D2759CAE3}" type="slidenum">
              <a:rPr lang="en-AU" altLang="en-US" smtClean="0"/>
              <a:pPr/>
              <a:t>9</a:t>
            </a:fld>
            <a:endParaRPr lang="en-AU" altLang="en-US"/>
          </a:p>
        </p:txBody>
      </p:sp>
      <p:sp>
        <p:nvSpPr>
          <p:cNvPr id="7" name="Text Box 2">
            <a:extLst>
              <a:ext uri="{FF2B5EF4-FFF2-40B4-BE49-F238E27FC236}">
                <a16:creationId xmlns:a16="http://schemas.microsoft.com/office/drawing/2014/main" id="{7C07DF7A-9553-4499-B742-ED6E9A0D7F6A}"/>
              </a:ext>
            </a:extLst>
          </p:cNvPr>
          <p:cNvSpPr txBox="1">
            <a:spLocks noChangeArrowheads="1"/>
          </p:cNvSpPr>
          <p:nvPr/>
        </p:nvSpPr>
        <p:spPr bwMode="auto">
          <a:xfrm>
            <a:off x="2051720" y="2276871"/>
            <a:ext cx="4968552" cy="3096345"/>
          </a:xfrm>
          <a:prstGeom prst="rect">
            <a:avLst/>
          </a:prstGeom>
          <a:solidFill>
            <a:srgbClr val="FFFFFF"/>
          </a:solidFill>
          <a:ln w="38100">
            <a:solidFill>
              <a:srgbClr val="0070C0"/>
            </a:solidFill>
            <a:miter lim="800000"/>
            <a:headEnd/>
            <a:tailEnd/>
          </a:ln>
        </p:spPr>
        <p:txBody>
          <a:bodyPr rot="0" vert="horz" wrap="square" lIns="91440" tIns="45720" rIns="91440" bIns="45720" anchor="t" anchorCtr="0">
            <a:noAutofit/>
          </a:bodyPr>
          <a:lstStyle/>
          <a:p>
            <a:pPr>
              <a:lnSpc>
                <a:spcPct val="115000"/>
              </a:lnSpc>
              <a:spcAft>
                <a:spcPts val="1000"/>
              </a:spcAft>
            </a:pPr>
            <a:r>
              <a:rPr lang="en-AU" sz="2400" b="1" i="1" dirty="0">
                <a:effectLst/>
                <a:latin typeface="Arial" panose="020B0604020202020204" pitchFamily="34" charset="0"/>
                <a:ea typeface="Calibri" panose="020F0502020204030204" pitchFamily="34" charset="0"/>
                <a:cs typeface="Times New Roman" panose="02020603050405020304" pitchFamily="18" charset="0"/>
              </a:rPr>
              <a:t>The Hume Coal, if approved, will be the largest contributor to NSW government revenue of any local business, and possibly more than all other businesses in the </a:t>
            </a:r>
            <a:r>
              <a:rPr lang="en-AU" sz="2400" b="1" i="1" dirty="0" err="1">
                <a:ea typeface="Calibri" panose="020F0502020204030204" pitchFamily="34" charset="0"/>
                <a:cs typeface="Times New Roman" panose="02020603050405020304" pitchFamily="18" charset="0"/>
              </a:rPr>
              <a:t>Wingecarribee</a:t>
            </a:r>
            <a:r>
              <a:rPr lang="en-AU" sz="2400" b="1" i="1" dirty="0">
                <a:ea typeface="Calibri" panose="020F0502020204030204" pitchFamily="34" charset="0"/>
                <a:cs typeface="Times New Roman" panose="02020603050405020304" pitchFamily="18" charset="0"/>
              </a:rPr>
              <a:t> Shire</a:t>
            </a:r>
            <a:r>
              <a:rPr lang="en-AU" sz="2400" b="1" i="1" dirty="0">
                <a:effectLst/>
                <a:latin typeface="Arial" panose="020B0604020202020204" pitchFamily="34" charset="0"/>
                <a:ea typeface="Calibri" panose="020F0502020204030204" pitchFamily="34" charset="0"/>
                <a:cs typeface="Times New Roman" panose="02020603050405020304" pitchFamily="18" charset="0"/>
              </a:rPr>
              <a:t> combined</a:t>
            </a:r>
            <a:r>
              <a:rPr lang="en-AU" dirty="0">
                <a:effectLst/>
                <a:ea typeface="Calibri" panose="020F0502020204030204" pitchFamily="34" charset="0"/>
                <a:cs typeface="Times New Roman" panose="02020603050405020304" pitchFamily="18" charset="0"/>
              </a:rPr>
              <a:t>.</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AU" sz="20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713308"/>
      </p:ext>
    </p:extLst>
  </p:cSld>
  <p:clrMapOvr>
    <a:masterClrMapping/>
  </p:clrMapOvr>
</p:sld>
</file>

<file path=ppt/theme/theme1.xml><?xml version="1.0" encoding="utf-8"?>
<a:theme xmlns:a="http://schemas.openxmlformats.org/drawingml/2006/main" name="FE presentation template">
  <a:themeElements>
    <a:clrScheme name="FE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E presentation templat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E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E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E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E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E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E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E presentatio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E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E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E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E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E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44</TotalTime>
  <Words>2341</Words>
  <Application>Microsoft Office PowerPoint</Application>
  <PresentationFormat>On-screen Show (4:3)</PresentationFormat>
  <Paragraphs>335</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Narrow</vt:lpstr>
      <vt:lpstr>Calibri</vt:lpstr>
      <vt:lpstr>MS Reference Sans Serif</vt:lpstr>
      <vt:lpstr>Times New Roman</vt:lpstr>
      <vt:lpstr>Wingdings</vt:lpstr>
      <vt:lpstr>FE presentation template</vt:lpstr>
      <vt:lpstr>HUME AND BERRIMA RAIL SSD PROJECTS </vt:lpstr>
      <vt:lpstr>Why am I here?</vt:lpstr>
      <vt:lpstr>Social Licence:  Environmental Approval is balancing costs/benefits, weighing competing interests for the community as a whole </vt:lpstr>
      <vt:lpstr>Balanced Assessment</vt:lpstr>
      <vt:lpstr>PowerPoint Presentation</vt:lpstr>
      <vt:lpstr>DPE Assessment Report</vt:lpstr>
      <vt:lpstr>Economic Contribution (Discounted)</vt:lpstr>
      <vt:lpstr>Economic Contribution (UnDiscounted)</vt:lpstr>
      <vt:lpstr>Economic Contribution to NSW Revenue</vt:lpstr>
      <vt:lpstr>Why did DPE get it wrong?</vt:lpstr>
      <vt:lpstr>Why did DPE get it wrong?</vt:lpstr>
      <vt:lpstr>Its all about the wages paid!</vt:lpstr>
      <vt:lpstr>Strategic Significance of Hume Resource</vt:lpstr>
      <vt:lpstr>Strategic Significance of Hume Resource</vt:lpstr>
      <vt:lpstr>Elephant in the Room:  WATER</vt:lpstr>
      <vt:lpstr>Nepean Gnd Water Source Sustainable Yield (Long Term Average Annual Extraction Limit - LTAAEL)</vt:lpstr>
      <vt:lpstr>Understanding the Groundwater Issue</vt:lpstr>
      <vt:lpstr>Understanding the Groundwater Issue</vt:lpstr>
      <vt:lpstr>Make Good Arrangements</vt:lpstr>
      <vt:lpstr>Make Good Arrangements</vt:lpstr>
      <vt:lpstr>Make Good Arrangements</vt:lpstr>
      <vt:lpstr>Rehabilitation: Underground Water Storage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HUME AND BERRIMA RAIL SSD PROJECTS</dc:title>
  <dc:creator>Ian Wiskin</dc:creator>
  <cp:lastModifiedBy>Aaron Brown</cp:lastModifiedBy>
  <cp:revision>9</cp:revision>
  <cp:lastPrinted>2019-02-26T21:13:51Z</cp:lastPrinted>
  <dcterms:created xsi:type="dcterms:W3CDTF">2019-02-26T05:51:49Z</dcterms:created>
  <dcterms:modified xsi:type="dcterms:W3CDTF">2019-03-07T01:29:26Z</dcterms:modified>
</cp:coreProperties>
</file>