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0" r:id="rId2"/>
    <p:sldId id="261" r:id="rId3"/>
    <p:sldId id="287" r:id="rId4"/>
    <p:sldId id="279" r:id="rId5"/>
    <p:sldId id="263" r:id="rId6"/>
    <p:sldId id="288" r:id="rId7"/>
    <p:sldId id="273" r:id="rId8"/>
    <p:sldId id="274" r:id="rId9"/>
    <p:sldId id="275" r:id="rId10"/>
    <p:sldId id="276" r:id="rId11"/>
    <p:sldId id="277" r:id="rId12"/>
    <p:sldId id="272" r:id="rId13"/>
    <p:sldId id="280" r:id="rId14"/>
    <p:sldId id="271" r:id="rId15"/>
    <p:sldId id="257" r:id="rId16"/>
    <p:sldId id="258" r:id="rId17"/>
    <p:sldId id="259" r:id="rId18"/>
    <p:sldId id="268" r:id="rId19"/>
    <p:sldId id="269" r:id="rId20"/>
    <p:sldId id="264" r:id="rId21"/>
    <p:sldId id="265" r:id="rId22"/>
    <p:sldId id="266" r:id="rId23"/>
    <p:sldId id="267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2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8E977-36F7-BA47-AC5D-5056DA15FCA2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DF662-B6A4-6049-8AD7-99CB6634F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26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906" y="4341683"/>
            <a:ext cx="5032190" cy="41150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12E7E-C37E-4148-AA82-6F439C32A5FD}" type="slidenum">
              <a:rPr lang="en-US"/>
              <a:pPr/>
              <a:t>12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4A102-1206-874B-AA63-05EF17BE47DF}" type="slidenum">
              <a:rPr lang="en-US"/>
              <a:pPr/>
              <a:t>14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3"/>
            <a:ext cx="50323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DF3AF-C632-1B40-8A97-B86B86AD496C}" type="slidenum">
              <a:rPr lang="sv-SE"/>
              <a:pPr/>
              <a:t>15</a:t>
            </a:fld>
            <a:endParaRPr lang="sv-SE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B8B9C-1746-3E47-B986-7B32C1611D7E}" type="slidenum">
              <a:rPr lang="sv-SE"/>
              <a:pPr/>
              <a:t>16</a:t>
            </a:fld>
            <a:endParaRPr lang="sv-SE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EF16-20AF-C44A-9997-30461AB0C90F}" type="slidenum">
              <a:rPr lang="sv-SE"/>
              <a:pPr/>
              <a:t>17</a:t>
            </a:fld>
            <a:endParaRPr lang="sv-SE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19501-A6AB-8445-8834-DDF7A29125E9}" type="slidenum">
              <a:rPr lang="en-US"/>
              <a:pPr/>
              <a:t>18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3CB73-A36A-6146-94A2-4EC7054A2C33}" type="slidenum">
              <a:rPr lang="en-US"/>
              <a:pPr/>
              <a:t>19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75140-6A44-2A49-84E0-A25D2D4B1EF8}" type="slidenum">
              <a:rPr lang="en-US"/>
              <a:pPr/>
              <a:t>20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75140-6A44-2A49-84E0-A25D2D4B1EF8}" type="slidenum">
              <a:rPr lang="en-US"/>
              <a:pPr/>
              <a:t>21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4D66D-135C-BE4C-A8E0-057A931ACB99}" type="slidenum">
              <a:rPr lang="en-US"/>
              <a:pPr/>
              <a:t>23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DF662-B6A4-6049-8AD7-99CB6634FD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4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81CE6-0609-5644-B029-83C10157522B}" type="slidenum">
              <a:rPr lang="en-US"/>
              <a:pPr/>
              <a:t>27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4" y="4341813"/>
            <a:ext cx="50323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8A0D41B-A19E-1640-95C0-04327463530F}" type="slidenum">
              <a:rPr lang="en-GB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1B7FF-6EA8-034C-A26C-632D98DB7CE7}" type="slidenum">
              <a:rPr lang="en-US"/>
              <a:pPr/>
              <a:t>5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27D2DD-E901-3A4F-B3DA-339437F46E6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DA7D0B-30F8-CB45-AC5E-6EA5B1E0467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7CB4877-AAC9-3F49-9314-8F5244F2C7DC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D383BB-C1E2-B543-8987-94855C6BD9E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B425CA-9EE6-3145-B5B6-E96619ABFB7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2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1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37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81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8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0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4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7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6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C32C0-943B-394E-ABE0-E5D83D899914}" type="datetimeFigureOut">
              <a:rPr lang="en-US" smtClean="0"/>
              <a:t>10/02/14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2694F-55CF-7847-ACB9-F527D446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8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Newsroom/NewImages/Images/modis_lst_europe_2001-2003_lrg.jpg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-syst-sci-data-discuss.net/6/689/2013" TargetMode="External"/><Relationship Id="rId4" Type="http://schemas.openxmlformats.org/officeDocument/2006/relationships/hyperlink" Target="http://cdiac.ornl.gov/trends/emis/meth_reg.html" TargetMode="External"/><Relationship Id="rId5" Type="http://schemas.openxmlformats.org/officeDocument/2006/relationships/hyperlink" Target="http://www.globalcarbonproject.org" TargetMode="External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-brand-master-colour-l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 b="4677"/>
          <a:stretch>
            <a:fillRect/>
          </a:stretch>
        </p:blipFill>
        <p:spPr>
          <a:xfrm>
            <a:off x="683568" y="23664"/>
            <a:ext cx="4289822" cy="1680852"/>
          </a:xfrm>
        </p:spPr>
      </p:pic>
      <p:sp>
        <p:nvSpPr>
          <p:cNvPr id="2" name="TextBox 1"/>
          <p:cNvSpPr txBox="1"/>
          <p:nvPr/>
        </p:nvSpPr>
        <p:spPr>
          <a:xfrm>
            <a:off x="683568" y="2564904"/>
            <a:ext cx="61866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Tracking Carbon: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Exploring the myths about carbon offsets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Professor Will Steffen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Climate Council of Australia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Australian National 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6381328"/>
            <a:ext cx="575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CANWin</a:t>
            </a:r>
            <a:r>
              <a:rPr lang="en-US" sz="1800" b="1" dirty="0" smtClean="0">
                <a:solidFill>
                  <a:schemeClr val="bg1"/>
                </a:solidFill>
              </a:rPr>
              <a:t> Guest Speakers Forum, </a:t>
            </a:r>
            <a:r>
              <a:rPr lang="en-US" sz="1800" b="1" dirty="0" err="1" smtClean="0">
                <a:solidFill>
                  <a:schemeClr val="bg1"/>
                </a:solidFill>
              </a:rPr>
              <a:t>Bowral</a:t>
            </a:r>
            <a:r>
              <a:rPr lang="en-US" sz="1800" b="1" dirty="0" smtClean="0">
                <a:solidFill>
                  <a:schemeClr val="bg1"/>
                </a:solidFill>
              </a:rPr>
              <a:t>, 14 February 2014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8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7016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>
                <a:solidFill>
                  <a:srgbClr val="FFFFFF"/>
                </a:solidFill>
                <a:latin typeface="Tahoma" charset="0"/>
                <a:ea typeface="ＭＳ Ｐゴシック" charset="0"/>
                <a:cs typeface="Tahoma" charset="0"/>
              </a:rPr>
              <a:t>B</a:t>
            </a:r>
          </a:p>
        </p:txBody>
      </p:sp>
      <p:sp>
        <p:nvSpPr>
          <p:cNvPr id="20482" name="Text Box 13"/>
          <p:cNvSpPr txBox="1">
            <a:spLocks noChangeArrowheads="1"/>
          </p:cNvSpPr>
          <p:nvPr/>
        </p:nvSpPr>
        <p:spPr bwMode="auto">
          <a:xfrm>
            <a:off x="0" y="1793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ahoma" charset="0"/>
                <a:cs typeface="Tahoma" charset="0"/>
              </a:rPr>
              <a:t>Fossil fuel “offset” approach is physically impossible</a:t>
            </a:r>
          </a:p>
        </p:txBody>
      </p:sp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625475" y="939800"/>
            <a:ext cx="2362200" cy="20574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Tahoma" charset="0"/>
                <a:cs typeface="Tahoma" charset="0"/>
              </a:rPr>
              <a:t>Fossil Fuels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932363" y="1489075"/>
            <a:ext cx="1439862" cy="12192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ahoma" charset="0"/>
                <a:cs typeface="Tahoma" charset="0"/>
              </a:rPr>
              <a:t>Atmosphere</a:t>
            </a:r>
          </a:p>
        </p:txBody>
      </p:sp>
      <p:grpSp>
        <p:nvGrpSpPr>
          <p:cNvPr id="20485" name="Group 28"/>
          <p:cNvGrpSpPr>
            <a:grpSpLocks/>
          </p:cNvGrpSpPr>
          <p:nvPr/>
        </p:nvGrpSpPr>
        <p:grpSpPr bwMode="auto">
          <a:xfrm>
            <a:off x="2605088" y="3336925"/>
            <a:ext cx="1905000" cy="1676400"/>
            <a:chOff x="2438400" y="3124200"/>
            <a:chExt cx="1905000" cy="1676400"/>
          </a:xfrm>
        </p:grpSpPr>
        <p:sp>
          <p:nvSpPr>
            <p:cNvPr id="20508" name="Rectangle 2"/>
            <p:cNvSpPr>
              <a:spLocks noChangeArrowheads="1"/>
            </p:cNvSpPr>
            <p:nvPr/>
          </p:nvSpPr>
          <p:spPr bwMode="auto">
            <a:xfrm>
              <a:off x="2438400" y="3657600"/>
              <a:ext cx="1905000" cy="1143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latin typeface="Tahoma" charset="0"/>
                  <a:cs typeface="Tahoma" charset="0"/>
                </a:rPr>
                <a:t>Land</a:t>
              </a:r>
            </a:p>
          </p:txBody>
        </p:sp>
        <p:sp>
          <p:nvSpPr>
            <p:cNvPr id="20509" name="Rectangle 14"/>
            <p:cNvSpPr>
              <a:spLocks noChangeArrowheads="1"/>
            </p:cNvSpPr>
            <p:nvPr/>
          </p:nvSpPr>
          <p:spPr bwMode="auto">
            <a:xfrm>
              <a:off x="2438400" y="3216424"/>
              <a:ext cx="1905000" cy="59357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latin typeface="Tahoma" charset="0"/>
                  <a:cs typeface="Tahoma" charset="0"/>
                </a:rPr>
                <a:t>Stock re-filled</a:t>
              </a:r>
            </a:p>
          </p:txBody>
        </p:sp>
        <p:sp>
          <p:nvSpPr>
            <p:cNvPr id="20510" name="Rectangle 19"/>
            <p:cNvSpPr>
              <a:spLocks noChangeArrowheads="1"/>
            </p:cNvSpPr>
            <p:nvPr/>
          </p:nvSpPr>
          <p:spPr bwMode="auto">
            <a:xfrm>
              <a:off x="2438400" y="3124200"/>
              <a:ext cx="1905000" cy="922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sp>
        <p:nvSpPr>
          <p:cNvPr id="20486" name="Text Box 23"/>
          <p:cNvSpPr txBox="1">
            <a:spLocks noChangeArrowheads="1"/>
          </p:cNvSpPr>
          <p:nvPr/>
        </p:nvSpPr>
        <p:spPr bwMode="auto">
          <a:xfrm>
            <a:off x="6842125" y="862013"/>
            <a:ext cx="2301875" cy="1323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latin typeface="Tahoma" charset="0"/>
                <a:cs typeface="Tahoma" charset="0"/>
              </a:rPr>
              <a:t>Additional carbon in</a:t>
            </a:r>
          </a:p>
          <a:p>
            <a:r>
              <a:rPr lang="en-US" sz="1600">
                <a:latin typeface="Tahoma" charset="0"/>
                <a:cs typeface="Tahoma" charset="0"/>
              </a:rPr>
              <a:t>the active system that</a:t>
            </a:r>
          </a:p>
          <a:p>
            <a:r>
              <a:rPr lang="en-US" sz="1600">
                <a:latin typeface="Tahoma" charset="0"/>
                <a:cs typeface="Tahoma" charset="0"/>
              </a:rPr>
              <a:t>came from burning</a:t>
            </a:r>
          </a:p>
          <a:p>
            <a:r>
              <a:rPr lang="en-US" sz="1600">
                <a:latin typeface="Tahoma" charset="0"/>
                <a:cs typeface="Tahoma" charset="0"/>
              </a:rPr>
              <a:t>fossil fuels which is not offset in reality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H="1">
            <a:off x="6400800" y="1412875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8" name="Group 27"/>
          <p:cNvGrpSpPr>
            <a:grpSpLocks/>
          </p:cNvGrpSpPr>
          <p:nvPr/>
        </p:nvGrpSpPr>
        <p:grpSpPr bwMode="auto">
          <a:xfrm>
            <a:off x="5562600" y="3213100"/>
            <a:ext cx="3124200" cy="3505200"/>
            <a:chOff x="5562600" y="3352800"/>
            <a:chExt cx="3124200" cy="3505200"/>
          </a:xfrm>
        </p:grpSpPr>
        <p:sp>
          <p:nvSpPr>
            <p:cNvPr id="20505" name="Rectangle 4"/>
            <p:cNvSpPr>
              <a:spLocks noChangeArrowheads="1"/>
            </p:cNvSpPr>
            <p:nvPr/>
          </p:nvSpPr>
          <p:spPr bwMode="auto">
            <a:xfrm>
              <a:off x="5562600" y="3733800"/>
              <a:ext cx="3124200" cy="18288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Surface Ocean</a:t>
              </a:r>
            </a:p>
          </p:txBody>
        </p:sp>
        <p:sp>
          <p:nvSpPr>
            <p:cNvPr id="20506" name="Rectangle 5"/>
            <p:cNvSpPr>
              <a:spLocks noChangeArrowheads="1"/>
            </p:cNvSpPr>
            <p:nvPr/>
          </p:nvSpPr>
          <p:spPr bwMode="auto">
            <a:xfrm>
              <a:off x="5562600" y="5562600"/>
              <a:ext cx="3124200" cy="1295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Deep Ocean</a:t>
              </a:r>
            </a:p>
          </p:txBody>
        </p:sp>
        <p:sp>
          <p:nvSpPr>
            <p:cNvPr id="20507" name="Rectangle 21"/>
            <p:cNvSpPr>
              <a:spLocks noChangeArrowheads="1"/>
            </p:cNvSpPr>
            <p:nvPr/>
          </p:nvSpPr>
          <p:spPr bwMode="auto">
            <a:xfrm>
              <a:off x="5562600" y="3352800"/>
              <a:ext cx="3124200" cy="3810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sp>
        <p:nvSpPr>
          <p:cNvPr id="20489" name="Text Box 27"/>
          <p:cNvSpPr txBox="1">
            <a:spLocks noChangeArrowheads="1"/>
          </p:cNvSpPr>
          <p:nvPr/>
        </p:nvSpPr>
        <p:spPr bwMode="auto">
          <a:xfrm>
            <a:off x="8604250" y="0"/>
            <a:ext cx="511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>
                <a:latin typeface="Tahoma" charset="0"/>
                <a:cs typeface="Tahoma" charset="0"/>
              </a:rPr>
              <a:t>4</a:t>
            </a:r>
          </a:p>
        </p:txBody>
      </p:sp>
      <p:cxnSp>
        <p:nvCxnSpPr>
          <p:cNvPr id="39" name="Curved Connector 38"/>
          <p:cNvCxnSpPr>
            <a:cxnSpLocks noChangeShapeType="1"/>
          </p:cNvCxnSpPr>
          <p:nvPr/>
        </p:nvCxnSpPr>
        <p:spPr bwMode="auto">
          <a:xfrm flipV="1">
            <a:off x="2987675" y="1268413"/>
            <a:ext cx="1871663" cy="7000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hape 42"/>
          <p:cNvCxnSpPr/>
          <p:nvPr/>
        </p:nvCxnSpPr>
        <p:spPr>
          <a:xfrm>
            <a:off x="6372225" y="2098675"/>
            <a:ext cx="576263" cy="111442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cxnSpLocks noChangeShapeType="1"/>
          </p:cNvCxnSpPr>
          <p:nvPr/>
        </p:nvCxnSpPr>
        <p:spPr bwMode="auto">
          <a:xfrm rot="16200000" flipV="1">
            <a:off x="6155532" y="2709069"/>
            <a:ext cx="792162" cy="2159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hape 47"/>
          <p:cNvCxnSpPr>
            <a:cxnSpLocks noChangeShapeType="1"/>
            <a:stCxn id="20510" idx="0"/>
          </p:cNvCxnSpPr>
          <p:nvPr/>
        </p:nvCxnSpPr>
        <p:spPr bwMode="auto">
          <a:xfrm rot="5400000" flipH="1" flipV="1">
            <a:off x="3269457" y="1664494"/>
            <a:ext cx="1960562" cy="13843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Curved Connector 49"/>
          <p:cNvCxnSpPr/>
          <p:nvPr/>
        </p:nvCxnSpPr>
        <p:spPr>
          <a:xfrm rot="5400000">
            <a:off x="3996532" y="2348706"/>
            <a:ext cx="935038" cy="9366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20508" idx="3"/>
            <a:endCxn id="20505" idx="1"/>
          </p:cNvCxnSpPr>
          <p:nvPr/>
        </p:nvCxnSpPr>
        <p:spPr>
          <a:xfrm>
            <a:off x="4510088" y="4441825"/>
            <a:ext cx="1052512" cy="666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6443663" y="5445125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 rot="16200000" flipV="1">
            <a:off x="6804025" y="5445125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8" name="Rectangle 19"/>
          <p:cNvSpPr>
            <a:spLocks noChangeArrowheads="1"/>
          </p:cNvSpPr>
          <p:nvPr/>
        </p:nvSpPr>
        <p:spPr bwMode="auto">
          <a:xfrm>
            <a:off x="4932363" y="1125538"/>
            <a:ext cx="1439862" cy="4572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charset="0"/>
              <a:cs typeface="Tahoma" charset="0"/>
            </a:endParaRPr>
          </a:p>
        </p:txBody>
      </p:sp>
      <p:sp>
        <p:nvSpPr>
          <p:cNvPr id="20499" name="TextBox 4"/>
          <p:cNvSpPr txBox="1">
            <a:spLocks noChangeArrowheads="1"/>
          </p:cNvSpPr>
          <p:nvPr/>
        </p:nvSpPr>
        <p:spPr bwMode="auto">
          <a:xfrm>
            <a:off x="323850" y="3679825"/>
            <a:ext cx="1800225" cy="107791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AU" sz="1600">
                <a:latin typeface="Tahoma" charset="0"/>
                <a:cs typeface="Tahoma" charset="0"/>
              </a:rPr>
              <a:t>Hypothetical refilling of land buffer plus some CO2 fertilisation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4075" y="3870325"/>
            <a:ext cx="3603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67625" y="2185988"/>
            <a:ext cx="0" cy="955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02" name="TextBox 9"/>
          <p:cNvSpPr txBox="1">
            <a:spLocks noChangeArrowheads="1"/>
          </p:cNvSpPr>
          <p:nvPr/>
        </p:nvSpPr>
        <p:spPr bwMode="auto">
          <a:xfrm>
            <a:off x="3059113" y="5403850"/>
            <a:ext cx="1893887" cy="83026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AU" sz="1600">
                <a:latin typeface="Tahoma" charset="0"/>
                <a:cs typeface="Tahoma" charset="0"/>
              </a:rPr>
              <a:t>Natural ocean buffering of some fossil fuel CO2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4953000" y="5013325"/>
            <a:ext cx="555625" cy="7191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/>
          <p:nvPr/>
        </p:nvSpPr>
        <p:spPr>
          <a:xfrm>
            <a:off x="1562100" y="908050"/>
            <a:ext cx="1425575" cy="906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0" y="115888"/>
            <a:ext cx="8388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ahoma" charset="0"/>
                <a:cs typeface="Tahoma" charset="0"/>
              </a:rPr>
              <a:t>In any case, the land buffer can only be partially re-filled due to competing land uses</a:t>
            </a:r>
          </a:p>
        </p:txBody>
      </p:sp>
      <p:sp>
        <p:nvSpPr>
          <p:cNvPr id="22531" name="Rectangle 15"/>
          <p:cNvSpPr>
            <a:spLocks noChangeArrowheads="1"/>
          </p:cNvSpPr>
          <p:nvPr/>
        </p:nvSpPr>
        <p:spPr bwMode="auto">
          <a:xfrm>
            <a:off x="228600" y="1084263"/>
            <a:ext cx="2362200" cy="20574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Tahoma" charset="0"/>
                <a:cs typeface="Tahoma" charset="0"/>
              </a:rPr>
              <a:t>Fossil Fuels</a:t>
            </a:r>
            <a:endParaRPr lang="en-US">
              <a:latin typeface="Tahoma" charset="0"/>
              <a:cs typeface="Tahoma" charset="0"/>
            </a:endParaRPr>
          </a:p>
        </p:txBody>
      </p:sp>
      <p:grpSp>
        <p:nvGrpSpPr>
          <p:cNvPr id="22532" name="Group 20"/>
          <p:cNvGrpSpPr>
            <a:grpSpLocks/>
          </p:cNvGrpSpPr>
          <p:nvPr/>
        </p:nvGrpSpPr>
        <p:grpSpPr bwMode="auto">
          <a:xfrm>
            <a:off x="4953000" y="1031875"/>
            <a:ext cx="1371600" cy="1676400"/>
            <a:chOff x="4953000" y="533400"/>
            <a:chExt cx="1371600" cy="1676400"/>
          </a:xfrm>
        </p:grpSpPr>
        <p:sp>
          <p:nvSpPr>
            <p:cNvPr id="22554" name="Rectangle 3"/>
            <p:cNvSpPr>
              <a:spLocks noChangeArrowheads="1"/>
            </p:cNvSpPr>
            <p:nvPr/>
          </p:nvSpPr>
          <p:spPr bwMode="auto">
            <a:xfrm>
              <a:off x="4953000" y="990600"/>
              <a:ext cx="1371600" cy="1219200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latin typeface="Tahoma" charset="0"/>
                  <a:cs typeface="Tahoma" charset="0"/>
                </a:rPr>
                <a:t>Atmosphere</a:t>
              </a:r>
            </a:p>
          </p:txBody>
        </p:sp>
        <p:sp>
          <p:nvSpPr>
            <p:cNvPr id="22555" name="Rectangle 18"/>
            <p:cNvSpPr>
              <a:spLocks noChangeArrowheads="1"/>
            </p:cNvSpPr>
            <p:nvPr/>
          </p:nvSpPr>
          <p:spPr bwMode="auto">
            <a:xfrm>
              <a:off x="4953000" y="533400"/>
              <a:ext cx="1371600" cy="457200"/>
            </a:xfrm>
            <a:prstGeom prst="can">
              <a:avLst>
                <a:gd name="adj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grpSp>
        <p:nvGrpSpPr>
          <p:cNvPr id="22533" name="Group 22"/>
          <p:cNvGrpSpPr>
            <a:grpSpLocks/>
          </p:cNvGrpSpPr>
          <p:nvPr/>
        </p:nvGrpSpPr>
        <p:grpSpPr bwMode="auto">
          <a:xfrm>
            <a:off x="2438400" y="3408363"/>
            <a:ext cx="1905000" cy="1676400"/>
            <a:chOff x="2438400" y="3124200"/>
            <a:chExt cx="1905000" cy="1676400"/>
          </a:xfrm>
        </p:grpSpPr>
        <p:sp>
          <p:nvSpPr>
            <p:cNvPr id="22551" name="Rectangle 2"/>
            <p:cNvSpPr>
              <a:spLocks noChangeArrowheads="1"/>
            </p:cNvSpPr>
            <p:nvPr/>
          </p:nvSpPr>
          <p:spPr bwMode="auto">
            <a:xfrm>
              <a:off x="2438400" y="3657600"/>
              <a:ext cx="1905000" cy="1143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Land</a:t>
              </a:r>
            </a:p>
          </p:txBody>
        </p:sp>
        <p:sp>
          <p:nvSpPr>
            <p:cNvPr id="22552" name="Rectangle 14"/>
            <p:cNvSpPr>
              <a:spLocks noChangeArrowheads="1"/>
            </p:cNvSpPr>
            <p:nvPr/>
          </p:nvSpPr>
          <p:spPr bwMode="auto">
            <a:xfrm>
              <a:off x="2438400" y="3216424"/>
              <a:ext cx="1905000" cy="593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000" i="1">
                <a:latin typeface="Tahoma" charset="0"/>
                <a:cs typeface="Tahoma" charset="0"/>
              </a:endParaRPr>
            </a:p>
            <a:p>
              <a:pPr algn="ctr"/>
              <a:r>
                <a:rPr lang="en-US" sz="1000" i="1">
                  <a:latin typeface="Tahoma" charset="0"/>
                  <a:cs typeface="Tahoma" charset="0"/>
                </a:rPr>
                <a:t>Un-refilled stock due to </a:t>
              </a:r>
            </a:p>
            <a:p>
              <a:pPr algn="ctr"/>
              <a:r>
                <a:rPr lang="en-US" sz="1000" i="1">
                  <a:latin typeface="Tahoma" charset="0"/>
                  <a:cs typeface="Tahoma" charset="0"/>
                </a:rPr>
                <a:t>“fixed” land use especially food </a:t>
              </a:r>
            </a:p>
          </p:txBody>
        </p:sp>
        <p:sp>
          <p:nvSpPr>
            <p:cNvPr id="22553" name="Rectangle 19"/>
            <p:cNvSpPr>
              <a:spLocks noChangeArrowheads="1"/>
            </p:cNvSpPr>
            <p:nvPr/>
          </p:nvSpPr>
          <p:spPr bwMode="auto">
            <a:xfrm>
              <a:off x="2438400" y="3124200"/>
              <a:ext cx="1905000" cy="23624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AU" sz="1000" i="1">
                  <a:latin typeface="Tahoma" charset="0"/>
                  <a:cs typeface="Tahoma" charset="0"/>
                </a:rPr>
                <a:t>Stock re-fill</a:t>
              </a:r>
            </a:p>
          </p:txBody>
        </p:sp>
      </p:grp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5508625" y="3586163"/>
            <a:ext cx="3167063" cy="1828800"/>
          </a:xfrm>
          <a:prstGeom prst="beve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  <a:cs typeface="Tahoma" charset="0"/>
              </a:rPr>
              <a:t>Surface Ocean</a:t>
            </a: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5508625" y="5414963"/>
            <a:ext cx="3167063" cy="1295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  <a:cs typeface="Tahoma" charset="0"/>
              </a:rPr>
              <a:t>Deep Ocean</a:t>
            </a:r>
          </a:p>
        </p:txBody>
      </p:sp>
      <p:sp>
        <p:nvSpPr>
          <p:cNvPr id="22536" name="Rectangle 21"/>
          <p:cNvSpPr>
            <a:spLocks noChangeArrowheads="1"/>
          </p:cNvSpPr>
          <p:nvPr/>
        </p:nvSpPr>
        <p:spPr bwMode="auto">
          <a:xfrm>
            <a:off x="5508625" y="3357563"/>
            <a:ext cx="3167063" cy="215900"/>
          </a:xfrm>
          <a:prstGeom prst="bevel">
            <a:avLst>
              <a:gd name="adj" fmla="val 12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charset="0"/>
              <a:cs typeface="Tahoma" charset="0"/>
            </a:endParaRP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8669338" y="0"/>
            <a:ext cx="511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>
                <a:latin typeface="Tahoma" charset="0"/>
                <a:cs typeface="Tahoma" charset="0"/>
              </a:rPr>
              <a:t>5</a:t>
            </a:r>
          </a:p>
        </p:txBody>
      </p:sp>
      <p:sp>
        <p:nvSpPr>
          <p:cNvPr id="22538" name="Rectangle 21"/>
          <p:cNvSpPr>
            <a:spLocks noChangeArrowheads="1"/>
          </p:cNvSpPr>
          <p:nvPr/>
        </p:nvSpPr>
        <p:spPr bwMode="auto">
          <a:xfrm>
            <a:off x="5508625" y="3573463"/>
            <a:ext cx="3167063" cy="2159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charset="0"/>
              <a:cs typeface="Tahoma" charset="0"/>
            </a:endParaRPr>
          </a:p>
        </p:txBody>
      </p:sp>
      <p:cxnSp>
        <p:nvCxnSpPr>
          <p:cNvPr id="27" name="Curved Connector 26"/>
          <p:cNvCxnSpPr>
            <a:cxnSpLocks noChangeShapeType="1"/>
          </p:cNvCxnSpPr>
          <p:nvPr/>
        </p:nvCxnSpPr>
        <p:spPr bwMode="auto">
          <a:xfrm flipV="1">
            <a:off x="2590800" y="1341438"/>
            <a:ext cx="2341563" cy="7715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urved Connector 32"/>
          <p:cNvCxnSpPr/>
          <p:nvPr/>
        </p:nvCxnSpPr>
        <p:spPr>
          <a:xfrm rot="5400000">
            <a:off x="3887788" y="2384425"/>
            <a:ext cx="1152525" cy="9366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hape 34"/>
          <p:cNvCxnSpPr>
            <a:stCxn id="22554" idx="3"/>
          </p:cNvCxnSpPr>
          <p:nvPr/>
        </p:nvCxnSpPr>
        <p:spPr>
          <a:xfrm>
            <a:off x="6324600" y="2098675"/>
            <a:ext cx="768350" cy="1258888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cxnSpLocks noChangeShapeType="1"/>
          </p:cNvCxnSpPr>
          <p:nvPr/>
        </p:nvCxnSpPr>
        <p:spPr bwMode="auto">
          <a:xfrm rot="16200000" flipV="1">
            <a:off x="6047581" y="2601119"/>
            <a:ext cx="1081088" cy="4318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urved Connector 38"/>
          <p:cNvCxnSpPr>
            <a:stCxn id="22551" idx="3"/>
          </p:cNvCxnSpPr>
          <p:nvPr/>
        </p:nvCxnSpPr>
        <p:spPr>
          <a:xfrm>
            <a:off x="4343400" y="4513263"/>
            <a:ext cx="1165225" cy="28416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cxnSpLocks noChangeShapeType="1"/>
            <a:stCxn id="22553" idx="0"/>
          </p:cNvCxnSpPr>
          <p:nvPr/>
        </p:nvCxnSpPr>
        <p:spPr bwMode="auto">
          <a:xfrm rot="5400000" flipH="1" flipV="1">
            <a:off x="3487737" y="1892301"/>
            <a:ext cx="1419225" cy="16129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Rectangle 4"/>
          <p:cNvSpPr>
            <a:spLocks noChangeArrowheads="1"/>
          </p:cNvSpPr>
          <p:nvPr/>
        </p:nvSpPr>
        <p:spPr bwMode="auto">
          <a:xfrm>
            <a:off x="5508625" y="3644900"/>
            <a:ext cx="3167063" cy="1828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  <a:cs typeface="Tahoma" charset="0"/>
              </a:rPr>
              <a:t>Surface Ocean</a:t>
            </a:r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5508625" y="3416300"/>
            <a:ext cx="3167063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charset="0"/>
              <a:cs typeface="Tahoma" charset="0"/>
            </a:endParaRPr>
          </a:p>
        </p:txBody>
      </p:sp>
      <p:sp>
        <p:nvSpPr>
          <p:cNvPr id="22547" name="Rectangle 21"/>
          <p:cNvSpPr>
            <a:spLocks noChangeArrowheads="1"/>
          </p:cNvSpPr>
          <p:nvPr/>
        </p:nvSpPr>
        <p:spPr bwMode="auto">
          <a:xfrm>
            <a:off x="5508625" y="3632200"/>
            <a:ext cx="3167063" cy="2159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charset="0"/>
              <a:cs typeface="Tahoma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6443663" y="5445125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rot="16200000" flipV="1">
            <a:off x="6804025" y="5445125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/>
          <p:nvPr/>
        </p:nvSpPr>
        <p:spPr>
          <a:xfrm>
            <a:off x="1201738" y="1052513"/>
            <a:ext cx="1425575" cy="904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7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6413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400">
                <a:solidFill>
                  <a:schemeClr val="bg1"/>
                </a:solidFill>
                <a:latin typeface="Tahoma" charset="0"/>
              </a:rPr>
              <a:t>Biosequestration in land systems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1852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200">
                <a:solidFill>
                  <a:schemeClr val="bg1"/>
                </a:solidFill>
                <a:latin typeface="Tahoma" charset="0"/>
              </a:rPr>
              <a:t> Best considered as returning legacy carbon from the atmosphere 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to land systems.</a:t>
            </a:r>
          </a:p>
          <a:p>
            <a:endParaRPr lang="en-US" sz="2200">
              <a:solidFill>
                <a:schemeClr val="bg1"/>
              </a:solidFill>
              <a:latin typeface="Tahoma" charset="0"/>
            </a:endParaRPr>
          </a:p>
          <a:p>
            <a:pPr>
              <a:buFont typeface="Times" charset="0"/>
              <a:buChar char="•"/>
            </a:pPr>
            <a:r>
              <a:rPr lang="en-US" sz="2200">
                <a:solidFill>
                  <a:schemeClr val="bg1"/>
                </a:solidFill>
                <a:latin typeface="Tahoma" charset="0"/>
              </a:rPr>
              <a:t> Natural ecosystems maximise carbon storage. Reducing 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emissions from conversion of natural ecosystems should be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highest priority in the land sector.</a:t>
            </a:r>
          </a:p>
          <a:p>
            <a:endParaRPr lang="en-US" sz="2200">
              <a:solidFill>
                <a:schemeClr val="bg1"/>
              </a:solidFill>
              <a:latin typeface="Tahoma" charset="0"/>
            </a:endParaRPr>
          </a:p>
          <a:p>
            <a:pPr>
              <a:buFont typeface="Times" charset="0"/>
              <a:buChar char="•"/>
            </a:pPr>
            <a:r>
              <a:rPr lang="en-US" sz="2200">
                <a:solidFill>
                  <a:schemeClr val="bg1"/>
                </a:solidFill>
                <a:latin typeface="Tahoma" charset="0"/>
              </a:rPr>
              <a:t> Biosequestration schemes require careful architectures - deliver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co-benefits and avoid perverse outcomes (e.g., biodiversity).</a:t>
            </a:r>
          </a:p>
          <a:p>
            <a:endParaRPr lang="en-US" sz="2200">
              <a:solidFill>
                <a:schemeClr val="bg1"/>
              </a:solidFill>
              <a:latin typeface="Tahoma" charset="0"/>
            </a:endParaRPr>
          </a:p>
          <a:p>
            <a:pPr>
              <a:buFont typeface="Times" charset="0"/>
              <a:buChar char="•"/>
            </a:pPr>
            <a:r>
              <a:rPr lang="en-US" sz="2200">
                <a:solidFill>
                  <a:schemeClr val="bg1"/>
                </a:solidFill>
                <a:latin typeface="Tahoma" charset="0"/>
              </a:rPr>
              <a:t> Carbon stored in land systems is vulnerable to rapid return to the 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atmosphere - fires, heatwaves, insect attacks, rising T.</a:t>
            </a:r>
          </a:p>
          <a:p>
            <a:endParaRPr lang="en-US" sz="2200">
              <a:solidFill>
                <a:schemeClr val="bg1"/>
              </a:solidFill>
              <a:latin typeface="Tahoma" charset="0"/>
            </a:endParaRPr>
          </a:p>
          <a:p>
            <a:pPr>
              <a:buFont typeface="Times" charset="0"/>
              <a:buChar char="•"/>
            </a:pPr>
            <a:r>
              <a:rPr lang="en-US" sz="2200">
                <a:solidFill>
                  <a:schemeClr val="bg1"/>
                </a:solidFill>
                <a:latin typeface="Tahoma" charset="0"/>
              </a:rPr>
              <a:t> Scientifically, biosequestration should be </a:t>
            </a:r>
            <a:r>
              <a:rPr lang="en-US" sz="2200" b="1" i="1">
                <a:solidFill>
                  <a:schemeClr val="bg1"/>
                </a:solidFill>
                <a:latin typeface="Tahoma" charset="0"/>
              </a:rPr>
              <a:t>in addition to</a:t>
            </a:r>
            <a:r>
              <a:rPr lang="en-US" sz="220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r>
              <a:rPr lang="en-US" sz="2200">
                <a:solidFill>
                  <a:schemeClr val="bg1"/>
                </a:solidFill>
                <a:latin typeface="Tahoma" charset="0"/>
              </a:rPr>
              <a:t>  reduction of fossil fuel emissions, not </a:t>
            </a:r>
            <a:r>
              <a:rPr lang="en-US" sz="2200" i="1">
                <a:solidFill>
                  <a:schemeClr val="bg1"/>
                </a:solidFill>
                <a:latin typeface="Tahoma" charset="0"/>
              </a:rPr>
              <a:t>instead of</a:t>
            </a:r>
            <a:r>
              <a:rPr lang="en-US" sz="2200">
                <a:solidFill>
                  <a:schemeClr val="bg1"/>
                </a:solidFill>
                <a:latin typeface="Tahoma" charset="0"/>
              </a:rPr>
              <a:t> or an </a:t>
            </a:r>
            <a:r>
              <a:rPr lang="en-US" sz="2200" i="1">
                <a:solidFill>
                  <a:schemeClr val="bg1"/>
                </a:solidFill>
                <a:latin typeface="Tahoma" charset="0"/>
              </a:rPr>
              <a:t>offset</a:t>
            </a:r>
            <a:r>
              <a:rPr lang="en-US" sz="2200">
                <a:solidFill>
                  <a:schemeClr val="bg1"/>
                </a:solidFill>
                <a:latin typeface="Tahoma" charset="0"/>
              </a:rPr>
              <a:t> for…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584825" y="6352173"/>
            <a:ext cx="2962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ahoma" charset="0"/>
              </a:rPr>
              <a:t>Source: </a:t>
            </a:r>
            <a:r>
              <a:rPr lang="en-US" sz="1600" b="1" dirty="0" smtClean="0">
                <a:solidFill>
                  <a:schemeClr val="bg1"/>
                </a:solidFill>
                <a:latin typeface="Tahoma" charset="0"/>
              </a:rPr>
              <a:t>Mackey et al.</a:t>
            </a:r>
            <a:r>
              <a:rPr lang="en-US" sz="1600" b="1" dirty="0" smtClean="0">
                <a:solidFill>
                  <a:schemeClr val="bg1"/>
                </a:solidFill>
                <a:latin typeface="Tahoma" charset="0"/>
              </a:rPr>
              <a:t> 2013</a:t>
            </a:r>
            <a:endParaRPr lang="en-US" sz="1600" b="1" dirty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2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05-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143000"/>
            <a:ext cx="4826000" cy="514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0" y="241300"/>
            <a:ext cx="7940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ahoma Bold"/>
              </a:rPr>
              <a:t>4. Vulnerabilities in the global carbon cycle</a:t>
            </a:r>
            <a:endParaRPr lang="en-US" sz="28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8735" y="6334760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Friedlingstein</a:t>
            </a:r>
            <a:r>
              <a:rPr lang="en-US" sz="1600" b="1" dirty="0" smtClean="0">
                <a:solidFill>
                  <a:schemeClr val="bg1"/>
                </a:solidFill>
              </a:rPr>
              <a:t> et al. 2006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3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43075" y="1271588"/>
            <a:ext cx="61341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>
              <a:latin typeface="Times New Roman" charset="0"/>
            </a:endParaRPr>
          </a:p>
          <a:p>
            <a:pPr algn="ctr"/>
            <a:endParaRPr lang="en-US" sz="3200">
              <a:latin typeface="Times New Roman" charset="0"/>
            </a:endParaRPr>
          </a:p>
        </p:txBody>
      </p:sp>
      <p:pic>
        <p:nvPicPr>
          <p:cNvPr id="24579" name="Picture 3" descr="Fig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584700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286000" y="152400"/>
            <a:ext cx="52721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ahoma" charset="0"/>
              </a:rPr>
              <a:t>Changes in the carbon sinks</a:t>
            </a:r>
            <a:endParaRPr lang="en-US" sz="32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219200" y="3810000"/>
            <a:ext cx="3581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ahoma" charset="0"/>
              </a:rPr>
              <a:t>Canadell et al. 2007; Global Carbon Project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315200" y="6583363"/>
            <a:ext cx="1704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ahoma" charset="0"/>
              </a:rPr>
              <a:t>Canadell et al. 2007</a:t>
            </a:r>
          </a:p>
        </p:txBody>
      </p:sp>
      <p:pic>
        <p:nvPicPr>
          <p:cNvPr id="24583" name="Picture 7" descr="Fig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3124200"/>
            <a:ext cx="4398962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8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8" name="Picture 2" descr="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7332367" y="6550223"/>
            <a:ext cx="18116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  <a:latin typeface="Palatino" charset="0"/>
              </a:rPr>
              <a:t>Photo: Brian Stocks</a:t>
            </a:r>
            <a:endParaRPr lang="en-US" sz="1600" i="1" dirty="0">
              <a:solidFill>
                <a:schemeClr val="bg1"/>
              </a:solidFill>
              <a:latin typeface="Arial Narrow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332656"/>
            <a:ext cx="52638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ahoma Bold"/>
              </a:rPr>
              <a:t>Canadian Forests: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ahoma Bold"/>
              </a:rPr>
              <a:t>Disturbances</a:t>
            </a:r>
            <a:endParaRPr lang="en-US" sz="4400" b="1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191563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194" name="Group 2"/>
          <p:cNvGrpSpPr>
            <a:grpSpLocks/>
          </p:cNvGrpSpPr>
          <p:nvPr/>
        </p:nvGrpSpPr>
        <p:grpSpPr bwMode="auto">
          <a:xfrm>
            <a:off x="454025" y="1143000"/>
            <a:ext cx="7545388" cy="5257800"/>
            <a:chOff x="431" y="720"/>
            <a:chExt cx="4753" cy="3312"/>
          </a:xfrm>
        </p:grpSpPr>
        <p:sp>
          <p:nvSpPr>
            <p:cNvPr id="520195" name="Rectangle 3"/>
            <p:cNvSpPr>
              <a:spLocks noChangeArrowheads="1"/>
            </p:cNvSpPr>
            <p:nvPr/>
          </p:nvSpPr>
          <p:spPr bwMode="auto">
            <a:xfrm>
              <a:off x="1037" y="958"/>
              <a:ext cx="3948" cy="233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196" name="Rectangle 4"/>
            <p:cNvSpPr>
              <a:spLocks noChangeArrowheads="1"/>
            </p:cNvSpPr>
            <p:nvPr/>
          </p:nvSpPr>
          <p:spPr bwMode="auto">
            <a:xfrm>
              <a:off x="1037" y="958"/>
              <a:ext cx="3948" cy="72"/>
            </a:xfrm>
            <a:prstGeom prst="rect">
              <a:avLst/>
            </a:pr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97" name="Rectangle 5"/>
            <p:cNvSpPr>
              <a:spLocks noChangeArrowheads="1"/>
            </p:cNvSpPr>
            <p:nvPr/>
          </p:nvSpPr>
          <p:spPr bwMode="auto">
            <a:xfrm>
              <a:off x="1037" y="1030"/>
              <a:ext cx="3948" cy="72"/>
            </a:xfrm>
            <a:prstGeom prst="rect">
              <a:avLst/>
            </a:pr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98" name="Rectangle 6"/>
            <p:cNvSpPr>
              <a:spLocks noChangeArrowheads="1"/>
            </p:cNvSpPr>
            <p:nvPr/>
          </p:nvSpPr>
          <p:spPr bwMode="auto">
            <a:xfrm>
              <a:off x="1037" y="1102"/>
              <a:ext cx="3948" cy="75"/>
            </a:xfrm>
            <a:prstGeom prst="rect">
              <a:avLst/>
            </a:pr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99" name="Rectangle 7"/>
            <p:cNvSpPr>
              <a:spLocks noChangeArrowheads="1"/>
            </p:cNvSpPr>
            <p:nvPr/>
          </p:nvSpPr>
          <p:spPr bwMode="auto">
            <a:xfrm>
              <a:off x="1037" y="1177"/>
              <a:ext cx="3948" cy="72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0" name="Rectangle 8"/>
            <p:cNvSpPr>
              <a:spLocks noChangeArrowheads="1"/>
            </p:cNvSpPr>
            <p:nvPr/>
          </p:nvSpPr>
          <p:spPr bwMode="auto">
            <a:xfrm>
              <a:off x="1037" y="1249"/>
              <a:ext cx="3948" cy="72"/>
            </a:xfrm>
            <a:prstGeom prst="rect">
              <a:avLst/>
            </a:pr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1" name="Rectangle 9"/>
            <p:cNvSpPr>
              <a:spLocks noChangeArrowheads="1"/>
            </p:cNvSpPr>
            <p:nvPr/>
          </p:nvSpPr>
          <p:spPr bwMode="auto">
            <a:xfrm>
              <a:off x="1037" y="1321"/>
              <a:ext cx="3948" cy="73"/>
            </a:xfrm>
            <a:prstGeom prst="rect">
              <a:avLst/>
            </a:pr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2" name="Rectangle 10"/>
            <p:cNvSpPr>
              <a:spLocks noChangeArrowheads="1"/>
            </p:cNvSpPr>
            <p:nvPr/>
          </p:nvSpPr>
          <p:spPr bwMode="auto">
            <a:xfrm>
              <a:off x="1037" y="1394"/>
              <a:ext cx="3948" cy="74"/>
            </a:xfrm>
            <a:prstGeom prst="rect">
              <a:avLst/>
            </a:prstGeom>
            <a:solidFill>
              <a:srgbClr val="5B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3" name="Rectangle 11"/>
            <p:cNvSpPr>
              <a:spLocks noChangeArrowheads="1"/>
            </p:cNvSpPr>
            <p:nvPr/>
          </p:nvSpPr>
          <p:spPr bwMode="auto">
            <a:xfrm>
              <a:off x="1037" y="1468"/>
              <a:ext cx="3948" cy="72"/>
            </a:xfrm>
            <a:prstGeom prst="rect">
              <a:avLst/>
            </a:pr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4" name="Rectangle 12"/>
            <p:cNvSpPr>
              <a:spLocks noChangeArrowheads="1"/>
            </p:cNvSpPr>
            <p:nvPr/>
          </p:nvSpPr>
          <p:spPr bwMode="auto">
            <a:xfrm>
              <a:off x="1037" y="1540"/>
              <a:ext cx="3948" cy="7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5" name="Rectangle 13"/>
            <p:cNvSpPr>
              <a:spLocks noChangeArrowheads="1"/>
            </p:cNvSpPr>
            <p:nvPr/>
          </p:nvSpPr>
          <p:spPr bwMode="auto">
            <a:xfrm>
              <a:off x="1037" y="1613"/>
              <a:ext cx="3948" cy="72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6" name="Rectangle 14"/>
            <p:cNvSpPr>
              <a:spLocks noChangeArrowheads="1"/>
            </p:cNvSpPr>
            <p:nvPr/>
          </p:nvSpPr>
          <p:spPr bwMode="auto">
            <a:xfrm>
              <a:off x="1037" y="1685"/>
              <a:ext cx="3948" cy="74"/>
            </a:xfrm>
            <a:prstGeom prst="rect">
              <a:avLst/>
            </a:pr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7" name="Rectangle 15"/>
            <p:cNvSpPr>
              <a:spLocks noChangeArrowheads="1"/>
            </p:cNvSpPr>
            <p:nvPr/>
          </p:nvSpPr>
          <p:spPr bwMode="auto">
            <a:xfrm>
              <a:off x="1037" y="1759"/>
              <a:ext cx="3948" cy="72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8" name="Rectangle 16"/>
            <p:cNvSpPr>
              <a:spLocks noChangeArrowheads="1"/>
            </p:cNvSpPr>
            <p:nvPr/>
          </p:nvSpPr>
          <p:spPr bwMode="auto">
            <a:xfrm>
              <a:off x="1037" y="1831"/>
              <a:ext cx="3948" cy="72"/>
            </a:xfrm>
            <a:prstGeom prst="rect">
              <a:avLst/>
            </a:pr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09" name="Rectangle 17"/>
            <p:cNvSpPr>
              <a:spLocks noChangeArrowheads="1"/>
            </p:cNvSpPr>
            <p:nvPr/>
          </p:nvSpPr>
          <p:spPr bwMode="auto">
            <a:xfrm>
              <a:off x="1037" y="1903"/>
              <a:ext cx="3948" cy="72"/>
            </a:xfrm>
            <a:prstGeom prst="rect">
              <a:avLst/>
            </a:pr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0" name="Rectangle 18"/>
            <p:cNvSpPr>
              <a:spLocks noChangeArrowheads="1"/>
            </p:cNvSpPr>
            <p:nvPr/>
          </p:nvSpPr>
          <p:spPr bwMode="auto">
            <a:xfrm>
              <a:off x="1037" y="1975"/>
              <a:ext cx="3948" cy="76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1" name="Rectangle 19"/>
            <p:cNvSpPr>
              <a:spLocks noChangeArrowheads="1"/>
            </p:cNvSpPr>
            <p:nvPr/>
          </p:nvSpPr>
          <p:spPr bwMode="auto">
            <a:xfrm>
              <a:off x="1037" y="2051"/>
              <a:ext cx="3948" cy="72"/>
            </a:xfrm>
            <a:prstGeom prst="rect">
              <a:avLst/>
            </a:pr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2" name="Rectangle 20"/>
            <p:cNvSpPr>
              <a:spLocks noChangeArrowheads="1"/>
            </p:cNvSpPr>
            <p:nvPr/>
          </p:nvSpPr>
          <p:spPr bwMode="auto">
            <a:xfrm>
              <a:off x="1037" y="2123"/>
              <a:ext cx="3948" cy="72"/>
            </a:xfrm>
            <a:prstGeom prst="rect">
              <a:avLst/>
            </a:prstGeom>
            <a:solidFill>
              <a:srgbClr val="484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3" name="Rectangle 21"/>
            <p:cNvSpPr>
              <a:spLocks noChangeArrowheads="1"/>
            </p:cNvSpPr>
            <p:nvPr/>
          </p:nvSpPr>
          <p:spPr bwMode="auto">
            <a:xfrm>
              <a:off x="1037" y="2195"/>
              <a:ext cx="3948" cy="73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4" name="Rectangle 22"/>
            <p:cNvSpPr>
              <a:spLocks noChangeArrowheads="1"/>
            </p:cNvSpPr>
            <p:nvPr/>
          </p:nvSpPr>
          <p:spPr bwMode="auto">
            <a:xfrm>
              <a:off x="1037" y="2268"/>
              <a:ext cx="3948" cy="74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5" name="Rectangle 23"/>
            <p:cNvSpPr>
              <a:spLocks noChangeArrowheads="1"/>
            </p:cNvSpPr>
            <p:nvPr/>
          </p:nvSpPr>
          <p:spPr bwMode="auto">
            <a:xfrm>
              <a:off x="1037" y="2342"/>
              <a:ext cx="3948" cy="72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6" name="Rectangle 24"/>
            <p:cNvSpPr>
              <a:spLocks noChangeArrowheads="1"/>
            </p:cNvSpPr>
            <p:nvPr/>
          </p:nvSpPr>
          <p:spPr bwMode="auto">
            <a:xfrm>
              <a:off x="1037" y="2414"/>
              <a:ext cx="3948" cy="72"/>
            </a:xfrm>
            <a:prstGeom prst="rect">
              <a:avLst/>
            </a:pr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7" name="Rectangle 25"/>
            <p:cNvSpPr>
              <a:spLocks noChangeArrowheads="1"/>
            </p:cNvSpPr>
            <p:nvPr/>
          </p:nvSpPr>
          <p:spPr bwMode="auto">
            <a:xfrm>
              <a:off x="1037" y="2486"/>
              <a:ext cx="3948" cy="73"/>
            </a:xfrm>
            <a:prstGeom prst="rect">
              <a:avLst/>
            </a:prstGeom>
            <a:solidFill>
              <a:srgbClr val="3C3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8" name="Rectangle 26"/>
            <p:cNvSpPr>
              <a:spLocks noChangeArrowheads="1"/>
            </p:cNvSpPr>
            <p:nvPr/>
          </p:nvSpPr>
          <p:spPr bwMode="auto">
            <a:xfrm>
              <a:off x="1037" y="2559"/>
              <a:ext cx="3948" cy="73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19" name="Rectangle 27"/>
            <p:cNvSpPr>
              <a:spLocks noChangeArrowheads="1"/>
            </p:cNvSpPr>
            <p:nvPr/>
          </p:nvSpPr>
          <p:spPr bwMode="auto">
            <a:xfrm>
              <a:off x="1037" y="2632"/>
              <a:ext cx="3948" cy="73"/>
            </a:xfrm>
            <a:prstGeom prst="rect">
              <a:avLst/>
            </a:pr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0" name="Rectangle 28"/>
            <p:cNvSpPr>
              <a:spLocks noChangeArrowheads="1"/>
            </p:cNvSpPr>
            <p:nvPr/>
          </p:nvSpPr>
          <p:spPr bwMode="auto">
            <a:xfrm>
              <a:off x="1037" y="2705"/>
              <a:ext cx="3948" cy="72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1" name="Rectangle 29"/>
            <p:cNvSpPr>
              <a:spLocks noChangeArrowheads="1"/>
            </p:cNvSpPr>
            <p:nvPr/>
          </p:nvSpPr>
          <p:spPr bwMode="auto">
            <a:xfrm>
              <a:off x="1037" y="2777"/>
              <a:ext cx="3948" cy="74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2" name="Rectangle 30"/>
            <p:cNvSpPr>
              <a:spLocks noChangeArrowheads="1"/>
            </p:cNvSpPr>
            <p:nvPr/>
          </p:nvSpPr>
          <p:spPr bwMode="auto">
            <a:xfrm>
              <a:off x="1037" y="2851"/>
              <a:ext cx="3948" cy="73"/>
            </a:xfrm>
            <a:prstGeom prst="rect">
              <a:avLst/>
            </a:pr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3" name="Rectangle 31"/>
            <p:cNvSpPr>
              <a:spLocks noChangeArrowheads="1"/>
            </p:cNvSpPr>
            <p:nvPr/>
          </p:nvSpPr>
          <p:spPr bwMode="auto">
            <a:xfrm>
              <a:off x="1037" y="2924"/>
              <a:ext cx="3948" cy="72"/>
            </a:xfrm>
            <a:prstGeom prst="rect">
              <a:avLst/>
            </a:pr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4" name="Rectangle 32"/>
            <p:cNvSpPr>
              <a:spLocks noChangeArrowheads="1"/>
            </p:cNvSpPr>
            <p:nvPr/>
          </p:nvSpPr>
          <p:spPr bwMode="auto">
            <a:xfrm>
              <a:off x="1037" y="2996"/>
              <a:ext cx="3948" cy="72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5" name="Rectangle 33"/>
            <p:cNvSpPr>
              <a:spLocks noChangeArrowheads="1"/>
            </p:cNvSpPr>
            <p:nvPr/>
          </p:nvSpPr>
          <p:spPr bwMode="auto">
            <a:xfrm>
              <a:off x="1037" y="3068"/>
              <a:ext cx="3948" cy="73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6" name="Rectangle 34"/>
            <p:cNvSpPr>
              <a:spLocks noChangeArrowheads="1"/>
            </p:cNvSpPr>
            <p:nvPr/>
          </p:nvSpPr>
          <p:spPr bwMode="auto">
            <a:xfrm>
              <a:off x="1037" y="3141"/>
              <a:ext cx="3948" cy="74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7" name="Rectangle 35"/>
            <p:cNvSpPr>
              <a:spLocks noChangeArrowheads="1"/>
            </p:cNvSpPr>
            <p:nvPr/>
          </p:nvSpPr>
          <p:spPr bwMode="auto">
            <a:xfrm>
              <a:off x="1037" y="3215"/>
              <a:ext cx="3948" cy="72"/>
            </a:xfrm>
            <a:prstGeom prst="rect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8" name="Line 36"/>
            <p:cNvSpPr>
              <a:spLocks noChangeShapeType="1"/>
            </p:cNvSpPr>
            <p:nvPr/>
          </p:nvSpPr>
          <p:spPr bwMode="auto">
            <a:xfrm>
              <a:off x="972" y="3287"/>
              <a:ext cx="65" cy="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29" name="Line 37"/>
            <p:cNvSpPr>
              <a:spLocks noChangeShapeType="1"/>
            </p:cNvSpPr>
            <p:nvPr/>
          </p:nvSpPr>
          <p:spPr bwMode="auto">
            <a:xfrm>
              <a:off x="972" y="2818"/>
              <a:ext cx="65" cy="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0" name="Line 38"/>
            <p:cNvSpPr>
              <a:spLocks noChangeShapeType="1"/>
            </p:cNvSpPr>
            <p:nvPr/>
          </p:nvSpPr>
          <p:spPr bwMode="auto">
            <a:xfrm>
              <a:off x="1037" y="3287"/>
              <a:ext cx="3948" cy="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1" name="Line 39"/>
            <p:cNvSpPr>
              <a:spLocks noChangeShapeType="1"/>
            </p:cNvSpPr>
            <p:nvPr/>
          </p:nvSpPr>
          <p:spPr bwMode="auto">
            <a:xfrm flipV="1">
              <a:off x="1037" y="3287"/>
              <a:ext cx="1" cy="5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2" name="Line 40"/>
            <p:cNvSpPr>
              <a:spLocks noChangeShapeType="1"/>
            </p:cNvSpPr>
            <p:nvPr/>
          </p:nvSpPr>
          <p:spPr bwMode="auto">
            <a:xfrm flipV="1">
              <a:off x="2024" y="3287"/>
              <a:ext cx="1" cy="5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3" name="Line 41"/>
            <p:cNvSpPr>
              <a:spLocks noChangeShapeType="1"/>
            </p:cNvSpPr>
            <p:nvPr/>
          </p:nvSpPr>
          <p:spPr bwMode="auto">
            <a:xfrm flipV="1">
              <a:off x="3011" y="3287"/>
              <a:ext cx="1" cy="5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4" name="Line 42"/>
            <p:cNvSpPr>
              <a:spLocks noChangeShapeType="1"/>
            </p:cNvSpPr>
            <p:nvPr/>
          </p:nvSpPr>
          <p:spPr bwMode="auto">
            <a:xfrm flipV="1">
              <a:off x="3997" y="3287"/>
              <a:ext cx="2" cy="5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5" name="Line 43"/>
            <p:cNvSpPr>
              <a:spLocks noChangeShapeType="1"/>
            </p:cNvSpPr>
            <p:nvPr/>
          </p:nvSpPr>
          <p:spPr bwMode="auto">
            <a:xfrm flipV="1">
              <a:off x="1037" y="3287"/>
              <a:ext cx="1" cy="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6" name="Line 44"/>
            <p:cNvSpPr>
              <a:spLocks noChangeShapeType="1"/>
            </p:cNvSpPr>
            <p:nvPr/>
          </p:nvSpPr>
          <p:spPr bwMode="auto">
            <a:xfrm flipV="1">
              <a:off x="2024" y="3287"/>
              <a:ext cx="1" cy="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7" name="Line 45"/>
            <p:cNvSpPr>
              <a:spLocks noChangeShapeType="1"/>
            </p:cNvSpPr>
            <p:nvPr/>
          </p:nvSpPr>
          <p:spPr bwMode="auto">
            <a:xfrm flipV="1">
              <a:off x="3011" y="3287"/>
              <a:ext cx="1" cy="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8" name="Line 46"/>
            <p:cNvSpPr>
              <a:spLocks noChangeShapeType="1"/>
            </p:cNvSpPr>
            <p:nvPr/>
          </p:nvSpPr>
          <p:spPr bwMode="auto">
            <a:xfrm flipV="1">
              <a:off x="3997" y="3287"/>
              <a:ext cx="2" cy="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39" name="Rectangle 47"/>
            <p:cNvSpPr>
              <a:spLocks noChangeArrowheads="1"/>
            </p:cNvSpPr>
            <p:nvPr/>
          </p:nvSpPr>
          <p:spPr bwMode="auto">
            <a:xfrm>
              <a:off x="849" y="3158"/>
              <a:ext cx="10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40" name="Rectangle 48"/>
            <p:cNvSpPr>
              <a:spLocks noChangeArrowheads="1"/>
            </p:cNvSpPr>
            <p:nvPr/>
          </p:nvSpPr>
          <p:spPr bwMode="auto">
            <a:xfrm>
              <a:off x="849" y="3168"/>
              <a:ext cx="22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0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41" name="Rectangle 49"/>
            <p:cNvSpPr>
              <a:spLocks noChangeArrowheads="1"/>
            </p:cNvSpPr>
            <p:nvPr/>
          </p:nvSpPr>
          <p:spPr bwMode="auto">
            <a:xfrm>
              <a:off x="849" y="2688"/>
              <a:ext cx="10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42" name="Rectangle 50"/>
            <p:cNvSpPr>
              <a:spLocks noChangeArrowheads="1"/>
            </p:cNvSpPr>
            <p:nvPr/>
          </p:nvSpPr>
          <p:spPr bwMode="auto">
            <a:xfrm>
              <a:off x="849" y="2697"/>
              <a:ext cx="23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43" name="Rectangle 51"/>
            <p:cNvSpPr>
              <a:spLocks noChangeArrowheads="1"/>
            </p:cNvSpPr>
            <p:nvPr/>
          </p:nvSpPr>
          <p:spPr bwMode="auto">
            <a:xfrm>
              <a:off x="849" y="2227"/>
              <a:ext cx="10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44" name="Rectangle 52"/>
            <p:cNvSpPr>
              <a:spLocks noChangeArrowheads="1"/>
            </p:cNvSpPr>
            <p:nvPr/>
          </p:nvSpPr>
          <p:spPr bwMode="auto">
            <a:xfrm>
              <a:off x="849" y="2237"/>
              <a:ext cx="18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45" name="Rectangle 53"/>
            <p:cNvSpPr>
              <a:spLocks noChangeArrowheads="1"/>
            </p:cNvSpPr>
            <p:nvPr/>
          </p:nvSpPr>
          <p:spPr bwMode="auto">
            <a:xfrm>
              <a:off x="849" y="1758"/>
              <a:ext cx="10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46" name="Rectangle 54"/>
            <p:cNvSpPr>
              <a:spLocks noChangeArrowheads="1"/>
            </p:cNvSpPr>
            <p:nvPr/>
          </p:nvSpPr>
          <p:spPr bwMode="auto">
            <a:xfrm>
              <a:off x="849" y="1767"/>
              <a:ext cx="1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6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47" name="Rectangle 55"/>
            <p:cNvSpPr>
              <a:spLocks noChangeArrowheads="1"/>
            </p:cNvSpPr>
            <p:nvPr/>
          </p:nvSpPr>
          <p:spPr bwMode="auto">
            <a:xfrm>
              <a:off x="664" y="1321"/>
              <a:ext cx="28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48" name="Rectangle 56"/>
            <p:cNvSpPr>
              <a:spLocks noChangeArrowheads="1"/>
            </p:cNvSpPr>
            <p:nvPr/>
          </p:nvSpPr>
          <p:spPr bwMode="auto">
            <a:xfrm>
              <a:off x="837" y="1301"/>
              <a:ext cx="28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8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49" name="Rectangle 57"/>
            <p:cNvSpPr>
              <a:spLocks noChangeArrowheads="1"/>
            </p:cNvSpPr>
            <p:nvPr/>
          </p:nvSpPr>
          <p:spPr bwMode="auto">
            <a:xfrm>
              <a:off x="744" y="828"/>
              <a:ext cx="20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50" name="Rectangle 58"/>
            <p:cNvSpPr>
              <a:spLocks noChangeArrowheads="1"/>
            </p:cNvSpPr>
            <p:nvPr/>
          </p:nvSpPr>
          <p:spPr bwMode="auto">
            <a:xfrm>
              <a:off x="798" y="868"/>
              <a:ext cx="22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10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51" name="Rectangle 59"/>
            <p:cNvSpPr>
              <a:spLocks noChangeArrowheads="1"/>
            </p:cNvSpPr>
            <p:nvPr/>
          </p:nvSpPr>
          <p:spPr bwMode="auto">
            <a:xfrm>
              <a:off x="825" y="3341"/>
              <a:ext cx="4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52" name="Rectangle 60"/>
            <p:cNvSpPr>
              <a:spLocks noChangeArrowheads="1"/>
            </p:cNvSpPr>
            <p:nvPr/>
          </p:nvSpPr>
          <p:spPr bwMode="auto">
            <a:xfrm>
              <a:off x="951" y="3340"/>
              <a:ext cx="32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1920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53" name="Rectangle 61"/>
            <p:cNvSpPr>
              <a:spLocks noChangeArrowheads="1"/>
            </p:cNvSpPr>
            <p:nvPr/>
          </p:nvSpPr>
          <p:spPr bwMode="auto">
            <a:xfrm>
              <a:off x="1812" y="3341"/>
              <a:ext cx="4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54" name="Rectangle 62"/>
            <p:cNvSpPr>
              <a:spLocks noChangeArrowheads="1"/>
            </p:cNvSpPr>
            <p:nvPr/>
          </p:nvSpPr>
          <p:spPr bwMode="auto">
            <a:xfrm>
              <a:off x="1804" y="3332"/>
              <a:ext cx="41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1940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55" name="Rectangle 63"/>
            <p:cNvSpPr>
              <a:spLocks noChangeArrowheads="1"/>
            </p:cNvSpPr>
            <p:nvPr/>
          </p:nvSpPr>
          <p:spPr bwMode="auto">
            <a:xfrm>
              <a:off x="2798" y="3341"/>
              <a:ext cx="41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56" name="Rectangle 64"/>
            <p:cNvSpPr>
              <a:spLocks noChangeArrowheads="1"/>
            </p:cNvSpPr>
            <p:nvPr/>
          </p:nvSpPr>
          <p:spPr bwMode="auto">
            <a:xfrm>
              <a:off x="2798" y="3332"/>
              <a:ext cx="40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1960</a:t>
              </a:r>
              <a:endParaRPr lang="zh-CN" altLang="en-US" sz="32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57" name="Rectangle 65"/>
            <p:cNvSpPr>
              <a:spLocks noChangeArrowheads="1"/>
            </p:cNvSpPr>
            <p:nvPr/>
          </p:nvSpPr>
          <p:spPr bwMode="auto">
            <a:xfrm>
              <a:off x="3786" y="3341"/>
              <a:ext cx="4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58" name="Rectangle 66"/>
            <p:cNvSpPr>
              <a:spLocks noChangeArrowheads="1"/>
            </p:cNvSpPr>
            <p:nvPr/>
          </p:nvSpPr>
          <p:spPr bwMode="auto">
            <a:xfrm>
              <a:off x="3720" y="3355"/>
              <a:ext cx="40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1980</a:t>
              </a:r>
              <a:endParaRPr lang="zh-CN" altLang="en-US" sz="20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59" name="Rectangle 67"/>
            <p:cNvSpPr>
              <a:spLocks noChangeArrowheads="1"/>
            </p:cNvSpPr>
            <p:nvPr/>
          </p:nvSpPr>
          <p:spPr bwMode="auto">
            <a:xfrm>
              <a:off x="4772" y="3341"/>
              <a:ext cx="4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0" name="Rectangle 68"/>
            <p:cNvSpPr>
              <a:spLocks noChangeArrowheads="1"/>
            </p:cNvSpPr>
            <p:nvPr/>
          </p:nvSpPr>
          <p:spPr bwMode="auto">
            <a:xfrm>
              <a:off x="4730" y="3348"/>
              <a:ext cx="41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 Narrow" charset="0"/>
                  <a:ea typeface="宋体" charset="0"/>
                  <a:cs typeface="宋体" charset="0"/>
                </a:rPr>
                <a:t>2000</a:t>
              </a:r>
              <a:endParaRPr lang="zh-CN" altLang="en-US" sz="20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61" name="Rectangle 69"/>
            <p:cNvSpPr>
              <a:spLocks noChangeArrowheads="1"/>
            </p:cNvSpPr>
            <p:nvPr/>
          </p:nvSpPr>
          <p:spPr bwMode="auto">
            <a:xfrm rot="16200000">
              <a:off x="-260" y="1895"/>
              <a:ext cx="16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Palatino" charset="0"/>
                  <a:ea typeface="宋体" charset="0"/>
                  <a:cs typeface="宋体" charset="0"/>
                </a:rPr>
                <a:t>Area   (million ha)</a:t>
              </a:r>
              <a:endParaRPr lang="en-US" altLang="zh-CN" sz="40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62" name="Rectangle 70"/>
            <p:cNvSpPr>
              <a:spLocks noChangeArrowheads="1"/>
            </p:cNvSpPr>
            <p:nvPr/>
          </p:nvSpPr>
          <p:spPr bwMode="auto">
            <a:xfrm>
              <a:off x="941" y="3654"/>
              <a:ext cx="4203" cy="37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263" name="Rectangle 71"/>
            <p:cNvSpPr>
              <a:spLocks noChangeArrowheads="1"/>
            </p:cNvSpPr>
            <p:nvPr/>
          </p:nvSpPr>
          <p:spPr bwMode="auto">
            <a:xfrm>
              <a:off x="999" y="3817"/>
              <a:ext cx="32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4" name="Rectangle 72"/>
            <p:cNvSpPr>
              <a:spLocks noChangeArrowheads="1"/>
            </p:cNvSpPr>
            <p:nvPr/>
          </p:nvSpPr>
          <p:spPr bwMode="auto">
            <a:xfrm>
              <a:off x="1097" y="3817"/>
              <a:ext cx="33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5" name="Rectangle 73"/>
            <p:cNvSpPr>
              <a:spLocks noChangeArrowheads="1"/>
            </p:cNvSpPr>
            <p:nvPr/>
          </p:nvSpPr>
          <p:spPr bwMode="auto">
            <a:xfrm>
              <a:off x="1195" y="3817"/>
              <a:ext cx="32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6" name="Rectangle 74"/>
            <p:cNvSpPr>
              <a:spLocks noChangeArrowheads="1"/>
            </p:cNvSpPr>
            <p:nvPr/>
          </p:nvSpPr>
          <p:spPr bwMode="auto">
            <a:xfrm>
              <a:off x="1292" y="3817"/>
              <a:ext cx="33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7" name="Rectangle 75"/>
            <p:cNvSpPr>
              <a:spLocks noChangeArrowheads="1"/>
            </p:cNvSpPr>
            <p:nvPr/>
          </p:nvSpPr>
          <p:spPr bwMode="auto">
            <a:xfrm>
              <a:off x="1382" y="3706"/>
              <a:ext cx="82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68" name="Rectangle 76"/>
            <p:cNvSpPr>
              <a:spLocks noChangeArrowheads="1"/>
            </p:cNvSpPr>
            <p:nvPr/>
          </p:nvSpPr>
          <p:spPr bwMode="auto">
            <a:xfrm>
              <a:off x="1382" y="3715"/>
              <a:ext cx="76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b="1">
                  <a:solidFill>
                    <a:srgbClr val="FFFFCC"/>
                  </a:solidFill>
                  <a:latin typeface="Arial Narrow" charset="0"/>
                  <a:ea typeface="宋体" charset="0"/>
                  <a:cs typeface="宋体" charset="0"/>
                </a:rPr>
                <a:t>ClearCut</a:t>
              </a:r>
              <a:endParaRPr lang="en-US" altLang="zh-CN" sz="3200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69" name="Freeform 77"/>
            <p:cNvSpPr>
              <a:spLocks/>
            </p:cNvSpPr>
            <p:nvPr/>
          </p:nvSpPr>
          <p:spPr bwMode="auto">
            <a:xfrm>
              <a:off x="2279" y="3817"/>
              <a:ext cx="326" cy="18"/>
            </a:xfrm>
            <a:custGeom>
              <a:avLst/>
              <a:gdLst>
                <a:gd name="T0" fmla="*/ 0 w 497"/>
                <a:gd name="T1" fmla="*/ 0 h 26"/>
                <a:gd name="T2" fmla="*/ 0 w 497"/>
                <a:gd name="T3" fmla="*/ 25 h 26"/>
                <a:gd name="T4" fmla="*/ 497 w 497"/>
                <a:gd name="T5" fmla="*/ 26 h 26"/>
                <a:gd name="T6" fmla="*/ 497 w 497"/>
                <a:gd name="T7" fmla="*/ 1 h 26"/>
                <a:gd name="T8" fmla="*/ 0 w 49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26">
                  <a:moveTo>
                    <a:pt x="0" y="0"/>
                  </a:moveTo>
                  <a:lnTo>
                    <a:pt x="0" y="25"/>
                  </a:lnTo>
                  <a:lnTo>
                    <a:pt x="497" y="26"/>
                  </a:lnTo>
                  <a:lnTo>
                    <a:pt x="49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0" name="Rectangle 78"/>
            <p:cNvSpPr>
              <a:spLocks noChangeArrowheads="1"/>
            </p:cNvSpPr>
            <p:nvPr/>
          </p:nvSpPr>
          <p:spPr bwMode="auto">
            <a:xfrm>
              <a:off x="2655" y="3706"/>
              <a:ext cx="36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1" name="Rectangle 79"/>
            <p:cNvSpPr>
              <a:spLocks noChangeArrowheads="1"/>
            </p:cNvSpPr>
            <p:nvPr/>
          </p:nvSpPr>
          <p:spPr bwMode="auto">
            <a:xfrm>
              <a:off x="2655" y="3715"/>
              <a:ext cx="33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b="1">
                  <a:solidFill>
                    <a:srgbClr val="FFFFCC"/>
                  </a:solidFill>
                  <a:latin typeface="Arial Narrow" charset="0"/>
                  <a:ea typeface="宋体" charset="0"/>
                  <a:cs typeface="宋体" charset="0"/>
                </a:rPr>
                <a:t>Fire</a:t>
              </a:r>
              <a:endParaRPr lang="en-US" altLang="zh-CN" sz="3200" b="1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72" name="Freeform 80"/>
            <p:cNvSpPr>
              <a:spLocks/>
            </p:cNvSpPr>
            <p:nvPr/>
          </p:nvSpPr>
          <p:spPr bwMode="auto">
            <a:xfrm>
              <a:off x="3103" y="3817"/>
              <a:ext cx="326" cy="18"/>
            </a:xfrm>
            <a:custGeom>
              <a:avLst/>
              <a:gdLst>
                <a:gd name="T0" fmla="*/ 0 w 498"/>
                <a:gd name="T1" fmla="*/ 0 h 26"/>
                <a:gd name="T2" fmla="*/ 0 w 498"/>
                <a:gd name="T3" fmla="*/ 25 h 26"/>
                <a:gd name="T4" fmla="*/ 498 w 498"/>
                <a:gd name="T5" fmla="*/ 26 h 26"/>
                <a:gd name="T6" fmla="*/ 498 w 498"/>
                <a:gd name="T7" fmla="*/ 1 h 26"/>
                <a:gd name="T8" fmla="*/ 0 w 49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26">
                  <a:moveTo>
                    <a:pt x="0" y="0"/>
                  </a:moveTo>
                  <a:lnTo>
                    <a:pt x="0" y="25"/>
                  </a:lnTo>
                  <a:lnTo>
                    <a:pt x="498" y="26"/>
                  </a:lnTo>
                  <a:lnTo>
                    <a:pt x="49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3" name="Rectangle 81"/>
            <p:cNvSpPr>
              <a:spLocks noChangeArrowheads="1"/>
            </p:cNvSpPr>
            <p:nvPr/>
          </p:nvSpPr>
          <p:spPr bwMode="auto">
            <a:xfrm>
              <a:off x="3478" y="3706"/>
              <a:ext cx="60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4" name="Rectangle 82"/>
            <p:cNvSpPr>
              <a:spLocks noChangeArrowheads="1"/>
            </p:cNvSpPr>
            <p:nvPr/>
          </p:nvSpPr>
          <p:spPr bwMode="auto">
            <a:xfrm>
              <a:off x="3478" y="3715"/>
              <a:ext cx="63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b="1">
                  <a:solidFill>
                    <a:srgbClr val="FFFFCC"/>
                  </a:solidFill>
                  <a:latin typeface="Arial Narrow" charset="0"/>
                  <a:ea typeface="宋体" charset="0"/>
                  <a:cs typeface="宋体" charset="0"/>
                </a:rPr>
                <a:t>Insects</a:t>
              </a:r>
              <a:endParaRPr lang="en-US" altLang="zh-CN" sz="3200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75" name="Freeform 83"/>
            <p:cNvSpPr>
              <a:spLocks/>
            </p:cNvSpPr>
            <p:nvPr/>
          </p:nvSpPr>
          <p:spPr bwMode="auto">
            <a:xfrm>
              <a:off x="4237" y="3805"/>
              <a:ext cx="326" cy="26"/>
            </a:xfrm>
            <a:custGeom>
              <a:avLst/>
              <a:gdLst>
                <a:gd name="T0" fmla="*/ 0 w 498"/>
                <a:gd name="T1" fmla="*/ 0 h 39"/>
                <a:gd name="T2" fmla="*/ 0 w 498"/>
                <a:gd name="T3" fmla="*/ 37 h 39"/>
                <a:gd name="T4" fmla="*/ 498 w 498"/>
                <a:gd name="T5" fmla="*/ 39 h 39"/>
                <a:gd name="T6" fmla="*/ 498 w 498"/>
                <a:gd name="T7" fmla="*/ 2 h 39"/>
                <a:gd name="T8" fmla="*/ 0 w 498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9">
                  <a:moveTo>
                    <a:pt x="0" y="0"/>
                  </a:moveTo>
                  <a:lnTo>
                    <a:pt x="0" y="37"/>
                  </a:lnTo>
                  <a:lnTo>
                    <a:pt x="498" y="39"/>
                  </a:lnTo>
                  <a:lnTo>
                    <a:pt x="49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6" name="Rectangle 84"/>
            <p:cNvSpPr>
              <a:spLocks noChangeArrowheads="1"/>
            </p:cNvSpPr>
            <p:nvPr/>
          </p:nvSpPr>
          <p:spPr bwMode="auto">
            <a:xfrm>
              <a:off x="4612" y="3706"/>
              <a:ext cx="47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7" name="Rectangle 85"/>
            <p:cNvSpPr>
              <a:spLocks noChangeArrowheads="1"/>
            </p:cNvSpPr>
            <p:nvPr/>
          </p:nvSpPr>
          <p:spPr bwMode="auto">
            <a:xfrm>
              <a:off x="4612" y="3715"/>
              <a:ext cx="4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b="1">
                  <a:solidFill>
                    <a:srgbClr val="FFFFCC"/>
                  </a:solidFill>
                  <a:latin typeface="Arial Narrow" charset="0"/>
                  <a:ea typeface="宋体" charset="0"/>
                  <a:cs typeface="宋体" charset="0"/>
                </a:rPr>
                <a:t>Total</a:t>
              </a:r>
              <a:endParaRPr lang="en-US" altLang="zh-CN" sz="3200">
                <a:solidFill>
                  <a:schemeClr val="tx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278" name="Rectangle 86"/>
            <p:cNvSpPr>
              <a:spLocks noChangeArrowheads="1"/>
            </p:cNvSpPr>
            <p:nvPr/>
          </p:nvSpPr>
          <p:spPr bwMode="auto">
            <a:xfrm>
              <a:off x="1037" y="957"/>
              <a:ext cx="3948" cy="2325"/>
            </a:xfrm>
            <a:prstGeom prst="rect">
              <a:avLst/>
            </a:prstGeom>
            <a:noFill/>
            <a:ln w="7938">
              <a:solidFill>
                <a:srgbClr val="FF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79" name="Line 87"/>
            <p:cNvSpPr>
              <a:spLocks noChangeShapeType="1"/>
            </p:cNvSpPr>
            <p:nvPr/>
          </p:nvSpPr>
          <p:spPr bwMode="auto">
            <a:xfrm>
              <a:off x="972" y="3280"/>
              <a:ext cx="65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0" name="Line 88"/>
            <p:cNvSpPr>
              <a:spLocks noChangeShapeType="1"/>
            </p:cNvSpPr>
            <p:nvPr/>
          </p:nvSpPr>
          <p:spPr bwMode="auto">
            <a:xfrm>
              <a:off x="972" y="2813"/>
              <a:ext cx="6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1" name="Line 89"/>
            <p:cNvSpPr>
              <a:spLocks noChangeShapeType="1"/>
            </p:cNvSpPr>
            <p:nvPr/>
          </p:nvSpPr>
          <p:spPr bwMode="auto">
            <a:xfrm flipV="1">
              <a:off x="1037" y="3280"/>
              <a:ext cx="1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2" name="Line 90"/>
            <p:cNvSpPr>
              <a:spLocks noChangeShapeType="1"/>
            </p:cNvSpPr>
            <p:nvPr/>
          </p:nvSpPr>
          <p:spPr bwMode="auto">
            <a:xfrm flipV="1">
              <a:off x="2024" y="3280"/>
              <a:ext cx="1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3" name="Line 91"/>
            <p:cNvSpPr>
              <a:spLocks noChangeShapeType="1"/>
            </p:cNvSpPr>
            <p:nvPr/>
          </p:nvSpPr>
          <p:spPr bwMode="auto">
            <a:xfrm flipV="1">
              <a:off x="3011" y="3280"/>
              <a:ext cx="1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4" name="Line 92"/>
            <p:cNvSpPr>
              <a:spLocks noChangeShapeType="1"/>
            </p:cNvSpPr>
            <p:nvPr/>
          </p:nvSpPr>
          <p:spPr bwMode="auto">
            <a:xfrm flipV="1">
              <a:off x="3997" y="3280"/>
              <a:ext cx="2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5" name="Line 93"/>
            <p:cNvSpPr>
              <a:spLocks noChangeShapeType="1"/>
            </p:cNvSpPr>
            <p:nvPr/>
          </p:nvSpPr>
          <p:spPr bwMode="auto">
            <a:xfrm flipV="1">
              <a:off x="5022" y="3266"/>
              <a:ext cx="1" cy="5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6" name="Line 94"/>
            <p:cNvSpPr>
              <a:spLocks noChangeShapeType="1"/>
            </p:cNvSpPr>
            <p:nvPr/>
          </p:nvSpPr>
          <p:spPr bwMode="auto">
            <a:xfrm flipV="1">
              <a:off x="1037" y="3280"/>
              <a:ext cx="1" cy="6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7" name="Line 95"/>
            <p:cNvSpPr>
              <a:spLocks noChangeShapeType="1"/>
            </p:cNvSpPr>
            <p:nvPr/>
          </p:nvSpPr>
          <p:spPr bwMode="auto">
            <a:xfrm flipV="1">
              <a:off x="2024" y="3280"/>
              <a:ext cx="1" cy="6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8" name="Line 96"/>
            <p:cNvSpPr>
              <a:spLocks noChangeShapeType="1"/>
            </p:cNvSpPr>
            <p:nvPr/>
          </p:nvSpPr>
          <p:spPr bwMode="auto">
            <a:xfrm flipV="1">
              <a:off x="3011" y="3280"/>
              <a:ext cx="1" cy="6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89" name="Line 97"/>
            <p:cNvSpPr>
              <a:spLocks noChangeShapeType="1"/>
            </p:cNvSpPr>
            <p:nvPr/>
          </p:nvSpPr>
          <p:spPr bwMode="auto">
            <a:xfrm flipV="1">
              <a:off x="3997" y="3280"/>
              <a:ext cx="2" cy="6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0" name="Rectangle 98"/>
            <p:cNvSpPr>
              <a:spLocks noChangeArrowheads="1"/>
            </p:cNvSpPr>
            <p:nvPr/>
          </p:nvSpPr>
          <p:spPr bwMode="auto">
            <a:xfrm>
              <a:off x="1029" y="3197"/>
              <a:ext cx="33" cy="1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1" name="Rectangle 99"/>
            <p:cNvSpPr>
              <a:spLocks noChangeArrowheads="1"/>
            </p:cNvSpPr>
            <p:nvPr/>
          </p:nvSpPr>
          <p:spPr bwMode="auto">
            <a:xfrm>
              <a:off x="1077" y="3197"/>
              <a:ext cx="33" cy="1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2" name="Freeform 100"/>
            <p:cNvSpPr>
              <a:spLocks/>
            </p:cNvSpPr>
            <p:nvPr/>
          </p:nvSpPr>
          <p:spPr bwMode="auto">
            <a:xfrm>
              <a:off x="1119" y="3188"/>
              <a:ext cx="40" cy="24"/>
            </a:xfrm>
            <a:custGeom>
              <a:avLst/>
              <a:gdLst>
                <a:gd name="T0" fmla="*/ 0 w 61"/>
                <a:gd name="T1" fmla="*/ 14 h 39"/>
                <a:gd name="T2" fmla="*/ 48 w 61"/>
                <a:gd name="T3" fmla="*/ 0 h 39"/>
                <a:gd name="T4" fmla="*/ 61 w 61"/>
                <a:gd name="T5" fmla="*/ 27 h 39"/>
                <a:gd name="T6" fmla="*/ 12 w 61"/>
                <a:gd name="T7" fmla="*/ 39 h 39"/>
                <a:gd name="T8" fmla="*/ 0 w 61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9">
                  <a:moveTo>
                    <a:pt x="0" y="14"/>
                  </a:moveTo>
                  <a:lnTo>
                    <a:pt x="48" y="0"/>
                  </a:lnTo>
                  <a:lnTo>
                    <a:pt x="61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3" name="Freeform 101"/>
            <p:cNvSpPr>
              <a:spLocks/>
            </p:cNvSpPr>
            <p:nvPr/>
          </p:nvSpPr>
          <p:spPr bwMode="auto">
            <a:xfrm>
              <a:off x="1167" y="3178"/>
              <a:ext cx="40" cy="26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6 h 39"/>
                <a:gd name="T6" fmla="*/ 13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6"/>
                  </a:lnTo>
                  <a:lnTo>
                    <a:pt x="13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4" name="Freeform 102"/>
            <p:cNvSpPr>
              <a:spLocks/>
            </p:cNvSpPr>
            <p:nvPr/>
          </p:nvSpPr>
          <p:spPr bwMode="auto">
            <a:xfrm>
              <a:off x="1216" y="3178"/>
              <a:ext cx="41" cy="26"/>
            </a:xfrm>
            <a:custGeom>
              <a:avLst/>
              <a:gdLst>
                <a:gd name="T0" fmla="*/ 0 w 62"/>
                <a:gd name="T1" fmla="*/ 26 h 39"/>
                <a:gd name="T2" fmla="*/ 50 w 62"/>
                <a:gd name="T3" fmla="*/ 39 h 39"/>
                <a:gd name="T4" fmla="*/ 62 w 62"/>
                <a:gd name="T5" fmla="*/ 12 h 39"/>
                <a:gd name="T6" fmla="*/ 12 w 62"/>
                <a:gd name="T7" fmla="*/ 0 h 39"/>
                <a:gd name="T8" fmla="*/ 0 w 62"/>
                <a:gd name="T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26"/>
                  </a:moveTo>
                  <a:lnTo>
                    <a:pt x="50" y="39"/>
                  </a:lnTo>
                  <a:lnTo>
                    <a:pt x="62" y="12"/>
                  </a:lnTo>
                  <a:lnTo>
                    <a:pt x="1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5" name="Rectangle 103"/>
            <p:cNvSpPr>
              <a:spLocks noChangeArrowheads="1"/>
            </p:cNvSpPr>
            <p:nvPr/>
          </p:nvSpPr>
          <p:spPr bwMode="auto">
            <a:xfrm>
              <a:off x="1273" y="3188"/>
              <a:ext cx="32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6" name="Rectangle 104"/>
            <p:cNvSpPr>
              <a:spLocks noChangeArrowheads="1"/>
            </p:cNvSpPr>
            <p:nvPr/>
          </p:nvSpPr>
          <p:spPr bwMode="auto">
            <a:xfrm>
              <a:off x="1322" y="3188"/>
              <a:ext cx="33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7" name="Freeform 105"/>
            <p:cNvSpPr>
              <a:spLocks/>
            </p:cNvSpPr>
            <p:nvPr/>
          </p:nvSpPr>
          <p:spPr bwMode="auto">
            <a:xfrm>
              <a:off x="1364" y="3178"/>
              <a:ext cx="40" cy="26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6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6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8" name="Rectangle 106"/>
            <p:cNvSpPr>
              <a:spLocks noChangeArrowheads="1"/>
            </p:cNvSpPr>
            <p:nvPr/>
          </p:nvSpPr>
          <p:spPr bwMode="auto">
            <a:xfrm>
              <a:off x="1421" y="3178"/>
              <a:ext cx="33" cy="1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99" name="Rectangle 107"/>
            <p:cNvSpPr>
              <a:spLocks noChangeArrowheads="1"/>
            </p:cNvSpPr>
            <p:nvPr/>
          </p:nvSpPr>
          <p:spPr bwMode="auto">
            <a:xfrm>
              <a:off x="1469" y="3178"/>
              <a:ext cx="33" cy="1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0" name="Freeform 108"/>
            <p:cNvSpPr>
              <a:spLocks/>
            </p:cNvSpPr>
            <p:nvPr/>
          </p:nvSpPr>
          <p:spPr bwMode="auto">
            <a:xfrm>
              <a:off x="1518" y="3178"/>
              <a:ext cx="40" cy="26"/>
            </a:xfrm>
            <a:custGeom>
              <a:avLst/>
              <a:gdLst>
                <a:gd name="T0" fmla="*/ 0 w 61"/>
                <a:gd name="T1" fmla="*/ 26 h 39"/>
                <a:gd name="T2" fmla="*/ 48 w 61"/>
                <a:gd name="T3" fmla="*/ 39 h 39"/>
                <a:gd name="T4" fmla="*/ 61 w 61"/>
                <a:gd name="T5" fmla="*/ 12 h 39"/>
                <a:gd name="T6" fmla="*/ 12 w 61"/>
                <a:gd name="T7" fmla="*/ 0 h 39"/>
                <a:gd name="T8" fmla="*/ 0 w 61"/>
                <a:gd name="T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9">
                  <a:moveTo>
                    <a:pt x="0" y="26"/>
                  </a:moveTo>
                  <a:lnTo>
                    <a:pt x="48" y="39"/>
                  </a:lnTo>
                  <a:lnTo>
                    <a:pt x="61" y="12"/>
                  </a:lnTo>
                  <a:lnTo>
                    <a:pt x="1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1" name="Freeform 109"/>
            <p:cNvSpPr>
              <a:spLocks/>
            </p:cNvSpPr>
            <p:nvPr/>
          </p:nvSpPr>
          <p:spPr bwMode="auto">
            <a:xfrm>
              <a:off x="1566" y="3197"/>
              <a:ext cx="41" cy="23"/>
            </a:xfrm>
            <a:custGeom>
              <a:avLst/>
              <a:gdLst>
                <a:gd name="T0" fmla="*/ 0 w 62"/>
                <a:gd name="T1" fmla="*/ 25 h 38"/>
                <a:gd name="T2" fmla="*/ 50 w 62"/>
                <a:gd name="T3" fmla="*/ 38 h 38"/>
                <a:gd name="T4" fmla="*/ 62 w 62"/>
                <a:gd name="T5" fmla="*/ 13 h 38"/>
                <a:gd name="T6" fmla="*/ 13 w 62"/>
                <a:gd name="T7" fmla="*/ 0 h 38"/>
                <a:gd name="T8" fmla="*/ 0 w 62"/>
                <a:gd name="T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8">
                  <a:moveTo>
                    <a:pt x="0" y="25"/>
                  </a:moveTo>
                  <a:lnTo>
                    <a:pt x="50" y="38"/>
                  </a:lnTo>
                  <a:lnTo>
                    <a:pt x="62" y="13"/>
                  </a:lnTo>
                  <a:lnTo>
                    <a:pt x="1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2" name="Rectangle 110"/>
            <p:cNvSpPr>
              <a:spLocks noChangeArrowheads="1"/>
            </p:cNvSpPr>
            <p:nvPr/>
          </p:nvSpPr>
          <p:spPr bwMode="auto">
            <a:xfrm>
              <a:off x="1624" y="3212"/>
              <a:ext cx="32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3" name="Freeform 111"/>
            <p:cNvSpPr>
              <a:spLocks/>
            </p:cNvSpPr>
            <p:nvPr/>
          </p:nvSpPr>
          <p:spPr bwMode="auto">
            <a:xfrm>
              <a:off x="1665" y="3204"/>
              <a:ext cx="40" cy="26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5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5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4" name="Freeform 112"/>
            <p:cNvSpPr>
              <a:spLocks/>
            </p:cNvSpPr>
            <p:nvPr/>
          </p:nvSpPr>
          <p:spPr bwMode="auto">
            <a:xfrm>
              <a:off x="1713" y="3197"/>
              <a:ext cx="42" cy="23"/>
            </a:xfrm>
            <a:custGeom>
              <a:avLst/>
              <a:gdLst>
                <a:gd name="T0" fmla="*/ 0 w 62"/>
                <a:gd name="T1" fmla="*/ 13 h 38"/>
                <a:gd name="T2" fmla="*/ 50 w 62"/>
                <a:gd name="T3" fmla="*/ 0 h 38"/>
                <a:gd name="T4" fmla="*/ 62 w 62"/>
                <a:gd name="T5" fmla="*/ 25 h 38"/>
                <a:gd name="T6" fmla="*/ 12 w 62"/>
                <a:gd name="T7" fmla="*/ 38 h 38"/>
                <a:gd name="T8" fmla="*/ 0 w 62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8">
                  <a:moveTo>
                    <a:pt x="0" y="13"/>
                  </a:moveTo>
                  <a:lnTo>
                    <a:pt x="50" y="0"/>
                  </a:lnTo>
                  <a:lnTo>
                    <a:pt x="62" y="25"/>
                  </a:lnTo>
                  <a:lnTo>
                    <a:pt x="12" y="3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5" name="Freeform 113"/>
            <p:cNvSpPr>
              <a:spLocks/>
            </p:cNvSpPr>
            <p:nvPr/>
          </p:nvSpPr>
          <p:spPr bwMode="auto">
            <a:xfrm>
              <a:off x="1763" y="3188"/>
              <a:ext cx="40" cy="24"/>
            </a:xfrm>
            <a:custGeom>
              <a:avLst/>
              <a:gdLst>
                <a:gd name="T0" fmla="*/ 0 w 62"/>
                <a:gd name="T1" fmla="*/ 14 h 39"/>
                <a:gd name="T2" fmla="*/ 50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6" name="Freeform 114"/>
            <p:cNvSpPr>
              <a:spLocks/>
            </p:cNvSpPr>
            <p:nvPr/>
          </p:nvSpPr>
          <p:spPr bwMode="auto">
            <a:xfrm>
              <a:off x="1812" y="3178"/>
              <a:ext cx="41" cy="26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6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6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7" name="Freeform 115"/>
            <p:cNvSpPr>
              <a:spLocks/>
            </p:cNvSpPr>
            <p:nvPr/>
          </p:nvSpPr>
          <p:spPr bwMode="auto">
            <a:xfrm>
              <a:off x="1861" y="3178"/>
              <a:ext cx="40" cy="26"/>
            </a:xfrm>
            <a:custGeom>
              <a:avLst/>
              <a:gdLst>
                <a:gd name="T0" fmla="*/ 0 w 62"/>
                <a:gd name="T1" fmla="*/ 26 h 39"/>
                <a:gd name="T2" fmla="*/ 49 w 62"/>
                <a:gd name="T3" fmla="*/ 39 h 39"/>
                <a:gd name="T4" fmla="*/ 62 w 62"/>
                <a:gd name="T5" fmla="*/ 12 h 39"/>
                <a:gd name="T6" fmla="*/ 12 w 62"/>
                <a:gd name="T7" fmla="*/ 0 h 39"/>
                <a:gd name="T8" fmla="*/ 0 w 62"/>
                <a:gd name="T9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26"/>
                  </a:moveTo>
                  <a:lnTo>
                    <a:pt x="49" y="39"/>
                  </a:lnTo>
                  <a:lnTo>
                    <a:pt x="62" y="12"/>
                  </a:lnTo>
                  <a:lnTo>
                    <a:pt x="1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8" name="Rectangle 116"/>
            <p:cNvSpPr>
              <a:spLocks noChangeArrowheads="1"/>
            </p:cNvSpPr>
            <p:nvPr/>
          </p:nvSpPr>
          <p:spPr bwMode="auto">
            <a:xfrm>
              <a:off x="1917" y="3188"/>
              <a:ext cx="33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09" name="Freeform 117"/>
            <p:cNvSpPr>
              <a:spLocks/>
            </p:cNvSpPr>
            <p:nvPr/>
          </p:nvSpPr>
          <p:spPr bwMode="auto">
            <a:xfrm>
              <a:off x="1958" y="3178"/>
              <a:ext cx="41" cy="26"/>
            </a:xfrm>
            <a:custGeom>
              <a:avLst/>
              <a:gdLst>
                <a:gd name="T0" fmla="*/ 0 w 62"/>
                <a:gd name="T1" fmla="*/ 12 h 39"/>
                <a:gd name="T2" fmla="*/ 49 w 62"/>
                <a:gd name="T3" fmla="*/ 0 h 39"/>
                <a:gd name="T4" fmla="*/ 62 w 62"/>
                <a:gd name="T5" fmla="*/ 26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49" y="0"/>
                  </a:lnTo>
                  <a:lnTo>
                    <a:pt x="62" y="26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0" name="Rectangle 118"/>
            <p:cNvSpPr>
              <a:spLocks noChangeArrowheads="1"/>
            </p:cNvSpPr>
            <p:nvPr/>
          </p:nvSpPr>
          <p:spPr bwMode="auto">
            <a:xfrm>
              <a:off x="2014" y="3170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1" name="Rectangle 119"/>
            <p:cNvSpPr>
              <a:spLocks noChangeArrowheads="1"/>
            </p:cNvSpPr>
            <p:nvPr/>
          </p:nvSpPr>
          <p:spPr bwMode="auto">
            <a:xfrm>
              <a:off x="2064" y="3170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2" name="Rectangle 120"/>
            <p:cNvSpPr>
              <a:spLocks noChangeArrowheads="1"/>
            </p:cNvSpPr>
            <p:nvPr/>
          </p:nvSpPr>
          <p:spPr bwMode="auto">
            <a:xfrm>
              <a:off x="2113" y="3170"/>
              <a:ext cx="32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3" name="Rectangle 121"/>
            <p:cNvSpPr>
              <a:spLocks noChangeArrowheads="1"/>
            </p:cNvSpPr>
            <p:nvPr/>
          </p:nvSpPr>
          <p:spPr bwMode="auto">
            <a:xfrm>
              <a:off x="2162" y="3170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4" name="Rectangle 122"/>
            <p:cNvSpPr>
              <a:spLocks noChangeArrowheads="1"/>
            </p:cNvSpPr>
            <p:nvPr/>
          </p:nvSpPr>
          <p:spPr bwMode="auto">
            <a:xfrm>
              <a:off x="2211" y="3170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5" name="Freeform 123"/>
            <p:cNvSpPr>
              <a:spLocks/>
            </p:cNvSpPr>
            <p:nvPr/>
          </p:nvSpPr>
          <p:spPr bwMode="auto">
            <a:xfrm>
              <a:off x="2253" y="3161"/>
              <a:ext cx="40" cy="27"/>
            </a:xfrm>
            <a:custGeom>
              <a:avLst/>
              <a:gdLst>
                <a:gd name="T0" fmla="*/ 0 w 62"/>
                <a:gd name="T1" fmla="*/ 14 h 39"/>
                <a:gd name="T2" fmla="*/ 50 w 62"/>
                <a:gd name="T3" fmla="*/ 0 h 39"/>
                <a:gd name="T4" fmla="*/ 62 w 62"/>
                <a:gd name="T5" fmla="*/ 27 h 39"/>
                <a:gd name="T6" fmla="*/ 13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3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6" name="Freeform 124"/>
            <p:cNvSpPr>
              <a:spLocks/>
            </p:cNvSpPr>
            <p:nvPr/>
          </p:nvSpPr>
          <p:spPr bwMode="auto">
            <a:xfrm>
              <a:off x="2302" y="3154"/>
              <a:ext cx="40" cy="24"/>
            </a:xfrm>
            <a:custGeom>
              <a:avLst/>
              <a:gdLst>
                <a:gd name="T0" fmla="*/ 0 w 62"/>
                <a:gd name="T1" fmla="*/ 13 h 40"/>
                <a:gd name="T2" fmla="*/ 50 w 62"/>
                <a:gd name="T3" fmla="*/ 0 h 40"/>
                <a:gd name="T4" fmla="*/ 62 w 62"/>
                <a:gd name="T5" fmla="*/ 27 h 40"/>
                <a:gd name="T6" fmla="*/ 12 w 62"/>
                <a:gd name="T7" fmla="*/ 40 h 40"/>
                <a:gd name="T8" fmla="*/ 0 w 62"/>
                <a:gd name="T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0">
                  <a:moveTo>
                    <a:pt x="0" y="13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4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7" name="Rectangle 125"/>
            <p:cNvSpPr>
              <a:spLocks noChangeArrowheads="1"/>
            </p:cNvSpPr>
            <p:nvPr/>
          </p:nvSpPr>
          <p:spPr bwMode="auto">
            <a:xfrm>
              <a:off x="2358" y="3154"/>
              <a:ext cx="33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8" name="Freeform 126"/>
            <p:cNvSpPr>
              <a:spLocks/>
            </p:cNvSpPr>
            <p:nvPr/>
          </p:nvSpPr>
          <p:spPr bwMode="auto">
            <a:xfrm>
              <a:off x="2399" y="3154"/>
              <a:ext cx="40" cy="34"/>
            </a:xfrm>
            <a:custGeom>
              <a:avLst/>
              <a:gdLst>
                <a:gd name="T0" fmla="*/ 0 w 62"/>
                <a:gd name="T1" fmla="*/ 27 h 52"/>
                <a:gd name="T2" fmla="*/ 50 w 62"/>
                <a:gd name="T3" fmla="*/ 52 h 52"/>
                <a:gd name="T4" fmla="*/ 62 w 62"/>
                <a:gd name="T5" fmla="*/ 27 h 52"/>
                <a:gd name="T6" fmla="*/ 12 w 62"/>
                <a:gd name="T7" fmla="*/ 0 h 52"/>
                <a:gd name="T8" fmla="*/ 0 w 62"/>
                <a:gd name="T9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2">
                  <a:moveTo>
                    <a:pt x="0" y="27"/>
                  </a:moveTo>
                  <a:lnTo>
                    <a:pt x="50" y="52"/>
                  </a:lnTo>
                  <a:lnTo>
                    <a:pt x="62" y="27"/>
                  </a:lnTo>
                  <a:lnTo>
                    <a:pt x="12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19" name="Rectangle 127"/>
            <p:cNvSpPr>
              <a:spLocks noChangeArrowheads="1"/>
            </p:cNvSpPr>
            <p:nvPr/>
          </p:nvSpPr>
          <p:spPr bwMode="auto">
            <a:xfrm>
              <a:off x="2456" y="3178"/>
              <a:ext cx="33" cy="1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0" name="Freeform 128"/>
            <p:cNvSpPr>
              <a:spLocks/>
            </p:cNvSpPr>
            <p:nvPr/>
          </p:nvSpPr>
          <p:spPr bwMode="auto">
            <a:xfrm>
              <a:off x="2505" y="3154"/>
              <a:ext cx="40" cy="34"/>
            </a:xfrm>
            <a:custGeom>
              <a:avLst/>
              <a:gdLst>
                <a:gd name="T0" fmla="*/ 0 w 63"/>
                <a:gd name="T1" fmla="*/ 27 h 52"/>
                <a:gd name="T2" fmla="*/ 50 w 63"/>
                <a:gd name="T3" fmla="*/ 0 h 52"/>
                <a:gd name="T4" fmla="*/ 63 w 63"/>
                <a:gd name="T5" fmla="*/ 27 h 52"/>
                <a:gd name="T6" fmla="*/ 13 w 63"/>
                <a:gd name="T7" fmla="*/ 52 h 52"/>
                <a:gd name="T8" fmla="*/ 0 w 63"/>
                <a:gd name="T9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0" y="27"/>
                  </a:moveTo>
                  <a:lnTo>
                    <a:pt x="50" y="0"/>
                  </a:lnTo>
                  <a:lnTo>
                    <a:pt x="63" y="27"/>
                  </a:lnTo>
                  <a:lnTo>
                    <a:pt x="13" y="5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1" name="Freeform 129"/>
            <p:cNvSpPr>
              <a:spLocks/>
            </p:cNvSpPr>
            <p:nvPr/>
          </p:nvSpPr>
          <p:spPr bwMode="auto">
            <a:xfrm>
              <a:off x="2554" y="3144"/>
              <a:ext cx="41" cy="26"/>
            </a:xfrm>
            <a:custGeom>
              <a:avLst/>
              <a:gdLst>
                <a:gd name="T0" fmla="*/ 0 w 63"/>
                <a:gd name="T1" fmla="*/ 25 h 39"/>
                <a:gd name="T2" fmla="*/ 50 w 63"/>
                <a:gd name="T3" fmla="*/ 39 h 39"/>
                <a:gd name="T4" fmla="*/ 63 w 63"/>
                <a:gd name="T5" fmla="*/ 12 h 39"/>
                <a:gd name="T6" fmla="*/ 13 w 63"/>
                <a:gd name="T7" fmla="*/ 0 h 39"/>
                <a:gd name="T8" fmla="*/ 0 w 63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25"/>
                  </a:moveTo>
                  <a:lnTo>
                    <a:pt x="50" y="39"/>
                  </a:lnTo>
                  <a:lnTo>
                    <a:pt x="63" y="12"/>
                  </a:lnTo>
                  <a:lnTo>
                    <a:pt x="1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2" name="Freeform 130"/>
            <p:cNvSpPr>
              <a:spLocks/>
            </p:cNvSpPr>
            <p:nvPr/>
          </p:nvSpPr>
          <p:spPr bwMode="auto">
            <a:xfrm>
              <a:off x="2603" y="3161"/>
              <a:ext cx="40" cy="27"/>
            </a:xfrm>
            <a:custGeom>
              <a:avLst/>
              <a:gdLst>
                <a:gd name="T0" fmla="*/ 0 w 63"/>
                <a:gd name="T1" fmla="*/ 27 h 39"/>
                <a:gd name="T2" fmla="*/ 50 w 63"/>
                <a:gd name="T3" fmla="*/ 39 h 39"/>
                <a:gd name="T4" fmla="*/ 63 w 63"/>
                <a:gd name="T5" fmla="*/ 14 h 39"/>
                <a:gd name="T6" fmla="*/ 13 w 63"/>
                <a:gd name="T7" fmla="*/ 0 h 39"/>
                <a:gd name="T8" fmla="*/ 0 w 63"/>
                <a:gd name="T9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27"/>
                  </a:moveTo>
                  <a:lnTo>
                    <a:pt x="50" y="39"/>
                  </a:lnTo>
                  <a:lnTo>
                    <a:pt x="63" y="14"/>
                  </a:lnTo>
                  <a:lnTo>
                    <a:pt x="13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3" name="Rectangle 131"/>
            <p:cNvSpPr>
              <a:spLocks noChangeArrowheads="1"/>
            </p:cNvSpPr>
            <p:nvPr/>
          </p:nvSpPr>
          <p:spPr bwMode="auto">
            <a:xfrm>
              <a:off x="2660" y="3170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4" name="Freeform 132"/>
            <p:cNvSpPr>
              <a:spLocks/>
            </p:cNvSpPr>
            <p:nvPr/>
          </p:nvSpPr>
          <p:spPr bwMode="auto">
            <a:xfrm>
              <a:off x="2701" y="3161"/>
              <a:ext cx="40" cy="27"/>
            </a:xfrm>
            <a:custGeom>
              <a:avLst/>
              <a:gdLst>
                <a:gd name="T0" fmla="*/ 0 w 62"/>
                <a:gd name="T1" fmla="*/ 14 h 39"/>
                <a:gd name="T2" fmla="*/ 50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5" name="Freeform 133"/>
            <p:cNvSpPr>
              <a:spLocks/>
            </p:cNvSpPr>
            <p:nvPr/>
          </p:nvSpPr>
          <p:spPr bwMode="auto">
            <a:xfrm>
              <a:off x="2750" y="3154"/>
              <a:ext cx="40" cy="24"/>
            </a:xfrm>
            <a:custGeom>
              <a:avLst/>
              <a:gdLst>
                <a:gd name="T0" fmla="*/ 0 w 61"/>
                <a:gd name="T1" fmla="*/ 13 h 40"/>
                <a:gd name="T2" fmla="*/ 48 w 61"/>
                <a:gd name="T3" fmla="*/ 0 h 40"/>
                <a:gd name="T4" fmla="*/ 61 w 61"/>
                <a:gd name="T5" fmla="*/ 27 h 40"/>
                <a:gd name="T6" fmla="*/ 11 w 61"/>
                <a:gd name="T7" fmla="*/ 40 h 40"/>
                <a:gd name="T8" fmla="*/ 0 w 61"/>
                <a:gd name="T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0">
                  <a:moveTo>
                    <a:pt x="0" y="13"/>
                  </a:moveTo>
                  <a:lnTo>
                    <a:pt x="48" y="0"/>
                  </a:lnTo>
                  <a:lnTo>
                    <a:pt x="61" y="27"/>
                  </a:lnTo>
                  <a:lnTo>
                    <a:pt x="11" y="4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6" name="Freeform 134"/>
            <p:cNvSpPr>
              <a:spLocks/>
            </p:cNvSpPr>
            <p:nvPr/>
          </p:nvSpPr>
          <p:spPr bwMode="auto">
            <a:xfrm>
              <a:off x="2798" y="3154"/>
              <a:ext cx="40" cy="24"/>
            </a:xfrm>
            <a:custGeom>
              <a:avLst/>
              <a:gdLst>
                <a:gd name="T0" fmla="*/ 0 w 62"/>
                <a:gd name="T1" fmla="*/ 27 h 40"/>
                <a:gd name="T2" fmla="*/ 50 w 62"/>
                <a:gd name="T3" fmla="*/ 40 h 40"/>
                <a:gd name="T4" fmla="*/ 62 w 62"/>
                <a:gd name="T5" fmla="*/ 13 h 40"/>
                <a:gd name="T6" fmla="*/ 12 w 62"/>
                <a:gd name="T7" fmla="*/ 0 h 40"/>
                <a:gd name="T8" fmla="*/ 0 w 62"/>
                <a:gd name="T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0">
                  <a:moveTo>
                    <a:pt x="0" y="27"/>
                  </a:moveTo>
                  <a:lnTo>
                    <a:pt x="50" y="40"/>
                  </a:lnTo>
                  <a:lnTo>
                    <a:pt x="62" y="13"/>
                  </a:lnTo>
                  <a:lnTo>
                    <a:pt x="12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7" name="Freeform 135"/>
            <p:cNvSpPr>
              <a:spLocks/>
            </p:cNvSpPr>
            <p:nvPr/>
          </p:nvSpPr>
          <p:spPr bwMode="auto">
            <a:xfrm>
              <a:off x="2847" y="3161"/>
              <a:ext cx="41" cy="27"/>
            </a:xfrm>
            <a:custGeom>
              <a:avLst/>
              <a:gdLst>
                <a:gd name="T0" fmla="*/ 0 w 62"/>
                <a:gd name="T1" fmla="*/ 27 h 39"/>
                <a:gd name="T2" fmla="*/ 50 w 62"/>
                <a:gd name="T3" fmla="*/ 39 h 39"/>
                <a:gd name="T4" fmla="*/ 62 w 62"/>
                <a:gd name="T5" fmla="*/ 14 h 39"/>
                <a:gd name="T6" fmla="*/ 12 w 62"/>
                <a:gd name="T7" fmla="*/ 0 h 39"/>
                <a:gd name="T8" fmla="*/ 0 w 62"/>
                <a:gd name="T9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27"/>
                  </a:moveTo>
                  <a:lnTo>
                    <a:pt x="50" y="39"/>
                  </a:lnTo>
                  <a:lnTo>
                    <a:pt x="62" y="14"/>
                  </a:lnTo>
                  <a:lnTo>
                    <a:pt x="12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8" name="Freeform 136"/>
            <p:cNvSpPr>
              <a:spLocks/>
            </p:cNvSpPr>
            <p:nvPr/>
          </p:nvSpPr>
          <p:spPr bwMode="auto">
            <a:xfrm>
              <a:off x="2897" y="3170"/>
              <a:ext cx="40" cy="27"/>
            </a:xfrm>
            <a:custGeom>
              <a:avLst/>
              <a:gdLst>
                <a:gd name="T0" fmla="*/ 0 w 62"/>
                <a:gd name="T1" fmla="*/ 13 h 39"/>
                <a:gd name="T2" fmla="*/ 50 w 62"/>
                <a:gd name="T3" fmla="*/ 0 h 39"/>
                <a:gd name="T4" fmla="*/ 62 w 62"/>
                <a:gd name="T5" fmla="*/ 25 h 39"/>
                <a:gd name="T6" fmla="*/ 12 w 62"/>
                <a:gd name="T7" fmla="*/ 39 h 39"/>
                <a:gd name="T8" fmla="*/ 0 w 62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3"/>
                  </a:moveTo>
                  <a:lnTo>
                    <a:pt x="50" y="0"/>
                  </a:lnTo>
                  <a:lnTo>
                    <a:pt x="62" y="25"/>
                  </a:lnTo>
                  <a:lnTo>
                    <a:pt x="12" y="3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29" name="Freeform 137"/>
            <p:cNvSpPr>
              <a:spLocks/>
            </p:cNvSpPr>
            <p:nvPr/>
          </p:nvSpPr>
          <p:spPr bwMode="auto">
            <a:xfrm>
              <a:off x="2945" y="3161"/>
              <a:ext cx="42" cy="27"/>
            </a:xfrm>
            <a:custGeom>
              <a:avLst/>
              <a:gdLst>
                <a:gd name="T0" fmla="*/ 0 w 62"/>
                <a:gd name="T1" fmla="*/ 14 h 39"/>
                <a:gd name="T2" fmla="*/ 50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0" name="Freeform 138"/>
            <p:cNvSpPr>
              <a:spLocks/>
            </p:cNvSpPr>
            <p:nvPr/>
          </p:nvSpPr>
          <p:spPr bwMode="auto">
            <a:xfrm>
              <a:off x="2995" y="3161"/>
              <a:ext cx="40" cy="27"/>
            </a:xfrm>
            <a:custGeom>
              <a:avLst/>
              <a:gdLst>
                <a:gd name="T0" fmla="*/ 0 w 62"/>
                <a:gd name="T1" fmla="*/ 27 h 39"/>
                <a:gd name="T2" fmla="*/ 50 w 62"/>
                <a:gd name="T3" fmla="*/ 39 h 39"/>
                <a:gd name="T4" fmla="*/ 62 w 62"/>
                <a:gd name="T5" fmla="*/ 14 h 39"/>
                <a:gd name="T6" fmla="*/ 12 w 62"/>
                <a:gd name="T7" fmla="*/ 0 h 39"/>
                <a:gd name="T8" fmla="*/ 0 w 62"/>
                <a:gd name="T9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27"/>
                  </a:moveTo>
                  <a:lnTo>
                    <a:pt x="50" y="39"/>
                  </a:lnTo>
                  <a:lnTo>
                    <a:pt x="62" y="14"/>
                  </a:lnTo>
                  <a:lnTo>
                    <a:pt x="12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1" name="Rectangle 139"/>
            <p:cNvSpPr>
              <a:spLocks noChangeArrowheads="1"/>
            </p:cNvSpPr>
            <p:nvPr/>
          </p:nvSpPr>
          <p:spPr bwMode="auto">
            <a:xfrm>
              <a:off x="3052" y="3170"/>
              <a:ext cx="32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2" name="Freeform 140"/>
            <p:cNvSpPr>
              <a:spLocks/>
            </p:cNvSpPr>
            <p:nvPr/>
          </p:nvSpPr>
          <p:spPr bwMode="auto">
            <a:xfrm>
              <a:off x="3093" y="3161"/>
              <a:ext cx="40" cy="27"/>
            </a:xfrm>
            <a:custGeom>
              <a:avLst/>
              <a:gdLst>
                <a:gd name="T0" fmla="*/ 0 w 63"/>
                <a:gd name="T1" fmla="*/ 14 h 39"/>
                <a:gd name="T2" fmla="*/ 50 w 63"/>
                <a:gd name="T3" fmla="*/ 0 h 39"/>
                <a:gd name="T4" fmla="*/ 63 w 63"/>
                <a:gd name="T5" fmla="*/ 27 h 39"/>
                <a:gd name="T6" fmla="*/ 13 w 63"/>
                <a:gd name="T7" fmla="*/ 39 h 39"/>
                <a:gd name="T8" fmla="*/ 0 w 63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14"/>
                  </a:moveTo>
                  <a:lnTo>
                    <a:pt x="50" y="0"/>
                  </a:lnTo>
                  <a:lnTo>
                    <a:pt x="63" y="27"/>
                  </a:lnTo>
                  <a:lnTo>
                    <a:pt x="13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3" name="Rectangle 141"/>
            <p:cNvSpPr>
              <a:spLocks noChangeArrowheads="1"/>
            </p:cNvSpPr>
            <p:nvPr/>
          </p:nvSpPr>
          <p:spPr bwMode="auto">
            <a:xfrm>
              <a:off x="3149" y="3161"/>
              <a:ext cx="33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4" name="Freeform 142"/>
            <p:cNvSpPr>
              <a:spLocks/>
            </p:cNvSpPr>
            <p:nvPr/>
          </p:nvSpPr>
          <p:spPr bwMode="auto">
            <a:xfrm>
              <a:off x="3190" y="3154"/>
              <a:ext cx="40" cy="24"/>
            </a:xfrm>
            <a:custGeom>
              <a:avLst/>
              <a:gdLst>
                <a:gd name="T0" fmla="*/ 0 w 62"/>
                <a:gd name="T1" fmla="*/ 13 h 40"/>
                <a:gd name="T2" fmla="*/ 49 w 62"/>
                <a:gd name="T3" fmla="*/ 0 h 40"/>
                <a:gd name="T4" fmla="*/ 62 w 62"/>
                <a:gd name="T5" fmla="*/ 27 h 40"/>
                <a:gd name="T6" fmla="*/ 12 w 62"/>
                <a:gd name="T7" fmla="*/ 40 h 40"/>
                <a:gd name="T8" fmla="*/ 0 w 62"/>
                <a:gd name="T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0">
                  <a:moveTo>
                    <a:pt x="0" y="13"/>
                  </a:moveTo>
                  <a:lnTo>
                    <a:pt x="49" y="0"/>
                  </a:lnTo>
                  <a:lnTo>
                    <a:pt x="62" y="27"/>
                  </a:lnTo>
                  <a:lnTo>
                    <a:pt x="12" y="4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5" name="Rectangle 143"/>
            <p:cNvSpPr>
              <a:spLocks noChangeArrowheads="1"/>
            </p:cNvSpPr>
            <p:nvPr/>
          </p:nvSpPr>
          <p:spPr bwMode="auto">
            <a:xfrm>
              <a:off x="3246" y="3154"/>
              <a:ext cx="33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6" name="Rectangle 144"/>
            <p:cNvSpPr>
              <a:spLocks noChangeArrowheads="1"/>
            </p:cNvSpPr>
            <p:nvPr/>
          </p:nvSpPr>
          <p:spPr bwMode="auto">
            <a:xfrm>
              <a:off x="3296" y="3154"/>
              <a:ext cx="33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7" name="Freeform 145"/>
            <p:cNvSpPr>
              <a:spLocks/>
            </p:cNvSpPr>
            <p:nvPr/>
          </p:nvSpPr>
          <p:spPr bwMode="auto">
            <a:xfrm>
              <a:off x="3337" y="3144"/>
              <a:ext cx="40" cy="26"/>
            </a:xfrm>
            <a:custGeom>
              <a:avLst/>
              <a:gdLst>
                <a:gd name="T0" fmla="*/ 0 w 63"/>
                <a:gd name="T1" fmla="*/ 12 h 39"/>
                <a:gd name="T2" fmla="*/ 50 w 63"/>
                <a:gd name="T3" fmla="*/ 0 h 39"/>
                <a:gd name="T4" fmla="*/ 63 w 63"/>
                <a:gd name="T5" fmla="*/ 25 h 39"/>
                <a:gd name="T6" fmla="*/ 13 w 63"/>
                <a:gd name="T7" fmla="*/ 39 h 39"/>
                <a:gd name="T8" fmla="*/ 0 w 63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12"/>
                  </a:moveTo>
                  <a:lnTo>
                    <a:pt x="50" y="0"/>
                  </a:lnTo>
                  <a:lnTo>
                    <a:pt x="63" y="25"/>
                  </a:lnTo>
                  <a:lnTo>
                    <a:pt x="13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8" name="Freeform 146"/>
            <p:cNvSpPr>
              <a:spLocks/>
            </p:cNvSpPr>
            <p:nvPr/>
          </p:nvSpPr>
          <p:spPr bwMode="auto">
            <a:xfrm>
              <a:off x="3387" y="3136"/>
              <a:ext cx="40" cy="25"/>
            </a:xfrm>
            <a:custGeom>
              <a:avLst/>
              <a:gdLst>
                <a:gd name="T0" fmla="*/ 0 w 63"/>
                <a:gd name="T1" fmla="*/ 13 h 38"/>
                <a:gd name="T2" fmla="*/ 50 w 63"/>
                <a:gd name="T3" fmla="*/ 0 h 38"/>
                <a:gd name="T4" fmla="*/ 63 w 63"/>
                <a:gd name="T5" fmla="*/ 25 h 38"/>
                <a:gd name="T6" fmla="*/ 13 w 63"/>
                <a:gd name="T7" fmla="*/ 38 h 38"/>
                <a:gd name="T8" fmla="*/ 0 w 63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8">
                  <a:moveTo>
                    <a:pt x="0" y="13"/>
                  </a:moveTo>
                  <a:lnTo>
                    <a:pt x="50" y="0"/>
                  </a:lnTo>
                  <a:lnTo>
                    <a:pt x="63" y="25"/>
                  </a:lnTo>
                  <a:lnTo>
                    <a:pt x="13" y="3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39" name="Rectangle 147"/>
            <p:cNvSpPr>
              <a:spLocks noChangeArrowheads="1"/>
            </p:cNvSpPr>
            <p:nvPr/>
          </p:nvSpPr>
          <p:spPr bwMode="auto">
            <a:xfrm>
              <a:off x="3443" y="3136"/>
              <a:ext cx="33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0" name="Freeform 148"/>
            <p:cNvSpPr>
              <a:spLocks/>
            </p:cNvSpPr>
            <p:nvPr/>
          </p:nvSpPr>
          <p:spPr bwMode="auto">
            <a:xfrm>
              <a:off x="3493" y="3136"/>
              <a:ext cx="41" cy="25"/>
            </a:xfrm>
            <a:custGeom>
              <a:avLst/>
              <a:gdLst>
                <a:gd name="T0" fmla="*/ 0 w 63"/>
                <a:gd name="T1" fmla="*/ 25 h 38"/>
                <a:gd name="T2" fmla="*/ 50 w 63"/>
                <a:gd name="T3" fmla="*/ 38 h 38"/>
                <a:gd name="T4" fmla="*/ 63 w 63"/>
                <a:gd name="T5" fmla="*/ 13 h 38"/>
                <a:gd name="T6" fmla="*/ 13 w 63"/>
                <a:gd name="T7" fmla="*/ 0 h 38"/>
                <a:gd name="T8" fmla="*/ 0 w 63"/>
                <a:gd name="T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8">
                  <a:moveTo>
                    <a:pt x="0" y="25"/>
                  </a:moveTo>
                  <a:lnTo>
                    <a:pt x="50" y="38"/>
                  </a:lnTo>
                  <a:lnTo>
                    <a:pt x="63" y="13"/>
                  </a:lnTo>
                  <a:lnTo>
                    <a:pt x="13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1" name="Freeform 149"/>
            <p:cNvSpPr>
              <a:spLocks/>
            </p:cNvSpPr>
            <p:nvPr/>
          </p:nvSpPr>
          <p:spPr bwMode="auto">
            <a:xfrm>
              <a:off x="3541" y="3136"/>
              <a:ext cx="40" cy="25"/>
            </a:xfrm>
            <a:custGeom>
              <a:avLst/>
              <a:gdLst>
                <a:gd name="T0" fmla="*/ 0 w 61"/>
                <a:gd name="T1" fmla="*/ 13 h 38"/>
                <a:gd name="T2" fmla="*/ 49 w 61"/>
                <a:gd name="T3" fmla="*/ 0 h 38"/>
                <a:gd name="T4" fmla="*/ 61 w 61"/>
                <a:gd name="T5" fmla="*/ 25 h 38"/>
                <a:gd name="T6" fmla="*/ 13 w 61"/>
                <a:gd name="T7" fmla="*/ 38 h 38"/>
                <a:gd name="T8" fmla="*/ 0 w 61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0" y="13"/>
                  </a:moveTo>
                  <a:lnTo>
                    <a:pt x="49" y="0"/>
                  </a:lnTo>
                  <a:lnTo>
                    <a:pt x="61" y="25"/>
                  </a:lnTo>
                  <a:lnTo>
                    <a:pt x="13" y="3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2" name="Freeform 150"/>
            <p:cNvSpPr>
              <a:spLocks/>
            </p:cNvSpPr>
            <p:nvPr/>
          </p:nvSpPr>
          <p:spPr bwMode="auto">
            <a:xfrm>
              <a:off x="3590" y="3127"/>
              <a:ext cx="40" cy="27"/>
            </a:xfrm>
            <a:custGeom>
              <a:avLst/>
              <a:gdLst>
                <a:gd name="T0" fmla="*/ 0 w 62"/>
                <a:gd name="T1" fmla="*/ 14 h 39"/>
                <a:gd name="T2" fmla="*/ 49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49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3" name="Rectangle 151"/>
            <p:cNvSpPr>
              <a:spLocks noChangeArrowheads="1"/>
            </p:cNvSpPr>
            <p:nvPr/>
          </p:nvSpPr>
          <p:spPr bwMode="auto">
            <a:xfrm>
              <a:off x="3646" y="3120"/>
              <a:ext cx="32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4" name="Freeform 152"/>
            <p:cNvSpPr>
              <a:spLocks/>
            </p:cNvSpPr>
            <p:nvPr/>
          </p:nvSpPr>
          <p:spPr bwMode="auto">
            <a:xfrm>
              <a:off x="3688" y="3120"/>
              <a:ext cx="40" cy="34"/>
            </a:xfrm>
            <a:custGeom>
              <a:avLst/>
              <a:gdLst>
                <a:gd name="T0" fmla="*/ 0 w 63"/>
                <a:gd name="T1" fmla="*/ 26 h 51"/>
                <a:gd name="T2" fmla="*/ 50 w 63"/>
                <a:gd name="T3" fmla="*/ 51 h 51"/>
                <a:gd name="T4" fmla="*/ 63 w 63"/>
                <a:gd name="T5" fmla="*/ 26 h 51"/>
                <a:gd name="T6" fmla="*/ 13 w 63"/>
                <a:gd name="T7" fmla="*/ 0 h 51"/>
                <a:gd name="T8" fmla="*/ 0 w 63"/>
                <a:gd name="T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1">
                  <a:moveTo>
                    <a:pt x="0" y="26"/>
                  </a:moveTo>
                  <a:lnTo>
                    <a:pt x="50" y="51"/>
                  </a:lnTo>
                  <a:lnTo>
                    <a:pt x="63" y="26"/>
                  </a:lnTo>
                  <a:lnTo>
                    <a:pt x="1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5" name="Freeform 153"/>
            <p:cNvSpPr>
              <a:spLocks/>
            </p:cNvSpPr>
            <p:nvPr/>
          </p:nvSpPr>
          <p:spPr bwMode="auto">
            <a:xfrm>
              <a:off x="3736" y="3136"/>
              <a:ext cx="41" cy="25"/>
            </a:xfrm>
            <a:custGeom>
              <a:avLst/>
              <a:gdLst>
                <a:gd name="T0" fmla="*/ 0 w 63"/>
                <a:gd name="T1" fmla="*/ 13 h 38"/>
                <a:gd name="T2" fmla="*/ 50 w 63"/>
                <a:gd name="T3" fmla="*/ 0 h 38"/>
                <a:gd name="T4" fmla="*/ 63 w 63"/>
                <a:gd name="T5" fmla="*/ 25 h 38"/>
                <a:gd name="T6" fmla="*/ 13 w 63"/>
                <a:gd name="T7" fmla="*/ 38 h 38"/>
                <a:gd name="T8" fmla="*/ 0 w 63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8">
                  <a:moveTo>
                    <a:pt x="0" y="13"/>
                  </a:moveTo>
                  <a:lnTo>
                    <a:pt x="50" y="0"/>
                  </a:lnTo>
                  <a:lnTo>
                    <a:pt x="63" y="25"/>
                  </a:lnTo>
                  <a:lnTo>
                    <a:pt x="13" y="3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6" name="Freeform 154"/>
            <p:cNvSpPr>
              <a:spLocks/>
            </p:cNvSpPr>
            <p:nvPr/>
          </p:nvSpPr>
          <p:spPr bwMode="auto">
            <a:xfrm>
              <a:off x="3786" y="3127"/>
              <a:ext cx="40" cy="27"/>
            </a:xfrm>
            <a:custGeom>
              <a:avLst/>
              <a:gdLst>
                <a:gd name="T0" fmla="*/ 0 w 63"/>
                <a:gd name="T1" fmla="*/ 14 h 39"/>
                <a:gd name="T2" fmla="*/ 50 w 63"/>
                <a:gd name="T3" fmla="*/ 0 h 39"/>
                <a:gd name="T4" fmla="*/ 63 w 63"/>
                <a:gd name="T5" fmla="*/ 27 h 39"/>
                <a:gd name="T6" fmla="*/ 13 w 63"/>
                <a:gd name="T7" fmla="*/ 39 h 39"/>
                <a:gd name="T8" fmla="*/ 0 w 63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14"/>
                  </a:moveTo>
                  <a:lnTo>
                    <a:pt x="50" y="0"/>
                  </a:lnTo>
                  <a:lnTo>
                    <a:pt x="63" y="27"/>
                  </a:lnTo>
                  <a:lnTo>
                    <a:pt x="13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7" name="Freeform 155"/>
            <p:cNvSpPr>
              <a:spLocks/>
            </p:cNvSpPr>
            <p:nvPr/>
          </p:nvSpPr>
          <p:spPr bwMode="auto">
            <a:xfrm>
              <a:off x="3835" y="3111"/>
              <a:ext cx="40" cy="25"/>
            </a:xfrm>
            <a:custGeom>
              <a:avLst/>
              <a:gdLst>
                <a:gd name="T0" fmla="*/ 0 w 63"/>
                <a:gd name="T1" fmla="*/ 13 h 39"/>
                <a:gd name="T2" fmla="*/ 50 w 63"/>
                <a:gd name="T3" fmla="*/ 0 h 39"/>
                <a:gd name="T4" fmla="*/ 63 w 63"/>
                <a:gd name="T5" fmla="*/ 25 h 39"/>
                <a:gd name="T6" fmla="*/ 13 w 63"/>
                <a:gd name="T7" fmla="*/ 39 h 39"/>
                <a:gd name="T8" fmla="*/ 0 w 63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9">
                  <a:moveTo>
                    <a:pt x="0" y="13"/>
                  </a:moveTo>
                  <a:lnTo>
                    <a:pt x="50" y="0"/>
                  </a:lnTo>
                  <a:lnTo>
                    <a:pt x="63" y="25"/>
                  </a:lnTo>
                  <a:lnTo>
                    <a:pt x="13" y="3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8" name="Freeform 156"/>
            <p:cNvSpPr>
              <a:spLocks/>
            </p:cNvSpPr>
            <p:nvPr/>
          </p:nvSpPr>
          <p:spPr bwMode="auto">
            <a:xfrm>
              <a:off x="3885" y="3102"/>
              <a:ext cx="40" cy="25"/>
            </a:xfrm>
            <a:custGeom>
              <a:avLst/>
              <a:gdLst>
                <a:gd name="T0" fmla="*/ 0 w 62"/>
                <a:gd name="T1" fmla="*/ 12 h 37"/>
                <a:gd name="T2" fmla="*/ 50 w 62"/>
                <a:gd name="T3" fmla="*/ 0 h 37"/>
                <a:gd name="T4" fmla="*/ 62 w 62"/>
                <a:gd name="T5" fmla="*/ 25 h 37"/>
                <a:gd name="T6" fmla="*/ 12 w 62"/>
                <a:gd name="T7" fmla="*/ 37 h 37"/>
                <a:gd name="T8" fmla="*/ 0 w 62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7">
                  <a:moveTo>
                    <a:pt x="0" y="12"/>
                  </a:moveTo>
                  <a:lnTo>
                    <a:pt x="50" y="0"/>
                  </a:lnTo>
                  <a:lnTo>
                    <a:pt x="62" y="25"/>
                  </a:lnTo>
                  <a:lnTo>
                    <a:pt x="12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49" name="Rectangle 157"/>
            <p:cNvSpPr>
              <a:spLocks noChangeArrowheads="1"/>
            </p:cNvSpPr>
            <p:nvPr/>
          </p:nvSpPr>
          <p:spPr bwMode="auto">
            <a:xfrm>
              <a:off x="3940" y="3093"/>
              <a:ext cx="32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0" name="Freeform 158"/>
            <p:cNvSpPr>
              <a:spLocks/>
            </p:cNvSpPr>
            <p:nvPr/>
          </p:nvSpPr>
          <p:spPr bwMode="auto">
            <a:xfrm>
              <a:off x="3982" y="3093"/>
              <a:ext cx="40" cy="27"/>
            </a:xfrm>
            <a:custGeom>
              <a:avLst/>
              <a:gdLst>
                <a:gd name="T0" fmla="*/ 0 w 62"/>
                <a:gd name="T1" fmla="*/ 27 h 40"/>
                <a:gd name="T2" fmla="*/ 50 w 62"/>
                <a:gd name="T3" fmla="*/ 40 h 40"/>
                <a:gd name="T4" fmla="*/ 62 w 62"/>
                <a:gd name="T5" fmla="*/ 15 h 40"/>
                <a:gd name="T6" fmla="*/ 13 w 62"/>
                <a:gd name="T7" fmla="*/ 0 h 40"/>
                <a:gd name="T8" fmla="*/ 0 w 62"/>
                <a:gd name="T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0">
                  <a:moveTo>
                    <a:pt x="0" y="27"/>
                  </a:moveTo>
                  <a:lnTo>
                    <a:pt x="50" y="40"/>
                  </a:lnTo>
                  <a:lnTo>
                    <a:pt x="62" y="15"/>
                  </a:lnTo>
                  <a:lnTo>
                    <a:pt x="13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1" name="Freeform 159"/>
            <p:cNvSpPr>
              <a:spLocks/>
            </p:cNvSpPr>
            <p:nvPr/>
          </p:nvSpPr>
          <p:spPr bwMode="auto">
            <a:xfrm>
              <a:off x="4030" y="3102"/>
              <a:ext cx="40" cy="25"/>
            </a:xfrm>
            <a:custGeom>
              <a:avLst/>
              <a:gdLst>
                <a:gd name="T0" fmla="*/ 0 w 62"/>
                <a:gd name="T1" fmla="*/ 25 h 37"/>
                <a:gd name="T2" fmla="*/ 50 w 62"/>
                <a:gd name="T3" fmla="*/ 37 h 37"/>
                <a:gd name="T4" fmla="*/ 62 w 62"/>
                <a:gd name="T5" fmla="*/ 12 h 37"/>
                <a:gd name="T6" fmla="*/ 12 w 62"/>
                <a:gd name="T7" fmla="*/ 0 h 37"/>
                <a:gd name="T8" fmla="*/ 0 w 62"/>
                <a:gd name="T9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7">
                  <a:moveTo>
                    <a:pt x="0" y="25"/>
                  </a:moveTo>
                  <a:lnTo>
                    <a:pt x="50" y="37"/>
                  </a:lnTo>
                  <a:lnTo>
                    <a:pt x="62" y="12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2" name="Freeform 160"/>
            <p:cNvSpPr>
              <a:spLocks/>
            </p:cNvSpPr>
            <p:nvPr/>
          </p:nvSpPr>
          <p:spPr bwMode="auto">
            <a:xfrm>
              <a:off x="4079" y="3102"/>
              <a:ext cx="41" cy="25"/>
            </a:xfrm>
            <a:custGeom>
              <a:avLst/>
              <a:gdLst>
                <a:gd name="T0" fmla="*/ 0 w 62"/>
                <a:gd name="T1" fmla="*/ 12 h 37"/>
                <a:gd name="T2" fmla="*/ 50 w 62"/>
                <a:gd name="T3" fmla="*/ 0 h 37"/>
                <a:gd name="T4" fmla="*/ 62 w 62"/>
                <a:gd name="T5" fmla="*/ 25 h 37"/>
                <a:gd name="T6" fmla="*/ 12 w 62"/>
                <a:gd name="T7" fmla="*/ 37 h 37"/>
                <a:gd name="T8" fmla="*/ 0 w 62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7">
                  <a:moveTo>
                    <a:pt x="0" y="12"/>
                  </a:moveTo>
                  <a:lnTo>
                    <a:pt x="50" y="0"/>
                  </a:lnTo>
                  <a:lnTo>
                    <a:pt x="62" y="25"/>
                  </a:lnTo>
                  <a:lnTo>
                    <a:pt x="12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3" name="Freeform 161"/>
            <p:cNvSpPr>
              <a:spLocks/>
            </p:cNvSpPr>
            <p:nvPr/>
          </p:nvSpPr>
          <p:spPr bwMode="auto">
            <a:xfrm>
              <a:off x="4128" y="3086"/>
              <a:ext cx="41" cy="25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4" name="Rectangle 162"/>
            <p:cNvSpPr>
              <a:spLocks noChangeArrowheads="1"/>
            </p:cNvSpPr>
            <p:nvPr/>
          </p:nvSpPr>
          <p:spPr bwMode="auto">
            <a:xfrm>
              <a:off x="4186" y="3077"/>
              <a:ext cx="32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5" name="Freeform 163"/>
            <p:cNvSpPr>
              <a:spLocks/>
            </p:cNvSpPr>
            <p:nvPr/>
          </p:nvSpPr>
          <p:spPr bwMode="auto">
            <a:xfrm>
              <a:off x="4227" y="3068"/>
              <a:ext cx="40" cy="25"/>
            </a:xfrm>
            <a:custGeom>
              <a:avLst/>
              <a:gdLst>
                <a:gd name="T0" fmla="*/ 0 w 62"/>
                <a:gd name="T1" fmla="*/ 14 h 39"/>
                <a:gd name="T2" fmla="*/ 50 w 62"/>
                <a:gd name="T3" fmla="*/ 0 h 39"/>
                <a:gd name="T4" fmla="*/ 62 w 62"/>
                <a:gd name="T5" fmla="*/ 27 h 39"/>
                <a:gd name="T6" fmla="*/ 12 w 62"/>
                <a:gd name="T7" fmla="*/ 39 h 39"/>
                <a:gd name="T8" fmla="*/ 0 w 62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50" y="0"/>
                  </a:lnTo>
                  <a:lnTo>
                    <a:pt x="62" y="27"/>
                  </a:lnTo>
                  <a:lnTo>
                    <a:pt x="12" y="3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6" name="Freeform 164"/>
            <p:cNvSpPr>
              <a:spLocks/>
            </p:cNvSpPr>
            <p:nvPr/>
          </p:nvSpPr>
          <p:spPr bwMode="auto">
            <a:xfrm>
              <a:off x="4275" y="3051"/>
              <a:ext cx="40" cy="26"/>
            </a:xfrm>
            <a:custGeom>
              <a:avLst/>
              <a:gdLst>
                <a:gd name="T0" fmla="*/ 0 w 62"/>
                <a:gd name="T1" fmla="*/ 13 h 39"/>
                <a:gd name="T2" fmla="*/ 49 w 62"/>
                <a:gd name="T3" fmla="*/ 0 h 39"/>
                <a:gd name="T4" fmla="*/ 62 w 62"/>
                <a:gd name="T5" fmla="*/ 25 h 39"/>
                <a:gd name="T6" fmla="*/ 12 w 62"/>
                <a:gd name="T7" fmla="*/ 39 h 39"/>
                <a:gd name="T8" fmla="*/ 0 w 62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3"/>
                  </a:moveTo>
                  <a:lnTo>
                    <a:pt x="49" y="0"/>
                  </a:lnTo>
                  <a:lnTo>
                    <a:pt x="62" y="25"/>
                  </a:lnTo>
                  <a:lnTo>
                    <a:pt x="12" y="3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7" name="Rectangle 165"/>
            <p:cNvSpPr>
              <a:spLocks noChangeArrowheads="1"/>
            </p:cNvSpPr>
            <p:nvPr/>
          </p:nvSpPr>
          <p:spPr bwMode="auto">
            <a:xfrm>
              <a:off x="4332" y="3051"/>
              <a:ext cx="32" cy="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8" name="Freeform 166"/>
            <p:cNvSpPr>
              <a:spLocks/>
            </p:cNvSpPr>
            <p:nvPr/>
          </p:nvSpPr>
          <p:spPr bwMode="auto">
            <a:xfrm>
              <a:off x="4372" y="3051"/>
              <a:ext cx="42" cy="26"/>
            </a:xfrm>
            <a:custGeom>
              <a:avLst/>
              <a:gdLst>
                <a:gd name="T0" fmla="*/ 0 w 62"/>
                <a:gd name="T1" fmla="*/ 25 h 39"/>
                <a:gd name="T2" fmla="*/ 50 w 62"/>
                <a:gd name="T3" fmla="*/ 39 h 39"/>
                <a:gd name="T4" fmla="*/ 62 w 62"/>
                <a:gd name="T5" fmla="*/ 13 h 39"/>
                <a:gd name="T6" fmla="*/ 12 w 62"/>
                <a:gd name="T7" fmla="*/ 0 h 39"/>
                <a:gd name="T8" fmla="*/ 0 w 62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25"/>
                  </a:moveTo>
                  <a:lnTo>
                    <a:pt x="50" y="39"/>
                  </a:lnTo>
                  <a:lnTo>
                    <a:pt x="62" y="13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59" name="Rectangle 167"/>
            <p:cNvSpPr>
              <a:spLocks noChangeArrowheads="1"/>
            </p:cNvSpPr>
            <p:nvPr/>
          </p:nvSpPr>
          <p:spPr bwMode="auto">
            <a:xfrm>
              <a:off x="4430" y="3068"/>
              <a:ext cx="32" cy="1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0" name="Freeform 168"/>
            <p:cNvSpPr>
              <a:spLocks/>
            </p:cNvSpPr>
            <p:nvPr/>
          </p:nvSpPr>
          <p:spPr bwMode="auto">
            <a:xfrm>
              <a:off x="4478" y="3077"/>
              <a:ext cx="42" cy="34"/>
            </a:xfrm>
            <a:custGeom>
              <a:avLst/>
              <a:gdLst>
                <a:gd name="T0" fmla="*/ 0 w 62"/>
                <a:gd name="T1" fmla="*/ 25 h 52"/>
                <a:gd name="T2" fmla="*/ 50 w 62"/>
                <a:gd name="T3" fmla="*/ 52 h 52"/>
                <a:gd name="T4" fmla="*/ 62 w 62"/>
                <a:gd name="T5" fmla="*/ 25 h 52"/>
                <a:gd name="T6" fmla="*/ 12 w 62"/>
                <a:gd name="T7" fmla="*/ 0 h 52"/>
                <a:gd name="T8" fmla="*/ 0 w 62"/>
                <a:gd name="T9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2">
                  <a:moveTo>
                    <a:pt x="0" y="25"/>
                  </a:moveTo>
                  <a:lnTo>
                    <a:pt x="50" y="52"/>
                  </a:lnTo>
                  <a:lnTo>
                    <a:pt x="62" y="25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1" name="Freeform 169"/>
            <p:cNvSpPr>
              <a:spLocks/>
            </p:cNvSpPr>
            <p:nvPr/>
          </p:nvSpPr>
          <p:spPr bwMode="auto">
            <a:xfrm>
              <a:off x="4528" y="3102"/>
              <a:ext cx="41" cy="34"/>
            </a:xfrm>
            <a:custGeom>
              <a:avLst/>
              <a:gdLst>
                <a:gd name="T0" fmla="*/ 0 w 62"/>
                <a:gd name="T1" fmla="*/ 25 h 51"/>
                <a:gd name="T2" fmla="*/ 50 w 62"/>
                <a:gd name="T3" fmla="*/ 51 h 51"/>
                <a:gd name="T4" fmla="*/ 62 w 62"/>
                <a:gd name="T5" fmla="*/ 25 h 51"/>
                <a:gd name="T6" fmla="*/ 12 w 62"/>
                <a:gd name="T7" fmla="*/ 0 h 51"/>
                <a:gd name="T8" fmla="*/ 0 w 62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0" y="25"/>
                  </a:moveTo>
                  <a:lnTo>
                    <a:pt x="50" y="51"/>
                  </a:lnTo>
                  <a:lnTo>
                    <a:pt x="62" y="25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2" name="Freeform 170"/>
            <p:cNvSpPr>
              <a:spLocks/>
            </p:cNvSpPr>
            <p:nvPr/>
          </p:nvSpPr>
          <p:spPr bwMode="auto">
            <a:xfrm>
              <a:off x="4576" y="3120"/>
              <a:ext cx="43" cy="24"/>
            </a:xfrm>
            <a:custGeom>
              <a:avLst/>
              <a:gdLst>
                <a:gd name="T0" fmla="*/ 0 w 62"/>
                <a:gd name="T1" fmla="*/ 12 h 39"/>
                <a:gd name="T2" fmla="*/ 50 w 62"/>
                <a:gd name="T3" fmla="*/ 0 h 39"/>
                <a:gd name="T4" fmla="*/ 62 w 62"/>
                <a:gd name="T5" fmla="*/ 26 h 39"/>
                <a:gd name="T6" fmla="*/ 12 w 62"/>
                <a:gd name="T7" fmla="*/ 39 h 39"/>
                <a:gd name="T8" fmla="*/ 0 w 62"/>
                <a:gd name="T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9">
                  <a:moveTo>
                    <a:pt x="0" y="12"/>
                  </a:moveTo>
                  <a:lnTo>
                    <a:pt x="50" y="0"/>
                  </a:lnTo>
                  <a:lnTo>
                    <a:pt x="62" y="26"/>
                  </a:lnTo>
                  <a:lnTo>
                    <a:pt x="12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3" name="Rectangle 171"/>
            <p:cNvSpPr>
              <a:spLocks noChangeArrowheads="1"/>
            </p:cNvSpPr>
            <p:nvPr/>
          </p:nvSpPr>
          <p:spPr bwMode="auto">
            <a:xfrm>
              <a:off x="4635" y="3120"/>
              <a:ext cx="32" cy="1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4" name="Freeform 172"/>
            <p:cNvSpPr>
              <a:spLocks/>
            </p:cNvSpPr>
            <p:nvPr/>
          </p:nvSpPr>
          <p:spPr bwMode="auto">
            <a:xfrm>
              <a:off x="4675" y="3102"/>
              <a:ext cx="40" cy="34"/>
            </a:xfrm>
            <a:custGeom>
              <a:avLst/>
              <a:gdLst>
                <a:gd name="T0" fmla="*/ 0 w 62"/>
                <a:gd name="T1" fmla="*/ 25 h 51"/>
                <a:gd name="T2" fmla="*/ 49 w 62"/>
                <a:gd name="T3" fmla="*/ 0 h 51"/>
                <a:gd name="T4" fmla="*/ 62 w 62"/>
                <a:gd name="T5" fmla="*/ 25 h 51"/>
                <a:gd name="T6" fmla="*/ 12 w 62"/>
                <a:gd name="T7" fmla="*/ 51 h 51"/>
                <a:gd name="T8" fmla="*/ 0 w 62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0" y="25"/>
                  </a:moveTo>
                  <a:lnTo>
                    <a:pt x="49" y="0"/>
                  </a:lnTo>
                  <a:lnTo>
                    <a:pt x="62" y="25"/>
                  </a:lnTo>
                  <a:lnTo>
                    <a:pt x="12" y="5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5" name="Freeform 173"/>
            <p:cNvSpPr>
              <a:spLocks/>
            </p:cNvSpPr>
            <p:nvPr/>
          </p:nvSpPr>
          <p:spPr bwMode="auto">
            <a:xfrm>
              <a:off x="1031" y="2935"/>
              <a:ext cx="62" cy="78"/>
            </a:xfrm>
            <a:custGeom>
              <a:avLst/>
              <a:gdLst>
                <a:gd name="T0" fmla="*/ 0 w 95"/>
                <a:gd name="T1" fmla="*/ 103 h 117"/>
                <a:gd name="T2" fmla="*/ 20 w 95"/>
                <a:gd name="T3" fmla="*/ 117 h 117"/>
                <a:gd name="T4" fmla="*/ 95 w 95"/>
                <a:gd name="T5" fmla="*/ 14 h 117"/>
                <a:gd name="T6" fmla="*/ 75 w 95"/>
                <a:gd name="T7" fmla="*/ 0 h 117"/>
                <a:gd name="T8" fmla="*/ 0 w 95"/>
                <a:gd name="T9" fmla="*/ 10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7">
                  <a:moveTo>
                    <a:pt x="0" y="103"/>
                  </a:moveTo>
                  <a:lnTo>
                    <a:pt x="20" y="117"/>
                  </a:lnTo>
                  <a:lnTo>
                    <a:pt x="95" y="14"/>
                  </a:lnTo>
                  <a:lnTo>
                    <a:pt x="75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6" name="Freeform 174"/>
            <p:cNvSpPr>
              <a:spLocks/>
            </p:cNvSpPr>
            <p:nvPr/>
          </p:nvSpPr>
          <p:spPr bwMode="auto">
            <a:xfrm>
              <a:off x="1079" y="2843"/>
              <a:ext cx="63" cy="100"/>
            </a:xfrm>
            <a:custGeom>
              <a:avLst/>
              <a:gdLst>
                <a:gd name="T0" fmla="*/ 0 w 97"/>
                <a:gd name="T1" fmla="*/ 142 h 153"/>
                <a:gd name="T2" fmla="*/ 22 w 97"/>
                <a:gd name="T3" fmla="*/ 153 h 153"/>
                <a:gd name="T4" fmla="*/ 97 w 97"/>
                <a:gd name="T5" fmla="*/ 10 h 153"/>
                <a:gd name="T6" fmla="*/ 75 w 97"/>
                <a:gd name="T7" fmla="*/ 0 h 153"/>
                <a:gd name="T8" fmla="*/ 0 w 97"/>
                <a:gd name="T9" fmla="*/ 14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3">
                  <a:moveTo>
                    <a:pt x="0" y="142"/>
                  </a:moveTo>
                  <a:lnTo>
                    <a:pt x="22" y="153"/>
                  </a:lnTo>
                  <a:lnTo>
                    <a:pt x="97" y="10"/>
                  </a:lnTo>
                  <a:lnTo>
                    <a:pt x="75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7" name="Freeform 175"/>
            <p:cNvSpPr>
              <a:spLocks/>
            </p:cNvSpPr>
            <p:nvPr/>
          </p:nvSpPr>
          <p:spPr bwMode="auto">
            <a:xfrm>
              <a:off x="1127" y="2479"/>
              <a:ext cx="64" cy="369"/>
            </a:xfrm>
            <a:custGeom>
              <a:avLst/>
              <a:gdLst>
                <a:gd name="T0" fmla="*/ 0 w 98"/>
                <a:gd name="T1" fmla="*/ 558 h 562"/>
                <a:gd name="T2" fmla="*/ 25 w 98"/>
                <a:gd name="T3" fmla="*/ 562 h 562"/>
                <a:gd name="T4" fmla="*/ 98 w 98"/>
                <a:gd name="T5" fmla="*/ 4 h 562"/>
                <a:gd name="T6" fmla="*/ 74 w 98"/>
                <a:gd name="T7" fmla="*/ 0 h 562"/>
                <a:gd name="T8" fmla="*/ 0 w 98"/>
                <a:gd name="T9" fmla="*/ 558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2">
                  <a:moveTo>
                    <a:pt x="0" y="558"/>
                  </a:moveTo>
                  <a:lnTo>
                    <a:pt x="25" y="562"/>
                  </a:lnTo>
                  <a:lnTo>
                    <a:pt x="98" y="4"/>
                  </a:lnTo>
                  <a:lnTo>
                    <a:pt x="74" y="0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8" name="Freeform 176"/>
            <p:cNvSpPr>
              <a:spLocks/>
            </p:cNvSpPr>
            <p:nvPr/>
          </p:nvSpPr>
          <p:spPr bwMode="auto">
            <a:xfrm>
              <a:off x="1174" y="2481"/>
              <a:ext cx="66" cy="504"/>
            </a:xfrm>
            <a:custGeom>
              <a:avLst/>
              <a:gdLst>
                <a:gd name="T0" fmla="*/ 24 w 99"/>
                <a:gd name="T1" fmla="*/ 0 h 768"/>
                <a:gd name="T2" fmla="*/ 0 w 99"/>
                <a:gd name="T3" fmla="*/ 2 h 768"/>
                <a:gd name="T4" fmla="*/ 74 w 99"/>
                <a:gd name="T5" fmla="*/ 768 h 768"/>
                <a:gd name="T6" fmla="*/ 99 w 99"/>
                <a:gd name="T7" fmla="*/ 767 h 768"/>
                <a:gd name="T8" fmla="*/ 24 w 99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68">
                  <a:moveTo>
                    <a:pt x="24" y="0"/>
                  </a:moveTo>
                  <a:lnTo>
                    <a:pt x="0" y="2"/>
                  </a:lnTo>
                  <a:lnTo>
                    <a:pt x="74" y="768"/>
                  </a:lnTo>
                  <a:lnTo>
                    <a:pt x="99" y="76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69" name="Freeform 177"/>
            <p:cNvSpPr>
              <a:spLocks/>
            </p:cNvSpPr>
            <p:nvPr/>
          </p:nvSpPr>
          <p:spPr bwMode="auto">
            <a:xfrm>
              <a:off x="1229" y="2976"/>
              <a:ext cx="55" cy="31"/>
            </a:xfrm>
            <a:custGeom>
              <a:avLst/>
              <a:gdLst>
                <a:gd name="T0" fmla="*/ 7 w 82"/>
                <a:gd name="T1" fmla="*/ 0 h 48"/>
                <a:gd name="T2" fmla="*/ 0 w 82"/>
                <a:gd name="T3" fmla="*/ 23 h 48"/>
                <a:gd name="T4" fmla="*/ 75 w 82"/>
                <a:gd name="T5" fmla="*/ 48 h 48"/>
                <a:gd name="T6" fmla="*/ 82 w 82"/>
                <a:gd name="T7" fmla="*/ 25 h 48"/>
                <a:gd name="T8" fmla="*/ 7 w 8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8">
                  <a:moveTo>
                    <a:pt x="7" y="0"/>
                  </a:moveTo>
                  <a:lnTo>
                    <a:pt x="0" y="23"/>
                  </a:lnTo>
                  <a:lnTo>
                    <a:pt x="75" y="48"/>
                  </a:lnTo>
                  <a:lnTo>
                    <a:pt x="82" y="2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0" name="Freeform 178"/>
            <p:cNvSpPr>
              <a:spLocks/>
            </p:cNvSpPr>
            <p:nvPr/>
          </p:nvSpPr>
          <p:spPr bwMode="auto">
            <a:xfrm>
              <a:off x="1280" y="2992"/>
              <a:ext cx="52" cy="24"/>
            </a:xfrm>
            <a:custGeom>
              <a:avLst/>
              <a:gdLst>
                <a:gd name="T0" fmla="*/ 4 w 79"/>
                <a:gd name="T1" fmla="*/ 0 h 38"/>
                <a:gd name="T2" fmla="*/ 0 w 79"/>
                <a:gd name="T3" fmla="*/ 25 h 38"/>
                <a:gd name="T4" fmla="*/ 75 w 79"/>
                <a:gd name="T5" fmla="*/ 38 h 38"/>
                <a:gd name="T6" fmla="*/ 79 w 79"/>
                <a:gd name="T7" fmla="*/ 13 h 38"/>
                <a:gd name="T8" fmla="*/ 4 w 7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8">
                  <a:moveTo>
                    <a:pt x="4" y="0"/>
                  </a:moveTo>
                  <a:lnTo>
                    <a:pt x="0" y="25"/>
                  </a:lnTo>
                  <a:lnTo>
                    <a:pt x="75" y="38"/>
                  </a:lnTo>
                  <a:lnTo>
                    <a:pt x="79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1" name="Freeform 179"/>
            <p:cNvSpPr>
              <a:spLocks/>
            </p:cNvSpPr>
            <p:nvPr/>
          </p:nvSpPr>
          <p:spPr bwMode="auto">
            <a:xfrm>
              <a:off x="1324" y="3005"/>
              <a:ext cx="64" cy="135"/>
            </a:xfrm>
            <a:custGeom>
              <a:avLst/>
              <a:gdLst>
                <a:gd name="T0" fmla="*/ 23 w 98"/>
                <a:gd name="T1" fmla="*/ 0 h 205"/>
                <a:gd name="T2" fmla="*/ 0 w 98"/>
                <a:gd name="T3" fmla="*/ 8 h 205"/>
                <a:gd name="T4" fmla="*/ 75 w 98"/>
                <a:gd name="T5" fmla="*/ 205 h 205"/>
                <a:gd name="T6" fmla="*/ 98 w 98"/>
                <a:gd name="T7" fmla="*/ 196 h 205"/>
                <a:gd name="T8" fmla="*/ 23 w 98"/>
                <a:gd name="T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05">
                  <a:moveTo>
                    <a:pt x="23" y="0"/>
                  </a:moveTo>
                  <a:lnTo>
                    <a:pt x="0" y="8"/>
                  </a:lnTo>
                  <a:lnTo>
                    <a:pt x="75" y="205"/>
                  </a:lnTo>
                  <a:lnTo>
                    <a:pt x="98" y="19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2" name="Freeform 180"/>
            <p:cNvSpPr>
              <a:spLocks/>
            </p:cNvSpPr>
            <p:nvPr/>
          </p:nvSpPr>
          <p:spPr bwMode="auto">
            <a:xfrm>
              <a:off x="1372" y="3047"/>
              <a:ext cx="63" cy="94"/>
            </a:xfrm>
            <a:custGeom>
              <a:avLst/>
              <a:gdLst>
                <a:gd name="T0" fmla="*/ 0 w 96"/>
                <a:gd name="T1" fmla="*/ 130 h 142"/>
                <a:gd name="T2" fmla="*/ 21 w 96"/>
                <a:gd name="T3" fmla="*/ 142 h 142"/>
                <a:gd name="T4" fmla="*/ 96 w 96"/>
                <a:gd name="T5" fmla="*/ 12 h 142"/>
                <a:gd name="T6" fmla="*/ 75 w 96"/>
                <a:gd name="T7" fmla="*/ 0 h 142"/>
                <a:gd name="T8" fmla="*/ 0 w 96"/>
                <a:gd name="T9" fmla="*/ 13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2">
                  <a:moveTo>
                    <a:pt x="0" y="130"/>
                  </a:moveTo>
                  <a:lnTo>
                    <a:pt x="21" y="142"/>
                  </a:lnTo>
                  <a:lnTo>
                    <a:pt x="96" y="12"/>
                  </a:lnTo>
                  <a:lnTo>
                    <a:pt x="75" y="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3" name="Freeform 181"/>
            <p:cNvSpPr>
              <a:spLocks/>
            </p:cNvSpPr>
            <p:nvPr/>
          </p:nvSpPr>
          <p:spPr bwMode="auto">
            <a:xfrm>
              <a:off x="1421" y="2616"/>
              <a:ext cx="64" cy="437"/>
            </a:xfrm>
            <a:custGeom>
              <a:avLst/>
              <a:gdLst>
                <a:gd name="T0" fmla="*/ 0 w 100"/>
                <a:gd name="T1" fmla="*/ 661 h 665"/>
                <a:gd name="T2" fmla="*/ 25 w 100"/>
                <a:gd name="T3" fmla="*/ 665 h 665"/>
                <a:gd name="T4" fmla="*/ 100 w 100"/>
                <a:gd name="T5" fmla="*/ 3 h 665"/>
                <a:gd name="T6" fmla="*/ 75 w 100"/>
                <a:gd name="T7" fmla="*/ 0 h 665"/>
                <a:gd name="T8" fmla="*/ 0 w 100"/>
                <a:gd name="T9" fmla="*/ 661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665">
                  <a:moveTo>
                    <a:pt x="0" y="661"/>
                  </a:moveTo>
                  <a:lnTo>
                    <a:pt x="25" y="665"/>
                  </a:lnTo>
                  <a:lnTo>
                    <a:pt x="100" y="3"/>
                  </a:lnTo>
                  <a:lnTo>
                    <a:pt x="75" y="0"/>
                  </a:lnTo>
                  <a:lnTo>
                    <a:pt x="0" y="6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4" name="Freeform 182"/>
            <p:cNvSpPr>
              <a:spLocks/>
            </p:cNvSpPr>
            <p:nvPr/>
          </p:nvSpPr>
          <p:spPr bwMode="auto">
            <a:xfrm>
              <a:off x="1469" y="2616"/>
              <a:ext cx="73" cy="317"/>
            </a:xfrm>
            <a:custGeom>
              <a:avLst/>
              <a:gdLst>
                <a:gd name="T0" fmla="*/ 25 w 112"/>
                <a:gd name="T1" fmla="*/ 0 h 483"/>
                <a:gd name="T2" fmla="*/ 0 w 112"/>
                <a:gd name="T3" fmla="*/ 3 h 483"/>
                <a:gd name="T4" fmla="*/ 87 w 112"/>
                <a:gd name="T5" fmla="*/ 483 h 483"/>
                <a:gd name="T6" fmla="*/ 112 w 112"/>
                <a:gd name="T7" fmla="*/ 479 h 483"/>
                <a:gd name="T8" fmla="*/ 25 w 112"/>
                <a:gd name="T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83">
                  <a:moveTo>
                    <a:pt x="25" y="0"/>
                  </a:moveTo>
                  <a:lnTo>
                    <a:pt x="0" y="3"/>
                  </a:lnTo>
                  <a:lnTo>
                    <a:pt x="87" y="483"/>
                  </a:lnTo>
                  <a:lnTo>
                    <a:pt x="112" y="47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5" name="Freeform 183"/>
            <p:cNvSpPr>
              <a:spLocks/>
            </p:cNvSpPr>
            <p:nvPr/>
          </p:nvSpPr>
          <p:spPr bwMode="auto">
            <a:xfrm>
              <a:off x="1529" y="2928"/>
              <a:ext cx="61" cy="69"/>
            </a:xfrm>
            <a:custGeom>
              <a:avLst/>
              <a:gdLst>
                <a:gd name="T0" fmla="*/ 20 w 93"/>
                <a:gd name="T1" fmla="*/ 0 h 107"/>
                <a:gd name="T2" fmla="*/ 0 w 93"/>
                <a:gd name="T3" fmla="*/ 16 h 107"/>
                <a:gd name="T4" fmla="*/ 73 w 93"/>
                <a:gd name="T5" fmla="*/ 107 h 107"/>
                <a:gd name="T6" fmla="*/ 93 w 93"/>
                <a:gd name="T7" fmla="*/ 91 h 107"/>
                <a:gd name="T8" fmla="*/ 20 w 93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7">
                  <a:moveTo>
                    <a:pt x="20" y="0"/>
                  </a:moveTo>
                  <a:lnTo>
                    <a:pt x="0" y="16"/>
                  </a:lnTo>
                  <a:lnTo>
                    <a:pt x="73" y="107"/>
                  </a:lnTo>
                  <a:lnTo>
                    <a:pt x="93" y="9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6" name="Freeform 184"/>
            <p:cNvSpPr>
              <a:spLocks/>
            </p:cNvSpPr>
            <p:nvPr/>
          </p:nvSpPr>
          <p:spPr bwMode="auto">
            <a:xfrm>
              <a:off x="1575" y="2895"/>
              <a:ext cx="63" cy="100"/>
            </a:xfrm>
            <a:custGeom>
              <a:avLst/>
              <a:gdLst>
                <a:gd name="T0" fmla="*/ 0 w 97"/>
                <a:gd name="T1" fmla="*/ 143 h 153"/>
                <a:gd name="T2" fmla="*/ 22 w 97"/>
                <a:gd name="T3" fmla="*/ 153 h 153"/>
                <a:gd name="T4" fmla="*/ 97 w 97"/>
                <a:gd name="T5" fmla="*/ 11 h 153"/>
                <a:gd name="T6" fmla="*/ 75 w 97"/>
                <a:gd name="T7" fmla="*/ 0 h 153"/>
                <a:gd name="T8" fmla="*/ 0 w 97"/>
                <a:gd name="T9" fmla="*/ 14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3">
                  <a:moveTo>
                    <a:pt x="0" y="143"/>
                  </a:moveTo>
                  <a:lnTo>
                    <a:pt x="22" y="153"/>
                  </a:lnTo>
                  <a:lnTo>
                    <a:pt x="97" y="11"/>
                  </a:lnTo>
                  <a:lnTo>
                    <a:pt x="75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7" name="Freeform 185"/>
            <p:cNvSpPr>
              <a:spLocks/>
            </p:cNvSpPr>
            <p:nvPr/>
          </p:nvSpPr>
          <p:spPr bwMode="auto">
            <a:xfrm>
              <a:off x="1625" y="2895"/>
              <a:ext cx="64" cy="183"/>
            </a:xfrm>
            <a:custGeom>
              <a:avLst/>
              <a:gdLst>
                <a:gd name="T0" fmla="*/ 23 w 98"/>
                <a:gd name="T1" fmla="*/ 0 h 280"/>
                <a:gd name="T2" fmla="*/ 0 w 98"/>
                <a:gd name="T3" fmla="*/ 7 h 280"/>
                <a:gd name="T4" fmla="*/ 75 w 98"/>
                <a:gd name="T5" fmla="*/ 280 h 280"/>
                <a:gd name="T6" fmla="*/ 98 w 98"/>
                <a:gd name="T7" fmla="*/ 273 h 280"/>
                <a:gd name="T8" fmla="*/ 23 w 98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80">
                  <a:moveTo>
                    <a:pt x="23" y="0"/>
                  </a:moveTo>
                  <a:lnTo>
                    <a:pt x="0" y="7"/>
                  </a:lnTo>
                  <a:lnTo>
                    <a:pt x="75" y="280"/>
                  </a:lnTo>
                  <a:lnTo>
                    <a:pt x="98" y="27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8" name="Freeform 186"/>
            <p:cNvSpPr>
              <a:spLocks/>
            </p:cNvSpPr>
            <p:nvPr/>
          </p:nvSpPr>
          <p:spPr bwMode="auto">
            <a:xfrm>
              <a:off x="1676" y="3020"/>
              <a:ext cx="59" cy="62"/>
            </a:xfrm>
            <a:custGeom>
              <a:avLst/>
              <a:gdLst>
                <a:gd name="T0" fmla="*/ 0 w 93"/>
                <a:gd name="T1" fmla="*/ 78 h 96"/>
                <a:gd name="T2" fmla="*/ 18 w 93"/>
                <a:gd name="T3" fmla="*/ 96 h 96"/>
                <a:gd name="T4" fmla="*/ 93 w 93"/>
                <a:gd name="T5" fmla="*/ 18 h 96"/>
                <a:gd name="T6" fmla="*/ 75 w 93"/>
                <a:gd name="T7" fmla="*/ 0 h 96"/>
                <a:gd name="T8" fmla="*/ 0 w 93"/>
                <a:gd name="T9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6">
                  <a:moveTo>
                    <a:pt x="0" y="78"/>
                  </a:moveTo>
                  <a:lnTo>
                    <a:pt x="18" y="96"/>
                  </a:lnTo>
                  <a:lnTo>
                    <a:pt x="93" y="18"/>
                  </a:lnTo>
                  <a:lnTo>
                    <a:pt x="75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79" name="Freeform 187"/>
            <p:cNvSpPr>
              <a:spLocks/>
            </p:cNvSpPr>
            <p:nvPr/>
          </p:nvSpPr>
          <p:spPr bwMode="auto">
            <a:xfrm>
              <a:off x="1723" y="3021"/>
              <a:ext cx="63" cy="70"/>
            </a:xfrm>
            <a:custGeom>
              <a:avLst/>
              <a:gdLst>
                <a:gd name="T0" fmla="*/ 19 w 94"/>
                <a:gd name="T1" fmla="*/ 0 h 107"/>
                <a:gd name="T2" fmla="*/ 0 w 94"/>
                <a:gd name="T3" fmla="*/ 16 h 107"/>
                <a:gd name="T4" fmla="*/ 75 w 94"/>
                <a:gd name="T5" fmla="*/ 107 h 107"/>
                <a:gd name="T6" fmla="*/ 94 w 94"/>
                <a:gd name="T7" fmla="*/ 91 h 107"/>
                <a:gd name="T8" fmla="*/ 19 w 94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07">
                  <a:moveTo>
                    <a:pt x="19" y="0"/>
                  </a:moveTo>
                  <a:lnTo>
                    <a:pt x="0" y="16"/>
                  </a:lnTo>
                  <a:lnTo>
                    <a:pt x="75" y="107"/>
                  </a:lnTo>
                  <a:lnTo>
                    <a:pt x="94" y="9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0" name="Freeform 188"/>
            <p:cNvSpPr>
              <a:spLocks/>
            </p:cNvSpPr>
            <p:nvPr/>
          </p:nvSpPr>
          <p:spPr bwMode="auto">
            <a:xfrm>
              <a:off x="1772" y="2896"/>
              <a:ext cx="64" cy="192"/>
            </a:xfrm>
            <a:custGeom>
              <a:avLst/>
              <a:gdLst>
                <a:gd name="T0" fmla="*/ 0 w 98"/>
                <a:gd name="T1" fmla="*/ 285 h 290"/>
                <a:gd name="T2" fmla="*/ 23 w 98"/>
                <a:gd name="T3" fmla="*/ 290 h 290"/>
                <a:gd name="T4" fmla="*/ 98 w 98"/>
                <a:gd name="T5" fmla="*/ 5 h 290"/>
                <a:gd name="T6" fmla="*/ 75 w 98"/>
                <a:gd name="T7" fmla="*/ 0 h 290"/>
                <a:gd name="T8" fmla="*/ 0 w 98"/>
                <a:gd name="T9" fmla="*/ 28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90">
                  <a:moveTo>
                    <a:pt x="0" y="285"/>
                  </a:moveTo>
                  <a:lnTo>
                    <a:pt x="23" y="290"/>
                  </a:lnTo>
                  <a:lnTo>
                    <a:pt x="98" y="5"/>
                  </a:lnTo>
                  <a:lnTo>
                    <a:pt x="75" y="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1" name="Freeform 189"/>
            <p:cNvSpPr>
              <a:spLocks/>
            </p:cNvSpPr>
            <p:nvPr/>
          </p:nvSpPr>
          <p:spPr bwMode="auto">
            <a:xfrm>
              <a:off x="1820" y="2776"/>
              <a:ext cx="64" cy="125"/>
            </a:xfrm>
            <a:custGeom>
              <a:avLst/>
              <a:gdLst>
                <a:gd name="T0" fmla="*/ 0 w 98"/>
                <a:gd name="T1" fmla="*/ 182 h 191"/>
                <a:gd name="T2" fmla="*/ 23 w 98"/>
                <a:gd name="T3" fmla="*/ 191 h 191"/>
                <a:gd name="T4" fmla="*/ 98 w 98"/>
                <a:gd name="T5" fmla="*/ 9 h 191"/>
                <a:gd name="T6" fmla="*/ 75 w 98"/>
                <a:gd name="T7" fmla="*/ 0 h 191"/>
                <a:gd name="T8" fmla="*/ 0 w 98"/>
                <a:gd name="T9" fmla="*/ 18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91">
                  <a:moveTo>
                    <a:pt x="0" y="182"/>
                  </a:moveTo>
                  <a:lnTo>
                    <a:pt x="23" y="191"/>
                  </a:lnTo>
                  <a:lnTo>
                    <a:pt x="98" y="9"/>
                  </a:lnTo>
                  <a:lnTo>
                    <a:pt x="75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2" name="Freeform 190"/>
            <p:cNvSpPr>
              <a:spLocks/>
            </p:cNvSpPr>
            <p:nvPr/>
          </p:nvSpPr>
          <p:spPr bwMode="auto">
            <a:xfrm>
              <a:off x="1870" y="2776"/>
              <a:ext cx="63" cy="109"/>
            </a:xfrm>
            <a:custGeom>
              <a:avLst/>
              <a:gdLst>
                <a:gd name="T0" fmla="*/ 21 w 96"/>
                <a:gd name="T1" fmla="*/ 0 h 166"/>
                <a:gd name="T2" fmla="*/ 0 w 96"/>
                <a:gd name="T3" fmla="*/ 11 h 166"/>
                <a:gd name="T4" fmla="*/ 75 w 96"/>
                <a:gd name="T5" fmla="*/ 166 h 166"/>
                <a:gd name="T6" fmla="*/ 96 w 96"/>
                <a:gd name="T7" fmla="*/ 155 h 166"/>
                <a:gd name="T8" fmla="*/ 21 w 96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66">
                  <a:moveTo>
                    <a:pt x="21" y="0"/>
                  </a:moveTo>
                  <a:lnTo>
                    <a:pt x="0" y="11"/>
                  </a:lnTo>
                  <a:lnTo>
                    <a:pt x="75" y="166"/>
                  </a:lnTo>
                  <a:lnTo>
                    <a:pt x="96" y="15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3" name="Freeform 191"/>
            <p:cNvSpPr>
              <a:spLocks/>
            </p:cNvSpPr>
            <p:nvPr/>
          </p:nvSpPr>
          <p:spPr bwMode="auto">
            <a:xfrm>
              <a:off x="1918" y="2880"/>
              <a:ext cx="65" cy="189"/>
            </a:xfrm>
            <a:custGeom>
              <a:avLst/>
              <a:gdLst>
                <a:gd name="T0" fmla="*/ 23 w 96"/>
                <a:gd name="T1" fmla="*/ 0 h 291"/>
                <a:gd name="T2" fmla="*/ 0 w 96"/>
                <a:gd name="T3" fmla="*/ 5 h 291"/>
                <a:gd name="T4" fmla="*/ 73 w 96"/>
                <a:gd name="T5" fmla="*/ 291 h 291"/>
                <a:gd name="T6" fmla="*/ 96 w 96"/>
                <a:gd name="T7" fmla="*/ 285 h 291"/>
                <a:gd name="T8" fmla="*/ 23 w 96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91">
                  <a:moveTo>
                    <a:pt x="23" y="0"/>
                  </a:moveTo>
                  <a:lnTo>
                    <a:pt x="0" y="5"/>
                  </a:lnTo>
                  <a:lnTo>
                    <a:pt x="73" y="291"/>
                  </a:lnTo>
                  <a:lnTo>
                    <a:pt x="96" y="28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4" name="Freeform 192"/>
            <p:cNvSpPr>
              <a:spLocks/>
            </p:cNvSpPr>
            <p:nvPr/>
          </p:nvSpPr>
          <p:spPr bwMode="auto">
            <a:xfrm>
              <a:off x="1967" y="2938"/>
              <a:ext cx="64" cy="133"/>
            </a:xfrm>
            <a:custGeom>
              <a:avLst/>
              <a:gdLst>
                <a:gd name="T0" fmla="*/ 0 w 98"/>
                <a:gd name="T1" fmla="*/ 195 h 203"/>
                <a:gd name="T2" fmla="*/ 23 w 98"/>
                <a:gd name="T3" fmla="*/ 203 h 203"/>
                <a:gd name="T4" fmla="*/ 98 w 98"/>
                <a:gd name="T5" fmla="*/ 9 h 203"/>
                <a:gd name="T6" fmla="*/ 75 w 98"/>
                <a:gd name="T7" fmla="*/ 0 h 203"/>
                <a:gd name="T8" fmla="*/ 0 w 98"/>
                <a:gd name="T9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03">
                  <a:moveTo>
                    <a:pt x="0" y="195"/>
                  </a:moveTo>
                  <a:lnTo>
                    <a:pt x="23" y="203"/>
                  </a:lnTo>
                  <a:lnTo>
                    <a:pt x="98" y="9"/>
                  </a:lnTo>
                  <a:lnTo>
                    <a:pt x="75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5" name="Freeform 193"/>
            <p:cNvSpPr>
              <a:spLocks/>
            </p:cNvSpPr>
            <p:nvPr/>
          </p:nvSpPr>
          <p:spPr bwMode="auto">
            <a:xfrm>
              <a:off x="2016" y="2700"/>
              <a:ext cx="64" cy="242"/>
            </a:xfrm>
            <a:custGeom>
              <a:avLst/>
              <a:gdLst>
                <a:gd name="T0" fmla="*/ 0 w 98"/>
                <a:gd name="T1" fmla="*/ 364 h 369"/>
                <a:gd name="T2" fmla="*/ 23 w 98"/>
                <a:gd name="T3" fmla="*/ 369 h 369"/>
                <a:gd name="T4" fmla="*/ 98 w 98"/>
                <a:gd name="T5" fmla="*/ 5 h 369"/>
                <a:gd name="T6" fmla="*/ 75 w 98"/>
                <a:gd name="T7" fmla="*/ 0 h 369"/>
                <a:gd name="T8" fmla="*/ 0 w 98"/>
                <a:gd name="T9" fmla="*/ 364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69">
                  <a:moveTo>
                    <a:pt x="0" y="364"/>
                  </a:moveTo>
                  <a:lnTo>
                    <a:pt x="23" y="369"/>
                  </a:lnTo>
                  <a:lnTo>
                    <a:pt x="98" y="5"/>
                  </a:lnTo>
                  <a:lnTo>
                    <a:pt x="75" y="0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6" name="Freeform 194"/>
            <p:cNvSpPr>
              <a:spLocks/>
            </p:cNvSpPr>
            <p:nvPr/>
          </p:nvSpPr>
          <p:spPr bwMode="auto">
            <a:xfrm>
              <a:off x="2064" y="2700"/>
              <a:ext cx="66" cy="319"/>
            </a:xfrm>
            <a:custGeom>
              <a:avLst/>
              <a:gdLst>
                <a:gd name="T0" fmla="*/ 25 w 100"/>
                <a:gd name="T1" fmla="*/ 0 h 485"/>
                <a:gd name="T2" fmla="*/ 0 w 100"/>
                <a:gd name="T3" fmla="*/ 4 h 485"/>
                <a:gd name="T4" fmla="*/ 75 w 100"/>
                <a:gd name="T5" fmla="*/ 485 h 485"/>
                <a:gd name="T6" fmla="*/ 100 w 100"/>
                <a:gd name="T7" fmla="*/ 482 h 485"/>
                <a:gd name="T8" fmla="*/ 25 w 100"/>
                <a:gd name="T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85">
                  <a:moveTo>
                    <a:pt x="25" y="0"/>
                  </a:moveTo>
                  <a:lnTo>
                    <a:pt x="0" y="4"/>
                  </a:lnTo>
                  <a:lnTo>
                    <a:pt x="75" y="485"/>
                  </a:lnTo>
                  <a:lnTo>
                    <a:pt x="100" y="48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7" name="Freeform 195"/>
            <p:cNvSpPr>
              <a:spLocks/>
            </p:cNvSpPr>
            <p:nvPr/>
          </p:nvSpPr>
          <p:spPr bwMode="auto">
            <a:xfrm>
              <a:off x="2114" y="3015"/>
              <a:ext cx="63" cy="92"/>
            </a:xfrm>
            <a:custGeom>
              <a:avLst/>
              <a:gdLst>
                <a:gd name="T0" fmla="*/ 21 w 96"/>
                <a:gd name="T1" fmla="*/ 0 h 143"/>
                <a:gd name="T2" fmla="*/ 0 w 96"/>
                <a:gd name="T3" fmla="*/ 13 h 143"/>
                <a:gd name="T4" fmla="*/ 74 w 96"/>
                <a:gd name="T5" fmla="*/ 143 h 143"/>
                <a:gd name="T6" fmla="*/ 96 w 96"/>
                <a:gd name="T7" fmla="*/ 130 h 143"/>
                <a:gd name="T8" fmla="*/ 21 w 96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3">
                  <a:moveTo>
                    <a:pt x="21" y="0"/>
                  </a:moveTo>
                  <a:lnTo>
                    <a:pt x="0" y="13"/>
                  </a:lnTo>
                  <a:lnTo>
                    <a:pt x="74" y="143"/>
                  </a:lnTo>
                  <a:lnTo>
                    <a:pt x="96" y="1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8" name="Freeform 196"/>
            <p:cNvSpPr>
              <a:spLocks/>
            </p:cNvSpPr>
            <p:nvPr/>
          </p:nvSpPr>
          <p:spPr bwMode="auto">
            <a:xfrm>
              <a:off x="2164" y="2921"/>
              <a:ext cx="64" cy="184"/>
            </a:xfrm>
            <a:custGeom>
              <a:avLst/>
              <a:gdLst>
                <a:gd name="T0" fmla="*/ 0 w 99"/>
                <a:gd name="T1" fmla="*/ 273 h 280"/>
                <a:gd name="T2" fmla="*/ 24 w 99"/>
                <a:gd name="T3" fmla="*/ 280 h 280"/>
                <a:gd name="T4" fmla="*/ 99 w 99"/>
                <a:gd name="T5" fmla="*/ 7 h 280"/>
                <a:gd name="T6" fmla="*/ 75 w 99"/>
                <a:gd name="T7" fmla="*/ 0 h 280"/>
                <a:gd name="T8" fmla="*/ 0 w 99"/>
                <a:gd name="T9" fmla="*/ 2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80">
                  <a:moveTo>
                    <a:pt x="0" y="273"/>
                  </a:moveTo>
                  <a:lnTo>
                    <a:pt x="24" y="280"/>
                  </a:lnTo>
                  <a:lnTo>
                    <a:pt x="99" y="7"/>
                  </a:lnTo>
                  <a:lnTo>
                    <a:pt x="75" y="0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89" name="Freeform 197"/>
            <p:cNvSpPr>
              <a:spLocks/>
            </p:cNvSpPr>
            <p:nvPr/>
          </p:nvSpPr>
          <p:spPr bwMode="auto">
            <a:xfrm>
              <a:off x="2212" y="2923"/>
              <a:ext cx="64" cy="189"/>
            </a:xfrm>
            <a:custGeom>
              <a:avLst/>
              <a:gdLst>
                <a:gd name="T0" fmla="*/ 24 w 98"/>
                <a:gd name="T1" fmla="*/ 0 h 291"/>
                <a:gd name="T2" fmla="*/ 0 w 98"/>
                <a:gd name="T3" fmla="*/ 5 h 291"/>
                <a:gd name="T4" fmla="*/ 75 w 98"/>
                <a:gd name="T5" fmla="*/ 291 h 291"/>
                <a:gd name="T6" fmla="*/ 98 w 98"/>
                <a:gd name="T7" fmla="*/ 285 h 291"/>
                <a:gd name="T8" fmla="*/ 24 w 98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91">
                  <a:moveTo>
                    <a:pt x="24" y="0"/>
                  </a:moveTo>
                  <a:lnTo>
                    <a:pt x="0" y="5"/>
                  </a:lnTo>
                  <a:lnTo>
                    <a:pt x="75" y="291"/>
                  </a:lnTo>
                  <a:lnTo>
                    <a:pt x="98" y="28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0" name="Freeform 198"/>
            <p:cNvSpPr>
              <a:spLocks/>
            </p:cNvSpPr>
            <p:nvPr/>
          </p:nvSpPr>
          <p:spPr bwMode="auto">
            <a:xfrm>
              <a:off x="2263" y="3038"/>
              <a:ext cx="62" cy="77"/>
            </a:xfrm>
            <a:custGeom>
              <a:avLst/>
              <a:gdLst>
                <a:gd name="T0" fmla="*/ 0 w 95"/>
                <a:gd name="T1" fmla="*/ 104 h 118"/>
                <a:gd name="T2" fmla="*/ 20 w 95"/>
                <a:gd name="T3" fmla="*/ 118 h 118"/>
                <a:gd name="T4" fmla="*/ 95 w 95"/>
                <a:gd name="T5" fmla="*/ 15 h 118"/>
                <a:gd name="T6" fmla="*/ 75 w 95"/>
                <a:gd name="T7" fmla="*/ 0 h 118"/>
                <a:gd name="T8" fmla="*/ 0 w 95"/>
                <a:gd name="T9" fmla="*/ 10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8">
                  <a:moveTo>
                    <a:pt x="0" y="104"/>
                  </a:moveTo>
                  <a:lnTo>
                    <a:pt x="20" y="118"/>
                  </a:lnTo>
                  <a:lnTo>
                    <a:pt x="95" y="15"/>
                  </a:lnTo>
                  <a:lnTo>
                    <a:pt x="75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1" name="Freeform 199"/>
            <p:cNvSpPr>
              <a:spLocks/>
            </p:cNvSpPr>
            <p:nvPr/>
          </p:nvSpPr>
          <p:spPr bwMode="auto">
            <a:xfrm>
              <a:off x="2310" y="3040"/>
              <a:ext cx="64" cy="167"/>
            </a:xfrm>
            <a:custGeom>
              <a:avLst/>
              <a:gdLst>
                <a:gd name="T0" fmla="*/ 23 w 97"/>
                <a:gd name="T1" fmla="*/ 0 h 253"/>
                <a:gd name="T2" fmla="*/ 0 w 97"/>
                <a:gd name="T3" fmla="*/ 7 h 253"/>
                <a:gd name="T4" fmla="*/ 73 w 97"/>
                <a:gd name="T5" fmla="*/ 253 h 253"/>
                <a:gd name="T6" fmla="*/ 97 w 97"/>
                <a:gd name="T7" fmla="*/ 246 h 253"/>
                <a:gd name="T8" fmla="*/ 23 w 97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253">
                  <a:moveTo>
                    <a:pt x="23" y="0"/>
                  </a:moveTo>
                  <a:lnTo>
                    <a:pt x="0" y="7"/>
                  </a:lnTo>
                  <a:lnTo>
                    <a:pt x="73" y="253"/>
                  </a:lnTo>
                  <a:lnTo>
                    <a:pt x="97" y="2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2" name="Freeform 200"/>
            <p:cNvSpPr>
              <a:spLocks/>
            </p:cNvSpPr>
            <p:nvPr/>
          </p:nvSpPr>
          <p:spPr bwMode="auto">
            <a:xfrm>
              <a:off x="2359" y="2949"/>
              <a:ext cx="64" cy="258"/>
            </a:xfrm>
            <a:custGeom>
              <a:avLst/>
              <a:gdLst>
                <a:gd name="T0" fmla="*/ 0 w 98"/>
                <a:gd name="T1" fmla="*/ 389 h 394"/>
                <a:gd name="T2" fmla="*/ 24 w 98"/>
                <a:gd name="T3" fmla="*/ 394 h 394"/>
                <a:gd name="T4" fmla="*/ 98 w 98"/>
                <a:gd name="T5" fmla="*/ 6 h 394"/>
                <a:gd name="T6" fmla="*/ 75 w 98"/>
                <a:gd name="T7" fmla="*/ 0 h 394"/>
                <a:gd name="T8" fmla="*/ 0 w 98"/>
                <a:gd name="T9" fmla="*/ 389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94">
                  <a:moveTo>
                    <a:pt x="0" y="389"/>
                  </a:moveTo>
                  <a:lnTo>
                    <a:pt x="24" y="394"/>
                  </a:lnTo>
                  <a:lnTo>
                    <a:pt x="98" y="6"/>
                  </a:lnTo>
                  <a:lnTo>
                    <a:pt x="75" y="0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3" name="Freeform 201"/>
            <p:cNvSpPr>
              <a:spLocks/>
            </p:cNvSpPr>
            <p:nvPr/>
          </p:nvSpPr>
          <p:spPr bwMode="auto">
            <a:xfrm>
              <a:off x="2409" y="2944"/>
              <a:ext cx="62" cy="86"/>
            </a:xfrm>
            <a:custGeom>
              <a:avLst/>
              <a:gdLst>
                <a:gd name="T0" fmla="*/ 20 w 95"/>
                <a:gd name="T1" fmla="*/ 0 h 130"/>
                <a:gd name="T2" fmla="*/ 0 w 95"/>
                <a:gd name="T3" fmla="*/ 14 h 130"/>
                <a:gd name="T4" fmla="*/ 75 w 95"/>
                <a:gd name="T5" fmla="*/ 130 h 130"/>
                <a:gd name="T6" fmla="*/ 95 w 95"/>
                <a:gd name="T7" fmla="*/ 116 h 130"/>
                <a:gd name="T8" fmla="*/ 20 w 9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30">
                  <a:moveTo>
                    <a:pt x="20" y="0"/>
                  </a:moveTo>
                  <a:lnTo>
                    <a:pt x="0" y="14"/>
                  </a:lnTo>
                  <a:lnTo>
                    <a:pt x="75" y="130"/>
                  </a:lnTo>
                  <a:lnTo>
                    <a:pt x="95" y="11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4" name="Freeform 202"/>
            <p:cNvSpPr>
              <a:spLocks/>
            </p:cNvSpPr>
            <p:nvPr/>
          </p:nvSpPr>
          <p:spPr bwMode="auto">
            <a:xfrm>
              <a:off x="2460" y="2985"/>
              <a:ext cx="65" cy="48"/>
            </a:xfrm>
            <a:custGeom>
              <a:avLst/>
              <a:gdLst>
                <a:gd name="T0" fmla="*/ 0 w 99"/>
                <a:gd name="T1" fmla="*/ 52 h 74"/>
                <a:gd name="T2" fmla="*/ 12 w 99"/>
                <a:gd name="T3" fmla="*/ 74 h 74"/>
                <a:gd name="T4" fmla="*/ 99 w 99"/>
                <a:gd name="T5" fmla="*/ 22 h 74"/>
                <a:gd name="T6" fmla="*/ 87 w 99"/>
                <a:gd name="T7" fmla="*/ 0 h 74"/>
                <a:gd name="T8" fmla="*/ 0 w 99"/>
                <a:gd name="T9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4">
                  <a:moveTo>
                    <a:pt x="0" y="52"/>
                  </a:moveTo>
                  <a:lnTo>
                    <a:pt x="12" y="74"/>
                  </a:lnTo>
                  <a:lnTo>
                    <a:pt x="99" y="22"/>
                  </a:lnTo>
                  <a:lnTo>
                    <a:pt x="87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5" name="Freeform 203"/>
            <p:cNvSpPr>
              <a:spLocks/>
            </p:cNvSpPr>
            <p:nvPr/>
          </p:nvSpPr>
          <p:spPr bwMode="auto">
            <a:xfrm>
              <a:off x="2514" y="2990"/>
              <a:ext cx="64" cy="132"/>
            </a:xfrm>
            <a:custGeom>
              <a:avLst/>
              <a:gdLst>
                <a:gd name="T0" fmla="*/ 23 w 98"/>
                <a:gd name="T1" fmla="*/ 0 h 203"/>
                <a:gd name="T2" fmla="*/ 0 w 98"/>
                <a:gd name="T3" fmla="*/ 8 h 203"/>
                <a:gd name="T4" fmla="*/ 74 w 98"/>
                <a:gd name="T5" fmla="*/ 203 h 203"/>
                <a:gd name="T6" fmla="*/ 98 w 98"/>
                <a:gd name="T7" fmla="*/ 194 h 203"/>
                <a:gd name="T8" fmla="*/ 23 w 98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03">
                  <a:moveTo>
                    <a:pt x="23" y="0"/>
                  </a:moveTo>
                  <a:lnTo>
                    <a:pt x="0" y="8"/>
                  </a:lnTo>
                  <a:lnTo>
                    <a:pt x="74" y="203"/>
                  </a:lnTo>
                  <a:lnTo>
                    <a:pt x="98" y="19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6" name="Freeform 204"/>
            <p:cNvSpPr>
              <a:spLocks/>
            </p:cNvSpPr>
            <p:nvPr/>
          </p:nvSpPr>
          <p:spPr bwMode="auto">
            <a:xfrm>
              <a:off x="2565" y="3112"/>
              <a:ext cx="60" cy="63"/>
            </a:xfrm>
            <a:custGeom>
              <a:avLst/>
              <a:gdLst>
                <a:gd name="T0" fmla="*/ 18 w 93"/>
                <a:gd name="T1" fmla="*/ 0 h 96"/>
                <a:gd name="T2" fmla="*/ 0 w 93"/>
                <a:gd name="T3" fmla="*/ 17 h 96"/>
                <a:gd name="T4" fmla="*/ 75 w 93"/>
                <a:gd name="T5" fmla="*/ 96 h 96"/>
                <a:gd name="T6" fmla="*/ 93 w 93"/>
                <a:gd name="T7" fmla="*/ 78 h 96"/>
                <a:gd name="T8" fmla="*/ 18 w 93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6">
                  <a:moveTo>
                    <a:pt x="18" y="0"/>
                  </a:moveTo>
                  <a:lnTo>
                    <a:pt x="0" y="17"/>
                  </a:lnTo>
                  <a:lnTo>
                    <a:pt x="75" y="96"/>
                  </a:lnTo>
                  <a:lnTo>
                    <a:pt x="93" y="7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7" name="Freeform 205"/>
            <p:cNvSpPr>
              <a:spLocks/>
            </p:cNvSpPr>
            <p:nvPr/>
          </p:nvSpPr>
          <p:spPr bwMode="auto">
            <a:xfrm>
              <a:off x="2610" y="2905"/>
              <a:ext cx="66" cy="268"/>
            </a:xfrm>
            <a:custGeom>
              <a:avLst/>
              <a:gdLst>
                <a:gd name="T0" fmla="*/ 0 w 99"/>
                <a:gd name="T1" fmla="*/ 403 h 409"/>
                <a:gd name="T2" fmla="*/ 25 w 99"/>
                <a:gd name="T3" fmla="*/ 409 h 409"/>
                <a:gd name="T4" fmla="*/ 99 w 99"/>
                <a:gd name="T5" fmla="*/ 6 h 409"/>
                <a:gd name="T6" fmla="*/ 75 w 99"/>
                <a:gd name="T7" fmla="*/ 0 h 409"/>
                <a:gd name="T8" fmla="*/ 0 w 99"/>
                <a:gd name="T9" fmla="*/ 403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409">
                  <a:moveTo>
                    <a:pt x="0" y="403"/>
                  </a:moveTo>
                  <a:lnTo>
                    <a:pt x="25" y="409"/>
                  </a:lnTo>
                  <a:lnTo>
                    <a:pt x="99" y="6"/>
                  </a:lnTo>
                  <a:lnTo>
                    <a:pt x="75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8" name="Freeform 206"/>
            <p:cNvSpPr>
              <a:spLocks/>
            </p:cNvSpPr>
            <p:nvPr/>
          </p:nvSpPr>
          <p:spPr bwMode="auto">
            <a:xfrm>
              <a:off x="2662" y="2905"/>
              <a:ext cx="64" cy="241"/>
            </a:xfrm>
            <a:custGeom>
              <a:avLst/>
              <a:gdLst>
                <a:gd name="T0" fmla="*/ 23 w 98"/>
                <a:gd name="T1" fmla="*/ 0 h 369"/>
                <a:gd name="T2" fmla="*/ 0 w 98"/>
                <a:gd name="T3" fmla="*/ 6 h 369"/>
                <a:gd name="T4" fmla="*/ 75 w 98"/>
                <a:gd name="T5" fmla="*/ 369 h 369"/>
                <a:gd name="T6" fmla="*/ 98 w 98"/>
                <a:gd name="T7" fmla="*/ 364 h 369"/>
                <a:gd name="T8" fmla="*/ 23 w 98"/>
                <a:gd name="T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69">
                  <a:moveTo>
                    <a:pt x="23" y="0"/>
                  </a:moveTo>
                  <a:lnTo>
                    <a:pt x="0" y="6"/>
                  </a:lnTo>
                  <a:lnTo>
                    <a:pt x="75" y="369"/>
                  </a:lnTo>
                  <a:lnTo>
                    <a:pt x="98" y="36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99" name="Freeform 207"/>
            <p:cNvSpPr>
              <a:spLocks/>
            </p:cNvSpPr>
            <p:nvPr/>
          </p:nvSpPr>
          <p:spPr bwMode="auto">
            <a:xfrm>
              <a:off x="2712" y="3088"/>
              <a:ext cx="58" cy="62"/>
            </a:xfrm>
            <a:custGeom>
              <a:avLst/>
              <a:gdLst>
                <a:gd name="T0" fmla="*/ 0 w 91"/>
                <a:gd name="T1" fmla="*/ 79 h 97"/>
                <a:gd name="T2" fmla="*/ 18 w 91"/>
                <a:gd name="T3" fmla="*/ 97 h 97"/>
                <a:gd name="T4" fmla="*/ 91 w 91"/>
                <a:gd name="T5" fmla="*/ 18 h 97"/>
                <a:gd name="T6" fmla="*/ 73 w 91"/>
                <a:gd name="T7" fmla="*/ 0 h 97"/>
                <a:gd name="T8" fmla="*/ 0 w 91"/>
                <a:gd name="T9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7">
                  <a:moveTo>
                    <a:pt x="0" y="79"/>
                  </a:moveTo>
                  <a:lnTo>
                    <a:pt x="18" y="97"/>
                  </a:lnTo>
                  <a:lnTo>
                    <a:pt x="91" y="18"/>
                  </a:lnTo>
                  <a:lnTo>
                    <a:pt x="73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0" name="Freeform 208"/>
            <p:cNvSpPr>
              <a:spLocks/>
            </p:cNvSpPr>
            <p:nvPr/>
          </p:nvSpPr>
          <p:spPr bwMode="auto">
            <a:xfrm>
              <a:off x="2764" y="3077"/>
              <a:ext cx="51" cy="24"/>
            </a:xfrm>
            <a:custGeom>
              <a:avLst/>
              <a:gdLst>
                <a:gd name="T0" fmla="*/ 0 w 79"/>
                <a:gd name="T1" fmla="*/ 13 h 38"/>
                <a:gd name="T2" fmla="*/ 4 w 79"/>
                <a:gd name="T3" fmla="*/ 38 h 38"/>
                <a:gd name="T4" fmla="*/ 79 w 79"/>
                <a:gd name="T5" fmla="*/ 25 h 38"/>
                <a:gd name="T6" fmla="*/ 75 w 79"/>
                <a:gd name="T7" fmla="*/ 0 h 38"/>
                <a:gd name="T8" fmla="*/ 0 w 79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8">
                  <a:moveTo>
                    <a:pt x="0" y="13"/>
                  </a:moveTo>
                  <a:lnTo>
                    <a:pt x="4" y="38"/>
                  </a:lnTo>
                  <a:lnTo>
                    <a:pt x="79" y="25"/>
                  </a:lnTo>
                  <a:lnTo>
                    <a:pt x="7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1" name="Freeform 209"/>
            <p:cNvSpPr>
              <a:spLocks/>
            </p:cNvSpPr>
            <p:nvPr/>
          </p:nvSpPr>
          <p:spPr bwMode="auto">
            <a:xfrm>
              <a:off x="2807" y="3081"/>
              <a:ext cx="64" cy="118"/>
            </a:xfrm>
            <a:custGeom>
              <a:avLst/>
              <a:gdLst>
                <a:gd name="T0" fmla="*/ 23 w 98"/>
                <a:gd name="T1" fmla="*/ 0 h 181"/>
                <a:gd name="T2" fmla="*/ 0 w 98"/>
                <a:gd name="T3" fmla="*/ 11 h 181"/>
                <a:gd name="T4" fmla="*/ 75 w 98"/>
                <a:gd name="T5" fmla="*/ 181 h 181"/>
                <a:gd name="T6" fmla="*/ 98 w 98"/>
                <a:gd name="T7" fmla="*/ 170 h 181"/>
                <a:gd name="T8" fmla="*/ 23 w 98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81">
                  <a:moveTo>
                    <a:pt x="23" y="0"/>
                  </a:moveTo>
                  <a:lnTo>
                    <a:pt x="0" y="11"/>
                  </a:lnTo>
                  <a:lnTo>
                    <a:pt x="75" y="181"/>
                  </a:lnTo>
                  <a:lnTo>
                    <a:pt x="98" y="17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2" name="Freeform 210"/>
            <p:cNvSpPr>
              <a:spLocks/>
            </p:cNvSpPr>
            <p:nvPr/>
          </p:nvSpPr>
          <p:spPr bwMode="auto">
            <a:xfrm>
              <a:off x="2855" y="2819"/>
              <a:ext cx="66" cy="379"/>
            </a:xfrm>
            <a:custGeom>
              <a:avLst/>
              <a:gdLst>
                <a:gd name="T0" fmla="*/ 0 w 100"/>
                <a:gd name="T1" fmla="*/ 572 h 576"/>
                <a:gd name="T2" fmla="*/ 25 w 100"/>
                <a:gd name="T3" fmla="*/ 576 h 576"/>
                <a:gd name="T4" fmla="*/ 100 w 100"/>
                <a:gd name="T5" fmla="*/ 4 h 576"/>
                <a:gd name="T6" fmla="*/ 75 w 100"/>
                <a:gd name="T7" fmla="*/ 0 h 576"/>
                <a:gd name="T8" fmla="*/ 0 w 100"/>
                <a:gd name="T9" fmla="*/ 572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76">
                  <a:moveTo>
                    <a:pt x="0" y="572"/>
                  </a:moveTo>
                  <a:lnTo>
                    <a:pt x="25" y="576"/>
                  </a:lnTo>
                  <a:lnTo>
                    <a:pt x="100" y="4"/>
                  </a:lnTo>
                  <a:lnTo>
                    <a:pt x="75" y="0"/>
                  </a:lnTo>
                  <a:lnTo>
                    <a:pt x="0" y="5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3" name="Freeform 211"/>
            <p:cNvSpPr>
              <a:spLocks/>
            </p:cNvSpPr>
            <p:nvPr/>
          </p:nvSpPr>
          <p:spPr bwMode="auto">
            <a:xfrm>
              <a:off x="2904" y="2819"/>
              <a:ext cx="66" cy="336"/>
            </a:xfrm>
            <a:custGeom>
              <a:avLst/>
              <a:gdLst>
                <a:gd name="T0" fmla="*/ 25 w 100"/>
                <a:gd name="T1" fmla="*/ 0 h 510"/>
                <a:gd name="T2" fmla="*/ 0 w 100"/>
                <a:gd name="T3" fmla="*/ 4 h 510"/>
                <a:gd name="T4" fmla="*/ 75 w 100"/>
                <a:gd name="T5" fmla="*/ 510 h 510"/>
                <a:gd name="T6" fmla="*/ 100 w 100"/>
                <a:gd name="T7" fmla="*/ 506 h 510"/>
                <a:gd name="T8" fmla="*/ 25 w 100"/>
                <a:gd name="T9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10">
                  <a:moveTo>
                    <a:pt x="25" y="0"/>
                  </a:moveTo>
                  <a:lnTo>
                    <a:pt x="0" y="4"/>
                  </a:lnTo>
                  <a:lnTo>
                    <a:pt x="75" y="510"/>
                  </a:lnTo>
                  <a:lnTo>
                    <a:pt x="100" y="50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4" name="Freeform 212"/>
            <p:cNvSpPr>
              <a:spLocks/>
            </p:cNvSpPr>
            <p:nvPr/>
          </p:nvSpPr>
          <p:spPr bwMode="auto">
            <a:xfrm>
              <a:off x="2958" y="3121"/>
              <a:ext cx="56" cy="39"/>
            </a:xfrm>
            <a:custGeom>
              <a:avLst/>
              <a:gdLst>
                <a:gd name="T0" fmla="*/ 0 w 86"/>
                <a:gd name="T1" fmla="*/ 40 h 61"/>
                <a:gd name="T2" fmla="*/ 11 w 86"/>
                <a:gd name="T3" fmla="*/ 61 h 61"/>
                <a:gd name="T4" fmla="*/ 86 w 86"/>
                <a:gd name="T5" fmla="*/ 22 h 61"/>
                <a:gd name="T6" fmla="*/ 75 w 86"/>
                <a:gd name="T7" fmla="*/ 0 h 61"/>
                <a:gd name="T8" fmla="*/ 0 w 86"/>
                <a:gd name="T9" fmla="*/ 4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61">
                  <a:moveTo>
                    <a:pt x="0" y="40"/>
                  </a:moveTo>
                  <a:lnTo>
                    <a:pt x="11" y="61"/>
                  </a:lnTo>
                  <a:lnTo>
                    <a:pt x="86" y="22"/>
                  </a:lnTo>
                  <a:lnTo>
                    <a:pt x="75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5" name="Freeform 213"/>
            <p:cNvSpPr>
              <a:spLocks/>
            </p:cNvSpPr>
            <p:nvPr/>
          </p:nvSpPr>
          <p:spPr bwMode="auto">
            <a:xfrm>
              <a:off x="3002" y="2412"/>
              <a:ext cx="66" cy="717"/>
            </a:xfrm>
            <a:custGeom>
              <a:avLst/>
              <a:gdLst>
                <a:gd name="T0" fmla="*/ 0 w 100"/>
                <a:gd name="T1" fmla="*/ 1090 h 1092"/>
                <a:gd name="T2" fmla="*/ 25 w 100"/>
                <a:gd name="T3" fmla="*/ 1092 h 1092"/>
                <a:gd name="T4" fmla="*/ 100 w 100"/>
                <a:gd name="T5" fmla="*/ 2 h 1092"/>
                <a:gd name="T6" fmla="*/ 75 w 100"/>
                <a:gd name="T7" fmla="*/ 0 h 1092"/>
                <a:gd name="T8" fmla="*/ 0 w 100"/>
                <a:gd name="T9" fmla="*/ 1090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092">
                  <a:moveTo>
                    <a:pt x="0" y="1090"/>
                  </a:moveTo>
                  <a:lnTo>
                    <a:pt x="25" y="1092"/>
                  </a:lnTo>
                  <a:lnTo>
                    <a:pt x="100" y="2"/>
                  </a:lnTo>
                  <a:lnTo>
                    <a:pt x="75" y="0"/>
                  </a:lnTo>
                  <a:lnTo>
                    <a:pt x="0" y="109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6" name="Freeform 214"/>
            <p:cNvSpPr>
              <a:spLocks/>
            </p:cNvSpPr>
            <p:nvPr/>
          </p:nvSpPr>
          <p:spPr bwMode="auto">
            <a:xfrm>
              <a:off x="3052" y="2412"/>
              <a:ext cx="64" cy="751"/>
            </a:xfrm>
            <a:custGeom>
              <a:avLst/>
              <a:gdLst>
                <a:gd name="T0" fmla="*/ 25 w 100"/>
                <a:gd name="T1" fmla="*/ 0 h 1144"/>
                <a:gd name="T2" fmla="*/ 0 w 100"/>
                <a:gd name="T3" fmla="*/ 2 h 1144"/>
                <a:gd name="T4" fmla="*/ 75 w 100"/>
                <a:gd name="T5" fmla="*/ 1144 h 1144"/>
                <a:gd name="T6" fmla="*/ 100 w 100"/>
                <a:gd name="T7" fmla="*/ 1142 h 1144"/>
                <a:gd name="T8" fmla="*/ 25 w 100"/>
                <a:gd name="T9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144">
                  <a:moveTo>
                    <a:pt x="25" y="0"/>
                  </a:moveTo>
                  <a:lnTo>
                    <a:pt x="0" y="2"/>
                  </a:lnTo>
                  <a:lnTo>
                    <a:pt x="75" y="1144"/>
                  </a:lnTo>
                  <a:lnTo>
                    <a:pt x="100" y="11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7" name="Freeform 215"/>
            <p:cNvSpPr>
              <a:spLocks/>
            </p:cNvSpPr>
            <p:nvPr/>
          </p:nvSpPr>
          <p:spPr bwMode="auto">
            <a:xfrm>
              <a:off x="3103" y="3156"/>
              <a:ext cx="61" cy="79"/>
            </a:xfrm>
            <a:custGeom>
              <a:avLst/>
              <a:gdLst>
                <a:gd name="T0" fmla="*/ 19 w 92"/>
                <a:gd name="T1" fmla="*/ 0 h 119"/>
                <a:gd name="T2" fmla="*/ 0 w 92"/>
                <a:gd name="T3" fmla="*/ 14 h 119"/>
                <a:gd name="T4" fmla="*/ 73 w 92"/>
                <a:gd name="T5" fmla="*/ 119 h 119"/>
                <a:gd name="T6" fmla="*/ 92 w 92"/>
                <a:gd name="T7" fmla="*/ 105 h 119"/>
                <a:gd name="T8" fmla="*/ 19 w 9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9">
                  <a:moveTo>
                    <a:pt x="19" y="0"/>
                  </a:moveTo>
                  <a:lnTo>
                    <a:pt x="0" y="14"/>
                  </a:lnTo>
                  <a:lnTo>
                    <a:pt x="73" y="119"/>
                  </a:lnTo>
                  <a:lnTo>
                    <a:pt x="92" y="10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8" name="Freeform 216"/>
            <p:cNvSpPr>
              <a:spLocks/>
            </p:cNvSpPr>
            <p:nvPr/>
          </p:nvSpPr>
          <p:spPr bwMode="auto">
            <a:xfrm>
              <a:off x="3149" y="2999"/>
              <a:ext cx="64" cy="233"/>
            </a:xfrm>
            <a:custGeom>
              <a:avLst/>
              <a:gdLst>
                <a:gd name="T0" fmla="*/ 0 w 98"/>
                <a:gd name="T1" fmla="*/ 351 h 357"/>
                <a:gd name="T2" fmla="*/ 23 w 98"/>
                <a:gd name="T3" fmla="*/ 357 h 357"/>
                <a:gd name="T4" fmla="*/ 98 w 98"/>
                <a:gd name="T5" fmla="*/ 5 h 357"/>
                <a:gd name="T6" fmla="*/ 75 w 98"/>
                <a:gd name="T7" fmla="*/ 0 h 357"/>
                <a:gd name="T8" fmla="*/ 0 w 98"/>
                <a:gd name="T9" fmla="*/ 35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57">
                  <a:moveTo>
                    <a:pt x="0" y="351"/>
                  </a:moveTo>
                  <a:lnTo>
                    <a:pt x="23" y="357"/>
                  </a:lnTo>
                  <a:lnTo>
                    <a:pt x="98" y="5"/>
                  </a:lnTo>
                  <a:lnTo>
                    <a:pt x="75" y="0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09" name="Freeform 217"/>
            <p:cNvSpPr>
              <a:spLocks/>
            </p:cNvSpPr>
            <p:nvPr/>
          </p:nvSpPr>
          <p:spPr bwMode="auto">
            <a:xfrm>
              <a:off x="3199" y="2999"/>
              <a:ext cx="64" cy="233"/>
            </a:xfrm>
            <a:custGeom>
              <a:avLst/>
              <a:gdLst>
                <a:gd name="T0" fmla="*/ 23 w 98"/>
                <a:gd name="T1" fmla="*/ 0 h 357"/>
                <a:gd name="T2" fmla="*/ 0 w 98"/>
                <a:gd name="T3" fmla="*/ 5 h 357"/>
                <a:gd name="T4" fmla="*/ 75 w 98"/>
                <a:gd name="T5" fmla="*/ 357 h 357"/>
                <a:gd name="T6" fmla="*/ 98 w 98"/>
                <a:gd name="T7" fmla="*/ 351 h 357"/>
                <a:gd name="T8" fmla="*/ 23 w 98"/>
                <a:gd name="T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57">
                  <a:moveTo>
                    <a:pt x="23" y="0"/>
                  </a:moveTo>
                  <a:lnTo>
                    <a:pt x="0" y="5"/>
                  </a:lnTo>
                  <a:lnTo>
                    <a:pt x="75" y="357"/>
                  </a:lnTo>
                  <a:lnTo>
                    <a:pt x="98" y="3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0" name="Freeform 218"/>
            <p:cNvSpPr>
              <a:spLocks/>
            </p:cNvSpPr>
            <p:nvPr/>
          </p:nvSpPr>
          <p:spPr bwMode="auto">
            <a:xfrm>
              <a:off x="3249" y="3165"/>
              <a:ext cx="63" cy="71"/>
            </a:xfrm>
            <a:custGeom>
              <a:avLst/>
              <a:gdLst>
                <a:gd name="T0" fmla="*/ 0 w 95"/>
                <a:gd name="T1" fmla="*/ 91 h 107"/>
                <a:gd name="T2" fmla="*/ 20 w 95"/>
                <a:gd name="T3" fmla="*/ 107 h 107"/>
                <a:gd name="T4" fmla="*/ 95 w 95"/>
                <a:gd name="T5" fmla="*/ 16 h 107"/>
                <a:gd name="T6" fmla="*/ 75 w 95"/>
                <a:gd name="T7" fmla="*/ 0 h 107"/>
                <a:gd name="T8" fmla="*/ 0 w 95"/>
                <a:gd name="T9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7">
                  <a:moveTo>
                    <a:pt x="0" y="91"/>
                  </a:moveTo>
                  <a:lnTo>
                    <a:pt x="20" y="107"/>
                  </a:lnTo>
                  <a:lnTo>
                    <a:pt x="95" y="16"/>
                  </a:lnTo>
                  <a:lnTo>
                    <a:pt x="75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1" name="Freeform 219"/>
            <p:cNvSpPr>
              <a:spLocks/>
            </p:cNvSpPr>
            <p:nvPr/>
          </p:nvSpPr>
          <p:spPr bwMode="auto">
            <a:xfrm>
              <a:off x="3297" y="3048"/>
              <a:ext cx="64" cy="126"/>
            </a:xfrm>
            <a:custGeom>
              <a:avLst/>
              <a:gdLst>
                <a:gd name="T0" fmla="*/ 0 w 98"/>
                <a:gd name="T1" fmla="*/ 181 h 190"/>
                <a:gd name="T2" fmla="*/ 23 w 98"/>
                <a:gd name="T3" fmla="*/ 190 h 190"/>
                <a:gd name="T4" fmla="*/ 98 w 98"/>
                <a:gd name="T5" fmla="*/ 8 h 190"/>
                <a:gd name="T6" fmla="*/ 75 w 98"/>
                <a:gd name="T7" fmla="*/ 0 h 190"/>
                <a:gd name="T8" fmla="*/ 0 w 98"/>
                <a:gd name="T9" fmla="*/ 18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90">
                  <a:moveTo>
                    <a:pt x="0" y="181"/>
                  </a:moveTo>
                  <a:lnTo>
                    <a:pt x="23" y="190"/>
                  </a:lnTo>
                  <a:lnTo>
                    <a:pt x="98" y="8"/>
                  </a:lnTo>
                  <a:lnTo>
                    <a:pt x="75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2" name="Freeform 220"/>
            <p:cNvSpPr>
              <a:spLocks/>
            </p:cNvSpPr>
            <p:nvPr/>
          </p:nvSpPr>
          <p:spPr bwMode="auto">
            <a:xfrm>
              <a:off x="3354" y="3043"/>
              <a:ext cx="49" cy="17"/>
            </a:xfrm>
            <a:custGeom>
              <a:avLst/>
              <a:gdLst>
                <a:gd name="T0" fmla="*/ 0 w 75"/>
                <a:gd name="T1" fmla="*/ 0 h 26"/>
                <a:gd name="T2" fmla="*/ 0 w 75"/>
                <a:gd name="T3" fmla="*/ 25 h 26"/>
                <a:gd name="T4" fmla="*/ 75 w 75"/>
                <a:gd name="T5" fmla="*/ 26 h 26"/>
                <a:gd name="T6" fmla="*/ 75 w 75"/>
                <a:gd name="T7" fmla="*/ 1 h 26"/>
                <a:gd name="T8" fmla="*/ 0 w 7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6">
                  <a:moveTo>
                    <a:pt x="0" y="0"/>
                  </a:moveTo>
                  <a:lnTo>
                    <a:pt x="0" y="25"/>
                  </a:lnTo>
                  <a:lnTo>
                    <a:pt x="75" y="26"/>
                  </a:lnTo>
                  <a:lnTo>
                    <a:pt x="7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3" name="Freeform 221"/>
            <p:cNvSpPr>
              <a:spLocks/>
            </p:cNvSpPr>
            <p:nvPr/>
          </p:nvSpPr>
          <p:spPr bwMode="auto">
            <a:xfrm>
              <a:off x="3399" y="3044"/>
              <a:ext cx="55" cy="32"/>
            </a:xfrm>
            <a:custGeom>
              <a:avLst/>
              <a:gdLst>
                <a:gd name="T0" fmla="*/ 7 w 82"/>
                <a:gd name="T1" fmla="*/ 0 h 49"/>
                <a:gd name="T2" fmla="*/ 0 w 82"/>
                <a:gd name="T3" fmla="*/ 24 h 49"/>
                <a:gd name="T4" fmla="*/ 74 w 82"/>
                <a:gd name="T5" fmla="*/ 49 h 49"/>
                <a:gd name="T6" fmla="*/ 82 w 82"/>
                <a:gd name="T7" fmla="*/ 25 h 49"/>
                <a:gd name="T8" fmla="*/ 7 w 82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9">
                  <a:moveTo>
                    <a:pt x="7" y="0"/>
                  </a:moveTo>
                  <a:lnTo>
                    <a:pt x="0" y="24"/>
                  </a:lnTo>
                  <a:lnTo>
                    <a:pt x="74" y="49"/>
                  </a:lnTo>
                  <a:lnTo>
                    <a:pt x="82" y="2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4" name="Freeform 222"/>
            <p:cNvSpPr>
              <a:spLocks/>
            </p:cNvSpPr>
            <p:nvPr/>
          </p:nvSpPr>
          <p:spPr bwMode="auto">
            <a:xfrm>
              <a:off x="3449" y="3044"/>
              <a:ext cx="62" cy="32"/>
            </a:xfrm>
            <a:custGeom>
              <a:avLst/>
              <a:gdLst>
                <a:gd name="T0" fmla="*/ 0 w 95"/>
                <a:gd name="T1" fmla="*/ 25 h 49"/>
                <a:gd name="T2" fmla="*/ 8 w 95"/>
                <a:gd name="T3" fmla="*/ 49 h 49"/>
                <a:gd name="T4" fmla="*/ 95 w 95"/>
                <a:gd name="T5" fmla="*/ 24 h 49"/>
                <a:gd name="T6" fmla="*/ 88 w 95"/>
                <a:gd name="T7" fmla="*/ 0 h 49"/>
                <a:gd name="T8" fmla="*/ 0 w 95"/>
                <a:gd name="T9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49">
                  <a:moveTo>
                    <a:pt x="0" y="25"/>
                  </a:moveTo>
                  <a:lnTo>
                    <a:pt x="8" y="49"/>
                  </a:lnTo>
                  <a:lnTo>
                    <a:pt x="95" y="24"/>
                  </a:lnTo>
                  <a:lnTo>
                    <a:pt x="8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5" name="Freeform 223"/>
            <p:cNvSpPr>
              <a:spLocks/>
            </p:cNvSpPr>
            <p:nvPr/>
          </p:nvSpPr>
          <p:spPr bwMode="auto">
            <a:xfrm>
              <a:off x="3502" y="2871"/>
              <a:ext cx="62" cy="183"/>
            </a:xfrm>
            <a:custGeom>
              <a:avLst/>
              <a:gdLst>
                <a:gd name="T0" fmla="*/ 0 w 96"/>
                <a:gd name="T1" fmla="*/ 273 h 279"/>
                <a:gd name="T2" fmla="*/ 23 w 96"/>
                <a:gd name="T3" fmla="*/ 279 h 279"/>
                <a:gd name="T4" fmla="*/ 96 w 96"/>
                <a:gd name="T5" fmla="*/ 6 h 279"/>
                <a:gd name="T6" fmla="*/ 73 w 96"/>
                <a:gd name="T7" fmla="*/ 0 h 279"/>
                <a:gd name="T8" fmla="*/ 0 w 96"/>
                <a:gd name="T9" fmla="*/ 27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79">
                  <a:moveTo>
                    <a:pt x="0" y="273"/>
                  </a:moveTo>
                  <a:lnTo>
                    <a:pt x="23" y="279"/>
                  </a:lnTo>
                  <a:lnTo>
                    <a:pt x="96" y="6"/>
                  </a:lnTo>
                  <a:lnTo>
                    <a:pt x="73" y="0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6" name="Freeform 224"/>
            <p:cNvSpPr>
              <a:spLocks/>
            </p:cNvSpPr>
            <p:nvPr/>
          </p:nvSpPr>
          <p:spPr bwMode="auto">
            <a:xfrm>
              <a:off x="3548" y="2871"/>
              <a:ext cx="65" cy="234"/>
            </a:xfrm>
            <a:custGeom>
              <a:avLst/>
              <a:gdLst>
                <a:gd name="T0" fmla="*/ 23 w 98"/>
                <a:gd name="T1" fmla="*/ 0 h 357"/>
                <a:gd name="T2" fmla="*/ 0 w 98"/>
                <a:gd name="T3" fmla="*/ 6 h 357"/>
                <a:gd name="T4" fmla="*/ 75 w 98"/>
                <a:gd name="T5" fmla="*/ 357 h 357"/>
                <a:gd name="T6" fmla="*/ 98 w 98"/>
                <a:gd name="T7" fmla="*/ 352 h 357"/>
                <a:gd name="T8" fmla="*/ 23 w 98"/>
                <a:gd name="T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57">
                  <a:moveTo>
                    <a:pt x="23" y="0"/>
                  </a:moveTo>
                  <a:lnTo>
                    <a:pt x="0" y="6"/>
                  </a:lnTo>
                  <a:lnTo>
                    <a:pt x="75" y="357"/>
                  </a:lnTo>
                  <a:lnTo>
                    <a:pt x="98" y="35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7" name="Freeform 225"/>
            <p:cNvSpPr>
              <a:spLocks/>
            </p:cNvSpPr>
            <p:nvPr/>
          </p:nvSpPr>
          <p:spPr bwMode="auto">
            <a:xfrm>
              <a:off x="3599" y="3004"/>
              <a:ext cx="62" cy="102"/>
            </a:xfrm>
            <a:custGeom>
              <a:avLst/>
              <a:gdLst>
                <a:gd name="T0" fmla="*/ 0 w 96"/>
                <a:gd name="T1" fmla="*/ 144 h 155"/>
                <a:gd name="T2" fmla="*/ 21 w 96"/>
                <a:gd name="T3" fmla="*/ 155 h 155"/>
                <a:gd name="T4" fmla="*/ 96 w 96"/>
                <a:gd name="T5" fmla="*/ 10 h 155"/>
                <a:gd name="T6" fmla="*/ 75 w 96"/>
                <a:gd name="T7" fmla="*/ 0 h 155"/>
                <a:gd name="T8" fmla="*/ 0 w 96"/>
                <a:gd name="T9" fmla="*/ 1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55">
                  <a:moveTo>
                    <a:pt x="0" y="144"/>
                  </a:moveTo>
                  <a:lnTo>
                    <a:pt x="21" y="155"/>
                  </a:lnTo>
                  <a:lnTo>
                    <a:pt x="96" y="10"/>
                  </a:lnTo>
                  <a:lnTo>
                    <a:pt x="75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8" name="Freeform 226"/>
            <p:cNvSpPr>
              <a:spLocks/>
            </p:cNvSpPr>
            <p:nvPr/>
          </p:nvSpPr>
          <p:spPr bwMode="auto">
            <a:xfrm>
              <a:off x="3649" y="3004"/>
              <a:ext cx="62" cy="85"/>
            </a:xfrm>
            <a:custGeom>
              <a:avLst/>
              <a:gdLst>
                <a:gd name="T0" fmla="*/ 20 w 95"/>
                <a:gd name="T1" fmla="*/ 0 h 130"/>
                <a:gd name="T2" fmla="*/ 0 w 95"/>
                <a:gd name="T3" fmla="*/ 12 h 130"/>
                <a:gd name="T4" fmla="*/ 75 w 95"/>
                <a:gd name="T5" fmla="*/ 130 h 130"/>
                <a:gd name="T6" fmla="*/ 95 w 95"/>
                <a:gd name="T7" fmla="*/ 117 h 130"/>
                <a:gd name="T8" fmla="*/ 20 w 9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30">
                  <a:moveTo>
                    <a:pt x="20" y="0"/>
                  </a:moveTo>
                  <a:lnTo>
                    <a:pt x="0" y="12"/>
                  </a:lnTo>
                  <a:lnTo>
                    <a:pt x="75" y="130"/>
                  </a:lnTo>
                  <a:lnTo>
                    <a:pt x="95" y="1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19" name="Freeform 227"/>
            <p:cNvSpPr>
              <a:spLocks/>
            </p:cNvSpPr>
            <p:nvPr/>
          </p:nvSpPr>
          <p:spPr bwMode="auto">
            <a:xfrm>
              <a:off x="3700" y="3036"/>
              <a:ext cx="58" cy="56"/>
            </a:xfrm>
            <a:custGeom>
              <a:avLst/>
              <a:gdLst>
                <a:gd name="T0" fmla="*/ 0 w 91"/>
                <a:gd name="T1" fmla="*/ 64 h 84"/>
                <a:gd name="T2" fmla="*/ 16 w 91"/>
                <a:gd name="T3" fmla="*/ 84 h 84"/>
                <a:gd name="T4" fmla="*/ 91 w 91"/>
                <a:gd name="T5" fmla="*/ 19 h 84"/>
                <a:gd name="T6" fmla="*/ 75 w 91"/>
                <a:gd name="T7" fmla="*/ 0 h 84"/>
                <a:gd name="T8" fmla="*/ 0 w 91"/>
                <a:gd name="T9" fmla="*/ 6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0" y="64"/>
                  </a:moveTo>
                  <a:lnTo>
                    <a:pt x="16" y="84"/>
                  </a:lnTo>
                  <a:lnTo>
                    <a:pt x="91" y="19"/>
                  </a:lnTo>
                  <a:lnTo>
                    <a:pt x="75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0" name="Freeform 228"/>
            <p:cNvSpPr>
              <a:spLocks/>
            </p:cNvSpPr>
            <p:nvPr/>
          </p:nvSpPr>
          <p:spPr bwMode="auto">
            <a:xfrm>
              <a:off x="3745" y="2862"/>
              <a:ext cx="64" cy="183"/>
            </a:xfrm>
            <a:custGeom>
              <a:avLst/>
              <a:gdLst>
                <a:gd name="T0" fmla="*/ 0 w 98"/>
                <a:gd name="T1" fmla="*/ 273 h 280"/>
                <a:gd name="T2" fmla="*/ 23 w 98"/>
                <a:gd name="T3" fmla="*/ 280 h 280"/>
                <a:gd name="T4" fmla="*/ 98 w 98"/>
                <a:gd name="T5" fmla="*/ 7 h 280"/>
                <a:gd name="T6" fmla="*/ 74 w 98"/>
                <a:gd name="T7" fmla="*/ 0 h 280"/>
                <a:gd name="T8" fmla="*/ 0 w 98"/>
                <a:gd name="T9" fmla="*/ 2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80">
                  <a:moveTo>
                    <a:pt x="0" y="273"/>
                  </a:moveTo>
                  <a:lnTo>
                    <a:pt x="23" y="280"/>
                  </a:lnTo>
                  <a:lnTo>
                    <a:pt x="98" y="7"/>
                  </a:lnTo>
                  <a:lnTo>
                    <a:pt x="74" y="0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1" name="Freeform 229"/>
            <p:cNvSpPr>
              <a:spLocks/>
            </p:cNvSpPr>
            <p:nvPr/>
          </p:nvSpPr>
          <p:spPr bwMode="auto">
            <a:xfrm>
              <a:off x="3796" y="2862"/>
              <a:ext cx="63" cy="140"/>
            </a:xfrm>
            <a:custGeom>
              <a:avLst/>
              <a:gdLst>
                <a:gd name="T0" fmla="*/ 24 w 99"/>
                <a:gd name="T1" fmla="*/ 0 h 216"/>
                <a:gd name="T2" fmla="*/ 0 w 99"/>
                <a:gd name="T3" fmla="*/ 9 h 216"/>
                <a:gd name="T4" fmla="*/ 75 w 99"/>
                <a:gd name="T5" fmla="*/ 216 h 216"/>
                <a:gd name="T6" fmla="*/ 99 w 99"/>
                <a:gd name="T7" fmla="*/ 207 h 216"/>
                <a:gd name="T8" fmla="*/ 24 w 99"/>
                <a:gd name="T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16">
                  <a:moveTo>
                    <a:pt x="24" y="0"/>
                  </a:moveTo>
                  <a:lnTo>
                    <a:pt x="0" y="9"/>
                  </a:lnTo>
                  <a:lnTo>
                    <a:pt x="75" y="216"/>
                  </a:lnTo>
                  <a:lnTo>
                    <a:pt x="99" y="20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2" name="Freeform 230"/>
            <p:cNvSpPr>
              <a:spLocks/>
            </p:cNvSpPr>
            <p:nvPr/>
          </p:nvSpPr>
          <p:spPr bwMode="auto">
            <a:xfrm>
              <a:off x="3843" y="2999"/>
              <a:ext cx="65" cy="216"/>
            </a:xfrm>
            <a:custGeom>
              <a:avLst/>
              <a:gdLst>
                <a:gd name="T0" fmla="*/ 24 w 98"/>
                <a:gd name="T1" fmla="*/ 0 h 330"/>
                <a:gd name="T2" fmla="*/ 0 w 98"/>
                <a:gd name="T3" fmla="*/ 5 h 330"/>
                <a:gd name="T4" fmla="*/ 75 w 98"/>
                <a:gd name="T5" fmla="*/ 330 h 330"/>
                <a:gd name="T6" fmla="*/ 98 w 98"/>
                <a:gd name="T7" fmla="*/ 324 h 330"/>
                <a:gd name="T8" fmla="*/ 24 w 9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30">
                  <a:moveTo>
                    <a:pt x="24" y="0"/>
                  </a:moveTo>
                  <a:lnTo>
                    <a:pt x="0" y="5"/>
                  </a:lnTo>
                  <a:lnTo>
                    <a:pt x="75" y="330"/>
                  </a:lnTo>
                  <a:lnTo>
                    <a:pt x="98" y="3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3" name="Freeform 231"/>
            <p:cNvSpPr>
              <a:spLocks/>
            </p:cNvSpPr>
            <p:nvPr/>
          </p:nvSpPr>
          <p:spPr bwMode="auto">
            <a:xfrm>
              <a:off x="3892" y="2719"/>
              <a:ext cx="65" cy="494"/>
            </a:xfrm>
            <a:custGeom>
              <a:avLst/>
              <a:gdLst>
                <a:gd name="T0" fmla="*/ 0 w 100"/>
                <a:gd name="T1" fmla="*/ 752 h 754"/>
                <a:gd name="T2" fmla="*/ 25 w 100"/>
                <a:gd name="T3" fmla="*/ 754 h 754"/>
                <a:gd name="T4" fmla="*/ 100 w 100"/>
                <a:gd name="T5" fmla="*/ 1 h 754"/>
                <a:gd name="T6" fmla="*/ 75 w 100"/>
                <a:gd name="T7" fmla="*/ 0 h 754"/>
                <a:gd name="T8" fmla="*/ 0 w 100"/>
                <a:gd name="T9" fmla="*/ 75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54">
                  <a:moveTo>
                    <a:pt x="0" y="752"/>
                  </a:moveTo>
                  <a:lnTo>
                    <a:pt x="25" y="754"/>
                  </a:lnTo>
                  <a:lnTo>
                    <a:pt x="100" y="1"/>
                  </a:lnTo>
                  <a:lnTo>
                    <a:pt x="75" y="0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4" name="Freeform 232"/>
            <p:cNvSpPr>
              <a:spLocks/>
            </p:cNvSpPr>
            <p:nvPr/>
          </p:nvSpPr>
          <p:spPr bwMode="auto">
            <a:xfrm>
              <a:off x="3940" y="2225"/>
              <a:ext cx="65" cy="496"/>
            </a:xfrm>
            <a:custGeom>
              <a:avLst/>
              <a:gdLst>
                <a:gd name="T0" fmla="*/ 0 w 99"/>
                <a:gd name="T1" fmla="*/ 753 h 754"/>
                <a:gd name="T2" fmla="*/ 25 w 99"/>
                <a:gd name="T3" fmla="*/ 754 h 754"/>
                <a:gd name="T4" fmla="*/ 99 w 99"/>
                <a:gd name="T5" fmla="*/ 2 h 754"/>
                <a:gd name="T6" fmla="*/ 74 w 99"/>
                <a:gd name="T7" fmla="*/ 0 h 754"/>
                <a:gd name="T8" fmla="*/ 0 w 99"/>
                <a:gd name="T9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54">
                  <a:moveTo>
                    <a:pt x="0" y="753"/>
                  </a:moveTo>
                  <a:lnTo>
                    <a:pt x="25" y="754"/>
                  </a:lnTo>
                  <a:lnTo>
                    <a:pt x="99" y="2"/>
                  </a:lnTo>
                  <a:lnTo>
                    <a:pt x="74" y="0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5" name="Freeform 233"/>
            <p:cNvSpPr>
              <a:spLocks/>
            </p:cNvSpPr>
            <p:nvPr/>
          </p:nvSpPr>
          <p:spPr bwMode="auto">
            <a:xfrm>
              <a:off x="3991" y="2176"/>
              <a:ext cx="61" cy="56"/>
            </a:xfrm>
            <a:custGeom>
              <a:avLst/>
              <a:gdLst>
                <a:gd name="T0" fmla="*/ 0 w 91"/>
                <a:gd name="T1" fmla="*/ 66 h 84"/>
                <a:gd name="T2" fmla="*/ 16 w 91"/>
                <a:gd name="T3" fmla="*/ 84 h 84"/>
                <a:gd name="T4" fmla="*/ 91 w 91"/>
                <a:gd name="T5" fmla="*/ 18 h 84"/>
                <a:gd name="T6" fmla="*/ 75 w 91"/>
                <a:gd name="T7" fmla="*/ 0 h 84"/>
                <a:gd name="T8" fmla="*/ 0 w 91"/>
                <a:gd name="T9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0" y="66"/>
                  </a:moveTo>
                  <a:lnTo>
                    <a:pt x="16" y="84"/>
                  </a:lnTo>
                  <a:lnTo>
                    <a:pt x="91" y="18"/>
                  </a:lnTo>
                  <a:lnTo>
                    <a:pt x="75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6" name="Freeform 234"/>
            <p:cNvSpPr>
              <a:spLocks/>
            </p:cNvSpPr>
            <p:nvPr/>
          </p:nvSpPr>
          <p:spPr bwMode="auto">
            <a:xfrm>
              <a:off x="4038" y="2181"/>
              <a:ext cx="65" cy="710"/>
            </a:xfrm>
            <a:custGeom>
              <a:avLst/>
              <a:gdLst>
                <a:gd name="T0" fmla="*/ 25 w 100"/>
                <a:gd name="T1" fmla="*/ 0 h 1081"/>
                <a:gd name="T2" fmla="*/ 0 w 100"/>
                <a:gd name="T3" fmla="*/ 2 h 1081"/>
                <a:gd name="T4" fmla="*/ 75 w 100"/>
                <a:gd name="T5" fmla="*/ 1081 h 1081"/>
                <a:gd name="T6" fmla="*/ 100 w 100"/>
                <a:gd name="T7" fmla="*/ 1079 h 1081"/>
                <a:gd name="T8" fmla="*/ 25 w 100"/>
                <a:gd name="T9" fmla="*/ 0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081">
                  <a:moveTo>
                    <a:pt x="25" y="0"/>
                  </a:moveTo>
                  <a:lnTo>
                    <a:pt x="0" y="2"/>
                  </a:lnTo>
                  <a:lnTo>
                    <a:pt x="75" y="1081"/>
                  </a:lnTo>
                  <a:lnTo>
                    <a:pt x="100" y="107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7" name="Freeform 235"/>
            <p:cNvSpPr>
              <a:spLocks/>
            </p:cNvSpPr>
            <p:nvPr/>
          </p:nvSpPr>
          <p:spPr bwMode="auto">
            <a:xfrm>
              <a:off x="4089" y="2886"/>
              <a:ext cx="63" cy="101"/>
            </a:xfrm>
            <a:custGeom>
              <a:avLst/>
              <a:gdLst>
                <a:gd name="T0" fmla="*/ 22 w 96"/>
                <a:gd name="T1" fmla="*/ 0 h 153"/>
                <a:gd name="T2" fmla="*/ 0 w 96"/>
                <a:gd name="T3" fmla="*/ 10 h 153"/>
                <a:gd name="T4" fmla="*/ 75 w 96"/>
                <a:gd name="T5" fmla="*/ 153 h 153"/>
                <a:gd name="T6" fmla="*/ 96 w 96"/>
                <a:gd name="T7" fmla="*/ 142 h 153"/>
                <a:gd name="T8" fmla="*/ 22 w 96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53">
                  <a:moveTo>
                    <a:pt x="22" y="0"/>
                  </a:moveTo>
                  <a:lnTo>
                    <a:pt x="0" y="10"/>
                  </a:lnTo>
                  <a:lnTo>
                    <a:pt x="75" y="153"/>
                  </a:lnTo>
                  <a:lnTo>
                    <a:pt x="96" y="1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8" name="Freeform 236"/>
            <p:cNvSpPr>
              <a:spLocks/>
            </p:cNvSpPr>
            <p:nvPr/>
          </p:nvSpPr>
          <p:spPr bwMode="auto">
            <a:xfrm>
              <a:off x="4137" y="2982"/>
              <a:ext cx="64" cy="132"/>
            </a:xfrm>
            <a:custGeom>
              <a:avLst/>
              <a:gdLst>
                <a:gd name="T0" fmla="*/ 23 w 98"/>
                <a:gd name="T1" fmla="*/ 0 h 203"/>
                <a:gd name="T2" fmla="*/ 0 w 98"/>
                <a:gd name="T3" fmla="*/ 9 h 203"/>
                <a:gd name="T4" fmla="*/ 75 w 98"/>
                <a:gd name="T5" fmla="*/ 203 h 203"/>
                <a:gd name="T6" fmla="*/ 98 w 98"/>
                <a:gd name="T7" fmla="*/ 195 h 203"/>
                <a:gd name="T8" fmla="*/ 23 w 98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03">
                  <a:moveTo>
                    <a:pt x="23" y="0"/>
                  </a:moveTo>
                  <a:lnTo>
                    <a:pt x="0" y="9"/>
                  </a:lnTo>
                  <a:lnTo>
                    <a:pt x="75" y="203"/>
                  </a:lnTo>
                  <a:lnTo>
                    <a:pt x="98" y="19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29" name="Freeform 237"/>
            <p:cNvSpPr>
              <a:spLocks/>
            </p:cNvSpPr>
            <p:nvPr/>
          </p:nvSpPr>
          <p:spPr bwMode="auto">
            <a:xfrm>
              <a:off x="4188" y="3062"/>
              <a:ext cx="61" cy="54"/>
            </a:xfrm>
            <a:custGeom>
              <a:avLst/>
              <a:gdLst>
                <a:gd name="T0" fmla="*/ 0 w 91"/>
                <a:gd name="T1" fmla="*/ 66 h 84"/>
                <a:gd name="T2" fmla="*/ 16 w 91"/>
                <a:gd name="T3" fmla="*/ 84 h 84"/>
                <a:gd name="T4" fmla="*/ 91 w 91"/>
                <a:gd name="T5" fmla="*/ 18 h 84"/>
                <a:gd name="T6" fmla="*/ 74 w 91"/>
                <a:gd name="T7" fmla="*/ 0 h 84"/>
                <a:gd name="T8" fmla="*/ 0 w 91"/>
                <a:gd name="T9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0" y="66"/>
                  </a:moveTo>
                  <a:lnTo>
                    <a:pt x="16" y="84"/>
                  </a:lnTo>
                  <a:lnTo>
                    <a:pt x="91" y="18"/>
                  </a:lnTo>
                  <a:lnTo>
                    <a:pt x="74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0" name="Freeform 238"/>
            <p:cNvSpPr>
              <a:spLocks/>
            </p:cNvSpPr>
            <p:nvPr/>
          </p:nvSpPr>
          <p:spPr bwMode="auto">
            <a:xfrm>
              <a:off x="4241" y="3051"/>
              <a:ext cx="53" cy="25"/>
            </a:xfrm>
            <a:custGeom>
              <a:avLst/>
              <a:gdLst>
                <a:gd name="T0" fmla="*/ 0 w 78"/>
                <a:gd name="T1" fmla="*/ 13 h 38"/>
                <a:gd name="T2" fmla="*/ 3 w 78"/>
                <a:gd name="T3" fmla="*/ 38 h 38"/>
                <a:gd name="T4" fmla="*/ 78 w 78"/>
                <a:gd name="T5" fmla="*/ 25 h 38"/>
                <a:gd name="T6" fmla="*/ 75 w 78"/>
                <a:gd name="T7" fmla="*/ 0 h 38"/>
                <a:gd name="T8" fmla="*/ 0 w 78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8">
                  <a:moveTo>
                    <a:pt x="0" y="13"/>
                  </a:moveTo>
                  <a:lnTo>
                    <a:pt x="3" y="38"/>
                  </a:lnTo>
                  <a:lnTo>
                    <a:pt x="78" y="25"/>
                  </a:lnTo>
                  <a:lnTo>
                    <a:pt x="7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1" name="Freeform 239"/>
            <p:cNvSpPr>
              <a:spLocks/>
            </p:cNvSpPr>
            <p:nvPr/>
          </p:nvSpPr>
          <p:spPr bwMode="auto">
            <a:xfrm>
              <a:off x="4286" y="3020"/>
              <a:ext cx="60" cy="47"/>
            </a:xfrm>
            <a:custGeom>
              <a:avLst/>
              <a:gdLst>
                <a:gd name="T0" fmla="*/ 0 w 90"/>
                <a:gd name="T1" fmla="*/ 52 h 71"/>
                <a:gd name="T2" fmla="*/ 15 w 90"/>
                <a:gd name="T3" fmla="*/ 71 h 71"/>
                <a:gd name="T4" fmla="*/ 90 w 90"/>
                <a:gd name="T5" fmla="*/ 20 h 71"/>
                <a:gd name="T6" fmla="*/ 75 w 90"/>
                <a:gd name="T7" fmla="*/ 0 h 71"/>
                <a:gd name="T8" fmla="*/ 0 w 90"/>
                <a:gd name="T9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1">
                  <a:moveTo>
                    <a:pt x="0" y="52"/>
                  </a:moveTo>
                  <a:lnTo>
                    <a:pt x="15" y="71"/>
                  </a:lnTo>
                  <a:lnTo>
                    <a:pt x="90" y="20"/>
                  </a:lnTo>
                  <a:lnTo>
                    <a:pt x="7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2" name="Freeform 240"/>
            <p:cNvSpPr>
              <a:spLocks/>
            </p:cNvSpPr>
            <p:nvPr/>
          </p:nvSpPr>
          <p:spPr bwMode="auto">
            <a:xfrm>
              <a:off x="4335" y="2968"/>
              <a:ext cx="59" cy="63"/>
            </a:xfrm>
            <a:custGeom>
              <a:avLst/>
              <a:gdLst>
                <a:gd name="T0" fmla="*/ 0 w 90"/>
                <a:gd name="T1" fmla="*/ 79 h 97"/>
                <a:gd name="T2" fmla="*/ 17 w 90"/>
                <a:gd name="T3" fmla="*/ 97 h 97"/>
                <a:gd name="T4" fmla="*/ 90 w 90"/>
                <a:gd name="T5" fmla="*/ 18 h 97"/>
                <a:gd name="T6" fmla="*/ 73 w 90"/>
                <a:gd name="T7" fmla="*/ 0 h 97"/>
                <a:gd name="T8" fmla="*/ 0 w 90"/>
                <a:gd name="T9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7">
                  <a:moveTo>
                    <a:pt x="0" y="79"/>
                  </a:moveTo>
                  <a:lnTo>
                    <a:pt x="17" y="97"/>
                  </a:lnTo>
                  <a:lnTo>
                    <a:pt x="90" y="18"/>
                  </a:lnTo>
                  <a:lnTo>
                    <a:pt x="73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3" name="Freeform 241"/>
            <p:cNvSpPr>
              <a:spLocks/>
            </p:cNvSpPr>
            <p:nvPr/>
          </p:nvSpPr>
          <p:spPr bwMode="auto">
            <a:xfrm>
              <a:off x="4381" y="1527"/>
              <a:ext cx="64" cy="1448"/>
            </a:xfrm>
            <a:custGeom>
              <a:avLst/>
              <a:gdLst>
                <a:gd name="T0" fmla="*/ 0 w 100"/>
                <a:gd name="T1" fmla="*/ 2206 h 2208"/>
                <a:gd name="T2" fmla="*/ 25 w 100"/>
                <a:gd name="T3" fmla="*/ 2208 h 2208"/>
                <a:gd name="T4" fmla="*/ 100 w 100"/>
                <a:gd name="T5" fmla="*/ 2 h 2208"/>
                <a:gd name="T6" fmla="*/ 75 w 100"/>
                <a:gd name="T7" fmla="*/ 0 h 2208"/>
                <a:gd name="T8" fmla="*/ 0 w 100"/>
                <a:gd name="T9" fmla="*/ 2206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208">
                  <a:moveTo>
                    <a:pt x="0" y="2206"/>
                  </a:moveTo>
                  <a:lnTo>
                    <a:pt x="25" y="2208"/>
                  </a:lnTo>
                  <a:lnTo>
                    <a:pt x="100" y="2"/>
                  </a:lnTo>
                  <a:lnTo>
                    <a:pt x="75" y="0"/>
                  </a:lnTo>
                  <a:lnTo>
                    <a:pt x="0" y="2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4" name="Freeform 242"/>
            <p:cNvSpPr>
              <a:spLocks/>
            </p:cNvSpPr>
            <p:nvPr/>
          </p:nvSpPr>
          <p:spPr bwMode="auto">
            <a:xfrm>
              <a:off x="4430" y="1527"/>
              <a:ext cx="73" cy="1541"/>
            </a:xfrm>
            <a:custGeom>
              <a:avLst/>
              <a:gdLst>
                <a:gd name="T0" fmla="*/ 25 w 112"/>
                <a:gd name="T1" fmla="*/ 0 h 2349"/>
                <a:gd name="T2" fmla="*/ 0 w 112"/>
                <a:gd name="T3" fmla="*/ 0 h 2349"/>
                <a:gd name="T4" fmla="*/ 87 w 112"/>
                <a:gd name="T5" fmla="*/ 2349 h 2349"/>
                <a:gd name="T6" fmla="*/ 112 w 112"/>
                <a:gd name="T7" fmla="*/ 2349 h 2349"/>
                <a:gd name="T8" fmla="*/ 25 w 112"/>
                <a:gd name="T9" fmla="*/ 0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349">
                  <a:moveTo>
                    <a:pt x="25" y="0"/>
                  </a:moveTo>
                  <a:lnTo>
                    <a:pt x="0" y="0"/>
                  </a:lnTo>
                  <a:lnTo>
                    <a:pt x="87" y="2349"/>
                  </a:lnTo>
                  <a:lnTo>
                    <a:pt x="112" y="234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5" name="Freeform 243"/>
            <p:cNvSpPr>
              <a:spLocks/>
            </p:cNvSpPr>
            <p:nvPr/>
          </p:nvSpPr>
          <p:spPr bwMode="auto">
            <a:xfrm>
              <a:off x="4489" y="2904"/>
              <a:ext cx="64" cy="165"/>
            </a:xfrm>
            <a:custGeom>
              <a:avLst/>
              <a:gdLst>
                <a:gd name="T0" fmla="*/ 0 w 98"/>
                <a:gd name="T1" fmla="*/ 247 h 254"/>
                <a:gd name="T2" fmla="*/ 23 w 98"/>
                <a:gd name="T3" fmla="*/ 254 h 254"/>
                <a:gd name="T4" fmla="*/ 98 w 98"/>
                <a:gd name="T5" fmla="*/ 8 h 254"/>
                <a:gd name="T6" fmla="*/ 75 w 98"/>
                <a:gd name="T7" fmla="*/ 0 h 254"/>
                <a:gd name="T8" fmla="*/ 0 w 98"/>
                <a:gd name="T9" fmla="*/ 24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54">
                  <a:moveTo>
                    <a:pt x="0" y="247"/>
                  </a:moveTo>
                  <a:lnTo>
                    <a:pt x="23" y="254"/>
                  </a:lnTo>
                  <a:lnTo>
                    <a:pt x="98" y="8"/>
                  </a:lnTo>
                  <a:lnTo>
                    <a:pt x="75" y="0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6" name="Freeform 244"/>
            <p:cNvSpPr>
              <a:spLocks/>
            </p:cNvSpPr>
            <p:nvPr/>
          </p:nvSpPr>
          <p:spPr bwMode="auto">
            <a:xfrm>
              <a:off x="4537" y="2904"/>
              <a:ext cx="65" cy="184"/>
            </a:xfrm>
            <a:custGeom>
              <a:avLst/>
              <a:gdLst>
                <a:gd name="T0" fmla="*/ 23 w 98"/>
                <a:gd name="T1" fmla="*/ 0 h 280"/>
                <a:gd name="T2" fmla="*/ 0 w 98"/>
                <a:gd name="T3" fmla="*/ 8 h 280"/>
                <a:gd name="T4" fmla="*/ 75 w 98"/>
                <a:gd name="T5" fmla="*/ 280 h 280"/>
                <a:gd name="T6" fmla="*/ 98 w 98"/>
                <a:gd name="T7" fmla="*/ 273 h 280"/>
                <a:gd name="T8" fmla="*/ 23 w 98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80">
                  <a:moveTo>
                    <a:pt x="23" y="0"/>
                  </a:moveTo>
                  <a:lnTo>
                    <a:pt x="0" y="8"/>
                  </a:lnTo>
                  <a:lnTo>
                    <a:pt x="75" y="280"/>
                  </a:lnTo>
                  <a:lnTo>
                    <a:pt x="98" y="27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7" name="Freeform 245"/>
            <p:cNvSpPr>
              <a:spLocks/>
            </p:cNvSpPr>
            <p:nvPr/>
          </p:nvSpPr>
          <p:spPr bwMode="auto">
            <a:xfrm>
              <a:off x="4586" y="2846"/>
              <a:ext cx="66" cy="242"/>
            </a:xfrm>
            <a:custGeom>
              <a:avLst/>
              <a:gdLst>
                <a:gd name="T0" fmla="*/ 0 w 98"/>
                <a:gd name="T1" fmla="*/ 364 h 369"/>
                <a:gd name="T2" fmla="*/ 23 w 98"/>
                <a:gd name="T3" fmla="*/ 369 h 369"/>
                <a:gd name="T4" fmla="*/ 98 w 98"/>
                <a:gd name="T5" fmla="*/ 6 h 369"/>
                <a:gd name="T6" fmla="*/ 75 w 98"/>
                <a:gd name="T7" fmla="*/ 0 h 369"/>
                <a:gd name="T8" fmla="*/ 0 w 98"/>
                <a:gd name="T9" fmla="*/ 364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69">
                  <a:moveTo>
                    <a:pt x="0" y="364"/>
                  </a:moveTo>
                  <a:lnTo>
                    <a:pt x="23" y="369"/>
                  </a:lnTo>
                  <a:lnTo>
                    <a:pt x="98" y="6"/>
                  </a:lnTo>
                  <a:lnTo>
                    <a:pt x="75" y="0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8" name="Freeform 246"/>
            <p:cNvSpPr>
              <a:spLocks/>
            </p:cNvSpPr>
            <p:nvPr/>
          </p:nvSpPr>
          <p:spPr bwMode="auto">
            <a:xfrm>
              <a:off x="4635" y="1885"/>
              <a:ext cx="65" cy="963"/>
            </a:xfrm>
            <a:custGeom>
              <a:avLst/>
              <a:gdLst>
                <a:gd name="T0" fmla="*/ 0 w 100"/>
                <a:gd name="T1" fmla="*/ 1466 h 1468"/>
                <a:gd name="T2" fmla="*/ 25 w 100"/>
                <a:gd name="T3" fmla="*/ 1468 h 1468"/>
                <a:gd name="T4" fmla="*/ 100 w 100"/>
                <a:gd name="T5" fmla="*/ 2 h 1468"/>
                <a:gd name="T6" fmla="*/ 75 w 100"/>
                <a:gd name="T7" fmla="*/ 0 h 1468"/>
                <a:gd name="T8" fmla="*/ 0 w 100"/>
                <a:gd name="T9" fmla="*/ 146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468">
                  <a:moveTo>
                    <a:pt x="0" y="1466"/>
                  </a:moveTo>
                  <a:lnTo>
                    <a:pt x="25" y="1468"/>
                  </a:lnTo>
                  <a:lnTo>
                    <a:pt x="100" y="2"/>
                  </a:lnTo>
                  <a:lnTo>
                    <a:pt x="75" y="0"/>
                  </a:lnTo>
                  <a:lnTo>
                    <a:pt x="0" y="14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39" name="Freeform 247"/>
            <p:cNvSpPr>
              <a:spLocks/>
            </p:cNvSpPr>
            <p:nvPr/>
          </p:nvSpPr>
          <p:spPr bwMode="auto">
            <a:xfrm>
              <a:off x="4684" y="1705"/>
              <a:ext cx="64" cy="183"/>
            </a:xfrm>
            <a:custGeom>
              <a:avLst/>
              <a:gdLst>
                <a:gd name="T0" fmla="*/ 0 w 98"/>
                <a:gd name="T1" fmla="*/ 273 h 280"/>
                <a:gd name="T2" fmla="*/ 23 w 98"/>
                <a:gd name="T3" fmla="*/ 280 h 280"/>
                <a:gd name="T4" fmla="*/ 98 w 98"/>
                <a:gd name="T5" fmla="*/ 8 h 280"/>
                <a:gd name="T6" fmla="*/ 75 w 98"/>
                <a:gd name="T7" fmla="*/ 0 h 280"/>
                <a:gd name="T8" fmla="*/ 0 w 98"/>
                <a:gd name="T9" fmla="*/ 2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80">
                  <a:moveTo>
                    <a:pt x="0" y="273"/>
                  </a:moveTo>
                  <a:lnTo>
                    <a:pt x="23" y="280"/>
                  </a:lnTo>
                  <a:lnTo>
                    <a:pt x="98" y="8"/>
                  </a:lnTo>
                  <a:lnTo>
                    <a:pt x="75" y="0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0" name="Freeform 248"/>
            <p:cNvSpPr>
              <a:spLocks/>
            </p:cNvSpPr>
            <p:nvPr/>
          </p:nvSpPr>
          <p:spPr bwMode="auto">
            <a:xfrm>
              <a:off x="1037" y="3230"/>
              <a:ext cx="49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1" name="Freeform 249"/>
            <p:cNvSpPr>
              <a:spLocks/>
            </p:cNvSpPr>
            <p:nvPr/>
          </p:nvSpPr>
          <p:spPr bwMode="auto">
            <a:xfrm>
              <a:off x="1086" y="3230"/>
              <a:ext cx="50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2" name="Freeform 250"/>
            <p:cNvSpPr>
              <a:spLocks/>
            </p:cNvSpPr>
            <p:nvPr/>
          </p:nvSpPr>
          <p:spPr bwMode="auto">
            <a:xfrm>
              <a:off x="1136" y="3230"/>
              <a:ext cx="47" cy="17"/>
            </a:xfrm>
            <a:custGeom>
              <a:avLst/>
              <a:gdLst>
                <a:gd name="T0" fmla="*/ 0 w 73"/>
                <a:gd name="T1" fmla="*/ 0 h 27"/>
                <a:gd name="T2" fmla="*/ 0 w 73"/>
                <a:gd name="T3" fmla="*/ 25 h 27"/>
                <a:gd name="T4" fmla="*/ 73 w 73"/>
                <a:gd name="T5" fmla="*/ 27 h 27"/>
                <a:gd name="T6" fmla="*/ 73 w 73"/>
                <a:gd name="T7" fmla="*/ 2 h 27"/>
                <a:gd name="T8" fmla="*/ 0 w 73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27">
                  <a:moveTo>
                    <a:pt x="0" y="0"/>
                  </a:moveTo>
                  <a:lnTo>
                    <a:pt x="0" y="25"/>
                  </a:lnTo>
                  <a:lnTo>
                    <a:pt x="73" y="27"/>
                  </a:lnTo>
                  <a:lnTo>
                    <a:pt x="7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3" name="Freeform 251"/>
            <p:cNvSpPr>
              <a:spLocks/>
            </p:cNvSpPr>
            <p:nvPr/>
          </p:nvSpPr>
          <p:spPr bwMode="auto">
            <a:xfrm>
              <a:off x="1183" y="3230"/>
              <a:ext cx="50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4" name="Freeform 252"/>
            <p:cNvSpPr>
              <a:spLocks/>
            </p:cNvSpPr>
            <p:nvPr/>
          </p:nvSpPr>
          <p:spPr bwMode="auto">
            <a:xfrm>
              <a:off x="1233" y="3230"/>
              <a:ext cx="47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5" name="Freeform 253"/>
            <p:cNvSpPr>
              <a:spLocks/>
            </p:cNvSpPr>
            <p:nvPr/>
          </p:nvSpPr>
          <p:spPr bwMode="auto">
            <a:xfrm>
              <a:off x="1280" y="3230"/>
              <a:ext cx="51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6" name="Freeform 254"/>
            <p:cNvSpPr>
              <a:spLocks/>
            </p:cNvSpPr>
            <p:nvPr/>
          </p:nvSpPr>
          <p:spPr bwMode="auto">
            <a:xfrm>
              <a:off x="1331" y="3230"/>
              <a:ext cx="47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7" name="Freeform 255"/>
            <p:cNvSpPr>
              <a:spLocks/>
            </p:cNvSpPr>
            <p:nvPr/>
          </p:nvSpPr>
          <p:spPr bwMode="auto">
            <a:xfrm>
              <a:off x="1378" y="3230"/>
              <a:ext cx="50" cy="17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8" name="Freeform 256"/>
            <p:cNvSpPr>
              <a:spLocks/>
            </p:cNvSpPr>
            <p:nvPr/>
          </p:nvSpPr>
          <p:spPr bwMode="auto">
            <a:xfrm>
              <a:off x="1427" y="3230"/>
              <a:ext cx="52" cy="24"/>
            </a:xfrm>
            <a:custGeom>
              <a:avLst/>
              <a:gdLst>
                <a:gd name="T0" fmla="*/ 3 w 78"/>
                <a:gd name="T1" fmla="*/ 0 h 37"/>
                <a:gd name="T2" fmla="*/ 0 w 78"/>
                <a:gd name="T3" fmla="*/ 25 h 37"/>
                <a:gd name="T4" fmla="*/ 75 w 78"/>
                <a:gd name="T5" fmla="*/ 37 h 37"/>
                <a:gd name="T6" fmla="*/ 78 w 78"/>
                <a:gd name="T7" fmla="*/ 12 h 37"/>
                <a:gd name="T8" fmla="*/ 3 w 7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7">
                  <a:moveTo>
                    <a:pt x="3" y="0"/>
                  </a:moveTo>
                  <a:lnTo>
                    <a:pt x="0" y="25"/>
                  </a:lnTo>
                  <a:lnTo>
                    <a:pt x="75" y="37"/>
                  </a:lnTo>
                  <a:lnTo>
                    <a:pt x="78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49" name="Freeform 257"/>
            <p:cNvSpPr>
              <a:spLocks/>
            </p:cNvSpPr>
            <p:nvPr/>
          </p:nvSpPr>
          <p:spPr bwMode="auto">
            <a:xfrm>
              <a:off x="1474" y="3213"/>
              <a:ext cx="65" cy="41"/>
            </a:xfrm>
            <a:custGeom>
              <a:avLst/>
              <a:gdLst>
                <a:gd name="T0" fmla="*/ 0 w 98"/>
                <a:gd name="T1" fmla="*/ 39 h 62"/>
                <a:gd name="T2" fmla="*/ 11 w 98"/>
                <a:gd name="T3" fmla="*/ 62 h 62"/>
                <a:gd name="T4" fmla="*/ 98 w 98"/>
                <a:gd name="T5" fmla="*/ 23 h 62"/>
                <a:gd name="T6" fmla="*/ 88 w 98"/>
                <a:gd name="T7" fmla="*/ 0 h 62"/>
                <a:gd name="T8" fmla="*/ 0 w 98"/>
                <a:gd name="T9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2">
                  <a:moveTo>
                    <a:pt x="0" y="39"/>
                  </a:moveTo>
                  <a:lnTo>
                    <a:pt x="11" y="62"/>
                  </a:lnTo>
                  <a:lnTo>
                    <a:pt x="98" y="23"/>
                  </a:lnTo>
                  <a:lnTo>
                    <a:pt x="8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0" name="Freeform 258"/>
            <p:cNvSpPr>
              <a:spLocks/>
            </p:cNvSpPr>
            <p:nvPr/>
          </p:nvSpPr>
          <p:spPr bwMode="auto">
            <a:xfrm>
              <a:off x="1531" y="3189"/>
              <a:ext cx="55" cy="39"/>
            </a:xfrm>
            <a:custGeom>
              <a:avLst/>
              <a:gdLst>
                <a:gd name="T0" fmla="*/ 0 w 83"/>
                <a:gd name="T1" fmla="*/ 37 h 58"/>
                <a:gd name="T2" fmla="*/ 10 w 83"/>
                <a:gd name="T3" fmla="*/ 58 h 58"/>
                <a:gd name="T4" fmla="*/ 83 w 83"/>
                <a:gd name="T5" fmla="*/ 21 h 58"/>
                <a:gd name="T6" fmla="*/ 73 w 83"/>
                <a:gd name="T7" fmla="*/ 0 h 58"/>
                <a:gd name="T8" fmla="*/ 0 w 83"/>
                <a:gd name="T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8">
                  <a:moveTo>
                    <a:pt x="0" y="37"/>
                  </a:moveTo>
                  <a:lnTo>
                    <a:pt x="10" y="58"/>
                  </a:lnTo>
                  <a:lnTo>
                    <a:pt x="83" y="21"/>
                  </a:lnTo>
                  <a:lnTo>
                    <a:pt x="73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1" name="Freeform 259"/>
            <p:cNvSpPr>
              <a:spLocks/>
            </p:cNvSpPr>
            <p:nvPr/>
          </p:nvSpPr>
          <p:spPr bwMode="auto">
            <a:xfrm>
              <a:off x="1580" y="3189"/>
              <a:ext cx="56" cy="39"/>
            </a:xfrm>
            <a:custGeom>
              <a:avLst/>
              <a:gdLst>
                <a:gd name="T0" fmla="*/ 10 w 85"/>
                <a:gd name="T1" fmla="*/ 0 h 58"/>
                <a:gd name="T2" fmla="*/ 0 w 85"/>
                <a:gd name="T3" fmla="*/ 21 h 58"/>
                <a:gd name="T4" fmla="*/ 75 w 85"/>
                <a:gd name="T5" fmla="*/ 58 h 58"/>
                <a:gd name="T6" fmla="*/ 85 w 85"/>
                <a:gd name="T7" fmla="*/ 37 h 58"/>
                <a:gd name="T8" fmla="*/ 10 w 85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8">
                  <a:moveTo>
                    <a:pt x="10" y="0"/>
                  </a:moveTo>
                  <a:lnTo>
                    <a:pt x="0" y="21"/>
                  </a:lnTo>
                  <a:lnTo>
                    <a:pt x="75" y="58"/>
                  </a:lnTo>
                  <a:lnTo>
                    <a:pt x="85" y="3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2" name="Freeform 260"/>
            <p:cNvSpPr>
              <a:spLocks/>
            </p:cNvSpPr>
            <p:nvPr/>
          </p:nvSpPr>
          <p:spPr bwMode="auto">
            <a:xfrm>
              <a:off x="1632" y="3212"/>
              <a:ext cx="48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3" name="Freeform 261"/>
            <p:cNvSpPr>
              <a:spLocks/>
            </p:cNvSpPr>
            <p:nvPr/>
          </p:nvSpPr>
          <p:spPr bwMode="auto">
            <a:xfrm>
              <a:off x="1680" y="3212"/>
              <a:ext cx="50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4" name="Freeform 262"/>
            <p:cNvSpPr>
              <a:spLocks/>
            </p:cNvSpPr>
            <p:nvPr/>
          </p:nvSpPr>
          <p:spPr bwMode="auto">
            <a:xfrm>
              <a:off x="1730" y="3212"/>
              <a:ext cx="49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5" name="Freeform 263"/>
            <p:cNvSpPr>
              <a:spLocks/>
            </p:cNvSpPr>
            <p:nvPr/>
          </p:nvSpPr>
          <p:spPr bwMode="auto">
            <a:xfrm>
              <a:off x="1779" y="3212"/>
              <a:ext cx="50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6" name="Freeform 264"/>
            <p:cNvSpPr>
              <a:spLocks/>
            </p:cNvSpPr>
            <p:nvPr/>
          </p:nvSpPr>
          <p:spPr bwMode="auto">
            <a:xfrm>
              <a:off x="1829" y="3212"/>
              <a:ext cx="48" cy="18"/>
            </a:xfrm>
            <a:custGeom>
              <a:avLst/>
              <a:gdLst>
                <a:gd name="T0" fmla="*/ 0 w 74"/>
                <a:gd name="T1" fmla="*/ 0 h 27"/>
                <a:gd name="T2" fmla="*/ 0 w 74"/>
                <a:gd name="T3" fmla="*/ 25 h 27"/>
                <a:gd name="T4" fmla="*/ 74 w 74"/>
                <a:gd name="T5" fmla="*/ 27 h 27"/>
                <a:gd name="T6" fmla="*/ 74 w 74"/>
                <a:gd name="T7" fmla="*/ 2 h 27"/>
                <a:gd name="T8" fmla="*/ 0 w 7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7">
                  <a:moveTo>
                    <a:pt x="0" y="0"/>
                  </a:moveTo>
                  <a:lnTo>
                    <a:pt x="0" y="25"/>
                  </a:lnTo>
                  <a:lnTo>
                    <a:pt x="74" y="27"/>
                  </a:lnTo>
                  <a:lnTo>
                    <a:pt x="7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7" name="Freeform 265"/>
            <p:cNvSpPr>
              <a:spLocks/>
            </p:cNvSpPr>
            <p:nvPr/>
          </p:nvSpPr>
          <p:spPr bwMode="auto">
            <a:xfrm>
              <a:off x="1875" y="3213"/>
              <a:ext cx="54" cy="40"/>
            </a:xfrm>
            <a:custGeom>
              <a:avLst/>
              <a:gdLst>
                <a:gd name="T0" fmla="*/ 11 w 86"/>
                <a:gd name="T1" fmla="*/ 0 h 61"/>
                <a:gd name="T2" fmla="*/ 0 w 86"/>
                <a:gd name="T3" fmla="*/ 21 h 61"/>
                <a:gd name="T4" fmla="*/ 75 w 86"/>
                <a:gd name="T5" fmla="*/ 61 h 61"/>
                <a:gd name="T6" fmla="*/ 86 w 86"/>
                <a:gd name="T7" fmla="*/ 39 h 61"/>
                <a:gd name="T8" fmla="*/ 11 w 8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61">
                  <a:moveTo>
                    <a:pt x="11" y="0"/>
                  </a:moveTo>
                  <a:lnTo>
                    <a:pt x="0" y="21"/>
                  </a:lnTo>
                  <a:lnTo>
                    <a:pt x="75" y="61"/>
                  </a:lnTo>
                  <a:lnTo>
                    <a:pt x="86" y="3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8" name="Freeform 266"/>
            <p:cNvSpPr>
              <a:spLocks/>
            </p:cNvSpPr>
            <p:nvPr/>
          </p:nvSpPr>
          <p:spPr bwMode="auto">
            <a:xfrm>
              <a:off x="1918" y="3101"/>
              <a:ext cx="65" cy="148"/>
            </a:xfrm>
            <a:custGeom>
              <a:avLst/>
              <a:gdLst>
                <a:gd name="T0" fmla="*/ 0 w 96"/>
                <a:gd name="T1" fmla="*/ 219 h 227"/>
                <a:gd name="T2" fmla="*/ 23 w 96"/>
                <a:gd name="T3" fmla="*/ 227 h 227"/>
                <a:gd name="T4" fmla="*/ 96 w 96"/>
                <a:gd name="T5" fmla="*/ 7 h 227"/>
                <a:gd name="T6" fmla="*/ 73 w 96"/>
                <a:gd name="T7" fmla="*/ 0 h 227"/>
                <a:gd name="T8" fmla="*/ 0 w 96"/>
                <a:gd name="T9" fmla="*/ 2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27">
                  <a:moveTo>
                    <a:pt x="0" y="219"/>
                  </a:moveTo>
                  <a:lnTo>
                    <a:pt x="23" y="227"/>
                  </a:lnTo>
                  <a:lnTo>
                    <a:pt x="96" y="7"/>
                  </a:lnTo>
                  <a:lnTo>
                    <a:pt x="73" y="0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59" name="Freeform 267"/>
            <p:cNvSpPr>
              <a:spLocks/>
            </p:cNvSpPr>
            <p:nvPr/>
          </p:nvSpPr>
          <p:spPr bwMode="auto">
            <a:xfrm>
              <a:off x="1974" y="3094"/>
              <a:ext cx="50" cy="17"/>
            </a:xfrm>
            <a:custGeom>
              <a:avLst/>
              <a:gdLst>
                <a:gd name="T0" fmla="*/ 0 w 74"/>
                <a:gd name="T1" fmla="*/ 0 h 27"/>
                <a:gd name="T2" fmla="*/ 0 w 74"/>
                <a:gd name="T3" fmla="*/ 25 h 27"/>
                <a:gd name="T4" fmla="*/ 74 w 74"/>
                <a:gd name="T5" fmla="*/ 27 h 27"/>
                <a:gd name="T6" fmla="*/ 74 w 74"/>
                <a:gd name="T7" fmla="*/ 2 h 27"/>
                <a:gd name="T8" fmla="*/ 0 w 7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7">
                  <a:moveTo>
                    <a:pt x="0" y="0"/>
                  </a:moveTo>
                  <a:lnTo>
                    <a:pt x="0" y="25"/>
                  </a:lnTo>
                  <a:lnTo>
                    <a:pt x="74" y="27"/>
                  </a:lnTo>
                  <a:lnTo>
                    <a:pt x="7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0" name="Freeform 268"/>
            <p:cNvSpPr>
              <a:spLocks/>
            </p:cNvSpPr>
            <p:nvPr/>
          </p:nvSpPr>
          <p:spPr bwMode="auto">
            <a:xfrm>
              <a:off x="2016" y="2948"/>
              <a:ext cx="64" cy="157"/>
            </a:xfrm>
            <a:custGeom>
              <a:avLst/>
              <a:gdLst>
                <a:gd name="T0" fmla="*/ 0 w 98"/>
                <a:gd name="T1" fmla="*/ 234 h 241"/>
                <a:gd name="T2" fmla="*/ 23 w 98"/>
                <a:gd name="T3" fmla="*/ 241 h 241"/>
                <a:gd name="T4" fmla="*/ 98 w 98"/>
                <a:gd name="T5" fmla="*/ 8 h 241"/>
                <a:gd name="T6" fmla="*/ 75 w 98"/>
                <a:gd name="T7" fmla="*/ 0 h 241"/>
                <a:gd name="T8" fmla="*/ 0 w 98"/>
                <a:gd name="T9" fmla="*/ 23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41">
                  <a:moveTo>
                    <a:pt x="0" y="234"/>
                  </a:moveTo>
                  <a:lnTo>
                    <a:pt x="23" y="241"/>
                  </a:lnTo>
                  <a:lnTo>
                    <a:pt x="98" y="8"/>
                  </a:lnTo>
                  <a:lnTo>
                    <a:pt x="75" y="0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1" name="Freeform 269"/>
            <p:cNvSpPr>
              <a:spLocks/>
            </p:cNvSpPr>
            <p:nvPr/>
          </p:nvSpPr>
          <p:spPr bwMode="auto">
            <a:xfrm>
              <a:off x="2068" y="2943"/>
              <a:ext cx="59" cy="56"/>
            </a:xfrm>
            <a:custGeom>
              <a:avLst/>
              <a:gdLst>
                <a:gd name="T0" fmla="*/ 16 w 91"/>
                <a:gd name="T1" fmla="*/ 0 h 84"/>
                <a:gd name="T2" fmla="*/ 0 w 91"/>
                <a:gd name="T3" fmla="*/ 20 h 84"/>
                <a:gd name="T4" fmla="*/ 75 w 91"/>
                <a:gd name="T5" fmla="*/ 84 h 84"/>
                <a:gd name="T6" fmla="*/ 91 w 91"/>
                <a:gd name="T7" fmla="*/ 64 h 84"/>
                <a:gd name="T8" fmla="*/ 16 w 91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16" y="0"/>
                  </a:moveTo>
                  <a:lnTo>
                    <a:pt x="0" y="20"/>
                  </a:lnTo>
                  <a:lnTo>
                    <a:pt x="75" y="84"/>
                  </a:lnTo>
                  <a:lnTo>
                    <a:pt x="91" y="6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2" name="Freeform 270"/>
            <p:cNvSpPr>
              <a:spLocks/>
            </p:cNvSpPr>
            <p:nvPr/>
          </p:nvSpPr>
          <p:spPr bwMode="auto">
            <a:xfrm>
              <a:off x="2116" y="2986"/>
              <a:ext cx="61" cy="54"/>
            </a:xfrm>
            <a:custGeom>
              <a:avLst/>
              <a:gdLst>
                <a:gd name="T0" fmla="*/ 16 w 91"/>
                <a:gd name="T1" fmla="*/ 0 h 84"/>
                <a:gd name="T2" fmla="*/ 0 w 91"/>
                <a:gd name="T3" fmla="*/ 20 h 84"/>
                <a:gd name="T4" fmla="*/ 75 w 91"/>
                <a:gd name="T5" fmla="*/ 84 h 84"/>
                <a:gd name="T6" fmla="*/ 91 w 91"/>
                <a:gd name="T7" fmla="*/ 64 h 84"/>
                <a:gd name="T8" fmla="*/ 16 w 91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16" y="0"/>
                  </a:moveTo>
                  <a:lnTo>
                    <a:pt x="0" y="20"/>
                  </a:lnTo>
                  <a:lnTo>
                    <a:pt x="75" y="84"/>
                  </a:lnTo>
                  <a:lnTo>
                    <a:pt x="91" y="6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3" name="Freeform 271"/>
            <p:cNvSpPr>
              <a:spLocks/>
            </p:cNvSpPr>
            <p:nvPr/>
          </p:nvSpPr>
          <p:spPr bwMode="auto">
            <a:xfrm>
              <a:off x="2166" y="2986"/>
              <a:ext cx="59" cy="54"/>
            </a:xfrm>
            <a:custGeom>
              <a:avLst/>
              <a:gdLst>
                <a:gd name="T0" fmla="*/ 0 w 91"/>
                <a:gd name="T1" fmla="*/ 64 h 84"/>
                <a:gd name="T2" fmla="*/ 16 w 91"/>
                <a:gd name="T3" fmla="*/ 84 h 84"/>
                <a:gd name="T4" fmla="*/ 91 w 91"/>
                <a:gd name="T5" fmla="*/ 20 h 84"/>
                <a:gd name="T6" fmla="*/ 75 w 91"/>
                <a:gd name="T7" fmla="*/ 0 h 84"/>
                <a:gd name="T8" fmla="*/ 0 w 91"/>
                <a:gd name="T9" fmla="*/ 6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4">
                  <a:moveTo>
                    <a:pt x="0" y="64"/>
                  </a:moveTo>
                  <a:lnTo>
                    <a:pt x="16" y="84"/>
                  </a:lnTo>
                  <a:lnTo>
                    <a:pt x="91" y="20"/>
                  </a:lnTo>
                  <a:lnTo>
                    <a:pt x="75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4" name="Freeform 272"/>
            <p:cNvSpPr>
              <a:spLocks/>
            </p:cNvSpPr>
            <p:nvPr/>
          </p:nvSpPr>
          <p:spPr bwMode="auto">
            <a:xfrm>
              <a:off x="2212" y="2810"/>
              <a:ext cx="64" cy="183"/>
            </a:xfrm>
            <a:custGeom>
              <a:avLst/>
              <a:gdLst>
                <a:gd name="T0" fmla="*/ 0 w 98"/>
                <a:gd name="T1" fmla="*/ 273 h 280"/>
                <a:gd name="T2" fmla="*/ 24 w 98"/>
                <a:gd name="T3" fmla="*/ 280 h 280"/>
                <a:gd name="T4" fmla="*/ 98 w 98"/>
                <a:gd name="T5" fmla="*/ 7 h 280"/>
                <a:gd name="T6" fmla="*/ 75 w 98"/>
                <a:gd name="T7" fmla="*/ 0 h 280"/>
                <a:gd name="T8" fmla="*/ 0 w 98"/>
                <a:gd name="T9" fmla="*/ 2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80">
                  <a:moveTo>
                    <a:pt x="0" y="273"/>
                  </a:moveTo>
                  <a:lnTo>
                    <a:pt x="24" y="280"/>
                  </a:lnTo>
                  <a:lnTo>
                    <a:pt x="98" y="7"/>
                  </a:lnTo>
                  <a:lnTo>
                    <a:pt x="75" y="0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5" name="Freeform 273"/>
            <p:cNvSpPr>
              <a:spLocks/>
            </p:cNvSpPr>
            <p:nvPr/>
          </p:nvSpPr>
          <p:spPr bwMode="auto">
            <a:xfrm>
              <a:off x="2262" y="2811"/>
              <a:ext cx="64" cy="217"/>
            </a:xfrm>
            <a:custGeom>
              <a:avLst/>
              <a:gdLst>
                <a:gd name="T0" fmla="*/ 23 w 98"/>
                <a:gd name="T1" fmla="*/ 0 h 330"/>
                <a:gd name="T2" fmla="*/ 0 w 98"/>
                <a:gd name="T3" fmla="*/ 6 h 330"/>
                <a:gd name="T4" fmla="*/ 75 w 98"/>
                <a:gd name="T5" fmla="*/ 330 h 330"/>
                <a:gd name="T6" fmla="*/ 98 w 98"/>
                <a:gd name="T7" fmla="*/ 325 h 330"/>
                <a:gd name="T8" fmla="*/ 23 w 9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30">
                  <a:moveTo>
                    <a:pt x="23" y="0"/>
                  </a:moveTo>
                  <a:lnTo>
                    <a:pt x="0" y="6"/>
                  </a:lnTo>
                  <a:lnTo>
                    <a:pt x="75" y="330"/>
                  </a:lnTo>
                  <a:lnTo>
                    <a:pt x="98" y="32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6" name="Freeform 274"/>
            <p:cNvSpPr>
              <a:spLocks/>
            </p:cNvSpPr>
            <p:nvPr/>
          </p:nvSpPr>
          <p:spPr bwMode="auto">
            <a:xfrm>
              <a:off x="2310" y="2920"/>
              <a:ext cx="62" cy="109"/>
            </a:xfrm>
            <a:custGeom>
              <a:avLst/>
              <a:gdLst>
                <a:gd name="T0" fmla="*/ 0 w 95"/>
                <a:gd name="T1" fmla="*/ 156 h 166"/>
                <a:gd name="T2" fmla="*/ 22 w 95"/>
                <a:gd name="T3" fmla="*/ 166 h 166"/>
                <a:gd name="T4" fmla="*/ 95 w 95"/>
                <a:gd name="T5" fmla="*/ 11 h 166"/>
                <a:gd name="T6" fmla="*/ 73 w 95"/>
                <a:gd name="T7" fmla="*/ 0 h 166"/>
                <a:gd name="T8" fmla="*/ 0 w 95"/>
                <a:gd name="T9" fmla="*/ 15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6">
                  <a:moveTo>
                    <a:pt x="0" y="156"/>
                  </a:moveTo>
                  <a:lnTo>
                    <a:pt x="22" y="166"/>
                  </a:lnTo>
                  <a:lnTo>
                    <a:pt x="95" y="11"/>
                  </a:lnTo>
                  <a:lnTo>
                    <a:pt x="73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7" name="Freeform 275"/>
            <p:cNvSpPr>
              <a:spLocks/>
            </p:cNvSpPr>
            <p:nvPr/>
          </p:nvSpPr>
          <p:spPr bwMode="auto">
            <a:xfrm>
              <a:off x="2359" y="2809"/>
              <a:ext cx="64" cy="119"/>
            </a:xfrm>
            <a:custGeom>
              <a:avLst/>
              <a:gdLst>
                <a:gd name="T0" fmla="*/ 0 w 98"/>
                <a:gd name="T1" fmla="*/ 169 h 180"/>
                <a:gd name="T2" fmla="*/ 24 w 98"/>
                <a:gd name="T3" fmla="*/ 180 h 180"/>
                <a:gd name="T4" fmla="*/ 98 w 98"/>
                <a:gd name="T5" fmla="*/ 11 h 180"/>
                <a:gd name="T6" fmla="*/ 75 w 98"/>
                <a:gd name="T7" fmla="*/ 0 h 180"/>
                <a:gd name="T8" fmla="*/ 0 w 98"/>
                <a:gd name="T9" fmla="*/ 16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80">
                  <a:moveTo>
                    <a:pt x="0" y="169"/>
                  </a:moveTo>
                  <a:lnTo>
                    <a:pt x="24" y="180"/>
                  </a:lnTo>
                  <a:lnTo>
                    <a:pt x="98" y="11"/>
                  </a:lnTo>
                  <a:lnTo>
                    <a:pt x="75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8" name="Freeform 276"/>
            <p:cNvSpPr>
              <a:spLocks/>
            </p:cNvSpPr>
            <p:nvPr/>
          </p:nvSpPr>
          <p:spPr bwMode="auto">
            <a:xfrm>
              <a:off x="2408" y="2810"/>
              <a:ext cx="64" cy="158"/>
            </a:xfrm>
            <a:custGeom>
              <a:avLst/>
              <a:gdLst>
                <a:gd name="T0" fmla="*/ 23 w 98"/>
                <a:gd name="T1" fmla="*/ 0 h 240"/>
                <a:gd name="T2" fmla="*/ 0 w 98"/>
                <a:gd name="T3" fmla="*/ 7 h 240"/>
                <a:gd name="T4" fmla="*/ 75 w 98"/>
                <a:gd name="T5" fmla="*/ 240 h 240"/>
                <a:gd name="T6" fmla="*/ 98 w 98"/>
                <a:gd name="T7" fmla="*/ 233 h 240"/>
                <a:gd name="T8" fmla="*/ 23 w 98"/>
                <a:gd name="T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40">
                  <a:moveTo>
                    <a:pt x="23" y="0"/>
                  </a:moveTo>
                  <a:lnTo>
                    <a:pt x="0" y="7"/>
                  </a:lnTo>
                  <a:lnTo>
                    <a:pt x="75" y="240"/>
                  </a:lnTo>
                  <a:lnTo>
                    <a:pt x="98" y="23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69" name="Freeform 277"/>
            <p:cNvSpPr>
              <a:spLocks/>
            </p:cNvSpPr>
            <p:nvPr/>
          </p:nvSpPr>
          <p:spPr bwMode="auto">
            <a:xfrm>
              <a:off x="2457" y="2963"/>
              <a:ext cx="72" cy="159"/>
            </a:xfrm>
            <a:custGeom>
              <a:avLst/>
              <a:gdLst>
                <a:gd name="T0" fmla="*/ 23 w 111"/>
                <a:gd name="T1" fmla="*/ 0 h 243"/>
                <a:gd name="T2" fmla="*/ 0 w 111"/>
                <a:gd name="T3" fmla="*/ 9 h 243"/>
                <a:gd name="T4" fmla="*/ 88 w 111"/>
                <a:gd name="T5" fmla="*/ 243 h 243"/>
                <a:gd name="T6" fmla="*/ 111 w 111"/>
                <a:gd name="T7" fmla="*/ 234 h 243"/>
                <a:gd name="T8" fmla="*/ 23 w 111"/>
                <a:gd name="T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3">
                  <a:moveTo>
                    <a:pt x="23" y="0"/>
                  </a:moveTo>
                  <a:lnTo>
                    <a:pt x="0" y="9"/>
                  </a:lnTo>
                  <a:lnTo>
                    <a:pt x="88" y="243"/>
                  </a:lnTo>
                  <a:lnTo>
                    <a:pt x="111" y="23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0" name="Freeform 278"/>
            <p:cNvSpPr>
              <a:spLocks/>
            </p:cNvSpPr>
            <p:nvPr/>
          </p:nvSpPr>
          <p:spPr bwMode="auto">
            <a:xfrm>
              <a:off x="2519" y="3111"/>
              <a:ext cx="55" cy="33"/>
            </a:xfrm>
            <a:custGeom>
              <a:avLst/>
              <a:gdLst>
                <a:gd name="T0" fmla="*/ 9 w 84"/>
                <a:gd name="T1" fmla="*/ 0 h 50"/>
                <a:gd name="T2" fmla="*/ 0 w 84"/>
                <a:gd name="T3" fmla="*/ 23 h 50"/>
                <a:gd name="T4" fmla="*/ 75 w 84"/>
                <a:gd name="T5" fmla="*/ 50 h 50"/>
                <a:gd name="T6" fmla="*/ 84 w 84"/>
                <a:gd name="T7" fmla="*/ 27 h 50"/>
                <a:gd name="T8" fmla="*/ 9 w 84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9" y="0"/>
                  </a:moveTo>
                  <a:lnTo>
                    <a:pt x="0" y="23"/>
                  </a:lnTo>
                  <a:lnTo>
                    <a:pt x="75" y="50"/>
                  </a:lnTo>
                  <a:lnTo>
                    <a:pt x="84" y="2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1" name="Freeform 279"/>
            <p:cNvSpPr>
              <a:spLocks/>
            </p:cNvSpPr>
            <p:nvPr/>
          </p:nvSpPr>
          <p:spPr bwMode="auto">
            <a:xfrm>
              <a:off x="2570" y="3129"/>
              <a:ext cx="50" cy="16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2" name="Freeform 280"/>
            <p:cNvSpPr>
              <a:spLocks/>
            </p:cNvSpPr>
            <p:nvPr/>
          </p:nvSpPr>
          <p:spPr bwMode="auto">
            <a:xfrm>
              <a:off x="2620" y="3129"/>
              <a:ext cx="48" cy="16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3" name="Freeform 281"/>
            <p:cNvSpPr>
              <a:spLocks/>
            </p:cNvSpPr>
            <p:nvPr/>
          </p:nvSpPr>
          <p:spPr bwMode="auto">
            <a:xfrm>
              <a:off x="2662" y="3039"/>
              <a:ext cx="62" cy="101"/>
            </a:xfrm>
            <a:custGeom>
              <a:avLst/>
              <a:gdLst>
                <a:gd name="T0" fmla="*/ 0 w 97"/>
                <a:gd name="T1" fmla="*/ 143 h 154"/>
                <a:gd name="T2" fmla="*/ 22 w 97"/>
                <a:gd name="T3" fmla="*/ 154 h 154"/>
                <a:gd name="T4" fmla="*/ 97 w 97"/>
                <a:gd name="T5" fmla="*/ 11 h 154"/>
                <a:gd name="T6" fmla="*/ 75 w 97"/>
                <a:gd name="T7" fmla="*/ 0 h 154"/>
                <a:gd name="T8" fmla="*/ 0 w 97"/>
                <a:gd name="T9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4">
                  <a:moveTo>
                    <a:pt x="0" y="143"/>
                  </a:moveTo>
                  <a:lnTo>
                    <a:pt x="22" y="154"/>
                  </a:lnTo>
                  <a:lnTo>
                    <a:pt x="97" y="11"/>
                  </a:lnTo>
                  <a:lnTo>
                    <a:pt x="75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4" name="Freeform 282"/>
            <p:cNvSpPr>
              <a:spLocks/>
            </p:cNvSpPr>
            <p:nvPr/>
          </p:nvSpPr>
          <p:spPr bwMode="auto">
            <a:xfrm>
              <a:off x="2710" y="2947"/>
              <a:ext cx="62" cy="98"/>
            </a:xfrm>
            <a:custGeom>
              <a:avLst/>
              <a:gdLst>
                <a:gd name="T0" fmla="*/ 0 w 95"/>
                <a:gd name="T1" fmla="*/ 142 h 153"/>
                <a:gd name="T2" fmla="*/ 22 w 95"/>
                <a:gd name="T3" fmla="*/ 153 h 153"/>
                <a:gd name="T4" fmla="*/ 95 w 95"/>
                <a:gd name="T5" fmla="*/ 10 h 153"/>
                <a:gd name="T6" fmla="*/ 73 w 95"/>
                <a:gd name="T7" fmla="*/ 0 h 153"/>
                <a:gd name="T8" fmla="*/ 0 w 95"/>
                <a:gd name="T9" fmla="*/ 14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53">
                  <a:moveTo>
                    <a:pt x="0" y="142"/>
                  </a:moveTo>
                  <a:lnTo>
                    <a:pt x="22" y="153"/>
                  </a:lnTo>
                  <a:lnTo>
                    <a:pt x="95" y="10"/>
                  </a:lnTo>
                  <a:lnTo>
                    <a:pt x="73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5" name="Freeform 283"/>
            <p:cNvSpPr>
              <a:spLocks/>
            </p:cNvSpPr>
            <p:nvPr/>
          </p:nvSpPr>
          <p:spPr bwMode="auto">
            <a:xfrm>
              <a:off x="2761" y="2943"/>
              <a:ext cx="58" cy="48"/>
            </a:xfrm>
            <a:custGeom>
              <a:avLst/>
              <a:gdLst>
                <a:gd name="T0" fmla="*/ 14 w 89"/>
                <a:gd name="T1" fmla="*/ 0 h 71"/>
                <a:gd name="T2" fmla="*/ 0 w 89"/>
                <a:gd name="T3" fmla="*/ 20 h 71"/>
                <a:gd name="T4" fmla="*/ 75 w 89"/>
                <a:gd name="T5" fmla="*/ 71 h 71"/>
                <a:gd name="T6" fmla="*/ 89 w 89"/>
                <a:gd name="T7" fmla="*/ 52 h 71"/>
                <a:gd name="T8" fmla="*/ 14 w 8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14" y="0"/>
                  </a:moveTo>
                  <a:lnTo>
                    <a:pt x="0" y="20"/>
                  </a:lnTo>
                  <a:lnTo>
                    <a:pt x="75" y="71"/>
                  </a:lnTo>
                  <a:lnTo>
                    <a:pt x="89" y="5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6" name="Freeform 284"/>
            <p:cNvSpPr>
              <a:spLocks/>
            </p:cNvSpPr>
            <p:nvPr/>
          </p:nvSpPr>
          <p:spPr bwMode="auto">
            <a:xfrm>
              <a:off x="2813" y="2959"/>
              <a:ext cx="55" cy="33"/>
            </a:xfrm>
            <a:custGeom>
              <a:avLst/>
              <a:gdLst>
                <a:gd name="T0" fmla="*/ 0 w 84"/>
                <a:gd name="T1" fmla="*/ 27 h 50"/>
                <a:gd name="T2" fmla="*/ 9 w 84"/>
                <a:gd name="T3" fmla="*/ 50 h 50"/>
                <a:gd name="T4" fmla="*/ 84 w 84"/>
                <a:gd name="T5" fmla="*/ 23 h 50"/>
                <a:gd name="T6" fmla="*/ 75 w 84"/>
                <a:gd name="T7" fmla="*/ 0 h 50"/>
                <a:gd name="T8" fmla="*/ 0 w 84"/>
                <a:gd name="T9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0" y="27"/>
                  </a:moveTo>
                  <a:lnTo>
                    <a:pt x="9" y="50"/>
                  </a:lnTo>
                  <a:lnTo>
                    <a:pt x="84" y="23"/>
                  </a:lnTo>
                  <a:lnTo>
                    <a:pt x="7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7" name="Freeform 285"/>
            <p:cNvSpPr>
              <a:spLocks/>
            </p:cNvSpPr>
            <p:nvPr/>
          </p:nvSpPr>
          <p:spPr bwMode="auto">
            <a:xfrm>
              <a:off x="2857" y="2963"/>
              <a:ext cx="64" cy="159"/>
            </a:xfrm>
            <a:custGeom>
              <a:avLst/>
              <a:gdLst>
                <a:gd name="T0" fmla="*/ 23 w 98"/>
                <a:gd name="T1" fmla="*/ 0 h 241"/>
                <a:gd name="T2" fmla="*/ 0 w 98"/>
                <a:gd name="T3" fmla="*/ 7 h 241"/>
                <a:gd name="T4" fmla="*/ 75 w 98"/>
                <a:gd name="T5" fmla="*/ 241 h 241"/>
                <a:gd name="T6" fmla="*/ 98 w 98"/>
                <a:gd name="T7" fmla="*/ 234 h 241"/>
                <a:gd name="T8" fmla="*/ 23 w 98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41">
                  <a:moveTo>
                    <a:pt x="23" y="0"/>
                  </a:moveTo>
                  <a:lnTo>
                    <a:pt x="0" y="7"/>
                  </a:lnTo>
                  <a:lnTo>
                    <a:pt x="75" y="241"/>
                  </a:lnTo>
                  <a:lnTo>
                    <a:pt x="98" y="23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8" name="Freeform 286"/>
            <p:cNvSpPr>
              <a:spLocks/>
            </p:cNvSpPr>
            <p:nvPr/>
          </p:nvSpPr>
          <p:spPr bwMode="auto">
            <a:xfrm>
              <a:off x="2912" y="3111"/>
              <a:ext cx="50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79" name="Freeform 287"/>
            <p:cNvSpPr>
              <a:spLocks/>
            </p:cNvSpPr>
            <p:nvPr/>
          </p:nvSpPr>
          <p:spPr bwMode="auto">
            <a:xfrm>
              <a:off x="2945" y="3091"/>
              <a:ext cx="69" cy="38"/>
            </a:xfrm>
            <a:custGeom>
              <a:avLst/>
              <a:gdLst>
                <a:gd name="T0" fmla="*/ 9 w 105"/>
                <a:gd name="T1" fmla="*/ 0 h 57"/>
                <a:gd name="T2" fmla="*/ 0 w 105"/>
                <a:gd name="T3" fmla="*/ 23 h 57"/>
                <a:gd name="T4" fmla="*/ 96 w 105"/>
                <a:gd name="T5" fmla="*/ 57 h 57"/>
                <a:gd name="T6" fmla="*/ 105 w 105"/>
                <a:gd name="T7" fmla="*/ 34 h 57"/>
                <a:gd name="T8" fmla="*/ 9 w 105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7">
                  <a:moveTo>
                    <a:pt x="9" y="0"/>
                  </a:moveTo>
                  <a:lnTo>
                    <a:pt x="0" y="23"/>
                  </a:lnTo>
                  <a:lnTo>
                    <a:pt x="96" y="57"/>
                  </a:lnTo>
                  <a:lnTo>
                    <a:pt x="105" y="3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0" name="Freeform 288"/>
            <p:cNvSpPr>
              <a:spLocks/>
            </p:cNvSpPr>
            <p:nvPr/>
          </p:nvSpPr>
          <p:spPr bwMode="auto">
            <a:xfrm>
              <a:off x="3011" y="3111"/>
              <a:ext cx="49" cy="18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1" name="Freeform 289"/>
            <p:cNvSpPr>
              <a:spLocks/>
            </p:cNvSpPr>
            <p:nvPr/>
          </p:nvSpPr>
          <p:spPr bwMode="auto">
            <a:xfrm>
              <a:off x="3060" y="3111"/>
              <a:ext cx="49" cy="18"/>
            </a:xfrm>
            <a:custGeom>
              <a:avLst/>
              <a:gdLst>
                <a:gd name="T0" fmla="*/ 0 w 74"/>
                <a:gd name="T1" fmla="*/ 0 h 27"/>
                <a:gd name="T2" fmla="*/ 0 w 74"/>
                <a:gd name="T3" fmla="*/ 25 h 27"/>
                <a:gd name="T4" fmla="*/ 74 w 74"/>
                <a:gd name="T5" fmla="*/ 27 h 27"/>
                <a:gd name="T6" fmla="*/ 74 w 74"/>
                <a:gd name="T7" fmla="*/ 2 h 27"/>
                <a:gd name="T8" fmla="*/ 0 w 7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7">
                  <a:moveTo>
                    <a:pt x="0" y="0"/>
                  </a:moveTo>
                  <a:lnTo>
                    <a:pt x="0" y="25"/>
                  </a:lnTo>
                  <a:lnTo>
                    <a:pt x="74" y="27"/>
                  </a:lnTo>
                  <a:lnTo>
                    <a:pt x="7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2" name="Freeform 290"/>
            <p:cNvSpPr>
              <a:spLocks/>
            </p:cNvSpPr>
            <p:nvPr/>
          </p:nvSpPr>
          <p:spPr bwMode="auto">
            <a:xfrm>
              <a:off x="3102" y="3116"/>
              <a:ext cx="63" cy="158"/>
            </a:xfrm>
            <a:custGeom>
              <a:avLst/>
              <a:gdLst>
                <a:gd name="T0" fmla="*/ 23 w 96"/>
                <a:gd name="T1" fmla="*/ 0 h 241"/>
                <a:gd name="T2" fmla="*/ 0 w 96"/>
                <a:gd name="T3" fmla="*/ 7 h 241"/>
                <a:gd name="T4" fmla="*/ 73 w 96"/>
                <a:gd name="T5" fmla="*/ 241 h 241"/>
                <a:gd name="T6" fmla="*/ 96 w 96"/>
                <a:gd name="T7" fmla="*/ 234 h 241"/>
                <a:gd name="T8" fmla="*/ 23 w 96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41">
                  <a:moveTo>
                    <a:pt x="23" y="0"/>
                  </a:moveTo>
                  <a:lnTo>
                    <a:pt x="0" y="7"/>
                  </a:lnTo>
                  <a:lnTo>
                    <a:pt x="73" y="241"/>
                  </a:lnTo>
                  <a:lnTo>
                    <a:pt x="96" y="23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3" name="Freeform 291"/>
            <p:cNvSpPr>
              <a:spLocks/>
            </p:cNvSpPr>
            <p:nvPr/>
          </p:nvSpPr>
          <p:spPr bwMode="auto">
            <a:xfrm>
              <a:off x="3157" y="3264"/>
              <a:ext cx="49" cy="18"/>
            </a:xfrm>
            <a:custGeom>
              <a:avLst/>
              <a:gdLst>
                <a:gd name="T0" fmla="*/ 0 w 74"/>
                <a:gd name="T1" fmla="*/ 0 h 26"/>
                <a:gd name="T2" fmla="*/ 0 w 74"/>
                <a:gd name="T3" fmla="*/ 25 h 26"/>
                <a:gd name="T4" fmla="*/ 74 w 74"/>
                <a:gd name="T5" fmla="*/ 26 h 26"/>
                <a:gd name="T6" fmla="*/ 74 w 74"/>
                <a:gd name="T7" fmla="*/ 2 h 26"/>
                <a:gd name="T8" fmla="*/ 0 w 7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6">
                  <a:moveTo>
                    <a:pt x="0" y="0"/>
                  </a:moveTo>
                  <a:lnTo>
                    <a:pt x="0" y="25"/>
                  </a:lnTo>
                  <a:lnTo>
                    <a:pt x="74" y="26"/>
                  </a:lnTo>
                  <a:lnTo>
                    <a:pt x="7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4" name="Freeform 292"/>
            <p:cNvSpPr>
              <a:spLocks/>
            </p:cNvSpPr>
            <p:nvPr/>
          </p:nvSpPr>
          <p:spPr bwMode="auto">
            <a:xfrm>
              <a:off x="3205" y="3255"/>
              <a:ext cx="52" cy="25"/>
            </a:xfrm>
            <a:custGeom>
              <a:avLst/>
              <a:gdLst>
                <a:gd name="T0" fmla="*/ 0 w 78"/>
                <a:gd name="T1" fmla="*/ 13 h 38"/>
                <a:gd name="T2" fmla="*/ 3 w 78"/>
                <a:gd name="T3" fmla="*/ 38 h 38"/>
                <a:gd name="T4" fmla="*/ 78 w 78"/>
                <a:gd name="T5" fmla="*/ 25 h 38"/>
                <a:gd name="T6" fmla="*/ 75 w 78"/>
                <a:gd name="T7" fmla="*/ 0 h 38"/>
                <a:gd name="T8" fmla="*/ 0 w 78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8">
                  <a:moveTo>
                    <a:pt x="0" y="13"/>
                  </a:moveTo>
                  <a:lnTo>
                    <a:pt x="3" y="38"/>
                  </a:lnTo>
                  <a:lnTo>
                    <a:pt x="78" y="25"/>
                  </a:lnTo>
                  <a:lnTo>
                    <a:pt x="7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5" name="Freeform 293"/>
            <p:cNvSpPr>
              <a:spLocks/>
            </p:cNvSpPr>
            <p:nvPr/>
          </p:nvSpPr>
          <p:spPr bwMode="auto">
            <a:xfrm>
              <a:off x="3255" y="3247"/>
              <a:ext cx="51" cy="26"/>
            </a:xfrm>
            <a:custGeom>
              <a:avLst/>
              <a:gdLst>
                <a:gd name="T0" fmla="*/ 0 w 78"/>
                <a:gd name="T1" fmla="*/ 12 h 37"/>
                <a:gd name="T2" fmla="*/ 3 w 78"/>
                <a:gd name="T3" fmla="*/ 37 h 37"/>
                <a:gd name="T4" fmla="*/ 78 w 78"/>
                <a:gd name="T5" fmla="*/ 25 h 37"/>
                <a:gd name="T6" fmla="*/ 75 w 78"/>
                <a:gd name="T7" fmla="*/ 0 h 37"/>
                <a:gd name="T8" fmla="*/ 0 w 78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7">
                  <a:moveTo>
                    <a:pt x="0" y="12"/>
                  </a:moveTo>
                  <a:lnTo>
                    <a:pt x="3" y="37"/>
                  </a:lnTo>
                  <a:lnTo>
                    <a:pt x="78" y="25"/>
                  </a:lnTo>
                  <a:lnTo>
                    <a:pt x="7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6" name="Freeform 294"/>
            <p:cNvSpPr>
              <a:spLocks/>
            </p:cNvSpPr>
            <p:nvPr/>
          </p:nvSpPr>
          <p:spPr bwMode="auto">
            <a:xfrm>
              <a:off x="3303" y="3247"/>
              <a:ext cx="52" cy="26"/>
            </a:xfrm>
            <a:custGeom>
              <a:avLst/>
              <a:gdLst>
                <a:gd name="T0" fmla="*/ 3 w 78"/>
                <a:gd name="T1" fmla="*/ 0 h 37"/>
                <a:gd name="T2" fmla="*/ 0 w 78"/>
                <a:gd name="T3" fmla="*/ 25 h 37"/>
                <a:gd name="T4" fmla="*/ 74 w 78"/>
                <a:gd name="T5" fmla="*/ 37 h 37"/>
                <a:gd name="T6" fmla="*/ 78 w 78"/>
                <a:gd name="T7" fmla="*/ 12 h 37"/>
                <a:gd name="T8" fmla="*/ 3 w 7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7">
                  <a:moveTo>
                    <a:pt x="3" y="0"/>
                  </a:moveTo>
                  <a:lnTo>
                    <a:pt x="0" y="25"/>
                  </a:lnTo>
                  <a:lnTo>
                    <a:pt x="74" y="37"/>
                  </a:lnTo>
                  <a:lnTo>
                    <a:pt x="78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7" name="Freeform 295"/>
            <p:cNvSpPr>
              <a:spLocks/>
            </p:cNvSpPr>
            <p:nvPr/>
          </p:nvSpPr>
          <p:spPr bwMode="auto">
            <a:xfrm>
              <a:off x="3351" y="3257"/>
              <a:ext cx="54" cy="31"/>
            </a:xfrm>
            <a:custGeom>
              <a:avLst/>
              <a:gdLst>
                <a:gd name="T0" fmla="*/ 7 w 82"/>
                <a:gd name="T1" fmla="*/ 0 h 48"/>
                <a:gd name="T2" fmla="*/ 0 w 82"/>
                <a:gd name="T3" fmla="*/ 23 h 48"/>
                <a:gd name="T4" fmla="*/ 75 w 82"/>
                <a:gd name="T5" fmla="*/ 48 h 48"/>
                <a:gd name="T6" fmla="*/ 82 w 82"/>
                <a:gd name="T7" fmla="*/ 25 h 48"/>
                <a:gd name="T8" fmla="*/ 7 w 8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8">
                  <a:moveTo>
                    <a:pt x="7" y="0"/>
                  </a:moveTo>
                  <a:lnTo>
                    <a:pt x="0" y="23"/>
                  </a:lnTo>
                  <a:lnTo>
                    <a:pt x="75" y="48"/>
                  </a:lnTo>
                  <a:lnTo>
                    <a:pt x="82" y="2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8" name="Freeform 296"/>
            <p:cNvSpPr>
              <a:spLocks/>
            </p:cNvSpPr>
            <p:nvPr/>
          </p:nvSpPr>
          <p:spPr bwMode="auto">
            <a:xfrm>
              <a:off x="3394" y="2788"/>
              <a:ext cx="66" cy="494"/>
            </a:xfrm>
            <a:custGeom>
              <a:avLst/>
              <a:gdLst>
                <a:gd name="T0" fmla="*/ 0 w 100"/>
                <a:gd name="T1" fmla="*/ 753 h 754"/>
                <a:gd name="T2" fmla="*/ 25 w 100"/>
                <a:gd name="T3" fmla="*/ 754 h 754"/>
                <a:gd name="T4" fmla="*/ 100 w 100"/>
                <a:gd name="T5" fmla="*/ 2 h 754"/>
                <a:gd name="T6" fmla="*/ 75 w 100"/>
                <a:gd name="T7" fmla="*/ 0 h 754"/>
                <a:gd name="T8" fmla="*/ 0 w 100"/>
                <a:gd name="T9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54">
                  <a:moveTo>
                    <a:pt x="0" y="753"/>
                  </a:moveTo>
                  <a:lnTo>
                    <a:pt x="25" y="754"/>
                  </a:lnTo>
                  <a:lnTo>
                    <a:pt x="100" y="2"/>
                  </a:lnTo>
                  <a:lnTo>
                    <a:pt x="75" y="0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89" name="Freeform 297"/>
            <p:cNvSpPr>
              <a:spLocks/>
            </p:cNvSpPr>
            <p:nvPr/>
          </p:nvSpPr>
          <p:spPr bwMode="auto">
            <a:xfrm>
              <a:off x="3452" y="2779"/>
              <a:ext cx="56" cy="17"/>
            </a:xfrm>
            <a:custGeom>
              <a:avLst/>
              <a:gdLst>
                <a:gd name="T0" fmla="*/ 0 w 87"/>
                <a:gd name="T1" fmla="*/ 0 h 26"/>
                <a:gd name="T2" fmla="*/ 0 w 87"/>
                <a:gd name="T3" fmla="*/ 25 h 26"/>
                <a:gd name="T4" fmla="*/ 87 w 87"/>
                <a:gd name="T5" fmla="*/ 26 h 26"/>
                <a:gd name="T6" fmla="*/ 87 w 87"/>
                <a:gd name="T7" fmla="*/ 1 h 26"/>
                <a:gd name="T8" fmla="*/ 0 w 8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">
                  <a:moveTo>
                    <a:pt x="0" y="0"/>
                  </a:moveTo>
                  <a:lnTo>
                    <a:pt x="0" y="25"/>
                  </a:lnTo>
                  <a:lnTo>
                    <a:pt x="87" y="26"/>
                  </a:lnTo>
                  <a:lnTo>
                    <a:pt x="8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0" name="Freeform 298"/>
            <p:cNvSpPr>
              <a:spLocks/>
            </p:cNvSpPr>
            <p:nvPr/>
          </p:nvSpPr>
          <p:spPr bwMode="auto">
            <a:xfrm>
              <a:off x="3508" y="2779"/>
              <a:ext cx="49" cy="17"/>
            </a:xfrm>
            <a:custGeom>
              <a:avLst/>
              <a:gdLst>
                <a:gd name="T0" fmla="*/ 0 w 74"/>
                <a:gd name="T1" fmla="*/ 0 h 26"/>
                <a:gd name="T2" fmla="*/ 0 w 74"/>
                <a:gd name="T3" fmla="*/ 25 h 26"/>
                <a:gd name="T4" fmla="*/ 74 w 74"/>
                <a:gd name="T5" fmla="*/ 26 h 26"/>
                <a:gd name="T6" fmla="*/ 74 w 74"/>
                <a:gd name="T7" fmla="*/ 1 h 26"/>
                <a:gd name="T8" fmla="*/ 0 w 7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6">
                  <a:moveTo>
                    <a:pt x="0" y="0"/>
                  </a:moveTo>
                  <a:lnTo>
                    <a:pt x="0" y="25"/>
                  </a:lnTo>
                  <a:lnTo>
                    <a:pt x="74" y="26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1" name="Freeform 299"/>
            <p:cNvSpPr>
              <a:spLocks/>
            </p:cNvSpPr>
            <p:nvPr/>
          </p:nvSpPr>
          <p:spPr bwMode="auto">
            <a:xfrm>
              <a:off x="3557" y="2779"/>
              <a:ext cx="48" cy="17"/>
            </a:xfrm>
            <a:custGeom>
              <a:avLst/>
              <a:gdLst>
                <a:gd name="T0" fmla="*/ 0 w 75"/>
                <a:gd name="T1" fmla="*/ 0 h 26"/>
                <a:gd name="T2" fmla="*/ 0 w 75"/>
                <a:gd name="T3" fmla="*/ 25 h 26"/>
                <a:gd name="T4" fmla="*/ 75 w 75"/>
                <a:gd name="T5" fmla="*/ 26 h 26"/>
                <a:gd name="T6" fmla="*/ 75 w 75"/>
                <a:gd name="T7" fmla="*/ 1 h 26"/>
                <a:gd name="T8" fmla="*/ 0 w 7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6">
                  <a:moveTo>
                    <a:pt x="0" y="0"/>
                  </a:moveTo>
                  <a:lnTo>
                    <a:pt x="0" y="25"/>
                  </a:lnTo>
                  <a:lnTo>
                    <a:pt x="75" y="26"/>
                  </a:lnTo>
                  <a:lnTo>
                    <a:pt x="7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2" name="Freeform 300"/>
            <p:cNvSpPr>
              <a:spLocks/>
            </p:cNvSpPr>
            <p:nvPr/>
          </p:nvSpPr>
          <p:spPr bwMode="auto">
            <a:xfrm>
              <a:off x="3605" y="2779"/>
              <a:ext cx="50" cy="17"/>
            </a:xfrm>
            <a:custGeom>
              <a:avLst/>
              <a:gdLst>
                <a:gd name="T0" fmla="*/ 0 w 74"/>
                <a:gd name="T1" fmla="*/ 0 h 26"/>
                <a:gd name="T2" fmla="*/ 0 w 74"/>
                <a:gd name="T3" fmla="*/ 25 h 26"/>
                <a:gd name="T4" fmla="*/ 74 w 74"/>
                <a:gd name="T5" fmla="*/ 26 h 26"/>
                <a:gd name="T6" fmla="*/ 74 w 74"/>
                <a:gd name="T7" fmla="*/ 1 h 26"/>
                <a:gd name="T8" fmla="*/ 0 w 7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26">
                  <a:moveTo>
                    <a:pt x="0" y="0"/>
                  </a:moveTo>
                  <a:lnTo>
                    <a:pt x="0" y="25"/>
                  </a:lnTo>
                  <a:lnTo>
                    <a:pt x="74" y="26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3" name="Freeform 301"/>
            <p:cNvSpPr>
              <a:spLocks/>
            </p:cNvSpPr>
            <p:nvPr/>
          </p:nvSpPr>
          <p:spPr bwMode="auto">
            <a:xfrm>
              <a:off x="3646" y="2285"/>
              <a:ext cx="65" cy="503"/>
            </a:xfrm>
            <a:custGeom>
              <a:avLst/>
              <a:gdLst>
                <a:gd name="T0" fmla="*/ 0 w 100"/>
                <a:gd name="T1" fmla="*/ 765 h 767"/>
                <a:gd name="T2" fmla="*/ 25 w 100"/>
                <a:gd name="T3" fmla="*/ 767 h 767"/>
                <a:gd name="T4" fmla="*/ 100 w 100"/>
                <a:gd name="T5" fmla="*/ 2 h 767"/>
                <a:gd name="T6" fmla="*/ 75 w 100"/>
                <a:gd name="T7" fmla="*/ 0 h 767"/>
                <a:gd name="T8" fmla="*/ 0 w 100"/>
                <a:gd name="T9" fmla="*/ 765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67">
                  <a:moveTo>
                    <a:pt x="0" y="765"/>
                  </a:moveTo>
                  <a:lnTo>
                    <a:pt x="25" y="767"/>
                  </a:lnTo>
                  <a:lnTo>
                    <a:pt x="100" y="2"/>
                  </a:lnTo>
                  <a:lnTo>
                    <a:pt x="75" y="0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4" name="Freeform 302"/>
            <p:cNvSpPr>
              <a:spLocks/>
            </p:cNvSpPr>
            <p:nvPr/>
          </p:nvSpPr>
          <p:spPr bwMode="auto">
            <a:xfrm>
              <a:off x="3698" y="2282"/>
              <a:ext cx="63" cy="126"/>
            </a:xfrm>
            <a:custGeom>
              <a:avLst/>
              <a:gdLst>
                <a:gd name="T0" fmla="*/ 23 w 98"/>
                <a:gd name="T1" fmla="*/ 0 h 191"/>
                <a:gd name="T2" fmla="*/ 0 w 98"/>
                <a:gd name="T3" fmla="*/ 9 h 191"/>
                <a:gd name="T4" fmla="*/ 75 w 98"/>
                <a:gd name="T5" fmla="*/ 191 h 191"/>
                <a:gd name="T6" fmla="*/ 98 w 98"/>
                <a:gd name="T7" fmla="*/ 182 h 191"/>
                <a:gd name="T8" fmla="*/ 23 w 98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91">
                  <a:moveTo>
                    <a:pt x="23" y="0"/>
                  </a:moveTo>
                  <a:lnTo>
                    <a:pt x="0" y="9"/>
                  </a:lnTo>
                  <a:lnTo>
                    <a:pt x="75" y="191"/>
                  </a:lnTo>
                  <a:lnTo>
                    <a:pt x="98" y="18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5" name="Freeform 303"/>
            <p:cNvSpPr>
              <a:spLocks/>
            </p:cNvSpPr>
            <p:nvPr/>
          </p:nvSpPr>
          <p:spPr bwMode="auto">
            <a:xfrm>
              <a:off x="3747" y="2398"/>
              <a:ext cx="61" cy="62"/>
            </a:xfrm>
            <a:custGeom>
              <a:avLst/>
              <a:gdLst>
                <a:gd name="T0" fmla="*/ 18 w 93"/>
                <a:gd name="T1" fmla="*/ 0 h 94"/>
                <a:gd name="T2" fmla="*/ 0 w 93"/>
                <a:gd name="T3" fmla="*/ 18 h 94"/>
                <a:gd name="T4" fmla="*/ 75 w 93"/>
                <a:gd name="T5" fmla="*/ 94 h 94"/>
                <a:gd name="T6" fmla="*/ 93 w 93"/>
                <a:gd name="T7" fmla="*/ 77 h 94"/>
                <a:gd name="T8" fmla="*/ 18 w 9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4">
                  <a:moveTo>
                    <a:pt x="18" y="0"/>
                  </a:moveTo>
                  <a:lnTo>
                    <a:pt x="0" y="18"/>
                  </a:lnTo>
                  <a:lnTo>
                    <a:pt x="75" y="94"/>
                  </a:lnTo>
                  <a:lnTo>
                    <a:pt x="93" y="7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6" name="Freeform 304"/>
            <p:cNvSpPr>
              <a:spLocks/>
            </p:cNvSpPr>
            <p:nvPr/>
          </p:nvSpPr>
          <p:spPr bwMode="auto">
            <a:xfrm>
              <a:off x="3801" y="2448"/>
              <a:ext cx="51" cy="25"/>
            </a:xfrm>
            <a:custGeom>
              <a:avLst/>
              <a:gdLst>
                <a:gd name="T0" fmla="*/ 4 w 79"/>
                <a:gd name="T1" fmla="*/ 0 h 37"/>
                <a:gd name="T2" fmla="*/ 0 w 79"/>
                <a:gd name="T3" fmla="*/ 23 h 37"/>
                <a:gd name="T4" fmla="*/ 75 w 79"/>
                <a:gd name="T5" fmla="*/ 37 h 37"/>
                <a:gd name="T6" fmla="*/ 79 w 79"/>
                <a:gd name="T7" fmla="*/ 14 h 37"/>
                <a:gd name="T8" fmla="*/ 4 w 7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7">
                  <a:moveTo>
                    <a:pt x="4" y="0"/>
                  </a:moveTo>
                  <a:lnTo>
                    <a:pt x="0" y="23"/>
                  </a:lnTo>
                  <a:lnTo>
                    <a:pt x="75" y="37"/>
                  </a:lnTo>
                  <a:lnTo>
                    <a:pt x="79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7" name="Freeform 305"/>
            <p:cNvSpPr>
              <a:spLocks/>
            </p:cNvSpPr>
            <p:nvPr/>
          </p:nvSpPr>
          <p:spPr bwMode="auto">
            <a:xfrm>
              <a:off x="3843" y="2463"/>
              <a:ext cx="65" cy="140"/>
            </a:xfrm>
            <a:custGeom>
              <a:avLst/>
              <a:gdLst>
                <a:gd name="T0" fmla="*/ 24 w 98"/>
                <a:gd name="T1" fmla="*/ 0 h 216"/>
                <a:gd name="T2" fmla="*/ 0 w 98"/>
                <a:gd name="T3" fmla="*/ 9 h 216"/>
                <a:gd name="T4" fmla="*/ 75 w 98"/>
                <a:gd name="T5" fmla="*/ 216 h 216"/>
                <a:gd name="T6" fmla="*/ 98 w 98"/>
                <a:gd name="T7" fmla="*/ 207 h 216"/>
                <a:gd name="T8" fmla="*/ 24 w 98"/>
                <a:gd name="T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16">
                  <a:moveTo>
                    <a:pt x="24" y="0"/>
                  </a:moveTo>
                  <a:lnTo>
                    <a:pt x="0" y="9"/>
                  </a:lnTo>
                  <a:lnTo>
                    <a:pt x="75" y="216"/>
                  </a:lnTo>
                  <a:lnTo>
                    <a:pt x="98" y="20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8" name="Freeform 306"/>
            <p:cNvSpPr>
              <a:spLocks/>
            </p:cNvSpPr>
            <p:nvPr/>
          </p:nvSpPr>
          <p:spPr bwMode="auto">
            <a:xfrm>
              <a:off x="3895" y="2593"/>
              <a:ext cx="59" cy="48"/>
            </a:xfrm>
            <a:custGeom>
              <a:avLst/>
              <a:gdLst>
                <a:gd name="T0" fmla="*/ 14 w 89"/>
                <a:gd name="T1" fmla="*/ 0 h 71"/>
                <a:gd name="T2" fmla="*/ 0 w 89"/>
                <a:gd name="T3" fmla="*/ 19 h 71"/>
                <a:gd name="T4" fmla="*/ 75 w 89"/>
                <a:gd name="T5" fmla="*/ 71 h 71"/>
                <a:gd name="T6" fmla="*/ 89 w 89"/>
                <a:gd name="T7" fmla="*/ 51 h 71"/>
                <a:gd name="T8" fmla="*/ 14 w 8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14" y="0"/>
                  </a:moveTo>
                  <a:lnTo>
                    <a:pt x="0" y="19"/>
                  </a:lnTo>
                  <a:lnTo>
                    <a:pt x="75" y="71"/>
                  </a:lnTo>
                  <a:lnTo>
                    <a:pt x="89" y="5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99" name="Freeform 307"/>
            <p:cNvSpPr>
              <a:spLocks/>
            </p:cNvSpPr>
            <p:nvPr/>
          </p:nvSpPr>
          <p:spPr bwMode="auto">
            <a:xfrm>
              <a:off x="3949" y="2617"/>
              <a:ext cx="50" cy="25"/>
            </a:xfrm>
            <a:custGeom>
              <a:avLst/>
              <a:gdLst>
                <a:gd name="T0" fmla="*/ 0 w 77"/>
                <a:gd name="T1" fmla="*/ 13 h 38"/>
                <a:gd name="T2" fmla="*/ 4 w 77"/>
                <a:gd name="T3" fmla="*/ 38 h 38"/>
                <a:gd name="T4" fmla="*/ 77 w 77"/>
                <a:gd name="T5" fmla="*/ 25 h 38"/>
                <a:gd name="T6" fmla="*/ 73 w 77"/>
                <a:gd name="T7" fmla="*/ 0 h 38"/>
                <a:gd name="T8" fmla="*/ 0 w 77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8">
                  <a:moveTo>
                    <a:pt x="0" y="13"/>
                  </a:moveTo>
                  <a:lnTo>
                    <a:pt x="4" y="38"/>
                  </a:lnTo>
                  <a:lnTo>
                    <a:pt x="77" y="25"/>
                  </a:lnTo>
                  <a:lnTo>
                    <a:pt x="7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0" name="Freeform 308"/>
            <p:cNvSpPr>
              <a:spLocks/>
            </p:cNvSpPr>
            <p:nvPr/>
          </p:nvSpPr>
          <p:spPr bwMode="auto">
            <a:xfrm>
              <a:off x="3995" y="2602"/>
              <a:ext cx="55" cy="32"/>
            </a:xfrm>
            <a:custGeom>
              <a:avLst/>
              <a:gdLst>
                <a:gd name="T0" fmla="*/ 0 w 84"/>
                <a:gd name="T1" fmla="*/ 27 h 50"/>
                <a:gd name="T2" fmla="*/ 9 w 84"/>
                <a:gd name="T3" fmla="*/ 50 h 50"/>
                <a:gd name="T4" fmla="*/ 84 w 84"/>
                <a:gd name="T5" fmla="*/ 24 h 50"/>
                <a:gd name="T6" fmla="*/ 75 w 84"/>
                <a:gd name="T7" fmla="*/ 0 h 50"/>
                <a:gd name="T8" fmla="*/ 0 w 84"/>
                <a:gd name="T9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0" y="27"/>
                  </a:moveTo>
                  <a:lnTo>
                    <a:pt x="9" y="50"/>
                  </a:lnTo>
                  <a:lnTo>
                    <a:pt x="84" y="24"/>
                  </a:lnTo>
                  <a:lnTo>
                    <a:pt x="7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1" name="Freeform 309"/>
            <p:cNvSpPr>
              <a:spLocks/>
            </p:cNvSpPr>
            <p:nvPr/>
          </p:nvSpPr>
          <p:spPr bwMode="auto">
            <a:xfrm>
              <a:off x="4038" y="2607"/>
              <a:ext cx="65" cy="343"/>
            </a:xfrm>
            <a:custGeom>
              <a:avLst/>
              <a:gdLst>
                <a:gd name="T0" fmla="*/ 25 w 100"/>
                <a:gd name="T1" fmla="*/ 0 h 525"/>
                <a:gd name="T2" fmla="*/ 0 w 100"/>
                <a:gd name="T3" fmla="*/ 4 h 525"/>
                <a:gd name="T4" fmla="*/ 75 w 100"/>
                <a:gd name="T5" fmla="*/ 525 h 525"/>
                <a:gd name="T6" fmla="*/ 100 w 100"/>
                <a:gd name="T7" fmla="*/ 521 h 525"/>
                <a:gd name="T8" fmla="*/ 25 w 100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25">
                  <a:moveTo>
                    <a:pt x="25" y="0"/>
                  </a:moveTo>
                  <a:lnTo>
                    <a:pt x="0" y="4"/>
                  </a:lnTo>
                  <a:lnTo>
                    <a:pt x="75" y="525"/>
                  </a:lnTo>
                  <a:lnTo>
                    <a:pt x="100" y="52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2" name="Freeform 310"/>
            <p:cNvSpPr>
              <a:spLocks/>
            </p:cNvSpPr>
            <p:nvPr/>
          </p:nvSpPr>
          <p:spPr bwMode="auto">
            <a:xfrm>
              <a:off x="4089" y="2852"/>
              <a:ext cx="63" cy="101"/>
            </a:xfrm>
            <a:custGeom>
              <a:avLst/>
              <a:gdLst>
                <a:gd name="T0" fmla="*/ 0 w 96"/>
                <a:gd name="T1" fmla="*/ 145 h 155"/>
                <a:gd name="T2" fmla="*/ 22 w 96"/>
                <a:gd name="T3" fmla="*/ 155 h 155"/>
                <a:gd name="T4" fmla="*/ 96 w 96"/>
                <a:gd name="T5" fmla="*/ 11 h 155"/>
                <a:gd name="T6" fmla="*/ 75 w 96"/>
                <a:gd name="T7" fmla="*/ 0 h 155"/>
                <a:gd name="T8" fmla="*/ 0 w 96"/>
                <a:gd name="T9" fmla="*/ 14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55">
                  <a:moveTo>
                    <a:pt x="0" y="145"/>
                  </a:moveTo>
                  <a:lnTo>
                    <a:pt x="22" y="155"/>
                  </a:lnTo>
                  <a:lnTo>
                    <a:pt x="96" y="11"/>
                  </a:lnTo>
                  <a:lnTo>
                    <a:pt x="75" y="0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3" name="Freeform 311"/>
            <p:cNvSpPr>
              <a:spLocks/>
            </p:cNvSpPr>
            <p:nvPr/>
          </p:nvSpPr>
          <p:spPr bwMode="auto">
            <a:xfrm>
              <a:off x="4137" y="2852"/>
              <a:ext cx="63" cy="92"/>
            </a:xfrm>
            <a:custGeom>
              <a:avLst/>
              <a:gdLst>
                <a:gd name="T0" fmla="*/ 21 w 96"/>
                <a:gd name="T1" fmla="*/ 0 h 143"/>
                <a:gd name="T2" fmla="*/ 0 w 96"/>
                <a:gd name="T3" fmla="*/ 13 h 143"/>
                <a:gd name="T4" fmla="*/ 75 w 96"/>
                <a:gd name="T5" fmla="*/ 143 h 143"/>
                <a:gd name="T6" fmla="*/ 96 w 96"/>
                <a:gd name="T7" fmla="*/ 130 h 143"/>
                <a:gd name="T8" fmla="*/ 21 w 96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3">
                  <a:moveTo>
                    <a:pt x="21" y="0"/>
                  </a:moveTo>
                  <a:lnTo>
                    <a:pt x="0" y="13"/>
                  </a:lnTo>
                  <a:lnTo>
                    <a:pt x="75" y="143"/>
                  </a:lnTo>
                  <a:lnTo>
                    <a:pt x="96" y="1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4" name="Freeform 312"/>
            <p:cNvSpPr>
              <a:spLocks/>
            </p:cNvSpPr>
            <p:nvPr/>
          </p:nvSpPr>
          <p:spPr bwMode="auto">
            <a:xfrm>
              <a:off x="4186" y="2843"/>
              <a:ext cx="64" cy="100"/>
            </a:xfrm>
            <a:custGeom>
              <a:avLst/>
              <a:gdLst>
                <a:gd name="T0" fmla="*/ 0 w 96"/>
                <a:gd name="T1" fmla="*/ 142 h 153"/>
                <a:gd name="T2" fmla="*/ 21 w 96"/>
                <a:gd name="T3" fmla="*/ 153 h 153"/>
                <a:gd name="T4" fmla="*/ 96 w 96"/>
                <a:gd name="T5" fmla="*/ 10 h 153"/>
                <a:gd name="T6" fmla="*/ 75 w 96"/>
                <a:gd name="T7" fmla="*/ 0 h 153"/>
                <a:gd name="T8" fmla="*/ 0 w 96"/>
                <a:gd name="T9" fmla="*/ 14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53">
                  <a:moveTo>
                    <a:pt x="0" y="142"/>
                  </a:moveTo>
                  <a:lnTo>
                    <a:pt x="21" y="153"/>
                  </a:lnTo>
                  <a:lnTo>
                    <a:pt x="96" y="10"/>
                  </a:lnTo>
                  <a:lnTo>
                    <a:pt x="75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5" name="Freeform 313"/>
            <p:cNvSpPr>
              <a:spLocks/>
            </p:cNvSpPr>
            <p:nvPr/>
          </p:nvSpPr>
          <p:spPr bwMode="auto">
            <a:xfrm>
              <a:off x="4235" y="2846"/>
              <a:ext cx="65" cy="189"/>
            </a:xfrm>
            <a:custGeom>
              <a:avLst/>
              <a:gdLst>
                <a:gd name="T0" fmla="*/ 23 w 98"/>
                <a:gd name="T1" fmla="*/ 0 h 291"/>
                <a:gd name="T2" fmla="*/ 0 w 98"/>
                <a:gd name="T3" fmla="*/ 6 h 291"/>
                <a:gd name="T4" fmla="*/ 75 w 98"/>
                <a:gd name="T5" fmla="*/ 291 h 291"/>
                <a:gd name="T6" fmla="*/ 98 w 98"/>
                <a:gd name="T7" fmla="*/ 286 h 291"/>
                <a:gd name="T8" fmla="*/ 23 w 98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91">
                  <a:moveTo>
                    <a:pt x="23" y="0"/>
                  </a:moveTo>
                  <a:lnTo>
                    <a:pt x="0" y="6"/>
                  </a:lnTo>
                  <a:lnTo>
                    <a:pt x="75" y="291"/>
                  </a:lnTo>
                  <a:lnTo>
                    <a:pt x="98" y="28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6" name="Freeform 314"/>
            <p:cNvSpPr>
              <a:spLocks/>
            </p:cNvSpPr>
            <p:nvPr/>
          </p:nvSpPr>
          <p:spPr bwMode="auto">
            <a:xfrm>
              <a:off x="4284" y="3030"/>
              <a:ext cx="64" cy="94"/>
            </a:xfrm>
            <a:custGeom>
              <a:avLst/>
              <a:gdLst>
                <a:gd name="T0" fmla="*/ 21 w 96"/>
                <a:gd name="T1" fmla="*/ 0 h 143"/>
                <a:gd name="T2" fmla="*/ 0 w 96"/>
                <a:gd name="T3" fmla="*/ 12 h 143"/>
                <a:gd name="T4" fmla="*/ 75 w 96"/>
                <a:gd name="T5" fmla="*/ 143 h 143"/>
                <a:gd name="T6" fmla="*/ 96 w 96"/>
                <a:gd name="T7" fmla="*/ 130 h 143"/>
                <a:gd name="T8" fmla="*/ 21 w 96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3">
                  <a:moveTo>
                    <a:pt x="21" y="0"/>
                  </a:moveTo>
                  <a:lnTo>
                    <a:pt x="0" y="12"/>
                  </a:lnTo>
                  <a:lnTo>
                    <a:pt x="75" y="143"/>
                  </a:lnTo>
                  <a:lnTo>
                    <a:pt x="96" y="1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7" name="Freeform 315"/>
            <p:cNvSpPr>
              <a:spLocks/>
            </p:cNvSpPr>
            <p:nvPr/>
          </p:nvSpPr>
          <p:spPr bwMode="auto">
            <a:xfrm>
              <a:off x="4336" y="3112"/>
              <a:ext cx="58" cy="56"/>
            </a:xfrm>
            <a:custGeom>
              <a:avLst/>
              <a:gdLst>
                <a:gd name="T0" fmla="*/ 16 w 89"/>
                <a:gd name="T1" fmla="*/ 0 h 83"/>
                <a:gd name="T2" fmla="*/ 0 w 89"/>
                <a:gd name="T3" fmla="*/ 19 h 83"/>
                <a:gd name="T4" fmla="*/ 73 w 89"/>
                <a:gd name="T5" fmla="*/ 83 h 83"/>
                <a:gd name="T6" fmla="*/ 89 w 89"/>
                <a:gd name="T7" fmla="*/ 64 h 83"/>
                <a:gd name="T8" fmla="*/ 16 w 89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3">
                  <a:moveTo>
                    <a:pt x="16" y="0"/>
                  </a:moveTo>
                  <a:lnTo>
                    <a:pt x="0" y="19"/>
                  </a:lnTo>
                  <a:lnTo>
                    <a:pt x="73" y="83"/>
                  </a:lnTo>
                  <a:lnTo>
                    <a:pt x="89" y="6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8" name="Freeform 316"/>
            <p:cNvSpPr>
              <a:spLocks/>
            </p:cNvSpPr>
            <p:nvPr/>
          </p:nvSpPr>
          <p:spPr bwMode="auto">
            <a:xfrm>
              <a:off x="4385" y="3130"/>
              <a:ext cx="57" cy="38"/>
            </a:xfrm>
            <a:custGeom>
              <a:avLst/>
              <a:gdLst>
                <a:gd name="T0" fmla="*/ 0 w 86"/>
                <a:gd name="T1" fmla="*/ 37 h 58"/>
                <a:gd name="T2" fmla="*/ 11 w 86"/>
                <a:gd name="T3" fmla="*/ 58 h 58"/>
                <a:gd name="T4" fmla="*/ 86 w 86"/>
                <a:gd name="T5" fmla="*/ 21 h 58"/>
                <a:gd name="T6" fmla="*/ 75 w 86"/>
                <a:gd name="T7" fmla="*/ 0 h 58"/>
                <a:gd name="T8" fmla="*/ 0 w 86"/>
                <a:gd name="T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8">
                  <a:moveTo>
                    <a:pt x="0" y="37"/>
                  </a:moveTo>
                  <a:lnTo>
                    <a:pt x="11" y="58"/>
                  </a:lnTo>
                  <a:lnTo>
                    <a:pt x="86" y="21"/>
                  </a:lnTo>
                  <a:lnTo>
                    <a:pt x="75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09" name="Freeform 317"/>
            <p:cNvSpPr>
              <a:spLocks/>
            </p:cNvSpPr>
            <p:nvPr/>
          </p:nvSpPr>
          <p:spPr bwMode="auto">
            <a:xfrm>
              <a:off x="4437" y="3120"/>
              <a:ext cx="59" cy="24"/>
            </a:xfrm>
            <a:custGeom>
              <a:avLst/>
              <a:gdLst>
                <a:gd name="T0" fmla="*/ 0 w 91"/>
                <a:gd name="T1" fmla="*/ 14 h 39"/>
                <a:gd name="T2" fmla="*/ 3 w 91"/>
                <a:gd name="T3" fmla="*/ 39 h 39"/>
                <a:gd name="T4" fmla="*/ 91 w 91"/>
                <a:gd name="T5" fmla="*/ 25 h 39"/>
                <a:gd name="T6" fmla="*/ 87 w 91"/>
                <a:gd name="T7" fmla="*/ 0 h 39"/>
                <a:gd name="T8" fmla="*/ 0 w 91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9">
                  <a:moveTo>
                    <a:pt x="0" y="14"/>
                  </a:moveTo>
                  <a:lnTo>
                    <a:pt x="3" y="39"/>
                  </a:lnTo>
                  <a:lnTo>
                    <a:pt x="91" y="25"/>
                  </a:lnTo>
                  <a:lnTo>
                    <a:pt x="8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0" name="Freeform 318"/>
            <p:cNvSpPr>
              <a:spLocks/>
            </p:cNvSpPr>
            <p:nvPr/>
          </p:nvSpPr>
          <p:spPr bwMode="auto">
            <a:xfrm>
              <a:off x="4490" y="3088"/>
              <a:ext cx="59" cy="46"/>
            </a:xfrm>
            <a:custGeom>
              <a:avLst/>
              <a:gdLst>
                <a:gd name="T0" fmla="*/ 0 w 89"/>
                <a:gd name="T1" fmla="*/ 52 h 72"/>
                <a:gd name="T2" fmla="*/ 14 w 89"/>
                <a:gd name="T3" fmla="*/ 72 h 72"/>
                <a:gd name="T4" fmla="*/ 89 w 89"/>
                <a:gd name="T5" fmla="*/ 20 h 72"/>
                <a:gd name="T6" fmla="*/ 75 w 89"/>
                <a:gd name="T7" fmla="*/ 0 h 72"/>
                <a:gd name="T8" fmla="*/ 0 w 89"/>
                <a:gd name="T9" fmla="*/ 5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2">
                  <a:moveTo>
                    <a:pt x="0" y="52"/>
                  </a:moveTo>
                  <a:lnTo>
                    <a:pt x="14" y="72"/>
                  </a:lnTo>
                  <a:lnTo>
                    <a:pt x="89" y="20"/>
                  </a:lnTo>
                  <a:lnTo>
                    <a:pt x="7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1" name="Freeform 319"/>
            <p:cNvSpPr>
              <a:spLocks/>
            </p:cNvSpPr>
            <p:nvPr/>
          </p:nvSpPr>
          <p:spPr bwMode="auto">
            <a:xfrm>
              <a:off x="4544" y="3086"/>
              <a:ext cx="49" cy="16"/>
            </a:xfrm>
            <a:custGeom>
              <a:avLst/>
              <a:gdLst>
                <a:gd name="T0" fmla="*/ 0 w 75"/>
                <a:gd name="T1" fmla="*/ 0 h 27"/>
                <a:gd name="T2" fmla="*/ 0 w 75"/>
                <a:gd name="T3" fmla="*/ 25 h 27"/>
                <a:gd name="T4" fmla="*/ 75 w 75"/>
                <a:gd name="T5" fmla="*/ 27 h 27"/>
                <a:gd name="T6" fmla="*/ 75 w 75"/>
                <a:gd name="T7" fmla="*/ 2 h 27"/>
                <a:gd name="T8" fmla="*/ 0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0" y="0"/>
                  </a:moveTo>
                  <a:lnTo>
                    <a:pt x="0" y="25"/>
                  </a:lnTo>
                  <a:lnTo>
                    <a:pt x="75" y="27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2" name="Freeform 320"/>
            <p:cNvSpPr>
              <a:spLocks/>
            </p:cNvSpPr>
            <p:nvPr/>
          </p:nvSpPr>
          <p:spPr bwMode="auto">
            <a:xfrm>
              <a:off x="4592" y="3087"/>
              <a:ext cx="51" cy="24"/>
            </a:xfrm>
            <a:custGeom>
              <a:avLst/>
              <a:gdLst>
                <a:gd name="T0" fmla="*/ 3 w 78"/>
                <a:gd name="T1" fmla="*/ 0 h 37"/>
                <a:gd name="T2" fmla="*/ 0 w 78"/>
                <a:gd name="T3" fmla="*/ 23 h 37"/>
                <a:gd name="T4" fmla="*/ 75 w 78"/>
                <a:gd name="T5" fmla="*/ 37 h 37"/>
                <a:gd name="T6" fmla="*/ 78 w 78"/>
                <a:gd name="T7" fmla="*/ 14 h 37"/>
                <a:gd name="T8" fmla="*/ 3 w 7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7">
                  <a:moveTo>
                    <a:pt x="3" y="0"/>
                  </a:moveTo>
                  <a:lnTo>
                    <a:pt x="0" y="23"/>
                  </a:lnTo>
                  <a:lnTo>
                    <a:pt x="75" y="37"/>
                  </a:lnTo>
                  <a:lnTo>
                    <a:pt x="78" y="1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3" name="Freeform 321"/>
            <p:cNvSpPr>
              <a:spLocks/>
            </p:cNvSpPr>
            <p:nvPr/>
          </p:nvSpPr>
          <p:spPr bwMode="auto">
            <a:xfrm>
              <a:off x="4636" y="3100"/>
              <a:ext cx="62" cy="92"/>
            </a:xfrm>
            <a:custGeom>
              <a:avLst/>
              <a:gdLst>
                <a:gd name="T0" fmla="*/ 21 w 96"/>
                <a:gd name="T1" fmla="*/ 0 h 141"/>
                <a:gd name="T2" fmla="*/ 0 w 96"/>
                <a:gd name="T3" fmla="*/ 13 h 141"/>
                <a:gd name="T4" fmla="*/ 75 w 96"/>
                <a:gd name="T5" fmla="*/ 141 h 141"/>
                <a:gd name="T6" fmla="*/ 96 w 96"/>
                <a:gd name="T7" fmla="*/ 129 h 141"/>
                <a:gd name="T8" fmla="*/ 21 w 96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1">
                  <a:moveTo>
                    <a:pt x="21" y="0"/>
                  </a:moveTo>
                  <a:lnTo>
                    <a:pt x="0" y="13"/>
                  </a:lnTo>
                  <a:lnTo>
                    <a:pt x="75" y="141"/>
                  </a:lnTo>
                  <a:lnTo>
                    <a:pt x="96" y="12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4" name="Freeform 322"/>
            <p:cNvSpPr>
              <a:spLocks/>
            </p:cNvSpPr>
            <p:nvPr/>
          </p:nvSpPr>
          <p:spPr bwMode="auto">
            <a:xfrm>
              <a:off x="4689" y="3179"/>
              <a:ext cx="55" cy="33"/>
            </a:xfrm>
            <a:custGeom>
              <a:avLst/>
              <a:gdLst>
                <a:gd name="T0" fmla="*/ 9 w 84"/>
                <a:gd name="T1" fmla="*/ 0 h 50"/>
                <a:gd name="T2" fmla="*/ 0 w 84"/>
                <a:gd name="T3" fmla="*/ 23 h 50"/>
                <a:gd name="T4" fmla="*/ 75 w 84"/>
                <a:gd name="T5" fmla="*/ 50 h 50"/>
                <a:gd name="T6" fmla="*/ 84 w 84"/>
                <a:gd name="T7" fmla="*/ 27 h 50"/>
                <a:gd name="T8" fmla="*/ 9 w 84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9" y="0"/>
                  </a:moveTo>
                  <a:lnTo>
                    <a:pt x="0" y="23"/>
                  </a:lnTo>
                  <a:lnTo>
                    <a:pt x="75" y="50"/>
                  </a:lnTo>
                  <a:lnTo>
                    <a:pt x="84" y="2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5" name="Freeform 323"/>
            <p:cNvSpPr>
              <a:spLocks/>
            </p:cNvSpPr>
            <p:nvPr/>
          </p:nvSpPr>
          <p:spPr bwMode="auto">
            <a:xfrm>
              <a:off x="1028" y="2823"/>
              <a:ext cx="68" cy="74"/>
            </a:xfrm>
            <a:custGeom>
              <a:avLst/>
              <a:gdLst>
                <a:gd name="T0" fmla="*/ 0 w 103"/>
                <a:gd name="T1" fmla="*/ 91 h 114"/>
                <a:gd name="T2" fmla="*/ 28 w 103"/>
                <a:gd name="T3" fmla="*/ 114 h 114"/>
                <a:gd name="T4" fmla="*/ 103 w 103"/>
                <a:gd name="T5" fmla="*/ 23 h 114"/>
                <a:gd name="T6" fmla="*/ 75 w 103"/>
                <a:gd name="T7" fmla="*/ 0 h 114"/>
                <a:gd name="T8" fmla="*/ 0 w 103"/>
                <a:gd name="T9" fmla="*/ 9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14">
                  <a:moveTo>
                    <a:pt x="0" y="91"/>
                  </a:moveTo>
                  <a:lnTo>
                    <a:pt x="28" y="114"/>
                  </a:lnTo>
                  <a:lnTo>
                    <a:pt x="103" y="23"/>
                  </a:lnTo>
                  <a:lnTo>
                    <a:pt x="75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6" name="Freeform 324"/>
            <p:cNvSpPr>
              <a:spLocks/>
            </p:cNvSpPr>
            <p:nvPr/>
          </p:nvSpPr>
          <p:spPr bwMode="auto">
            <a:xfrm>
              <a:off x="1075" y="2722"/>
              <a:ext cx="72" cy="114"/>
            </a:xfrm>
            <a:custGeom>
              <a:avLst/>
              <a:gdLst>
                <a:gd name="T0" fmla="*/ 0 w 109"/>
                <a:gd name="T1" fmla="*/ 157 h 173"/>
                <a:gd name="T2" fmla="*/ 34 w 109"/>
                <a:gd name="T3" fmla="*/ 173 h 173"/>
                <a:gd name="T4" fmla="*/ 109 w 109"/>
                <a:gd name="T5" fmla="*/ 16 h 173"/>
                <a:gd name="T6" fmla="*/ 75 w 109"/>
                <a:gd name="T7" fmla="*/ 0 h 173"/>
                <a:gd name="T8" fmla="*/ 0 w 109"/>
                <a:gd name="T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73">
                  <a:moveTo>
                    <a:pt x="0" y="157"/>
                  </a:moveTo>
                  <a:lnTo>
                    <a:pt x="34" y="173"/>
                  </a:lnTo>
                  <a:lnTo>
                    <a:pt x="109" y="16"/>
                  </a:lnTo>
                  <a:lnTo>
                    <a:pt x="75" y="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7" name="Freeform 325"/>
            <p:cNvSpPr>
              <a:spLocks/>
            </p:cNvSpPr>
            <p:nvPr/>
          </p:nvSpPr>
          <p:spPr bwMode="auto">
            <a:xfrm>
              <a:off x="1123" y="2360"/>
              <a:ext cx="71" cy="369"/>
            </a:xfrm>
            <a:custGeom>
              <a:avLst/>
              <a:gdLst>
                <a:gd name="T0" fmla="*/ 0 w 109"/>
                <a:gd name="T1" fmla="*/ 558 h 564"/>
                <a:gd name="T2" fmla="*/ 36 w 109"/>
                <a:gd name="T3" fmla="*/ 564 h 564"/>
                <a:gd name="T4" fmla="*/ 109 w 109"/>
                <a:gd name="T5" fmla="*/ 5 h 564"/>
                <a:gd name="T6" fmla="*/ 73 w 109"/>
                <a:gd name="T7" fmla="*/ 0 h 564"/>
                <a:gd name="T8" fmla="*/ 0 w 109"/>
                <a:gd name="T9" fmla="*/ 558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564">
                  <a:moveTo>
                    <a:pt x="0" y="558"/>
                  </a:moveTo>
                  <a:lnTo>
                    <a:pt x="36" y="564"/>
                  </a:lnTo>
                  <a:lnTo>
                    <a:pt x="109" y="5"/>
                  </a:lnTo>
                  <a:lnTo>
                    <a:pt x="73" y="0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8" name="Freeform 326"/>
            <p:cNvSpPr>
              <a:spLocks/>
            </p:cNvSpPr>
            <p:nvPr/>
          </p:nvSpPr>
          <p:spPr bwMode="auto">
            <a:xfrm>
              <a:off x="1172" y="2360"/>
              <a:ext cx="73" cy="496"/>
            </a:xfrm>
            <a:custGeom>
              <a:avLst/>
              <a:gdLst>
                <a:gd name="T0" fmla="*/ 38 w 113"/>
                <a:gd name="T1" fmla="*/ 0 h 756"/>
                <a:gd name="T2" fmla="*/ 0 w 113"/>
                <a:gd name="T3" fmla="*/ 4 h 756"/>
                <a:gd name="T4" fmla="*/ 75 w 113"/>
                <a:gd name="T5" fmla="*/ 756 h 756"/>
                <a:gd name="T6" fmla="*/ 113 w 113"/>
                <a:gd name="T7" fmla="*/ 753 h 756"/>
                <a:gd name="T8" fmla="*/ 38 w 113"/>
                <a:gd name="T9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56">
                  <a:moveTo>
                    <a:pt x="38" y="0"/>
                  </a:moveTo>
                  <a:lnTo>
                    <a:pt x="0" y="4"/>
                  </a:lnTo>
                  <a:lnTo>
                    <a:pt x="75" y="756"/>
                  </a:lnTo>
                  <a:lnTo>
                    <a:pt x="113" y="75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19" name="Freeform 327"/>
            <p:cNvSpPr>
              <a:spLocks/>
            </p:cNvSpPr>
            <p:nvPr/>
          </p:nvSpPr>
          <p:spPr bwMode="auto">
            <a:xfrm>
              <a:off x="1228" y="2843"/>
              <a:ext cx="58" cy="42"/>
            </a:xfrm>
            <a:custGeom>
              <a:avLst/>
              <a:gdLst>
                <a:gd name="T0" fmla="*/ 12 w 87"/>
                <a:gd name="T1" fmla="*/ 0 h 62"/>
                <a:gd name="T2" fmla="*/ 0 w 87"/>
                <a:gd name="T3" fmla="*/ 35 h 62"/>
                <a:gd name="T4" fmla="*/ 74 w 87"/>
                <a:gd name="T5" fmla="*/ 62 h 62"/>
                <a:gd name="T6" fmla="*/ 87 w 87"/>
                <a:gd name="T7" fmla="*/ 26 h 62"/>
                <a:gd name="T8" fmla="*/ 12 w 8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2">
                  <a:moveTo>
                    <a:pt x="12" y="0"/>
                  </a:moveTo>
                  <a:lnTo>
                    <a:pt x="0" y="35"/>
                  </a:lnTo>
                  <a:lnTo>
                    <a:pt x="74" y="62"/>
                  </a:lnTo>
                  <a:lnTo>
                    <a:pt x="87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0" name="Freeform 328"/>
            <p:cNvSpPr>
              <a:spLocks/>
            </p:cNvSpPr>
            <p:nvPr/>
          </p:nvSpPr>
          <p:spPr bwMode="auto">
            <a:xfrm>
              <a:off x="1280" y="2861"/>
              <a:ext cx="53" cy="31"/>
            </a:xfrm>
            <a:custGeom>
              <a:avLst/>
              <a:gdLst>
                <a:gd name="T0" fmla="*/ 5 w 80"/>
                <a:gd name="T1" fmla="*/ 0 h 49"/>
                <a:gd name="T2" fmla="*/ 0 w 80"/>
                <a:gd name="T3" fmla="*/ 36 h 49"/>
                <a:gd name="T4" fmla="*/ 75 w 80"/>
                <a:gd name="T5" fmla="*/ 49 h 49"/>
                <a:gd name="T6" fmla="*/ 80 w 80"/>
                <a:gd name="T7" fmla="*/ 13 h 49"/>
                <a:gd name="T8" fmla="*/ 5 w 80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9">
                  <a:moveTo>
                    <a:pt x="5" y="0"/>
                  </a:moveTo>
                  <a:lnTo>
                    <a:pt x="0" y="36"/>
                  </a:lnTo>
                  <a:lnTo>
                    <a:pt x="75" y="49"/>
                  </a:lnTo>
                  <a:lnTo>
                    <a:pt x="80" y="1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1" name="Freeform 329"/>
            <p:cNvSpPr>
              <a:spLocks/>
            </p:cNvSpPr>
            <p:nvPr/>
          </p:nvSpPr>
          <p:spPr bwMode="auto">
            <a:xfrm>
              <a:off x="1320" y="2875"/>
              <a:ext cx="70" cy="138"/>
            </a:xfrm>
            <a:custGeom>
              <a:avLst/>
              <a:gdLst>
                <a:gd name="T0" fmla="*/ 34 w 108"/>
                <a:gd name="T1" fmla="*/ 0 h 208"/>
                <a:gd name="T2" fmla="*/ 0 w 108"/>
                <a:gd name="T3" fmla="*/ 14 h 208"/>
                <a:gd name="T4" fmla="*/ 75 w 108"/>
                <a:gd name="T5" fmla="*/ 208 h 208"/>
                <a:gd name="T6" fmla="*/ 108 w 108"/>
                <a:gd name="T7" fmla="*/ 194 h 208"/>
                <a:gd name="T8" fmla="*/ 34 w 10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08">
                  <a:moveTo>
                    <a:pt x="34" y="0"/>
                  </a:moveTo>
                  <a:lnTo>
                    <a:pt x="0" y="14"/>
                  </a:lnTo>
                  <a:lnTo>
                    <a:pt x="75" y="208"/>
                  </a:lnTo>
                  <a:lnTo>
                    <a:pt x="108" y="19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2" name="Freeform 330"/>
            <p:cNvSpPr>
              <a:spLocks/>
            </p:cNvSpPr>
            <p:nvPr/>
          </p:nvSpPr>
          <p:spPr bwMode="auto">
            <a:xfrm>
              <a:off x="1369" y="2918"/>
              <a:ext cx="70" cy="97"/>
            </a:xfrm>
            <a:custGeom>
              <a:avLst/>
              <a:gdLst>
                <a:gd name="T0" fmla="*/ 0 w 107"/>
                <a:gd name="T1" fmla="*/ 128 h 146"/>
                <a:gd name="T2" fmla="*/ 32 w 107"/>
                <a:gd name="T3" fmla="*/ 146 h 146"/>
                <a:gd name="T4" fmla="*/ 107 w 107"/>
                <a:gd name="T5" fmla="*/ 18 h 146"/>
                <a:gd name="T6" fmla="*/ 75 w 107"/>
                <a:gd name="T7" fmla="*/ 0 h 146"/>
                <a:gd name="T8" fmla="*/ 0 w 107"/>
                <a:gd name="T9" fmla="*/ 12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46">
                  <a:moveTo>
                    <a:pt x="0" y="128"/>
                  </a:moveTo>
                  <a:lnTo>
                    <a:pt x="32" y="146"/>
                  </a:lnTo>
                  <a:lnTo>
                    <a:pt x="107" y="18"/>
                  </a:lnTo>
                  <a:lnTo>
                    <a:pt x="75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3" name="Freeform 331"/>
            <p:cNvSpPr>
              <a:spLocks/>
            </p:cNvSpPr>
            <p:nvPr/>
          </p:nvSpPr>
          <p:spPr bwMode="auto">
            <a:xfrm>
              <a:off x="1417" y="2487"/>
              <a:ext cx="73" cy="438"/>
            </a:xfrm>
            <a:custGeom>
              <a:avLst/>
              <a:gdLst>
                <a:gd name="T0" fmla="*/ 0 w 112"/>
                <a:gd name="T1" fmla="*/ 664 h 667"/>
                <a:gd name="T2" fmla="*/ 37 w 112"/>
                <a:gd name="T3" fmla="*/ 667 h 667"/>
                <a:gd name="T4" fmla="*/ 112 w 112"/>
                <a:gd name="T5" fmla="*/ 4 h 667"/>
                <a:gd name="T6" fmla="*/ 75 w 112"/>
                <a:gd name="T7" fmla="*/ 0 h 667"/>
                <a:gd name="T8" fmla="*/ 0 w 112"/>
                <a:gd name="T9" fmla="*/ 66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67">
                  <a:moveTo>
                    <a:pt x="0" y="664"/>
                  </a:moveTo>
                  <a:lnTo>
                    <a:pt x="37" y="667"/>
                  </a:lnTo>
                  <a:lnTo>
                    <a:pt x="112" y="4"/>
                  </a:lnTo>
                  <a:lnTo>
                    <a:pt x="75" y="0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4" name="Freeform 332"/>
            <p:cNvSpPr>
              <a:spLocks/>
            </p:cNvSpPr>
            <p:nvPr/>
          </p:nvSpPr>
          <p:spPr bwMode="auto">
            <a:xfrm>
              <a:off x="1466" y="2486"/>
              <a:ext cx="81" cy="295"/>
            </a:xfrm>
            <a:custGeom>
              <a:avLst/>
              <a:gdLst>
                <a:gd name="T0" fmla="*/ 35 w 123"/>
                <a:gd name="T1" fmla="*/ 0 h 449"/>
                <a:gd name="T2" fmla="*/ 0 w 123"/>
                <a:gd name="T3" fmla="*/ 7 h 449"/>
                <a:gd name="T4" fmla="*/ 87 w 123"/>
                <a:gd name="T5" fmla="*/ 449 h 449"/>
                <a:gd name="T6" fmla="*/ 123 w 123"/>
                <a:gd name="T7" fmla="*/ 442 h 449"/>
                <a:gd name="T8" fmla="*/ 35 w 123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49">
                  <a:moveTo>
                    <a:pt x="35" y="0"/>
                  </a:moveTo>
                  <a:lnTo>
                    <a:pt x="0" y="7"/>
                  </a:lnTo>
                  <a:lnTo>
                    <a:pt x="87" y="449"/>
                  </a:lnTo>
                  <a:lnTo>
                    <a:pt x="123" y="44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5" name="Freeform 333"/>
            <p:cNvSpPr>
              <a:spLocks/>
            </p:cNvSpPr>
            <p:nvPr/>
          </p:nvSpPr>
          <p:spPr bwMode="auto">
            <a:xfrm>
              <a:off x="1525" y="2771"/>
              <a:ext cx="67" cy="76"/>
            </a:xfrm>
            <a:custGeom>
              <a:avLst/>
              <a:gdLst>
                <a:gd name="T0" fmla="*/ 28 w 101"/>
                <a:gd name="T1" fmla="*/ 0 h 114"/>
                <a:gd name="T2" fmla="*/ 0 w 101"/>
                <a:gd name="T3" fmla="*/ 23 h 114"/>
                <a:gd name="T4" fmla="*/ 73 w 101"/>
                <a:gd name="T5" fmla="*/ 114 h 114"/>
                <a:gd name="T6" fmla="*/ 101 w 101"/>
                <a:gd name="T7" fmla="*/ 91 h 114"/>
                <a:gd name="T8" fmla="*/ 28 w 10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14">
                  <a:moveTo>
                    <a:pt x="28" y="0"/>
                  </a:moveTo>
                  <a:lnTo>
                    <a:pt x="0" y="23"/>
                  </a:lnTo>
                  <a:lnTo>
                    <a:pt x="73" y="114"/>
                  </a:lnTo>
                  <a:lnTo>
                    <a:pt x="101" y="9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6" name="Freeform 334"/>
            <p:cNvSpPr>
              <a:spLocks/>
            </p:cNvSpPr>
            <p:nvPr/>
          </p:nvSpPr>
          <p:spPr bwMode="auto">
            <a:xfrm>
              <a:off x="1574" y="2779"/>
              <a:ext cx="67" cy="68"/>
            </a:xfrm>
            <a:custGeom>
              <a:avLst/>
              <a:gdLst>
                <a:gd name="T0" fmla="*/ 0 w 101"/>
                <a:gd name="T1" fmla="*/ 78 h 103"/>
                <a:gd name="T2" fmla="*/ 26 w 101"/>
                <a:gd name="T3" fmla="*/ 103 h 103"/>
                <a:gd name="T4" fmla="*/ 101 w 101"/>
                <a:gd name="T5" fmla="*/ 25 h 103"/>
                <a:gd name="T6" fmla="*/ 74 w 101"/>
                <a:gd name="T7" fmla="*/ 0 h 103"/>
                <a:gd name="T8" fmla="*/ 0 w 101"/>
                <a:gd name="T9" fmla="*/ 7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3">
                  <a:moveTo>
                    <a:pt x="0" y="78"/>
                  </a:moveTo>
                  <a:lnTo>
                    <a:pt x="26" y="103"/>
                  </a:lnTo>
                  <a:lnTo>
                    <a:pt x="101" y="25"/>
                  </a:lnTo>
                  <a:lnTo>
                    <a:pt x="74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7" name="Freeform 335"/>
            <p:cNvSpPr>
              <a:spLocks/>
            </p:cNvSpPr>
            <p:nvPr/>
          </p:nvSpPr>
          <p:spPr bwMode="auto">
            <a:xfrm>
              <a:off x="1620" y="2784"/>
              <a:ext cx="73" cy="177"/>
            </a:xfrm>
            <a:custGeom>
              <a:avLst/>
              <a:gdLst>
                <a:gd name="T0" fmla="*/ 36 w 111"/>
                <a:gd name="T1" fmla="*/ 0 h 271"/>
                <a:gd name="T2" fmla="*/ 0 w 111"/>
                <a:gd name="T3" fmla="*/ 10 h 271"/>
                <a:gd name="T4" fmla="*/ 75 w 111"/>
                <a:gd name="T5" fmla="*/ 271 h 271"/>
                <a:gd name="T6" fmla="*/ 111 w 111"/>
                <a:gd name="T7" fmla="*/ 260 h 271"/>
                <a:gd name="T8" fmla="*/ 36 w 111"/>
                <a:gd name="T9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71">
                  <a:moveTo>
                    <a:pt x="36" y="0"/>
                  </a:moveTo>
                  <a:lnTo>
                    <a:pt x="0" y="10"/>
                  </a:lnTo>
                  <a:lnTo>
                    <a:pt x="75" y="271"/>
                  </a:lnTo>
                  <a:lnTo>
                    <a:pt x="111" y="26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8" name="Freeform 336"/>
            <p:cNvSpPr>
              <a:spLocks/>
            </p:cNvSpPr>
            <p:nvPr/>
          </p:nvSpPr>
          <p:spPr bwMode="auto">
            <a:xfrm>
              <a:off x="1672" y="2897"/>
              <a:ext cx="67" cy="69"/>
            </a:xfrm>
            <a:custGeom>
              <a:avLst/>
              <a:gdLst>
                <a:gd name="T0" fmla="*/ 0 w 102"/>
                <a:gd name="T1" fmla="*/ 79 h 104"/>
                <a:gd name="T2" fmla="*/ 27 w 102"/>
                <a:gd name="T3" fmla="*/ 104 h 104"/>
                <a:gd name="T4" fmla="*/ 102 w 102"/>
                <a:gd name="T5" fmla="*/ 25 h 104"/>
                <a:gd name="T6" fmla="*/ 75 w 102"/>
                <a:gd name="T7" fmla="*/ 0 h 104"/>
                <a:gd name="T8" fmla="*/ 0 w 102"/>
                <a:gd name="T9" fmla="*/ 7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4">
                  <a:moveTo>
                    <a:pt x="0" y="79"/>
                  </a:moveTo>
                  <a:lnTo>
                    <a:pt x="27" y="104"/>
                  </a:lnTo>
                  <a:lnTo>
                    <a:pt x="102" y="25"/>
                  </a:lnTo>
                  <a:lnTo>
                    <a:pt x="75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29" name="Freeform 337"/>
            <p:cNvSpPr>
              <a:spLocks/>
            </p:cNvSpPr>
            <p:nvPr/>
          </p:nvSpPr>
          <p:spPr bwMode="auto">
            <a:xfrm>
              <a:off x="1722" y="2897"/>
              <a:ext cx="65" cy="69"/>
            </a:xfrm>
            <a:custGeom>
              <a:avLst/>
              <a:gdLst>
                <a:gd name="T0" fmla="*/ 27 w 102"/>
                <a:gd name="T1" fmla="*/ 0 h 104"/>
                <a:gd name="T2" fmla="*/ 0 w 102"/>
                <a:gd name="T3" fmla="*/ 25 h 104"/>
                <a:gd name="T4" fmla="*/ 75 w 102"/>
                <a:gd name="T5" fmla="*/ 104 h 104"/>
                <a:gd name="T6" fmla="*/ 102 w 102"/>
                <a:gd name="T7" fmla="*/ 79 h 104"/>
                <a:gd name="T8" fmla="*/ 27 w 102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4">
                  <a:moveTo>
                    <a:pt x="27" y="0"/>
                  </a:moveTo>
                  <a:lnTo>
                    <a:pt x="0" y="25"/>
                  </a:lnTo>
                  <a:lnTo>
                    <a:pt x="75" y="104"/>
                  </a:lnTo>
                  <a:lnTo>
                    <a:pt x="102" y="7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0" name="Freeform 338"/>
            <p:cNvSpPr>
              <a:spLocks/>
            </p:cNvSpPr>
            <p:nvPr/>
          </p:nvSpPr>
          <p:spPr bwMode="auto">
            <a:xfrm>
              <a:off x="1767" y="2758"/>
              <a:ext cx="74" cy="203"/>
            </a:xfrm>
            <a:custGeom>
              <a:avLst/>
              <a:gdLst>
                <a:gd name="T0" fmla="*/ 0 w 110"/>
                <a:gd name="T1" fmla="*/ 300 h 309"/>
                <a:gd name="T2" fmla="*/ 35 w 110"/>
                <a:gd name="T3" fmla="*/ 309 h 309"/>
                <a:gd name="T4" fmla="*/ 110 w 110"/>
                <a:gd name="T5" fmla="*/ 9 h 309"/>
                <a:gd name="T6" fmla="*/ 75 w 110"/>
                <a:gd name="T7" fmla="*/ 0 h 309"/>
                <a:gd name="T8" fmla="*/ 0 w 110"/>
                <a:gd name="T9" fmla="*/ 30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309">
                  <a:moveTo>
                    <a:pt x="0" y="300"/>
                  </a:moveTo>
                  <a:lnTo>
                    <a:pt x="35" y="309"/>
                  </a:lnTo>
                  <a:lnTo>
                    <a:pt x="110" y="9"/>
                  </a:lnTo>
                  <a:lnTo>
                    <a:pt x="75" y="0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1" name="Freeform 339"/>
            <p:cNvSpPr>
              <a:spLocks/>
            </p:cNvSpPr>
            <p:nvPr/>
          </p:nvSpPr>
          <p:spPr bwMode="auto">
            <a:xfrm>
              <a:off x="1818" y="2628"/>
              <a:ext cx="70" cy="137"/>
            </a:xfrm>
            <a:custGeom>
              <a:avLst/>
              <a:gdLst>
                <a:gd name="T0" fmla="*/ 0 w 108"/>
                <a:gd name="T1" fmla="*/ 195 h 209"/>
                <a:gd name="T2" fmla="*/ 33 w 108"/>
                <a:gd name="T3" fmla="*/ 209 h 209"/>
                <a:gd name="T4" fmla="*/ 108 w 108"/>
                <a:gd name="T5" fmla="*/ 15 h 209"/>
                <a:gd name="T6" fmla="*/ 74 w 108"/>
                <a:gd name="T7" fmla="*/ 0 h 209"/>
                <a:gd name="T8" fmla="*/ 0 w 108"/>
                <a:gd name="T9" fmla="*/ 1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09">
                  <a:moveTo>
                    <a:pt x="0" y="195"/>
                  </a:moveTo>
                  <a:lnTo>
                    <a:pt x="33" y="209"/>
                  </a:lnTo>
                  <a:lnTo>
                    <a:pt x="108" y="15"/>
                  </a:lnTo>
                  <a:lnTo>
                    <a:pt x="74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2" name="Freeform 340"/>
            <p:cNvSpPr>
              <a:spLocks/>
            </p:cNvSpPr>
            <p:nvPr/>
          </p:nvSpPr>
          <p:spPr bwMode="auto">
            <a:xfrm>
              <a:off x="1865" y="2630"/>
              <a:ext cx="74" cy="146"/>
            </a:xfrm>
            <a:custGeom>
              <a:avLst/>
              <a:gdLst>
                <a:gd name="T0" fmla="*/ 35 w 110"/>
                <a:gd name="T1" fmla="*/ 0 h 221"/>
                <a:gd name="T2" fmla="*/ 0 w 110"/>
                <a:gd name="T3" fmla="*/ 13 h 221"/>
                <a:gd name="T4" fmla="*/ 75 w 110"/>
                <a:gd name="T5" fmla="*/ 221 h 221"/>
                <a:gd name="T6" fmla="*/ 110 w 110"/>
                <a:gd name="T7" fmla="*/ 209 h 221"/>
                <a:gd name="T8" fmla="*/ 35 w 110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1">
                  <a:moveTo>
                    <a:pt x="35" y="0"/>
                  </a:moveTo>
                  <a:lnTo>
                    <a:pt x="0" y="13"/>
                  </a:lnTo>
                  <a:lnTo>
                    <a:pt x="75" y="221"/>
                  </a:lnTo>
                  <a:lnTo>
                    <a:pt x="110" y="20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3" name="Freeform 341"/>
            <p:cNvSpPr>
              <a:spLocks/>
            </p:cNvSpPr>
            <p:nvPr/>
          </p:nvSpPr>
          <p:spPr bwMode="auto">
            <a:xfrm>
              <a:off x="1917" y="2761"/>
              <a:ext cx="66" cy="61"/>
            </a:xfrm>
            <a:custGeom>
              <a:avLst/>
              <a:gdLst>
                <a:gd name="T0" fmla="*/ 25 w 98"/>
                <a:gd name="T1" fmla="*/ 0 h 93"/>
                <a:gd name="T2" fmla="*/ 0 w 98"/>
                <a:gd name="T3" fmla="*/ 28 h 93"/>
                <a:gd name="T4" fmla="*/ 73 w 98"/>
                <a:gd name="T5" fmla="*/ 93 h 93"/>
                <a:gd name="T6" fmla="*/ 98 w 98"/>
                <a:gd name="T7" fmla="*/ 64 h 93"/>
                <a:gd name="T8" fmla="*/ 25 w 9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3">
                  <a:moveTo>
                    <a:pt x="25" y="0"/>
                  </a:moveTo>
                  <a:lnTo>
                    <a:pt x="0" y="28"/>
                  </a:lnTo>
                  <a:lnTo>
                    <a:pt x="73" y="93"/>
                  </a:lnTo>
                  <a:lnTo>
                    <a:pt x="9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4" name="Freeform 342"/>
            <p:cNvSpPr>
              <a:spLocks/>
            </p:cNvSpPr>
            <p:nvPr/>
          </p:nvSpPr>
          <p:spPr bwMode="auto">
            <a:xfrm>
              <a:off x="1962" y="2664"/>
              <a:ext cx="73" cy="154"/>
            </a:xfrm>
            <a:custGeom>
              <a:avLst/>
              <a:gdLst>
                <a:gd name="T0" fmla="*/ 0 w 110"/>
                <a:gd name="T1" fmla="*/ 221 h 233"/>
                <a:gd name="T2" fmla="*/ 35 w 110"/>
                <a:gd name="T3" fmla="*/ 233 h 233"/>
                <a:gd name="T4" fmla="*/ 110 w 110"/>
                <a:gd name="T5" fmla="*/ 12 h 233"/>
                <a:gd name="T6" fmla="*/ 75 w 110"/>
                <a:gd name="T7" fmla="*/ 0 h 233"/>
                <a:gd name="T8" fmla="*/ 0 w 110"/>
                <a:gd name="T9" fmla="*/ 22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33">
                  <a:moveTo>
                    <a:pt x="0" y="221"/>
                  </a:moveTo>
                  <a:lnTo>
                    <a:pt x="35" y="233"/>
                  </a:lnTo>
                  <a:lnTo>
                    <a:pt x="110" y="12"/>
                  </a:lnTo>
                  <a:lnTo>
                    <a:pt x="75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5" name="Freeform 343"/>
            <p:cNvSpPr>
              <a:spLocks/>
            </p:cNvSpPr>
            <p:nvPr/>
          </p:nvSpPr>
          <p:spPr bwMode="auto">
            <a:xfrm>
              <a:off x="2012" y="2292"/>
              <a:ext cx="72" cy="378"/>
            </a:xfrm>
            <a:custGeom>
              <a:avLst/>
              <a:gdLst>
                <a:gd name="T0" fmla="*/ 0 w 110"/>
                <a:gd name="T1" fmla="*/ 570 h 576"/>
                <a:gd name="T2" fmla="*/ 35 w 110"/>
                <a:gd name="T3" fmla="*/ 576 h 576"/>
                <a:gd name="T4" fmla="*/ 110 w 110"/>
                <a:gd name="T5" fmla="*/ 5 h 576"/>
                <a:gd name="T6" fmla="*/ 75 w 110"/>
                <a:gd name="T7" fmla="*/ 0 h 576"/>
                <a:gd name="T8" fmla="*/ 0 w 110"/>
                <a:gd name="T9" fmla="*/ 57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76">
                  <a:moveTo>
                    <a:pt x="0" y="570"/>
                  </a:moveTo>
                  <a:lnTo>
                    <a:pt x="35" y="576"/>
                  </a:lnTo>
                  <a:lnTo>
                    <a:pt x="110" y="5"/>
                  </a:lnTo>
                  <a:lnTo>
                    <a:pt x="75" y="0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6" name="Freeform 344"/>
            <p:cNvSpPr>
              <a:spLocks/>
            </p:cNvSpPr>
            <p:nvPr/>
          </p:nvSpPr>
          <p:spPr bwMode="auto">
            <a:xfrm>
              <a:off x="2060" y="2292"/>
              <a:ext cx="73" cy="353"/>
            </a:xfrm>
            <a:custGeom>
              <a:avLst/>
              <a:gdLst>
                <a:gd name="T0" fmla="*/ 35 w 110"/>
                <a:gd name="T1" fmla="*/ 0 h 536"/>
                <a:gd name="T2" fmla="*/ 0 w 110"/>
                <a:gd name="T3" fmla="*/ 5 h 536"/>
                <a:gd name="T4" fmla="*/ 74 w 110"/>
                <a:gd name="T5" fmla="*/ 536 h 536"/>
                <a:gd name="T6" fmla="*/ 110 w 110"/>
                <a:gd name="T7" fmla="*/ 531 h 536"/>
                <a:gd name="T8" fmla="*/ 35 w 110"/>
                <a:gd name="T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36">
                  <a:moveTo>
                    <a:pt x="35" y="0"/>
                  </a:moveTo>
                  <a:lnTo>
                    <a:pt x="0" y="5"/>
                  </a:lnTo>
                  <a:lnTo>
                    <a:pt x="74" y="536"/>
                  </a:lnTo>
                  <a:lnTo>
                    <a:pt x="110" y="53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7" name="Freeform 345"/>
            <p:cNvSpPr>
              <a:spLocks/>
            </p:cNvSpPr>
            <p:nvPr/>
          </p:nvSpPr>
          <p:spPr bwMode="auto">
            <a:xfrm>
              <a:off x="2111" y="2637"/>
              <a:ext cx="71" cy="139"/>
            </a:xfrm>
            <a:custGeom>
              <a:avLst/>
              <a:gdLst>
                <a:gd name="T0" fmla="*/ 34 w 109"/>
                <a:gd name="T1" fmla="*/ 0 h 210"/>
                <a:gd name="T2" fmla="*/ 0 w 109"/>
                <a:gd name="T3" fmla="*/ 14 h 210"/>
                <a:gd name="T4" fmla="*/ 75 w 109"/>
                <a:gd name="T5" fmla="*/ 210 h 210"/>
                <a:gd name="T6" fmla="*/ 109 w 109"/>
                <a:gd name="T7" fmla="*/ 196 h 210"/>
                <a:gd name="T8" fmla="*/ 34 w 109"/>
                <a:gd name="T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10">
                  <a:moveTo>
                    <a:pt x="34" y="0"/>
                  </a:moveTo>
                  <a:lnTo>
                    <a:pt x="0" y="14"/>
                  </a:lnTo>
                  <a:lnTo>
                    <a:pt x="75" y="210"/>
                  </a:lnTo>
                  <a:lnTo>
                    <a:pt x="109" y="19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8" name="Freeform 346"/>
            <p:cNvSpPr>
              <a:spLocks/>
            </p:cNvSpPr>
            <p:nvPr/>
          </p:nvSpPr>
          <p:spPr bwMode="auto">
            <a:xfrm>
              <a:off x="2159" y="2546"/>
              <a:ext cx="71" cy="228"/>
            </a:xfrm>
            <a:custGeom>
              <a:avLst/>
              <a:gdLst>
                <a:gd name="T0" fmla="*/ 0 w 111"/>
                <a:gd name="T1" fmla="*/ 338 h 346"/>
                <a:gd name="T2" fmla="*/ 36 w 111"/>
                <a:gd name="T3" fmla="*/ 346 h 346"/>
                <a:gd name="T4" fmla="*/ 111 w 111"/>
                <a:gd name="T5" fmla="*/ 7 h 346"/>
                <a:gd name="T6" fmla="*/ 75 w 111"/>
                <a:gd name="T7" fmla="*/ 0 h 346"/>
                <a:gd name="T8" fmla="*/ 0 w 111"/>
                <a:gd name="T9" fmla="*/ 33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46">
                  <a:moveTo>
                    <a:pt x="0" y="338"/>
                  </a:moveTo>
                  <a:lnTo>
                    <a:pt x="36" y="346"/>
                  </a:lnTo>
                  <a:lnTo>
                    <a:pt x="111" y="7"/>
                  </a:lnTo>
                  <a:lnTo>
                    <a:pt x="75" y="0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39" name="Freeform 347"/>
            <p:cNvSpPr>
              <a:spLocks/>
            </p:cNvSpPr>
            <p:nvPr/>
          </p:nvSpPr>
          <p:spPr bwMode="auto">
            <a:xfrm>
              <a:off x="2216" y="2537"/>
              <a:ext cx="58" cy="41"/>
            </a:xfrm>
            <a:custGeom>
              <a:avLst/>
              <a:gdLst>
                <a:gd name="T0" fmla="*/ 12 w 87"/>
                <a:gd name="T1" fmla="*/ 0 h 63"/>
                <a:gd name="T2" fmla="*/ 0 w 87"/>
                <a:gd name="T3" fmla="*/ 36 h 63"/>
                <a:gd name="T4" fmla="*/ 75 w 87"/>
                <a:gd name="T5" fmla="*/ 63 h 63"/>
                <a:gd name="T6" fmla="*/ 87 w 87"/>
                <a:gd name="T7" fmla="*/ 27 h 63"/>
                <a:gd name="T8" fmla="*/ 12 w 87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3">
                  <a:moveTo>
                    <a:pt x="12" y="0"/>
                  </a:moveTo>
                  <a:lnTo>
                    <a:pt x="0" y="36"/>
                  </a:lnTo>
                  <a:lnTo>
                    <a:pt x="75" y="63"/>
                  </a:lnTo>
                  <a:lnTo>
                    <a:pt x="87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0" name="Freeform 348"/>
            <p:cNvSpPr>
              <a:spLocks/>
            </p:cNvSpPr>
            <p:nvPr/>
          </p:nvSpPr>
          <p:spPr bwMode="auto">
            <a:xfrm>
              <a:off x="2258" y="2560"/>
              <a:ext cx="71" cy="138"/>
            </a:xfrm>
            <a:custGeom>
              <a:avLst/>
              <a:gdLst>
                <a:gd name="T0" fmla="*/ 34 w 109"/>
                <a:gd name="T1" fmla="*/ 0 h 208"/>
                <a:gd name="T2" fmla="*/ 0 w 109"/>
                <a:gd name="T3" fmla="*/ 14 h 208"/>
                <a:gd name="T4" fmla="*/ 75 w 109"/>
                <a:gd name="T5" fmla="*/ 208 h 208"/>
                <a:gd name="T6" fmla="*/ 109 w 109"/>
                <a:gd name="T7" fmla="*/ 194 h 208"/>
                <a:gd name="T8" fmla="*/ 34 w 10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08">
                  <a:moveTo>
                    <a:pt x="34" y="0"/>
                  </a:moveTo>
                  <a:lnTo>
                    <a:pt x="0" y="14"/>
                  </a:lnTo>
                  <a:lnTo>
                    <a:pt x="75" y="208"/>
                  </a:lnTo>
                  <a:lnTo>
                    <a:pt x="109" y="19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1" name="Freeform 349"/>
            <p:cNvSpPr>
              <a:spLocks/>
            </p:cNvSpPr>
            <p:nvPr/>
          </p:nvSpPr>
          <p:spPr bwMode="auto">
            <a:xfrm>
              <a:off x="2309" y="2685"/>
              <a:ext cx="66" cy="68"/>
            </a:xfrm>
            <a:custGeom>
              <a:avLst/>
              <a:gdLst>
                <a:gd name="T0" fmla="*/ 27 w 100"/>
                <a:gd name="T1" fmla="*/ 0 h 103"/>
                <a:gd name="T2" fmla="*/ 0 w 100"/>
                <a:gd name="T3" fmla="*/ 25 h 103"/>
                <a:gd name="T4" fmla="*/ 74 w 100"/>
                <a:gd name="T5" fmla="*/ 103 h 103"/>
                <a:gd name="T6" fmla="*/ 100 w 100"/>
                <a:gd name="T7" fmla="*/ 78 h 103"/>
                <a:gd name="T8" fmla="*/ 27 w 100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03">
                  <a:moveTo>
                    <a:pt x="27" y="0"/>
                  </a:moveTo>
                  <a:lnTo>
                    <a:pt x="0" y="25"/>
                  </a:lnTo>
                  <a:lnTo>
                    <a:pt x="74" y="103"/>
                  </a:lnTo>
                  <a:lnTo>
                    <a:pt x="100" y="7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2" name="Freeform 350"/>
            <p:cNvSpPr>
              <a:spLocks/>
            </p:cNvSpPr>
            <p:nvPr/>
          </p:nvSpPr>
          <p:spPr bwMode="auto">
            <a:xfrm>
              <a:off x="2354" y="2403"/>
              <a:ext cx="72" cy="344"/>
            </a:xfrm>
            <a:custGeom>
              <a:avLst/>
              <a:gdLst>
                <a:gd name="T0" fmla="*/ 0 w 111"/>
                <a:gd name="T1" fmla="*/ 519 h 524"/>
                <a:gd name="T2" fmla="*/ 36 w 111"/>
                <a:gd name="T3" fmla="*/ 524 h 524"/>
                <a:gd name="T4" fmla="*/ 111 w 111"/>
                <a:gd name="T5" fmla="*/ 5 h 524"/>
                <a:gd name="T6" fmla="*/ 75 w 111"/>
                <a:gd name="T7" fmla="*/ 0 h 524"/>
                <a:gd name="T8" fmla="*/ 0 w 111"/>
                <a:gd name="T9" fmla="*/ 51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524">
                  <a:moveTo>
                    <a:pt x="0" y="519"/>
                  </a:moveTo>
                  <a:lnTo>
                    <a:pt x="36" y="524"/>
                  </a:lnTo>
                  <a:lnTo>
                    <a:pt x="111" y="5"/>
                  </a:lnTo>
                  <a:lnTo>
                    <a:pt x="75" y="0"/>
                  </a:lnTo>
                  <a:lnTo>
                    <a:pt x="0" y="5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3" name="Freeform 351"/>
            <p:cNvSpPr>
              <a:spLocks/>
            </p:cNvSpPr>
            <p:nvPr/>
          </p:nvSpPr>
          <p:spPr bwMode="auto">
            <a:xfrm>
              <a:off x="2404" y="2402"/>
              <a:ext cx="72" cy="243"/>
            </a:xfrm>
            <a:custGeom>
              <a:avLst/>
              <a:gdLst>
                <a:gd name="T0" fmla="*/ 36 w 111"/>
                <a:gd name="T1" fmla="*/ 0 h 369"/>
                <a:gd name="T2" fmla="*/ 0 w 111"/>
                <a:gd name="T3" fmla="*/ 7 h 369"/>
                <a:gd name="T4" fmla="*/ 75 w 111"/>
                <a:gd name="T5" fmla="*/ 369 h 369"/>
                <a:gd name="T6" fmla="*/ 111 w 111"/>
                <a:gd name="T7" fmla="*/ 362 h 369"/>
                <a:gd name="T8" fmla="*/ 36 w 111"/>
                <a:gd name="T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69">
                  <a:moveTo>
                    <a:pt x="36" y="0"/>
                  </a:moveTo>
                  <a:lnTo>
                    <a:pt x="0" y="7"/>
                  </a:lnTo>
                  <a:lnTo>
                    <a:pt x="75" y="369"/>
                  </a:lnTo>
                  <a:lnTo>
                    <a:pt x="111" y="36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4" name="Freeform 352"/>
            <p:cNvSpPr>
              <a:spLocks/>
            </p:cNvSpPr>
            <p:nvPr/>
          </p:nvSpPr>
          <p:spPr bwMode="auto">
            <a:xfrm>
              <a:off x="2454" y="2636"/>
              <a:ext cx="78" cy="115"/>
            </a:xfrm>
            <a:custGeom>
              <a:avLst/>
              <a:gdLst>
                <a:gd name="T0" fmla="*/ 32 w 119"/>
                <a:gd name="T1" fmla="*/ 0 h 175"/>
                <a:gd name="T2" fmla="*/ 0 w 119"/>
                <a:gd name="T3" fmla="*/ 18 h 175"/>
                <a:gd name="T4" fmla="*/ 87 w 119"/>
                <a:gd name="T5" fmla="*/ 175 h 175"/>
                <a:gd name="T6" fmla="*/ 119 w 119"/>
                <a:gd name="T7" fmla="*/ 157 h 175"/>
                <a:gd name="T8" fmla="*/ 32 w 119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75">
                  <a:moveTo>
                    <a:pt x="32" y="0"/>
                  </a:moveTo>
                  <a:lnTo>
                    <a:pt x="0" y="18"/>
                  </a:lnTo>
                  <a:lnTo>
                    <a:pt x="87" y="175"/>
                  </a:lnTo>
                  <a:lnTo>
                    <a:pt x="119" y="15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5" name="Freeform 353"/>
            <p:cNvSpPr>
              <a:spLocks/>
            </p:cNvSpPr>
            <p:nvPr/>
          </p:nvSpPr>
          <p:spPr bwMode="auto">
            <a:xfrm>
              <a:off x="2511" y="2741"/>
              <a:ext cx="71" cy="127"/>
            </a:xfrm>
            <a:custGeom>
              <a:avLst/>
              <a:gdLst>
                <a:gd name="T0" fmla="*/ 34 w 109"/>
                <a:gd name="T1" fmla="*/ 0 h 196"/>
                <a:gd name="T2" fmla="*/ 0 w 109"/>
                <a:gd name="T3" fmla="*/ 14 h 196"/>
                <a:gd name="T4" fmla="*/ 75 w 109"/>
                <a:gd name="T5" fmla="*/ 196 h 196"/>
                <a:gd name="T6" fmla="*/ 109 w 109"/>
                <a:gd name="T7" fmla="*/ 182 h 196"/>
                <a:gd name="T8" fmla="*/ 34 w 109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96">
                  <a:moveTo>
                    <a:pt x="34" y="0"/>
                  </a:moveTo>
                  <a:lnTo>
                    <a:pt x="0" y="14"/>
                  </a:lnTo>
                  <a:lnTo>
                    <a:pt x="75" y="196"/>
                  </a:lnTo>
                  <a:lnTo>
                    <a:pt x="109" y="18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6" name="Freeform 354"/>
            <p:cNvSpPr>
              <a:spLocks/>
            </p:cNvSpPr>
            <p:nvPr/>
          </p:nvSpPr>
          <p:spPr bwMode="auto">
            <a:xfrm>
              <a:off x="2561" y="2857"/>
              <a:ext cx="70" cy="81"/>
            </a:xfrm>
            <a:custGeom>
              <a:avLst/>
              <a:gdLst>
                <a:gd name="T0" fmla="*/ 30 w 105"/>
                <a:gd name="T1" fmla="*/ 0 h 125"/>
                <a:gd name="T2" fmla="*/ 0 w 105"/>
                <a:gd name="T3" fmla="*/ 21 h 125"/>
                <a:gd name="T4" fmla="*/ 75 w 105"/>
                <a:gd name="T5" fmla="*/ 125 h 125"/>
                <a:gd name="T6" fmla="*/ 105 w 105"/>
                <a:gd name="T7" fmla="*/ 103 h 125"/>
                <a:gd name="T8" fmla="*/ 30 w 105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25">
                  <a:moveTo>
                    <a:pt x="30" y="0"/>
                  </a:moveTo>
                  <a:lnTo>
                    <a:pt x="0" y="21"/>
                  </a:lnTo>
                  <a:lnTo>
                    <a:pt x="75" y="125"/>
                  </a:lnTo>
                  <a:lnTo>
                    <a:pt x="105" y="10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7" name="Freeform 355"/>
            <p:cNvSpPr>
              <a:spLocks/>
            </p:cNvSpPr>
            <p:nvPr/>
          </p:nvSpPr>
          <p:spPr bwMode="auto">
            <a:xfrm>
              <a:off x="2608" y="2665"/>
              <a:ext cx="73" cy="269"/>
            </a:xfrm>
            <a:custGeom>
              <a:avLst/>
              <a:gdLst>
                <a:gd name="T0" fmla="*/ 0 w 111"/>
                <a:gd name="T1" fmla="*/ 403 h 410"/>
                <a:gd name="T2" fmla="*/ 36 w 111"/>
                <a:gd name="T3" fmla="*/ 410 h 410"/>
                <a:gd name="T4" fmla="*/ 111 w 111"/>
                <a:gd name="T5" fmla="*/ 7 h 410"/>
                <a:gd name="T6" fmla="*/ 75 w 111"/>
                <a:gd name="T7" fmla="*/ 0 h 410"/>
                <a:gd name="T8" fmla="*/ 0 w 111"/>
                <a:gd name="T9" fmla="*/ 403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410">
                  <a:moveTo>
                    <a:pt x="0" y="403"/>
                  </a:moveTo>
                  <a:lnTo>
                    <a:pt x="36" y="410"/>
                  </a:lnTo>
                  <a:lnTo>
                    <a:pt x="111" y="7"/>
                  </a:lnTo>
                  <a:lnTo>
                    <a:pt x="75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8" name="Freeform 356"/>
            <p:cNvSpPr>
              <a:spLocks/>
            </p:cNvSpPr>
            <p:nvPr/>
          </p:nvSpPr>
          <p:spPr bwMode="auto">
            <a:xfrm>
              <a:off x="2656" y="2664"/>
              <a:ext cx="73" cy="160"/>
            </a:xfrm>
            <a:custGeom>
              <a:avLst/>
              <a:gdLst>
                <a:gd name="T0" fmla="*/ 36 w 111"/>
                <a:gd name="T1" fmla="*/ 0 h 244"/>
                <a:gd name="T2" fmla="*/ 0 w 111"/>
                <a:gd name="T3" fmla="*/ 10 h 244"/>
                <a:gd name="T4" fmla="*/ 75 w 111"/>
                <a:gd name="T5" fmla="*/ 244 h 244"/>
                <a:gd name="T6" fmla="*/ 111 w 111"/>
                <a:gd name="T7" fmla="*/ 233 h 244"/>
                <a:gd name="T8" fmla="*/ 36 w 111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4">
                  <a:moveTo>
                    <a:pt x="36" y="0"/>
                  </a:moveTo>
                  <a:lnTo>
                    <a:pt x="0" y="10"/>
                  </a:lnTo>
                  <a:lnTo>
                    <a:pt x="75" y="244"/>
                  </a:lnTo>
                  <a:lnTo>
                    <a:pt x="111" y="23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49" name="Freeform 357"/>
            <p:cNvSpPr>
              <a:spLocks/>
            </p:cNvSpPr>
            <p:nvPr/>
          </p:nvSpPr>
          <p:spPr bwMode="auto">
            <a:xfrm>
              <a:off x="2706" y="2681"/>
              <a:ext cx="72" cy="144"/>
            </a:xfrm>
            <a:custGeom>
              <a:avLst/>
              <a:gdLst>
                <a:gd name="T0" fmla="*/ 0 w 107"/>
                <a:gd name="T1" fmla="*/ 207 h 220"/>
                <a:gd name="T2" fmla="*/ 34 w 107"/>
                <a:gd name="T3" fmla="*/ 220 h 220"/>
                <a:gd name="T4" fmla="*/ 107 w 107"/>
                <a:gd name="T5" fmla="*/ 13 h 220"/>
                <a:gd name="T6" fmla="*/ 73 w 107"/>
                <a:gd name="T7" fmla="*/ 0 h 220"/>
                <a:gd name="T8" fmla="*/ 0 w 107"/>
                <a:gd name="T9" fmla="*/ 20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0">
                  <a:moveTo>
                    <a:pt x="0" y="207"/>
                  </a:moveTo>
                  <a:lnTo>
                    <a:pt x="34" y="220"/>
                  </a:lnTo>
                  <a:lnTo>
                    <a:pt x="107" y="13"/>
                  </a:lnTo>
                  <a:lnTo>
                    <a:pt x="73" y="0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0" name="Freeform 358"/>
            <p:cNvSpPr>
              <a:spLocks/>
            </p:cNvSpPr>
            <p:nvPr/>
          </p:nvSpPr>
          <p:spPr bwMode="auto">
            <a:xfrm>
              <a:off x="2762" y="2674"/>
              <a:ext cx="57" cy="39"/>
            </a:xfrm>
            <a:custGeom>
              <a:avLst/>
              <a:gdLst>
                <a:gd name="T0" fmla="*/ 12 w 87"/>
                <a:gd name="T1" fmla="*/ 0 h 61"/>
                <a:gd name="T2" fmla="*/ 0 w 87"/>
                <a:gd name="T3" fmla="*/ 36 h 61"/>
                <a:gd name="T4" fmla="*/ 75 w 87"/>
                <a:gd name="T5" fmla="*/ 61 h 61"/>
                <a:gd name="T6" fmla="*/ 87 w 87"/>
                <a:gd name="T7" fmla="*/ 25 h 61"/>
                <a:gd name="T8" fmla="*/ 12 w 8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1">
                  <a:moveTo>
                    <a:pt x="12" y="0"/>
                  </a:moveTo>
                  <a:lnTo>
                    <a:pt x="0" y="36"/>
                  </a:lnTo>
                  <a:lnTo>
                    <a:pt x="75" y="61"/>
                  </a:lnTo>
                  <a:lnTo>
                    <a:pt x="87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1" name="Freeform 359"/>
            <p:cNvSpPr>
              <a:spLocks/>
            </p:cNvSpPr>
            <p:nvPr/>
          </p:nvSpPr>
          <p:spPr bwMode="auto">
            <a:xfrm>
              <a:off x="2803" y="2695"/>
              <a:ext cx="71" cy="107"/>
            </a:xfrm>
            <a:custGeom>
              <a:avLst/>
              <a:gdLst>
                <a:gd name="T0" fmla="*/ 32 w 107"/>
                <a:gd name="T1" fmla="*/ 0 h 162"/>
                <a:gd name="T2" fmla="*/ 0 w 107"/>
                <a:gd name="T3" fmla="*/ 18 h 162"/>
                <a:gd name="T4" fmla="*/ 75 w 107"/>
                <a:gd name="T5" fmla="*/ 162 h 162"/>
                <a:gd name="T6" fmla="*/ 107 w 107"/>
                <a:gd name="T7" fmla="*/ 144 h 162"/>
                <a:gd name="T8" fmla="*/ 32 w 107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62">
                  <a:moveTo>
                    <a:pt x="32" y="0"/>
                  </a:moveTo>
                  <a:lnTo>
                    <a:pt x="0" y="18"/>
                  </a:lnTo>
                  <a:lnTo>
                    <a:pt x="75" y="162"/>
                  </a:lnTo>
                  <a:lnTo>
                    <a:pt x="107" y="14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2" name="Freeform 360"/>
            <p:cNvSpPr>
              <a:spLocks/>
            </p:cNvSpPr>
            <p:nvPr/>
          </p:nvSpPr>
          <p:spPr bwMode="auto">
            <a:xfrm>
              <a:off x="2852" y="2589"/>
              <a:ext cx="71" cy="210"/>
            </a:xfrm>
            <a:custGeom>
              <a:avLst/>
              <a:gdLst>
                <a:gd name="T0" fmla="*/ 0 w 111"/>
                <a:gd name="T1" fmla="*/ 312 h 321"/>
                <a:gd name="T2" fmla="*/ 36 w 111"/>
                <a:gd name="T3" fmla="*/ 321 h 321"/>
                <a:gd name="T4" fmla="*/ 111 w 111"/>
                <a:gd name="T5" fmla="*/ 9 h 321"/>
                <a:gd name="T6" fmla="*/ 75 w 111"/>
                <a:gd name="T7" fmla="*/ 0 h 321"/>
                <a:gd name="T8" fmla="*/ 0 w 111"/>
                <a:gd name="T9" fmla="*/ 31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21">
                  <a:moveTo>
                    <a:pt x="0" y="312"/>
                  </a:moveTo>
                  <a:lnTo>
                    <a:pt x="36" y="321"/>
                  </a:lnTo>
                  <a:lnTo>
                    <a:pt x="111" y="9"/>
                  </a:lnTo>
                  <a:lnTo>
                    <a:pt x="75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3" name="Freeform 361"/>
            <p:cNvSpPr>
              <a:spLocks/>
            </p:cNvSpPr>
            <p:nvPr/>
          </p:nvSpPr>
          <p:spPr bwMode="auto">
            <a:xfrm>
              <a:off x="2900" y="2590"/>
              <a:ext cx="73" cy="326"/>
            </a:xfrm>
            <a:custGeom>
              <a:avLst/>
              <a:gdLst>
                <a:gd name="T0" fmla="*/ 36 w 111"/>
                <a:gd name="T1" fmla="*/ 0 h 498"/>
                <a:gd name="T2" fmla="*/ 0 w 111"/>
                <a:gd name="T3" fmla="*/ 6 h 498"/>
                <a:gd name="T4" fmla="*/ 75 w 111"/>
                <a:gd name="T5" fmla="*/ 498 h 498"/>
                <a:gd name="T6" fmla="*/ 111 w 111"/>
                <a:gd name="T7" fmla="*/ 493 h 498"/>
                <a:gd name="T8" fmla="*/ 36 w 111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498">
                  <a:moveTo>
                    <a:pt x="36" y="0"/>
                  </a:moveTo>
                  <a:lnTo>
                    <a:pt x="0" y="6"/>
                  </a:lnTo>
                  <a:lnTo>
                    <a:pt x="75" y="498"/>
                  </a:lnTo>
                  <a:lnTo>
                    <a:pt x="111" y="49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4" name="Freeform 362"/>
            <p:cNvSpPr>
              <a:spLocks/>
            </p:cNvSpPr>
            <p:nvPr/>
          </p:nvSpPr>
          <p:spPr bwMode="auto">
            <a:xfrm>
              <a:off x="2955" y="2871"/>
              <a:ext cx="63" cy="54"/>
            </a:xfrm>
            <a:custGeom>
              <a:avLst/>
              <a:gdLst>
                <a:gd name="T0" fmla="*/ 0 w 96"/>
                <a:gd name="T1" fmla="*/ 52 h 82"/>
                <a:gd name="T2" fmla="*/ 21 w 96"/>
                <a:gd name="T3" fmla="*/ 82 h 82"/>
                <a:gd name="T4" fmla="*/ 96 w 96"/>
                <a:gd name="T5" fmla="*/ 31 h 82"/>
                <a:gd name="T6" fmla="*/ 75 w 96"/>
                <a:gd name="T7" fmla="*/ 0 h 82"/>
                <a:gd name="T8" fmla="*/ 0 w 96"/>
                <a:gd name="T9" fmla="*/ 5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2">
                  <a:moveTo>
                    <a:pt x="0" y="52"/>
                  </a:moveTo>
                  <a:lnTo>
                    <a:pt x="21" y="82"/>
                  </a:lnTo>
                  <a:lnTo>
                    <a:pt x="96" y="31"/>
                  </a:lnTo>
                  <a:lnTo>
                    <a:pt x="7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5" name="Freeform 363"/>
            <p:cNvSpPr>
              <a:spLocks/>
            </p:cNvSpPr>
            <p:nvPr/>
          </p:nvSpPr>
          <p:spPr bwMode="auto">
            <a:xfrm>
              <a:off x="2999" y="2181"/>
              <a:ext cx="75" cy="701"/>
            </a:xfrm>
            <a:custGeom>
              <a:avLst/>
              <a:gdLst>
                <a:gd name="T0" fmla="*/ 0 w 112"/>
                <a:gd name="T1" fmla="*/ 1065 h 1068"/>
                <a:gd name="T2" fmla="*/ 37 w 112"/>
                <a:gd name="T3" fmla="*/ 1068 h 1068"/>
                <a:gd name="T4" fmla="*/ 112 w 112"/>
                <a:gd name="T5" fmla="*/ 4 h 1068"/>
                <a:gd name="T6" fmla="*/ 75 w 112"/>
                <a:gd name="T7" fmla="*/ 0 h 1068"/>
                <a:gd name="T8" fmla="*/ 0 w 112"/>
                <a:gd name="T9" fmla="*/ 106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68">
                  <a:moveTo>
                    <a:pt x="0" y="1065"/>
                  </a:moveTo>
                  <a:lnTo>
                    <a:pt x="37" y="1068"/>
                  </a:lnTo>
                  <a:lnTo>
                    <a:pt x="112" y="4"/>
                  </a:lnTo>
                  <a:lnTo>
                    <a:pt x="75" y="0"/>
                  </a:lnTo>
                  <a:lnTo>
                    <a:pt x="0" y="106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6" name="Freeform 364"/>
            <p:cNvSpPr>
              <a:spLocks/>
            </p:cNvSpPr>
            <p:nvPr/>
          </p:nvSpPr>
          <p:spPr bwMode="auto">
            <a:xfrm>
              <a:off x="3048" y="2181"/>
              <a:ext cx="73" cy="744"/>
            </a:xfrm>
            <a:custGeom>
              <a:avLst/>
              <a:gdLst>
                <a:gd name="T0" fmla="*/ 37 w 112"/>
                <a:gd name="T1" fmla="*/ 0 h 1132"/>
                <a:gd name="T2" fmla="*/ 0 w 112"/>
                <a:gd name="T3" fmla="*/ 2 h 1132"/>
                <a:gd name="T4" fmla="*/ 75 w 112"/>
                <a:gd name="T5" fmla="*/ 1132 h 1132"/>
                <a:gd name="T6" fmla="*/ 112 w 112"/>
                <a:gd name="T7" fmla="*/ 1131 h 1132"/>
                <a:gd name="T8" fmla="*/ 37 w 112"/>
                <a:gd name="T9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32">
                  <a:moveTo>
                    <a:pt x="37" y="0"/>
                  </a:moveTo>
                  <a:lnTo>
                    <a:pt x="0" y="2"/>
                  </a:lnTo>
                  <a:lnTo>
                    <a:pt x="75" y="1132"/>
                  </a:lnTo>
                  <a:lnTo>
                    <a:pt x="112" y="113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7" name="Freeform 365"/>
            <p:cNvSpPr>
              <a:spLocks/>
            </p:cNvSpPr>
            <p:nvPr/>
          </p:nvSpPr>
          <p:spPr bwMode="auto">
            <a:xfrm>
              <a:off x="3097" y="2921"/>
              <a:ext cx="72" cy="201"/>
            </a:xfrm>
            <a:custGeom>
              <a:avLst/>
              <a:gdLst>
                <a:gd name="T0" fmla="*/ 35 w 108"/>
                <a:gd name="T1" fmla="*/ 0 h 307"/>
                <a:gd name="T2" fmla="*/ 0 w 108"/>
                <a:gd name="T3" fmla="*/ 9 h 307"/>
                <a:gd name="T4" fmla="*/ 73 w 108"/>
                <a:gd name="T5" fmla="*/ 307 h 307"/>
                <a:gd name="T6" fmla="*/ 108 w 108"/>
                <a:gd name="T7" fmla="*/ 298 h 307"/>
                <a:gd name="T8" fmla="*/ 35 w 108"/>
                <a:gd name="T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307">
                  <a:moveTo>
                    <a:pt x="35" y="0"/>
                  </a:moveTo>
                  <a:lnTo>
                    <a:pt x="0" y="9"/>
                  </a:lnTo>
                  <a:lnTo>
                    <a:pt x="73" y="307"/>
                  </a:lnTo>
                  <a:lnTo>
                    <a:pt x="108" y="29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8" name="Freeform 366"/>
            <p:cNvSpPr>
              <a:spLocks/>
            </p:cNvSpPr>
            <p:nvPr/>
          </p:nvSpPr>
          <p:spPr bwMode="auto">
            <a:xfrm>
              <a:off x="3145" y="2878"/>
              <a:ext cx="72" cy="244"/>
            </a:xfrm>
            <a:custGeom>
              <a:avLst/>
              <a:gdLst>
                <a:gd name="T0" fmla="*/ 0 w 110"/>
                <a:gd name="T1" fmla="*/ 364 h 371"/>
                <a:gd name="T2" fmla="*/ 35 w 110"/>
                <a:gd name="T3" fmla="*/ 371 h 371"/>
                <a:gd name="T4" fmla="*/ 110 w 110"/>
                <a:gd name="T5" fmla="*/ 7 h 371"/>
                <a:gd name="T6" fmla="*/ 75 w 110"/>
                <a:gd name="T7" fmla="*/ 0 h 371"/>
                <a:gd name="T8" fmla="*/ 0 w 110"/>
                <a:gd name="T9" fmla="*/ 36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371">
                  <a:moveTo>
                    <a:pt x="0" y="364"/>
                  </a:moveTo>
                  <a:lnTo>
                    <a:pt x="35" y="371"/>
                  </a:lnTo>
                  <a:lnTo>
                    <a:pt x="110" y="7"/>
                  </a:lnTo>
                  <a:lnTo>
                    <a:pt x="75" y="0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59" name="Freeform 367"/>
            <p:cNvSpPr>
              <a:spLocks/>
            </p:cNvSpPr>
            <p:nvPr/>
          </p:nvSpPr>
          <p:spPr bwMode="auto">
            <a:xfrm>
              <a:off x="3194" y="2878"/>
              <a:ext cx="73" cy="234"/>
            </a:xfrm>
            <a:custGeom>
              <a:avLst/>
              <a:gdLst>
                <a:gd name="T0" fmla="*/ 35 w 110"/>
                <a:gd name="T1" fmla="*/ 0 h 359"/>
                <a:gd name="T2" fmla="*/ 0 w 110"/>
                <a:gd name="T3" fmla="*/ 7 h 359"/>
                <a:gd name="T4" fmla="*/ 75 w 110"/>
                <a:gd name="T5" fmla="*/ 359 h 359"/>
                <a:gd name="T6" fmla="*/ 110 w 110"/>
                <a:gd name="T7" fmla="*/ 352 h 359"/>
                <a:gd name="T8" fmla="*/ 35 w 110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359">
                  <a:moveTo>
                    <a:pt x="35" y="0"/>
                  </a:moveTo>
                  <a:lnTo>
                    <a:pt x="0" y="7"/>
                  </a:lnTo>
                  <a:lnTo>
                    <a:pt x="75" y="359"/>
                  </a:lnTo>
                  <a:lnTo>
                    <a:pt x="110" y="35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0" name="Freeform 368"/>
            <p:cNvSpPr>
              <a:spLocks/>
            </p:cNvSpPr>
            <p:nvPr/>
          </p:nvSpPr>
          <p:spPr bwMode="auto">
            <a:xfrm>
              <a:off x="3245" y="3020"/>
              <a:ext cx="69" cy="96"/>
            </a:xfrm>
            <a:custGeom>
              <a:avLst/>
              <a:gdLst>
                <a:gd name="T0" fmla="*/ 0 w 107"/>
                <a:gd name="T1" fmla="*/ 130 h 148"/>
                <a:gd name="T2" fmla="*/ 32 w 107"/>
                <a:gd name="T3" fmla="*/ 148 h 148"/>
                <a:gd name="T4" fmla="*/ 107 w 107"/>
                <a:gd name="T5" fmla="*/ 18 h 148"/>
                <a:gd name="T6" fmla="*/ 75 w 107"/>
                <a:gd name="T7" fmla="*/ 0 h 148"/>
                <a:gd name="T8" fmla="*/ 0 w 107"/>
                <a:gd name="T9" fmla="*/ 13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48">
                  <a:moveTo>
                    <a:pt x="0" y="130"/>
                  </a:moveTo>
                  <a:lnTo>
                    <a:pt x="32" y="148"/>
                  </a:lnTo>
                  <a:lnTo>
                    <a:pt x="107" y="18"/>
                  </a:lnTo>
                  <a:lnTo>
                    <a:pt x="75" y="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1" name="Freeform 369"/>
            <p:cNvSpPr>
              <a:spLocks/>
            </p:cNvSpPr>
            <p:nvPr/>
          </p:nvSpPr>
          <p:spPr bwMode="auto">
            <a:xfrm>
              <a:off x="3293" y="2926"/>
              <a:ext cx="71" cy="105"/>
            </a:xfrm>
            <a:custGeom>
              <a:avLst/>
              <a:gdLst>
                <a:gd name="T0" fmla="*/ 0 w 107"/>
                <a:gd name="T1" fmla="*/ 143 h 161"/>
                <a:gd name="T2" fmla="*/ 32 w 107"/>
                <a:gd name="T3" fmla="*/ 161 h 161"/>
                <a:gd name="T4" fmla="*/ 107 w 107"/>
                <a:gd name="T5" fmla="*/ 18 h 161"/>
                <a:gd name="T6" fmla="*/ 75 w 107"/>
                <a:gd name="T7" fmla="*/ 0 h 161"/>
                <a:gd name="T8" fmla="*/ 0 w 107"/>
                <a:gd name="T9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61">
                  <a:moveTo>
                    <a:pt x="0" y="143"/>
                  </a:moveTo>
                  <a:lnTo>
                    <a:pt x="32" y="161"/>
                  </a:lnTo>
                  <a:lnTo>
                    <a:pt x="107" y="18"/>
                  </a:lnTo>
                  <a:lnTo>
                    <a:pt x="75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2" name="Freeform 370"/>
            <p:cNvSpPr>
              <a:spLocks/>
            </p:cNvSpPr>
            <p:nvPr/>
          </p:nvSpPr>
          <p:spPr bwMode="auto">
            <a:xfrm>
              <a:off x="3354" y="2920"/>
              <a:ext cx="49" cy="27"/>
            </a:xfrm>
            <a:custGeom>
              <a:avLst/>
              <a:gdLst>
                <a:gd name="T0" fmla="*/ 0 w 75"/>
                <a:gd name="T1" fmla="*/ 0 h 40"/>
                <a:gd name="T2" fmla="*/ 0 w 75"/>
                <a:gd name="T3" fmla="*/ 38 h 40"/>
                <a:gd name="T4" fmla="*/ 75 w 75"/>
                <a:gd name="T5" fmla="*/ 40 h 40"/>
                <a:gd name="T6" fmla="*/ 75 w 75"/>
                <a:gd name="T7" fmla="*/ 2 h 40"/>
                <a:gd name="T8" fmla="*/ 0 w 75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0">
                  <a:moveTo>
                    <a:pt x="0" y="0"/>
                  </a:moveTo>
                  <a:lnTo>
                    <a:pt x="0" y="38"/>
                  </a:lnTo>
                  <a:lnTo>
                    <a:pt x="75" y="40"/>
                  </a:lnTo>
                  <a:lnTo>
                    <a:pt x="7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3" name="Freeform 371"/>
            <p:cNvSpPr>
              <a:spLocks/>
            </p:cNvSpPr>
            <p:nvPr/>
          </p:nvSpPr>
          <p:spPr bwMode="auto">
            <a:xfrm>
              <a:off x="3391" y="2487"/>
              <a:ext cx="72" cy="446"/>
            </a:xfrm>
            <a:custGeom>
              <a:avLst/>
              <a:gdLst>
                <a:gd name="T0" fmla="*/ 0 w 113"/>
                <a:gd name="T1" fmla="*/ 676 h 680"/>
                <a:gd name="T2" fmla="*/ 38 w 113"/>
                <a:gd name="T3" fmla="*/ 680 h 680"/>
                <a:gd name="T4" fmla="*/ 113 w 113"/>
                <a:gd name="T5" fmla="*/ 4 h 680"/>
                <a:gd name="T6" fmla="*/ 75 w 113"/>
                <a:gd name="T7" fmla="*/ 0 h 680"/>
                <a:gd name="T8" fmla="*/ 0 w 113"/>
                <a:gd name="T9" fmla="*/ 676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680">
                  <a:moveTo>
                    <a:pt x="0" y="676"/>
                  </a:moveTo>
                  <a:lnTo>
                    <a:pt x="38" y="680"/>
                  </a:lnTo>
                  <a:lnTo>
                    <a:pt x="113" y="4"/>
                  </a:lnTo>
                  <a:lnTo>
                    <a:pt x="75" y="0"/>
                  </a:lnTo>
                  <a:lnTo>
                    <a:pt x="0" y="67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4" name="Freeform 372"/>
            <p:cNvSpPr>
              <a:spLocks/>
            </p:cNvSpPr>
            <p:nvPr/>
          </p:nvSpPr>
          <p:spPr bwMode="auto">
            <a:xfrm>
              <a:off x="3448" y="2460"/>
              <a:ext cx="64" cy="41"/>
            </a:xfrm>
            <a:custGeom>
              <a:avLst/>
              <a:gdLst>
                <a:gd name="T0" fmla="*/ 0 w 98"/>
                <a:gd name="T1" fmla="*/ 25 h 61"/>
                <a:gd name="T2" fmla="*/ 10 w 98"/>
                <a:gd name="T3" fmla="*/ 61 h 61"/>
                <a:gd name="T4" fmla="*/ 98 w 98"/>
                <a:gd name="T5" fmla="*/ 36 h 61"/>
                <a:gd name="T6" fmla="*/ 87 w 98"/>
                <a:gd name="T7" fmla="*/ 0 h 61"/>
                <a:gd name="T8" fmla="*/ 0 w 98"/>
                <a:gd name="T9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1">
                  <a:moveTo>
                    <a:pt x="0" y="25"/>
                  </a:moveTo>
                  <a:lnTo>
                    <a:pt x="10" y="61"/>
                  </a:lnTo>
                  <a:lnTo>
                    <a:pt x="98" y="36"/>
                  </a:lnTo>
                  <a:lnTo>
                    <a:pt x="87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5" name="Freeform 373"/>
            <p:cNvSpPr>
              <a:spLocks/>
            </p:cNvSpPr>
            <p:nvPr/>
          </p:nvSpPr>
          <p:spPr bwMode="auto">
            <a:xfrm>
              <a:off x="3496" y="2299"/>
              <a:ext cx="73" cy="176"/>
            </a:xfrm>
            <a:custGeom>
              <a:avLst/>
              <a:gdLst>
                <a:gd name="T0" fmla="*/ 0 w 108"/>
                <a:gd name="T1" fmla="*/ 261 h 272"/>
                <a:gd name="T2" fmla="*/ 35 w 108"/>
                <a:gd name="T3" fmla="*/ 272 h 272"/>
                <a:gd name="T4" fmla="*/ 108 w 108"/>
                <a:gd name="T5" fmla="*/ 11 h 272"/>
                <a:gd name="T6" fmla="*/ 73 w 108"/>
                <a:gd name="T7" fmla="*/ 0 h 272"/>
                <a:gd name="T8" fmla="*/ 0 w 108"/>
                <a:gd name="T9" fmla="*/ 26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72">
                  <a:moveTo>
                    <a:pt x="0" y="261"/>
                  </a:moveTo>
                  <a:lnTo>
                    <a:pt x="35" y="272"/>
                  </a:lnTo>
                  <a:lnTo>
                    <a:pt x="108" y="11"/>
                  </a:lnTo>
                  <a:lnTo>
                    <a:pt x="73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6" name="Freeform 374"/>
            <p:cNvSpPr>
              <a:spLocks/>
            </p:cNvSpPr>
            <p:nvPr/>
          </p:nvSpPr>
          <p:spPr bwMode="auto">
            <a:xfrm>
              <a:off x="3545" y="2300"/>
              <a:ext cx="72" cy="210"/>
            </a:xfrm>
            <a:custGeom>
              <a:avLst/>
              <a:gdLst>
                <a:gd name="T0" fmla="*/ 35 w 110"/>
                <a:gd name="T1" fmla="*/ 0 h 321"/>
                <a:gd name="T2" fmla="*/ 0 w 110"/>
                <a:gd name="T3" fmla="*/ 9 h 321"/>
                <a:gd name="T4" fmla="*/ 75 w 110"/>
                <a:gd name="T5" fmla="*/ 321 h 321"/>
                <a:gd name="T6" fmla="*/ 110 w 110"/>
                <a:gd name="T7" fmla="*/ 312 h 321"/>
                <a:gd name="T8" fmla="*/ 35 w 110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321">
                  <a:moveTo>
                    <a:pt x="35" y="0"/>
                  </a:moveTo>
                  <a:lnTo>
                    <a:pt x="0" y="9"/>
                  </a:lnTo>
                  <a:lnTo>
                    <a:pt x="75" y="321"/>
                  </a:lnTo>
                  <a:lnTo>
                    <a:pt x="110" y="31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7" name="Freeform 375"/>
            <p:cNvSpPr>
              <a:spLocks/>
            </p:cNvSpPr>
            <p:nvPr/>
          </p:nvSpPr>
          <p:spPr bwMode="auto">
            <a:xfrm>
              <a:off x="3595" y="2390"/>
              <a:ext cx="72" cy="121"/>
            </a:xfrm>
            <a:custGeom>
              <a:avLst/>
              <a:gdLst>
                <a:gd name="T0" fmla="*/ 0 w 109"/>
                <a:gd name="T1" fmla="*/ 170 h 184"/>
                <a:gd name="T2" fmla="*/ 34 w 109"/>
                <a:gd name="T3" fmla="*/ 184 h 184"/>
                <a:gd name="T4" fmla="*/ 109 w 109"/>
                <a:gd name="T5" fmla="*/ 15 h 184"/>
                <a:gd name="T6" fmla="*/ 75 w 109"/>
                <a:gd name="T7" fmla="*/ 0 h 184"/>
                <a:gd name="T8" fmla="*/ 0 w 109"/>
                <a:gd name="T9" fmla="*/ 17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84">
                  <a:moveTo>
                    <a:pt x="0" y="170"/>
                  </a:moveTo>
                  <a:lnTo>
                    <a:pt x="34" y="184"/>
                  </a:lnTo>
                  <a:lnTo>
                    <a:pt x="109" y="15"/>
                  </a:lnTo>
                  <a:lnTo>
                    <a:pt x="75" y="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8" name="Freeform 376"/>
            <p:cNvSpPr>
              <a:spLocks/>
            </p:cNvSpPr>
            <p:nvPr/>
          </p:nvSpPr>
          <p:spPr bwMode="auto">
            <a:xfrm>
              <a:off x="3643" y="1986"/>
              <a:ext cx="74" cy="412"/>
            </a:xfrm>
            <a:custGeom>
              <a:avLst/>
              <a:gdLst>
                <a:gd name="T0" fmla="*/ 0 w 112"/>
                <a:gd name="T1" fmla="*/ 623 h 628"/>
                <a:gd name="T2" fmla="*/ 37 w 112"/>
                <a:gd name="T3" fmla="*/ 628 h 628"/>
                <a:gd name="T4" fmla="*/ 112 w 112"/>
                <a:gd name="T5" fmla="*/ 6 h 628"/>
                <a:gd name="T6" fmla="*/ 74 w 112"/>
                <a:gd name="T7" fmla="*/ 0 h 628"/>
                <a:gd name="T8" fmla="*/ 0 w 112"/>
                <a:gd name="T9" fmla="*/ 623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28">
                  <a:moveTo>
                    <a:pt x="0" y="623"/>
                  </a:moveTo>
                  <a:lnTo>
                    <a:pt x="37" y="628"/>
                  </a:lnTo>
                  <a:lnTo>
                    <a:pt x="112" y="6"/>
                  </a:lnTo>
                  <a:lnTo>
                    <a:pt x="74" y="0"/>
                  </a:lnTo>
                  <a:lnTo>
                    <a:pt x="0" y="62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69" name="Freeform 377"/>
            <p:cNvSpPr>
              <a:spLocks/>
            </p:cNvSpPr>
            <p:nvPr/>
          </p:nvSpPr>
          <p:spPr bwMode="auto">
            <a:xfrm>
              <a:off x="3693" y="1981"/>
              <a:ext cx="71" cy="97"/>
            </a:xfrm>
            <a:custGeom>
              <a:avLst/>
              <a:gdLst>
                <a:gd name="T0" fmla="*/ 32 w 107"/>
                <a:gd name="T1" fmla="*/ 0 h 148"/>
                <a:gd name="T2" fmla="*/ 0 w 107"/>
                <a:gd name="T3" fmla="*/ 18 h 148"/>
                <a:gd name="T4" fmla="*/ 75 w 107"/>
                <a:gd name="T5" fmla="*/ 148 h 148"/>
                <a:gd name="T6" fmla="*/ 107 w 107"/>
                <a:gd name="T7" fmla="*/ 130 h 148"/>
                <a:gd name="T8" fmla="*/ 32 w 107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48">
                  <a:moveTo>
                    <a:pt x="32" y="0"/>
                  </a:moveTo>
                  <a:lnTo>
                    <a:pt x="0" y="18"/>
                  </a:lnTo>
                  <a:lnTo>
                    <a:pt x="75" y="148"/>
                  </a:lnTo>
                  <a:lnTo>
                    <a:pt x="107" y="13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0" name="Freeform 378"/>
            <p:cNvSpPr>
              <a:spLocks/>
            </p:cNvSpPr>
            <p:nvPr/>
          </p:nvSpPr>
          <p:spPr bwMode="auto">
            <a:xfrm>
              <a:off x="3743" y="1940"/>
              <a:ext cx="71" cy="136"/>
            </a:xfrm>
            <a:custGeom>
              <a:avLst/>
              <a:gdLst>
                <a:gd name="T0" fmla="*/ 0 w 109"/>
                <a:gd name="T1" fmla="*/ 194 h 208"/>
                <a:gd name="T2" fmla="*/ 34 w 109"/>
                <a:gd name="T3" fmla="*/ 208 h 208"/>
                <a:gd name="T4" fmla="*/ 109 w 109"/>
                <a:gd name="T5" fmla="*/ 14 h 208"/>
                <a:gd name="T6" fmla="*/ 75 w 109"/>
                <a:gd name="T7" fmla="*/ 0 h 208"/>
                <a:gd name="T8" fmla="*/ 0 w 109"/>
                <a:gd name="T9" fmla="*/ 19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08">
                  <a:moveTo>
                    <a:pt x="0" y="194"/>
                  </a:moveTo>
                  <a:lnTo>
                    <a:pt x="34" y="208"/>
                  </a:lnTo>
                  <a:lnTo>
                    <a:pt x="109" y="14"/>
                  </a:lnTo>
                  <a:lnTo>
                    <a:pt x="75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1" name="Freeform 379"/>
            <p:cNvSpPr>
              <a:spLocks/>
            </p:cNvSpPr>
            <p:nvPr/>
          </p:nvSpPr>
          <p:spPr bwMode="auto">
            <a:xfrm>
              <a:off x="3791" y="1940"/>
              <a:ext cx="72" cy="136"/>
            </a:xfrm>
            <a:custGeom>
              <a:avLst/>
              <a:gdLst>
                <a:gd name="T0" fmla="*/ 34 w 109"/>
                <a:gd name="T1" fmla="*/ 0 h 208"/>
                <a:gd name="T2" fmla="*/ 0 w 109"/>
                <a:gd name="T3" fmla="*/ 14 h 208"/>
                <a:gd name="T4" fmla="*/ 75 w 109"/>
                <a:gd name="T5" fmla="*/ 208 h 208"/>
                <a:gd name="T6" fmla="*/ 109 w 109"/>
                <a:gd name="T7" fmla="*/ 194 h 208"/>
                <a:gd name="T8" fmla="*/ 34 w 109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08">
                  <a:moveTo>
                    <a:pt x="34" y="0"/>
                  </a:moveTo>
                  <a:lnTo>
                    <a:pt x="0" y="14"/>
                  </a:lnTo>
                  <a:lnTo>
                    <a:pt x="75" y="208"/>
                  </a:lnTo>
                  <a:lnTo>
                    <a:pt x="109" y="19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2" name="Freeform 380"/>
            <p:cNvSpPr>
              <a:spLocks/>
            </p:cNvSpPr>
            <p:nvPr/>
          </p:nvSpPr>
          <p:spPr bwMode="auto">
            <a:xfrm>
              <a:off x="3840" y="2071"/>
              <a:ext cx="72" cy="351"/>
            </a:xfrm>
            <a:custGeom>
              <a:avLst/>
              <a:gdLst>
                <a:gd name="T0" fmla="*/ 36 w 111"/>
                <a:gd name="T1" fmla="*/ 0 h 537"/>
                <a:gd name="T2" fmla="*/ 0 w 111"/>
                <a:gd name="T3" fmla="*/ 6 h 537"/>
                <a:gd name="T4" fmla="*/ 75 w 111"/>
                <a:gd name="T5" fmla="*/ 537 h 537"/>
                <a:gd name="T6" fmla="*/ 111 w 111"/>
                <a:gd name="T7" fmla="*/ 532 h 537"/>
                <a:gd name="T8" fmla="*/ 36 w 111"/>
                <a:gd name="T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537">
                  <a:moveTo>
                    <a:pt x="36" y="0"/>
                  </a:moveTo>
                  <a:lnTo>
                    <a:pt x="0" y="6"/>
                  </a:lnTo>
                  <a:lnTo>
                    <a:pt x="75" y="537"/>
                  </a:lnTo>
                  <a:lnTo>
                    <a:pt x="111" y="53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3" name="Freeform 381"/>
            <p:cNvSpPr>
              <a:spLocks/>
            </p:cNvSpPr>
            <p:nvPr/>
          </p:nvSpPr>
          <p:spPr bwMode="auto">
            <a:xfrm>
              <a:off x="3888" y="1944"/>
              <a:ext cx="74" cy="477"/>
            </a:xfrm>
            <a:custGeom>
              <a:avLst/>
              <a:gdLst>
                <a:gd name="T0" fmla="*/ 0 w 113"/>
                <a:gd name="T1" fmla="*/ 726 h 730"/>
                <a:gd name="T2" fmla="*/ 38 w 113"/>
                <a:gd name="T3" fmla="*/ 730 h 730"/>
                <a:gd name="T4" fmla="*/ 113 w 113"/>
                <a:gd name="T5" fmla="*/ 4 h 730"/>
                <a:gd name="T6" fmla="*/ 75 w 113"/>
                <a:gd name="T7" fmla="*/ 0 h 730"/>
                <a:gd name="T8" fmla="*/ 0 w 113"/>
                <a:gd name="T9" fmla="*/ 726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30">
                  <a:moveTo>
                    <a:pt x="0" y="726"/>
                  </a:moveTo>
                  <a:lnTo>
                    <a:pt x="38" y="730"/>
                  </a:lnTo>
                  <a:lnTo>
                    <a:pt x="113" y="4"/>
                  </a:lnTo>
                  <a:lnTo>
                    <a:pt x="75" y="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4" name="Freeform 382"/>
            <p:cNvSpPr>
              <a:spLocks/>
            </p:cNvSpPr>
            <p:nvPr/>
          </p:nvSpPr>
          <p:spPr bwMode="auto">
            <a:xfrm>
              <a:off x="3938" y="1441"/>
              <a:ext cx="73" cy="505"/>
            </a:xfrm>
            <a:custGeom>
              <a:avLst/>
              <a:gdLst>
                <a:gd name="T0" fmla="*/ 0 w 111"/>
                <a:gd name="T1" fmla="*/ 767 h 771"/>
                <a:gd name="T2" fmla="*/ 38 w 111"/>
                <a:gd name="T3" fmla="*/ 771 h 771"/>
                <a:gd name="T4" fmla="*/ 111 w 111"/>
                <a:gd name="T5" fmla="*/ 4 h 771"/>
                <a:gd name="T6" fmla="*/ 73 w 111"/>
                <a:gd name="T7" fmla="*/ 0 h 771"/>
                <a:gd name="T8" fmla="*/ 0 w 111"/>
                <a:gd name="T9" fmla="*/ 76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71">
                  <a:moveTo>
                    <a:pt x="0" y="767"/>
                  </a:moveTo>
                  <a:lnTo>
                    <a:pt x="38" y="771"/>
                  </a:lnTo>
                  <a:lnTo>
                    <a:pt x="111" y="4"/>
                  </a:lnTo>
                  <a:lnTo>
                    <a:pt x="73" y="0"/>
                  </a:lnTo>
                  <a:lnTo>
                    <a:pt x="0" y="76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5" name="Freeform 383"/>
            <p:cNvSpPr>
              <a:spLocks/>
            </p:cNvSpPr>
            <p:nvPr/>
          </p:nvSpPr>
          <p:spPr bwMode="auto">
            <a:xfrm>
              <a:off x="3990" y="1399"/>
              <a:ext cx="63" cy="53"/>
            </a:xfrm>
            <a:custGeom>
              <a:avLst/>
              <a:gdLst>
                <a:gd name="T0" fmla="*/ 0 w 97"/>
                <a:gd name="T1" fmla="*/ 52 h 82"/>
                <a:gd name="T2" fmla="*/ 22 w 97"/>
                <a:gd name="T3" fmla="*/ 82 h 82"/>
                <a:gd name="T4" fmla="*/ 97 w 97"/>
                <a:gd name="T5" fmla="*/ 30 h 82"/>
                <a:gd name="T6" fmla="*/ 75 w 97"/>
                <a:gd name="T7" fmla="*/ 0 h 82"/>
                <a:gd name="T8" fmla="*/ 0 w 97"/>
                <a:gd name="T9" fmla="*/ 5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82">
                  <a:moveTo>
                    <a:pt x="0" y="52"/>
                  </a:moveTo>
                  <a:lnTo>
                    <a:pt x="22" y="82"/>
                  </a:lnTo>
                  <a:lnTo>
                    <a:pt x="97" y="30"/>
                  </a:lnTo>
                  <a:lnTo>
                    <a:pt x="7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6" name="Freeform 384"/>
            <p:cNvSpPr>
              <a:spLocks/>
            </p:cNvSpPr>
            <p:nvPr/>
          </p:nvSpPr>
          <p:spPr bwMode="auto">
            <a:xfrm>
              <a:off x="4035" y="1408"/>
              <a:ext cx="74" cy="1040"/>
            </a:xfrm>
            <a:custGeom>
              <a:avLst/>
              <a:gdLst>
                <a:gd name="T0" fmla="*/ 38 w 112"/>
                <a:gd name="T1" fmla="*/ 0 h 1586"/>
                <a:gd name="T2" fmla="*/ 0 w 112"/>
                <a:gd name="T3" fmla="*/ 2 h 1586"/>
                <a:gd name="T4" fmla="*/ 75 w 112"/>
                <a:gd name="T5" fmla="*/ 1586 h 1586"/>
                <a:gd name="T6" fmla="*/ 112 w 112"/>
                <a:gd name="T7" fmla="*/ 1584 h 1586"/>
                <a:gd name="T8" fmla="*/ 38 w 112"/>
                <a:gd name="T9" fmla="*/ 0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586">
                  <a:moveTo>
                    <a:pt x="38" y="0"/>
                  </a:moveTo>
                  <a:lnTo>
                    <a:pt x="0" y="2"/>
                  </a:lnTo>
                  <a:lnTo>
                    <a:pt x="75" y="1586"/>
                  </a:lnTo>
                  <a:lnTo>
                    <a:pt x="112" y="158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7" name="Freeform 385"/>
            <p:cNvSpPr>
              <a:spLocks/>
            </p:cNvSpPr>
            <p:nvPr/>
          </p:nvSpPr>
          <p:spPr bwMode="auto">
            <a:xfrm>
              <a:off x="4090" y="2410"/>
              <a:ext cx="60" cy="47"/>
            </a:xfrm>
            <a:custGeom>
              <a:avLst/>
              <a:gdLst>
                <a:gd name="T0" fmla="*/ 0 w 91"/>
                <a:gd name="T1" fmla="*/ 39 h 71"/>
                <a:gd name="T2" fmla="*/ 16 w 91"/>
                <a:gd name="T3" fmla="*/ 71 h 71"/>
                <a:gd name="T4" fmla="*/ 91 w 91"/>
                <a:gd name="T5" fmla="*/ 32 h 71"/>
                <a:gd name="T6" fmla="*/ 75 w 91"/>
                <a:gd name="T7" fmla="*/ 0 h 71"/>
                <a:gd name="T8" fmla="*/ 0 w 91"/>
                <a:gd name="T9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71">
                  <a:moveTo>
                    <a:pt x="0" y="39"/>
                  </a:moveTo>
                  <a:lnTo>
                    <a:pt x="16" y="71"/>
                  </a:lnTo>
                  <a:lnTo>
                    <a:pt x="91" y="32"/>
                  </a:lnTo>
                  <a:lnTo>
                    <a:pt x="75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8" name="Freeform 386"/>
            <p:cNvSpPr>
              <a:spLocks/>
            </p:cNvSpPr>
            <p:nvPr/>
          </p:nvSpPr>
          <p:spPr bwMode="auto">
            <a:xfrm>
              <a:off x="4132" y="2419"/>
              <a:ext cx="73" cy="193"/>
            </a:xfrm>
            <a:custGeom>
              <a:avLst/>
              <a:gdLst>
                <a:gd name="T0" fmla="*/ 36 w 111"/>
                <a:gd name="T1" fmla="*/ 0 h 294"/>
                <a:gd name="T2" fmla="*/ 0 w 111"/>
                <a:gd name="T3" fmla="*/ 9 h 294"/>
                <a:gd name="T4" fmla="*/ 75 w 111"/>
                <a:gd name="T5" fmla="*/ 294 h 294"/>
                <a:gd name="T6" fmla="*/ 111 w 111"/>
                <a:gd name="T7" fmla="*/ 286 h 294"/>
                <a:gd name="T8" fmla="*/ 36 w 111"/>
                <a:gd name="T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94">
                  <a:moveTo>
                    <a:pt x="36" y="0"/>
                  </a:moveTo>
                  <a:lnTo>
                    <a:pt x="0" y="9"/>
                  </a:lnTo>
                  <a:lnTo>
                    <a:pt x="75" y="294"/>
                  </a:lnTo>
                  <a:lnTo>
                    <a:pt x="111" y="28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79" name="Freeform 387"/>
            <p:cNvSpPr>
              <a:spLocks/>
            </p:cNvSpPr>
            <p:nvPr/>
          </p:nvSpPr>
          <p:spPr bwMode="auto">
            <a:xfrm>
              <a:off x="4183" y="2475"/>
              <a:ext cx="71" cy="138"/>
            </a:xfrm>
            <a:custGeom>
              <a:avLst/>
              <a:gdLst>
                <a:gd name="T0" fmla="*/ 0 w 108"/>
                <a:gd name="T1" fmla="*/ 194 h 208"/>
                <a:gd name="T2" fmla="*/ 34 w 108"/>
                <a:gd name="T3" fmla="*/ 208 h 208"/>
                <a:gd name="T4" fmla="*/ 108 w 108"/>
                <a:gd name="T5" fmla="*/ 14 h 208"/>
                <a:gd name="T6" fmla="*/ 75 w 108"/>
                <a:gd name="T7" fmla="*/ 0 h 208"/>
                <a:gd name="T8" fmla="*/ 0 w 108"/>
                <a:gd name="T9" fmla="*/ 19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08">
                  <a:moveTo>
                    <a:pt x="0" y="194"/>
                  </a:moveTo>
                  <a:lnTo>
                    <a:pt x="34" y="208"/>
                  </a:lnTo>
                  <a:lnTo>
                    <a:pt x="108" y="14"/>
                  </a:lnTo>
                  <a:lnTo>
                    <a:pt x="75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0" name="Freeform 388"/>
            <p:cNvSpPr>
              <a:spLocks/>
            </p:cNvSpPr>
            <p:nvPr/>
          </p:nvSpPr>
          <p:spPr bwMode="auto">
            <a:xfrm>
              <a:off x="4230" y="2477"/>
              <a:ext cx="73" cy="145"/>
            </a:xfrm>
            <a:custGeom>
              <a:avLst/>
              <a:gdLst>
                <a:gd name="T0" fmla="*/ 35 w 110"/>
                <a:gd name="T1" fmla="*/ 0 h 222"/>
                <a:gd name="T2" fmla="*/ 0 w 110"/>
                <a:gd name="T3" fmla="*/ 13 h 222"/>
                <a:gd name="T4" fmla="*/ 75 w 110"/>
                <a:gd name="T5" fmla="*/ 222 h 222"/>
                <a:gd name="T6" fmla="*/ 110 w 110"/>
                <a:gd name="T7" fmla="*/ 209 h 222"/>
                <a:gd name="T8" fmla="*/ 35 w 110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35" y="0"/>
                  </a:moveTo>
                  <a:lnTo>
                    <a:pt x="0" y="13"/>
                  </a:lnTo>
                  <a:lnTo>
                    <a:pt x="75" y="222"/>
                  </a:lnTo>
                  <a:lnTo>
                    <a:pt x="110" y="20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1" name="Freeform 389"/>
            <p:cNvSpPr>
              <a:spLocks/>
            </p:cNvSpPr>
            <p:nvPr/>
          </p:nvSpPr>
          <p:spPr bwMode="auto">
            <a:xfrm>
              <a:off x="4284" y="2608"/>
              <a:ext cx="64" cy="60"/>
            </a:xfrm>
            <a:custGeom>
              <a:avLst/>
              <a:gdLst>
                <a:gd name="T0" fmla="*/ 23 w 98"/>
                <a:gd name="T1" fmla="*/ 0 h 93"/>
                <a:gd name="T2" fmla="*/ 0 w 98"/>
                <a:gd name="T3" fmla="*/ 29 h 93"/>
                <a:gd name="T4" fmla="*/ 75 w 98"/>
                <a:gd name="T5" fmla="*/ 93 h 93"/>
                <a:gd name="T6" fmla="*/ 98 w 98"/>
                <a:gd name="T7" fmla="*/ 64 h 93"/>
                <a:gd name="T8" fmla="*/ 23 w 9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3">
                  <a:moveTo>
                    <a:pt x="23" y="0"/>
                  </a:moveTo>
                  <a:lnTo>
                    <a:pt x="0" y="29"/>
                  </a:lnTo>
                  <a:lnTo>
                    <a:pt x="75" y="93"/>
                  </a:lnTo>
                  <a:lnTo>
                    <a:pt x="98" y="6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2" name="Freeform 390"/>
            <p:cNvSpPr>
              <a:spLocks/>
            </p:cNvSpPr>
            <p:nvPr/>
          </p:nvSpPr>
          <p:spPr bwMode="auto">
            <a:xfrm>
              <a:off x="4335" y="2623"/>
              <a:ext cx="59" cy="47"/>
            </a:xfrm>
            <a:custGeom>
              <a:avLst/>
              <a:gdLst>
                <a:gd name="T0" fmla="*/ 0 w 90"/>
                <a:gd name="T1" fmla="*/ 40 h 72"/>
                <a:gd name="T2" fmla="*/ 17 w 90"/>
                <a:gd name="T3" fmla="*/ 72 h 72"/>
                <a:gd name="T4" fmla="*/ 90 w 90"/>
                <a:gd name="T5" fmla="*/ 32 h 72"/>
                <a:gd name="T6" fmla="*/ 73 w 90"/>
                <a:gd name="T7" fmla="*/ 0 h 72"/>
                <a:gd name="T8" fmla="*/ 0 w 90"/>
                <a:gd name="T9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2">
                  <a:moveTo>
                    <a:pt x="0" y="40"/>
                  </a:moveTo>
                  <a:lnTo>
                    <a:pt x="17" y="72"/>
                  </a:lnTo>
                  <a:lnTo>
                    <a:pt x="90" y="32"/>
                  </a:lnTo>
                  <a:lnTo>
                    <a:pt x="73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3" name="Freeform 391"/>
            <p:cNvSpPr>
              <a:spLocks/>
            </p:cNvSpPr>
            <p:nvPr/>
          </p:nvSpPr>
          <p:spPr bwMode="auto">
            <a:xfrm>
              <a:off x="4377" y="1188"/>
              <a:ext cx="73" cy="1448"/>
            </a:xfrm>
            <a:custGeom>
              <a:avLst/>
              <a:gdLst>
                <a:gd name="T0" fmla="*/ 0 w 112"/>
                <a:gd name="T1" fmla="*/ 2206 h 2208"/>
                <a:gd name="T2" fmla="*/ 37 w 112"/>
                <a:gd name="T3" fmla="*/ 2208 h 2208"/>
                <a:gd name="T4" fmla="*/ 112 w 112"/>
                <a:gd name="T5" fmla="*/ 2 h 2208"/>
                <a:gd name="T6" fmla="*/ 75 w 112"/>
                <a:gd name="T7" fmla="*/ 0 h 2208"/>
                <a:gd name="T8" fmla="*/ 0 w 112"/>
                <a:gd name="T9" fmla="*/ 2206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208">
                  <a:moveTo>
                    <a:pt x="0" y="2206"/>
                  </a:moveTo>
                  <a:lnTo>
                    <a:pt x="37" y="2208"/>
                  </a:lnTo>
                  <a:lnTo>
                    <a:pt x="112" y="2"/>
                  </a:lnTo>
                  <a:lnTo>
                    <a:pt x="75" y="0"/>
                  </a:lnTo>
                  <a:lnTo>
                    <a:pt x="0" y="220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4" name="Freeform 392"/>
            <p:cNvSpPr>
              <a:spLocks/>
            </p:cNvSpPr>
            <p:nvPr/>
          </p:nvSpPr>
          <p:spPr bwMode="auto">
            <a:xfrm>
              <a:off x="4426" y="1188"/>
              <a:ext cx="82" cy="1549"/>
            </a:xfrm>
            <a:custGeom>
              <a:avLst/>
              <a:gdLst>
                <a:gd name="T0" fmla="*/ 37 w 124"/>
                <a:gd name="T1" fmla="*/ 0 h 2365"/>
                <a:gd name="T2" fmla="*/ 0 w 124"/>
                <a:gd name="T3" fmla="*/ 2 h 2365"/>
                <a:gd name="T4" fmla="*/ 87 w 124"/>
                <a:gd name="T5" fmla="*/ 2365 h 2365"/>
                <a:gd name="T6" fmla="*/ 124 w 124"/>
                <a:gd name="T7" fmla="*/ 2363 h 2365"/>
                <a:gd name="T8" fmla="*/ 37 w 124"/>
                <a:gd name="T9" fmla="*/ 0 h 2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365">
                  <a:moveTo>
                    <a:pt x="37" y="0"/>
                  </a:moveTo>
                  <a:lnTo>
                    <a:pt x="0" y="2"/>
                  </a:lnTo>
                  <a:lnTo>
                    <a:pt x="87" y="2365"/>
                  </a:lnTo>
                  <a:lnTo>
                    <a:pt x="124" y="236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5" name="Freeform 393"/>
            <p:cNvSpPr>
              <a:spLocks/>
            </p:cNvSpPr>
            <p:nvPr/>
          </p:nvSpPr>
          <p:spPr bwMode="auto">
            <a:xfrm>
              <a:off x="4483" y="2561"/>
              <a:ext cx="73" cy="180"/>
            </a:xfrm>
            <a:custGeom>
              <a:avLst/>
              <a:gdLst>
                <a:gd name="T0" fmla="*/ 0 w 111"/>
                <a:gd name="T1" fmla="*/ 260 h 271"/>
                <a:gd name="T2" fmla="*/ 36 w 111"/>
                <a:gd name="T3" fmla="*/ 271 h 271"/>
                <a:gd name="T4" fmla="*/ 111 w 111"/>
                <a:gd name="T5" fmla="*/ 10 h 271"/>
                <a:gd name="T6" fmla="*/ 75 w 111"/>
                <a:gd name="T7" fmla="*/ 0 h 271"/>
                <a:gd name="T8" fmla="*/ 0 w 111"/>
                <a:gd name="T9" fmla="*/ 26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71">
                  <a:moveTo>
                    <a:pt x="0" y="260"/>
                  </a:moveTo>
                  <a:lnTo>
                    <a:pt x="36" y="271"/>
                  </a:lnTo>
                  <a:lnTo>
                    <a:pt x="111" y="10"/>
                  </a:lnTo>
                  <a:lnTo>
                    <a:pt x="75" y="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6" name="Freeform 394"/>
            <p:cNvSpPr>
              <a:spLocks/>
            </p:cNvSpPr>
            <p:nvPr/>
          </p:nvSpPr>
          <p:spPr bwMode="auto">
            <a:xfrm>
              <a:off x="4532" y="2563"/>
              <a:ext cx="73" cy="202"/>
            </a:xfrm>
            <a:custGeom>
              <a:avLst/>
              <a:gdLst>
                <a:gd name="T0" fmla="*/ 36 w 111"/>
                <a:gd name="T1" fmla="*/ 0 h 307"/>
                <a:gd name="T2" fmla="*/ 0 w 111"/>
                <a:gd name="T3" fmla="*/ 9 h 307"/>
                <a:gd name="T4" fmla="*/ 75 w 111"/>
                <a:gd name="T5" fmla="*/ 307 h 307"/>
                <a:gd name="T6" fmla="*/ 111 w 111"/>
                <a:gd name="T7" fmla="*/ 298 h 307"/>
                <a:gd name="T8" fmla="*/ 36 w 111"/>
                <a:gd name="T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07">
                  <a:moveTo>
                    <a:pt x="36" y="0"/>
                  </a:moveTo>
                  <a:lnTo>
                    <a:pt x="0" y="9"/>
                  </a:lnTo>
                  <a:lnTo>
                    <a:pt x="75" y="307"/>
                  </a:lnTo>
                  <a:lnTo>
                    <a:pt x="111" y="29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7" name="Freeform 395"/>
            <p:cNvSpPr>
              <a:spLocks/>
            </p:cNvSpPr>
            <p:nvPr/>
          </p:nvSpPr>
          <p:spPr bwMode="auto">
            <a:xfrm>
              <a:off x="4581" y="2521"/>
              <a:ext cx="73" cy="243"/>
            </a:xfrm>
            <a:custGeom>
              <a:avLst/>
              <a:gdLst>
                <a:gd name="T0" fmla="*/ 0 w 110"/>
                <a:gd name="T1" fmla="*/ 362 h 369"/>
                <a:gd name="T2" fmla="*/ 36 w 110"/>
                <a:gd name="T3" fmla="*/ 369 h 369"/>
                <a:gd name="T4" fmla="*/ 110 w 110"/>
                <a:gd name="T5" fmla="*/ 7 h 369"/>
                <a:gd name="T6" fmla="*/ 75 w 110"/>
                <a:gd name="T7" fmla="*/ 0 h 369"/>
                <a:gd name="T8" fmla="*/ 0 w 110"/>
                <a:gd name="T9" fmla="*/ 36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369">
                  <a:moveTo>
                    <a:pt x="0" y="362"/>
                  </a:moveTo>
                  <a:lnTo>
                    <a:pt x="36" y="369"/>
                  </a:lnTo>
                  <a:lnTo>
                    <a:pt x="110" y="7"/>
                  </a:lnTo>
                  <a:lnTo>
                    <a:pt x="75" y="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8" name="Freeform 396"/>
            <p:cNvSpPr>
              <a:spLocks/>
            </p:cNvSpPr>
            <p:nvPr/>
          </p:nvSpPr>
          <p:spPr bwMode="auto">
            <a:xfrm>
              <a:off x="4630" y="1647"/>
              <a:ext cx="75" cy="878"/>
            </a:xfrm>
            <a:custGeom>
              <a:avLst/>
              <a:gdLst>
                <a:gd name="T0" fmla="*/ 0 w 112"/>
                <a:gd name="T1" fmla="*/ 1338 h 1339"/>
                <a:gd name="T2" fmla="*/ 37 w 112"/>
                <a:gd name="T3" fmla="*/ 1339 h 1339"/>
                <a:gd name="T4" fmla="*/ 112 w 112"/>
                <a:gd name="T5" fmla="*/ 2 h 1339"/>
                <a:gd name="T6" fmla="*/ 75 w 112"/>
                <a:gd name="T7" fmla="*/ 0 h 1339"/>
                <a:gd name="T8" fmla="*/ 0 w 112"/>
                <a:gd name="T9" fmla="*/ 1338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39">
                  <a:moveTo>
                    <a:pt x="0" y="1338"/>
                  </a:moveTo>
                  <a:lnTo>
                    <a:pt x="37" y="1339"/>
                  </a:lnTo>
                  <a:lnTo>
                    <a:pt x="112" y="2"/>
                  </a:lnTo>
                  <a:lnTo>
                    <a:pt x="75" y="0"/>
                  </a:lnTo>
                  <a:lnTo>
                    <a:pt x="0" y="1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89" name="Freeform 397"/>
            <p:cNvSpPr>
              <a:spLocks/>
            </p:cNvSpPr>
            <p:nvPr/>
          </p:nvSpPr>
          <p:spPr bwMode="auto">
            <a:xfrm>
              <a:off x="4680" y="1457"/>
              <a:ext cx="72" cy="193"/>
            </a:xfrm>
            <a:custGeom>
              <a:avLst/>
              <a:gdLst>
                <a:gd name="T0" fmla="*/ 0 w 110"/>
                <a:gd name="T1" fmla="*/ 285 h 294"/>
                <a:gd name="T2" fmla="*/ 35 w 110"/>
                <a:gd name="T3" fmla="*/ 294 h 294"/>
                <a:gd name="T4" fmla="*/ 110 w 110"/>
                <a:gd name="T5" fmla="*/ 9 h 294"/>
                <a:gd name="T6" fmla="*/ 75 w 110"/>
                <a:gd name="T7" fmla="*/ 0 h 294"/>
                <a:gd name="T8" fmla="*/ 0 w 110"/>
                <a:gd name="T9" fmla="*/ 2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94">
                  <a:moveTo>
                    <a:pt x="0" y="285"/>
                  </a:moveTo>
                  <a:lnTo>
                    <a:pt x="35" y="294"/>
                  </a:lnTo>
                  <a:lnTo>
                    <a:pt x="110" y="9"/>
                  </a:lnTo>
                  <a:lnTo>
                    <a:pt x="75" y="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0" name="Line 398"/>
            <p:cNvSpPr>
              <a:spLocks noChangeShapeType="1"/>
            </p:cNvSpPr>
            <p:nvPr/>
          </p:nvSpPr>
          <p:spPr bwMode="auto">
            <a:xfrm flipV="1">
              <a:off x="5005" y="3297"/>
              <a:ext cx="1" cy="5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1" name="Line 399"/>
            <p:cNvSpPr>
              <a:spLocks noChangeShapeType="1"/>
            </p:cNvSpPr>
            <p:nvPr/>
          </p:nvSpPr>
          <p:spPr bwMode="auto">
            <a:xfrm flipV="1">
              <a:off x="5005" y="3297"/>
              <a:ext cx="1" cy="6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2" name="Line 400"/>
            <p:cNvSpPr>
              <a:spLocks noChangeShapeType="1"/>
            </p:cNvSpPr>
            <p:nvPr/>
          </p:nvSpPr>
          <p:spPr bwMode="auto">
            <a:xfrm flipV="1">
              <a:off x="5005" y="3289"/>
              <a:ext cx="1" cy="5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3" name="Line 401"/>
            <p:cNvSpPr>
              <a:spLocks noChangeShapeType="1"/>
            </p:cNvSpPr>
            <p:nvPr/>
          </p:nvSpPr>
          <p:spPr bwMode="auto">
            <a:xfrm flipV="1">
              <a:off x="5005" y="3289"/>
              <a:ext cx="1" cy="71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4" name="AutoShape 402"/>
            <p:cNvSpPr>
              <a:spLocks noChangeArrowheads="1"/>
            </p:cNvSpPr>
            <p:nvPr/>
          </p:nvSpPr>
          <p:spPr bwMode="auto">
            <a:xfrm rot="5400000">
              <a:off x="2829" y="1443"/>
              <a:ext cx="1232" cy="18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595" name="Text Box 403"/>
            <p:cNvSpPr txBox="1">
              <a:spLocks noChangeArrowheads="1"/>
            </p:cNvSpPr>
            <p:nvPr/>
          </p:nvSpPr>
          <p:spPr bwMode="auto">
            <a:xfrm>
              <a:off x="3456" y="720"/>
              <a:ext cx="141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chemeClr val="bg1"/>
                  </a:solidFill>
                  <a:latin typeface="Palatino" charset="0"/>
                  <a:ea typeface="宋体" charset="0"/>
                  <a:cs typeface="宋体" charset="0"/>
                </a:rPr>
                <a:t>Increase after  1970</a:t>
              </a:r>
              <a:endParaRPr lang="en-US" altLang="zh-CN" sz="2800" dirty="0">
                <a:solidFill>
                  <a:schemeClr val="bg1"/>
                </a:solidFill>
                <a:latin typeface="Arial Narrow" charset="0"/>
                <a:ea typeface="宋体" charset="0"/>
                <a:cs typeface="宋体" charset="0"/>
              </a:endParaRPr>
            </a:p>
          </p:txBody>
        </p:sp>
        <p:sp>
          <p:nvSpPr>
            <p:cNvPr id="520596" name="Line 404"/>
            <p:cNvSpPr>
              <a:spLocks noChangeShapeType="1"/>
            </p:cNvSpPr>
            <p:nvPr/>
          </p:nvSpPr>
          <p:spPr bwMode="auto">
            <a:xfrm>
              <a:off x="972" y="2356"/>
              <a:ext cx="6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7" name="Line 405"/>
            <p:cNvSpPr>
              <a:spLocks noChangeShapeType="1"/>
            </p:cNvSpPr>
            <p:nvPr/>
          </p:nvSpPr>
          <p:spPr bwMode="auto">
            <a:xfrm>
              <a:off x="972" y="1888"/>
              <a:ext cx="6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8" name="Line 406"/>
            <p:cNvSpPr>
              <a:spLocks noChangeShapeType="1"/>
            </p:cNvSpPr>
            <p:nvPr/>
          </p:nvSpPr>
          <p:spPr bwMode="auto">
            <a:xfrm>
              <a:off x="972" y="1426"/>
              <a:ext cx="6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99" name="Line 407"/>
            <p:cNvSpPr>
              <a:spLocks noChangeShapeType="1"/>
            </p:cNvSpPr>
            <p:nvPr/>
          </p:nvSpPr>
          <p:spPr bwMode="auto">
            <a:xfrm>
              <a:off x="972" y="958"/>
              <a:ext cx="6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00" name="Line 408"/>
            <p:cNvSpPr>
              <a:spLocks noChangeShapeType="1"/>
            </p:cNvSpPr>
            <p:nvPr/>
          </p:nvSpPr>
          <p:spPr bwMode="auto">
            <a:xfrm>
              <a:off x="972" y="1885"/>
              <a:ext cx="65" cy="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01" name="Line 409"/>
            <p:cNvSpPr>
              <a:spLocks noChangeShapeType="1"/>
            </p:cNvSpPr>
            <p:nvPr/>
          </p:nvSpPr>
          <p:spPr bwMode="auto">
            <a:xfrm>
              <a:off x="972" y="1424"/>
              <a:ext cx="6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02" name="Line 410"/>
            <p:cNvSpPr>
              <a:spLocks noChangeShapeType="1"/>
            </p:cNvSpPr>
            <p:nvPr/>
          </p:nvSpPr>
          <p:spPr bwMode="auto">
            <a:xfrm>
              <a:off x="972" y="957"/>
              <a:ext cx="6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603" name="Text Box 411"/>
          <p:cNvSpPr txBox="1">
            <a:spLocks noChangeArrowheads="1"/>
          </p:cNvSpPr>
          <p:nvPr/>
        </p:nvSpPr>
        <p:spPr bwMode="auto">
          <a:xfrm>
            <a:off x="304800" y="381000"/>
            <a:ext cx="865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Tahoma" charset="0"/>
              </a:rPr>
              <a:t>Disturbances in Canada’s forests [1920 –1995]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20604" name="Text Box 412"/>
          <p:cNvSpPr txBox="1">
            <a:spLocks noChangeArrowheads="1"/>
          </p:cNvSpPr>
          <p:nvPr/>
        </p:nvSpPr>
        <p:spPr bwMode="auto">
          <a:xfrm>
            <a:off x="5148263" y="6446838"/>
            <a:ext cx="23501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  <a:latin typeface="Palatino" charset="0"/>
              </a:rPr>
              <a:t>Source: </a:t>
            </a:r>
            <a:r>
              <a:rPr lang="en-AU" sz="1400" b="1" dirty="0" err="1">
                <a:solidFill>
                  <a:schemeClr val="bg1"/>
                </a:solidFill>
                <a:latin typeface="Palatino" charset="0"/>
              </a:rPr>
              <a:t>Kurz</a:t>
            </a:r>
            <a:r>
              <a:rPr lang="en-AU" sz="1400" b="1" dirty="0">
                <a:solidFill>
                  <a:schemeClr val="bg1"/>
                </a:solidFill>
                <a:latin typeface="Palatino" charset="0"/>
              </a:rPr>
              <a:t> &amp; Apps 1999</a:t>
            </a:r>
            <a:endParaRPr lang="en-AU" sz="1800" i="1" dirty="0">
              <a:solidFill>
                <a:schemeClr val="bg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0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70" name="Group 2"/>
          <p:cNvGrpSpPr>
            <a:grpSpLocks/>
          </p:cNvGrpSpPr>
          <p:nvPr/>
        </p:nvGrpSpPr>
        <p:grpSpPr bwMode="auto">
          <a:xfrm>
            <a:off x="301625" y="1327150"/>
            <a:ext cx="8172450" cy="5029200"/>
            <a:chOff x="191" y="864"/>
            <a:chExt cx="5148" cy="3168"/>
          </a:xfrm>
        </p:grpSpPr>
        <p:sp>
          <p:nvSpPr>
            <p:cNvPr id="519171" name="Rectangle 3"/>
            <p:cNvSpPr>
              <a:spLocks noChangeArrowheads="1"/>
            </p:cNvSpPr>
            <p:nvPr/>
          </p:nvSpPr>
          <p:spPr bwMode="auto">
            <a:xfrm>
              <a:off x="954" y="3594"/>
              <a:ext cx="4181" cy="43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1113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72" name="Line 4"/>
            <p:cNvSpPr>
              <a:spLocks noChangeShapeType="1"/>
            </p:cNvSpPr>
            <p:nvPr/>
          </p:nvSpPr>
          <p:spPr bwMode="auto">
            <a:xfrm>
              <a:off x="1299" y="3789"/>
              <a:ext cx="227" cy="1"/>
            </a:xfrm>
            <a:prstGeom prst="line">
              <a:avLst/>
            </a:prstGeom>
            <a:noFill/>
            <a:ln w="222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73" name="Rectangle 5"/>
            <p:cNvSpPr>
              <a:spLocks noChangeArrowheads="1"/>
            </p:cNvSpPr>
            <p:nvPr/>
          </p:nvSpPr>
          <p:spPr bwMode="auto">
            <a:xfrm>
              <a:off x="1568" y="3655"/>
              <a:ext cx="1435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Font typeface="Monotype Sorts" charset="0"/>
                <a:buNone/>
              </a:pPr>
              <a:r>
                <a:rPr lang="en-GB" sz="3200" b="1">
                  <a:latin typeface="Arial Narrow" charset="0"/>
                </a:rPr>
                <a:t>Variable Temp</a:t>
              </a:r>
            </a:p>
          </p:txBody>
        </p:sp>
        <p:sp>
          <p:nvSpPr>
            <p:cNvPr id="519174" name="Line 6"/>
            <p:cNvSpPr>
              <a:spLocks noChangeShapeType="1"/>
            </p:cNvSpPr>
            <p:nvPr/>
          </p:nvSpPr>
          <p:spPr bwMode="auto">
            <a:xfrm>
              <a:off x="3137" y="3789"/>
              <a:ext cx="226" cy="1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75" name="Rectangle 7"/>
            <p:cNvSpPr>
              <a:spLocks noChangeArrowheads="1"/>
            </p:cNvSpPr>
            <p:nvPr/>
          </p:nvSpPr>
          <p:spPr bwMode="auto">
            <a:xfrm>
              <a:off x="3405" y="3655"/>
              <a:ext cx="15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Font typeface="Monotype Sorts" charset="0"/>
                <a:buNone/>
              </a:pPr>
              <a:r>
                <a:rPr lang="en-GB" sz="3200" b="1">
                  <a:latin typeface="Arial Narrow" charset="0"/>
                </a:rPr>
                <a:t>Constant Temp</a:t>
              </a:r>
            </a:p>
          </p:txBody>
        </p:sp>
        <p:grpSp>
          <p:nvGrpSpPr>
            <p:cNvPr id="519176" name="Group 8"/>
            <p:cNvGrpSpPr>
              <a:grpSpLocks/>
            </p:cNvGrpSpPr>
            <p:nvPr/>
          </p:nvGrpSpPr>
          <p:grpSpPr bwMode="auto">
            <a:xfrm>
              <a:off x="191" y="864"/>
              <a:ext cx="5148" cy="2666"/>
              <a:chOff x="193" y="768"/>
              <a:chExt cx="5148" cy="2666"/>
            </a:xfrm>
          </p:grpSpPr>
          <p:grpSp>
            <p:nvGrpSpPr>
              <p:cNvPr id="519177" name="Group 9"/>
              <p:cNvGrpSpPr>
                <a:grpSpLocks/>
              </p:cNvGrpSpPr>
              <p:nvPr/>
            </p:nvGrpSpPr>
            <p:grpSpPr bwMode="auto">
              <a:xfrm>
                <a:off x="193" y="768"/>
                <a:ext cx="5148" cy="2666"/>
                <a:chOff x="193" y="906"/>
                <a:chExt cx="5148" cy="2529"/>
              </a:xfrm>
            </p:grpSpPr>
            <p:sp>
              <p:nvSpPr>
                <p:cNvPr id="519178" name="Rectangle 10"/>
                <p:cNvSpPr>
                  <a:spLocks noChangeArrowheads="1"/>
                </p:cNvSpPr>
                <p:nvPr/>
              </p:nvSpPr>
              <p:spPr bwMode="auto">
                <a:xfrm>
                  <a:off x="964" y="1018"/>
                  <a:ext cx="4189" cy="2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79" name="Rectangle 11"/>
                <p:cNvSpPr>
                  <a:spLocks noChangeArrowheads="1"/>
                </p:cNvSpPr>
                <p:nvPr/>
              </p:nvSpPr>
              <p:spPr bwMode="auto">
                <a:xfrm>
                  <a:off x="576" y="912"/>
                  <a:ext cx="4765" cy="252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1113">
                  <a:solidFill>
                    <a:srgbClr val="3333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0" name="Line 12"/>
                <p:cNvSpPr>
                  <a:spLocks noChangeShapeType="1"/>
                </p:cNvSpPr>
                <p:nvPr/>
              </p:nvSpPr>
              <p:spPr bwMode="auto">
                <a:xfrm>
                  <a:off x="964" y="1018"/>
                  <a:ext cx="1" cy="2118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1" name="Line 13"/>
                <p:cNvSpPr>
                  <a:spLocks noChangeShapeType="1"/>
                </p:cNvSpPr>
                <p:nvPr/>
              </p:nvSpPr>
              <p:spPr bwMode="auto">
                <a:xfrm>
                  <a:off x="914" y="3136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2" name="Line 14"/>
                <p:cNvSpPr>
                  <a:spLocks noChangeShapeType="1"/>
                </p:cNvSpPr>
                <p:nvPr/>
              </p:nvSpPr>
              <p:spPr bwMode="auto">
                <a:xfrm>
                  <a:off x="914" y="2781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3" name="Line 15"/>
                <p:cNvSpPr>
                  <a:spLocks noChangeShapeType="1"/>
                </p:cNvSpPr>
                <p:nvPr/>
              </p:nvSpPr>
              <p:spPr bwMode="auto">
                <a:xfrm>
                  <a:off x="914" y="2426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4" name="Line 16"/>
                <p:cNvSpPr>
                  <a:spLocks noChangeShapeType="1"/>
                </p:cNvSpPr>
                <p:nvPr/>
              </p:nvSpPr>
              <p:spPr bwMode="auto">
                <a:xfrm>
                  <a:off x="914" y="2082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5" name="Line 17"/>
                <p:cNvSpPr>
                  <a:spLocks noChangeShapeType="1"/>
                </p:cNvSpPr>
                <p:nvPr/>
              </p:nvSpPr>
              <p:spPr bwMode="auto">
                <a:xfrm>
                  <a:off x="914" y="1727"/>
                  <a:ext cx="50" cy="2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6" name="Line 18"/>
                <p:cNvSpPr>
                  <a:spLocks noChangeShapeType="1"/>
                </p:cNvSpPr>
                <p:nvPr/>
              </p:nvSpPr>
              <p:spPr bwMode="auto">
                <a:xfrm>
                  <a:off x="914" y="1372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7" name="Line 19"/>
                <p:cNvSpPr>
                  <a:spLocks noChangeShapeType="1"/>
                </p:cNvSpPr>
                <p:nvPr/>
              </p:nvSpPr>
              <p:spPr bwMode="auto">
                <a:xfrm>
                  <a:off x="914" y="1018"/>
                  <a:ext cx="50" cy="1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923" y="3137"/>
                  <a:ext cx="4214" cy="12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8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964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0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492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012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540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059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587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4105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6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633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5153" y="3136"/>
                  <a:ext cx="1" cy="54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964" y="313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9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012" y="313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059" y="313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1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105" y="313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5153" y="313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3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014" y="1630"/>
                  <a:ext cx="60" cy="87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074" y="1566"/>
                  <a:ext cx="50" cy="6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5" name="Line 37"/>
                <p:cNvSpPr>
                  <a:spLocks noChangeShapeType="1"/>
                </p:cNvSpPr>
                <p:nvPr/>
              </p:nvSpPr>
              <p:spPr bwMode="auto">
                <a:xfrm>
                  <a:off x="1124" y="1566"/>
                  <a:ext cx="50" cy="18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74" y="1663"/>
                  <a:ext cx="51" cy="8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7" name="Line 39"/>
                <p:cNvSpPr>
                  <a:spLocks noChangeShapeType="1"/>
                </p:cNvSpPr>
                <p:nvPr/>
              </p:nvSpPr>
              <p:spPr bwMode="auto">
                <a:xfrm>
                  <a:off x="1225" y="1663"/>
                  <a:ext cx="58" cy="2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283" y="1673"/>
                  <a:ext cx="50" cy="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0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333" y="1587"/>
                  <a:ext cx="50" cy="8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0" name="Line 42"/>
                <p:cNvSpPr>
                  <a:spLocks noChangeShapeType="1"/>
                </p:cNvSpPr>
                <p:nvPr/>
              </p:nvSpPr>
              <p:spPr bwMode="auto">
                <a:xfrm>
                  <a:off x="1383" y="1587"/>
                  <a:ext cx="51" cy="11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434" y="1619"/>
                  <a:ext cx="58" cy="87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2" name="Line 44"/>
                <p:cNvSpPr>
                  <a:spLocks noChangeShapeType="1"/>
                </p:cNvSpPr>
                <p:nvPr/>
              </p:nvSpPr>
              <p:spPr bwMode="auto">
                <a:xfrm>
                  <a:off x="1492" y="1619"/>
                  <a:ext cx="50" cy="12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3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1542" y="1479"/>
                  <a:ext cx="51" cy="26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4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593" y="1340"/>
                  <a:ext cx="50" cy="13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5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643" y="1329"/>
                  <a:ext cx="58" cy="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6" name="Line 48"/>
                <p:cNvSpPr>
                  <a:spLocks noChangeShapeType="1"/>
                </p:cNvSpPr>
                <p:nvPr/>
              </p:nvSpPr>
              <p:spPr bwMode="auto">
                <a:xfrm>
                  <a:off x="1701" y="1329"/>
                  <a:ext cx="52" cy="24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7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753" y="1426"/>
                  <a:ext cx="50" cy="15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8" name="Line 50"/>
                <p:cNvSpPr>
                  <a:spLocks noChangeShapeType="1"/>
                </p:cNvSpPr>
                <p:nvPr/>
              </p:nvSpPr>
              <p:spPr bwMode="auto">
                <a:xfrm>
                  <a:off x="1803" y="1426"/>
                  <a:ext cx="50" cy="2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19" name="Line 51"/>
                <p:cNvSpPr>
                  <a:spLocks noChangeShapeType="1"/>
                </p:cNvSpPr>
                <p:nvPr/>
              </p:nvSpPr>
              <p:spPr bwMode="auto">
                <a:xfrm>
                  <a:off x="1853" y="1447"/>
                  <a:ext cx="58" cy="29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0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911" y="1577"/>
                  <a:ext cx="51" cy="16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1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962" y="1415"/>
                  <a:ext cx="50" cy="16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2" name="Line 54"/>
                <p:cNvSpPr>
                  <a:spLocks noChangeShapeType="1"/>
                </p:cNvSpPr>
                <p:nvPr/>
              </p:nvSpPr>
              <p:spPr bwMode="auto">
                <a:xfrm>
                  <a:off x="2012" y="1415"/>
                  <a:ext cx="50" cy="10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3" name="Line 55"/>
                <p:cNvSpPr>
                  <a:spLocks noChangeShapeType="1"/>
                </p:cNvSpPr>
                <p:nvPr/>
              </p:nvSpPr>
              <p:spPr bwMode="auto">
                <a:xfrm>
                  <a:off x="2062" y="1523"/>
                  <a:ext cx="59" cy="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121" y="1469"/>
                  <a:ext cx="50" cy="6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5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171" y="1405"/>
                  <a:ext cx="50" cy="6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6" name="Line 58"/>
                <p:cNvSpPr>
                  <a:spLocks noChangeShapeType="1"/>
                </p:cNvSpPr>
                <p:nvPr/>
              </p:nvSpPr>
              <p:spPr bwMode="auto">
                <a:xfrm>
                  <a:off x="2221" y="1405"/>
                  <a:ext cx="50" cy="22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7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2271" y="1394"/>
                  <a:ext cx="59" cy="23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8" name="Line 60"/>
                <p:cNvSpPr>
                  <a:spLocks noChangeShapeType="1"/>
                </p:cNvSpPr>
                <p:nvPr/>
              </p:nvSpPr>
              <p:spPr bwMode="auto">
                <a:xfrm>
                  <a:off x="2330" y="1394"/>
                  <a:ext cx="50" cy="6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29" name="Line 61"/>
                <p:cNvSpPr>
                  <a:spLocks noChangeShapeType="1"/>
                </p:cNvSpPr>
                <p:nvPr/>
              </p:nvSpPr>
              <p:spPr bwMode="auto">
                <a:xfrm>
                  <a:off x="2380" y="1458"/>
                  <a:ext cx="50" cy="2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0" name="Line 62"/>
                <p:cNvSpPr>
                  <a:spLocks noChangeShapeType="1"/>
                </p:cNvSpPr>
                <p:nvPr/>
              </p:nvSpPr>
              <p:spPr bwMode="auto">
                <a:xfrm>
                  <a:off x="2430" y="1479"/>
                  <a:ext cx="50" cy="2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1" name="Line 63"/>
                <p:cNvSpPr>
                  <a:spLocks noChangeShapeType="1"/>
                </p:cNvSpPr>
                <p:nvPr/>
              </p:nvSpPr>
              <p:spPr bwMode="auto">
                <a:xfrm>
                  <a:off x="2480" y="1501"/>
                  <a:ext cx="60" cy="8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2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2540" y="1426"/>
                  <a:ext cx="50" cy="16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3" name="Line 65"/>
                <p:cNvSpPr>
                  <a:spLocks noChangeShapeType="1"/>
                </p:cNvSpPr>
                <p:nvPr/>
              </p:nvSpPr>
              <p:spPr bwMode="auto">
                <a:xfrm>
                  <a:off x="2590" y="1426"/>
                  <a:ext cx="50" cy="21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4" name="Line 66"/>
                <p:cNvSpPr>
                  <a:spLocks noChangeShapeType="1"/>
                </p:cNvSpPr>
                <p:nvPr/>
              </p:nvSpPr>
              <p:spPr bwMode="auto">
                <a:xfrm>
                  <a:off x="2640" y="1641"/>
                  <a:ext cx="51" cy="107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5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691" y="1534"/>
                  <a:ext cx="58" cy="21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6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2749" y="1405"/>
                  <a:ext cx="50" cy="12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7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799" y="1394"/>
                  <a:ext cx="50" cy="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8" name="Line 70"/>
                <p:cNvSpPr>
                  <a:spLocks noChangeShapeType="1"/>
                </p:cNvSpPr>
                <p:nvPr/>
              </p:nvSpPr>
              <p:spPr bwMode="auto">
                <a:xfrm>
                  <a:off x="2849" y="1394"/>
                  <a:ext cx="51" cy="12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39" name="Line 71"/>
                <p:cNvSpPr>
                  <a:spLocks noChangeShapeType="1"/>
                </p:cNvSpPr>
                <p:nvPr/>
              </p:nvSpPr>
              <p:spPr bwMode="auto">
                <a:xfrm>
                  <a:off x="2900" y="1523"/>
                  <a:ext cx="58" cy="107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0" name="Line 72"/>
                <p:cNvSpPr>
                  <a:spLocks noChangeShapeType="1"/>
                </p:cNvSpPr>
                <p:nvPr/>
              </p:nvSpPr>
              <p:spPr bwMode="auto">
                <a:xfrm>
                  <a:off x="2958" y="1630"/>
                  <a:ext cx="50" cy="28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1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008" y="1490"/>
                  <a:ext cx="51" cy="42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2" name="Line 74"/>
                <p:cNvSpPr>
                  <a:spLocks noChangeShapeType="1"/>
                </p:cNvSpPr>
                <p:nvPr/>
              </p:nvSpPr>
              <p:spPr bwMode="auto">
                <a:xfrm>
                  <a:off x="3059" y="1490"/>
                  <a:ext cx="50" cy="19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3" name="Line 75"/>
                <p:cNvSpPr>
                  <a:spLocks noChangeShapeType="1"/>
                </p:cNvSpPr>
                <p:nvPr/>
              </p:nvSpPr>
              <p:spPr bwMode="auto">
                <a:xfrm>
                  <a:off x="3109" y="1684"/>
                  <a:ext cx="58" cy="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4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167" y="1566"/>
                  <a:ext cx="50" cy="11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5" name="Line 77"/>
                <p:cNvSpPr>
                  <a:spLocks noChangeShapeType="1"/>
                </p:cNvSpPr>
                <p:nvPr/>
              </p:nvSpPr>
              <p:spPr bwMode="auto">
                <a:xfrm>
                  <a:off x="3217" y="1566"/>
                  <a:ext cx="51" cy="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6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3268" y="1479"/>
                  <a:ext cx="50" cy="9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7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318" y="1415"/>
                  <a:ext cx="59" cy="6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8" name="Line 80"/>
                <p:cNvSpPr>
                  <a:spLocks noChangeShapeType="1"/>
                </p:cNvSpPr>
                <p:nvPr/>
              </p:nvSpPr>
              <p:spPr bwMode="auto">
                <a:xfrm>
                  <a:off x="3377" y="1415"/>
                  <a:ext cx="51" cy="12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49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428" y="1534"/>
                  <a:ext cx="50" cy="1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0" name="Line 82"/>
                <p:cNvSpPr>
                  <a:spLocks noChangeShapeType="1"/>
                </p:cNvSpPr>
                <p:nvPr/>
              </p:nvSpPr>
              <p:spPr bwMode="auto">
                <a:xfrm>
                  <a:off x="3478" y="1534"/>
                  <a:ext cx="50" cy="7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1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528" y="1566"/>
                  <a:ext cx="59" cy="4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2" name="Line 84"/>
                <p:cNvSpPr>
                  <a:spLocks noChangeShapeType="1"/>
                </p:cNvSpPr>
                <p:nvPr/>
              </p:nvSpPr>
              <p:spPr bwMode="auto">
                <a:xfrm>
                  <a:off x="3587" y="1566"/>
                  <a:ext cx="50" cy="2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3" name="Line 85"/>
                <p:cNvSpPr>
                  <a:spLocks noChangeShapeType="1"/>
                </p:cNvSpPr>
                <p:nvPr/>
              </p:nvSpPr>
              <p:spPr bwMode="auto">
                <a:xfrm>
                  <a:off x="3637" y="1587"/>
                  <a:ext cx="50" cy="20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4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687" y="1544"/>
                  <a:ext cx="50" cy="24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5" name="Line 87"/>
                <p:cNvSpPr>
                  <a:spLocks noChangeShapeType="1"/>
                </p:cNvSpPr>
                <p:nvPr/>
              </p:nvSpPr>
              <p:spPr bwMode="auto">
                <a:xfrm>
                  <a:off x="3737" y="1544"/>
                  <a:ext cx="59" cy="86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6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796" y="1888"/>
                  <a:ext cx="50" cy="51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7" name="Line 89"/>
                <p:cNvSpPr>
                  <a:spLocks noChangeShapeType="1"/>
                </p:cNvSpPr>
                <p:nvPr/>
              </p:nvSpPr>
              <p:spPr bwMode="auto">
                <a:xfrm>
                  <a:off x="3846" y="1888"/>
                  <a:ext cx="50" cy="26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8" name="Line 90"/>
                <p:cNvSpPr>
                  <a:spLocks noChangeShapeType="1"/>
                </p:cNvSpPr>
                <p:nvPr/>
              </p:nvSpPr>
              <p:spPr bwMode="auto">
                <a:xfrm>
                  <a:off x="3896" y="2157"/>
                  <a:ext cx="50" cy="140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59" name="Line 91"/>
                <p:cNvSpPr>
                  <a:spLocks noChangeShapeType="1"/>
                </p:cNvSpPr>
                <p:nvPr/>
              </p:nvSpPr>
              <p:spPr bwMode="auto">
                <a:xfrm>
                  <a:off x="3946" y="2297"/>
                  <a:ext cx="59" cy="9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0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4005" y="2135"/>
                  <a:ext cx="50" cy="25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1" name="Line 93"/>
                <p:cNvSpPr>
                  <a:spLocks noChangeShapeType="1"/>
                </p:cNvSpPr>
                <p:nvPr/>
              </p:nvSpPr>
              <p:spPr bwMode="auto">
                <a:xfrm>
                  <a:off x="4055" y="2135"/>
                  <a:ext cx="50" cy="26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2" name="Line 94"/>
                <p:cNvSpPr>
                  <a:spLocks noChangeShapeType="1"/>
                </p:cNvSpPr>
                <p:nvPr/>
              </p:nvSpPr>
              <p:spPr bwMode="auto">
                <a:xfrm>
                  <a:off x="4105" y="2404"/>
                  <a:ext cx="52" cy="25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3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4157" y="2620"/>
                  <a:ext cx="58" cy="4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4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4215" y="2244"/>
                  <a:ext cx="50" cy="37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5" name="Line 97"/>
                <p:cNvSpPr>
                  <a:spLocks noChangeShapeType="1"/>
                </p:cNvSpPr>
                <p:nvPr/>
              </p:nvSpPr>
              <p:spPr bwMode="auto">
                <a:xfrm>
                  <a:off x="4265" y="2244"/>
                  <a:ext cx="50" cy="42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6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4315" y="2362"/>
                  <a:ext cx="51" cy="3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7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4366" y="2244"/>
                  <a:ext cx="58" cy="118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8" name="Line 100"/>
                <p:cNvSpPr>
                  <a:spLocks noChangeShapeType="1"/>
                </p:cNvSpPr>
                <p:nvPr/>
              </p:nvSpPr>
              <p:spPr bwMode="auto">
                <a:xfrm>
                  <a:off x="4424" y="2244"/>
                  <a:ext cx="50" cy="343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69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474" y="2351"/>
                  <a:ext cx="51" cy="23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0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4525" y="2264"/>
                  <a:ext cx="50" cy="87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1" name="Line 103"/>
                <p:cNvSpPr>
                  <a:spLocks noChangeShapeType="1"/>
                </p:cNvSpPr>
                <p:nvPr/>
              </p:nvSpPr>
              <p:spPr bwMode="auto">
                <a:xfrm>
                  <a:off x="4553" y="2303"/>
                  <a:ext cx="80" cy="199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2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4633" y="2340"/>
                  <a:ext cx="50" cy="162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3" name="Line 105"/>
                <p:cNvSpPr>
                  <a:spLocks noChangeShapeType="1"/>
                </p:cNvSpPr>
                <p:nvPr/>
              </p:nvSpPr>
              <p:spPr bwMode="auto">
                <a:xfrm>
                  <a:off x="4683" y="2340"/>
                  <a:ext cx="51" cy="75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4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4734" y="2211"/>
                  <a:ext cx="50" cy="204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5" name="Line 107"/>
                <p:cNvSpPr>
                  <a:spLocks noChangeShapeType="1"/>
                </p:cNvSpPr>
                <p:nvPr/>
              </p:nvSpPr>
              <p:spPr bwMode="auto">
                <a:xfrm>
                  <a:off x="4784" y="2211"/>
                  <a:ext cx="59" cy="33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6" name="Line 108"/>
                <p:cNvSpPr>
                  <a:spLocks noChangeShapeType="1"/>
                </p:cNvSpPr>
                <p:nvPr/>
              </p:nvSpPr>
              <p:spPr bwMode="auto">
                <a:xfrm>
                  <a:off x="4843" y="2244"/>
                  <a:ext cx="51" cy="311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7" name="Line 109"/>
                <p:cNvSpPr>
                  <a:spLocks noChangeShapeType="1"/>
                </p:cNvSpPr>
                <p:nvPr/>
              </p:nvSpPr>
              <p:spPr bwMode="auto">
                <a:xfrm>
                  <a:off x="4894" y="2555"/>
                  <a:ext cx="50" cy="76"/>
                </a:xfrm>
                <a:prstGeom prst="line">
                  <a:avLst/>
                </a:prstGeom>
                <a:noFill/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8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1014" y="1630"/>
                  <a:ext cx="60" cy="97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79" name="Line 111"/>
                <p:cNvSpPr>
                  <a:spLocks noChangeShapeType="1"/>
                </p:cNvSpPr>
                <p:nvPr/>
              </p:nvSpPr>
              <p:spPr bwMode="auto">
                <a:xfrm>
                  <a:off x="1074" y="1630"/>
                  <a:ext cx="50" cy="3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0" name="Line 112"/>
                <p:cNvSpPr>
                  <a:spLocks noChangeShapeType="1"/>
                </p:cNvSpPr>
                <p:nvPr/>
              </p:nvSpPr>
              <p:spPr bwMode="auto">
                <a:xfrm>
                  <a:off x="1124" y="1663"/>
                  <a:ext cx="50" cy="3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1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1174" y="1641"/>
                  <a:ext cx="51" cy="5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2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225" y="1619"/>
                  <a:ext cx="58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3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1283" y="1598"/>
                  <a:ext cx="50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4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333" y="1534"/>
                  <a:ext cx="50" cy="6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5" name="Line 117"/>
                <p:cNvSpPr>
                  <a:spLocks noChangeShapeType="1"/>
                </p:cNvSpPr>
                <p:nvPr/>
              </p:nvSpPr>
              <p:spPr bwMode="auto">
                <a:xfrm>
                  <a:off x="1383" y="1534"/>
                  <a:ext cx="51" cy="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6" name="Line 118"/>
                <p:cNvSpPr>
                  <a:spLocks noChangeShapeType="1"/>
                </p:cNvSpPr>
                <p:nvPr/>
              </p:nvSpPr>
              <p:spPr bwMode="auto">
                <a:xfrm>
                  <a:off x="1434" y="1534"/>
                  <a:ext cx="58" cy="7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7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492" y="1566"/>
                  <a:ext cx="50" cy="4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8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542" y="1555"/>
                  <a:ext cx="51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89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593" y="1523"/>
                  <a:ext cx="50" cy="3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0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1643" y="1479"/>
                  <a:ext cx="58" cy="4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1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701" y="1469"/>
                  <a:ext cx="52" cy="10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2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753" y="1437"/>
                  <a:ext cx="50" cy="3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3" name="Line 125"/>
                <p:cNvSpPr>
                  <a:spLocks noChangeShapeType="1"/>
                </p:cNvSpPr>
                <p:nvPr/>
              </p:nvSpPr>
              <p:spPr bwMode="auto">
                <a:xfrm>
                  <a:off x="1803" y="1437"/>
                  <a:ext cx="50" cy="5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4" name="Line 126"/>
                <p:cNvSpPr>
                  <a:spLocks noChangeShapeType="1"/>
                </p:cNvSpPr>
                <p:nvPr/>
              </p:nvSpPr>
              <p:spPr bwMode="auto">
                <a:xfrm>
                  <a:off x="1853" y="1490"/>
                  <a:ext cx="58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5" name="Line 127"/>
                <p:cNvSpPr>
                  <a:spLocks noChangeShapeType="1"/>
                </p:cNvSpPr>
                <p:nvPr/>
              </p:nvSpPr>
              <p:spPr bwMode="auto">
                <a:xfrm>
                  <a:off x="1911" y="1512"/>
                  <a:ext cx="51" cy="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6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962" y="1447"/>
                  <a:ext cx="50" cy="65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7" name="Line 129"/>
                <p:cNvSpPr>
                  <a:spLocks noChangeShapeType="1"/>
                </p:cNvSpPr>
                <p:nvPr/>
              </p:nvSpPr>
              <p:spPr bwMode="auto">
                <a:xfrm>
                  <a:off x="2012" y="1447"/>
                  <a:ext cx="50" cy="4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8" name="Line 130"/>
                <p:cNvSpPr>
                  <a:spLocks noChangeShapeType="1"/>
                </p:cNvSpPr>
                <p:nvPr/>
              </p:nvSpPr>
              <p:spPr bwMode="auto">
                <a:xfrm>
                  <a:off x="2062" y="1490"/>
                  <a:ext cx="59" cy="76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99" name="Line 131"/>
                <p:cNvSpPr>
                  <a:spLocks noChangeShapeType="1"/>
                </p:cNvSpPr>
                <p:nvPr/>
              </p:nvSpPr>
              <p:spPr bwMode="auto">
                <a:xfrm>
                  <a:off x="2121" y="1566"/>
                  <a:ext cx="50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0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171" y="1544"/>
                  <a:ext cx="50" cy="3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1" name="Line 133"/>
                <p:cNvSpPr>
                  <a:spLocks noChangeShapeType="1"/>
                </p:cNvSpPr>
                <p:nvPr/>
              </p:nvSpPr>
              <p:spPr bwMode="auto">
                <a:xfrm>
                  <a:off x="2221" y="1544"/>
                  <a:ext cx="50" cy="4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2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271" y="1566"/>
                  <a:ext cx="59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3" name="Line 135"/>
                <p:cNvSpPr>
                  <a:spLocks noChangeShapeType="1"/>
                </p:cNvSpPr>
                <p:nvPr/>
              </p:nvSpPr>
              <p:spPr bwMode="auto">
                <a:xfrm>
                  <a:off x="2330" y="1566"/>
                  <a:ext cx="50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4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2380" y="1555"/>
                  <a:ext cx="50" cy="3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5" name="Line 137"/>
                <p:cNvSpPr>
                  <a:spLocks noChangeShapeType="1"/>
                </p:cNvSpPr>
                <p:nvPr/>
              </p:nvSpPr>
              <p:spPr bwMode="auto">
                <a:xfrm>
                  <a:off x="2430" y="1555"/>
                  <a:ext cx="50" cy="75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6" name="Line 138"/>
                <p:cNvSpPr>
                  <a:spLocks noChangeShapeType="1"/>
                </p:cNvSpPr>
                <p:nvPr/>
              </p:nvSpPr>
              <p:spPr bwMode="auto">
                <a:xfrm>
                  <a:off x="2480" y="1630"/>
                  <a:ext cx="60" cy="4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7" name="Line 139"/>
                <p:cNvSpPr>
                  <a:spLocks noChangeShapeType="1"/>
                </p:cNvSpPr>
                <p:nvPr/>
              </p:nvSpPr>
              <p:spPr bwMode="auto">
                <a:xfrm>
                  <a:off x="2540" y="1673"/>
                  <a:ext cx="50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8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2590" y="1630"/>
                  <a:ext cx="50" cy="65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09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640" y="1577"/>
                  <a:ext cx="51" cy="5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0" name="Line 142"/>
                <p:cNvSpPr>
                  <a:spLocks noChangeShapeType="1"/>
                </p:cNvSpPr>
                <p:nvPr/>
              </p:nvSpPr>
              <p:spPr bwMode="auto">
                <a:xfrm>
                  <a:off x="2691" y="1577"/>
                  <a:ext cx="58" cy="3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1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2749" y="1555"/>
                  <a:ext cx="50" cy="5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2" name="Line 144"/>
                <p:cNvSpPr>
                  <a:spLocks noChangeShapeType="1"/>
                </p:cNvSpPr>
                <p:nvPr/>
              </p:nvSpPr>
              <p:spPr bwMode="auto">
                <a:xfrm>
                  <a:off x="2799" y="1555"/>
                  <a:ext cx="50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3" name="Line 145"/>
                <p:cNvSpPr>
                  <a:spLocks noChangeShapeType="1"/>
                </p:cNvSpPr>
                <p:nvPr/>
              </p:nvSpPr>
              <p:spPr bwMode="auto">
                <a:xfrm>
                  <a:off x="2849" y="1566"/>
                  <a:ext cx="51" cy="53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4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900" y="1608"/>
                  <a:ext cx="58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5" name="Line 147"/>
                <p:cNvSpPr>
                  <a:spLocks noChangeShapeType="1"/>
                </p:cNvSpPr>
                <p:nvPr/>
              </p:nvSpPr>
              <p:spPr bwMode="auto">
                <a:xfrm>
                  <a:off x="2958" y="1608"/>
                  <a:ext cx="50" cy="129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6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3008" y="1608"/>
                  <a:ext cx="51" cy="129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7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3059" y="1598"/>
                  <a:ext cx="50" cy="10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8" name="Line 150"/>
                <p:cNvSpPr>
                  <a:spLocks noChangeShapeType="1"/>
                </p:cNvSpPr>
                <p:nvPr/>
              </p:nvSpPr>
              <p:spPr bwMode="auto">
                <a:xfrm>
                  <a:off x="3109" y="1598"/>
                  <a:ext cx="58" cy="17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19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3167" y="1641"/>
                  <a:ext cx="50" cy="129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0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3217" y="1619"/>
                  <a:ext cx="51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1" name="Line 153"/>
                <p:cNvSpPr>
                  <a:spLocks noChangeShapeType="1"/>
                </p:cNvSpPr>
                <p:nvPr/>
              </p:nvSpPr>
              <p:spPr bwMode="auto">
                <a:xfrm>
                  <a:off x="3268" y="1619"/>
                  <a:ext cx="50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2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3318" y="1566"/>
                  <a:ext cx="59" cy="6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3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3377" y="1555"/>
                  <a:ext cx="51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4" name="Line 156"/>
                <p:cNvSpPr>
                  <a:spLocks noChangeShapeType="1"/>
                </p:cNvSpPr>
                <p:nvPr/>
              </p:nvSpPr>
              <p:spPr bwMode="auto">
                <a:xfrm>
                  <a:off x="3428" y="1555"/>
                  <a:ext cx="50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5" name="Line 157"/>
                <p:cNvSpPr>
                  <a:spLocks noChangeShapeType="1"/>
                </p:cNvSpPr>
                <p:nvPr/>
              </p:nvSpPr>
              <p:spPr bwMode="auto">
                <a:xfrm>
                  <a:off x="3478" y="1566"/>
                  <a:ext cx="50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6" name="Line 158"/>
                <p:cNvSpPr>
                  <a:spLocks noChangeShapeType="1"/>
                </p:cNvSpPr>
                <p:nvPr/>
              </p:nvSpPr>
              <p:spPr bwMode="auto">
                <a:xfrm>
                  <a:off x="3528" y="1587"/>
                  <a:ext cx="59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7" name="Line 159"/>
                <p:cNvSpPr>
                  <a:spLocks noChangeShapeType="1"/>
                </p:cNvSpPr>
                <p:nvPr/>
              </p:nvSpPr>
              <p:spPr bwMode="auto">
                <a:xfrm>
                  <a:off x="3587" y="1608"/>
                  <a:ext cx="50" cy="76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8" name="Line 160"/>
                <p:cNvSpPr>
                  <a:spLocks noChangeShapeType="1"/>
                </p:cNvSpPr>
                <p:nvPr/>
              </p:nvSpPr>
              <p:spPr bwMode="auto">
                <a:xfrm>
                  <a:off x="3637" y="1684"/>
                  <a:ext cx="50" cy="118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29" name="Line 161"/>
                <p:cNvSpPr>
                  <a:spLocks noChangeShapeType="1"/>
                </p:cNvSpPr>
                <p:nvPr/>
              </p:nvSpPr>
              <p:spPr bwMode="auto">
                <a:xfrm>
                  <a:off x="3687" y="1802"/>
                  <a:ext cx="50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0" name="Line 162"/>
                <p:cNvSpPr>
                  <a:spLocks noChangeShapeType="1"/>
                </p:cNvSpPr>
                <p:nvPr/>
              </p:nvSpPr>
              <p:spPr bwMode="auto">
                <a:xfrm>
                  <a:off x="3737" y="1824"/>
                  <a:ext cx="59" cy="86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1" name="Line 163"/>
                <p:cNvSpPr>
                  <a:spLocks noChangeShapeType="1"/>
                </p:cNvSpPr>
                <p:nvPr/>
              </p:nvSpPr>
              <p:spPr bwMode="auto">
                <a:xfrm>
                  <a:off x="3796" y="1910"/>
                  <a:ext cx="50" cy="2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2" name="Line 164"/>
                <p:cNvSpPr>
                  <a:spLocks noChangeShapeType="1"/>
                </p:cNvSpPr>
                <p:nvPr/>
              </p:nvSpPr>
              <p:spPr bwMode="auto">
                <a:xfrm>
                  <a:off x="3846" y="1931"/>
                  <a:ext cx="50" cy="129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3" name="Line 165"/>
                <p:cNvSpPr>
                  <a:spLocks noChangeShapeType="1"/>
                </p:cNvSpPr>
                <p:nvPr/>
              </p:nvSpPr>
              <p:spPr bwMode="auto">
                <a:xfrm>
                  <a:off x="3896" y="2060"/>
                  <a:ext cx="50" cy="129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4" name="Line 166"/>
                <p:cNvSpPr>
                  <a:spLocks noChangeShapeType="1"/>
                </p:cNvSpPr>
                <p:nvPr/>
              </p:nvSpPr>
              <p:spPr bwMode="auto">
                <a:xfrm>
                  <a:off x="3946" y="2189"/>
                  <a:ext cx="59" cy="6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5" name="Line 167"/>
                <p:cNvSpPr>
                  <a:spLocks noChangeShapeType="1"/>
                </p:cNvSpPr>
                <p:nvPr/>
              </p:nvSpPr>
              <p:spPr bwMode="auto">
                <a:xfrm>
                  <a:off x="4005" y="2253"/>
                  <a:ext cx="50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6" name="Line 168"/>
                <p:cNvSpPr>
                  <a:spLocks noChangeShapeType="1"/>
                </p:cNvSpPr>
                <p:nvPr/>
              </p:nvSpPr>
              <p:spPr bwMode="auto">
                <a:xfrm>
                  <a:off x="4055" y="2275"/>
                  <a:ext cx="50" cy="107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7" name="Line 169"/>
                <p:cNvSpPr>
                  <a:spLocks noChangeShapeType="1"/>
                </p:cNvSpPr>
                <p:nvPr/>
              </p:nvSpPr>
              <p:spPr bwMode="auto">
                <a:xfrm>
                  <a:off x="4105" y="2382"/>
                  <a:ext cx="52" cy="227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8" name="Line 170"/>
                <p:cNvSpPr>
                  <a:spLocks noChangeShapeType="1"/>
                </p:cNvSpPr>
                <p:nvPr/>
              </p:nvSpPr>
              <p:spPr bwMode="auto">
                <a:xfrm>
                  <a:off x="4157" y="2609"/>
                  <a:ext cx="58" cy="86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39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4215" y="2673"/>
                  <a:ext cx="50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0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4265" y="2555"/>
                  <a:ext cx="50" cy="118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1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315" y="2513"/>
                  <a:ext cx="51" cy="4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2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4366" y="2491"/>
                  <a:ext cx="58" cy="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3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4424" y="2480"/>
                  <a:ext cx="50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4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4474" y="2469"/>
                  <a:ext cx="51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5" name="Line 177"/>
                <p:cNvSpPr>
                  <a:spLocks noChangeShapeType="1"/>
                </p:cNvSpPr>
                <p:nvPr/>
              </p:nvSpPr>
              <p:spPr bwMode="auto">
                <a:xfrm>
                  <a:off x="4525" y="2469"/>
                  <a:ext cx="50" cy="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6" name="Line 178"/>
                <p:cNvSpPr>
                  <a:spLocks noChangeShapeType="1"/>
                </p:cNvSpPr>
                <p:nvPr/>
              </p:nvSpPr>
              <p:spPr bwMode="auto">
                <a:xfrm>
                  <a:off x="4575" y="2469"/>
                  <a:ext cx="58" cy="322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7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4633" y="2480"/>
                  <a:ext cx="50" cy="3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8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4683" y="2469"/>
                  <a:ext cx="51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49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734" y="2415"/>
                  <a:ext cx="50" cy="54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50" name="Line 182"/>
                <p:cNvSpPr>
                  <a:spLocks noChangeShapeType="1"/>
                </p:cNvSpPr>
                <p:nvPr/>
              </p:nvSpPr>
              <p:spPr bwMode="auto">
                <a:xfrm>
                  <a:off x="4784" y="2415"/>
                  <a:ext cx="59" cy="11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51" name="Line 183"/>
                <p:cNvSpPr>
                  <a:spLocks noChangeShapeType="1"/>
                </p:cNvSpPr>
                <p:nvPr/>
              </p:nvSpPr>
              <p:spPr bwMode="auto">
                <a:xfrm>
                  <a:off x="4843" y="2426"/>
                  <a:ext cx="51" cy="205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52" name="Line 184"/>
                <p:cNvSpPr>
                  <a:spLocks noChangeShapeType="1"/>
                </p:cNvSpPr>
                <p:nvPr/>
              </p:nvSpPr>
              <p:spPr bwMode="auto">
                <a:xfrm>
                  <a:off x="4894" y="2631"/>
                  <a:ext cx="50" cy="107"/>
                </a:xfrm>
                <a:prstGeom prst="line">
                  <a:avLst/>
                </a:prstGeom>
                <a:noFill/>
                <a:ln w="349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53" name="Rectangle 185"/>
                <p:cNvSpPr>
                  <a:spLocks noChangeArrowheads="1"/>
                </p:cNvSpPr>
                <p:nvPr/>
              </p:nvSpPr>
              <p:spPr bwMode="auto">
                <a:xfrm>
                  <a:off x="576" y="3024"/>
                  <a:ext cx="352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-200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4" name="Rectangle 186"/>
                <p:cNvSpPr>
                  <a:spLocks noChangeArrowheads="1"/>
                </p:cNvSpPr>
                <p:nvPr/>
              </p:nvSpPr>
              <p:spPr bwMode="auto">
                <a:xfrm>
                  <a:off x="576" y="2668"/>
                  <a:ext cx="352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-100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5" name="Rectangle 187"/>
                <p:cNvSpPr>
                  <a:spLocks noChangeArrowheads="1"/>
                </p:cNvSpPr>
                <p:nvPr/>
              </p:nvSpPr>
              <p:spPr bwMode="auto">
                <a:xfrm>
                  <a:off x="836" y="2315"/>
                  <a:ext cx="96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6" name="Rectangle 188"/>
                <p:cNvSpPr>
                  <a:spLocks noChangeArrowheads="1"/>
                </p:cNvSpPr>
                <p:nvPr/>
              </p:nvSpPr>
              <p:spPr bwMode="auto">
                <a:xfrm>
                  <a:off x="635" y="1970"/>
                  <a:ext cx="288" cy="2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100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35" y="1616"/>
                  <a:ext cx="288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200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8" name="Rectangle 190"/>
                <p:cNvSpPr>
                  <a:spLocks noChangeArrowheads="1"/>
                </p:cNvSpPr>
                <p:nvPr/>
              </p:nvSpPr>
              <p:spPr bwMode="auto">
                <a:xfrm>
                  <a:off x="635" y="1260"/>
                  <a:ext cx="288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300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59" name="Rectangle 191"/>
                <p:cNvSpPr>
                  <a:spLocks noChangeArrowheads="1"/>
                </p:cNvSpPr>
                <p:nvPr/>
              </p:nvSpPr>
              <p:spPr bwMode="auto">
                <a:xfrm>
                  <a:off x="635" y="906"/>
                  <a:ext cx="288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>
                      <a:latin typeface="Palatino" charset="0"/>
                    </a:rPr>
                    <a:t>400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0" name="Rectangle 192"/>
                <p:cNvSpPr>
                  <a:spLocks noChangeArrowheads="1"/>
                </p:cNvSpPr>
                <p:nvPr/>
              </p:nvSpPr>
              <p:spPr bwMode="auto">
                <a:xfrm>
                  <a:off x="768" y="3217"/>
                  <a:ext cx="384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1920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1" name="Rectangle 193"/>
                <p:cNvSpPr>
                  <a:spLocks noChangeArrowheads="1"/>
                </p:cNvSpPr>
                <p:nvPr/>
              </p:nvSpPr>
              <p:spPr bwMode="auto">
                <a:xfrm>
                  <a:off x="1816" y="3217"/>
                  <a:ext cx="384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1940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2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63" y="3217"/>
                  <a:ext cx="384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1960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3" name="Rectangle 195"/>
                <p:cNvSpPr>
                  <a:spLocks noChangeArrowheads="1"/>
                </p:cNvSpPr>
                <p:nvPr/>
              </p:nvSpPr>
              <p:spPr bwMode="auto">
                <a:xfrm>
                  <a:off x="3909" y="3217"/>
                  <a:ext cx="384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1980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4" name="Rectangle 196"/>
                <p:cNvSpPr>
                  <a:spLocks noChangeArrowheads="1"/>
                </p:cNvSpPr>
                <p:nvPr/>
              </p:nvSpPr>
              <p:spPr bwMode="auto">
                <a:xfrm>
                  <a:off x="4957" y="3216"/>
                  <a:ext cx="384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>
                      <a:latin typeface="Palatino" charset="0"/>
                    </a:rPr>
                    <a:t>2000</a:t>
                  </a:r>
                  <a:endParaRPr kumimoji="1" lang="en-GB" sz="3200">
                    <a:solidFill>
                      <a:schemeClr val="tx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5" name="Rectangle 197"/>
                <p:cNvSpPr>
                  <a:spLocks noChangeArrowheads="1"/>
                </p:cNvSpPr>
                <p:nvPr/>
              </p:nvSpPr>
              <p:spPr bwMode="auto">
                <a:xfrm rot="16200000">
                  <a:off x="-52" y="1991"/>
                  <a:ext cx="724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2400" b="1" dirty="0" err="1">
                      <a:solidFill>
                        <a:schemeClr val="bg1"/>
                      </a:solidFill>
                      <a:latin typeface="Palatino" charset="0"/>
                    </a:rPr>
                    <a:t>Tg</a:t>
                  </a:r>
                  <a:r>
                    <a:rPr lang="en-GB" sz="2400" b="1" dirty="0">
                      <a:solidFill>
                        <a:schemeClr val="bg1"/>
                      </a:solidFill>
                      <a:latin typeface="Palatino" charset="0"/>
                    </a:rPr>
                    <a:t> C / </a:t>
                  </a:r>
                  <a:r>
                    <a:rPr lang="en-GB" sz="2400" b="1" dirty="0" err="1">
                      <a:solidFill>
                        <a:schemeClr val="bg1"/>
                      </a:solidFill>
                      <a:latin typeface="Palatino" charset="0"/>
                    </a:rPr>
                    <a:t>yr</a:t>
                  </a:r>
                  <a:endParaRPr lang="en-GB" sz="4000" dirty="0">
                    <a:solidFill>
                      <a:schemeClr val="bg1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6" name="Rectangle 198"/>
                <p:cNvSpPr>
                  <a:spLocks noChangeArrowheads="1"/>
                </p:cNvSpPr>
                <p:nvPr/>
              </p:nvSpPr>
              <p:spPr bwMode="auto">
                <a:xfrm>
                  <a:off x="4458" y="2921"/>
                  <a:ext cx="695" cy="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67" name="Rectangle 199"/>
                <p:cNvSpPr>
                  <a:spLocks noChangeArrowheads="1"/>
                </p:cNvSpPr>
                <p:nvPr/>
              </p:nvSpPr>
              <p:spPr bwMode="auto">
                <a:xfrm>
                  <a:off x="4464" y="2784"/>
                  <a:ext cx="831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4000" dirty="0">
                      <a:solidFill>
                        <a:srgbClr val="FF0000"/>
                      </a:solidFill>
                      <a:latin typeface="Arial Narrow" charset="0"/>
                    </a:rPr>
                    <a:t>Source</a:t>
                  </a:r>
                  <a:endParaRPr kumimoji="1" lang="en-GB" sz="4400" dirty="0">
                    <a:solidFill>
                      <a:srgbClr val="FF0000"/>
                    </a:solidFill>
                    <a:latin typeface="Arial Narrow" charset="0"/>
                  </a:endParaRPr>
                </a:p>
              </p:txBody>
            </p:sp>
            <p:sp>
              <p:nvSpPr>
                <p:cNvPr id="519368" name="Rectangle 200"/>
                <p:cNvSpPr>
                  <a:spLocks noChangeArrowheads="1"/>
                </p:cNvSpPr>
                <p:nvPr/>
              </p:nvSpPr>
              <p:spPr bwMode="auto">
                <a:xfrm>
                  <a:off x="4525" y="1060"/>
                  <a:ext cx="544" cy="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69" name="Rectangle 201"/>
                <p:cNvSpPr>
                  <a:spLocks noChangeArrowheads="1"/>
                </p:cNvSpPr>
                <p:nvPr/>
              </p:nvSpPr>
              <p:spPr bwMode="auto">
                <a:xfrm>
                  <a:off x="4689" y="1287"/>
                  <a:ext cx="510" cy="3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buClr>
                      <a:schemeClr val="bg2"/>
                    </a:buClr>
                    <a:buFont typeface="Monotype Sorts" charset="0"/>
                    <a:buNone/>
                  </a:pPr>
                  <a:r>
                    <a:rPr lang="en-GB" sz="4000" dirty="0">
                      <a:solidFill>
                        <a:srgbClr val="006600"/>
                      </a:solidFill>
                      <a:latin typeface="Arial Narrow" charset="0"/>
                    </a:rPr>
                    <a:t>Sink</a:t>
                  </a:r>
                  <a:endParaRPr kumimoji="1" lang="en-GB" sz="4400" dirty="0">
                    <a:solidFill>
                      <a:srgbClr val="006600"/>
                    </a:solidFill>
                    <a:latin typeface="Arial Narrow" charset="0"/>
                  </a:endParaRPr>
                </a:p>
              </p:txBody>
            </p:sp>
            <p:grpSp>
              <p:nvGrpSpPr>
                <p:cNvPr id="519370" name="Group 202"/>
                <p:cNvGrpSpPr>
                  <a:grpSpLocks/>
                </p:cNvGrpSpPr>
                <p:nvPr/>
              </p:nvGrpSpPr>
              <p:grpSpPr bwMode="auto">
                <a:xfrm>
                  <a:off x="956" y="2437"/>
                  <a:ext cx="4197" cy="11"/>
                  <a:chOff x="1338" y="2322"/>
                  <a:chExt cx="3593" cy="9"/>
                </a:xfrm>
              </p:grpSpPr>
              <p:sp>
                <p:nvSpPr>
                  <p:cNvPr id="519371" name="Freeform 203"/>
                  <p:cNvSpPr>
                    <a:spLocks/>
                  </p:cNvSpPr>
                  <p:nvPr/>
                </p:nvSpPr>
                <p:spPr bwMode="auto">
                  <a:xfrm>
                    <a:off x="1338" y="2322"/>
                    <a:ext cx="29" cy="9"/>
                  </a:xfrm>
                  <a:custGeom>
                    <a:avLst/>
                    <a:gdLst>
                      <a:gd name="T0" fmla="*/ 0 w 29"/>
                      <a:gd name="T1" fmla="*/ 0 h 9"/>
                      <a:gd name="T2" fmla="*/ 0 w 29"/>
                      <a:gd name="T3" fmla="*/ 0 h 9"/>
                      <a:gd name="T4" fmla="*/ 0 w 29"/>
                      <a:gd name="T5" fmla="*/ 9 h 9"/>
                      <a:gd name="T6" fmla="*/ 29 w 29"/>
                      <a:gd name="T7" fmla="*/ 9 h 9"/>
                      <a:gd name="T8" fmla="*/ 29 w 29"/>
                      <a:gd name="T9" fmla="*/ 0 h 9"/>
                      <a:gd name="T10" fmla="*/ 29 w 29"/>
                      <a:gd name="T11" fmla="*/ 0 h 9"/>
                      <a:gd name="T12" fmla="*/ 0 w 2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29" y="9"/>
                        </a:lnTo>
                        <a:lnTo>
                          <a:pt x="29" y="0"/>
                        </a:lnTo>
                        <a:lnTo>
                          <a:pt x="2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2" name="Freeform 204"/>
                  <p:cNvSpPr>
                    <a:spLocks/>
                  </p:cNvSpPr>
                  <p:nvPr/>
                </p:nvSpPr>
                <p:spPr bwMode="auto">
                  <a:xfrm>
                    <a:off x="1381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3" name="Freeform 205"/>
                  <p:cNvSpPr>
                    <a:spLocks/>
                  </p:cNvSpPr>
                  <p:nvPr/>
                </p:nvSpPr>
                <p:spPr bwMode="auto">
                  <a:xfrm>
                    <a:off x="1432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4" name="Freeform 206"/>
                  <p:cNvSpPr>
                    <a:spLocks/>
                  </p:cNvSpPr>
                  <p:nvPr/>
                </p:nvSpPr>
                <p:spPr bwMode="auto">
                  <a:xfrm>
                    <a:off x="148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5" name="Freeform 207"/>
                  <p:cNvSpPr>
                    <a:spLocks/>
                  </p:cNvSpPr>
                  <p:nvPr/>
                </p:nvSpPr>
                <p:spPr bwMode="auto">
                  <a:xfrm>
                    <a:off x="153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6" name="Freeform 208"/>
                  <p:cNvSpPr>
                    <a:spLocks/>
                  </p:cNvSpPr>
                  <p:nvPr/>
                </p:nvSpPr>
                <p:spPr bwMode="auto">
                  <a:xfrm>
                    <a:off x="158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7" name="Freeform 209"/>
                  <p:cNvSpPr>
                    <a:spLocks/>
                  </p:cNvSpPr>
                  <p:nvPr/>
                </p:nvSpPr>
                <p:spPr bwMode="auto">
                  <a:xfrm>
                    <a:off x="163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8" name="Freeform 210"/>
                  <p:cNvSpPr>
                    <a:spLocks/>
                  </p:cNvSpPr>
                  <p:nvPr/>
                </p:nvSpPr>
                <p:spPr bwMode="auto">
                  <a:xfrm>
                    <a:off x="1682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79" name="Freeform 211"/>
                  <p:cNvSpPr>
                    <a:spLocks/>
                  </p:cNvSpPr>
                  <p:nvPr/>
                </p:nvSpPr>
                <p:spPr bwMode="auto">
                  <a:xfrm>
                    <a:off x="173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0" name="Freeform 212"/>
                  <p:cNvSpPr>
                    <a:spLocks/>
                  </p:cNvSpPr>
                  <p:nvPr/>
                </p:nvSpPr>
                <p:spPr bwMode="auto">
                  <a:xfrm>
                    <a:off x="178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1" name="Freeform 213"/>
                  <p:cNvSpPr>
                    <a:spLocks/>
                  </p:cNvSpPr>
                  <p:nvPr/>
                </p:nvSpPr>
                <p:spPr bwMode="auto">
                  <a:xfrm>
                    <a:off x="183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2" name="Freeform 214"/>
                  <p:cNvSpPr>
                    <a:spLocks/>
                  </p:cNvSpPr>
                  <p:nvPr/>
                </p:nvSpPr>
                <p:spPr bwMode="auto">
                  <a:xfrm>
                    <a:off x="188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3" name="Freeform 215"/>
                  <p:cNvSpPr>
                    <a:spLocks/>
                  </p:cNvSpPr>
                  <p:nvPr/>
                </p:nvSpPr>
                <p:spPr bwMode="auto">
                  <a:xfrm>
                    <a:off x="1933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4" name="Freeform 216"/>
                  <p:cNvSpPr>
                    <a:spLocks/>
                  </p:cNvSpPr>
                  <p:nvPr/>
                </p:nvSpPr>
                <p:spPr bwMode="auto">
                  <a:xfrm>
                    <a:off x="198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5" name="Freeform 217"/>
                  <p:cNvSpPr>
                    <a:spLocks/>
                  </p:cNvSpPr>
                  <p:nvPr/>
                </p:nvSpPr>
                <p:spPr bwMode="auto">
                  <a:xfrm>
                    <a:off x="203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6" name="Freeform 218"/>
                  <p:cNvSpPr>
                    <a:spLocks/>
                  </p:cNvSpPr>
                  <p:nvPr/>
                </p:nvSpPr>
                <p:spPr bwMode="auto">
                  <a:xfrm>
                    <a:off x="208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7" name="Freeform 219"/>
                  <p:cNvSpPr>
                    <a:spLocks/>
                  </p:cNvSpPr>
                  <p:nvPr/>
                </p:nvSpPr>
                <p:spPr bwMode="auto">
                  <a:xfrm>
                    <a:off x="213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8" name="Freeform 220"/>
                  <p:cNvSpPr>
                    <a:spLocks/>
                  </p:cNvSpPr>
                  <p:nvPr/>
                </p:nvSpPr>
                <p:spPr bwMode="auto">
                  <a:xfrm>
                    <a:off x="2184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89" name="Freeform 221"/>
                  <p:cNvSpPr>
                    <a:spLocks/>
                  </p:cNvSpPr>
                  <p:nvPr/>
                </p:nvSpPr>
                <p:spPr bwMode="auto">
                  <a:xfrm>
                    <a:off x="2235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0" name="Freeform 222"/>
                  <p:cNvSpPr>
                    <a:spLocks/>
                  </p:cNvSpPr>
                  <p:nvPr/>
                </p:nvSpPr>
                <p:spPr bwMode="auto">
                  <a:xfrm>
                    <a:off x="2285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1" name="Freeform 223"/>
                  <p:cNvSpPr>
                    <a:spLocks/>
                  </p:cNvSpPr>
                  <p:nvPr/>
                </p:nvSpPr>
                <p:spPr bwMode="auto">
                  <a:xfrm>
                    <a:off x="2335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2" name="Freeform 224"/>
                  <p:cNvSpPr>
                    <a:spLocks/>
                  </p:cNvSpPr>
                  <p:nvPr/>
                </p:nvSpPr>
                <p:spPr bwMode="auto">
                  <a:xfrm>
                    <a:off x="2385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3" name="Freeform 225"/>
                  <p:cNvSpPr>
                    <a:spLocks/>
                  </p:cNvSpPr>
                  <p:nvPr/>
                </p:nvSpPr>
                <p:spPr bwMode="auto">
                  <a:xfrm>
                    <a:off x="2435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4" name="Freeform 226"/>
                  <p:cNvSpPr>
                    <a:spLocks/>
                  </p:cNvSpPr>
                  <p:nvPr/>
                </p:nvSpPr>
                <p:spPr bwMode="auto">
                  <a:xfrm>
                    <a:off x="2486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5" name="Freeform 227"/>
                  <p:cNvSpPr>
                    <a:spLocks/>
                  </p:cNvSpPr>
                  <p:nvPr/>
                </p:nvSpPr>
                <p:spPr bwMode="auto">
                  <a:xfrm>
                    <a:off x="2536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6" name="Freeform 228"/>
                  <p:cNvSpPr>
                    <a:spLocks/>
                  </p:cNvSpPr>
                  <p:nvPr/>
                </p:nvSpPr>
                <p:spPr bwMode="auto">
                  <a:xfrm>
                    <a:off x="2586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7" name="Freeform 229"/>
                  <p:cNvSpPr>
                    <a:spLocks/>
                  </p:cNvSpPr>
                  <p:nvPr/>
                </p:nvSpPr>
                <p:spPr bwMode="auto">
                  <a:xfrm>
                    <a:off x="2636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8" name="Freeform 230"/>
                  <p:cNvSpPr>
                    <a:spLocks/>
                  </p:cNvSpPr>
                  <p:nvPr/>
                </p:nvSpPr>
                <p:spPr bwMode="auto">
                  <a:xfrm>
                    <a:off x="2686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399" name="Freeform 231"/>
                  <p:cNvSpPr>
                    <a:spLocks/>
                  </p:cNvSpPr>
                  <p:nvPr/>
                </p:nvSpPr>
                <p:spPr bwMode="auto">
                  <a:xfrm>
                    <a:off x="2737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0" name="Freeform 232"/>
                  <p:cNvSpPr>
                    <a:spLocks/>
                  </p:cNvSpPr>
                  <p:nvPr/>
                </p:nvSpPr>
                <p:spPr bwMode="auto">
                  <a:xfrm>
                    <a:off x="2787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1" name="Freeform 233"/>
                  <p:cNvSpPr>
                    <a:spLocks/>
                  </p:cNvSpPr>
                  <p:nvPr/>
                </p:nvSpPr>
                <p:spPr bwMode="auto">
                  <a:xfrm>
                    <a:off x="2837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2" name="Freeform 234"/>
                  <p:cNvSpPr>
                    <a:spLocks/>
                  </p:cNvSpPr>
                  <p:nvPr/>
                </p:nvSpPr>
                <p:spPr bwMode="auto">
                  <a:xfrm>
                    <a:off x="2887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3" name="Freeform 235"/>
                  <p:cNvSpPr>
                    <a:spLocks/>
                  </p:cNvSpPr>
                  <p:nvPr/>
                </p:nvSpPr>
                <p:spPr bwMode="auto">
                  <a:xfrm>
                    <a:off x="2937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4" name="Freeform 236"/>
                  <p:cNvSpPr>
                    <a:spLocks/>
                  </p:cNvSpPr>
                  <p:nvPr/>
                </p:nvSpPr>
                <p:spPr bwMode="auto">
                  <a:xfrm>
                    <a:off x="2988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5" name="Freeform 237"/>
                  <p:cNvSpPr>
                    <a:spLocks/>
                  </p:cNvSpPr>
                  <p:nvPr/>
                </p:nvSpPr>
                <p:spPr bwMode="auto">
                  <a:xfrm>
                    <a:off x="3038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6" name="Freeform 238"/>
                  <p:cNvSpPr>
                    <a:spLocks/>
                  </p:cNvSpPr>
                  <p:nvPr/>
                </p:nvSpPr>
                <p:spPr bwMode="auto">
                  <a:xfrm>
                    <a:off x="3088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7" name="Freeform 239"/>
                  <p:cNvSpPr>
                    <a:spLocks/>
                  </p:cNvSpPr>
                  <p:nvPr/>
                </p:nvSpPr>
                <p:spPr bwMode="auto">
                  <a:xfrm>
                    <a:off x="3138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8" name="Freeform 240"/>
                  <p:cNvSpPr>
                    <a:spLocks/>
                  </p:cNvSpPr>
                  <p:nvPr/>
                </p:nvSpPr>
                <p:spPr bwMode="auto">
                  <a:xfrm>
                    <a:off x="3188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09" name="Freeform 241"/>
                  <p:cNvSpPr>
                    <a:spLocks/>
                  </p:cNvSpPr>
                  <p:nvPr/>
                </p:nvSpPr>
                <p:spPr bwMode="auto">
                  <a:xfrm>
                    <a:off x="3239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0" name="Freeform 242"/>
                  <p:cNvSpPr>
                    <a:spLocks/>
                  </p:cNvSpPr>
                  <p:nvPr/>
                </p:nvSpPr>
                <p:spPr bwMode="auto">
                  <a:xfrm>
                    <a:off x="3289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1" name="Freeform 243"/>
                  <p:cNvSpPr>
                    <a:spLocks/>
                  </p:cNvSpPr>
                  <p:nvPr/>
                </p:nvSpPr>
                <p:spPr bwMode="auto">
                  <a:xfrm>
                    <a:off x="3339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2" name="Freeform 244"/>
                  <p:cNvSpPr>
                    <a:spLocks/>
                  </p:cNvSpPr>
                  <p:nvPr/>
                </p:nvSpPr>
                <p:spPr bwMode="auto">
                  <a:xfrm>
                    <a:off x="3389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3" name="Freeform 245"/>
                  <p:cNvSpPr>
                    <a:spLocks/>
                  </p:cNvSpPr>
                  <p:nvPr/>
                </p:nvSpPr>
                <p:spPr bwMode="auto">
                  <a:xfrm>
                    <a:off x="3439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4" name="Freeform 246"/>
                  <p:cNvSpPr>
                    <a:spLocks/>
                  </p:cNvSpPr>
                  <p:nvPr/>
                </p:nvSpPr>
                <p:spPr bwMode="auto">
                  <a:xfrm>
                    <a:off x="3490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5" name="Freeform 247"/>
                  <p:cNvSpPr>
                    <a:spLocks/>
                  </p:cNvSpPr>
                  <p:nvPr/>
                </p:nvSpPr>
                <p:spPr bwMode="auto">
                  <a:xfrm>
                    <a:off x="3540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6" name="Freeform 248"/>
                  <p:cNvSpPr>
                    <a:spLocks/>
                  </p:cNvSpPr>
                  <p:nvPr/>
                </p:nvSpPr>
                <p:spPr bwMode="auto">
                  <a:xfrm>
                    <a:off x="3590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7" name="Freeform 249"/>
                  <p:cNvSpPr>
                    <a:spLocks/>
                  </p:cNvSpPr>
                  <p:nvPr/>
                </p:nvSpPr>
                <p:spPr bwMode="auto">
                  <a:xfrm>
                    <a:off x="3640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8" name="Freeform 250"/>
                  <p:cNvSpPr>
                    <a:spLocks/>
                  </p:cNvSpPr>
                  <p:nvPr/>
                </p:nvSpPr>
                <p:spPr bwMode="auto">
                  <a:xfrm>
                    <a:off x="3690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19" name="Freeform 251"/>
                  <p:cNvSpPr>
                    <a:spLocks/>
                  </p:cNvSpPr>
                  <p:nvPr/>
                </p:nvSpPr>
                <p:spPr bwMode="auto">
                  <a:xfrm>
                    <a:off x="3740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0" name="Freeform 252"/>
                  <p:cNvSpPr>
                    <a:spLocks/>
                  </p:cNvSpPr>
                  <p:nvPr/>
                </p:nvSpPr>
                <p:spPr bwMode="auto">
                  <a:xfrm>
                    <a:off x="3791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1" name="Freeform 253"/>
                  <p:cNvSpPr>
                    <a:spLocks/>
                  </p:cNvSpPr>
                  <p:nvPr/>
                </p:nvSpPr>
                <p:spPr bwMode="auto">
                  <a:xfrm>
                    <a:off x="3841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2" name="Freeform 254"/>
                  <p:cNvSpPr>
                    <a:spLocks/>
                  </p:cNvSpPr>
                  <p:nvPr/>
                </p:nvSpPr>
                <p:spPr bwMode="auto">
                  <a:xfrm>
                    <a:off x="3891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3" name="Freeform 255"/>
                  <p:cNvSpPr>
                    <a:spLocks/>
                  </p:cNvSpPr>
                  <p:nvPr/>
                </p:nvSpPr>
                <p:spPr bwMode="auto">
                  <a:xfrm>
                    <a:off x="3941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4" name="Freeform 256"/>
                  <p:cNvSpPr>
                    <a:spLocks/>
                  </p:cNvSpPr>
                  <p:nvPr/>
                </p:nvSpPr>
                <p:spPr bwMode="auto">
                  <a:xfrm>
                    <a:off x="3991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5" name="Freeform 257"/>
                  <p:cNvSpPr>
                    <a:spLocks/>
                  </p:cNvSpPr>
                  <p:nvPr/>
                </p:nvSpPr>
                <p:spPr bwMode="auto">
                  <a:xfrm>
                    <a:off x="404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6" name="Freeform 258"/>
                  <p:cNvSpPr>
                    <a:spLocks/>
                  </p:cNvSpPr>
                  <p:nvPr/>
                </p:nvSpPr>
                <p:spPr bwMode="auto">
                  <a:xfrm>
                    <a:off x="409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7" name="Freeform 259"/>
                  <p:cNvSpPr>
                    <a:spLocks/>
                  </p:cNvSpPr>
                  <p:nvPr/>
                </p:nvSpPr>
                <p:spPr bwMode="auto">
                  <a:xfrm>
                    <a:off x="414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8" name="Freeform 260"/>
                  <p:cNvSpPr>
                    <a:spLocks/>
                  </p:cNvSpPr>
                  <p:nvPr/>
                </p:nvSpPr>
                <p:spPr bwMode="auto">
                  <a:xfrm>
                    <a:off x="4192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29" name="Freeform 261"/>
                  <p:cNvSpPr>
                    <a:spLocks/>
                  </p:cNvSpPr>
                  <p:nvPr/>
                </p:nvSpPr>
                <p:spPr bwMode="auto">
                  <a:xfrm>
                    <a:off x="4242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0" name="Freeform 262"/>
                  <p:cNvSpPr>
                    <a:spLocks/>
                  </p:cNvSpPr>
                  <p:nvPr/>
                </p:nvSpPr>
                <p:spPr bwMode="auto">
                  <a:xfrm>
                    <a:off x="4293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1" name="Freeform 263"/>
                  <p:cNvSpPr>
                    <a:spLocks/>
                  </p:cNvSpPr>
                  <p:nvPr/>
                </p:nvSpPr>
                <p:spPr bwMode="auto">
                  <a:xfrm>
                    <a:off x="434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2" name="Freeform 264"/>
                  <p:cNvSpPr>
                    <a:spLocks/>
                  </p:cNvSpPr>
                  <p:nvPr/>
                </p:nvSpPr>
                <p:spPr bwMode="auto">
                  <a:xfrm>
                    <a:off x="439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3" name="Freeform 265"/>
                  <p:cNvSpPr>
                    <a:spLocks/>
                  </p:cNvSpPr>
                  <p:nvPr/>
                </p:nvSpPr>
                <p:spPr bwMode="auto">
                  <a:xfrm>
                    <a:off x="4443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4" name="Freeform 266"/>
                  <p:cNvSpPr>
                    <a:spLocks/>
                  </p:cNvSpPr>
                  <p:nvPr/>
                </p:nvSpPr>
                <p:spPr bwMode="auto">
                  <a:xfrm>
                    <a:off x="4493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5" name="Freeform 267"/>
                  <p:cNvSpPr>
                    <a:spLocks/>
                  </p:cNvSpPr>
                  <p:nvPr/>
                </p:nvSpPr>
                <p:spPr bwMode="auto">
                  <a:xfrm>
                    <a:off x="4544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6" name="Freeform 268"/>
                  <p:cNvSpPr>
                    <a:spLocks/>
                  </p:cNvSpPr>
                  <p:nvPr/>
                </p:nvSpPr>
                <p:spPr bwMode="auto">
                  <a:xfrm>
                    <a:off x="459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7" name="Freeform 269"/>
                  <p:cNvSpPr>
                    <a:spLocks/>
                  </p:cNvSpPr>
                  <p:nvPr/>
                </p:nvSpPr>
                <p:spPr bwMode="auto">
                  <a:xfrm>
                    <a:off x="464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8" name="Freeform 270"/>
                  <p:cNvSpPr>
                    <a:spLocks/>
                  </p:cNvSpPr>
                  <p:nvPr/>
                </p:nvSpPr>
                <p:spPr bwMode="auto">
                  <a:xfrm>
                    <a:off x="4694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39" name="Freeform 271"/>
                  <p:cNvSpPr>
                    <a:spLocks/>
                  </p:cNvSpPr>
                  <p:nvPr/>
                </p:nvSpPr>
                <p:spPr bwMode="auto">
                  <a:xfrm>
                    <a:off x="4744" y="2322"/>
                    <a:ext cx="36" cy="9"/>
                  </a:xfrm>
                  <a:custGeom>
                    <a:avLst/>
                    <a:gdLst>
                      <a:gd name="T0" fmla="*/ 8 w 36"/>
                      <a:gd name="T1" fmla="*/ 0 h 9"/>
                      <a:gd name="T2" fmla="*/ 0 w 36"/>
                      <a:gd name="T3" fmla="*/ 0 h 9"/>
                      <a:gd name="T4" fmla="*/ 8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8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8" y="0"/>
                        </a:move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40" name="Freeform 272"/>
                  <p:cNvSpPr>
                    <a:spLocks/>
                  </p:cNvSpPr>
                  <p:nvPr/>
                </p:nvSpPr>
                <p:spPr bwMode="auto">
                  <a:xfrm>
                    <a:off x="4795" y="2322"/>
                    <a:ext cx="35" cy="9"/>
                  </a:xfrm>
                  <a:custGeom>
                    <a:avLst/>
                    <a:gdLst>
                      <a:gd name="T0" fmla="*/ 7 w 35"/>
                      <a:gd name="T1" fmla="*/ 0 h 9"/>
                      <a:gd name="T2" fmla="*/ 0 w 35"/>
                      <a:gd name="T3" fmla="*/ 0 h 9"/>
                      <a:gd name="T4" fmla="*/ 7 w 35"/>
                      <a:gd name="T5" fmla="*/ 9 h 9"/>
                      <a:gd name="T6" fmla="*/ 35 w 35"/>
                      <a:gd name="T7" fmla="*/ 9 h 9"/>
                      <a:gd name="T8" fmla="*/ 35 w 35"/>
                      <a:gd name="T9" fmla="*/ 0 h 9"/>
                      <a:gd name="T10" fmla="*/ 35 w 35"/>
                      <a:gd name="T11" fmla="*/ 0 h 9"/>
                      <a:gd name="T12" fmla="*/ 7 w 3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5" y="9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41" name="Freeform 273"/>
                  <p:cNvSpPr>
                    <a:spLocks/>
                  </p:cNvSpPr>
                  <p:nvPr/>
                </p:nvSpPr>
                <p:spPr bwMode="auto">
                  <a:xfrm>
                    <a:off x="4845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442" name="Freeform 274"/>
                  <p:cNvSpPr>
                    <a:spLocks/>
                  </p:cNvSpPr>
                  <p:nvPr/>
                </p:nvSpPr>
                <p:spPr bwMode="auto">
                  <a:xfrm>
                    <a:off x="4895" y="2322"/>
                    <a:ext cx="36" cy="9"/>
                  </a:xfrm>
                  <a:custGeom>
                    <a:avLst/>
                    <a:gdLst>
                      <a:gd name="T0" fmla="*/ 7 w 36"/>
                      <a:gd name="T1" fmla="*/ 0 h 9"/>
                      <a:gd name="T2" fmla="*/ 0 w 36"/>
                      <a:gd name="T3" fmla="*/ 0 h 9"/>
                      <a:gd name="T4" fmla="*/ 7 w 36"/>
                      <a:gd name="T5" fmla="*/ 9 h 9"/>
                      <a:gd name="T6" fmla="*/ 36 w 36"/>
                      <a:gd name="T7" fmla="*/ 9 h 9"/>
                      <a:gd name="T8" fmla="*/ 36 w 36"/>
                      <a:gd name="T9" fmla="*/ 0 h 9"/>
                      <a:gd name="T10" fmla="*/ 36 w 36"/>
                      <a:gd name="T11" fmla="*/ 0 h 9"/>
                      <a:gd name="T12" fmla="*/ 7 w 36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" h="9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7" y="9"/>
                        </a:lnTo>
                        <a:lnTo>
                          <a:pt x="36" y="9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9443" name="AutoShape 275"/>
                <p:cNvSpPr>
                  <a:spLocks noChangeArrowheads="1"/>
                </p:cNvSpPr>
                <p:nvPr/>
              </p:nvSpPr>
              <p:spPr bwMode="auto">
                <a:xfrm rot="5400000">
                  <a:off x="3195" y="1269"/>
                  <a:ext cx="896" cy="182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9444" name="Rectangle 276"/>
              <p:cNvSpPr>
                <a:spLocks noChangeArrowheads="1"/>
              </p:cNvSpPr>
              <p:nvPr/>
            </p:nvSpPr>
            <p:spPr bwMode="auto">
              <a:xfrm>
                <a:off x="3711" y="776"/>
                <a:ext cx="151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latin typeface="Palatino" charset="0"/>
                    <a:ea typeface="宋体" charset="0"/>
                    <a:cs typeface="宋体" charset="0"/>
                  </a:rPr>
                  <a:t>Decrease after 1970</a:t>
                </a:r>
                <a:endParaRPr lang="en-US" altLang="zh-CN" sz="2800" dirty="0">
                  <a:latin typeface="Arial Narrow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519445" name="Text Box 277"/>
          <p:cNvSpPr txBox="1">
            <a:spLocks noChangeArrowheads="1"/>
          </p:cNvSpPr>
          <p:nvPr/>
        </p:nvSpPr>
        <p:spPr bwMode="auto">
          <a:xfrm>
            <a:off x="107950" y="44450"/>
            <a:ext cx="8991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Tahoma" charset="0"/>
              </a:rPr>
              <a:t>Net ecosystem C fluxes in Canada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Tahoma" charset="0"/>
              </a:rPr>
              <a:t>[1920 – 1995]</a:t>
            </a:r>
            <a:endParaRPr lang="en-US" sz="36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519446" name="Rectangle 278"/>
          <p:cNvSpPr>
            <a:spLocks noChangeArrowheads="1"/>
          </p:cNvSpPr>
          <p:nvPr/>
        </p:nvSpPr>
        <p:spPr bwMode="auto">
          <a:xfrm>
            <a:off x="5715000" y="6502400"/>
            <a:ext cx="29084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  <a:latin typeface="Tahoma" charset="0"/>
              </a:rPr>
              <a:t>Source: </a:t>
            </a:r>
            <a:r>
              <a:rPr lang="en-AU" sz="1600" b="1" dirty="0" err="1">
                <a:solidFill>
                  <a:schemeClr val="bg1"/>
                </a:solidFill>
                <a:latin typeface="Tahoma" charset="0"/>
              </a:rPr>
              <a:t>Kurz</a:t>
            </a:r>
            <a:r>
              <a:rPr lang="en-AU" sz="1600" b="1" dirty="0">
                <a:solidFill>
                  <a:schemeClr val="bg1"/>
                </a:solidFill>
                <a:latin typeface="Tahoma" charset="0"/>
              </a:rPr>
              <a:t> &amp; Apps 1999</a:t>
            </a:r>
            <a:endParaRPr lang="en-AU" sz="1600" i="1" dirty="0">
              <a:solidFill>
                <a:schemeClr val="bg1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2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uropean Heat Wav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4191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89100" y="1295400"/>
            <a:ext cx="622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GB" sz="3600" dirty="0">
              <a:solidFill>
                <a:srgbClr val="1414FF"/>
              </a:solidFill>
              <a:latin typeface="Times" charset="0"/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Tahoma" charset="0"/>
              </a:rPr>
              <a:t>The 2003 European </a:t>
            </a:r>
            <a:r>
              <a:rPr lang="en-GB" sz="3600" dirty="0" err="1">
                <a:solidFill>
                  <a:schemeClr val="bg1"/>
                </a:solidFill>
                <a:latin typeface="Tahoma" charset="0"/>
              </a:rPr>
              <a:t>heatwave</a:t>
            </a:r>
            <a:endParaRPr lang="fr-FR" sz="3600" dirty="0">
              <a:solidFill>
                <a:srgbClr val="1414FF"/>
              </a:solidFill>
              <a:latin typeface="Times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84200" y="200026"/>
            <a:ext cx="822367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4400" dirty="0" err="1" smtClean="0">
                <a:solidFill>
                  <a:schemeClr val="bg1"/>
                </a:solidFill>
                <a:latin typeface="Tahoma" charset="0"/>
              </a:rPr>
              <a:t>Heatwaves</a:t>
            </a:r>
            <a:r>
              <a:rPr lang="sv-SE" sz="4400" dirty="0" smtClean="0">
                <a:solidFill>
                  <a:schemeClr val="bg1"/>
                </a:solidFill>
                <a:latin typeface="Tahoma" charset="0"/>
              </a:rPr>
              <a:t> and the </a:t>
            </a:r>
            <a:r>
              <a:rPr lang="sv-SE" sz="4400" dirty="0" err="1" smtClean="0">
                <a:solidFill>
                  <a:schemeClr val="bg1"/>
                </a:solidFill>
                <a:latin typeface="Tahoma" charset="0"/>
              </a:rPr>
              <a:t>carbon</a:t>
            </a:r>
            <a:r>
              <a:rPr lang="sv-SE" sz="4400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4400" dirty="0" err="1" smtClean="0">
                <a:solidFill>
                  <a:schemeClr val="bg1"/>
                </a:solidFill>
                <a:latin typeface="Tahoma" charset="0"/>
              </a:rPr>
              <a:t>cycle</a:t>
            </a:r>
            <a:endParaRPr lang="sv-SE" sz="4400" dirty="0">
              <a:solidFill>
                <a:schemeClr val="bg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5532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09600" y="328613"/>
            <a:ext cx="8461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ahoma" charset="0"/>
              </a:rPr>
              <a:t>Independent tree ring verification</a:t>
            </a:r>
            <a:endParaRPr lang="en-US" sz="4400">
              <a:solidFill>
                <a:srgbClr val="1414FF"/>
              </a:solidFill>
              <a:latin typeface="Times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486400" y="6535738"/>
            <a:ext cx="2192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Tahoma" charset="0"/>
              </a:rPr>
              <a:t>A. Granier pers. Comm</a:t>
            </a:r>
            <a:endParaRPr lang="fr-FR" sz="2800">
              <a:solidFill>
                <a:schemeClr val="bg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4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743075" y="1271588"/>
            <a:ext cx="61341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AU">
              <a:latin typeface="Times New Roman" charset="0"/>
            </a:endParaRPr>
          </a:p>
          <a:p>
            <a:pPr algn="ctr" eaLnBrk="0" hangingPunct="0"/>
            <a:endParaRPr lang="en-US" sz="3200">
              <a:latin typeface="Times New Roman" charset="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14600" y="350043"/>
            <a:ext cx="330358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800" u="sng" dirty="0">
                <a:solidFill>
                  <a:schemeClr val="bg1"/>
                </a:solidFill>
                <a:latin typeface="Tahoma" charset="0"/>
              </a:rPr>
              <a:t>Outline of Talk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59760" y="1785764"/>
            <a:ext cx="81099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The global carbon cycle</a:t>
            </a:r>
            <a:endParaRPr lang="en-US" sz="2800" dirty="0">
              <a:solidFill>
                <a:schemeClr val="bg1"/>
              </a:solidFill>
              <a:latin typeface="Tahoma" charset="0"/>
            </a:endParaRPr>
          </a:p>
          <a:p>
            <a:pPr eaLnBrk="0" hangingPunct="0">
              <a:buFont typeface="Arial" charset="0"/>
              <a:buAutoNum type="arabicPeriod"/>
            </a:pPr>
            <a:endParaRPr lang="en-US" sz="2800" dirty="0">
              <a:solidFill>
                <a:schemeClr val="bg1"/>
              </a:solidFill>
              <a:latin typeface="Tahoma" charset="0"/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Human-driven changes to the carbon cycle</a:t>
            </a:r>
            <a:endParaRPr lang="en-US" sz="2800" dirty="0">
              <a:solidFill>
                <a:schemeClr val="bg1"/>
              </a:solidFill>
              <a:latin typeface="Tahoma" charset="0"/>
            </a:endParaRPr>
          </a:p>
          <a:p>
            <a:pPr eaLnBrk="0" hangingPunct="0">
              <a:buFont typeface="Arial" charset="0"/>
              <a:buAutoNum type="arabicPeriod"/>
            </a:pPr>
            <a:endParaRPr lang="en-US" sz="2800" dirty="0">
              <a:solidFill>
                <a:schemeClr val="bg1"/>
              </a:solidFill>
              <a:latin typeface="Tahoma" charset="0"/>
            </a:endParaRPr>
          </a:p>
          <a:p>
            <a:pPr marL="514350" indent="-514350" eaLnBrk="0" hangingPunct="0">
              <a:buFont typeface="Arial" charset="0"/>
              <a:buAutoNum type="arabicPeriod" startAt="3"/>
            </a:pP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Why fossil fuel emissions 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can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not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be “offset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” by</a:t>
            </a:r>
          </a:p>
          <a:p>
            <a:pPr marL="0" indent="0" eaLnBrk="0" hangingPunct="0"/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     storing carbon in land systems.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Tahoma" charset="0"/>
            </a:endParaRPr>
          </a:p>
          <a:p>
            <a:pPr marL="0" indent="0" eaLnBrk="0" hangingPunct="0"/>
            <a:r>
              <a:rPr lang="en-US" sz="2800" dirty="0">
                <a:solidFill>
                  <a:schemeClr val="bg1"/>
                </a:solidFill>
                <a:latin typeface="Tahoma" charset="0"/>
              </a:rPr>
              <a:t>	</a:t>
            </a:r>
          </a:p>
          <a:p>
            <a:pPr marL="514350" indent="-514350" eaLnBrk="0" hangingPunct="0">
              <a:buFont typeface="Arial" charset="0"/>
              <a:buAutoNum type="arabicPeriod" startAt="4"/>
            </a:pP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Vulnerabilities in the carbon cycle</a:t>
            </a:r>
          </a:p>
          <a:p>
            <a:pPr marL="0" indent="0" eaLnBrk="0" hangingPunct="0"/>
            <a:endParaRPr lang="en-US" sz="2800" dirty="0" smtClean="0">
              <a:solidFill>
                <a:schemeClr val="bg1"/>
              </a:solidFill>
              <a:latin typeface="Tahoma" charset="0"/>
            </a:endParaRPr>
          </a:p>
          <a:p>
            <a:pPr marL="514350" indent="-514350" eaLnBrk="0" hangingPunct="0">
              <a:buFont typeface="Arial" charset="0"/>
              <a:buAutoNum type="arabicPeriod" startAt="4"/>
            </a:pP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Carbon </a:t>
            </a:r>
            <a:r>
              <a:rPr lang="en-US" sz="2800" dirty="0" err="1" smtClean="0">
                <a:solidFill>
                  <a:schemeClr val="bg1"/>
                </a:solidFill>
                <a:latin typeface="Tahoma" charset="0"/>
              </a:rPr>
              <a:t>maths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</a:rPr>
              <a:t>: the bottom line</a:t>
            </a:r>
            <a:endParaRPr lang="en-US" sz="2800" dirty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89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tspots_10_5d_ohne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69325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85800" y="152400"/>
            <a:ext cx="79740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AU" sz="3200" b="1" dirty="0" smtClean="0">
                <a:solidFill>
                  <a:schemeClr val="bg1"/>
                </a:solidFill>
                <a:latin typeface="Tahoma" charset="0"/>
              </a:rPr>
              <a:t>Tipping </a:t>
            </a:r>
            <a:r>
              <a:rPr lang="en-AU" sz="3200" b="1" dirty="0">
                <a:solidFill>
                  <a:schemeClr val="bg1"/>
                </a:solidFill>
                <a:latin typeface="Tahoma" charset="0"/>
              </a:rPr>
              <a:t>Elements in the Earth System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526156" y="6519446"/>
            <a:ext cx="56178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GB" sz="1600" b="1" dirty="0">
                <a:solidFill>
                  <a:schemeClr val="bg1"/>
                </a:solidFill>
                <a:latin typeface="Tahoma Bold"/>
              </a:rPr>
              <a:t>Source: </a:t>
            </a:r>
            <a:r>
              <a:rPr lang="en-GB" sz="1600" b="1" dirty="0" err="1">
                <a:solidFill>
                  <a:schemeClr val="bg1"/>
                </a:solidFill>
                <a:latin typeface="Tahoma Bold"/>
              </a:rPr>
              <a:t>Schellnhuber</a:t>
            </a:r>
            <a:r>
              <a:rPr lang="en-GB" sz="1600" b="1" dirty="0">
                <a:solidFill>
                  <a:schemeClr val="bg1"/>
                </a:solidFill>
                <a:latin typeface="Tahoma Bold"/>
              </a:rPr>
              <a:t>, after </a:t>
            </a:r>
            <a:r>
              <a:rPr lang="en-GB" sz="1600" b="1" dirty="0" err="1">
                <a:solidFill>
                  <a:schemeClr val="bg1"/>
                </a:solidFill>
                <a:latin typeface="Tahoma Bold"/>
              </a:rPr>
              <a:t>Lenton</a:t>
            </a:r>
            <a:r>
              <a:rPr lang="en-GB" sz="1600" b="1" dirty="0">
                <a:solidFill>
                  <a:schemeClr val="bg1"/>
                </a:solidFill>
                <a:latin typeface="Tahoma Bold"/>
              </a:rPr>
              <a:t> et al, PNAS, 2008</a:t>
            </a:r>
          </a:p>
        </p:txBody>
      </p:sp>
    </p:spTree>
    <p:extLst>
      <p:ext uri="{BB962C8B-B14F-4D97-AF65-F5344CB8AC3E}">
        <p14:creationId xmlns:p14="http://schemas.microsoft.com/office/powerpoint/2010/main" val="1807733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tspots_10_5d_ohne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69325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85800" y="152400"/>
            <a:ext cx="79740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AU" sz="3200" b="1" dirty="0" smtClean="0">
                <a:solidFill>
                  <a:schemeClr val="bg1"/>
                </a:solidFill>
                <a:latin typeface="Tahoma" charset="0"/>
              </a:rPr>
              <a:t>Tipping </a:t>
            </a:r>
            <a:r>
              <a:rPr lang="en-AU" sz="3200" b="1" dirty="0">
                <a:solidFill>
                  <a:schemeClr val="bg1"/>
                </a:solidFill>
                <a:latin typeface="Tahoma" charset="0"/>
              </a:rPr>
              <a:t>Elements in the Earth System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526156" y="6519446"/>
            <a:ext cx="56178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GB" sz="1600" b="1" dirty="0">
                <a:solidFill>
                  <a:schemeClr val="bg1"/>
                </a:solidFill>
                <a:latin typeface="Tahoma Bold"/>
              </a:rPr>
              <a:t>Source: </a:t>
            </a:r>
            <a:r>
              <a:rPr lang="en-GB" sz="1600" b="1" dirty="0" err="1">
                <a:solidFill>
                  <a:schemeClr val="bg1"/>
                </a:solidFill>
                <a:latin typeface="Tahoma Bold"/>
              </a:rPr>
              <a:t>Schellnhuber</a:t>
            </a:r>
            <a:r>
              <a:rPr lang="en-GB" sz="1600" b="1" dirty="0">
                <a:solidFill>
                  <a:schemeClr val="bg1"/>
                </a:solidFill>
                <a:latin typeface="Tahoma Bold"/>
              </a:rPr>
              <a:t>, after </a:t>
            </a:r>
            <a:r>
              <a:rPr lang="en-GB" sz="1600" b="1" dirty="0" err="1">
                <a:solidFill>
                  <a:schemeClr val="bg1"/>
                </a:solidFill>
                <a:latin typeface="Tahoma Bold"/>
              </a:rPr>
              <a:t>Lenton</a:t>
            </a:r>
            <a:r>
              <a:rPr lang="en-GB" sz="1600" b="1" dirty="0">
                <a:solidFill>
                  <a:schemeClr val="bg1"/>
                </a:solidFill>
                <a:latin typeface="Tahoma Bold"/>
              </a:rPr>
              <a:t> et al, PNAS, 2008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483768" y="3789040"/>
            <a:ext cx="1296144" cy="914400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3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ON DROUGHT PROJ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346448" cy="4639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16632"/>
            <a:ext cx="711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ahoma"/>
              </a:rPr>
              <a:t>Stability of the Amazonian Forest?</a:t>
            </a:r>
            <a:endParaRPr lang="en-US" sz="3600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021288"/>
            <a:ext cx="1474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  <a:latin typeface="Tahoma"/>
              </a:rPr>
              <a:t>Malhi</a:t>
            </a:r>
            <a:r>
              <a:rPr lang="en-US" sz="1200" b="1" dirty="0" smtClean="0">
                <a:solidFill>
                  <a:schemeClr val="bg1"/>
                </a:solidFill>
                <a:latin typeface="Tahoma"/>
              </a:rPr>
              <a:t> et al. 2008</a:t>
            </a:r>
            <a:endParaRPr lang="en-US" sz="1200" b="1" dirty="0">
              <a:solidFill>
                <a:schemeClr val="bg1"/>
              </a:solidFill>
              <a:latin typeface="Tahoma"/>
            </a:endParaRPr>
          </a:p>
        </p:txBody>
      </p:sp>
      <p:pic>
        <p:nvPicPr>
          <p:cNvPr id="5" name="Picture 4" descr="AMAZON DROUGHT GRAP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2"/>
            <a:ext cx="4752528" cy="3464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6453336"/>
            <a:ext cx="1495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ahoma"/>
              </a:rPr>
              <a:t>Lewis </a:t>
            </a:r>
            <a:r>
              <a:rPr lang="en-US" sz="1200" b="1" dirty="0">
                <a:solidFill>
                  <a:schemeClr val="bg1"/>
                </a:solidFill>
                <a:latin typeface="Tahoma"/>
              </a:rPr>
              <a:t>et al. </a:t>
            </a:r>
            <a:r>
              <a:rPr lang="en-US" sz="1200" b="1" dirty="0" smtClean="0">
                <a:solidFill>
                  <a:schemeClr val="bg1"/>
                </a:solidFill>
                <a:latin typeface="Tahoma"/>
              </a:rPr>
              <a:t>2011</a:t>
            </a:r>
            <a:endParaRPr lang="en-US" sz="1200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7194" y="1057960"/>
            <a:ext cx="4556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"/>
              </a:rPr>
              <a:t>Carbon storage losses of 1.6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ahoma"/>
              </a:rPr>
              <a:t>(2005) and 2.2 (2010) </a:t>
            </a:r>
            <a:r>
              <a:rPr lang="en-US" sz="2400" b="1" dirty="0" err="1" smtClean="0">
                <a:solidFill>
                  <a:schemeClr val="bg1"/>
                </a:solidFill>
                <a:latin typeface="Tahoma"/>
              </a:rPr>
              <a:t>Pg</a:t>
            </a:r>
            <a:r>
              <a:rPr lang="en-US" sz="2400" b="1" dirty="0" smtClean="0">
                <a:solidFill>
                  <a:schemeClr val="bg1"/>
                </a:solidFill>
                <a:latin typeface="Tahoma"/>
              </a:rPr>
              <a:t> C</a:t>
            </a:r>
          </a:p>
          <a:p>
            <a:endParaRPr lang="en-US" sz="2400" b="1" dirty="0">
              <a:solidFill>
                <a:schemeClr val="bg1"/>
              </a:solidFill>
              <a:latin typeface="Tahoma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ahoma"/>
              </a:rPr>
              <a:t>Offsets about 10 years of C</a:t>
            </a:r>
          </a:p>
          <a:p>
            <a:r>
              <a:rPr lang="en-US" sz="2400" b="1" dirty="0">
                <a:solidFill>
                  <a:schemeClr val="bg1"/>
                </a:solidFill>
                <a:latin typeface="Tahoma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Tahoma"/>
              </a:rPr>
              <a:t>ink activity.</a:t>
            </a:r>
            <a:endParaRPr lang="en-US" sz="2400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18781"/>
            <a:ext cx="176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ahoma Bold"/>
              </a:rPr>
              <a:t>IGBP Brazil Office</a:t>
            </a:r>
            <a:endParaRPr lang="en-US" sz="1600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345082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00200" y="152400"/>
            <a:ext cx="5885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ahoma" charset="0"/>
              </a:rPr>
              <a:t>Rainfall changes in Australia</a:t>
            </a:r>
            <a:endParaRPr lang="en-US" sz="32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514600" y="4191000"/>
            <a:ext cx="609600" cy="381000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724400" y="1752600"/>
            <a:ext cx="1295400" cy="2438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343400" y="4419600"/>
            <a:ext cx="1600200" cy="838200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057400" y="449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1981200" y="4495800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52400" y="4419600"/>
            <a:ext cx="1806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Tahoma" charset="0"/>
              </a:rPr>
              <a:t>Strong evidence of a climate change signal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324600" y="6521450"/>
            <a:ext cx="2335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Tahoma" charset="0"/>
              </a:rPr>
              <a:t>Source: Steffen 2009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486400" y="5562600"/>
            <a:ext cx="28178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Possible climate change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signal, but evidence is not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yet conclusive </a:t>
            </a: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5943600" y="52578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146925" y="1784350"/>
            <a:ext cx="1803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We don</a:t>
            </a:r>
            <a:r>
              <a:rPr lang="ja-JP" altLang="en-US" sz="1800">
                <a:solidFill>
                  <a:schemeClr val="bg1"/>
                </a:solidFill>
                <a:latin typeface="Tahoma" charset="0"/>
              </a:rPr>
              <a:t>’</a:t>
            </a:r>
            <a:r>
              <a:rPr lang="en-US" sz="1800">
                <a:solidFill>
                  <a:schemeClr val="bg1"/>
                </a:solidFill>
                <a:latin typeface="Tahoma" charset="0"/>
              </a:rPr>
              <a:t>t know;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no convincing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evidence yet for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climate change</a:t>
            </a:r>
          </a:p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signal</a:t>
            </a: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6096000" y="2514600"/>
            <a:ext cx="1066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28600" y="1066800"/>
            <a:ext cx="852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charset="0"/>
              </a:rPr>
              <a:t>Observed changes in rainfall (1970-2005) and possible causes</a:t>
            </a:r>
          </a:p>
        </p:txBody>
      </p:sp>
      <p:pic>
        <p:nvPicPr>
          <p:cNvPr id="22543" name="Picture 15" descr="MPCCC UPDATE FIGURE 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50927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1981200" y="4191000"/>
            <a:ext cx="762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>
            <a:off x="5410200" y="2514600"/>
            <a:ext cx="1676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H="1" flipV="1">
            <a:off x="5105400" y="4495800"/>
            <a:ext cx="1219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>
            <a:spLocks noChangeArrowheads="1"/>
          </p:cNvSpPr>
          <p:nvPr/>
        </p:nvSpPr>
        <p:spPr bwMode="auto">
          <a:xfrm>
            <a:off x="588826" y="454701"/>
            <a:ext cx="762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4000" dirty="0" smtClean="0">
                <a:solidFill>
                  <a:schemeClr val="bg1"/>
                </a:solidFill>
                <a:latin typeface="Arial"/>
              </a:rPr>
              <a:t>5. Carbon </a:t>
            </a:r>
            <a:r>
              <a:rPr lang="en-US" sz="4000" dirty="0" err="1" smtClean="0">
                <a:solidFill>
                  <a:schemeClr val="bg1"/>
                </a:solidFill>
                <a:latin typeface="Arial"/>
              </a:rPr>
              <a:t>maths</a:t>
            </a:r>
            <a:r>
              <a:rPr lang="en-US" sz="4000" dirty="0" smtClean="0">
                <a:solidFill>
                  <a:schemeClr val="bg1"/>
                </a:solidFill>
                <a:latin typeface="Arial"/>
              </a:rPr>
              <a:t>: </a:t>
            </a:r>
            <a:r>
              <a:rPr lang="en-US" sz="4000" dirty="0" smtClean="0">
                <a:solidFill>
                  <a:schemeClr val="bg1"/>
                </a:solidFill>
                <a:latin typeface="Arial"/>
              </a:rPr>
              <a:t>the bottom line</a:t>
            </a:r>
            <a:endParaRPr lang="en-US" sz="4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6248400" y="6521450"/>
            <a:ext cx="510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ahoma" charset="0"/>
              </a:rPr>
              <a:t>Meinshausen et al. 2009</a:t>
            </a:r>
          </a:p>
        </p:txBody>
      </p:sp>
      <p:pic>
        <p:nvPicPr>
          <p:cNvPr id="30723" name="Picture 2" descr="MPCCC UPDATE FIGURE 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821" r="19841" b="15106"/>
          <a:stretch>
            <a:fillRect/>
          </a:stretch>
        </p:blipFill>
        <p:spPr bwMode="auto">
          <a:xfrm>
            <a:off x="1979712" y="1628775"/>
            <a:ext cx="5544616" cy="48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53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46" y="404664"/>
            <a:ext cx="7802562" cy="579437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Overspend in the carbon budget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6" y="1340768"/>
            <a:ext cx="7157264" cy="5322199"/>
          </a:xfrm>
        </p:spPr>
      </p:pic>
    </p:spTree>
    <p:extLst>
      <p:ext uri="{BB962C8B-B14F-4D97-AF65-F5344CB8AC3E}">
        <p14:creationId xmlns:p14="http://schemas.microsoft.com/office/powerpoint/2010/main" val="309579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8229600" cy="671513"/>
          </a:xfrm>
        </p:spPr>
        <p:txBody>
          <a:bodyPr tIns="45720" bIns="45720"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fossil fuel equation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>
          <a:xfrm>
            <a:off x="395536" y="1243137"/>
            <a:ext cx="8212832" cy="5589240"/>
          </a:xfrm>
        </p:spPr>
        <p:txBody>
          <a:bodyPr>
            <a:normAutofit lnSpcReduction="10000"/>
          </a:bodyPr>
          <a:lstStyle/>
          <a:p>
            <a:pPr defTabSz="457200">
              <a:buFontTx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remaining global budget for CO</a:t>
            </a:r>
            <a:r>
              <a:rPr lang="en-US" sz="2400" b="0" baseline="-25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emissions from fossil fuel combustion is about 600 billion </a:t>
            </a:r>
            <a:r>
              <a:rPr lang="en-US" sz="2400" b="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tonnes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if we are to stay within the 2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 limit.</a:t>
            </a: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world’s indicated fossil fuel reserves (coal, oil and gas), if all were burnt, would emit nearly 3,000 billion </a:t>
            </a:r>
            <a:r>
              <a:rPr lang="en-US" sz="2400" b="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tonnes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of CO</a:t>
            </a:r>
            <a:r>
              <a:rPr lang="en-US" sz="2400" b="0" baseline="-25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(IEA 2012).</a:t>
            </a:r>
          </a:p>
          <a:p>
            <a:pPr defTabSz="457200">
              <a:buFontTx/>
              <a:buChar char="•"/>
            </a:pP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means that we can burn only about 20% of the world’s known fossil fuel reserves. Most will have to stay in the ground.</a:t>
            </a: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Australia’s coal reserves represent about 51 billion </a:t>
            </a:r>
            <a:r>
              <a:rPr lang="en-US" sz="2400" b="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tonnes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of CO</a:t>
            </a:r>
            <a:r>
              <a:rPr lang="en-US" sz="2400" b="0" baseline="-25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emissions, about one twelfth of the world’s allowable budget.</a:t>
            </a: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5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/>
          <p:cNvSpPr txBox="1">
            <a:spLocks noChangeArrowheads="1"/>
          </p:cNvSpPr>
          <p:nvPr/>
        </p:nvSpPr>
        <p:spPr bwMode="auto">
          <a:xfrm>
            <a:off x="1743075" y="1271588"/>
            <a:ext cx="61341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>
              <a:latin typeface="Times New Roman" charset="0"/>
            </a:endParaRPr>
          </a:p>
          <a:p>
            <a:pPr algn="ctr"/>
            <a:endParaRPr lang="en-US" sz="3200">
              <a:latin typeface="Times New Roman" charset="0"/>
            </a:endParaRP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943816" y="594480"/>
            <a:ext cx="727635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Tahoma" charset="0"/>
              </a:rPr>
              <a:t>E</a:t>
            </a:r>
            <a:r>
              <a:rPr lang="en-US" sz="3800" dirty="0" smtClean="0">
                <a:solidFill>
                  <a:schemeClr val="bg1"/>
                </a:solidFill>
                <a:latin typeface="Tahoma" charset="0"/>
              </a:rPr>
              <a:t>mission </a:t>
            </a:r>
            <a:r>
              <a:rPr lang="en-US" sz="3800" dirty="0">
                <a:solidFill>
                  <a:schemeClr val="bg1"/>
                </a:solidFill>
                <a:latin typeface="Tahoma" charset="0"/>
              </a:rPr>
              <a:t>trajectories for 2 C </a:t>
            </a:r>
            <a:r>
              <a:rPr lang="en-US" sz="3800" dirty="0" smtClean="0">
                <a:solidFill>
                  <a:schemeClr val="bg1"/>
                </a:solidFill>
                <a:latin typeface="Tahoma" charset="0"/>
              </a:rPr>
              <a:t>limit</a:t>
            </a:r>
            <a:endParaRPr lang="en-US" sz="38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1411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Tahoma" charset="0"/>
              </a:rPr>
              <a:t>WBGU 2009</a:t>
            </a:r>
          </a:p>
        </p:txBody>
      </p:sp>
      <p:pic>
        <p:nvPicPr>
          <p:cNvPr id="390149" name="Picture 5" descr="EMISSION TRAJECTORIES WBG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56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This is the critical decade for action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Meinshausen_etal_SimpleFigure_small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16273" y="1268760"/>
            <a:ext cx="6612111" cy="533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3923928" y="5081414"/>
            <a:ext cx="2376264" cy="507826"/>
            <a:chOff x="3851920" y="4865390"/>
            <a:chExt cx="2376264" cy="50782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851920" y="5373216"/>
              <a:ext cx="2376264" cy="0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3995490" y="4865390"/>
              <a:ext cx="608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Me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88024" y="3992896"/>
            <a:ext cx="2448272" cy="652191"/>
            <a:chOff x="4932040" y="3857327"/>
            <a:chExt cx="2448272" cy="652191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4932040" y="4509120"/>
              <a:ext cx="2448272" cy="398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4932115" y="3857327"/>
              <a:ext cx="11801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My kids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14628" y="2631777"/>
            <a:ext cx="3506787" cy="577850"/>
            <a:chOff x="4714628" y="2631777"/>
            <a:chExt cx="3506787" cy="5778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11615" y="3208040"/>
              <a:ext cx="2209800" cy="1587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4714628" y="2631777"/>
              <a:ext cx="205344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My grandkids?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27490" y="3428702"/>
            <a:ext cx="2209800" cy="1440458"/>
            <a:chOff x="6027490" y="3428702"/>
            <a:chExt cx="2209800" cy="1440458"/>
          </a:xfrm>
        </p:grpSpPr>
        <p:sp>
          <p:nvSpPr>
            <p:cNvPr id="38" name="Line 16"/>
            <p:cNvSpPr>
              <a:spLocks noChangeShapeType="1"/>
            </p:cNvSpPr>
            <p:nvPr/>
          </p:nvSpPr>
          <p:spPr bwMode="auto">
            <a:xfrm>
              <a:off x="7780090" y="3428702"/>
              <a:ext cx="0" cy="1143000"/>
            </a:xfrm>
            <a:prstGeom prst="line">
              <a:avLst/>
            </a:prstGeom>
            <a:noFill/>
            <a:ln w="76200">
              <a:solidFill>
                <a:srgbClr val="F7E23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" name="Straight Connector 9"/>
            <p:cNvCxnSpPr>
              <a:cxnSpLocks noChangeShapeType="1"/>
            </p:cNvCxnSpPr>
            <p:nvPr/>
          </p:nvCxnSpPr>
          <p:spPr bwMode="auto">
            <a:xfrm>
              <a:off x="6027490" y="4869160"/>
              <a:ext cx="2209800" cy="0"/>
            </a:xfrm>
            <a:prstGeom prst="line">
              <a:avLst/>
            </a:prstGeom>
            <a:noFill/>
            <a:ln w="57150">
              <a:solidFill>
                <a:srgbClr val="F7E231"/>
              </a:solidFill>
              <a:round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2123728" y="3140968"/>
            <a:ext cx="287064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Prof Lesley Hughes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>
          <a:xfrm>
            <a:off x="539552" y="332656"/>
            <a:ext cx="8229600" cy="671513"/>
          </a:xfrm>
        </p:spPr>
        <p:txBody>
          <a:bodyPr tIns="45720" bIns="45720"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Climate change: the bottom line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>
          <a:xfrm>
            <a:off x="539552" y="1340768"/>
            <a:ext cx="8212832" cy="5040560"/>
          </a:xfrm>
        </p:spPr>
        <p:txBody>
          <a:bodyPr>
            <a:normAutofit fontScale="92500" lnSpcReduction="20000"/>
          </a:bodyPr>
          <a:lstStyle/>
          <a:p>
            <a:pPr defTabSz="457200">
              <a:buFontTx/>
              <a:buChar char="•"/>
            </a:pP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evidence for climate change </a:t>
            </a: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is overwhelming and 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clear. It </a:t>
            </a: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is beyond reasonable doubt 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that </a:t>
            </a: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burning </a:t>
            </a: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of fossil fuels 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is the primary cause.</a:t>
            </a:r>
            <a:endParaRPr lang="en-US" sz="26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6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We are already seeing the social, economic and environmental impacts of a changing 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climate, especially extreme events. The risks rise as climate shifts further.</a:t>
            </a:r>
          </a:p>
          <a:p>
            <a:pPr defTabSz="457200">
              <a:buFontTx/>
              <a:buChar char="•"/>
            </a:pPr>
            <a:endParaRPr lang="en-US" sz="26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2600" b="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stabilise</a:t>
            </a:r>
            <a:r>
              <a:rPr lang="en-US" sz="2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the climate at a manageable level, most of the world’s fossil fuel reserves must stay in the ground.</a:t>
            </a:r>
            <a:endParaRPr lang="en-US" sz="26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6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r>
              <a:rPr lang="en-US" sz="2600" b="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This is the critical decade. Decisions we make from now to 2020 will determine the severity of climate change our children and grandchildren experience. </a:t>
            </a: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7200">
              <a:buFontTx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1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1. The </a:t>
            </a:r>
            <a:r>
              <a:rPr lang="en-US" dirty="0" smtClean="0">
                <a:solidFill>
                  <a:schemeClr val="bg1"/>
                </a:solidFill>
              </a:rPr>
              <a:t>Global Carbon Cycle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carbon_cycl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0" b="4818"/>
          <a:stretch/>
        </p:blipFill>
        <p:spPr>
          <a:xfrm>
            <a:off x="358140" y="939803"/>
            <a:ext cx="8595360" cy="5521774"/>
          </a:xfrm>
        </p:spPr>
      </p:pic>
      <p:sp>
        <p:nvSpPr>
          <p:cNvPr id="5" name="TextBox 4"/>
          <p:cNvSpPr txBox="1"/>
          <p:nvPr/>
        </p:nvSpPr>
        <p:spPr>
          <a:xfrm>
            <a:off x="7078667" y="6474277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ahoma Bold"/>
              </a:rPr>
              <a:t>Source: NASA</a:t>
            </a:r>
            <a:endParaRPr lang="en-US" sz="1600" b="1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192838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ahoma" charset="0"/>
              </a:rPr>
            </a:br>
            <a:r>
              <a:rPr lang="en-US" sz="2700" dirty="0" smtClean="0">
                <a:latin typeface="Tahoma" charset="0"/>
              </a:rPr>
              <a:t>2</a:t>
            </a:r>
            <a:r>
              <a:rPr lang="en-US" dirty="0" smtClean="0">
                <a:latin typeface="Tahoma" charset="0"/>
              </a:rPr>
              <a:t>. </a:t>
            </a:r>
            <a:r>
              <a:rPr lang="en-US" sz="2700" dirty="0" smtClean="0">
                <a:latin typeface="Tahoma" charset="0"/>
              </a:rPr>
              <a:t>Human</a:t>
            </a:r>
            <a:r>
              <a:rPr lang="en-US" sz="2700" dirty="0">
                <a:latin typeface="Tahoma" charset="0"/>
              </a:rPr>
              <a:t>-driven changes to the carbon cycle</a:t>
            </a:r>
            <a:br>
              <a:rPr lang="en-US" sz="2700" dirty="0">
                <a:latin typeface="Tahoma" charset="0"/>
              </a:rPr>
            </a:br>
            <a:endParaRPr lang="en-US" sz="2700" dirty="0">
              <a:latin typeface="Arial Narrow" charset="0"/>
              <a:cs typeface="Arial Narrow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1800" y="823913"/>
            <a:ext cx="8280400" cy="684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000000"/>
                </a:solidFill>
                <a:latin typeface="Arial Narrow" charset="0"/>
                <a:cs typeface="Arial Narrow" charset="0"/>
              </a:rPr>
              <a:t>Total global emissions: 10.5 ± 0.7 GtC in 2012, 43% over 1990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000000"/>
                </a:solidFill>
                <a:latin typeface="Arial Narrow" charset="0"/>
                <a:cs typeface="Arial Narrow" charset="0"/>
              </a:rPr>
              <a:t>Percentage land-use change: 38% in 1960, 17% in 1990, 8% in 2012</a:t>
            </a:r>
          </a:p>
        </p:txBody>
      </p:sp>
      <p:sp>
        <p:nvSpPr>
          <p:cNvPr id="3891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88913" y="5692775"/>
            <a:ext cx="8766175" cy="107791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600">
                <a:latin typeface="Arial Narrow" charset="0"/>
                <a:cs typeface="Arial Narrow" charset="0"/>
              </a:rPr>
              <a:t>Land use emissions in 2011 and 2012 are extrapolated estimates</a:t>
            </a:r>
          </a:p>
          <a:p>
            <a:r>
              <a:rPr lang="en-GB" sz="1400">
                <a:solidFill>
                  <a:srgbClr val="000000"/>
                </a:solidFill>
                <a:latin typeface="Arial Narrow" charset="0"/>
                <a:cs typeface="Arial Narrow" charset="0"/>
              </a:rPr>
              <a:t>Source: </a:t>
            </a:r>
            <a:r>
              <a:rPr lang="en-AU" sz="1400">
                <a:latin typeface="Arial Narrow" charset="0"/>
                <a:cs typeface="Arial Narrow" charset="0"/>
                <a:hlinkClick r:id="rId3"/>
              </a:rPr>
              <a:t>Le Quéré et al 2013</a:t>
            </a:r>
            <a:r>
              <a:rPr lang="en-AU" sz="1400">
                <a:latin typeface="Arial Narrow" charset="0"/>
                <a:cs typeface="Arial Narrow" charset="0"/>
              </a:rPr>
              <a:t>; </a:t>
            </a:r>
            <a:r>
              <a:rPr lang="en-AU" sz="1400">
                <a:solidFill>
                  <a:srgbClr val="FF0000"/>
                </a:solidFill>
                <a:latin typeface="Arial Narrow" charset="0"/>
                <a:cs typeface="Arial Narrow" charset="0"/>
                <a:hlinkClick r:id="rId4"/>
              </a:rPr>
              <a:t>CDIAC Data</a:t>
            </a:r>
            <a:r>
              <a:rPr lang="en-US" sz="1400">
                <a:solidFill>
                  <a:srgbClr val="000000"/>
                </a:solidFill>
                <a:latin typeface="Arial Narrow" charset="0"/>
                <a:cs typeface="Arial Narrow" charset="0"/>
              </a:rPr>
              <a:t>; </a:t>
            </a:r>
            <a:r>
              <a:rPr lang="en-GB" sz="1400">
                <a:solidFill>
                  <a:srgbClr val="000000"/>
                </a:solidFill>
                <a:latin typeface="Arial Narrow" charset="0"/>
                <a:cs typeface="Arial Narrow" charset="0"/>
              </a:rPr>
              <a:t>Houghton &amp; Hackler (in review)</a:t>
            </a:r>
            <a:r>
              <a:rPr lang="en-AU" sz="1400">
                <a:latin typeface="Arial Narrow" charset="0"/>
                <a:cs typeface="ＭＳ Ｐゴシック" charset="0"/>
              </a:rPr>
              <a:t>;</a:t>
            </a:r>
            <a:r>
              <a:rPr lang="en-US" sz="1400">
                <a:solidFill>
                  <a:srgbClr val="000000"/>
                </a:solidFill>
                <a:latin typeface="Arial Narrow" charset="0"/>
                <a:cs typeface="ＭＳ Ｐゴシック" charset="0"/>
              </a:rPr>
              <a:t> </a:t>
            </a:r>
            <a:r>
              <a:rPr lang="en-AU" sz="1400">
                <a:latin typeface="Arial Narrow" charset="0"/>
                <a:cs typeface="ＭＳ Ｐゴシック" charset="0"/>
                <a:hlinkClick r:id="rId5"/>
              </a:rPr>
              <a:t>Global Carbon Project 2013</a:t>
            </a:r>
            <a:endParaRPr lang="en-AU" sz="1400">
              <a:latin typeface="Arial Narrow" charset="0"/>
              <a:cs typeface="ＭＳ Ｐゴシック" charset="0"/>
            </a:endParaRPr>
          </a:p>
        </p:txBody>
      </p:sp>
      <p:pic>
        <p:nvPicPr>
          <p:cNvPr id="3891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284413"/>
            <a:ext cx="1662112" cy="10810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3603625"/>
            <a:ext cx="1663700" cy="1079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>
            <a:fillRect/>
          </a:stretch>
        </p:blipFill>
        <p:spPr>
          <a:xfrm>
            <a:off x="539750" y="1439863"/>
            <a:ext cx="8080375" cy="4679950"/>
          </a:xfrm>
        </p:spPr>
      </p:pic>
    </p:spTree>
    <p:extLst>
      <p:ext uri="{BB962C8B-B14F-4D97-AF65-F5344CB8AC3E}">
        <p14:creationId xmlns:p14="http://schemas.microsoft.com/office/powerpoint/2010/main" val="309175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PCCC UPDATE FIG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23" y="1233310"/>
            <a:ext cx="6875555" cy="44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209023" y="228600"/>
            <a:ext cx="69825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Tahoma" charset="0"/>
              </a:rPr>
              <a:t>Change in the </a:t>
            </a:r>
            <a:r>
              <a:rPr lang="en-US" sz="3400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en-US" sz="3400" dirty="0">
                <a:solidFill>
                  <a:schemeClr val="bg1"/>
                </a:solidFill>
                <a:latin typeface="Tahoma" charset="0"/>
              </a:rPr>
              <a:t>G</a:t>
            </a:r>
            <a:r>
              <a:rPr lang="en-US" sz="3400" dirty="0" smtClean="0">
                <a:solidFill>
                  <a:schemeClr val="bg1"/>
                </a:solidFill>
                <a:latin typeface="Tahoma" charset="0"/>
              </a:rPr>
              <a:t>lobal </a:t>
            </a:r>
            <a:r>
              <a:rPr lang="en-US" sz="3400" dirty="0">
                <a:solidFill>
                  <a:schemeClr val="bg1"/>
                </a:solidFill>
                <a:latin typeface="Tahoma" charset="0"/>
              </a:rPr>
              <a:t>C</a:t>
            </a:r>
            <a:r>
              <a:rPr lang="en-US" sz="3400" dirty="0" smtClean="0">
                <a:solidFill>
                  <a:schemeClr val="bg1"/>
                </a:solidFill>
                <a:latin typeface="Tahoma" charset="0"/>
              </a:rPr>
              <a:t>arbon Cycle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925579" y="6288088"/>
            <a:ext cx="397045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Tahoma" charset="0"/>
              </a:rPr>
              <a:t>Source: </a:t>
            </a:r>
            <a:r>
              <a:rPr lang="en-US" sz="1600" b="1" dirty="0" err="1">
                <a:solidFill>
                  <a:schemeClr val="bg1"/>
                </a:solidFill>
                <a:latin typeface="Tahoma" charset="0"/>
              </a:rPr>
              <a:t>Raupach</a:t>
            </a:r>
            <a:r>
              <a:rPr lang="en-US" sz="1600" b="1" dirty="0">
                <a:solidFill>
                  <a:schemeClr val="bg1"/>
                </a:solidFill>
                <a:latin typeface="Tahoma" charset="0"/>
              </a:rPr>
              <a:t> and </a:t>
            </a:r>
            <a:r>
              <a:rPr lang="en-US" sz="1600" b="1" dirty="0" err="1">
                <a:solidFill>
                  <a:schemeClr val="bg1"/>
                </a:solidFill>
                <a:latin typeface="Tahoma" charset="0"/>
              </a:rPr>
              <a:t>Canadell</a:t>
            </a:r>
            <a:r>
              <a:rPr lang="en-US" sz="16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ahoma" charset="0"/>
              </a:rPr>
              <a:t>2010;</a:t>
            </a: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Tahoma" charset="0"/>
              </a:rPr>
              <a:t>Global Carbon Project</a:t>
            </a:r>
            <a:endParaRPr lang="en-US" sz="16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057400" y="5638800"/>
            <a:ext cx="531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Tahoma" charset="0"/>
              </a:rPr>
              <a:t>Terms in the global carbon budget for 1850 - 2008</a:t>
            </a:r>
          </a:p>
        </p:txBody>
      </p:sp>
    </p:spTree>
    <p:extLst>
      <p:ext uri="{BB962C8B-B14F-4D97-AF65-F5344CB8AC3E}">
        <p14:creationId xmlns:p14="http://schemas.microsoft.com/office/powerpoint/2010/main" val="365064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" y="169783"/>
            <a:ext cx="862287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eaLnBrk="0" hangingPunct="0">
              <a:buFont typeface="Arial" charset="0"/>
              <a:buAutoNum type="arabicPeriod" startAt="3"/>
            </a:pPr>
            <a:r>
              <a:rPr lang="en-US" sz="3200" dirty="0">
                <a:solidFill>
                  <a:schemeClr val="bg1"/>
                </a:solidFill>
                <a:latin typeface="Tahoma" charset="0"/>
              </a:rPr>
              <a:t>Why fossil fuel emissions cannot be “offset” </a:t>
            </a:r>
            <a:endParaRPr lang="en-US" sz="3200" dirty="0" smtClean="0">
              <a:solidFill>
                <a:schemeClr val="bg1"/>
              </a:solidFill>
              <a:latin typeface="Tahoma" charset="0"/>
            </a:endParaRPr>
          </a:p>
          <a:p>
            <a:pPr eaLnBrk="0" hangingPunct="0"/>
            <a:r>
              <a:rPr lang="en-US" sz="3200" dirty="0" smtClean="0">
                <a:solidFill>
                  <a:schemeClr val="bg1"/>
                </a:solidFill>
                <a:latin typeface="Tahoma" charset="0"/>
              </a:rPr>
              <a:t>    by </a:t>
            </a:r>
            <a:r>
              <a:rPr lang="en-US" sz="3200" dirty="0">
                <a:solidFill>
                  <a:schemeClr val="bg1"/>
                </a:solidFill>
                <a:latin typeface="Tahoma" charset="0"/>
              </a:rPr>
              <a:t>storing carbon in land </a:t>
            </a:r>
            <a:r>
              <a:rPr lang="en-US" sz="3200" dirty="0" smtClean="0">
                <a:solidFill>
                  <a:schemeClr val="bg1"/>
                </a:solidFill>
                <a:latin typeface="Tahoma" charset="0"/>
              </a:rPr>
              <a:t>systems </a:t>
            </a:r>
            <a:endParaRPr lang="en-US" sz="3200" dirty="0">
              <a:solidFill>
                <a:schemeClr val="bg1"/>
              </a:solidFill>
              <a:latin typeface="Tahoma" charset="0"/>
            </a:endParaRPr>
          </a:p>
          <a:p>
            <a:pPr eaLnBrk="0" hangingPunct="0"/>
            <a:endParaRPr lang="en-US" dirty="0"/>
          </a:p>
        </p:txBody>
      </p:sp>
      <p:pic>
        <p:nvPicPr>
          <p:cNvPr id="3" name="Picture 2" descr="s-03-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9" y="1760617"/>
            <a:ext cx="3341218" cy="4758538"/>
          </a:xfrm>
          <a:prstGeom prst="rect">
            <a:avLst/>
          </a:prstGeom>
        </p:spPr>
      </p:pic>
      <p:pic>
        <p:nvPicPr>
          <p:cNvPr id="4" name="Picture 3" descr="Drought_2002_IMGP06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4064000" cy="3048000"/>
          </a:xfrm>
          <a:prstGeom prst="rect">
            <a:avLst/>
          </a:prstGeom>
        </p:spPr>
      </p:pic>
      <p:pic>
        <p:nvPicPr>
          <p:cNvPr id="5" name="Picture 2" descr="G:\Images and Logos\Images\bushfires\NSW_0129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697" y="4171800"/>
            <a:ext cx="4273376" cy="26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96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438400" y="3192463"/>
            <a:ext cx="1905000" cy="1676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Tahoma" charset="0"/>
                <a:cs typeface="Tahoma" charset="0"/>
              </a:rPr>
              <a:t>Land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953000" y="990600"/>
            <a:ext cx="1371600" cy="12192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ahoma" charset="0"/>
                <a:cs typeface="Tahoma" charset="0"/>
              </a:rPr>
              <a:t>Atmosphere</a:t>
            </a:r>
          </a:p>
        </p:txBody>
      </p:sp>
      <p:grpSp>
        <p:nvGrpSpPr>
          <p:cNvPr id="14340" name="Group 14"/>
          <p:cNvGrpSpPr>
            <a:grpSpLocks/>
          </p:cNvGrpSpPr>
          <p:nvPr/>
        </p:nvGrpSpPr>
        <p:grpSpPr bwMode="auto">
          <a:xfrm>
            <a:off x="5580063" y="3213100"/>
            <a:ext cx="3124200" cy="3200400"/>
            <a:chOff x="5562600" y="3657600"/>
            <a:chExt cx="3124200" cy="3200400"/>
          </a:xfrm>
        </p:grpSpPr>
        <p:sp>
          <p:nvSpPr>
            <p:cNvPr id="14351" name="Rectangle 6"/>
            <p:cNvSpPr>
              <a:spLocks noChangeArrowheads="1"/>
            </p:cNvSpPr>
            <p:nvPr/>
          </p:nvSpPr>
          <p:spPr bwMode="auto">
            <a:xfrm>
              <a:off x="5562600" y="3657600"/>
              <a:ext cx="3124200" cy="19050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Surface Ocean</a:t>
              </a:r>
            </a:p>
          </p:txBody>
        </p:sp>
        <p:sp>
          <p:nvSpPr>
            <p:cNvPr id="14352" name="Rectangle 9"/>
            <p:cNvSpPr>
              <a:spLocks noChangeArrowheads="1"/>
            </p:cNvSpPr>
            <p:nvPr/>
          </p:nvSpPr>
          <p:spPr bwMode="auto">
            <a:xfrm>
              <a:off x="5562600" y="5562600"/>
              <a:ext cx="3124200" cy="1295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Deep Ocean</a:t>
              </a:r>
            </a:p>
          </p:txBody>
        </p:sp>
      </p:grpSp>
      <p:sp>
        <p:nvSpPr>
          <p:cNvPr id="14341" name="Text Box 21"/>
          <p:cNvSpPr txBox="1">
            <a:spLocks noChangeArrowheads="1"/>
          </p:cNvSpPr>
          <p:nvPr/>
        </p:nvSpPr>
        <p:spPr bwMode="auto">
          <a:xfrm>
            <a:off x="0" y="1857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ahoma" charset="0"/>
              </a:rPr>
              <a:t>Pre-Human/Hunter-Gatherer Carbon </a:t>
            </a:r>
            <a:r>
              <a:rPr lang="en-US">
                <a:solidFill>
                  <a:schemeClr val="bg1"/>
                </a:solidFill>
                <a:latin typeface="Tahoma" charset="0"/>
              </a:rPr>
              <a:t>Cycle</a:t>
            </a: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8604250" y="-9525"/>
            <a:ext cx="50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>
                <a:latin typeface="Tahoma" charset="0"/>
              </a:rPr>
              <a:t>1</a:t>
            </a:r>
          </a:p>
        </p:txBody>
      </p:sp>
      <p:cxnSp>
        <p:nvCxnSpPr>
          <p:cNvPr id="18" name="Shape 17"/>
          <p:cNvCxnSpPr>
            <a:cxnSpLocks noChangeShapeType="1"/>
            <a:stCxn id="14338" idx="0"/>
            <a:endCxn id="14339" idx="2"/>
          </p:cNvCxnSpPr>
          <p:nvPr/>
        </p:nvCxnSpPr>
        <p:spPr bwMode="auto">
          <a:xfrm rot="5400000" flipH="1" flipV="1">
            <a:off x="3375818" y="1615282"/>
            <a:ext cx="1592263" cy="1562100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urved Connector 19"/>
          <p:cNvCxnSpPr/>
          <p:nvPr/>
        </p:nvCxnSpPr>
        <p:spPr>
          <a:xfrm rot="5400000">
            <a:off x="3621087" y="1860551"/>
            <a:ext cx="1419225" cy="1244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hape 23"/>
          <p:cNvCxnSpPr>
            <a:endCxn id="14351" idx="0"/>
          </p:cNvCxnSpPr>
          <p:nvPr/>
        </p:nvCxnSpPr>
        <p:spPr>
          <a:xfrm>
            <a:off x="6324600" y="1600200"/>
            <a:ext cx="817563" cy="161290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cxnSpLocks noChangeShapeType="1"/>
          </p:cNvCxnSpPr>
          <p:nvPr/>
        </p:nvCxnSpPr>
        <p:spPr bwMode="auto">
          <a:xfrm rot="16200000" flipV="1">
            <a:off x="5939631" y="2348707"/>
            <a:ext cx="1296987" cy="4318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Curved Connector 31"/>
          <p:cNvCxnSpPr>
            <a:stCxn id="14338" idx="3"/>
            <a:endCxn id="14351" idx="1"/>
          </p:cNvCxnSpPr>
          <p:nvPr/>
        </p:nvCxnSpPr>
        <p:spPr>
          <a:xfrm>
            <a:off x="4343400" y="4030663"/>
            <a:ext cx="1236663" cy="13493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6443663" y="5157788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6200000" flipV="1">
            <a:off x="6877050" y="5157788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265113" y="939800"/>
            <a:ext cx="2362200" cy="20574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ahoma" charset="0"/>
                <a:cs typeface="Tahoma" charset="0"/>
              </a:rPr>
              <a:t>Fossil Fuels</a:t>
            </a:r>
            <a:endParaRPr lang="en-US"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3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1113" y="765175"/>
            <a:ext cx="9096376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AU">
                <a:solidFill>
                  <a:srgbClr val="FFFFFF"/>
                </a:solidFill>
                <a:latin typeface="Tahoma" charset="0"/>
                <a:ea typeface="ＭＳ Ｐゴシック" charset="0"/>
                <a:cs typeface="Tahoma" charset="0"/>
              </a:rPr>
              <a:t>nn</a:t>
            </a:r>
          </a:p>
        </p:txBody>
      </p:sp>
      <p:sp>
        <p:nvSpPr>
          <p:cNvPr id="16386" name="Text Box 13"/>
          <p:cNvSpPr txBox="1">
            <a:spLocks noChangeArrowheads="1"/>
          </p:cNvSpPr>
          <p:nvPr/>
        </p:nvSpPr>
        <p:spPr bwMode="auto">
          <a:xfrm>
            <a:off x="11113" y="152400"/>
            <a:ext cx="909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ahoma" charset="0"/>
                <a:cs typeface="Tahoma" charset="0"/>
              </a:rPr>
              <a:t>Early Agriculture Carbon Cycle</a:t>
            </a:r>
          </a:p>
        </p:txBody>
      </p:sp>
      <p:grpSp>
        <p:nvGrpSpPr>
          <p:cNvPr id="16387" name="Group 19"/>
          <p:cNvGrpSpPr>
            <a:grpSpLocks/>
          </p:cNvGrpSpPr>
          <p:nvPr/>
        </p:nvGrpSpPr>
        <p:grpSpPr bwMode="auto">
          <a:xfrm>
            <a:off x="2438400" y="3408363"/>
            <a:ext cx="1905000" cy="1676400"/>
            <a:chOff x="2438400" y="3124200"/>
            <a:chExt cx="1905000" cy="1676400"/>
          </a:xfrm>
        </p:grpSpPr>
        <p:sp>
          <p:nvSpPr>
            <p:cNvPr id="16405" name="Rectangle 2"/>
            <p:cNvSpPr>
              <a:spLocks noChangeArrowheads="1"/>
            </p:cNvSpPr>
            <p:nvPr/>
          </p:nvSpPr>
          <p:spPr bwMode="auto">
            <a:xfrm>
              <a:off x="2438400" y="3340224"/>
              <a:ext cx="1905000" cy="146037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Land</a:t>
              </a:r>
            </a:p>
          </p:txBody>
        </p:sp>
        <p:sp>
          <p:nvSpPr>
            <p:cNvPr id="16406" name="Rectangle 14"/>
            <p:cNvSpPr>
              <a:spLocks noChangeArrowheads="1"/>
            </p:cNvSpPr>
            <p:nvPr/>
          </p:nvSpPr>
          <p:spPr bwMode="auto">
            <a:xfrm>
              <a:off x="2438400" y="3124200"/>
              <a:ext cx="1905000" cy="2160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grpSp>
        <p:nvGrpSpPr>
          <p:cNvPr id="16388" name="Group 20"/>
          <p:cNvGrpSpPr>
            <a:grpSpLocks/>
          </p:cNvGrpSpPr>
          <p:nvPr/>
        </p:nvGrpSpPr>
        <p:grpSpPr bwMode="auto">
          <a:xfrm>
            <a:off x="4953000" y="1054100"/>
            <a:ext cx="1371600" cy="1295400"/>
            <a:chOff x="4953000" y="914400"/>
            <a:chExt cx="1371600" cy="1295400"/>
          </a:xfrm>
        </p:grpSpPr>
        <p:sp>
          <p:nvSpPr>
            <p:cNvPr id="16403" name="Rectangle 3"/>
            <p:cNvSpPr>
              <a:spLocks noChangeArrowheads="1"/>
            </p:cNvSpPr>
            <p:nvPr/>
          </p:nvSpPr>
          <p:spPr bwMode="auto">
            <a:xfrm>
              <a:off x="4953000" y="990600"/>
              <a:ext cx="1371600" cy="1219200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latin typeface="Tahoma" charset="0"/>
                  <a:cs typeface="Tahoma" charset="0"/>
                </a:rPr>
                <a:t>Atmosphere</a:t>
              </a:r>
            </a:p>
          </p:txBody>
        </p:sp>
        <p:sp>
          <p:nvSpPr>
            <p:cNvPr id="16404" name="Rectangle 15"/>
            <p:cNvSpPr>
              <a:spLocks noChangeArrowheads="1"/>
            </p:cNvSpPr>
            <p:nvPr/>
          </p:nvSpPr>
          <p:spPr bwMode="auto">
            <a:xfrm flipV="1">
              <a:off x="4953000" y="914400"/>
              <a:ext cx="1371600" cy="76200"/>
            </a:xfrm>
            <a:prstGeom prst="can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grpSp>
        <p:nvGrpSpPr>
          <p:cNvPr id="16389" name="Group 18"/>
          <p:cNvGrpSpPr>
            <a:grpSpLocks/>
          </p:cNvGrpSpPr>
          <p:nvPr/>
        </p:nvGrpSpPr>
        <p:grpSpPr bwMode="auto">
          <a:xfrm>
            <a:off x="5562600" y="3213100"/>
            <a:ext cx="3124200" cy="3276600"/>
            <a:chOff x="5562600" y="3581400"/>
            <a:chExt cx="3124200" cy="3276600"/>
          </a:xfrm>
        </p:grpSpPr>
        <p:sp>
          <p:nvSpPr>
            <p:cNvPr id="16400" name="Rectangle 4"/>
            <p:cNvSpPr>
              <a:spLocks noChangeArrowheads="1"/>
            </p:cNvSpPr>
            <p:nvPr/>
          </p:nvSpPr>
          <p:spPr bwMode="auto">
            <a:xfrm>
              <a:off x="5562600" y="3657600"/>
              <a:ext cx="3124200" cy="19050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Surface Ocean</a:t>
              </a:r>
            </a:p>
          </p:txBody>
        </p:sp>
        <p:sp>
          <p:nvSpPr>
            <p:cNvPr id="16401" name="Rectangle 5"/>
            <p:cNvSpPr>
              <a:spLocks noChangeArrowheads="1"/>
            </p:cNvSpPr>
            <p:nvPr/>
          </p:nvSpPr>
          <p:spPr bwMode="auto">
            <a:xfrm>
              <a:off x="5562600" y="5562600"/>
              <a:ext cx="3124200" cy="1295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Deep Ocean</a:t>
              </a:r>
            </a:p>
          </p:txBody>
        </p:sp>
        <p:sp>
          <p:nvSpPr>
            <p:cNvPr id="16402" name="Rectangle 16"/>
            <p:cNvSpPr>
              <a:spLocks noChangeArrowheads="1"/>
            </p:cNvSpPr>
            <p:nvPr/>
          </p:nvSpPr>
          <p:spPr bwMode="auto">
            <a:xfrm>
              <a:off x="5562600" y="3581400"/>
              <a:ext cx="3124200" cy="762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8604250" y="-9525"/>
            <a:ext cx="50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>
                <a:latin typeface="Tahoma" charset="0"/>
                <a:cs typeface="Tahoma" charset="0"/>
              </a:rPr>
              <a:t>2</a:t>
            </a:r>
          </a:p>
        </p:txBody>
      </p:sp>
      <p:cxnSp>
        <p:nvCxnSpPr>
          <p:cNvPr id="23" name="Shape 22"/>
          <p:cNvCxnSpPr>
            <a:cxnSpLocks noChangeShapeType="1"/>
            <a:stCxn id="16406" idx="0"/>
            <a:endCxn id="16404" idx="2"/>
          </p:cNvCxnSpPr>
          <p:nvPr/>
        </p:nvCxnSpPr>
        <p:spPr bwMode="auto">
          <a:xfrm rot="5400000" flipH="1" flipV="1">
            <a:off x="3013868" y="1469232"/>
            <a:ext cx="2316163" cy="1562100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urved Connector 24"/>
          <p:cNvCxnSpPr/>
          <p:nvPr/>
        </p:nvCxnSpPr>
        <p:spPr>
          <a:xfrm rot="5400000">
            <a:off x="3609976" y="2085975"/>
            <a:ext cx="1492250" cy="11525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hape 26"/>
          <p:cNvCxnSpPr>
            <a:stCxn id="16403" idx="3"/>
            <a:endCxn id="16402" idx="0"/>
          </p:cNvCxnSpPr>
          <p:nvPr/>
        </p:nvCxnSpPr>
        <p:spPr>
          <a:xfrm>
            <a:off x="6324600" y="1739900"/>
            <a:ext cx="800100" cy="147320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 noChangeShapeType="1"/>
          </p:cNvCxnSpPr>
          <p:nvPr/>
        </p:nvCxnSpPr>
        <p:spPr bwMode="auto">
          <a:xfrm rot="16200000" flipV="1">
            <a:off x="6011863" y="2349500"/>
            <a:ext cx="1223962" cy="5032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Curved Connector 30"/>
          <p:cNvCxnSpPr>
            <a:cxnSpLocks noChangeShapeType="1"/>
            <a:stCxn id="16405" idx="3"/>
            <a:endCxn id="16400" idx="1"/>
          </p:cNvCxnSpPr>
          <p:nvPr/>
        </p:nvCxnSpPr>
        <p:spPr bwMode="auto">
          <a:xfrm flipV="1">
            <a:off x="4343400" y="4241800"/>
            <a:ext cx="1219200" cy="11271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/>
          <p:cNvCxnSpPr/>
          <p:nvPr/>
        </p:nvCxnSpPr>
        <p:spPr>
          <a:xfrm rot="5400000">
            <a:off x="6443663" y="5156200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16200000" flipV="1">
            <a:off x="6877050" y="5156200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TextBox 4"/>
          <p:cNvSpPr txBox="1">
            <a:spLocks noChangeArrowheads="1"/>
          </p:cNvSpPr>
          <p:nvPr/>
        </p:nvSpPr>
        <p:spPr bwMode="auto">
          <a:xfrm>
            <a:off x="11113" y="6515100"/>
            <a:ext cx="4197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AU" sz="1400">
                <a:latin typeface="Tahoma" charset="0"/>
                <a:cs typeface="Tahoma" charset="0"/>
              </a:rPr>
              <a:t>N.B. Figure is only indicative of relative stock sizes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65113" y="939800"/>
            <a:ext cx="2362200" cy="20574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ahoma" charset="0"/>
                <a:cs typeface="Tahoma" charset="0"/>
              </a:rPr>
              <a:t>Fossil Fuels</a:t>
            </a:r>
            <a:endParaRPr lang="en-US"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2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18434" name="Text Box 13"/>
          <p:cNvSpPr txBox="1">
            <a:spLocks noChangeArrowheads="1"/>
          </p:cNvSpPr>
          <p:nvPr/>
        </p:nvSpPr>
        <p:spPr bwMode="auto">
          <a:xfrm>
            <a:off x="0" y="1793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ahoma" charset="0"/>
                <a:cs typeface="Tahoma" charset="0"/>
              </a:rPr>
              <a:t>Contemporary (post-industrial) </a:t>
            </a:r>
            <a:r>
              <a:rPr lang="en-US">
                <a:solidFill>
                  <a:schemeClr val="bg1"/>
                </a:solidFill>
                <a:latin typeface="Tahoma" charset="0"/>
                <a:cs typeface="Tahoma" charset="0"/>
              </a:rPr>
              <a:t>Carbon Cycle</a:t>
            </a:r>
          </a:p>
        </p:txBody>
      </p:sp>
      <p:sp>
        <p:nvSpPr>
          <p:cNvPr id="18435" name="Rectangle 15"/>
          <p:cNvSpPr>
            <a:spLocks noChangeArrowheads="1"/>
          </p:cNvSpPr>
          <p:nvPr/>
        </p:nvSpPr>
        <p:spPr bwMode="auto">
          <a:xfrm>
            <a:off x="250825" y="866775"/>
            <a:ext cx="2362200" cy="2057400"/>
          </a:xfrm>
          <a:prstGeom prst="cube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Tahoma" charset="0"/>
                <a:cs typeface="Tahoma" charset="0"/>
              </a:rPr>
              <a:t>Fossil Fuels</a:t>
            </a:r>
            <a:endParaRPr lang="en-US">
              <a:latin typeface="Tahoma" charset="0"/>
              <a:cs typeface="Tahoma" charset="0"/>
            </a:endParaRPr>
          </a:p>
        </p:txBody>
      </p:sp>
      <p:grpSp>
        <p:nvGrpSpPr>
          <p:cNvPr id="18436" name="Group 27"/>
          <p:cNvGrpSpPr>
            <a:grpSpLocks/>
          </p:cNvGrpSpPr>
          <p:nvPr/>
        </p:nvGrpSpPr>
        <p:grpSpPr bwMode="auto">
          <a:xfrm>
            <a:off x="4787900" y="908050"/>
            <a:ext cx="1371600" cy="1828800"/>
            <a:chOff x="4788024" y="908720"/>
            <a:chExt cx="1371600" cy="1828800"/>
          </a:xfrm>
        </p:grpSpPr>
        <p:sp>
          <p:nvSpPr>
            <p:cNvPr id="18457" name="Rectangle 3"/>
            <p:cNvSpPr>
              <a:spLocks noChangeArrowheads="1"/>
            </p:cNvSpPr>
            <p:nvPr/>
          </p:nvSpPr>
          <p:spPr bwMode="auto">
            <a:xfrm>
              <a:off x="4788024" y="1518320"/>
              <a:ext cx="1371600" cy="1219200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latin typeface="Tahoma" charset="0"/>
                  <a:cs typeface="Tahoma" charset="0"/>
                </a:rPr>
                <a:t>Atmosphere</a:t>
              </a:r>
            </a:p>
          </p:txBody>
        </p:sp>
        <p:sp>
          <p:nvSpPr>
            <p:cNvPr id="18458" name="Rectangle 18"/>
            <p:cNvSpPr>
              <a:spLocks noChangeArrowheads="1"/>
            </p:cNvSpPr>
            <p:nvPr/>
          </p:nvSpPr>
          <p:spPr bwMode="auto">
            <a:xfrm>
              <a:off x="4788024" y="1365920"/>
              <a:ext cx="1371600" cy="334888"/>
            </a:xfrm>
            <a:prstGeom prst="can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4788024" y="908720"/>
              <a:ext cx="1371600" cy="457200"/>
            </a:xfrm>
            <a:prstGeom prst="can">
              <a:avLst>
                <a:gd name="adj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grpSp>
        <p:nvGrpSpPr>
          <p:cNvPr id="18437" name="Group 25"/>
          <p:cNvGrpSpPr>
            <a:grpSpLocks/>
          </p:cNvGrpSpPr>
          <p:nvPr/>
        </p:nvGrpSpPr>
        <p:grpSpPr bwMode="auto">
          <a:xfrm>
            <a:off x="2235200" y="3124200"/>
            <a:ext cx="1905000" cy="1676400"/>
            <a:chOff x="2438400" y="3124200"/>
            <a:chExt cx="1905000" cy="1676400"/>
          </a:xfrm>
        </p:grpSpPr>
        <p:sp>
          <p:nvSpPr>
            <p:cNvPr id="18454" name="Rectangle 2"/>
            <p:cNvSpPr>
              <a:spLocks noChangeArrowheads="1"/>
            </p:cNvSpPr>
            <p:nvPr/>
          </p:nvSpPr>
          <p:spPr bwMode="auto">
            <a:xfrm>
              <a:off x="2438400" y="3657600"/>
              <a:ext cx="1905000" cy="1143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Land</a:t>
              </a:r>
            </a:p>
          </p:txBody>
        </p:sp>
        <p:sp>
          <p:nvSpPr>
            <p:cNvPr id="18455" name="Rectangle 20"/>
            <p:cNvSpPr>
              <a:spLocks noChangeArrowheads="1"/>
            </p:cNvSpPr>
            <p:nvPr/>
          </p:nvSpPr>
          <p:spPr bwMode="auto">
            <a:xfrm>
              <a:off x="2438400" y="3124200"/>
              <a:ext cx="190500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  <p:sp>
          <p:nvSpPr>
            <p:cNvPr id="18456" name="Rectangle 14"/>
            <p:cNvSpPr>
              <a:spLocks noChangeArrowheads="1"/>
            </p:cNvSpPr>
            <p:nvPr/>
          </p:nvSpPr>
          <p:spPr bwMode="auto">
            <a:xfrm>
              <a:off x="2438400" y="3124200"/>
              <a:ext cx="1905000" cy="5459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AU" i="1">
                  <a:latin typeface="Tahoma" charset="0"/>
                  <a:cs typeface="Tahoma" charset="0"/>
                </a:rPr>
                <a:t>Stock loss</a:t>
              </a:r>
            </a:p>
          </p:txBody>
        </p:sp>
      </p:grpSp>
      <p:grpSp>
        <p:nvGrpSpPr>
          <p:cNvPr id="18438" name="Group 26"/>
          <p:cNvGrpSpPr>
            <a:grpSpLocks/>
          </p:cNvGrpSpPr>
          <p:nvPr/>
        </p:nvGrpSpPr>
        <p:grpSpPr bwMode="auto">
          <a:xfrm>
            <a:off x="5562600" y="3213100"/>
            <a:ext cx="3124200" cy="3429000"/>
            <a:chOff x="5562600" y="3429000"/>
            <a:chExt cx="3124200" cy="3429000"/>
          </a:xfrm>
        </p:grpSpPr>
        <p:sp>
          <p:nvSpPr>
            <p:cNvPr id="18450" name="Rectangle 4"/>
            <p:cNvSpPr>
              <a:spLocks noChangeArrowheads="1"/>
            </p:cNvSpPr>
            <p:nvPr/>
          </p:nvSpPr>
          <p:spPr bwMode="auto">
            <a:xfrm>
              <a:off x="5562600" y="3733800"/>
              <a:ext cx="3124200" cy="18288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Surface Ocean</a:t>
              </a:r>
            </a:p>
          </p:txBody>
        </p:sp>
        <p:sp>
          <p:nvSpPr>
            <p:cNvPr id="18451" name="Rectangle 5"/>
            <p:cNvSpPr>
              <a:spLocks noChangeArrowheads="1"/>
            </p:cNvSpPr>
            <p:nvPr/>
          </p:nvSpPr>
          <p:spPr bwMode="auto">
            <a:xfrm>
              <a:off x="5562600" y="5562600"/>
              <a:ext cx="3124200" cy="1295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ahoma" charset="0"/>
                  <a:cs typeface="Tahoma" charset="0"/>
                </a:rPr>
                <a:t>Deep Ocean</a:t>
              </a:r>
            </a:p>
          </p:txBody>
        </p:sp>
        <p:sp>
          <p:nvSpPr>
            <p:cNvPr id="18452" name="Rectangle 21"/>
            <p:cNvSpPr>
              <a:spLocks noChangeArrowheads="1"/>
            </p:cNvSpPr>
            <p:nvPr/>
          </p:nvSpPr>
          <p:spPr bwMode="auto">
            <a:xfrm>
              <a:off x="5562600" y="3657600"/>
              <a:ext cx="3124200" cy="1524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  <p:sp>
          <p:nvSpPr>
            <p:cNvPr id="18453" name="Rectangle 22"/>
            <p:cNvSpPr>
              <a:spLocks noChangeArrowheads="1"/>
            </p:cNvSpPr>
            <p:nvPr/>
          </p:nvSpPr>
          <p:spPr bwMode="auto">
            <a:xfrm>
              <a:off x="5562600" y="3429000"/>
              <a:ext cx="3124200" cy="2286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charset="0"/>
                <a:cs typeface="Tahoma" charset="0"/>
              </a:endParaRPr>
            </a:p>
          </p:txBody>
        </p:sp>
      </p:grpSp>
      <p:sp>
        <p:nvSpPr>
          <p:cNvPr id="18439" name="Text Box 23"/>
          <p:cNvSpPr txBox="1">
            <a:spLocks noChangeArrowheads="1"/>
          </p:cNvSpPr>
          <p:nvPr/>
        </p:nvSpPr>
        <p:spPr bwMode="auto">
          <a:xfrm>
            <a:off x="8675688" y="-9525"/>
            <a:ext cx="4302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Tahoma" charset="0"/>
                <a:cs typeface="Tahoma" charset="0"/>
              </a:rPr>
              <a:t>3</a:t>
            </a:r>
          </a:p>
        </p:txBody>
      </p:sp>
      <p:cxnSp>
        <p:nvCxnSpPr>
          <p:cNvPr id="24" name="Curved Connector 23"/>
          <p:cNvCxnSpPr>
            <a:stCxn id="18454" idx="3"/>
            <a:endCxn id="18450" idx="1"/>
          </p:cNvCxnSpPr>
          <p:nvPr/>
        </p:nvCxnSpPr>
        <p:spPr>
          <a:xfrm>
            <a:off x="4140200" y="4229100"/>
            <a:ext cx="1422400" cy="203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hape 33"/>
          <p:cNvCxnSpPr>
            <a:stCxn id="18457" idx="3"/>
            <a:endCxn id="18453" idx="0"/>
          </p:cNvCxnSpPr>
          <p:nvPr/>
        </p:nvCxnSpPr>
        <p:spPr>
          <a:xfrm>
            <a:off x="6159500" y="2127250"/>
            <a:ext cx="965200" cy="108585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cxnSpLocks noChangeShapeType="1"/>
            <a:endCxn id="18459" idx="1"/>
          </p:cNvCxnSpPr>
          <p:nvPr/>
        </p:nvCxnSpPr>
        <p:spPr bwMode="auto">
          <a:xfrm flipV="1">
            <a:off x="2590800" y="1136650"/>
            <a:ext cx="2197100" cy="7588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hape 44"/>
          <p:cNvCxnSpPr>
            <a:cxnSpLocks noChangeShapeType="1"/>
            <a:stCxn id="18455" idx="0"/>
          </p:cNvCxnSpPr>
          <p:nvPr/>
        </p:nvCxnSpPr>
        <p:spPr bwMode="auto">
          <a:xfrm rot="5400000" flipH="1" flipV="1">
            <a:off x="3204369" y="1612106"/>
            <a:ext cx="1495425" cy="1528763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Elbow Connector 63"/>
          <p:cNvCxnSpPr/>
          <p:nvPr/>
        </p:nvCxnSpPr>
        <p:spPr>
          <a:xfrm>
            <a:off x="6732588" y="32131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cxnSpLocks noChangeShapeType="1"/>
          </p:cNvCxnSpPr>
          <p:nvPr/>
        </p:nvCxnSpPr>
        <p:spPr bwMode="auto">
          <a:xfrm rot="16200000" flipV="1">
            <a:off x="6120607" y="2385218"/>
            <a:ext cx="863600" cy="7921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Curved Connector 74"/>
          <p:cNvCxnSpPr>
            <a:cxnSpLocks noChangeShapeType="1"/>
          </p:cNvCxnSpPr>
          <p:nvPr/>
        </p:nvCxnSpPr>
        <p:spPr bwMode="auto">
          <a:xfrm rot="10800000" flipV="1">
            <a:off x="3492500" y="2349500"/>
            <a:ext cx="1295400" cy="7191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/>
          <p:cNvCxnSpPr/>
          <p:nvPr/>
        </p:nvCxnSpPr>
        <p:spPr>
          <a:xfrm rot="5400000">
            <a:off x="6444456" y="5301457"/>
            <a:ext cx="8620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16200000" flipV="1">
            <a:off x="6804025" y="5229225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1187450" y="866775"/>
            <a:ext cx="1425575" cy="906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1021</Words>
  <Application>Microsoft Macintosh PowerPoint</Application>
  <PresentationFormat>On-screen Show (4:3)</PresentationFormat>
  <Paragraphs>230</Paragraphs>
  <Slides>29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1. The Global Carbon Cycle</vt:lpstr>
      <vt:lpstr> 2. Human-driven changes to the carbon cycle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Overspend in the carbon budget</vt:lpstr>
      <vt:lpstr>The fossil fuel equation</vt:lpstr>
      <vt:lpstr>PowerPoint Presentation</vt:lpstr>
      <vt:lpstr>This is the critical decade for action</vt:lpstr>
      <vt:lpstr>Climate change: the bottom line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FSES ANU</dc:creator>
  <cp:lastModifiedBy>FSES ANU</cp:lastModifiedBy>
  <cp:revision>15</cp:revision>
  <dcterms:created xsi:type="dcterms:W3CDTF">2014-01-09T23:31:50Z</dcterms:created>
  <dcterms:modified xsi:type="dcterms:W3CDTF">2014-02-10T08:20:25Z</dcterms:modified>
</cp:coreProperties>
</file>