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sldIdLst>
    <p:sldId id="268" r:id="rId2"/>
    <p:sldId id="266" r:id="rId3"/>
    <p:sldId id="279" r:id="rId4"/>
    <p:sldId id="273" r:id="rId5"/>
    <p:sldId id="267" r:id="rId6"/>
    <p:sldId id="274" r:id="rId7"/>
    <p:sldId id="276" r:id="rId8"/>
    <p:sldId id="286" r:id="rId9"/>
    <p:sldId id="288" r:id="rId10"/>
    <p:sldId id="285" r:id="rId11"/>
    <p:sldId id="290" r:id="rId12"/>
    <p:sldId id="278" r:id="rId13"/>
    <p:sldId id="262" r:id="rId14"/>
    <p:sldId id="257" r:id="rId15"/>
    <p:sldId id="259" r:id="rId16"/>
    <p:sldId id="271" r:id="rId17"/>
    <p:sldId id="261" r:id="rId18"/>
    <p:sldId id="260" r:id="rId19"/>
    <p:sldId id="263" r:id="rId20"/>
    <p:sldId id="264" r:id="rId21"/>
    <p:sldId id="283" r:id="rId22"/>
    <p:sldId id="282" r:id="rId23"/>
    <p:sldId id="265" r:id="rId24"/>
    <p:sldId id="284" r:id="rId25"/>
    <p:sldId id="269" r:id="rId26"/>
    <p:sldId id="280" r:id="rId27"/>
    <p:sldId id="281" r:id="rId28"/>
    <p:sldId id="27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0" autoAdjust="0"/>
    <p:restoredTop sz="96062" autoAdjust="0"/>
  </p:normalViewPr>
  <p:slideViewPr>
    <p:cSldViewPr snapToGrid="0" showGuides="1">
      <p:cViewPr varScale="1">
        <p:scale>
          <a:sx n="101" d="100"/>
          <a:sy n="101" d="100"/>
        </p:scale>
        <p:origin x="74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EC23-BEE3-4F03-9ADB-B78DFD6B8380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2DEC-7F78-497C-8108-80473BE4BA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88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EC23-BEE3-4F03-9ADB-B78DFD6B8380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2DEC-7F78-497C-8108-80473BE4BA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700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EC23-BEE3-4F03-9ADB-B78DFD6B8380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2DEC-7F78-497C-8108-80473BE4BA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22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EC23-BEE3-4F03-9ADB-B78DFD6B8380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2DEC-7F78-497C-8108-80473BE4BA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49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EC23-BEE3-4F03-9ADB-B78DFD6B8380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2DEC-7F78-497C-8108-80473BE4BA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68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EC23-BEE3-4F03-9ADB-B78DFD6B8380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2DEC-7F78-497C-8108-80473BE4BA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76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EC23-BEE3-4F03-9ADB-B78DFD6B8380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2DEC-7F78-497C-8108-80473BE4BA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54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EC23-BEE3-4F03-9ADB-B78DFD6B8380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2DEC-7F78-497C-8108-80473BE4BA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834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EC23-BEE3-4F03-9ADB-B78DFD6B8380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2DEC-7F78-497C-8108-80473BE4BA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86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EC23-BEE3-4F03-9ADB-B78DFD6B8380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2DEC-7F78-497C-8108-80473BE4BA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227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EC23-BEE3-4F03-9ADB-B78DFD6B8380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2DEC-7F78-497C-8108-80473BE4BA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2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2EC23-BEE3-4F03-9ADB-B78DFD6B8380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22DEC-7F78-497C-8108-80473BE4BA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55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#_ENREF_61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#_ENREF_58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55A6D8-7939-446F-B6B1-8B2169CA43D2}"/>
              </a:ext>
            </a:extLst>
          </p:cNvPr>
          <p:cNvSpPr/>
          <p:nvPr/>
        </p:nvSpPr>
        <p:spPr>
          <a:xfrm>
            <a:off x="2136530" y="1997839"/>
            <a:ext cx="4572000" cy="28623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GB" dirty="0">
                <a:latin typeface="ArialMT"/>
              </a:rPr>
              <a:t>Australian Standard </a:t>
            </a:r>
            <a:r>
              <a:rPr lang="en-GB" b="1" dirty="0">
                <a:latin typeface="Arial-BoldMT"/>
              </a:rPr>
              <a:t>AS 1470-1986</a:t>
            </a:r>
          </a:p>
          <a:p>
            <a:r>
              <a:rPr lang="en-GB" i="1" dirty="0">
                <a:latin typeface="Arial-ItalicMT"/>
              </a:rPr>
              <a:t>Health and safety at work- Principles and practices </a:t>
            </a:r>
            <a:r>
              <a:rPr lang="en-GB" b="1" dirty="0">
                <a:latin typeface="Arial-BoldMT"/>
              </a:rPr>
              <a:t>(AS 1470-1986)</a:t>
            </a:r>
            <a:endParaRPr lang="en-GB" dirty="0">
              <a:latin typeface="ArialMT"/>
            </a:endParaRPr>
          </a:p>
          <a:p>
            <a:endParaRPr lang="en-GB" dirty="0">
              <a:latin typeface="ArialMT"/>
            </a:endParaRPr>
          </a:p>
          <a:p>
            <a:r>
              <a:rPr lang="en-GB" dirty="0">
                <a:latin typeface="ArialMT"/>
              </a:rPr>
              <a:t>Clause 5.7.2 - planning for safe methods of working should provide adequate guidelines that relate to, amongst other things:</a:t>
            </a:r>
          </a:p>
          <a:p>
            <a:r>
              <a:rPr lang="en-GB" dirty="0">
                <a:latin typeface="ArialMT"/>
              </a:rPr>
              <a:t>• consideration, at the design stage, of safe working methods and procedures.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89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oranbong partial Ext.jpg">
            <a:extLst>
              <a:ext uri="{FF2B5EF4-FFF2-40B4-BE49-F238E27FC236}">
                <a16:creationId xmlns:a16="http://schemas.microsoft.com/office/drawing/2014/main" id="{FCB7EF7E-86EC-4AF5-8FA1-26BBE6E8B1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49" t="14612" r="16304" b="27397"/>
          <a:stretch>
            <a:fillRect/>
          </a:stretch>
        </p:blipFill>
        <p:spPr>
          <a:xfrm>
            <a:off x="577838" y="1190230"/>
            <a:ext cx="3905262" cy="38775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AD9783-F301-45B2-A255-9B3412BE3FE7}"/>
              </a:ext>
            </a:extLst>
          </p:cNvPr>
          <p:cNvSpPr/>
          <p:nvPr/>
        </p:nvSpPr>
        <p:spPr>
          <a:xfrm>
            <a:off x="190502" y="5191036"/>
            <a:ext cx="41211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Concept of lifting left and right on two sides to form the final pillar size, based on a mine layout employed at Cooranbong Colliery, Australia (Galvin, 2016)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68739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oranbong partial Ext.jpg">
            <a:extLst>
              <a:ext uri="{FF2B5EF4-FFF2-40B4-BE49-F238E27FC236}">
                <a16:creationId xmlns:a16="http://schemas.microsoft.com/office/drawing/2014/main" id="{FCB7EF7E-86EC-4AF5-8FA1-26BBE6E8B1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49" t="14612" r="16304" b="27397"/>
          <a:stretch>
            <a:fillRect/>
          </a:stretch>
        </p:blipFill>
        <p:spPr>
          <a:xfrm>
            <a:off x="577838" y="1190230"/>
            <a:ext cx="3905262" cy="38775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AD9783-F301-45B2-A255-9B3412BE3FE7}"/>
              </a:ext>
            </a:extLst>
          </p:cNvPr>
          <p:cNvSpPr/>
          <p:nvPr/>
        </p:nvSpPr>
        <p:spPr>
          <a:xfrm>
            <a:off x="190502" y="5191036"/>
            <a:ext cx="41211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Concept of lifting left and right on two sides to form the final pillar size, based on a mine layout employed at Cooranbong Colliery, Australia (Galvin, 2016)</a:t>
            </a:r>
            <a:endParaRPr lang="en-GB" sz="1600" dirty="0"/>
          </a:p>
        </p:txBody>
      </p:sp>
      <p:pic>
        <p:nvPicPr>
          <p:cNvPr id="5" name="Picture 4" descr="Duncan Method Sutherland.jpg">
            <a:extLst>
              <a:ext uri="{FF2B5EF4-FFF2-40B4-BE49-F238E27FC236}">
                <a16:creationId xmlns:a16="http://schemas.microsoft.com/office/drawing/2014/main" id="{280120EA-6B81-462F-B636-C6D43B483E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1402" y="1565592"/>
            <a:ext cx="3949901" cy="29810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8010B5-A90D-4576-918A-2E2124EA7C63}"/>
              </a:ext>
            </a:extLst>
          </p:cNvPr>
          <p:cNvSpPr/>
          <p:nvPr/>
        </p:nvSpPr>
        <p:spPr>
          <a:xfrm>
            <a:off x="4572000" y="531414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Lifting left and right on four sides to form the final pillar size, Tasman Mine, Australia (after </a:t>
            </a:r>
            <a:r>
              <a:rPr lang="en-AU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4" action="ppaction://hlinkfile" tooltip="Tyler, 2011 #575"/>
              </a:rPr>
              <a:t>Tyler &amp; Sutherland, 2011</a:t>
            </a:r>
            <a:r>
              <a:rPr lang="en-A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70438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0EF38B7-0707-4699-A66B-CB1F8D80A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58205" r="12287" b="9743"/>
          <a:stretch/>
        </p:blipFill>
        <p:spPr>
          <a:xfrm>
            <a:off x="395654" y="342900"/>
            <a:ext cx="3393831" cy="219807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EFDBBB1-01DA-4772-9F5B-45431F6D0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2" y="0"/>
            <a:ext cx="8852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75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F5A6E6-6BDE-4331-9803-B79FD885E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2"/>
            <a:ext cx="9119062" cy="68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78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06FA48-AC56-4F65-AF3E-E4CDDDBE9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17" y="2036904"/>
            <a:ext cx="8677152" cy="276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89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CP_1125">
            <a:extLst>
              <a:ext uri="{FF2B5EF4-FFF2-40B4-BE49-F238E27FC236}">
                <a16:creationId xmlns:a16="http://schemas.microsoft.com/office/drawing/2014/main" id="{98B05CA7-19D6-45EE-B1A5-12C9A6622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1" y="1095153"/>
            <a:ext cx="7852258" cy="521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416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917929-100C-4B19-9B01-359E85E54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" y="12540"/>
            <a:ext cx="9119062" cy="68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67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56EACB-7B4A-4A06-89D4-94A1DA567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25" y="699360"/>
            <a:ext cx="4014175" cy="2729640"/>
          </a:xfrm>
          <a:prstGeom prst="rect">
            <a:avLst/>
          </a:prstGeom>
        </p:spPr>
      </p:pic>
      <p:pic>
        <p:nvPicPr>
          <p:cNvPr id="3" name="Picture 2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51EF702E-BDC0-4C0C-ABF5-36024D8BC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151" y="4019068"/>
            <a:ext cx="3524669" cy="2375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F6D68-61F6-4EEE-8AD9-A6238AA347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5" t="16328" r="-137" b="34509"/>
          <a:stretch/>
        </p:blipFill>
        <p:spPr>
          <a:xfrm>
            <a:off x="5651500" y="857056"/>
            <a:ext cx="2350475" cy="24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34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 descr="steep-dipw-dl">
            <a:extLst>
              <a:ext uri="{FF2B5EF4-FFF2-40B4-BE49-F238E27FC236}">
                <a16:creationId xmlns:a16="http://schemas.microsoft.com/office/drawing/2014/main" id="{A9CB8C64-9A19-4643-A892-3ACC7DED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85800"/>
            <a:ext cx="85725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925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F4A87-9FD6-4118-8129-AA23C33A4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" y="6234"/>
            <a:ext cx="9119062" cy="68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34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&amp;P Workings.jpg">
            <a:extLst>
              <a:ext uri="{FF2B5EF4-FFF2-40B4-BE49-F238E27FC236}">
                <a16:creationId xmlns:a16="http://schemas.microsoft.com/office/drawing/2014/main" id="{74528B8F-E0C7-4CB0-A067-14D142503150}"/>
              </a:ext>
            </a:extLst>
          </p:cNvPr>
          <p:cNvPicPr/>
          <p:nvPr/>
        </p:nvPicPr>
        <p:blipFill>
          <a:blip r:embed="rId2" cstate="print"/>
          <a:srcRect l="11450" t="9574" r="12247" b="22629"/>
          <a:stretch>
            <a:fillRect/>
          </a:stretch>
        </p:blipFill>
        <p:spPr>
          <a:xfrm>
            <a:off x="2425700" y="251143"/>
            <a:ext cx="4672647" cy="5705158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E78099-746C-4EB3-89B1-EEA06C39E065}"/>
              </a:ext>
            </a:extLst>
          </p:cNvPr>
          <p:cNvSpPr/>
          <p:nvPr/>
        </p:nvSpPr>
        <p:spPr>
          <a:xfrm>
            <a:off x="2476023" y="595630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1200"/>
              </a:spcAf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Galvin, J. M. (2016). </a:t>
            </a:r>
            <a:r>
              <a:rPr lang="en-US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Ground Engineering: Principles and Practices for Underground Coal Mining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Switzerland: Springer.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02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05320-8249-40CC-A95A-345629E72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" y="6234"/>
            <a:ext cx="9119062" cy="68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3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462289-3F7F-4844-9457-FA5A92285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59" y="350095"/>
            <a:ext cx="4114482" cy="56885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0B4C1E-8150-43EF-A6A1-C0365E440CBC}"/>
              </a:ext>
            </a:extLst>
          </p:cNvPr>
          <p:cNvSpPr/>
          <p:nvPr/>
        </p:nvSpPr>
        <p:spPr>
          <a:xfrm>
            <a:off x="2438400" y="595818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1200"/>
              </a:spcAf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Galvin, J. M. (2016). </a:t>
            </a:r>
            <a:r>
              <a:rPr lang="en-US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Ground Engineering: Principles and Practices for Underground Coal Mining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Switzerland: Springer.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410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84A8A4E-8285-467A-946A-62E92E9DD2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t="28147" r="14646" b="15556"/>
          <a:stretch/>
        </p:blipFill>
        <p:spPr>
          <a:xfrm>
            <a:off x="274511" y="596900"/>
            <a:ext cx="4974809" cy="5664200"/>
          </a:xfrm>
          <a:prstGeom prst="rect">
            <a:avLst/>
          </a:prstGeom>
        </p:spPr>
      </p:pic>
      <p:pic>
        <p:nvPicPr>
          <p:cNvPr id="8" name="Picture 7" descr="A screenshot of text&#10;&#10;Description automatically generated">
            <a:extLst>
              <a:ext uri="{FF2B5EF4-FFF2-40B4-BE49-F238E27FC236}">
                <a16:creationId xmlns:a16="http://schemas.microsoft.com/office/drawing/2014/main" id="{683719EB-F068-4066-BF45-8F83D70363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5" t="24862" r="10257" b="27609"/>
          <a:stretch/>
        </p:blipFill>
        <p:spPr>
          <a:xfrm>
            <a:off x="5249320" y="1935480"/>
            <a:ext cx="3894680" cy="33451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2770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642521-1A7A-46A4-9BB7-9188B3D80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0" y="599088"/>
            <a:ext cx="4088999" cy="5785945"/>
          </a:xfrm>
          <a:prstGeom prst="rect">
            <a:avLst/>
          </a:prstGeom>
        </p:spPr>
      </p:pic>
      <p:pic>
        <p:nvPicPr>
          <p:cNvPr id="4" name="Picture 3" descr="A picture containing hydrant, fire, outdoor, ground&#10;&#10;Description automatically generated">
            <a:extLst>
              <a:ext uri="{FF2B5EF4-FFF2-40B4-BE49-F238E27FC236}">
                <a16:creationId xmlns:a16="http://schemas.microsoft.com/office/drawing/2014/main" id="{DD34A226-F5B2-4B65-87D3-262470244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69" y="1732085"/>
            <a:ext cx="4225560" cy="273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46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4617335-103C-4A69-93EF-53FA5E26F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58"/>
            <a:ext cx="9144000" cy="646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35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-h ratio effects.jpg">
            <a:extLst>
              <a:ext uri="{FF2B5EF4-FFF2-40B4-BE49-F238E27FC236}">
                <a16:creationId xmlns:a16="http://schemas.microsoft.com/office/drawing/2014/main" id="{ABD12B39-6CA1-4042-9317-0DDD774AD91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255" y="362580"/>
            <a:ext cx="2498090" cy="32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84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-h ratio effects.jpg">
            <a:extLst>
              <a:ext uri="{FF2B5EF4-FFF2-40B4-BE49-F238E27FC236}">
                <a16:creationId xmlns:a16="http://schemas.microsoft.com/office/drawing/2014/main" id="{ABD12B39-6CA1-4042-9317-0DDD774AD91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255" y="362580"/>
            <a:ext cx="2498090" cy="3206115"/>
          </a:xfrm>
          <a:prstGeom prst="rect">
            <a:avLst/>
          </a:prstGeom>
        </p:spPr>
      </p:pic>
      <p:pic>
        <p:nvPicPr>
          <p:cNvPr id="4" name="Picture 3" descr="Dass 1.jpg">
            <a:extLst>
              <a:ext uri="{FF2B5EF4-FFF2-40B4-BE49-F238E27FC236}">
                <a16:creationId xmlns:a16="http://schemas.microsoft.com/office/drawing/2014/main" id="{35ECE0E9-F623-415B-8D54-1D22A287F9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1797" y="730888"/>
            <a:ext cx="3403191" cy="283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25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-h ratio effects.jpg">
            <a:extLst>
              <a:ext uri="{FF2B5EF4-FFF2-40B4-BE49-F238E27FC236}">
                <a16:creationId xmlns:a16="http://schemas.microsoft.com/office/drawing/2014/main" id="{ABD12B39-6CA1-4042-9317-0DDD774AD91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255" y="362580"/>
            <a:ext cx="2498090" cy="3206115"/>
          </a:xfrm>
          <a:prstGeom prst="rect">
            <a:avLst/>
          </a:prstGeom>
        </p:spPr>
      </p:pic>
      <p:pic>
        <p:nvPicPr>
          <p:cNvPr id="3" name="Picture 2" descr="Scan10127.JPG">
            <a:extLst>
              <a:ext uri="{FF2B5EF4-FFF2-40B4-BE49-F238E27FC236}">
                <a16:creationId xmlns:a16="http://schemas.microsoft.com/office/drawing/2014/main" id="{44E38227-64C6-4ED0-9B7F-FA6A52EBB2A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5200" y="3657612"/>
            <a:ext cx="4309110" cy="2837808"/>
          </a:xfrm>
          <a:prstGeom prst="rect">
            <a:avLst/>
          </a:prstGeom>
        </p:spPr>
      </p:pic>
      <p:pic>
        <p:nvPicPr>
          <p:cNvPr id="4" name="Picture 3" descr="Dass 1.jpg">
            <a:extLst>
              <a:ext uri="{FF2B5EF4-FFF2-40B4-BE49-F238E27FC236}">
                <a16:creationId xmlns:a16="http://schemas.microsoft.com/office/drawing/2014/main" id="{35ECE0E9-F623-415B-8D54-1D22A287F9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1797" y="730888"/>
            <a:ext cx="3403191" cy="283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81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66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F20184F-1B4C-43D3-8B03-77D8EDDF3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6208" y="0"/>
            <a:ext cx="4851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84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6C066-BF86-4512-8699-6074BDBF4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2" y="1500877"/>
            <a:ext cx="3450238" cy="513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23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E3E53-8FF9-469E-AD28-BA482EB8B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56" y="1524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68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E3E53-8FF9-469E-AD28-BA482EB8B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56" y="1524000"/>
            <a:ext cx="3810000" cy="381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976566-4218-4BED-A6D9-72071D8EA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030" y="570081"/>
            <a:ext cx="3573649" cy="285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09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E3E53-8FF9-469E-AD28-BA482EB8B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56" y="1524000"/>
            <a:ext cx="3810000" cy="381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976566-4218-4BED-A6D9-72071D8EA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532" y="3666428"/>
            <a:ext cx="3573649" cy="2858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E069B8-CD6E-46F2-AEFF-D9E0168E4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9" y="788566"/>
            <a:ext cx="3739776" cy="24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82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ngawilli 3.jpg">
            <a:extLst>
              <a:ext uri="{FF2B5EF4-FFF2-40B4-BE49-F238E27FC236}">
                <a16:creationId xmlns:a16="http://schemas.microsoft.com/office/drawing/2014/main" id="{0F61B88D-2B92-4D86-A70D-39C9865625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0001" y="713959"/>
            <a:ext cx="3038475" cy="500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63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9A6A36-3C0F-460C-B770-BD0FCA3D1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1245" y="55379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8" name="Picture 14">
            <a:extLst>
              <a:ext uri="{FF2B5EF4-FFF2-40B4-BE49-F238E27FC236}">
                <a16:creationId xmlns:a16="http://schemas.microsoft.com/office/drawing/2014/main" id="{BA259EC6-724E-403B-A10F-0A68F9712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082" y="1010992"/>
            <a:ext cx="411629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9E6B7C-800D-4EAC-BCC6-41A46FFB6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082" y="4900604"/>
            <a:ext cx="38572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(b)  An example of an Australian pillar extraction layout and sequence plan when utilising continuous haulage (Galvin, 2016). </a:t>
            </a:r>
            <a:endParaRPr kumimoji="0" lang="en-AU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Wongawilli 3.jpg">
            <a:extLst>
              <a:ext uri="{FF2B5EF4-FFF2-40B4-BE49-F238E27FC236}">
                <a16:creationId xmlns:a16="http://schemas.microsoft.com/office/drawing/2014/main" id="{0F6D967F-BA3D-42D3-8F9D-2BACBA2EC58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56537" y="677232"/>
            <a:ext cx="3038475" cy="50012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03E265-91C5-4A51-9E40-A56F38937F88}"/>
              </a:ext>
            </a:extLst>
          </p:cNvPr>
          <p:cNvSpPr/>
          <p:nvPr/>
        </p:nvSpPr>
        <p:spPr>
          <a:xfrm>
            <a:off x="289774" y="5977823"/>
            <a:ext cx="3857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0260" indent="-810260">
              <a:spcBef>
                <a:spcPts val="1800"/>
              </a:spcBef>
              <a:spcAft>
                <a:spcPts val="1800"/>
              </a:spcAft>
            </a:pPr>
            <a:r>
              <a:rPr lang="en-A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Figure 8.11:  Wongawilli method of pillar extraction (after </a:t>
            </a:r>
            <a:r>
              <a:rPr lang="en-AU" sz="16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4" action="ppaction://hlinkfile" tooltip="Sleeman, 1993 #545"/>
              </a:rPr>
              <a:t>Sleeman</a:t>
            </a:r>
            <a:r>
              <a:rPr lang="en-AU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4" action="ppaction://hlinkfile" tooltip="Sleeman, 1993 #545"/>
              </a:rPr>
              <a:t>, 1993</a:t>
            </a:r>
            <a:r>
              <a:rPr lang="en-A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GB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684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686</TotalTime>
  <Words>227</Words>
  <Application>Microsoft Office PowerPoint</Application>
  <PresentationFormat>On-screen Show (4:3)</PresentationFormat>
  <Paragraphs>12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Arial-BoldMT</vt:lpstr>
      <vt:lpstr>Arial-ItalicMT</vt:lpstr>
      <vt:lpstr>ArialMT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Galvin</dc:creator>
  <cp:lastModifiedBy>Jim Galvin</cp:lastModifiedBy>
  <cp:revision>34</cp:revision>
  <dcterms:created xsi:type="dcterms:W3CDTF">2019-02-01T10:47:28Z</dcterms:created>
  <dcterms:modified xsi:type="dcterms:W3CDTF">2019-02-10T22:24:29Z</dcterms:modified>
</cp:coreProperties>
</file>