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6.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7.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78" r:id="rId2"/>
    <p:sldMasterId id="2147483790" r:id="rId3"/>
    <p:sldMasterId id="2147483802" r:id="rId4"/>
    <p:sldMasterId id="2147483816" r:id="rId5"/>
    <p:sldMasterId id="2147483836" r:id="rId6"/>
    <p:sldMasterId id="2147483848" r:id="rId7"/>
    <p:sldMasterId id="2147483860" r:id="rId8"/>
  </p:sldMasterIdLst>
  <p:notesMasterIdLst>
    <p:notesMasterId r:id="rId118"/>
  </p:notesMasterIdLst>
  <p:handoutMasterIdLst>
    <p:handoutMasterId r:id="rId119"/>
  </p:handoutMasterIdLst>
  <p:sldIdLst>
    <p:sldId id="284" r:id="rId9"/>
    <p:sldId id="567" r:id="rId10"/>
    <p:sldId id="533" r:id="rId11"/>
    <p:sldId id="536" r:id="rId12"/>
    <p:sldId id="529" r:id="rId13"/>
    <p:sldId id="565" r:id="rId14"/>
    <p:sldId id="566" r:id="rId15"/>
    <p:sldId id="522" r:id="rId16"/>
    <p:sldId id="577" r:id="rId17"/>
    <p:sldId id="569" r:id="rId18"/>
    <p:sldId id="568" r:id="rId19"/>
    <p:sldId id="570" r:id="rId20"/>
    <p:sldId id="571" r:id="rId21"/>
    <p:sldId id="572" r:id="rId22"/>
    <p:sldId id="573" r:id="rId23"/>
    <p:sldId id="575" r:id="rId24"/>
    <p:sldId id="576" r:id="rId25"/>
    <p:sldId id="256" r:id="rId26"/>
    <p:sldId id="557" r:id="rId27"/>
    <p:sldId id="544" r:id="rId28"/>
    <p:sldId id="559" r:id="rId29"/>
    <p:sldId id="578" r:id="rId30"/>
    <p:sldId id="579" r:id="rId31"/>
    <p:sldId id="556" r:id="rId32"/>
    <p:sldId id="580" r:id="rId33"/>
    <p:sldId id="581" r:id="rId34"/>
    <p:sldId id="582" r:id="rId35"/>
    <p:sldId id="583" r:id="rId36"/>
    <p:sldId id="584" r:id="rId37"/>
    <p:sldId id="585" r:id="rId38"/>
    <p:sldId id="586" r:id="rId39"/>
    <p:sldId id="574" r:id="rId40"/>
    <p:sldId id="257" r:id="rId41"/>
    <p:sldId id="311" r:id="rId42"/>
    <p:sldId id="455" r:id="rId43"/>
    <p:sldId id="438" r:id="rId44"/>
    <p:sldId id="437" r:id="rId45"/>
    <p:sldId id="435" r:id="rId46"/>
    <p:sldId id="411" r:id="rId47"/>
    <p:sldId id="425" r:id="rId48"/>
    <p:sldId id="426" r:id="rId49"/>
    <p:sldId id="428" r:id="rId50"/>
    <p:sldId id="422" r:id="rId51"/>
    <p:sldId id="440" r:id="rId52"/>
    <p:sldId id="444" r:id="rId53"/>
    <p:sldId id="441" r:id="rId54"/>
    <p:sldId id="442" r:id="rId55"/>
    <p:sldId id="443" r:id="rId56"/>
    <p:sldId id="258" r:id="rId57"/>
    <p:sldId id="453" r:id="rId58"/>
    <p:sldId id="278" r:id="rId59"/>
    <p:sldId id="279" r:id="rId60"/>
    <p:sldId id="268" r:id="rId61"/>
    <p:sldId id="454" r:id="rId62"/>
    <p:sldId id="267" r:id="rId63"/>
    <p:sldId id="275" r:id="rId64"/>
    <p:sldId id="273" r:id="rId65"/>
    <p:sldId id="274" r:id="rId66"/>
    <p:sldId id="280" r:id="rId67"/>
    <p:sldId id="281" r:id="rId68"/>
    <p:sldId id="282" r:id="rId69"/>
    <p:sldId id="283" r:id="rId70"/>
    <p:sldId id="259" r:id="rId71"/>
    <p:sldId id="448" r:id="rId72"/>
    <p:sldId id="449" r:id="rId73"/>
    <p:sldId id="450" r:id="rId74"/>
    <p:sldId id="451" r:id="rId75"/>
    <p:sldId id="360" r:id="rId76"/>
    <p:sldId id="452" r:id="rId77"/>
    <p:sldId id="368" r:id="rId78"/>
    <p:sldId id="361" r:id="rId79"/>
    <p:sldId id="362" r:id="rId80"/>
    <p:sldId id="363" r:id="rId81"/>
    <p:sldId id="364" r:id="rId82"/>
    <p:sldId id="365" r:id="rId83"/>
    <p:sldId id="366" r:id="rId84"/>
    <p:sldId id="367" r:id="rId85"/>
    <p:sldId id="260" r:id="rId86"/>
    <p:sldId id="447" r:id="rId87"/>
    <p:sldId id="324" r:id="rId88"/>
    <p:sldId id="330" r:id="rId89"/>
    <p:sldId id="346" r:id="rId90"/>
    <p:sldId id="329" r:id="rId91"/>
    <p:sldId id="347" r:id="rId92"/>
    <p:sldId id="349" r:id="rId93"/>
    <p:sldId id="342" r:id="rId94"/>
    <p:sldId id="341" r:id="rId95"/>
    <p:sldId id="350" r:id="rId96"/>
    <p:sldId id="359" r:id="rId97"/>
    <p:sldId id="352" r:id="rId98"/>
    <p:sldId id="353" r:id="rId99"/>
    <p:sldId id="354" r:id="rId100"/>
    <p:sldId id="355" r:id="rId101"/>
    <p:sldId id="356" r:id="rId102"/>
    <p:sldId id="357" r:id="rId103"/>
    <p:sldId id="358" r:id="rId104"/>
    <p:sldId id="261" r:id="rId105"/>
    <p:sldId id="445" r:id="rId106"/>
    <p:sldId id="288" r:id="rId107"/>
    <p:sldId id="300" r:id="rId108"/>
    <p:sldId id="296" r:id="rId109"/>
    <p:sldId id="289" r:id="rId110"/>
    <p:sldId id="294" r:id="rId111"/>
    <p:sldId id="295" r:id="rId112"/>
    <p:sldId id="297" r:id="rId113"/>
    <p:sldId id="446" r:id="rId114"/>
    <p:sldId id="299" r:id="rId115"/>
    <p:sldId id="531" r:id="rId116"/>
    <p:sldId id="333" r:id="rId117"/>
  </p:sldIdLst>
  <p:sldSz cx="9144000" cy="6858000" type="screen4x3"/>
  <p:notesSz cx="7099300" cy="10236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162">
          <p15:clr>
            <a:srgbClr val="A4A3A4"/>
          </p15:clr>
        </p15:guide>
        <p15:guide id="3" orient="horz" pos="3748">
          <p15:clr>
            <a:srgbClr val="A4A3A4"/>
          </p15:clr>
        </p15:guide>
        <p15:guide id="4" pos="2880">
          <p15:clr>
            <a:srgbClr val="A4A3A4"/>
          </p15:clr>
        </p15:guide>
        <p15:guide id="5" pos="295">
          <p15:clr>
            <a:srgbClr val="A4A3A4"/>
          </p15:clr>
        </p15:guide>
        <p15:guide id="6" pos="5511">
          <p15:clr>
            <a:srgbClr val="A4A3A4"/>
          </p15:clr>
        </p15:guide>
      </p15:sldGuideLst>
    </p:ext>
    <p:ext uri="{2D200454-40CA-4A62-9FC3-DE9A4176ACB9}">
      <p15:notesGuideLst xmlns:p15="http://schemas.microsoft.com/office/powerpoint/2012/main">
        <p15:guide id="1" orient="horz" pos="3225" userDrawn="1">
          <p15:clr>
            <a:srgbClr val="A4A3A4"/>
          </p15:clr>
        </p15:guide>
        <p15:guide id="2" pos="2237"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mon Tapson" initials="ST" lastIdx="1" clrIdx="0">
    <p:extLst/>
  </p:cmAuthor>
  <p:cmAuthor id="2" name="Resource Strategies" initials="RS" lastIdx="1" clrIdx="1">
    <p:extLst>
      <p:ext uri="{19B8F6BF-5375-455C-9EA6-DF929625EA0E}">
        <p15:presenceInfo xmlns:p15="http://schemas.microsoft.com/office/powerpoint/2012/main" userId="Resource Strategie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5768"/>
    <a:srgbClr val="E3732D"/>
    <a:srgbClr val="8AC74C"/>
    <a:srgbClr val="EF6C00"/>
    <a:srgbClr val="64DD18"/>
    <a:srgbClr val="EDEEF3"/>
    <a:srgbClr val="6B8096"/>
    <a:srgbClr val="E2F4FF"/>
    <a:srgbClr val="77BD43"/>
    <a:srgbClr val="F01D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32" autoAdjust="0"/>
    <p:restoredTop sz="76023" autoAdjust="0"/>
  </p:normalViewPr>
  <p:slideViewPr>
    <p:cSldViewPr showGuides="1">
      <p:cViewPr varScale="1">
        <p:scale>
          <a:sx n="95" d="100"/>
          <a:sy n="95" d="100"/>
        </p:scale>
        <p:origin x="2040" y="96"/>
      </p:cViewPr>
      <p:guideLst>
        <p:guide orient="horz" pos="2160"/>
        <p:guide orient="horz" pos="1162"/>
        <p:guide orient="horz" pos="3748"/>
        <p:guide pos="2880"/>
        <p:guide pos="295"/>
        <p:guide pos="5511"/>
      </p:guideLst>
    </p:cSldViewPr>
  </p:slideViewPr>
  <p:notesTextViewPr>
    <p:cViewPr>
      <p:scale>
        <a:sx n="1" d="1"/>
        <a:sy n="1" d="1"/>
      </p:scale>
      <p:origin x="0" y="0"/>
    </p:cViewPr>
  </p:notesTextViewPr>
  <p:notesViewPr>
    <p:cSldViewPr showGuides="1">
      <p:cViewPr varScale="1">
        <p:scale>
          <a:sx n="81" d="100"/>
          <a:sy n="81" d="100"/>
        </p:scale>
        <p:origin x="-816" y="-90"/>
      </p:cViewPr>
      <p:guideLst>
        <p:guide orient="horz" pos="3225"/>
        <p:guide pos="2237"/>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slide" Target="slides/slide104.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slide" Target="slides/slide74.xml"/><Relationship Id="rId90" Type="http://schemas.openxmlformats.org/officeDocument/2006/relationships/slide" Target="slides/slide82.xml"/><Relationship Id="rId95" Type="http://schemas.openxmlformats.org/officeDocument/2006/relationships/slide" Target="slides/slide87.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13" Type="http://schemas.openxmlformats.org/officeDocument/2006/relationships/slide" Target="slides/slide105.xml"/><Relationship Id="rId11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103" Type="http://schemas.openxmlformats.org/officeDocument/2006/relationships/slide" Target="slides/slide95.xml"/><Relationship Id="rId108" Type="http://schemas.openxmlformats.org/officeDocument/2006/relationships/slide" Target="slides/slide100.xml"/><Relationship Id="rId116" Type="http://schemas.openxmlformats.org/officeDocument/2006/relationships/slide" Target="slides/slide108.xml"/><Relationship Id="rId124"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11" Type="http://schemas.openxmlformats.org/officeDocument/2006/relationships/slide" Target="slides/slide10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slide" Target="slides/slide98.xml"/><Relationship Id="rId114" Type="http://schemas.openxmlformats.org/officeDocument/2006/relationships/slide" Target="slides/slide106.xml"/><Relationship Id="rId119" Type="http://schemas.openxmlformats.org/officeDocument/2006/relationships/handoutMaster" Target="handoutMasters/handoutMaster1.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commentAuthors" Target="commentAuthors.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1"/>
            <a:ext cx="3076363" cy="511810"/>
          </a:xfrm>
          <a:prstGeom prst="rect">
            <a:avLst/>
          </a:prstGeom>
        </p:spPr>
        <p:txBody>
          <a:bodyPr vert="horz" lIns="94750" tIns="47375" rIns="94750" bIns="47375" rtlCol="0"/>
          <a:lstStyle>
            <a:lvl1pPr algn="l">
              <a:defRPr sz="1200"/>
            </a:lvl1pPr>
          </a:lstStyle>
          <a:p>
            <a:endParaRPr lang="en-AU" dirty="0"/>
          </a:p>
        </p:txBody>
      </p:sp>
      <p:sp>
        <p:nvSpPr>
          <p:cNvPr id="3" name="Date Placeholder 2"/>
          <p:cNvSpPr>
            <a:spLocks noGrp="1"/>
          </p:cNvSpPr>
          <p:nvPr>
            <p:ph type="dt" sz="quarter" idx="1"/>
          </p:nvPr>
        </p:nvSpPr>
        <p:spPr>
          <a:xfrm>
            <a:off x="4021300" y="1"/>
            <a:ext cx="3076363" cy="511810"/>
          </a:xfrm>
          <a:prstGeom prst="rect">
            <a:avLst/>
          </a:prstGeom>
        </p:spPr>
        <p:txBody>
          <a:bodyPr vert="horz" lIns="94750" tIns="47375" rIns="94750" bIns="47375" rtlCol="0"/>
          <a:lstStyle>
            <a:lvl1pPr algn="r">
              <a:defRPr sz="1200"/>
            </a:lvl1pPr>
          </a:lstStyle>
          <a:p>
            <a:fld id="{412A36AD-C140-47B5-A0AA-2808AF1C1C9D}" type="datetimeFigureOut">
              <a:rPr lang="en-AU" smtClean="0"/>
              <a:t>27/02/2019</a:t>
            </a:fld>
            <a:endParaRPr lang="en-AU" dirty="0"/>
          </a:p>
        </p:txBody>
      </p:sp>
      <p:sp>
        <p:nvSpPr>
          <p:cNvPr id="4" name="Footer Placeholder 3"/>
          <p:cNvSpPr>
            <a:spLocks noGrp="1"/>
          </p:cNvSpPr>
          <p:nvPr>
            <p:ph type="ftr" sz="quarter" idx="2"/>
          </p:nvPr>
        </p:nvSpPr>
        <p:spPr>
          <a:xfrm>
            <a:off x="4" y="9722614"/>
            <a:ext cx="3076363" cy="511810"/>
          </a:xfrm>
          <a:prstGeom prst="rect">
            <a:avLst/>
          </a:prstGeom>
        </p:spPr>
        <p:txBody>
          <a:bodyPr vert="horz" lIns="94750" tIns="47375" rIns="94750" bIns="47375" rtlCol="0" anchor="b"/>
          <a:lstStyle>
            <a:lvl1pPr algn="l">
              <a:defRPr sz="1200"/>
            </a:lvl1pPr>
          </a:lstStyle>
          <a:p>
            <a:endParaRPr lang="en-AU" dirty="0"/>
          </a:p>
        </p:txBody>
      </p:sp>
      <p:sp>
        <p:nvSpPr>
          <p:cNvPr id="5" name="Slide Number Placeholder 4"/>
          <p:cNvSpPr>
            <a:spLocks noGrp="1"/>
          </p:cNvSpPr>
          <p:nvPr>
            <p:ph type="sldNum" sz="quarter" idx="3"/>
          </p:nvPr>
        </p:nvSpPr>
        <p:spPr>
          <a:xfrm>
            <a:off x="4021300" y="9722614"/>
            <a:ext cx="3076363" cy="511810"/>
          </a:xfrm>
          <a:prstGeom prst="rect">
            <a:avLst/>
          </a:prstGeom>
        </p:spPr>
        <p:txBody>
          <a:bodyPr vert="horz" lIns="94750" tIns="47375" rIns="94750" bIns="47375" rtlCol="0" anchor="b"/>
          <a:lstStyle>
            <a:lvl1pPr algn="r">
              <a:defRPr sz="1200"/>
            </a:lvl1pPr>
          </a:lstStyle>
          <a:p>
            <a:fld id="{36A420D9-E2BA-4BD5-B845-F55DFC0118AC}" type="slidenum">
              <a:rPr lang="en-AU" smtClean="0"/>
              <a:t>‹#›</a:t>
            </a:fld>
            <a:endParaRPr lang="en-AU" dirty="0"/>
          </a:p>
        </p:txBody>
      </p:sp>
    </p:spTree>
    <p:extLst>
      <p:ext uri="{BB962C8B-B14F-4D97-AF65-F5344CB8AC3E}">
        <p14:creationId xmlns:p14="http://schemas.microsoft.com/office/powerpoint/2010/main" val="26849784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1"/>
            <a:ext cx="3076363" cy="511810"/>
          </a:xfrm>
          <a:prstGeom prst="rect">
            <a:avLst/>
          </a:prstGeom>
        </p:spPr>
        <p:txBody>
          <a:bodyPr vert="horz" lIns="94750" tIns="47375" rIns="94750" bIns="47375" rtlCol="0"/>
          <a:lstStyle>
            <a:lvl1pPr algn="l">
              <a:defRPr sz="1200"/>
            </a:lvl1pPr>
          </a:lstStyle>
          <a:p>
            <a:endParaRPr lang="en-AU" dirty="0"/>
          </a:p>
        </p:txBody>
      </p:sp>
      <p:sp>
        <p:nvSpPr>
          <p:cNvPr id="3" name="Date Placeholder 2"/>
          <p:cNvSpPr>
            <a:spLocks noGrp="1"/>
          </p:cNvSpPr>
          <p:nvPr>
            <p:ph type="dt" idx="1"/>
          </p:nvPr>
        </p:nvSpPr>
        <p:spPr>
          <a:xfrm>
            <a:off x="4021300" y="1"/>
            <a:ext cx="3076363" cy="511810"/>
          </a:xfrm>
          <a:prstGeom prst="rect">
            <a:avLst/>
          </a:prstGeom>
        </p:spPr>
        <p:txBody>
          <a:bodyPr vert="horz" lIns="94750" tIns="47375" rIns="94750" bIns="47375" rtlCol="0"/>
          <a:lstStyle>
            <a:lvl1pPr algn="r">
              <a:defRPr sz="1200"/>
            </a:lvl1pPr>
          </a:lstStyle>
          <a:p>
            <a:fld id="{2763829E-EB69-4A98-9D54-8D6822520B27}" type="datetimeFigureOut">
              <a:rPr lang="en-AU" smtClean="0"/>
              <a:t>27/02/2019</a:t>
            </a:fld>
            <a:endParaRPr lang="en-AU" dirty="0"/>
          </a:p>
        </p:txBody>
      </p:sp>
      <p:sp>
        <p:nvSpPr>
          <p:cNvPr id="4" name="Slide Image Placeholder 3"/>
          <p:cNvSpPr>
            <a:spLocks noGrp="1" noRot="1" noChangeAspect="1"/>
          </p:cNvSpPr>
          <p:nvPr>
            <p:ph type="sldImg" idx="2"/>
          </p:nvPr>
        </p:nvSpPr>
        <p:spPr>
          <a:xfrm>
            <a:off x="990600" y="766763"/>
            <a:ext cx="5118100" cy="3840162"/>
          </a:xfrm>
          <a:prstGeom prst="rect">
            <a:avLst/>
          </a:prstGeom>
          <a:noFill/>
          <a:ln w="12700">
            <a:solidFill>
              <a:prstClr val="black"/>
            </a:solidFill>
          </a:ln>
        </p:spPr>
        <p:txBody>
          <a:bodyPr vert="horz" lIns="94750" tIns="47375" rIns="94750" bIns="47375" rtlCol="0" anchor="ctr"/>
          <a:lstStyle/>
          <a:p>
            <a:endParaRPr lang="en-AU" dirty="0"/>
          </a:p>
        </p:txBody>
      </p:sp>
      <p:sp>
        <p:nvSpPr>
          <p:cNvPr id="5" name="Notes Placeholder 4"/>
          <p:cNvSpPr>
            <a:spLocks noGrp="1"/>
          </p:cNvSpPr>
          <p:nvPr>
            <p:ph type="body" sz="quarter" idx="3"/>
          </p:nvPr>
        </p:nvSpPr>
        <p:spPr>
          <a:xfrm>
            <a:off x="709931" y="4862195"/>
            <a:ext cx="5679440" cy="4606290"/>
          </a:xfrm>
          <a:prstGeom prst="rect">
            <a:avLst/>
          </a:prstGeom>
        </p:spPr>
        <p:txBody>
          <a:bodyPr vert="horz" lIns="94750" tIns="47375" rIns="94750" bIns="4737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4" y="9722614"/>
            <a:ext cx="3076363" cy="511810"/>
          </a:xfrm>
          <a:prstGeom prst="rect">
            <a:avLst/>
          </a:prstGeom>
        </p:spPr>
        <p:txBody>
          <a:bodyPr vert="horz" lIns="94750" tIns="47375" rIns="94750" bIns="47375" rtlCol="0" anchor="b"/>
          <a:lstStyle>
            <a:lvl1pPr algn="l">
              <a:defRPr sz="1200"/>
            </a:lvl1pPr>
          </a:lstStyle>
          <a:p>
            <a:endParaRPr lang="en-AU" dirty="0"/>
          </a:p>
        </p:txBody>
      </p:sp>
      <p:sp>
        <p:nvSpPr>
          <p:cNvPr id="7" name="Slide Number Placeholder 6"/>
          <p:cNvSpPr>
            <a:spLocks noGrp="1"/>
          </p:cNvSpPr>
          <p:nvPr>
            <p:ph type="sldNum" sz="quarter" idx="5"/>
          </p:nvPr>
        </p:nvSpPr>
        <p:spPr>
          <a:xfrm>
            <a:off x="4021300" y="9722614"/>
            <a:ext cx="3076363" cy="511810"/>
          </a:xfrm>
          <a:prstGeom prst="rect">
            <a:avLst/>
          </a:prstGeom>
        </p:spPr>
        <p:txBody>
          <a:bodyPr vert="horz" lIns="94750" tIns="47375" rIns="94750" bIns="47375" rtlCol="0" anchor="b"/>
          <a:lstStyle>
            <a:lvl1pPr algn="r">
              <a:defRPr sz="1200"/>
            </a:lvl1pPr>
          </a:lstStyle>
          <a:p>
            <a:fld id="{0EF05BAA-92F6-4DEA-A832-E4B15A2F525C}" type="slidenum">
              <a:rPr lang="en-AU" smtClean="0"/>
              <a:t>‹#›</a:t>
            </a:fld>
            <a:endParaRPr lang="en-AU" dirty="0"/>
          </a:p>
        </p:txBody>
      </p:sp>
    </p:spTree>
    <p:extLst>
      <p:ext uri="{BB962C8B-B14F-4D97-AF65-F5344CB8AC3E}">
        <p14:creationId xmlns:p14="http://schemas.microsoft.com/office/powerpoint/2010/main" val="2039978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EF05BAA-92F6-4DEA-A832-E4B15A2F525C}" type="slidenum">
              <a:rPr lang="en-AU" smtClean="0"/>
              <a:t>1</a:t>
            </a:fld>
            <a:endParaRPr lang="en-AU" dirty="0"/>
          </a:p>
        </p:txBody>
      </p:sp>
    </p:spTree>
    <p:extLst>
      <p:ext uri="{BB962C8B-B14F-4D97-AF65-F5344CB8AC3E}">
        <p14:creationId xmlns:p14="http://schemas.microsoft.com/office/powerpoint/2010/main" val="1975723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656" indent="-177656">
              <a:buFont typeface="Arial" panose="020B0604020202020204" pitchFamily="34" charset="0"/>
              <a:buChar char="•"/>
            </a:pPr>
            <a:r>
              <a:rPr lang="en-AU" dirty="0"/>
              <a:t>Next specialists</a:t>
            </a:r>
            <a:r>
              <a:rPr lang="en-AU" baseline="0" dirty="0"/>
              <a:t> engaged by Whitehaven to conduct assessments will present a summary of the work undertaken.</a:t>
            </a:r>
            <a:endParaRPr lang="en-AU" dirty="0"/>
          </a:p>
        </p:txBody>
      </p:sp>
      <p:sp>
        <p:nvSpPr>
          <p:cNvPr id="4" name="Slide Number Placeholder 3"/>
          <p:cNvSpPr>
            <a:spLocks noGrp="1"/>
          </p:cNvSpPr>
          <p:nvPr>
            <p:ph type="sldNum" sz="quarter" idx="10"/>
          </p:nvPr>
        </p:nvSpPr>
        <p:spPr/>
        <p:txBody>
          <a:bodyPr/>
          <a:lstStyle/>
          <a:p>
            <a:fld id="{0EF05BAA-92F6-4DEA-A832-E4B15A2F525C}" type="slidenum">
              <a:rPr lang="en-AU" smtClean="0">
                <a:solidFill>
                  <a:prstClr val="black"/>
                </a:solidFill>
              </a:rPr>
              <a:pPr/>
              <a:t>10</a:t>
            </a:fld>
            <a:endParaRPr lang="en-AU" dirty="0">
              <a:solidFill>
                <a:prstClr val="black"/>
              </a:solidFill>
            </a:endParaRPr>
          </a:p>
        </p:txBody>
      </p:sp>
    </p:spTree>
    <p:extLst>
      <p:ext uri="{BB962C8B-B14F-4D97-AF65-F5344CB8AC3E}">
        <p14:creationId xmlns:p14="http://schemas.microsoft.com/office/powerpoint/2010/main" val="29563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656" indent="-177656">
              <a:buFont typeface="Arial" panose="020B0604020202020204" pitchFamily="34" charset="0"/>
              <a:buChar char="•"/>
            </a:pPr>
            <a:r>
              <a:rPr lang="en-AU" dirty="0"/>
              <a:t>Next specialists</a:t>
            </a:r>
            <a:r>
              <a:rPr lang="en-AU" baseline="0" dirty="0"/>
              <a:t> engaged by Whitehaven to conduct assessments will present a summary of the work undertaken.</a:t>
            </a:r>
            <a:endParaRPr lang="en-AU" dirty="0"/>
          </a:p>
        </p:txBody>
      </p:sp>
      <p:sp>
        <p:nvSpPr>
          <p:cNvPr id="4" name="Slide Number Placeholder 3"/>
          <p:cNvSpPr>
            <a:spLocks noGrp="1"/>
          </p:cNvSpPr>
          <p:nvPr>
            <p:ph type="sldNum" sz="quarter" idx="10"/>
          </p:nvPr>
        </p:nvSpPr>
        <p:spPr/>
        <p:txBody>
          <a:bodyPr/>
          <a:lstStyle/>
          <a:p>
            <a:fld id="{0EF05BAA-92F6-4DEA-A832-E4B15A2F525C}" type="slidenum">
              <a:rPr lang="en-AU" smtClean="0">
                <a:solidFill>
                  <a:prstClr val="black"/>
                </a:solidFill>
              </a:rPr>
              <a:pPr/>
              <a:t>11</a:t>
            </a:fld>
            <a:endParaRPr lang="en-AU" dirty="0">
              <a:solidFill>
                <a:prstClr val="black"/>
              </a:solidFill>
            </a:endParaRPr>
          </a:p>
        </p:txBody>
      </p:sp>
    </p:spTree>
    <p:extLst>
      <p:ext uri="{BB962C8B-B14F-4D97-AF65-F5344CB8AC3E}">
        <p14:creationId xmlns:p14="http://schemas.microsoft.com/office/powerpoint/2010/main" val="31943784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656" indent="-177656">
              <a:buFont typeface="Arial" panose="020B0604020202020204" pitchFamily="34" charset="0"/>
              <a:buChar char="•"/>
            </a:pPr>
            <a:r>
              <a:rPr lang="en-AU" dirty="0"/>
              <a:t>Next specialists</a:t>
            </a:r>
            <a:r>
              <a:rPr lang="en-AU" baseline="0" dirty="0"/>
              <a:t> engaged by Whitehaven to conduct assessments will present a summary of the work undertaken.</a:t>
            </a:r>
            <a:endParaRPr lang="en-AU" dirty="0"/>
          </a:p>
        </p:txBody>
      </p:sp>
      <p:sp>
        <p:nvSpPr>
          <p:cNvPr id="4" name="Slide Number Placeholder 3"/>
          <p:cNvSpPr>
            <a:spLocks noGrp="1"/>
          </p:cNvSpPr>
          <p:nvPr>
            <p:ph type="sldNum" sz="quarter" idx="10"/>
          </p:nvPr>
        </p:nvSpPr>
        <p:spPr/>
        <p:txBody>
          <a:bodyPr/>
          <a:lstStyle/>
          <a:p>
            <a:fld id="{0EF05BAA-92F6-4DEA-A832-E4B15A2F525C}" type="slidenum">
              <a:rPr lang="en-AU" smtClean="0">
                <a:solidFill>
                  <a:prstClr val="black"/>
                </a:solidFill>
              </a:rPr>
              <a:pPr/>
              <a:t>12</a:t>
            </a:fld>
            <a:endParaRPr lang="en-AU" dirty="0">
              <a:solidFill>
                <a:prstClr val="black"/>
              </a:solidFill>
            </a:endParaRPr>
          </a:p>
        </p:txBody>
      </p:sp>
    </p:spTree>
    <p:extLst>
      <p:ext uri="{BB962C8B-B14F-4D97-AF65-F5344CB8AC3E}">
        <p14:creationId xmlns:p14="http://schemas.microsoft.com/office/powerpoint/2010/main" val="25561550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656" indent="-177656">
              <a:buFont typeface="Arial" panose="020B0604020202020204" pitchFamily="34" charset="0"/>
              <a:buChar char="•"/>
            </a:pPr>
            <a:r>
              <a:rPr lang="en-AU" dirty="0"/>
              <a:t>Next specialists</a:t>
            </a:r>
            <a:r>
              <a:rPr lang="en-AU" baseline="0" dirty="0"/>
              <a:t> engaged by Whitehaven to conduct assessments will present a summary of the work undertaken.</a:t>
            </a:r>
            <a:endParaRPr lang="en-AU" dirty="0"/>
          </a:p>
        </p:txBody>
      </p:sp>
      <p:sp>
        <p:nvSpPr>
          <p:cNvPr id="4" name="Slide Number Placeholder 3"/>
          <p:cNvSpPr>
            <a:spLocks noGrp="1"/>
          </p:cNvSpPr>
          <p:nvPr>
            <p:ph type="sldNum" sz="quarter" idx="10"/>
          </p:nvPr>
        </p:nvSpPr>
        <p:spPr/>
        <p:txBody>
          <a:bodyPr/>
          <a:lstStyle/>
          <a:p>
            <a:fld id="{0EF05BAA-92F6-4DEA-A832-E4B15A2F525C}" type="slidenum">
              <a:rPr lang="en-AU" smtClean="0">
                <a:solidFill>
                  <a:prstClr val="black"/>
                </a:solidFill>
              </a:rPr>
              <a:pPr/>
              <a:t>13</a:t>
            </a:fld>
            <a:endParaRPr lang="en-AU" dirty="0">
              <a:solidFill>
                <a:prstClr val="black"/>
              </a:solidFill>
            </a:endParaRPr>
          </a:p>
        </p:txBody>
      </p:sp>
    </p:spTree>
    <p:extLst>
      <p:ext uri="{BB962C8B-B14F-4D97-AF65-F5344CB8AC3E}">
        <p14:creationId xmlns:p14="http://schemas.microsoft.com/office/powerpoint/2010/main" val="36926825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656" indent="-177656">
              <a:buFont typeface="Arial" panose="020B0604020202020204" pitchFamily="34" charset="0"/>
              <a:buChar char="•"/>
            </a:pPr>
            <a:r>
              <a:rPr lang="en-AU" dirty="0"/>
              <a:t>Next specialists</a:t>
            </a:r>
            <a:r>
              <a:rPr lang="en-AU" baseline="0" dirty="0"/>
              <a:t> engaged by Whitehaven to conduct assessments will present a summary of the work undertaken.</a:t>
            </a:r>
            <a:endParaRPr lang="en-AU" dirty="0"/>
          </a:p>
        </p:txBody>
      </p:sp>
      <p:sp>
        <p:nvSpPr>
          <p:cNvPr id="4" name="Slide Number Placeholder 3"/>
          <p:cNvSpPr>
            <a:spLocks noGrp="1"/>
          </p:cNvSpPr>
          <p:nvPr>
            <p:ph type="sldNum" sz="quarter" idx="10"/>
          </p:nvPr>
        </p:nvSpPr>
        <p:spPr/>
        <p:txBody>
          <a:bodyPr/>
          <a:lstStyle/>
          <a:p>
            <a:fld id="{0EF05BAA-92F6-4DEA-A832-E4B15A2F525C}" type="slidenum">
              <a:rPr lang="en-AU" smtClean="0">
                <a:solidFill>
                  <a:prstClr val="black"/>
                </a:solidFill>
              </a:rPr>
              <a:pPr/>
              <a:t>14</a:t>
            </a:fld>
            <a:endParaRPr lang="en-AU" dirty="0">
              <a:solidFill>
                <a:prstClr val="black"/>
              </a:solidFill>
            </a:endParaRPr>
          </a:p>
        </p:txBody>
      </p:sp>
    </p:spTree>
    <p:extLst>
      <p:ext uri="{BB962C8B-B14F-4D97-AF65-F5344CB8AC3E}">
        <p14:creationId xmlns:p14="http://schemas.microsoft.com/office/powerpoint/2010/main" val="2560378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656" indent="-177656">
              <a:buFont typeface="Arial" panose="020B0604020202020204" pitchFamily="34" charset="0"/>
              <a:buChar char="•"/>
            </a:pPr>
            <a:r>
              <a:rPr lang="en-AU" dirty="0"/>
              <a:t>Next specialists</a:t>
            </a:r>
            <a:r>
              <a:rPr lang="en-AU" baseline="0" dirty="0"/>
              <a:t> engaged by Whitehaven to conduct assessments will present a summary of the work undertaken.</a:t>
            </a:r>
            <a:endParaRPr lang="en-AU" dirty="0"/>
          </a:p>
        </p:txBody>
      </p:sp>
      <p:sp>
        <p:nvSpPr>
          <p:cNvPr id="4" name="Slide Number Placeholder 3"/>
          <p:cNvSpPr>
            <a:spLocks noGrp="1"/>
          </p:cNvSpPr>
          <p:nvPr>
            <p:ph type="sldNum" sz="quarter" idx="10"/>
          </p:nvPr>
        </p:nvSpPr>
        <p:spPr/>
        <p:txBody>
          <a:bodyPr/>
          <a:lstStyle/>
          <a:p>
            <a:fld id="{0EF05BAA-92F6-4DEA-A832-E4B15A2F525C}" type="slidenum">
              <a:rPr lang="en-AU" smtClean="0">
                <a:solidFill>
                  <a:prstClr val="black"/>
                </a:solidFill>
              </a:rPr>
              <a:pPr/>
              <a:t>15</a:t>
            </a:fld>
            <a:endParaRPr lang="en-AU" dirty="0">
              <a:solidFill>
                <a:prstClr val="black"/>
              </a:solidFill>
            </a:endParaRPr>
          </a:p>
        </p:txBody>
      </p:sp>
    </p:spTree>
    <p:extLst>
      <p:ext uri="{BB962C8B-B14F-4D97-AF65-F5344CB8AC3E}">
        <p14:creationId xmlns:p14="http://schemas.microsoft.com/office/powerpoint/2010/main" val="15478856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656" indent="-177656">
              <a:buFont typeface="Arial" panose="020B0604020202020204" pitchFamily="34" charset="0"/>
              <a:buChar char="•"/>
            </a:pPr>
            <a:r>
              <a:rPr lang="en-AU" dirty="0"/>
              <a:t>Next specialists</a:t>
            </a:r>
            <a:r>
              <a:rPr lang="en-AU" baseline="0" dirty="0"/>
              <a:t> engaged by Whitehaven to conduct assessments will present a summary of the work undertaken.</a:t>
            </a:r>
            <a:endParaRPr lang="en-AU" dirty="0"/>
          </a:p>
        </p:txBody>
      </p:sp>
      <p:sp>
        <p:nvSpPr>
          <p:cNvPr id="4" name="Slide Number Placeholder 3"/>
          <p:cNvSpPr>
            <a:spLocks noGrp="1"/>
          </p:cNvSpPr>
          <p:nvPr>
            <p:ph type="sldNum" sz="quarter" idx="10"/>
          </p:nvPr>
        </p:nvSpPr>
        <p:spPr/>
        <p:txBody>
          <a:bodyPr/>
          <a:lstStyle/>
          <a:p>
            <a:fld id="{0EF05BAA-92F6-4DEA-A832-E4B15A2F525C}" type="slidenum">
              <a:rPr lang="en-AU" smtClean="0">
                <a:solidFill>
                  <a:prstClr val="black"/>
                </a:solidFill>
              </a:rPr>
              <a:pPr/>
              <a:t>16</a:t>
            </a:fld>
            <a:endParaRPr lang="en-AU" dirty="0">
              <a:solidFill>
                <a:prstClr val="black"/>
              </a:solidFill>
            </a:endParaRPr>
          </a:p>
        </p:txBody>
      </p:sp>
    </p:spTree>
    <p:extLst>
      <p:ext uri="{BB962C8B-B14F-4D97-AF65-F5344CB8AC3E}">
        <p14:creationId xmlns:p14="http://schemas.microsoft.com/office/powerpoint/2010/main" val="24702889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656" indent="-177656">
              <a:buFont typeface="Arial" panose="020B0604020202020204" pitchFamily="34" charset="0"/>
              <a:buChar char="•"/>
            </a:pPr>
            <a:r>
              <a:rPr lang="en-AU" dirty="0"/>
              <a:t>Next specialists</a:t>
            </a:r>
            <a:r>
              <a:rPr lang="en-AU" baseline="0" dirty="0"/>
              <a:t> engaged by Whitehaven to conduct assessments will present a summary of the work undertaken.</a:t>
            </a:r>
            <a:endParaRPr lang="en-AU" dirty="0"/>
          </a:p>
        </p:txBody>
      </p:sp>
      <p:sp>
        <p:nvSpPr>
          <p:cNvPr id="4" name="Slide Number Placeholder 3"/>
          <p:cNvSpPr>
            <a:spLocks noGrp="1"/>
          </p:cNvSpPr>
          <p:nvPr>
            <p:ph type="sldNum" sz="quarter" idx="10"/>
          </p:nvPr>
        </p:nvSpPr>
        <p:spPr/>
        <p:txBody>
          <a:bodyPr/>
          <a:lstStyle/>
          <a:p>
            <a:fld id="{0EF05BAA-92F6-4DEA-A832-E4B15A2F525C}" type="slidenum">
              <a:rPr lang="en-AU" smtClean="0">
                <a:solidFill>
                  <a:prstClr val="black"/>
                </a:solidFill>
              </a:rPr>
              <a:pPr/>
              <a:t>17</a:t>
            </a:fld>
            <a:endParaRPr lang="en-AU" dirty="0">
              <a:solidFill>
                <a:prstClr val="black"/>
              </a:solidFill>
            </a:endParaRPr>
          </a:p>
        </p:txBody>
      </p:sp>
    </p:spTree>
    <p:extLst>
      <p:ext uri="{BB962C8B-B14F-4D97-AF65-F5344CB8AC3E}">
        <p14:creationId xmlns:p14="http://schemas.microsoft.com/office/powerpoint/2010/main" val="4505797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8255" indent="-168255">
              <a:buFont typeface="Arial" panose="020B0604020202020204" pitchFamily="34" charset="0"/>
              <a:buChar char="•"/>
            </a:pPr>
            <a:endParaRPr lang="en-AU" sz="110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3C93FA-89C1-491B-8534-6BDD692D2845}" type="slidenum">
              <a:rPr kumimoji="0" lang="en-AU" sz="11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AU" sz="11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0119039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8255" indent="-168255">
              <a:buFont typeface="Arial" panose="020B0604020202020204" pitchFamily="34" charset="0"/>
              <a:buChar char="•"/>
            </a:pPr>
            <a:endParaRPr lang="en-AU" sz="110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3C93FA-89C1-491B-8534-6BDD692D2845}" type="slidenum">
              <a:rPr kumimoji="0" lang="en-AU" sz="11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AU" sz="11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16436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AU" dirty="0"/>
          </a:p>
        </p:txBody>
      </p:sp>
      <p:sp>
        <p:nvSpPr>
          <p:cNvPr id="4" name="Slide Number Placeholder 3"/>
          <p:cNvSpPr>
            <a:spLocks noGrp="1"/>
          </p:cNvSpPr>
          <p:nvPr>
            <p:ph type="sldNum" sz="quarter" idx="10"/>
          </p:nvPr>
        </p:nvSpPr>
        <p:spPr/>
        <p:txBody>
          <a:bodyPr/>
          <a:lstStyle/>
          <a:p>
            <a:fld id="{0EF05BAA-92F6-4DEA-A832-E4B15A2F525C}" type="slidenum">
              <a:rPr lang="en-AU" smtClean="0">
                <a:solidFill>
                  <a:prstClr val="black"/>
                </a:solidFill>
              </a:rPr>
              <a:pPr/>
              <a:t>2</a:t>
            </a:fld>
            <a:endParaRPr lang="en-AU" dirty="0">
              <a:solidFill>
                <a:prstClr val="black"/>
              </a:solidFill>
            </a:endParaRPr>
          </a:p>
        </p:txBody>
      </p:sp>
    </p:spTree>
    <p:extLst>
      <p:ext uri="{BB962C8B-B14F-4D97-AF65-F5344CB8AC3E}">
        <p14:creationId xmlns:p14="http://schemas.microsoft.com/office/powerpoint/2010/main" val="42566592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8255" indent="-168255">
              <a:buFont typeface="Arial" panose="020B0604020202020204" pitchFamily="34" charset="0"/>
              <a:buChar char="•"/>
            </a:pPr>
            <a:endParaRPr lang="en-AU" sz="110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3C93FA-89C1-491B-8534-6BDD692D2845}" type="slidenum">
              <a:rPr kumimoji="0" lang="en-AU" sz="11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AU" sz="11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4924563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8255" indent="-168255">
              <a:buFont typeface="Arial" panose="020B0604020202020204" pitchFamily="34" charset="0"/>
              <a:buChar char="•"/>
            </a:pPr>
            <a:endParaRPr lang="en-AU" sz="110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3C93FA-89C1-491B-8534-6BDD692D2845}" type="slidenum">
              <a:rPr kumimoji="0" lang="en-AU" sz="11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AU" sz="11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0806920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8255" indent="-168255">
              <a:buFont typeface="Arial" panose="020B0604020202020204" pitchFamily="34" charset="0"/>
              <a:buChar char="•"/>
            </a:pPr>
            <a:endParaRPr lang="en-AU" sz="110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3C93FA-89C1-491B-8534-6BDD692D2845}" type="slidenum">
              <a:rPr kumimoji="0" lang="en-AU" sz="11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AU" sz="11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0449665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8255" indent="-168255">
              <a:buFont typeface="Arial" panose="020B0604020202020204" pitchFamily="34" charset="0"/>
              <a:buChar char="•"/>
            </a:pPr>
            <a:endParaRPr lang="en-AU" sz="110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3C93FA-89C1-491B-8534-6BDD692D2845}" type="slidenum">
              <a:rPr kumimoji="0" lang="en-AU" sz="11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AU" sz="11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3539921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8255" indent="-168255">
              <a:buFont typeface="Arial" panose="020B0604020202020204" pitchFamily="34" charset="0"/>
              <a:buChar char="•"/>
            </a:pPr>
            <a:endParaRPr lang="en-AU" sz="110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3C93FA-89C1-491B-8534-6BDD692D2845}" type="slidenum">
              <a:rPr kumimoji="0" lang="en-AU" sz="11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AU" sz="11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8078793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8255" indent="-168255">
              <a:buFont typeface="Arial" panose="020B0604020202020204" pitchFamily="34" charset="0"/>
              <a:buChar char="•"/>
            </a:pPr>
            <a:endParaRPr lang="en-AU" sz="110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3C93FA-89C1-491B-8534-6BDD692D2845}" type="slidenum">
              <a:rPr kumimoji="0" lang="en-AU" sz="11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AU" sz="11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0824936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8255" indent="-168255">
              <a:buFont typeface="Arial" panose="020B0604020202020204" pitchFamily="34" charset="0"/>
              <a:buChar char="•"/>
            </a:pPr>
            <a:endParaRPr lang="en-AU" sz="110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3C93FA-89C1-491B-8534-6BDD692D2845}" type="slidenum">
              <a:rPr kumimoji="0" lang="en-AU" sz="11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AU" sz="11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8306476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8255" indent="-168255">
              <a:buFont typeface="Arial" panose="020B0604020202020204" pitchFamily="34" charset="0"/>
              <a:buChar char="•"/>
            </a:pPr>
            <a:endParaRPr lang="en-AU" sz="110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3C93FA-89C1-491B-8534-6BDD692D2845}" type="slidenum">
              <a:rPr kumimoji="0" lang="en-AU" sz="11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AU" sz="11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3438331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8255" indent="-168255">
              <a:buFont typeface="Arial" panose="020B0604020202020204" pitchFamily="34" charset="0"/>
              <a:buChar char="•"/>
            </a:pPr>
            <a:endParaRPr lang="en-AU" sz="110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3C93FA-89C1-491B-8534-6BDD692D2845}" type="slidenum">
              <a:rPr kumimoji="0" lang="en-AU" sz="11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AU" sz="11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0753529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8255" indent="-168255">
              <a:buFont typeface="Arial" panose="020B0604020202020204" pitchFamily="34" charset="0"/>
              <a:buChar char="•"/>
            </a:pPr>
            <a:endParaRPr lang="en-AU" sz="110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3C93FA-89C1-491B-8534-6BDD692D2845}" type="slidenum">
              <a:rPr kumimoji="0" lang="en-AU" sz="11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AU" sz="11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372576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656" indent="-177656">
              <a:buFont typeface="Arial" panose="020B0604020202020204" pitchFamily="34" charset="0"/>
              <a:buChar char="•"/>
            </a:pPr>
            <a:r>
              <a:rPr lang="en-AU" dirty="0">
                <a:solidFill>
                  <a:schemeClr val="tx1"/>
                </a:solidFill>
              </a:rPr>
              <a:t>Historic mining conducted since 1980s.</a:t>
            </a:r>
          </a:p>
          <a:p>
            <a:pPr marL="177656" indent="-177656">
              <a:buFont typeface="Arial" panose="020B0604020202020204" pitchFamily="34" charset="0"/>
              <a:buChar char="•"/>
            </a:pPr>
            <a:r>
              <a:rPr lang="en-AU" dirty="0">
                <a:solidFill>
                  <a:schemeClr val="tx1"/>
                </a:solidFill>
              </a:rPr>
              <a:t>Multiple final voids remain in the landscape.</a:t>
            </a:r>
          </a:p>
          <a:p>
            <a:pPr marL="177656" indent="-177656">
              <a:buFont typeface="Arial" panose="020B0604020202020204" pitchFamily="34" charset="0"/>
              <a:buChar char="•"/>
            </a:pPr>
            <a:r>
              <a:rPr lang="en-AU" dirty="0">
                <a:solidFill>
                  <a:schemeClr val="tx1"/>
                </a:solidFill>
              </a:rPr>
              <a:t>Vickery Coal Mine, referred to as the ‘Approved Mine’ was approved in 2014. </a:t>
            </a:r>
          </a:p>
          <a:p>
            <a:pPr marL="177656" indent="-177656">
              <a:buFont typeface="Arial" panose="020B0604020202020204" pitchFamily="34" charset="0"/>
              <a:buChar char="•"/>
            </a:pPr>
            <a:r>
              <a:rPr lang="en-AU" dirty="0">
                <a:solidFill>
                  <a:schemeClr val="tx1"/>
                </a:solidFill>
              </a:rPr>
              <a:t>Approved Mine has not been developed.</a:t>
            </a:r>
          </a:p>
          <a:p>
            <a:pPr marL="177656" indent="-177656">
              <a:buFont typeface="Arial" panose="020B0604020202020204" pitchFamily="34" charset="0"/>
              <a:buChar char="•"/>
            </a:pPr>
            <a:r>
              <a:rPr lang="en-AU" dirty="0">
                <a:solidFill>
                  <a:schemeClr val="tx1"/>
                </a:solidFill>
              </a:rPr>
              <a:t>Whitehaven gave priority to other developments.</a:t>
            </a:r>
          </a:p>
          <a:p>
            <a:pPr marL="177656" indent="-177656">
              <a:buFont typeface="Arial" panose="020B0604020202020204" pitchFamily="34" charset="0"/>
              <a:buChar char="•"/>
            </a:pPr>
            <a:r>
              <a:rPr lang="en-AU" dirty="0">
                <a:solidFill>
                  <a:schemeClr val="tx1"/>
                </a:solidFill>
              </a:rPr>
              <a:t>Acquisition of Vickery South Project from Coal Works (EL 7407) triggered revised mine planning for the Project </a:t>
            </a:r>
          </a:p>
          <a:p>
            <a:pPr marL="177656" indent="-177656">
              <a:buFont typeface="Arial" panose="020B0604020202020204" pitchFamily="34" charset="0"/>
              <a:buChar char="•"/>
            </a:pPr>
            <a:r>
              <a:rPr lang="en-AU" dirty="0">
                <a:solidFill>
                  <a:schemeClr val="tx1"/>
                </a:solidFill>
              </a:rPr>
              <a:t>Coal quality is very good.</a:t>
            </a:r>
          </a:p>
          <a:p>
            <a:pPr marL="177656" indent="-177656">
              <a:buFont typeface="Arial" panose="020B0604020202020204" pitchFamily="34" charset="0"/>
              <a:buChar char="•"/>
            </a:pPr>
            <a:r>
              <a:rPr lang="en-AU" dirty="0">
                <a:solidFill>
                  <a:schemeClr val="tx1"/>
                </a:solidFill>
              </a:rPr>
              <a:t>High energy / low ash coal which can be used for metallurgical</a:t>
            </a:r>
            <a:r>
              <a:rPr lang="en-AU" baseline="0" dirty="0">
                <a:solidFill>
                  <a:schemeClr val="tx1"/>
                </a:solidFill>
              </a:rPr>
              <a:t> </a:t>
            </a:r>
            <a:r>
              <a:rPr lang="en-AU" dirty="0">
                <a:solidFill>
                  <a:schemeClr val="tx1"/>
                </a:solidFill>
              </a:rPr>
              <a:t> as well as thermal coal. </a:t>
            </a:r>
          </a:p>
          <a:p>
            <a:pPr marL="177656" indent="-177656">
              <a:buFont typeface="Arial" panose="020B0604020202020204" pitchFamily="34" charset="0"/>
              <a:buChar char="•"/>
            </a:pPr>
            <a:r>
              <a:rPr lang="en-AU" dirty="0">
                <a:solidFill>
                  <a:schemeClr val="tx1"/>
                </a:solidFill>
              </a:rPr>
              <a:t>Approved Mine will physically commence in 2019.</a:t>
            </a:r>
          </a:p>
          <a:p>
            <a:endParaRPr lang="en-AU" dirty="0">
              <a:solidFill>
                <a:srgbClr val="FF0000"/>
              </a:solidFill>
            </a:endParaRPr>
          </a:p>
        </p:txBody>
      </p:sp>
      <p:sp>
        <p:nvSpPr>
          <p:cNvPr id="4" name="Slide Number Placeholder 3"/>
          <p:cNvSpPr>
            <a:spLocks noGrp="1"/>
          </p:cNvSpPr>
          <p:nvPr>
            <p:ph type="sldNum" sz="quarter" idx="10"/>
          </p:nvPr>
        </p:nvSpPr>
        <p:spPr/>
        <p:txBody>
          <a:bodyPr/>
          <a:lstStyle/>
          <a:p>
            <a:fld id="{0EF05BAA-92F6-4DEA-A832-E4B15A2F525C}" type="slidenum">
              <a:rPr lang="en-AU" smtClean="0">
                <a:solidFill>
                  <a:prstClr val="black"/>
                </a:solidFill>
              </a:rPr>
              <a:pPr/>
              <a:t>3</a:t>
            </a:fld>
            <a:endParaRPr lang="en-AU" dirty="0">
              <a:solidFill>
                <a:prstClr val="black"/>
              </a:solidFill>
            </a:endParaRPr>
          </a:p>
        </p:txBody>
      </p:sp>
    </p:spTree>
    <p:extLst>
      <p:ext uri="{BB962C8B-B14F-4D97-AF65-F5344CB8AC3E}">
        <p14:creationId xmlns:p14="http://schemas.microsoft.com/office/powerpoint/2010/main" val="32130326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8255" indent="-168255">
              <a:buFont typeface="Arial" panose="020B0604020202020204" pitchFamily="34" charset="0"/>
              <a:buChar char="•"/>
            </a:pPr>
            <a:endParaRPr lang="en-AU" sz="110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3C93FA-89C1-491B-8534-6BDD692D2845}" type="slidenum">
              <a:rPr kumimoji="0" lang="en-AU" sz="11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AU" sz="11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1048242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F14BAD83-32B2-4117-B151-0B5861D474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9B18FACF-94FF-417E-9413-F644EAACCAA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ltLang="en-US"/>
          </a:p>
        </p:txBody>
      </p:sp>
      <p:sp>
        <p:nvSpPr>
          <p:cNvPr id="4" name="Slide Number Placeholder 3">
            <a:extLst>
              <a:ext uri="{FF2B5EF4-FFF2-40B4-BE49-F238E27FC236}">
                <a16:creationId xmlns:a16="http://schemas.microsoft.com/office/drawing/2014/main" id="{539451AC-A375-4646-AA85-A5FCAD2C6653}"/>
              </a:ext>
            </a:extLst>
          </p:cNvPr>
          <p:cNvSpPr>
            <a:spLocks noGrp="1"/>
          </p:cNvSpPr>
          <p:nvPr>
            <p:ph type="sldNum" sz="quarter" idx="5"/>
          </p:nvPr>
        </p:nvSpPr>
        <p:spPr/>
        <p:txBody>
          <a:bodyPr/>
          <a:lstStyle/>
          <a:p>
            <a:pPr marL="0" marR="0" lvl="0" indent="0" algn="r" defTabSz="882305" rtl="0" eaLnBrk="0" fontAlgn="base" latinLnBrk="0" hangingPunct="0">
              <a:lnSpc>
                <a:spcPct val="100000"/>
              </a:lnSpc>
              <a:spcBef>
                <a:spcPct val="0"/>
              </a:spcBef>
              <a:spcAft>
                <a:spcPct val="0"/>
              </a:spcAft>
              <a:buClrTx/>
              <a:buSzTx/>
              <a:buFontTx/>
              <a:buNone/>
              <a:tabLst/>
              <a:defRPr/>
            </a:pPr>
            <a:fld id="{B8932E81-EAC9-411C-A111-BCA0F6B640BA}" type="slidenum">
              <a:rPr kumimoji="0" lang="en-AU" sz="1200" b="0" i="0" u="none" strike="noStrike" kern="1200" cap="none" spc="0" normalizeH="0" baseline="0" noProof="0">
                <a:ln>
                  <a:noFill/>
                </a:ln>
                <a:solidFill>
                  <a:prstClr val="black"/>
                </a:solidFill>
                <a:effectLst>
                  <a:outerShdw blurRad="38100" dist="38100" dir="2700000" algn="tl">
                    <a:srgbClr val="C0C0C0"/>
                  </a:outerShdw>
                </a:effectLst>
                <a:uLnTx/>
                <a:uFillTx/>
                <a:latin typeface="Arial" panose="020B0604020202020204" pitchFamily="34" charset="0"/>
                <a:ea typeface="+mn-ea"/>
                <a:cs typeface="+mn-cs"/>
              </a:rPr>
              <a:pPr marL="0" marR="0" lvl="0" indent="0" algn="r" defTabSz="882305" rtl="0" eaLnBrk="0" fontAlgn="base" latinLnBrk="0" hangingPunct="0">
                <a:lnSpc>
                  <a:spcPct val="100000"/>
                </a:lnSpc>
                <a:spcBef>
                  <a:spcPct val="0"/>
                </a:spcBef>
                <a:spcAft>
                  <a:spcPct val="0"/>
                </a:spcAft>
                <a:buClrTx/>
                <a:buSzTx/>
                <a:buFontTx/>
                <a:buNone/>
                <a:tabLst/>
                <a:defRPr/>
              </a:pPr>
              <a:t>34</a:t>
            </a:fld>
            <a:endParaRPr kumimoji="0" lang="en-AU" sz="1200" b="0" i="0" u="none" strike="noStrike" kern="1200" cap="none" spc="0" normalizeH="0" baseline="0" noProof="0">
              <a:ln>
                <a:noFill/>
              </a:ln>
              <a:solidFill>
                <a:prstClr val="black"/>
              </a:solidFill>
              <a:effectLst>
                <a:outerShdw blurRad="38100" dist="38100" dir="2700000" algn="tl">
                  <a:srgbClr val="C0C0C0"/>
                </a:outerShdw>
              </a:effectLst>
              <a:uLnTx/>
              <a:uFillTx/>
              <a:latin typeface="Arial" panose="020B0604020202020204" pitchFamily="34" charset="0"/>
              <a:ea typeface="+mn-ea"/>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195F137B-317F-48D6-A70A-C479ADDF6360}"/>
              </a:ext>
            </a:extLst>
          </p:cNvPr>
          <p:cNvSpPr>
            <a:spLocks noGrp="1" noRot="1" noChangeAspect="1" noChangeArrowheads="1" noTextEdit="1"/>
          </p:cNvSpPr>
          <p:nvPr>
            <p:ph type="sldImg"/>
          </p:nvPr>
        </p:nvSpPr>
        <p:spPr bwMode="auto">
          <a:xfrm>
            <a:off x="949325" y="741363"/>
            <a:ext cx="4919663" cy="36909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Rectangle 3">
            <a:extLst>
              <a:ext uri="{FF2B5EF4-FFF2-40B4-BE49-F238E27FC236}">
                <a16:creationId xmlns:a16="http://schemas.microsoft.com/office/drawing/2014/main" id="{F96215B7-CD51-4F34-BB68-C2814BDD5305}"/>
              </a:ext>
            </a:extLst>
          </p:cNvPr>
          <p:cNvSpPr>
            <a:spLocks noGrp="1" noChangeArrowheads="1"/>
          </p:cNvSpPr>
          <p:nvPr>
            <p:ph type="body" idx="1"/>
          </p:nvPr>
        </p:nvSpPr>
        <p:spPr bwMode="auto">
          <a:xfrm>
            <a:off x="885779" y="4757770"/>
            <a:ext cx="5029024" cy="4429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AU" alt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CACB413F-C1B8-4080-9800-683313DC95A4}"/>
              </a:ext>
            </a:extLst>
          </p:cNvPr>
          <p:cNvSpPr>
            <a:spLocks noGrp="1" noRot="1" noChangeAspect="1" noChangeArrowheads="1" noTextEdit="1"/>
          </p:cNvSpPr>
          <p:nvPr>
            <p:ph type="sldImg"/>
          </p:nvPr>
        </p:nvSpPr>
        <p:spPr bwMode="auto">
          <a:xfrm>
            <a:off x="949325" y="741363"/>
            <a:ext cx="4919663" cy="36909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Rectangle 3">
            <a:extLst>
              <a:ext uri="{FF2B5EF4-FFF2-40B4-BE49-F238E27FC236}">
                <a16:creationId xmlns:a16="http://schemas.microsoft.com/office/drawing/2014/main" id="{D95A7ECC-A04E-4136-A29C-FED9B9D63FAB}"/>
              </a:ext>
            </a:extLst>
          </p:cNvPr>
          <p:cNvSpPr>
            <a:spLocks noGrp="1" noChangeArrowheads="1"/>
          </p:cNvSpPr>
          <p:nvPr>
            <p:ph type="body" idx="1"/>
          </p:nvPr>
        </p:nvSpPr>
        <p:spPr bwMode="auto">
          <a:xfrm>
            <a:off x="885779" y="4757770"/>
            <a:ext cx="5029024" cy="4429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AU"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3A8B3A6F-EFD3-46DF-824E-113D6FD123DD}"/>
              </a:ext>
            </a:extLst>
          </p:cNvPr>
          <p:cNvSpPr>
            <a:spLocks noGrp="1" noRot="1" noChangeAspect="1" noChangeArrowheads="1" noTextEdit="1"/>
          </p:cNvSpPr>
          <p:nvPr>
            <p:ph type="sldImg"/>
          </p:nvPr>
        </p:nvSpPr>
        <p:spPr bwMode="auto">
          <a:xfrm>
            <a:off x="949325" y="741363"/>
            <a:ext cx="4919663" cy="36909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Rectangle 3">
            <a:extLst>
              <a:ext uri="{FF2B5EF4-FFF2-40B4-BE49-F238E27FC236}">
                <a16:creationId xmlns:a16="http://schemas.microsoft.com/office/drawing/2014/main" id="{D1B1D80B-CBD5-44E5-BA9C-792CD8D48F31}"/>
              </a:ext>
            </a:extLst>
          </p:cNvPr>
          <p:cNvSpPr>
            <a:spLocks noGrp="1" noChangeArrowheads="1"/>
          </p:cNvSpPr>
          <p:nvPr>
            <p:ph type="body" idx="1"/>
          </p:nvPr>
        </p:nvSpPr>
        <p:spPr bwMode="auto">
          <a:xfrm>
            <a:off x="885779" y="4757770"/>
            <a:ext cx="5029024" cy="4429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AU"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012B88EB-1E55-419E-BD35-C1D615C1EFB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DD48D84A-FEA9-45FF-9933-B252F8CE1DE4}"/>
              </a:ext>
            </a:extLst>
          </p:cNvPr>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84103" indent="-277891">
              <a:spcBef>
                <a:spcPts val="1158"/>
              </a:spcBef>
              <a:buClr>
                <a:schemeClr val="tx1"/>
              </a:buClr>
              <a:buFont typeface="Wingdings" panose="05000000000000000000" pitchFamily="2" charset="2"/>
              <a:buChar char="§"/>
              <a:defRPr/>
            </a:pPr>
            <a:r>
              <a:rPr lang="en-AU" altLang="en-US" kern="0" dirty="0"/>
              <a:t>Flow within the Naomi River is regulated by three major water storages</a:t>
            </a:r>
          </a:p>
          <a:p>
            <a:pPr marL="392521" lvl="1" indent="-173682">
              <a:spcBef>
                <a:spcPts val="579"/>
              </a:spcBef>
              <a:buFontTx/>
              <a:buChar char="-"/>
              <a:defRPr/>
            </a:pPr>
            <a:r>
              <a:rPr lang="en-AU" altLang="en-US" kern="0" dirty="0"/>
              <a:t>Chaffey Dam</a:t>
            </a:r>
          </a:p>
          <a:p>
            <a:pPr marL="392521" lvl="1" indent="-173682">
              <a:spcBef>
                <a:spcPts val="579"/>
              </a:spcBef>
              <a:buFontTx/>
              <a:buChar char="-"/>
              <a:defRPr/>
            </a:pPr>
            <a:r>
              <a:rPr lang="en-AU" altLang="en-US" kern="0" dirty="0" err="1"/>
              <a:t>Keepit</a:t>
            </a:r>
            <a:r>
              <a:rPr lang="en-AU" altLang="en-US" kern="0" dirty="0"/>
              <a:t> Dam</a:t>
            </a:r>
          </a:p>
          <a:p>
            <a:pPr marL="392521" lvl="1" indent="-173682">
              <a:spcBef>
                <a:spcPts val="579"/>
              </a:spcBef>
              <a:buFontTx/>
              <a:buChar char="-"/>
              <a:defRPr/>
            </a:pPr>
            <a:r>
              <a:rPr lang="en-AU" altLang="en-US" kern="0" dirty="0"/>
              <a:t>Split Rock Dam</a:t>
            </a:r>
          </a:p>
          <a:p>
            <a:pPr marL="275720" indent="-275720">
              <a:spcBef>
                <a:spcPts val="1158"/>
              </a:spcBef>
              <a:buClr>
                <a:schemeClr val="tx1"/>
              </a:buClr>
              <a:buFont typeface="Arial" panose="020B0604020202020204" pitchFamily="34" charset="0"/>
              <a:buChar char="•"/>
              <a:defRPr/>
            </a:pPr>
            <a:r>
              <a:rPr lang="en-AU" altLang="en-US" kern="0" dirty="0"/>
              <a:t>A number of intermittent streams drain across or rise within the Project area.  All streams within the Project mining area are ephemeral and some are so intermittent that they are difficult to identify within the landform.  These streams rarely flow.</a:t>
            </a:r>
          </a:p>
          <a:p>
            <a:pPr marL="275720" indent="-275720">
              <a:spcBef>
                <a:spcPts val="1158"/>
              </a:spcBef>
              <a:buClr>
                <a:schemeClr val="tx1"/>
              </a:buClr>
              <a:buFont typeface="Arial" panose="020B0604020202020204" pitchFamily="34" charset="0"/>
              <a:buChar char="•"/>
              <a:defRPr/>
            </a:pPr>
            <a:r>
              <a:rPr lang="en-AU" altLang="en-US" sz="1700" kern="0" dirty="0">
                <a:latin typeface="Arial Narrow" panose="020B0606020202030204" pitchFamily="34" charset="0"/>
              </a:rPr>
              <a:t>Water quality monitoring by a number of mining companies</a:t>
            </a:r>
          </a:p>
          <a:p>
            <a:pPr marL="275720" indent="-275720">
              <a:spcBef>
                <a:spcPts val="1158"/>
              </a:spcBef>
              <a:buClr>
                <a:schemeClr val="tx1"/>
              </a:buClr>
              <a:buFont typeface="Arial" panose="020B0604020202020204" pitchFamily="34" charset="0"/>
              <a:buChar char="•"/>
              <a:defRPr/>
            </a:pPr>
            <a:r>
              <a:rPr lang="en-AU" altLang="en-US" sz="1700" kern="0" dirty="0">
                <a:latin typeface="Arial Narrow" panose="020B0606020202030204" pitchFamily="34" charset="0"/>
              </a:rPr>
              <a:t>Low EC (salinity)</a:t>
            </a:r>
          </a:p>
          <a:p>
            <a:pPr marL="275720" indent="-275720">
              <a:spcBef>
                <a:spcPts val="1158"/>
              </a:spcBef>
              <a:buClr>
                <a:schemeClr val="tx1"/>
              </a:buClr>
              <a:buFont typeface="Arial" panose="020B0604020202020204" pitchFamily="34" charset="0"/>
              <a:buChar char="•"/>
              <a:defRPr/>
            </a:pPr>
            <a:r>
              <a:rPr lang="en-AU" altLang="en-US" sz="1700" kern="0" dirty="0">
                <a:latin typeface="Arial Narrow" panose="020B0606020202030204" pitchFamily="34" charset="0"/>
              </a:rPr>
              <a:t>pH consistent with ANZECC 2000 Guidelines</a:t>
            </a:r>
          </a:p>
          <a:p>
            <a:pPr marL="275720" indent="-275720">
              <a:spcBef>
                <a:spcPts val="1158"/>
              </a:spcBef>
              <a:buClr>
                <a:schemeClr val="tx1"/>
              </a:buClr>
              <a:buFont typeface="Arial" panose="020B0604020202020204" pitchFamily="34" charset="0"/>
              <a:buChar char="•"/>
              <a:defRPr/>
            </a:pPr>
            <a:r>
              <a:rPr lang="en-AU" altLang="en-US" sz="1700" kern="0" dirty="0">
                <a:latin typeface="Arial Narrow" panose="020B0606020202030204" pitchFamily="34" charset="0"/>
              </a:rPr>
              <a:t>Low TSS, with occasional significantly higher values</a:t>
            </a:r>
          </a:p>
          <a:p>
            <a:pPr marL="275720" indent="-275720">
              <a:spcBef>
                <a:spcPts val="1158"/>
              </a:spcBef>
              <a:buClr>
                <a:schemeClr val="tx1"/>
              </a:buClr>
              <a:buFont typeface="Arial" panose="020B0604020202020204" pitchFamily="34" charset="0"/>
              <a:buChar char="•"/>
              <a:defRPr/>
            </a:pPr>
            <a:endParaRPr lang="en-AU" altLang="en-US" dirty="0"/>
          </a:p>
        </p:txBody>
      </p:sp>
      <p:sp>
        <p:nvSpPr>
          <p:cNvPr id="4" name="Slide Number Placeholder 3">
            <a:extLst>
              <a:ext uri="{FF2B5EF4-FFF2-40B4-BE49-F238E27FC236}">
                <a16:creationId xmlns:a16="http://schemas.microsoft.com/office/drawing/2014/main" id="{DEBB1291-85E1-45AB-AD63-C81D15618DEF}"/>
              </a:ext>
            </a:extLst>
          </p:cNvPr>
          <p:cNvSpPr>
            <a:spLocks noGrp="1"/>
          </p:cNvSpPr>
          <p:nvPr>
            <p:ph type="sldNum" sz="quarter" idx="5"/>
          </p:nvPr>
        </p:nvSpPr>
        <p:spPr/>
        <p:txBody>
          <a:bodyPr/>
          <a:lstStyle/>
          <a:p>
            <a:pPr marL="0" marR="0" lvl="0" indent="0" algn="r" defTabSz="882305" rtl="0" eaLnBrk="0" fontAlgn="base" latinLnBrk="0" hangingPunct="0">
              <a:lnSpc>
                <a:spcPct val="100000"/>
              </a:lnSpc>
              <a:spcBef>
                <a:spcPct val="0"/>
              </a:spcBef>
              <a:spcAft>
                <a:spcPct val="0"/>
              </a:spcAft>
              <a:buClrTx/>
              <a:buSzTx/>
              <a:buFontTx/>
              <a:buNone/>
              <a:tabLst/>
              <a:defRPr/>
            </a:pPr>
            <a:fld id="{786FC162-2E62-4CB0-9F92-065F3AE687FE}" type="slidenum">
              <a:rPr kumimoji="0" lang="en-AU" sz="1200" b="0" i="0" u="none" strike="noStrike" kern="1200" cap="none" spc="0" normalizeH="0" baseline="0" noProof="0">
                <a:ln>
                  <a:noFill/>
                </a:ln>
                <a:solidFill>
                  <a:prstClr val="black"/>
                </a:solidFill>
                <a:effectLst>
                  <a:outerShdw blurRad="38100" dist="38100" dir="2700000" algn="tl">
                    <a:srgbClr val="C0C0C0"/>
                  </a:outerShdw>
                </a:effectLst>
                <a:uLnTx/>
                <a:uFillTx/>
                <a:latin typeface="Arial" panose="020B0604020202020204" pitchFamily="34" charset="0"/>
                <a:ea typeface="+mn-ea"/>
                <a:cs typeface="+mn-cs"/>
              </a:rPr>
              <a:pPr marL="0" marR="0" lvl="0" indent="0" algn="r" defTabSz="882305" rtl="0" eaLnBrk="0" fontAlgn="base" latinLnBrk="0" hangingPunct="0">
                <a:lnSpc>
                  <a:spcPct val="100000"/>
                </a:lnSpc>
                <a:spcBef>
                  <a:spcPct val="0"/>
                </a:spcBef>
                <a:spcAft>
                  <a:spcPct val="0"/>
                </a:spcAft>
                <a:buClrTx/>
                <a:buSzTx/>
                <a:buFontTx/>
                <a:buNone/>
                <a:tabLst/>
                <a:defRPr/>
              </a:pPr>
              <a:t>38</a:t>
            </a:fld>
            <a:endParaRPr kumimoji="0" lang="en-AU" sz="1200" b="0" i="0" u="none" strike="noStrike" kern="1200" cap="none" spc="0" normalizeH="0" baseline="0" noProof="0">
              <a:ln>
                <a:noFill/>
              </a:ln>
              <a:solidFill>
                <a:prstClr val="black"/>
              </a:solidFill>
              <a:effectLst>
                <a:outerShdw blurRad="38100" dist="38100" dir="2700000" algn="tl">
                  <a:srgbClr val="C0C0C0"/>
                </a:outerShdw>
              </a:effectLst>
              <a:uLnTx/>
              <a:uFillTx/>
              <a:latin typeface="Arial" panose="020B0604020202020204" pitchFamily="34" charset="0"/>
              <a:ea typeface="+mn-ea"/>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71212EE7-A497-4489-8A72-4B523E91D26F}"/>
              </a:ext>
            </a:extLst>
          </p:cNvPr>
          <p:cNvSpPr>
            <a:spLocks noGrp="1" noRot="1" noChangeAspect="1" noChangeArrowheads="1" noTextEdit="1"/>
          </p:cNvSpPr>
          <p:nvPr>
            <p:ph type="sldImg"/>
          </p:nvPr>
        </p:nvSpPr>
        <p:spPr bwMode="auto">
          <a:xfrm>
            <a:off x="949325" y="741363"/>
            <a:ext cx="4919663" cy="36909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Rectangle 3">
            <a:extLst>
              <a:ext uri="{FF2B5EF4-FFF2-40B4-BE49-F238E27FC236}">
                <a16:creationId xmlns:a16="http://schemas.microsoft.com/office/drawing/2014/main" id="{6868F23C-94E2-45B8-BCA9-D628048F24FA}"/>
              </a:ext>
            </a:extLst>
          </p:cNvPr>
          <p:cNvSpPr>
            <a:spLocks noGrp="1" noChangeArrowheads="1"/>
          </p:cNvSpPr>
          <p:nvPr>
            <p:ph type="body" idx="1"/>
          </p:nvPr>
        </p:nvSpPr>
        <p:spPr bwMode="auto">
          <a:xfrm>
            <a:off x="885779" y="4757770"/>
            <a:ext cx="5029024" cy="4429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AU"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3CCACA25-7A29-4AC0-8A7A-08143A9AC995}"/>
              </a:ext>
            </a:extLst>
          </p:cNvPr>
          <p:cNvSpPr>
            <a:spLocks noGrp="1" noRot="1" noChangeAspect="1" noChangeArrowheads="1" noTextEdit="1"/>
          </p:cNvSpPr>
          <p:nvPr>
            <p:ph type="sldImg"/>
          </p:nvPr>
        </p:nvSpPr>
        <p:spPr bwMode="auto">
          <a:xfrm>
            <a:off x="949325" y="741363"/>
            <a:ext cx="4919663" cy="36909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Rectangle 3">
            <a:extLst>
              <a:ext uri="{FF2B5EF4-FFF2-40B4-BE49-F238E27FC236}">
                <a16:creationId xmlns:a16="http://schemas.microsoft.com/office/drawing/2014/main" id="{DA863084-429E-444C-9D2C-1AA8EAB620EE}"/>
              </a:ext>
            </a:extLst>
          </p:cNvPr>
          <p:cNvSpPr>
            <a:spLocks noGrp="1" noChangeArrowheads="1"/>
          </p:cNvSpPr>
          <p:nvPr>
            <p:ph type="body" idx="1"/>
          </p:nvPr>
        </p:nvSpPr>
        <p:spPr bwMode="auto">
          <a:xfrm>
            <a:off x="885779" y="4757770"/>
            <a:ext cx="5029024" cy="4429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AU"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FAE4DB90-A1AF-4AEE-9CD4-3D1FAFB26E75}"/>
              </a:ext>
            </a:extLst>
          </p:cNvPr>
          <p:cNvSpPr>
            <a:spLocks noGrp="1" noRot="1" noChangeAspect="1" noChangeArrowheads="1" noTextEdit="1"/>
          </p:cNvSpPr>
          <p:nvPr>
            <p:ph type="sldImg"/>
          </p:nvPr>
        </p:nvSpPr>
        <p:spPr bwMode="auto">
          <a:xfrm>
            <a:off x="949325" y="741363"/>
            <a:ext cx="4919663" cy="36909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Rectangle 3">
            <a:extLst>
              <a:ext uri="{FF2B5EF4-FFF2-40B4-BE49-F238E27FC236}">
                <a16:creationId xmlns:a16="http://schemas.microsoft.com/office/drawing/2014/main" id="{EA1A6451-0583-4253-B16E-843D00BBF222}"/>
              </a:ext>
            </a:extLst>
          </p:cNvPr>
          <p:cNvSpPr>
            <a:spLocks noGrp="1" noChangeArrowheads="1"/>
          </p:cNvSpPr>
          <p:nvPr>
            <p:ph type="body" idx="1"/>
          </p:nvPr>
        </p:nvSpPr>
        <p:spPr bwMode="auto">
          <a:xfrm>
            <a:off x="885779" y="4757770"/>
            <a:ext cx="5029024" cy="4429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AU"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C4F61EE6-9A22-4918-BB13-CAC334436EFE}"/>
              </a:ext>
            </a:extLst>
          </p:cNvPr>
          <p:cNvSpPr>
            <a:spLocks noGrp="1" noRot="1" noChangeAspect="1" noChangeArrowheads="1" noTextEdit="1"/>
          </p:cNvSpPr>
          <p:nvPr>
            <p:ph type="sldImg"/>
          </p:nvPr>
        </p:nvSpPr>
        <p:spPr bwMode="auto">
          <a:xfrm>
            <a:off x="949325" y="741363"/>
            <a:ext cx="4919663" cy="36909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Rectangle 3">
            <a:extLst>
              <a:ext uri="{FF2B5EF4-FFF2-40B4-BE49-F238E27FC236}">
                <a16:creationId xmlns:a16="http://schemas.microsoft.com/office/drawing/2014/main" id="{313C39E0-6EFD-4819-A786-7095D5D7237A}"/>
              </a:ext>
            </a:extLst>
          </p:cNvPr>
          <p:cNvSpPr>
            <a:spLocks noGrp="1" noChangeArrowheads="1"/>
          </p:cNvSpPr>
          <p:nvPr>
            <p:ph type="body" idx="1"/>
          </p:nvPr>
        </p:nvSpPr>
        <p:spPr bwMode="auto">
          <a:xfrm>
            <a:off x="885779" y="4757770"/>
            <a:ext cx="5029024" cy="4429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AU"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656" indent="-177656">
              <a:buFont typeface="Arial" panose="020B0604020202020204" pitchFamily="34" charset="0"/>
              <a:buChar char="•"/>
            </a:pPr>
            <a:r>
              <a:rPr lang="en-AU" dirty="0"/>
              <a:t>The Vickery Extension Project is an extension to the Approved Mine.  The extension areas are shown in yellow, comprising extensions to the open cut and waste emplacement areas, a rail spur, infrastructure area and a groundwater supply </a:t>
            </a:r>
            <a:r>
              <a:rPr lang="en-AU" dirty="0" err="1"/>
              <a:t>borefield</a:t>
            </a:r>
            <a:r>
              <a:rPr lang="en-AU" dirty="0"/>
              <a:t>.</a:t>
            </a:r>
          </a:p>
          <a:p>
            <a:pPr marL="177656" indent="-177656">
              <a:buFont typeface="Arial" panose="020B0604020202020204" pitchFamily="34" charset="0"/>
              <a:buChar char="•"/>
            </a:pPr>
            <a:r>
              <a:rPr lang="en-AU" dirty="0"/>
              <a:t>The VEP concept allows for road trucking of coal and processing</a:t>
            </a:r>
            <a:r>
              <a:rPr lang="en-AU" baseline="0" dirty="0"/>
              <a:t> of it on the edge of Gunnedah to be discontinued which is considered to be a very positive outcome.</a:t>
            </a:r>
            <a:endParaRPr lang="en-AU" dirty="0"/>
          </a:p>
          <a:p>
            <a:pPr marL="177656" indent="-177656">
              <a:buFont typeface="Arial" panose="020B0604020202020204" pitchFamily="34" charset="0"/>
              <a:buChar char="•"/>
            </a:pPr>
            <a:r>
              <a:rPr lang="en-AU" dirty="0"/>
              <a:t>The Blue Vale open cut, shown in black, was originally included within the Project, but has been removed following consultation with the community.</a:t>
            </a:r>
          </a:p>
        </p:txBody>
      </p:sp>
      <p:sp>
        <p:nvSpPr>
          <p:cNvPr id="4" name="Slide Number Placeholder 3"/>
          <p:cNvSpPr>
            <a:spLocks noGrp="1"/>
          </p:cNvSpPr>
          <p:nvPr>
            <p:ph type="sldNum" sz="quarter" idx="10"/>
          </p:nvPr>
        </p:nvSpPr>
        <p:spPr/>
        <p:txBody>
          <a:bodyPr/>
          <a:lstStyle/>
          <a:p>
            <a:fld id="{0EF05BAA-92F6-4DEA-A832-E4B15A2F525C}" type="slidenum">
              <a:rPr lang="en-AU" smtClean="0">
                <a:solidFill>
                  <a:prstClr val="black"/>
                </a:solidFill>
              </a:rPr>
              <a:pPr/>
              <a:t>4</a:t>
            </a:fld>
            <a:endParaRPr lang="en-AU" dirty="0">
              <a:solidFill>
                <a:prstClr val="black"/>
              </a:solidFill>
            </a:endParaRPr>
          </a:p>
        </p:txBody>
      </p:sp>
    </p:spTree>
    <p:extLst>
      <p:ext uri="{BB962C8B-B14F-4D97-AF65-F5344CB8AC3E}">
        <p14:creationId xmlns:p14="http://schemas.microsoft.com/office/powerpoint/2010/main" val="21184418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47D0EC98-4F76-4247-90EA-2171FA312296}"/>
              </a:ext>
            </a:extLst>
          </p:cNvPr>
          <p:cNvSpPr>
            <a:spLocks noGrp="1" noRot="1" noChangeAspect="1" noChangeArrowheads="1" noTextEdit="1"/>
          </p:cNvSpPr>
          <p:nvPr>
            <p:ph type="sldImg"/>
          </p:nvPr>
        </p:nvSpPr>
        <p:spPr bwMode="auto">
          <a:xfrm>
            <a:off x="949325" y="741363"/>
            <a:ext cx="4919663" cy="36909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Rectangle 3">
            <a:extLst>
              <a:ext uri="{FF2B5EF4-FFF2-40B4-BE49-F238E27FC236}">
                <a16:creationId xmlns:a16="http://schemas.microsoft.com/office/drawing/2014/main" id="{5E98F3C4-0B22-4A53-BDB9-A091D54ED7E3}"/>
              </a:ext>
            </a:extLst>
          </p:cNvPr>
          <p:cNvSpPr>
            <a:spLocks noGrp="1" noChangeArrowheads="1"/>
          </p:cNvSpPr>
          <p:nvPr>
            <p:ph type="body" idx="1"/>
          </p:nvPr>
        </p:nvSpPr>
        <p:spPr bwMode="auto">
          <a:xfrm>
            <a:off x="885779" y="4757770"/>
            <a:ext cx="5029024" cy="4429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AU"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FE8A8D1E-2EF3-45C9-8218-ECD3EB86B4C7}"/>
              </a:ext>
            </a:extLst>
          </p:cNvPr>
          <p:cNvSpPr>
            <a:spLocks noGrp="1" noRot="1" noChangeAspect="1" noChangeArrowheads="1" noTextEdit="1"/>
          </p:cNvSpPr>
          <p:nvPr>
            <p:ph type="sldImg"/>
          </p:nvPr>
        </p:nvSpPr>
        <p:spPr bwMode="auto">
          <a:xfrm>
            <a:off x="949325" y="741363"/>
            <a:ext cx="4919663" cy="36909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Rectangle 3">
            <a:extLst>
              <a:ext uri="{FF2B5EF4-FFF2-40B4-BE49-F238E27FC236}">
                <a16:creationId xmlns:a16="http://schemas.microsoft.com/office/drawing/2014/main" id="{6B4785C4-5D1E-47D8-8009-CD3B82988EF3}"/>
              </a:ext>
            </a:extLst>
          </p:cNvPr>
          <p:cNvSpPr>
            <a:spLocks noGrp="1" noChangeArrowheads="1"/>
          </p:cNvSpPr>
          <p:nvPr>
            <p:ph type="body" idx="1"/>
          </p:nvPr>
        </p:nvSpPr>
        <p:spPr bwMode="auto">
          <a:xfrm>
            <a:off x="885779" y="4757770"/>
            <a:ext cx="5029024" cy="4429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AU" altLang="en-US"/>
              <a:t>Independent peer review of the assessment has been undertaken by Professor Tom McMahon, and Martin Giles of BMT who conducted their review on behalf of the DPE. </a:t>
            </a:r>
          </a:p>
          <a:p>
            <a:pPr eaLnBrk="1" hangingPunct="1">
              <a:spcBef>
                <a:spcPct val="0"/>
              </a:spcBef>
            </a:pPr>
            <a:endParaRPr lang="en-AU" altLang="en-US"/>
          </a:p>
          <a:p>
            <a:pPr eaLnBrk="1" hangingPunct="1">
              <a:spcBef>
                <a:spcPct val="0"/>
              </a:spcBef>
            </a:pPr>
            <a:r>
              <a:rPr lang="en-AU" altLang="en-US"/>
              <a:t>Both peer reviewers confirmed the methodology undertaken for the assessment was fit for purpose, noting that BMT suggested additional detail. </a:t>
            </a:r>
          </a:p>
          <a:p>
            <a:pPr eaLnBrk="1" hangingPunct="1">
              <a:spcBef>
                <a:spcPct val="0"/>
              </a:spcBef>
            </a:pPr>
            <a:endParaRPr lang="en-AU" altLang="en-US"/>
          </a:p>
          <a:p>
            <a:pPr eaLnBrk="1" hangingPunct="1">
              <a:spcBef>
                <a:spcPct val="0"/>
              </a:spcBef>
            </a:pPr>
            <a:r>
              <a:rPr lang="en-AU" altLang="en-US"/>
              <a:t>Whitehaven will provide a detailed response to BMT as part of the Responses to Submissions.  </a:t>
            </a:r>
          </a:p>
        </p:txBody>
      </p:sp>
    </p:spTree>
    <p:extLst>
      <p:ext uri="{BB962C8B-B14F-4D97-AF65-F5344CB8AC3E}">
        <p14:creationId xmlns:p14="http://schemas.microsoft.com/office/powerpoint/2010/main" val="25522168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FE8A8D1E-2EF3-45C9-8218-ECD3EB86B4C7}"/>
              </a:ext>
            </a:extLst>
          </p:cNvPr>
          <p:cNvSpPr>
            <a:spLocks noGrp="1" noRot="1" noChangeAspect="1" noChangeArrowheads="1" noTextEdit="1"/>
          </p:cNvSpPr>
          <p:nvPr>
            <p:ph type="sldImg"/>
          </p:nvPr>
        </p:nvSpPr>
        <p:spPr bwMode="auto">
          <a:xfrm>
            <a:off x="949325" y="741363"/>
            <a:ext cx="4919663" cy="36909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Rectangle 3">
            <a:extLst>
              <a:ext uri="{FF2B5EF4-FFF2-40B4-BE49-F238E27FC236}">
                <a16:creationId xmlns:a16="http://schemas.microsoft.com/office/drawing/2014/main" id="{6B4785C4-5D1E-47D8-8009-CD3B82988EF3}"/>
              </a:ext>
            </a:extLst>
          </p:cNvPr>
          <p:cNvSpPr>
            <a:spLocks noGrp="1" noChangeArrowheads="1"/>
          </p:cNvSpPr>
          <p:nvPr>
            <p:ph type="body" idx="1"/>
          </p:nvPr>
        </p:nvSpPr>
        <p:spPr bwMode="auto">
          <a:xfrm>
            <a:off x="885779" y="4757770"/>
            <a:ext cx="5029024" cy="4429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AU" altLang="en-US"/>
              <a:t>Independent peer review of the assessment has been undertaken by Professor Tom McMahon, and Martin Giles of BMT who conducted their review on behalf of the DPE. </a:t>
            </a:r>
          </a:p>
          <a:p>
            <a:pPr eaLnBrk="1" hangingPunct="1">
              <a:spcBef>
                <a:spcPct val="0"/>
              </a:spcBef>
            </a:pPr>
            <a:endParaRPr lang="en-AU" altLang="en-US"/>
          </a:p>
          <a:p>
            <a:pPr eaLnBrk="1" hangingPunct="1">
              <a:spcBef>
                <a:spcPct val="0"/>
              </a:spcBef>
            </a:pPr>
            <a:r>
              <a:rPr lang="en-AU" altLang="en-US"/>
              <a:t>Both peer reviewers confirmed the methodology undertaken for the assessment was fit for purpose, noting that BMT suggested additional detail. </a:t>
            </a:r>
          </a:p>
          <a:p>
            <a:pPr eaLnBrk="1" hangingPunct="1">
              <a:spcBef>
                <a:spcPct val="0"/>
              </a:spcBef>
            </a:pPr>
            <a:endParaRPr lang="en-AU" altLang="en-US"/>
          </a:p>
          <a:p>
            <a:pPr eaLnBrk="1" hangingPunct="1">
              <a:spcBef>
                <a:spcPct val="0"/>
              </a:spcBef>
            </a:pPr>
            <a:r>
              <a:rPr lang="en-AU" altLang="en-US"/>
              <a:t>Whitehaven will provide a detailed response to BMT as part of the Responses to Submissions.  </a:t>
            </a:r>
          </a:p>
        </p:txBody>
      </p:sp>
    </p:spTree>
    <p:extLst>
      <p:ext uri="{BB962C8B-B14F-4D97-AF65-F5344CB8AC3E}">
        <p14:creationId xmlns:p14="http://schemas.microsoft.com/office/powerpoint/2010/main" val="19725473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FE8A8D1E-2EF3-45C9-8218-ECD3EB86B4C7}"/>
              </a:ext>
            </a:extLst>
          </p:cNvPr>
          <p:cNvSpPr>
            <a:spLocks noGrp="1" noRot="1" noChangeAspect="1" noChangeArrowheads="1" noTextEdit="1"/>
          </p:cNvSpPr>
          <p:nvPr>
            <p:ph type="sldImg"/>
          </p:nvPr>
        </p:nvSpPr>
        <p:spPr bwMode="auto">
          <a:xfrm>
            <a:off x="949325" y="741363"/>
            <a:ext cx="4919663" cy="36909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Rectangle 3">
            <a:extLst>
              <a:ext uri="{FF2B5EF4-FFF2-40B4-BE49-F238E27FC236}">
                <a16:creationId xmlns:a16="http://schemas.microsoft.com/office/drawing/2014/main" id="{6B4785C4-5D1E-47D8-8009-CD3B82988EF3}"/>
              </a:ext>
            </a:extLst>
          </p:cNvPr>
          <p:cNvSpPr>
            <a:spLocks noGrp="1" noChangeArrowheads="1"/>
          </p:cNvSpPr>
          <p:nvPr>
            <p:ph type="body" idx="1"/>
          </p:nvPr>
        </p:nvSpPr>
        <p:spPr bwMode="auto">
          <a:xfrm>
            <a:off x="885779" y="4757770"/>
            <a:ext cx="5029024" cy="4429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AU" altLang="en-US"/>
              <a:t>Independent peer review of the assessment has been undertaken by Professor Tom McMahon, and Martin Giles of BMT who conducted their review on behalf of the DPE. </a:t>
            </a:r>
          </a:p>
          <a:p>
            <a:pPr eaLnBrk="1" hangingPunct="1">
              <a:spcBef>
                <a:spcPct val="0"/>
              </a:spcBef>
            </a:pPr>
            <a:endParaRPr lang="en-AU" altLang="en-US"/>
          </a:p>
          <a:p>
            <a:pPr eaLnBrk="1" hangingPunct="1">
              <a:spcBef>
                <a:spcPct val="0"/>
              </a:spcBef>
            </a:pPr>
            <a:r>
              <a:rPr lang="en-AU" altLang="en-US"/>
              <a:t>Both peer reviewers confirmed the methodology undertaken for the assessment was fit for purpose, noting that BMT suggested additional detail. </a:t>
            </a:r>
          </a:p>
          <a:p>
            <a:pPr eaLnBrk="1" hangingPunct="1">
              <a:spcBef>
                <a:spcPct val="0"/>
              </a:spcBef>
            </a:pPr>
            <a:endParaRPr lang="en-AU" altLang="en-US"/>
          </a:p>
          <a:p>
            <a:pPr eaLnBrk="1" hangingPunct="1">
              <a:spcBef>
                <a:spcPct val="0"/>
              </a:spcBef>
            </a:pPr>
            <a:r>
              <a:rPr lang="en-AU" altLang="en-US"/>
              <a:t>Whitehaven will provide a detailed response to BMT as part of the Responses to Submissions.  </a:t>
            </a:r>
          </a:p>
        </p:txBody>
      </p:sp>
    </p:spTree>
    <p:extLst>
      <p:ext uri="{BB962C8B-B14F-4D97-AF65-F5344CB8AC3E}">
        <p14:creationId xmlns:p14="http://schemas.microsoft.com/office/powerpoint/2010/main" val="380877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FE8A8D1E-2EF3-45C9-8218-ECD3EB86B4C7}"/>
              </a:ext>
            </a:extLst>
          </p:cNvPr>
          <p:cNvSpPr>
            <a:spLocks noGrp="1" noRot="1" noChangeAspect="1" noChangeArrowheads="1" noTextEdit="1"/>
          </p:cNvSpPr>
          <p:nvPr>
            <p:ph type="sldImg"/>
          </p:nvPr>
        </p:nvSpPr>
        <p:spPr bwMode="auto">
          <a:xfrm>
            <a:off x="949325" y="741363"/>
            <a:ext cx="4919663" cy="36909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Rectangle 3">
            <a:extLst>
              <a:ext uri="{FF2B5EF4-FFF2-40B4-BE49-F238E27FC236}">
                <a16:creationId xmlns:a16="http://schemas.microsoft.com/office/drawing/2014/main" id="{6B4785C4-5D1E-47D8-8009-CD3B82988EF3}"/>
              </a:ext>
            </a:extLst>
          </p:cNvPr>
          <p:cNvSpPr>
            <a:spLocks noGrp="1" noChangeArrowheads="1"/>
          </p:cNvSpPr>
          <p:nvPr>
            <p:ph type="body" idx="1"/>
          </p:nvPr>
        </p:nvSpPr>
        <p:spPr bwMode="auto">
          <a:xfrm>
            <a:off x="885779" y="4757770"/>
            <a:ext cx="5029024" cy="4429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AU" altLang="en-US"/>
              <a:t>Independent peer review of the assessment has been undertaken by Professor Tom McMahon, and Martin Giles of BMT who conducted their review on behalf of the DPE. </a:t>
            </a:r>
          </a:p>
          <a:p>
            <a:pPr eaLnBrk="1" hangingPunct="1">
              <a:spcBef>
                <a:spcPct val="0"/>
              </a:spcBef>
            </a:pPr>
            <a:endParaRPr lang="en-AU" altLang="en-US"/>
          </a:p>
          <a:p>
            <a:pPr eaLnBrk="1" hangingPunct="1">
              <a:spcBef>
                <a:spcPct val="0"/>
              </a:spcBef>
            </a:pPr>
            <a:r>
              <a:rPr lang="en-AU" altLang="en-US"/>
              <a:t>Both peer reviewers confirmed the methodology undertaken for the assessment was fit for purpose, noting that BMT suggested additional detail. </a:t>
            </a:r>
          </a:p>
          <a:p>
            <a:pPr eaLnBrk="1" hangingPunct="1">
              <a:spcBef>
                <a:spcPct val="0"/>
              </a:spcBef>
            </a:pPr>
            <a:endParaRPr lang="en-AU" altLang="en-US"/>
          </a:p>
          <a:p>
            <a:pPr eaLnBrk="1" hangingPunct="1">
              <a:spcBef>
                <a:spcPct val="0"/>
              </a:spcBef>
            </a:pPr>
            <a:r>
              <a:rPr lang="en-AU" altLang="en-US"/>
              <a:t>Whitehaven will provide a detailed response to BMT as part of the Responses to Submissions.  </a:t>
            </a:r>
          </a:p>
        </p:txBody>
      </p:sp>
    </p:spTree>
    <p:extLst>
      <p:ext uri="{BB962C8B-B14F-4D97-AF65-F5344CB8AC3E}">
        <p14:creationId xmlns:p14="http://schemas.microsoft.com/office/powerpoint/2010/main" val="4210385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FE8A8D1E-2EF3-45C9-8218-ECD3EB86B4C7}"/>
              </a:ext>
            </a:extLst>
          </p:cNvPr>
          <p:cNvSpPr>
            <a:spLocks noGrp="1" noRot="1" noChangeAspect="1" noChangeArrowheads="1" noTextEdit="1"/>
          </p:cNvSpPr>
          <p:nvPr>
            <p:ph type="sldImg"/>
          </p:nvPr>
        </p:nvSpPr>
        <p:spPr bwMode="auto">
          <a:xfrm>
            <a:off x="949325" y="741363"/>
            <a:ext cx="4919663" cy="36909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Rectangle 3">
            <a:extLst>
              <a:ext uri="{FF2B5EF4-FFF2-40B4-BE49-F238E27FC236}">
                <a16:creationId xmlns:a16="http://schemas.microsoft.com/office/drawing/2014/main" id="{6B4785C4-5D1E-47D8-8009-CD3B82988EF3}"/>
              </a:ext>
            </a:extLst>
          </p:cNvPr>
          <p:cNvSpPr>
            <a:spLocks noGrp="1" noChangeArrowheads="1"/>
          </p:cNvSpPr>
          <p:nvPr>
            <p:ph type="body" idx="1"/>
          </p:nvPr>
        </p:nvSpPr>
        <p:spPr bwMode="auto">
          <a:xfrm>
            <a:off x="885779" y="4757770"/>
            <a:ext cx="5029024" cy="4429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AU" altLang="en-US"/>
              <a:t>Independent peer review of the assessment has been undertaken by Professor Tom McMahon, and Martin Giles of BMT who conducted their review on behalf of the DPE. </a:t>
            </a:r>
          </a:p>
          <a:p>
            <a:pPr eaLnBrk="1" hangingPunct="1">
              <a:spcBef>
                <a:spcPct val="0"/>
              </a:spcBef>
            </a:pPr>
            <a:endParaRPr lang="en-AU" altLang="en-US"/>
          </a:p>
          <a:p>
            <a:pPr eaLnBrk="1" hangingPunct="1">
              <a:spcBef>
                <a:spcPct val="0"/>
              </a:spcBef>
            </a:pPr>
            <a:r>
              <a:rPr lang="en-AU" altLang="en-US"/>
              <a:t>Both peer reviewers confirmed the methodology undertaken for the assessment was fit for purpose, noting that BMT suggested additional detail. </a:t>
            </a:r>
          </a:p>
          <a:p>
            <a:pPr eaLnBrk="1" hangingPunct="1">
              <a:spcBef>
                <a:spcPct val="0"/>
              </a:spcBef>
            </a:pPr>
            <a:endParaRPr lang="en-AU" altLang="en-US"/>
          </a:p>
          <a:p>
            <a:pPr eaLnBrk="1" hangingPunct="1">
              <a:spcBef>
                <a:spcPct val="0"/>
              </a:spcBef>
            </a:pPr>
            <a:r>
              <a:rPr lang="en-AU" altLang="en-US"/>
              <a:t>Whitehaven will provide a detailed response to BMT as part of the Responses to Submissions.  </a:t>
            </a:r>
          </a:p>
        </p:txBody>
      </p:sp>
    </p:spTree>
    <p:extLst>
      <p:ext uri="{BB962C8B-B14F-4D97-AF65-F5344CB8AC3E}">
        <p14:creationId xmlns:p14="http://schemas.microsoft.com/office/powerpoint/2010/main" val="32225003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495239" rtl="0" eaLnBrk="1" fontAlgn="auto" latinLnBrk="0" hangingPunct="1">
              <a:lnSpc>
                <a:spcPct val="100000"/>
              </a:lnSpc>
              <a:spcBef>
                <a:spcPts val="0"/>
              </a:spcBef>
              <a:spcAft>
                <a:spcPts val="0"/>
              </a:spcAft>
              <a:buClrTx/>
              <a:buSzTx/>
              <a:buFontTx/>
              <a:buNone/>
              <a:tabLst/>
              <a:defRPr/>
            </a:pPr>
            <a:fld id="{C2434792-0804-4931-8846-D69C0B2EA793}" type="slidenum">
              <a:rPr kumimoji="0" lang="en-AU" sz="1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95239" rtl="0" eaLnBrk="1" fontAlgn="auto" latinLnBrk="0" hangingPunct="1">
                <a:lnSpc>
                  <a:spcPct val="100000"/>
                </a:lnSpc>
                <a:spcBef>
                  <a:spcPts val="0"/>
                </a:spcBef>
                <a:spcAft>
                  <a:spcPts val="0"/>
                </a:spcAft>
                <a:buClrTx/>
                <a:buSzTx/>
                <a:buFontTx/>
                <a:buNone/>
                <a:tabLst/>
                <a:defRPr/>
              </a:pPr>
              <a:t>50</a:t>
            </a:fld>
            <a:endParaRPr kumimoji="0" lang="en-AU"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94147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Would prefer to do this without a slide</a:t>
            </a:r>
          </a:p>
        </p:txBody>
      </p:sp>
      <p:sp>
        <p:nvSpPr>
          <p:cNvPr id="4" name="Slide Number Placeholder 3"/>
          <p:cNvSpPr>
            <a:spLocks noGrp="1"/>
          </p:cNvSpPr>
          <p:nvPr>
            <p:ph type="sldNum" sz="quarter" idx="5"/>
          </p:nvPr>
        </p:nvSpPr>
        <p:spPr/>
        <p:txBody>
          <a:bodyPr/>
          <a:lstStyle/>
          <a:p>
            <a:pPr marL="0" marR="0" lvl="0" indent="0" algn="r" defTabSz="495239" rtl="0" eaLnBrk="1" fontAlgn="auto" latinLnBrk="0" hangingPunct="1">
              <a:lnSpc>
                <a:spcPct val="100000"/>
              </a:lnSpc>
              <a:spcBef>
                <a:spcPts val="0"/>
              </a:spcBef>
              <a:spcAft>
                <a:spcPts val="0"/>
              </a:spcAft>
              <a:buClrTx/>
              <a:buSzTx/>
              <a:buFontTx/>
              <a:buNone/>
              <a:tabLst/>
              <a:defRPr/>
            </a:pPr>
            <a:fld id="{C2434792-0804-4931-8846-D69C0B2EA793}" type="slidenum">
              <a:rPr kumimoji="0" lang="en-AU" sz="1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95239" rtl="0" eaLnBrk="1" fontAlgn="auto" latinLnBrk="0" hangingPunct="1">
                <a:lnSpc>
                  <a:spcPct val="100000"/>
                </a:lnSpc>
                <a:spcBef>
                  <a:spcPts val="0"/>
                </a:spcBef>
                <a:spcAft>
                  <a:spcPts val="0"/>
                </a:spcAft>
                <a:buClrTx/>
                <a:buSzTx/>
                <a:buFontTx/>
                <a:buNone/>
                <a:tabLst/>
                <a:defRPr/>
              </a:pPr>
              <a:t>51</a:t>
            </a:fld>
            <a:endParaRPr kumimoji="0" lang="en-AU"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81881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495239" rtl="0" eaLnBrk="1" fontAlgn="auto" latinLnBrk="0" hangingPunct="1">
              <a:lnSpc>
                <a:spcPct val="100000"/>
              </a:lnSpc>
              <a:spcBef>
                <a:spcPts val="0"/>
              </a:spcBef>
              <a:spcAft>
                <a:spcPts val="0"/>
              </a:spcAft>
              <a:buClrTx/>
              <a:buSzTx/>
              <a:buFontTx/>
              <a:buNone/>
              <a:tabLst/>
              <a:defRPr/>
            </a:pPr>
            <a:fld id="{C2434792-0804-4931-8846-D69C0B2EA793}" type="slidenum">
              <a:rPr kumimoji="0" lang="en-AU" sz="1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95239" rtl="0" eaLnBrk="1" fontAlgn="auto" latinLnBrk="0" hangingPunct="1">
                <a:lnSpc>
                  <a:spcPct val="100000"/>
                </a:lnSpc>
                <a:spcBef>
                  <a:spcPts val="0"/>
                </a:spcBef>
                <a:spcAft>
                  <a:spcPts val="0"/>
                </a:spcAft>
                <a:buClrTx/>
                <a:buSzTx/>
                <a:buFontTx/>
                <a:buNone/>
                <a:tabLst/>
                <a:defRPr/>
              </a:pPr>
              <a:t>52</a:t>
            </a:fld>
            <a:endParaRPr kumimoji="0" lang="en-AU"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61789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9524" indent="-309524" defTabSz="990478">
              <a:lnSpc>
                <a:spcPct val="150000"/>
              </a:lnSpc>
              <a:buFont typeface="Arial" panose="020B0604020202020204" pitchFamily="34" charset="0"/>
              <a:buChar char="•"/>
              <a:defRPr/>
            </a:pPr>
            <a:r>
              <a:rPr lang="en-AU" sz="1300" dirty="0"/>
              <a:t>The flood models prepared for the Project are extensive. Namoi River model extends from Gunnedah to Boggabri, and includes the minor Namoi River tributaries near the Project, including </a:t>
            </a:r>
            <a:r>
              <a:rPr lang="en-AU" sz="1300" dirty="0" err="1"/>
              <a:t>Collygra</a:t>
            </a:r>
            <a:r>
              <a:rPr lang="en-AU" sz="1300" dirty="0"/>
              <a:t> Creek, </a:t>
            </a:r>
            <a:r>
              <a:rPr lang="en-AU" sz="1300" dirty="0" err="1"/>
              <a:t>Deadmans</a:t>
            </a:r>
            <a:r>
              <a:rPr lang="en-AU" sz="1300" dirty="0"/>
              <a:t> Gully and Stratford Creek. Second model prepared of </a:t>
            </a:r>
            <a:r>
              <a:rPr lang="en-AU" sz="1300" dirty="0" err="1"/>
              <a:t>Driggle</a:t>
            </a:r>
            <a:r>
              <a:rPr lang="en-AU" sz="1300" dirty="0"/>
              <a:t> Draggle and </a:t>
            </a:r>
            <a:r>
              <a:rPr lang="en-AU" sz="1300" dirty="0" err="1"/>
              <a:t>Bollol</a:t>
            </a:r>
            <a:r>
              <a:rPr lang="en-AU" sz="1300" dirty="0"/>
              <a:t> creeks to the north.</a:t>
            </a:r>
          </a:p>
          <a:p>
            <a:pPr marL="309524" indent="-309524">
              <a:lnSpc>
                <a:spcPct val="150000"/>
              </a:lnSpc>
              <a:buFont typeface="Arial" panose="020B0604020202020204" pitchFamily="34" charset="0"/>
              <a:buChar char="•"/>
            </a:pPr>
            <a:r>
              <a:rPr lang="en-AU" sz="1300" dirty="0"/>
              <a:t>Namoi River flood peaks some 1 to 2 days after the rainfall event (17,100km</a:t>
            </a:r>
            <a:r>
              <a:rPr lang="en-AU" sz="1300" baseline="30000" dirty="0"/>
              <a:t>2</a:t>
            </a:r>
            <a:r>
              <a:rPr lang="en-AU" sz="1300" dirty="0"/>
              <a:t> catchment). Local creeks peak within 6 to 12 hours of rainfall event (105-250 km</a:t>
            </a:r>
            <a:r>
              <a:rPr lang="en-AU" sz="1300" baseline="30000" dirty="0"/>
              <a:t>2</a:t>
            </a:r>
            <a:r>
              <a:rPr lang="en-AU" sz="1300" dirty="0"/>
              <a:t> catchment) so catchment flood peaks unlikely to coincide</a:t>
            </a:r>
          </a:p>
          <a:p>
            <a:pPr marL="309524" indent="-309524">
              <a:lnSpc>
                <a:spcPct val="150000"/>
              </a:lnSpc>
              <a:buFont typeface="Arial" panose="020B0604020202020204" pitchFamily="34" charset="0"/>
              <a:buChar char="•"/>
            </a:pPr>
            <a:r>
              <a:rPr lang="en-AU" sz="1300" dirty="0"/>
              <a:t>Namoi River floodplain flood levels generally &lt;1.5m for 1% AEP event. River levels up to 8 m deep. Flood velocities generally low (&lt;1m/s). Floodplain becomes active for 20% AEP event</a:t>
            </a:r>
          </a:p>
          <a:p>
            <a:pPr marL="309524" indent="-309524">
              <a:lnSpc>
                <a:spcPct val="150000"/>
              </a:lnSpc>
              <a:buFont typeface="Arial" panose="020B0604020202020204" pitchFamily="34" charset="0"/>
              <a:buChar char="•"/>
            </a:pPr>
            <a:r>
              <a:rPr lang="en-AU" sz="1300" dirty="0"/>
              <a:t>Local catchment tributaries of Stratford and </a:t>
            </a:r>
            <a:r>
              <a:rPr lang="en-AU" sz="1300" dirty="0" err="1"/>
              <a:t>Driggle</a:t>
            </a:r>
            <a:r>
              <a:rPr lang="en-AU" sz="1300" dirty="0"/>
              <a:t> Draggle Creek have limited to no channel capacity with runoff draining as overland flows (broad and shallow) for all events.</a:t>
            </a:r>
          </a:p>
          <a:p>
            <a:endParaRPr lang="en-AU" dirty="0"/>
          </a:p>
        </p:txBody>
      </p:sp>
      <p:sp>
        <p:nvSpPr>
          <p:cNvPr id="4" name="Slide Number Placeholder 3"/>
          <p:cNvSpPr>
            <a:spLocks noGrp="1"/>
          </p:cNvSpPr>
          <p:nvPr>
            <p:ph type="sldNum" sz="quarter" idx="5"/>
          </p:nvPr>
        </p:nvSpPr>
        <p:spPr/>
        <p:txBody>
          <a:bodyPr/>
          <a:lstStyle/>
          <a:p>
            <a:pPr marL="0" marR="0" lvl="0" indent="0" algn="r" defTabSz="495239" rtl="0" eaLnBrk="1" fontAlgn="auto" latinLnBrk="0" hangingPunct="1">
              <a:lnSpc>
                <a:spcPct val="100000"/>
              </a:lnSpc>
              <a:spcBef>
                <a:spcPts val="0"/>
              </a:spcBef>
              <a:spcAft>
                <a:spcPts val="0"/>
              </a:spcAft>
              <a:buClrTx/>
              <a:buSzTx/>
              <a:buFontTx/>
              <a:buNone/>
              <a:tabLst/>
              <a:defRPr/>
            </a:pPr>
            <a:fld id="{C2434792-0804-4931-8846-D69C0B2EA793}" type="slidenum">
              <a:rPr kumimoji="0" lang="en-AU" sz="1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95239" rtl="0" eaLnBrk="1" fontAlgn="auto" latinLnBrk="0" hangingPunct="1">
                <a:lnSpc>
                  <a:spcPct val="100000"/>
                </a:lnSpc>
                <a:spcBef>
                  <a:spcPts val="0"/>
                </a:spcBef>
                <a:spcAft>
                  <a:spcPts val="0"/>
                </a:spcAft>
                <a:buClrTx/>
                <a:buSzTx/>
                <a:buFontTx/>
                <a:buNone/>
                <a:tabLst/>
                <a:defRPr/>
              </a:pPr>
              <a:t>53</a:t>
            </a:fld>
            <a:endParaRPr kumimoji="0" lang="en-AU"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4866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656" indent="-177656">
              <a:buFont typeface="Arial" panose="020B0604020202020204" pitchFamily="34" charset="0"/>
              <a:buChar char="•"/>
            </a:pPr>
            <a:r>
              <a:rPr lang="en-AU" dirty="0"/>
              <a:t>Whitehaven has undertaken considerable consultation</a:t>
            </a:r>
            <a:r>
              <a:rPr lang="en-AU" baseline="0" dirty="0"/>
              <a:t> with members of the local community and business over the past few years.</a:t>
            </a:r>
          </a:p>
          <a:p>
            <a:pPr marL="177656" indent="-177656">
              <a:buFont typeface="Arial" panose="020B0604020202020204" pitchFamily="34" charset="0"/>
              <a:buChar char="•"/>
            </a:pPr>
            <a:r>
              <a:rPr lang="en-AU" baseline="0" dirty="0"/>
              <a:t>Community information sessions have been conducted in Boggabri and Emerald Hill as well as on site and Gunnedah.</a:t>
            </a:r>
          </a:p>
          <a:p>
            <a:pPr marL="177656" indent="-177656">
              <a:buFont typeface="Arial" panose="020B0604020202020204" pitchFamily="34" charset="0"/>
              <a:buChar char="•"/>
            </a:pPr>
            <a:r>
              <a:rPr lang="en-AU" baseline="0" dirty="0"/>
              <a:t>Whitehaven holds regular Community Consultation Committee sessions under the Approved Mine Development Consent.</a:t>
            </a:r>
          </a:p>
          <a:p>
            <a:pPr marL="177656" indent="-177656">
              <a:buFont typeface="Arial" panose="020B0604020202020204" pitchFamily="34" charset="0"/>
              <a:buChar char="•"/>
            </a:pPr>
            <a:r>
              <a:rPr lang="en-AU" baseline="0" dirty="0"/>
              <a:t>During the EIS Exhibition Period copies of the EIS were provided to interested landholders.</a:t>
            </a:r>
          </a:p>
          <a:p>
            <a:pPr marL="177656" indent="-177656">
              <a:buFont typeface="Arial" panose="020B0604020202020204" pitchFamily="34" charset="0"/>
              <a:buChar char="•"/>
            </a:pPr>
            <a:r>
              <a:rPr lang="en-AU" baseline="0" dirty="0"/>
              <a:t>Also extracts from the EIS were provided to landholders within the local environs of the Project.</a:t>
            </a:r>
          </a:p>
          <a:p>
            <a:pPr marL="177656" indent="-177656">
              <a:buFont typeface="Arial" panose="020B0604020202020204" pitchFamily="34" charset="0"/>
              <a:buChar char="•"/>
            </a:pPr>
            <a:r>
              <a:rPr lang="en-AU" baseline="0" dirty="0"/>
              <a:t>To further assist landholders and interested members of the public digital communication campaign was conducted.</a:t>
            </a:r>
          </a:p>
          <a:p>
            <a:pPr marL="177656" indent="-177656">
              <a:buFont typeface="Arial" panose="020B0604020202020204" pitchFamily="34" charset="0"/>
              <a:buChar char="•"/>
            </a:pPr>
            <a:r>
              <a:rPr lang="en-AU" baseline="0" dirty="0"/>
              <a:t>Five years of quantitative and qualitative baseline research into community sentiment has been conducted.</a:t>
            </a:r>
          </a:p>
          <a:p>
            <a:pPr marL="177656" indent="-177656">
              <a:buFont typeface="Arial" panose="020B0604020202020204" pitchFamily="34" charset="0"/>
              <a:buChar char="•"/>
            </a:pPr>
            <a:r>
              <a:rPr lang="en-AU" baseline="0" dirty="0"/>
              <a:t>A Social Impact Assessment conducted in general accordance with the DP&amp;E Assessment Guideline</a:t>
            </a:r>
          </a:p>
          <a:p>
            <a:pPr marL="177656" indent="-177656">
              <a:buFont typeface="Arial" panose="020B0604020202020204" pitchFamily="34" charset="0"/>
              <a:buChar char="•"/>
            </a:pPr>
            <a:endParaRPr lang="en-AU" dirty="0"/>
          </a:p>
        </p:txBody>
      </p:sp>
      <p:sp>
        <p:nvSpPr>
          <p:cNvPr id="4" name="Slide Number Placeholder 3"/>
          <p:cNvSpPr>
            <a:spLocks noGrp="1"/>
          </p:cNvSpPr>
          <p:nvPr>
            <p:ph type="sldNum" sz="quarter" idx="10"/>
          </p:nvPr>
        </p:nvSpPr>
        <p:spPr/>
        <p:txBody>
          <a:bodyPr/>
          <a:lstStyle/>
          <a:p>
            <a:fld id="{0EF05BAA-92F6-4DEA-A832-E4B15A2F525C}" type="slidenum">
              <a:rPr lang="en-AU" smtClean="0">
                <a:solidFill>
                  <a:prstClr val="black"/>
                </a:solidFill>
              </a:rPr>
              <a:pPr/>
              <a:t>5</a:t>
            </a:fld>
            <a:endParaRPr lang="en-AU" dirty="0">
              <a:solidFill>
                <a:prstClr val="black"/>
              </a:solidFill>
            </a:endParaRPr>
          </a:p>
        </p:txBody>
      </p:sp>
    </p:spTree>
    <p:extLst>
      <p:ext uri="{BB962C8B-B14F-4D97-AF65-F5344CB8AC3E}">
        <p14:creationId xmlns:p14="http://schemas.microsoft.com/office/powerpoint/2010/main" val="2028305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01185" indent="-201185" defTabSz="1072985">
              <a:buFont typeface="Arial" panose="020B0604020202020204" pitchFamily="34" charset="0"/>
              <a:buChar char="•"/>
              <a:defRPr/>
            </a:pPr>
            <a:r>
              <a:rPr lang="en-AU" sz="1400" dirty="0"/>
              <a:t>The conceptual design assessed in the EIS included a combination of elevated structures and embankments along the rail spur length.</a:t>
            </a:r>
          </a:p>
          <a:p>
            <a:pPr marL="201185" indent="-201185" defTabSz="1072985">
              <a:buFont typeface="Arial" panose="020B0604020202020204" pitchFamily="34" charset="0"/>
              <a:buChar char="•"/>
              <a:defRPr/>
            </a:pPr>
            <a:r>
              <a:rPr lang="en-AU" sz="1400" dirty="0"/>
              <a:t>The superstructure was modelled to be above the 1% AEP event, with freeboard.</a:t>
            </a:r>
          </a:p>
          <a:p>
            <a:pPr marL="201185" indent="-201185">
              <a:buFont typeface="Arial" panose="020B0604020202020204" pitchFamily="34" charset="0"/>
              <a:buChar char="•"/>
            </a:pPr>
            <a:r>
              <a:rPr lang="en-AU" dirty="0"/>
              <a:t>Embankments were conceptually located on Whitehaven-owned land where flood depths were shallow (elevated areas of floodplain) for Design flood event.</a:t>
            </a:r>
          </a:p>
          <a:p>
            <a:pPr marL="201185" indent="-201185">
              <a:buFont typeface="Arial" panose="020B0604020202020204" pitchFamily="34" charset="0"/>
              <a:buChar char="•"/>
            </a:pPr>
            <a:r>
              <a:rPr lang="en-AU" dirty="0"/>
              <a:t>The structure was elevated on pillars in all other locations to avoid changes to flood characteristics on privately owned land.</a:t>
            </a:r>
          </a:p>
          <a:p>
            <a:pPr marL="201185" indent="-201185">
              <a:buFont typeface="Arial" panose="020B0604020202020204" pitchFamily="34" charset="0"/>
              <a:buChar char="•"/>
            </a:pPr>
            <a:r>
              <a:rPr lang="en-AU" dirty="0"/>
              <a:t>The elevated structure assumes blockage of 5% of flood flows.  By way of an example, this could represent a 1 metre wide pier spaced every 20 metres.</a:t>
            </a:r>
          </a:p>
          <a:p>
            <a:pPr marL="201185" indent="-201185" defTabSz="1072985">
              <a:buFont typeface="Arial" panose="020B0604020202020204" pitchFamily="34" charset="0"/>
              <a:buChar char="•"/>
              <a:defRPr/>
            </a:pPr>
            <a:r>
              <a:rPr lang="en-AU" sz="1400" dirty="0"/>
              <a:t>DPE’s peer reviewer considered the representation of the elevated and embankment structures in the model to be appropriate.</a:t>
            </a:r>
          </a:p>
        </p:txBody>
      </p:sp>
      <p:sp>
        <p:nvSpPr>
          <p:cNvPr id="4" name="Slide Number Placeholder 3"/>
          <p:cNvSpPr>
            <a:spLocks noGrp="1"/>
          </p:cNvSpPr>
          <p:nvPr>
            <p:ph type="sldNum" sz="quarter" idx="5"/>
          </p:nvPr>
        </p:nvSpPr>
        <p:spPr/>
        <p:txBody>
          <a:bodyPr/>
          <a:lstStyle/>
          <a:p>
            <a:pPr marL="0" marR="0" lvl="0" indent="0" algn="r" defTabSz="495239" rtl="0" eaLnBrk="1" fontAlgn="auto" latinLnBrk="0" hangingPunct="1">
              <a:lnSpc>
                <a:spcPct val="100000"/>
              </a:lnSpc>
              <a:spcBef>
                <a:spcPts val="0"/>
              </a:spcBef>
              <a:spcAft>
                <a:spcPts val="0"/>
              </a:spcAft>
              <a:buClrTx/>
              <a:buSzTx/>
              <a:buFontTx/>
              <a:buNone/>
              <a:tabLst/>
              <a:defRPr/>
            </a:pPr>
            <a:fld id="{C2434792-0804-4931-8846-D69C0B2EA793}" type="slidenum">
              <a:rPr kumimoji="0" lang="en-AU" sz="1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95239" rtl="0" eaLnBrk="1" fontAlgn="auto" latinLnBrk="0" hangingPunct="1">
                <a:lnSpc>
                  <a:spcPct val="100000"/>
                </a:lnSpc>
                <a:spcBef>
                  <a:spcPts val="0"/>
                </a:spcBef>
                <a:spcAft>
                  <a:spcPts val="0"/>
                </a:spcAft>
                <a:buClrTx/>
                <a:buSzTx/>
                <a:buFontTx/>
                <a:buNone/>
                <a:tabLst/>
                <a:defRPr/>
              </a:pPr>
              <a:t>54</a:t>
            </a:fld>
            <a:endParaRPr kumimoji="0" lang="en-AU"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85240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01185" indent="-201185">
              <a:buFont typeface="Arial" panose="020B0604020202020204" pitchFamily="34" charset="0"/>
              <a:buChar char="•"/>
            </a:pPr>
            <a:r>
              <a:rPr lang="en-AU" dirty="0"/>
              <a:t>This slide shows a conceptual illustration of the rail spur.  This shows how the rail spur superstructure would be elevated on piers above the 1 in 100 year flood level, beyond those small sections where it would be located on embankments on Whitehaven-owned land.</a:t>
            </a:r>
          </a:p>
        </p:txBody>
      </p:sp>
      <p:sp>
        <p:nvSpPr>
          <p:cNvPr id="4" name="Slide Number Placeholder 3"/>
          <p:cNvSpPr>
            <a:spLocks noGrp="1"/>
          </p:cNvSpPr>
          <p:nvPr>
            <p:ph type="sldNum" sz="quarter" idx="5"/>
          </p:nvPr>
        </p:nvSpPr>
        <p:spPr/>
        <p:txBody>
          <a:bodyPr/>
          <a:lstStyle/>
          <a:p>
            <a:pPr marL="0" marR="0" lvl="0" indent="0" algn="r" defTabSz="495239" rtl="0" eaLnBrk="1" fontAlgn="auto" latinLnBrk="0" hangingPunct="1">
              <a:lnSpc>
                <a:spcPct val="100000"/>
              </a:lnSpc>
              <a:spcBef>
                <a:spcPts val="0"/>
              </a:spcBef>
              <a:spcAft>
                <a:spcPts val="0"/>
              </a:spcAft>
              <a:buClrTx/>
              <a:buSzTx/>
              <a:buFontTx/>
              <a:buNone/>
              <a:tabLst/>
              <a:defRPr/>
            </a:pPr>
            <a:fld id="{C2434792-0804-4931-8846-D69C0B2EA793}" type="slidenum">
              <a:rPr kumimoji="0" lang="en-AU" sz="1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95239" rtl="0" eaLnBrk="1" fontAlgn="auto" latinLnBrk="0" hangingPunct="1">
                <a:lnSpc>
                  <a:spcPct val="100000"/>
                </a:lnSpc>
                <a:spcBef>
                  <a:spcPts val="0"/>
                </a:spcBef>
                <a:spcAft>
                  <a:spcPts val="0"/>
                </a:spcAft>
                <a:buClrTx/>
                <a:buSzTx/>
                <a:buFontTx/>
                <a:buNone/>
                <a:tabLst/>
                <a:defRPr/>
              </a:pPr>
              <a:t>55</a:t>
            </a:fld>
            <a:endParaRPr kumimoji="0" lang="en-AU"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32714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01185" indent="-201185">
              <a:buFont typeface="Arial" panose="020B0604020202020204" pitchFamily="34" charset="0"/>
              <a:buChar char="•"/>
            </a:pPr>
            <a:r>
              <a:rPr lang="en-AU" dirty="0"/>
              <a:t>The results of the flood modelling show that, during a 1 in 100 year flood event, there would be no change in flood levels, velocities or distribution of flow on privately-owned land.</a:t>
            </a:r>
          </a:p>
          <a:p>
            <a:pPr marL="201185" indent="-201185">
              <a:buFont typeface="Arial" panose="020B0604020202020204" pitchFamily="34" charset="0"/>
              <a:buChar char="•"/>
            </a:pPr>
            <a:r>
              <a:rPr lang="en-AU" dirty="0"/>
              <a:t>On Whitehaven owned land, there would be generally less than 20 cm afflux.</a:t>
            </a:r>
          </a:p>
          <a:p>
            <a:pPr marL="201185" indent="-201185">
              <a:buFont typeface="Arial" panose="020B0604020202020204" pitchFamily="34" charset="0"/>
              <a:buChar char="•"/>
            </a:pPr>
            <a:r>
              <a:rPr lang="en-AU" dirty="0"/>
              <a:t>The predicted changes to the existing flood characteristics are negligible and comply with the relevant Floodplain Management Plan criteria.</a:t>
            </a:r>
          </a:p>
        </p:txBody>
      </p:sp>
      <p:sp>
        <p:nvSpPr>
          <p:cNvPr id="4" name="Slide Number Placeholder 3"/>
          <p:cNvSpPr>
            <a:spLocks noGrp="1"/>
          </p:cNvSpPr>
          <p:nvPr>
            <p:ph type="sldNum" sz="quarter" idx="5"/>
          </p:nvPr>
        </p:nvSpPr>
        <p:spPr/>
        <p:txBody>
          <a:bodyPr/>
          <a:lstStyle/>
          <a:p>
            <a:pPr marL="0" marR="0" lvl="0" indent="0" algn="r" defTabSz="495239" rtl="0" eaLnBrk="1" fontAlgn="auto" latinLnBrk="0" hangingPunct="1">
              <a:lnSpc>
                <a:spcPct val="100000"/>
              </a:lnSpc>
              <a:spcBef>
                <a:spcPts val="0"/>
              </a:spcBef>
              <a:spcAft>
                <a:spcPts val="0"/>
              </a:spcAft>
              <a:buClrTx/>
              <a:buSzTx/>
              <a:buFontTx/>
              <a:buNone/>
              <a:tabLst/>
              <a:defRPr/>
            </a:pPr>
            <a:fld id="{C2434792-0804-4931-8846-D69C0B2EA793}" type="slidenum">
              <a:rPr kumimoji="0" lang="en-AU" sz="1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95239" rtl="0" eaLnBrk="1" fontAlgn="auto" latinLnBrk="0" hangingPunct="1">
                <a:lnSpc>
                  <a:spcPct val="100000"/>
                </a:lnSpc>
                <a:spcBef>
                  <a:spcPts val="0"/>
                </a:spcBef>
                <a:spcAft>
                  <a:spcPts val="0"/>
                </a:spcAft>
                <a:buClrTx/>
                <a:buSzTx/>
                <a:buFontTx/>
                <a:buNone/>
                <a:tabLst/>
                <a:defRPr/>
              </a:pPr>
              <a:t>56</a:t>
            </a:fld>
            <a:endParaRPr kumimoji="0" lang="en-AU"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24435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300" dirty="0"/>
              <a:t>2006 Carroll to Boggabri FMP –(1984 flood used as design flood ÷15 year ARI) 5% change in flow distribution, increase in flood level of &lt;0.1m on other landholders property, &lt;0.01m increase at house, more than 50% increase in velocities up to 0.5m/s.</a:t>
            </a:r>
          </a:p>
          <a:p>
            <a:pPr defTabSz="990478">
              <a:defRPr/>
            </a:pPr>
            <a:r>
              <a:rPr lang="en-AU" sz="1300" dirty="0"/>
              <a:t>2016 Draft Upper Namoi Floodplain FMP applies different management rules to various floodplain zones (</a:t>
            </a:r>
            <a:r>
              <a:rPr lang="en-AU" sz="1300" dirty="0" err="1"/>
              <a:t>floodways</a:t>
            </a:r>
            <a:r>
              <a:rPr lang="en-AU" sz="1300" dirty="0"/>
              <a:t> and floodplain storage, flood fringe).</a:t>
            </a:r>
          </a:p>
          <a:p>
            <a:endParaRPr lang="en-AU" sz="1300" dirty="0"/>
          </a:p>
          <a:p>
            <a:endParaRPr lang="en-AU" dirty="0"/>
          </a:p>
        </p:txBody>
      </p:sp>
      <p:sp>
        <p:nvSpPr>
          <p:cNvPr id="4" name="Slide Number Placeholder 3"/>
          <p:cNvSpPr>
            <a:spLocks noGrp="1"/>
          </p:cNvSpPr>
          <p:nvPr>
            <p:ph type="sldNum" sz="quarter" idx="5"/>
          </p:nvPr>
        </p:nvSpPr>
        <p:spPr/>
        <p:txBody>
          <a:bodyPr/>
          <a:lstStyle/>
          <a:p>
            <a:pPr marL="0" marR="0" lvl="0" indent="0" algn="r" defTabSz="495239" rtl="0" eaLnBrk="1" fontAlgn="auto" latinLnBrk="0" hangingPunct="1">
              <a:lnSpc>
                <a:spcPct val="100000"/>
              </a:lnSpc>
              <a:spcBef>
                <a:spcPts val="0"/>
              </a:spcBef>
              <a:spcAft>
                <a:spcPts val="0"/>
              </a:spcAft>
              <a:buClrTx/>
              <a:buSzTx/>
              <a:buFontTx/>
              <a:buNone/>
              <a:tabLst/>
              <a:defRPr/>
            </a:pPr>
            <a:fld id="{C2434792-0804-4931-8846-D69C0B2EA793}" type="slidenum">
              <a:rPr kumimoji="0" lang="en-AU" sz="1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95239" rtl="0" eaLnBrk="1" fontAlgn="auto" latinLnBrk="0" hangingPunct="1">
                <a:lnSpc>
                  <a:spcPct val="100000"/>
                </a:lnSpc>
                <a:spcBef>
                  <a:spcPts val="0"/>
                </a:spcBef>
                <a:spcAft>
                  <a:spcPts val="0"/>
                </a:spcAft>
                <a:buClrTx/>
                <a:buSzTx/>
                <a:buFontTx/>
                <a:buNone/>
                <a:tabLst/>
                <a:defRPr/>
              </a:pPr>
              <a:t>57</a:t>
            </a:fld>
            <a:endParaRPr kumimoji="0" lang="en-AU"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54835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495239" rtl="0" eaLnBrk="1" fontAlgn="auto" latinLnBrk="0" hangingPunct="1">
              <a:lnSpc>
                <a:spcPct val="100000"/>
              </a:lnSpc>
              <a:spcBef>
                <a:spcPts val="0"/>
              </a:spcBef>
              <a:spcAft>
                <a:spcPts val="0"/>
              </a:spcAft>
              <a:buClrTx/>
              <a:buSzTx/>
              <a:buFontTx/>
              <a:buNone/>
              <a:tabLst/>
              <a:defRPr/>
            </a:pPr>
            <a:fld id="{C2434792-0804-4931-8846-D69C0B2EA793}" type="slidenum">
              <a:rPr kumimoji="0" lang="en-AU" sz="1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95239" rtl="0" eaLnBrk="1" fontAlgn="auto" latinLnBrk="0" hangingPunct="1">
                <a:lnSpc>
                  <a:spcPct val="100000"/>
                </a:lnSpc>
                <a:spcBef>
                  <a:spcPts val="0"/>
                </a:spcBef>
                <a:spcAft>
                  <a:spcPts val="0"/>
                </a:spcAft>
                <a:buClrTx/>
                <a:buSzTx/>
                <a:buFontTx/>
                <a:buNone/>
                <a:tabLst/>
                <a:defRPr/>
              </a:pPr>
              <a:t>58</a:t>
            </a:fld>
            <a:endParaRPr kumimoji="0" lang="en-AU"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94177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495239" rtl="0" eaLnBrk="1" fontAlgn="auto" latinLnBrk="0" hangingPunct="1">
              <a:lnSpc>
                <a:spcPct val="100000"/>
              </a:lnSpc>
              <a:spcBef>
                <a:spcPts val="0"/>
              </a:spcBef>
              <a:spcAft>
                <a:spcPts val="0"/>
              </a:spcAft>
              <a:buClrTx/>
              <a:buSzTx/>
              <a:buFontTx/>
              <a:buNone/>
              <a:tabLst/>
              <a:defRPr/>
            </a:pPr>
            <a:fld id="{C2434792-0804-4931-8846-D69C0B2EA793}" type="slidenum">
              <a:rPr kumimoji="0" lang="en-AU" sz="1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95239" rtl="0" eaLnBrk="1" fontAlgn="auto" latinLnBrk="0" hangingPunct="1">
                <a:lnSpc>
                  <a:spcPct val="100000"/>
                </a:lnSpc>
                <a:spcBef>
                  <a:spcPts val="0"/>
                </a:spcBef>
                <a:spcAft>
                  <a:spcPts val="0"/>
                </a:spcAft>
                <a:buClrTx/>
                <a:buSzTx/>
                <a:buFontTx/>
                <a:buNone/>
                <a:tabLst/>
                <a:defRPr/>
              </a:pPr>
              <a:t>59</a:t>
            </a:fld>
            <a:endParaRPr kumimoji="0" lang="en-AU"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44067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FDECF-E453-4AE6-893D-2B67ED40BD8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19372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FDECF-E453-4AE6-893D-2B67ED40BD8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892256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FDECF-E453-4AE6-893D-2B67ED40BD8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55389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FDECF-E453-4AE6-893D-2B67ED40BD8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79972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656" lvl="1" indent="-177656">
              <a:spcBef>
                <a:spcPts val="622"/>
              </a:spcBef>
              <a:spcAft>
                <a:spcPts val="622"/>
              </a:spcAft>
              <a:buClr>
                <a:schemeClr val="accent4"/>
              </a:buClr>
              <a:buFont typeface="Arial" panose="020B0604020202020204" pitchFamily="34" charset="0"/>
              <a:buChar char="•"/>
            </a:pPr>
            <a:r>
              <a:rPr lang="en-AU" dirty="0">
                <a:solidFill>
                  <a:srgbClr val="6B8096"/>
                </a:solidFill>
              </a:rPr>
              <a:t>A key Project benefit will be the removal of haul trucks from public roads following construction of the Project rail spur.</a:t>
            </a:r>
          </a:p>
          <a:p>
            <a:pPr marL="177656" lvl="1" indent="-177656">
              <a:spcBef>
                <a:spcPts val="622"/>
              </a:spcBef>
              <a:spcAft>
                <a:spcPts val="622"/>
              </a:spcAft>
              <a:buClr>
                <a:schemeClr val="accent4"/>
              </a:buClr>
              <a:buFont typeface="Arial" panose="020B0604020202020204" pitchFamily="34" charset="0"/>
              <a:buChar char="•"/>
            </a:pPr>
            <a:r>
              <a:rPr lang="en-AU" dirty="0">
                <a:solidFill>
                  <a:srgbClr val="6B8096"/>
                </a:solidFill>
              </a:rPr>
              <a:t>Located on Whitehaven land or where land access agreements in place.</a:t>
            </a:r>
          </a:p>
          <a:p>
            <a:pPr marL="177656" lvl="1" indent="-177656">
              <a:spcBef>
                <a:spcPts val="622"/>
              </a:spcBef>
              <a:spcAft>
                <a:spcPts val="622"/>
              </a:spcAft>
              <a:buClr>
                <a:schemeClr val="accent4"/>
              </a:buClr>
              <a:buFont typeface="Arial" panose="020B0604020202020204" pitchFamily="34" charset="0"/>
              <a:buChar char="•"/>
            </a:pPr>
            <a:r>
              <a:rPr lang="en-AU" dirty="0">
                <a:solidFill>
                  <a:srgbClr val="6B8096"/>
                </a:solidFill>
              </a:rPr>
              <a:t>Alternative rail corridors considered including corridor to the north.</a:t>
            </a:r>
          </a:p>
          <a:p>
            <a:pPr marL="177656" lvl="1" indent="-177656">
              <a:spcBef>
                <a:spcPts val="622"/>
              </a:spcBef>
              <a:spcAft>
                <a:spcPts val="622"/>
              </a:spcAft>
              <a:buClr>
                <a:schemeClr val="accent4"/>
              </a:buClr>
              <a:buFont typeface="Arial" panose="020B0604020202020204" pitchFamily="34" charset="0"/>
              <a:buChar char="•"/>
            </a:pPr>
            <a:r>
              <a:rPr lang="en-AU" dirty="0">
                <a:solidFill>
                  <a:srgbClr val="6B8096"/>
                </a:solidFill>
              </a:rPr>
              <a:t>A range of issues arose with connecting to the Boggabri Maules Creek Rail spur which made it not feasible and significantly less economic, including:</a:t>
            </a:r>
          </a:p>
          <a:p>
            <a:pPr marL="651407" lvl="2" indent="-177656">
              <a:spcBef>
                <a:spcPts val="622"/>
              </a:spcBef>
              <a:spcAft>
                <a:spcPts val="622"/>
              </a:spcAft>
              <a:buClr>
                <a:schemeClr val="accent4"/>
              </a:buClr>
              <a:buFont typeface="Arial" panose="020B0604020202020204" pitchFamily="34" charset="0"/>
              <a:buChar char="•"/>
            </a:pPr>
            <a:r>
              <a:rPr lang="en-AU" dirty="0">
                <a:solidFill>
                  <a:srgbClr val="6B8096"/>
                </a:solidFill>
              </a:rPr>
              <a:t>Congestion on the common section of the Boggabri Maules Creek rail spur.</a:t>
            </a:r>
          </a:p>
          <a:p>
            <a:pPr marL="651407" lvl="2" indent="-177656">
              <a:spcBef>
                <a:spcPts val="622"/>
              </a:spcBef>
              <a:spcAft>
                <a:spcPts val="622"/>
              </a:spcAft>
              <a:buClr>
                <a:schemeClr val="accent4"/>
              </a:buClr>
              <a:buFont typeface="Arial" panose="020B0604020202020204" pitchFamily="34" charset="0"/>
              <a:buChar char="•"/>
            </a:pPr>
            <a:r>
              <a:rPr lang="en-AU" dirty="0">
                <a:solidFill>
                  <a:srgbClr val="6B8096"/>
                </a:solidFill>
              </a:rPr>
              <a:t>Disturbance of an existing biodiversity offset area.</a:t>
            </a:r>
          </a:p>
          <a:p>
            <a:pPr marL="651407" lvl="2" indent="-177656">
              <a:spcBef>
                <a:spcPts val="622"/>
              </a:spcBef>
              <a:spcAft>
                <a:spcPts val="622"/>
              </a:spcAft>
              <a:buClr>
                <a:schemeClr val="accent4"/>
              </a:buClr>
              <a:buFont typeface="Arial" panose="020B0604020202020204" pitchFamily="34" charset="0"/>
              <a:buChar char="•"/>
            </a:pPr>
            <a:r>
              <a:rPr lang="en-AU" dirty="0">
                <a:solidFill>
                  <a:srgbClr val="6B8096"/>
                </a:solidFill>
              </a:rPr>
              <a:t>Increased train movements through the town of Boggabri.</a:t>
            </a:r>
          </a:p>
          <a:p>
            <a:pPr marL="651407" lvl="2" indent="-177656">
              <a:spcBef>
                <a:spcPts val="622"/>
              </a:spcBef>
              <a:spcAft>
                <a:spcPts val="622"/>
              </a:spcAft>
              <a:buClr>
                <a:schemeClr val="accent4"/>
              </a:buClr>
              <a:buFont typeface="Arial" panose="020B0604020202020204" pitchFamily="34" charset="0"/>
              <a:buChar char="•"/>
            </a:pPr>
            <a:r>
              <a:rPr lang="en-AU" dirty="0">
                <a:solidFill>
                  <a:srgbClr val="6B8096"/>
                </a:solidFill>
              </a:rPr>
              <a:t>Increased travel distance between the mine and port.</a:t>
            </a:r>
          </a:p>
          <a:p>
            <a:pPr marL="177656" lvl="1" indent="-177656">
              <a:spcBef>
                <a:spcPts val="622"/>
              </a:spcBef>
              <a:spcAft>
                <a:spcPts val="622"/>
              </a:spcAft>
              <a:buClr>
                <a:schemeClr val="accent4"/>
              </a:buClr>
              <a:buFont typeface="Arial" panose="020B0604020202020204" pitchFamily="34" charset="0"/>
              <a:buChar char="•"/>
            </a:pPr>
            <a:r>
              <a:rPr lang="en-AU" dirty="0">
                <a:solidFill>
                  <a:srgbClr val="6B8096"/>
                </a:solidFill>
              </a:rPr>
              <a:t>Also additional trains would pass through Boggabri</a:t>
            </a:r>
          </a:p>
          <a:p>
            <a:pPr marL="177656" lvl="1" indent="-177656">
              <a:spcBef>
                <a:spcPts val="622"/>
              </a:spcBef>
              <a:spcAft>
                <a:spcPts val="622"/>
              </a:spcAft>
              <a:buClr>
                <a:schemeClr val="accent4"/>
              </a:buClr>
              <a:buFont typeface="Arial" panose="020B0604020202020204" pitchFamily="34" charset="0"/>
              <a:buChar char="•"/>
            </a:pPr>
            <a:endParaRPr lang="en-AU" dirty="0">
              <a:solidFill>
                <a:srgbClr val="6B8096"/>
              </a:solidFill>
            </a:endParaRPr>
          </a:p>
        </p:txBody>
      </p:sp>
      <p:sp>
        <p:nvSpPr>
          <p:cNvPr id="4" name="Slide Number Placeholder 3"/>
          <p:cNvSpPr>
            <a:spLocks noGrp="1"/>
          </p:cNvSpPr>
          <p:nvPr>
            <p:ph type="sldNum" sz="quarter" idx="10"/>
          </p:nvPr>
        </p:nvSpPr>
        <p:spPr/>
        <p:txBody>
          <a:bodyPr/>
          <a:lstStyle/>
          <a:p>
            <a:fld id="{0EF05BAA-92F6-4DEA-A832-E4B15A2F525C}" type="slidenum">
              <a:rPr lang="en-AU" smtClean="0">
                <a:solidFill>
                  <a:prstClr val="black"/>
                </a:solidFill>
              </a:rPr>
              <a:pPr/>
              <a:t>6</a:t>
            </a:fld>
            <a:endParaRPr lang="en-AU" dirty="0">
              <a:solidFill>
                <a:prstClr val="black"/>
              </a:solidFill>
            </a:endParaRPr>
          </a:p>
        </p:txBody>
      </p:sp>
    </p:spTree>
    <p:extLst>
      <p:ext uri="{BB962C8B-B14F-4D97-AF65-F5344CB8AC3E}">
        <p14:creationId xmlns:p14="http://schemas.microsoft.com/office/powerpoint/2010/main" val="394632433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FDECF-E453-4AE6-893D-2B67ED40BD8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127636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FDECF-E453-4AE6-893D-2B67ED40BD8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4460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FDECF-E453-4AE6-893D-2B67ED40BD8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979266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FDECF-E453-4AE6-893D-2B67ED40BD8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232498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FDECF-E453-4AE6-893D-2B67ED40BD8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131491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FDECF-E453-4AE6-893D-2B67ED40BD8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935104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FDECF-E453-4AE6-893D-2B67ED40BD8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873781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FDECF-E453-4AE6-893D-2B67ED40BD8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719207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71C6416-6B3F-468B-8E2B-B18D16F19241}" type="slidenum">
              <a:rPr kumimoji="0" lang="en-AU"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AU"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963457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a:p>
            <a:r>
              <a:rPr lang="en-US" sz="1200" dirty="0"/>
              <a:t>Ladies and Gentlemen</a:t>
            </a:r>
          </a:p>
          <a:p>
            <a:endParaRPr lang="en-AU" sz="1200" dirty="0"/>
          </a:p>
          <a:p>
            <a:r>
              <a:rPr lang="en-US" sz="1200" dirty="0"/>
              <a:t>B</a:t>
            </a:r>
            <a:r>
              <a:rPr lang="en-AU" sz="1200" dirty="0"/>
              <a:t>y way of introduction my name is John Wassermann. </a:t>
            </a:r>
            <a:r>
              <a:rPr lang="en-US" sz="1200" dirty="0"/>
              <a:t>I</a:t>
            </a:r>
            <a:r>
              <a:rPr lang="en-AU" sz="1200" dirty="0"/>
              <a:t>’m a Director of Wilkinson Murray.</a:t>
            </a:r>
          </a:p>
          <a:p>
            <a:endParaRPr lang="en-AU" sz="1200" dirty="0"/>
          </a:p>
          <a:p>
            <a:r>
              <a:rPr lang="en-AU" sz="1200" dirty="0"/>
              <a:t>I have over 25 years experience in acoustics and vibration.  Prior to being a noise consultant I was Manager Noise Assessments for the EPA and worked in the Department of Planning in the assessments area.  So I have both consulting and regulatory experience in noise.</a:t>
            </a:r>
          </a:p>
          <a:p>
            <a:endParaRPr lang="en-AU" sz="1200" dirty="0"/>
          </a:p>
          <a:p>
            <a:r>
              <a:rPr lang="en-AU" sz="1200" dirty="0"/>
              <a:t>Wilkinson Murray was engaged by Whitehaven as the Principal Acoustic Consultant for the Vickery Expansion Project to prepare a Noise and Blasting Assessment.</a:t>
            </a:r>
          </a:p>
          <a:p>
            <a:pPr marL="0" marR="0" lvl="0" indent="0" algn="l" defTabSz="914400" rtl="0" eaLnBrk="1" fontAlgn="base" latinLnBrk="0" hangingPunct="1">
              <a:lnSpc>
                <a:spcPct val="100000"/>
              </a:lnSpc>
              <a:spcBef>
                <a:spcPct val="30000"/>
              </a:spcBef>
              <a:spcAft>
                <a:spcPct val="0"/>
              </a:spcAft>
              <a:buClrTx/>
              <a:buSzTx/>
              <a:buFontTx/>
              <a:buNone/>
              <a:tabLst/>
              <a:defRPr/>
            </a:pPr>
            <a:br>
              <a:rPr lang="en-AU" sz="1200" i="0" kern="1200" dirty="0">
                <a:solidFill>
                  <a:schemeClr val="tx1"/>
                </a:solidFill>
                <a:effectLst/>
                <a:latin typeface="Arial" panose="020B0604020202020204" pitchFamily="34" charset="0"/>
                <a:ea typeface="+mn-ea"/>
                <a:cs typeface="+mn-cs"/>
              </a:rPr>
            </a:br>
            <a:r>
              <a:rPr lang="en-AU" dirty="0"/>
              <a:t>To be sure that the noise and blasting assessment was conducted rigorously, SLR Consulting was engaged by Whitehaven to undertake a peer review.  Specifically Glenn Thomas from SLR was commissioned.  Glenn has over 25 years experience in the assessment of noise from coal mines, including at the request of the Department </a:t>
            </a:r>
            <a:endParaRPr lang="en-AU" i="1" dirty="0"/>
          </a:p>
          <a:p>
            <a:br>
              <a:rPr lang="en-AU" dirty="0"/>
            </a:br>
            <a:endParaRPr lang="en-AU" dirty="0"/>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71C6416-6B3F-468B-8E2B-B18D16F19241}" type="slidenum">
              <a:rPr kumimoji="0" lang="en-AU"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AU"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71946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656" indent="-177656">
              <a:buFont typeface="Arial" panose="020B0604020202020204" pitchFamily="34" charset="0"/>
              <a:buChar char="•"/>
            </a:pPr>
            <a:r>
              <a:rPr lang="en-AU" dirty="0">
                <a:solidFill>
                  <a:schemeClr val="tx1"/>
                </a:solidFill>
              </a:rPr>
              <a:t>Rail spur superstructure similar to the existing </a:t>
            </a:r>
            <a:r>
              <a:rPr lang="en-AU" dirty="0" err="1">
                <a:solidFill>
                  <a:schemeClr val="tx1"/>
                </a:solidFill>
              </a:rPr>
              <a:t>Maules</a:t>
            </a:r>
            <a:r>
              <a:rPr lang="en-AU" dirty="0">
                <a:solidFill>
                  <a:schemeClr val="tx1"/>
                </a:solidFill>
              </a:rPr>
              <a:t> Creek rail spur.</a:t>
            </a:r>
          </a:p>
          <a:p>
            <a:pPr marL="177656" lvl="1" indent="-177656">
              <a:spcBef>
                <a:spcPts val="622"/>
              </a:spcBef>
              <a:spcAft>
                <a:spcPts val="622"/>
              </a:spcAft>
              <a:buClr>
                <a:schemeClr val="accent4"/>
              </a:buClr>
              <a:buFont typeface="Arial" panose="020B0604020202020204" pitchFamily="34" charset="0"/>
              <a:buChar char="•"/>
            </a:pPr>
            <a:r>
              <a:rPr lang="en-AU" dirty="0"/>
              <a:t>Located on property boundaries to minimise disruption to existing agricultural enterprises.</a:t>
            </a:r>
          </a:p>
          <a:p>
            <a:pPr marL="177656" lvl="1" indent="-177656">
              <a:spcBef>
                <a:spcPts val="622"/>
              </a:spcBef>
              <a:spcAft>
                <a:spcPts val="622"/>
              </a:spcAft>
              <a:buClr>
                <a:schemeClr val="accent4"/>
              </a:buClr>
              <a:buFont typeface="Arial" panose="020B0604020202020204" pitchFamily="34" charset="0"/>
              <a:buChar char="•"/>
            </a:pPr>
            <a:r>
              <a:rPr lang="en-AU" dirty="0"/>
              <a:t>Closest existing dwellings (~500 m and ~750 m) located on one property with all other dwellings located more than ~800 m from the rail spur.</a:t>
            </a:r>
          </a:p>
          <a:p>
            <a:pPr marL="177656" lvl="1" indent="-177656">
              <a:spcBef>
                <a:spcPts val="622"/>
              </a:spcBef>
              <a:spcAft>
                <a:spcPts val="622"/>
              </a:spcAft>
              <a:buClr>
                <a:schemeClr val="accent4"/>
              </a:buClr>
              <a:buFont typeface="Arial" panose="020B0604020202020204" pitchFamily="34" charset="0"/>
              <a:buChar char="•"/>
            </a:pPr>
            <a:r>
              <a:rPr lang="en-AU" dirty="0"/>
              <a:t>Compliance with relevant noise criteria for private rail spurs predicted at all existing private dwellings.</a:t>
            </a:r>
          </a:p>
          <a:p>
            <a:pPr marL="177656" lvl="1" indent="-177656">
              <a:spcBef>
                <a:spcPts val="622"/>
              </a:spcBef>
              <a:spcAft>
                <a:spcPts val="622"/>
              </a:spcAft>
              <a:buClr>
                <a:schemeClr val="accent4"/>
              </a:buClr>
              <a:buFont typeface="Arial" panose="020B0604020202020204" pitchFamily="34" charset="0"/>
              <a:buChar char="•"/>
            </a:pPr>
            <a:r>
              <a:rPr lang="en-AU" dirty="0"/>
              <a:t>Designed to comply with the Namoi Floodplain Management Plan.</a:t>
            </a:r>
          </a:p>
          <a:p>
            <a:pPr marL="177656" indent="-177656">
              <a:buFont typeface="Arial" panose="020B0604020202020204" pitchFamily="34" charset="0"/>
              <a:buChar char="•"/>
            </a:pPr>
            <a:endParaRPr lang="en-AU" dirty="0"/>
          </a:p>
          <a:p>
            <a:pPr marL="177656" indent="-177656">
              <a:buFont typeface="Arial" panose="020B0604020202020204" pitchFamily="34" charset="0"/>
              <a:buChar char="•"/>
            </a:pPr>
            <a:endParaRPr lang="en-AU" dirty="0"/>
          </a:p>
        </p:txBody>
      </p:sp>
      <p:sp>
        <p:nvSpPr>
          <p:cNvPr id="4" name="Slide Number Placeholder 3"/>
          <p:cNvSpPr>
            <a:spLocks noGrp="1"/>
          </p:cNvSpPr>
          <p:nvPr>
            <p:ph type="sldNum" sz="quarter" idx="10"/>
          </p:nvPr>
        </p:nvSpPr>
        <p:spPr/>
        <p:txBody>
          <a:bodyPr/>
          <a:lstStyle/>
          <a:p>
            <a:fld id="{0EF05BAA-92F6-4DEA-A832-E4B15A2F525C}" type="slidenum">
              <a:rPr lang="en-AU" smtClean="0">
                <a:solidFill>
                  <a:prstClr val="black"/>
                </a:solidFill>
              </a:rPr>
              <a:pPr/>
              <a:t>7</a:t>
            </a:fld>
            <a:endParaRPr lang="en-AU" dirty="0">
              <a:solidFill>
                <a:prstClr val="black"/>
              </a:solidFill>
            </a:endParaRPr>
          </a:p>
        </p:txBody>
      </p:sp>
    </p:spTree>
    <p:extLst>
      <p:ext uri="{BB962C8B-B14F-4D97-AF65-F5344CB8AC3E}">
        <p14:creationId xmlns:p14="http://schemas.microsoft.com/office/powerpoint/2010/main" val="171427438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pPr>
              <a:lnSpc>
                <a:spcPct val="150000"/>
              </a:lnSpc>
            </a:pPr>
            <a:r>
              <a:rPr lang="en-AU" sz="1000" b="0" dirty="0"/>
              <a:t>The main objectives of the noise assessment were to i</a:t>
            </a:r>
            <a:r>
              <a:rPr lang="en-AU" sz="1000" b="1" dirty="0"/>
              <a:t>dentify reasonable and feasible mitigation</a:t>
            </a:r>
            <a:r>
              <a:rPr lang="en-AU" sz="1000" b="0" dirty="0"/>
              <a:t>, so that these could be adopted in the noise model. The noise model was used to </a:t>
            </a:r>
            <a:r>
              <a:rPr lang="en-AU" sz="1000" b="1" dirty="0"/>
              <a:t>predict noise levels at sensitive receivers </a:t>
            </a:r>
            <a:r>
              <a:rPr lang="en-AU" sz="1000" b="0" dirty="0"/>
              <a:t>and</a:t>
            </a:r>
            <a:r>
              <a:rPr lang="en-AU" sz="1000" b="1" dirty="0"/>
              <a:t> compare </a:t>
            </a:r>
            <a:r>
              <a:rPr lang="en-AU" sz="1000" b="0" dirty="0"/>
              <a:t>the predicted noise levels </a:t>
            </a:r>
            <a:r>
              <a:rPr lang="en-AU" sz="1000" b="1" dirty="0"/>
              <a:t>to criteria </a:t>
            </a:r>
            <a:r>
              <a:rPr lang="en-AU" sz="1000" b="0" dirty="0"/>
              <a:t>specified in various NSW policy documents</a:t>
            </a:r>
          </a:p>
          <a:p>
            <a:pPr>
              <a:lnSpc>
                <a:spcPct val="150000"/>
              </a:lnSpc>
            </a:pPr>
            <a:endParaRPr lang="en-AU" sz="1000" b="1" dirty="0"/>
          </a:p>
          <a:p>
            <a:pPr>
              <a:lnSpc>
                <a:spcPct val="150000"/>
              </a:lnSpc>
            </a:pPr>
            <a:r>
              <a:rPr lang="en-AU" sz="1000" b="0" dirty="0"/>
              <a:t>The key </a:t>
            </a:r>
            <a:r>
              <a:rPr lang="en-AU" sz="1000" b="1" dirty="0"/>
              <a:t>Conclusion </a:t>
            </a:r>
            <a:r>
              <a:rPr lang="en-AU" sz="1000" b="0" dirty="0"/>
              <a:t>of the noise modelling was that there would be </a:t>
            </a:r>
            <a:r>
              <a:rPr lang="en-AU" sz="1000" b="1" dirty="0"/>
              <a:t>no additional noise affected properties compared to the Approved Mine</a:t>
            </a:r>
          </a:p>
          <a:p>
            <a:pPr marL="0" indent="0">
              <a:lnSpc>
                <a:spcPct val="150000"/>
              </a:lnSpc>
              <a:buNone/>
            </a:pPr>
            <a:endParaRPr lang="en-AU" sz="1000" b="1" dirty="0"/>
          </a:p>
          <a:p>
            <a:pPr marL="0" indent="0">
              <a:lnSpc>
                <a:spcPct val="150000"/>
              </a:lnSpc>
              <a:buNone/>
            </a:pPr>
            <a:r>
              <a:rPr lang="en-AU" sz="1000" b="0" dirty="0"/>
              <a:t>For</a:t>
            </a:r>
            <a:r>
              <a:rPr lang="en-AU" sz="1000" b="1" dirty="0"/>
              <a:t> blasting</a:t>
            </a:r>
            <a:r>
              <a:rPr lang="en-AU" sz="1000" b="0" dirty="0"/>
              <a:t>, the objectives of the assessment were to </a:t>
            </a:r>
            <a:r>
              <a:rPr lang="en-AU" sz="1000" b="1" dirty="0"/>
              <a:t>confirm compliance human comfort and building damage criteria at dwellings </a:t>
            </a:r>
            <a:r>
              <a:rPr lang="en-AU" sz="1000" b="0" dirty="0"/>
              <a:t>and confirm compliance with building damage criteria at</a:t>
            </a:r>
            <a:r>
              <a:rPr lang="en-AU" sz="1000" b="1" dirty="0"/>
              <a:t> heritage sites </a:t>
            </a:r>
          </a:p>
          <a:p>
            <a:pPr marL="0" indent="0">
              <a:lnSpc>
                <a:spcPct val="150000"/>
              </a:lnSpc>
              <a:buNone/>
            </a:pPr>
            <a:endParaRPr lang="en-AU" sz="1000" b="1" dirty="0"/>
          </a:p>
          <a:p>
            <a:pPr marL="0" indent="0">
              <a:lnSpc>
                <a:spcPct val="150000"/>
              </a:lnSpc>
              <a:buNone/>
            </a:pPr>
            <a:r>
              <a:rPr lang="en-AU" sz="1000" b="0" dirty="0"/>
              <a:t>The blasting assessment concludes that </a:t>
            </a:r>
            <a:r>
              <a:rPr lang="en-AU" sz="1000" b="1" dirty="0"/>
              <a:t>compliance with criteria can be achieved</a:t>
            </a:r>
          </a:p>
          <a:p>
            <a:pPr marL="0" indent="0">
              <a:lnSpc>
                <a:spcPct val="150000"/>
              </a:lnSpc>
              <a:buFontTx/>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71C6416-6B3F-468B-8E2B-B18D16F19241}" type="slidenum">
              <a:rPr kumimoji="0" lang="en-AU"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AU"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1738967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AU" sz="1000" dirty="0">
                <a:solidFill>
                  <a:schemeClr val="tx1"/>
                </a:solidFill>
                <a:latin typeface="Arial" panose="020B0604020202020204" pitchFamily="34" charset="0"/>
              </a:rPr>
              <a:t>The impacts presented in this report represent the culmination of an </a:t>
            </a:r>
            <a:r>
              <a:rPr lang="en-AU" sz="1000" b="1" dirty="0">
                <a:solidFill>
                  <a:schemeClr val="tx1"/>
                </a:solidFill>
                <a:latin typeface="Arial" panose="020B0604020202020204" pitchFamily="34" charset="0"/>
              </a:rPr>
              <a:t>Iterative approach</a:t>
            </a:r>
            <a:r>
              <a:rPr lang="en-AU" sz="1000" dirty="0">
                <a:solidFill>
                  <a:schemeClr val="tx1"/>
                </a:solidFill>
                <a:latin typeface="Arial" panose="020B0604020202020204" pitchFamily="34" charset="0"/>
              </a:rPr>
              <a:t> designed to determine feasible and reasonable noise mitigation measures.</a:t>
            </a:r>
            <a:br>
              <a:rPr lang="en-AU" sz="1000" dirty="0">
                <a:solidFill>
                  <a:schemeClr val="tx1"/>
                </a:solidFill>
                <a:latin typeface="Arial" panose="020B0604020202020204" pitchFamily="34" charset="0"/>
              </a:rPr>
            </a:br>
            <a:endParaRPr lang="en-AU" sz="1000" dirty="0">
              <a:solidFill>
                <a:schemeClr val="tx1"/>
              </a:solidFill>
              <a:latin typeface="Arial" panose="020B0604020202020204" pitchFamily="34" charset="0"/>
            </a:endParaRPr>
          </a:p>
          <a:p>
            <a:pPr marL="0" indent="0">
              <a:buNone/>
            </a:pPr>
            <a:r>
              <a:rPr lang="en-AU" sz="1000" dirty="0">
                <a:solidFill>
                  <a:schemeClr val="tx1"/>
                </a:solidFill>
                <a:latin typeface="Arial" panose="020B0604020202020204" pitchFamily="34" charset="0"/>
              </a:rPr>
              <a:t>The steps were:</a:t>
            </a:r>
          </a:p>
          <a:p>
            <a:pPr marL="0" indent="0">
              <a:buNone/>
            </a:pPr>
            <a:endParaRPr lang="en-AU" sz="1000" dirty="0">
              <a:solidFill>
                <a:schemeClr val="tx1"/>
              </a:solidFill>
              <a:latin typeface="Arial" panose="020B0604020202020204" pitchFamily="34" charset="0"/>
            </a:endParaRPr>
          </a:p>
          <a:p>
            <a:r>
              <a:rPr lang="en-AU" sz="1000" b="1" dirty="0">
                <a:solidFill>
                  <a:schemeClr val="tx1"/>
                </a:solidFill>
                <a:latin typeface="Arial" panose="020B0604020202020204" pitchFamily="34" charset="0"/>
              </a:rPr>
              <a:t>Preliminary noise modelling </a:t>
            </a:r>
            <a:r>
              <a:rPr lang="en-AU" sz="1000" dirty="0">
                <a:solidFill>
                  <a:schemeClr val="tx1"/>
                </a:solidFill>
                <a:latin typeface="Arial" panose="020B0604020202020204" pitchFamily="34" charset="0"/>
              </a:rPr>
              <a:t>of scenarios representative of the maximum noise emissions</a:t>
            </a:r>
          </a:p>
          <a:p>
            <a:endParaRPr lang="en-AU" sz="1000" dirty="0">
              <a:solidFill>
                <a:schemeClr val="tx1"/>
              </a:solidFill>
              <a:latin typeface="Arial" panose="020B0604020202020204" pitchFamily="34" charset="0"/>
            </a:endParaRPr>
          </a:p>
          <a:p>
            <a:r>
              <a:rPr lang="en-AU" sz="1000" b="1" dirty="0">
                <a:solidFill>
                  <a:schemeClr val="tx1"/>
                </a:solidFill>
                <a:latin typeface="Arial" panose="020B0604020202020204" pitchFamily="34" charset="0"/>
              </a:rPr>
              <a:t>Evaluation of various combinations </a:t>
            </a:r>
            <a:r>
              <a:rPr lang="en-AU" sz="1000" dirty="0">
                <a:solidFill>
                  <a:schemeClr val="tx1"/>
                </a:solidFill>
                <a:latin typeface="Arial" panose="020B0604020202020204" pitchFamily="34" charset="0"/>
              </a:rPr>
              <a:t>of noise management and </a:t>
            </a:r>
            <a:r>
              <a:rPr lang="en-AU" sz="1000" b="1" dirty="0">
                <a:solidFill>
                  <a:schemeClr val="tx1"/>
                </a:solidFill>
                <a:latin typeface="Arial" panose="020B0604020202020204" pitchFamily="34" charset="0"/>
              </a:rPr>
              <a:t>mitigation</a:t>
            </a:r>
            <a:r>
              <a:rPr lang="en-AU" sz="1000" dirty="0">
                <a:solidFill>
                  <a:schemeClr val="tx1"/>
                </a:solidFill>
                <a:latin typeface="Arial" panose="020B0604020202020204" pitchFamily="34" charset="0"/>
              </a:rPr>
              <a:t> measures </a:t>
            </a:r>
          </a:p>
          <a:p>
            <a:endParaRPr lang="en-AU" sz="1000" b="1" dirty="0">
              <a:solidFill>
                <a:schemeClr val="tx1"/>
              </a:solidFill>
              <a:latin typeface="Arial" panose="020B0604020202020204" pitchFamily="34" charset="0"/>
            </a:endParaRPr>
          </a:p>
          <a:p>
            <a:r>
              <a:rPr lang="en-AU" sz="1000" b="1" dirty="0">
                <a:solidFill>
                  <a:schemeClr val="tx1"/>
                </a:solidFill>
                <a:latin typeface="Arial" panose="020B0604020202020204" pitchFamily="34" charset="0"/>
              </a:rPr>
              <a:t>Review</a:t>
            </a:r>
            <a:r>
              <a:rPr lang="en-AU" sz="1000" dirty="0">
                <a:solidFill>
                  <a:schemeClr val="tx1"/>
                </a:solidFill>
                <a:latin typeface="Arial" panose="020B0604020202020204" pitchFamily="34" charset="0"/>
              </a:rPr>
              <a:t> of the effectiveness of these measures and assessment of their </a:t>
            </a:r>
            <a:r>
              <a:rPr lang="en-AU" sz="1000" b="1" dirty="0">
                <a:solidFill>
                  <a:schemeClr val="tx1"/>
                </a:solidFill>
                <a:latin typeface="Arial" panose="020B0604020202020204" pitchFamily="34" charset="0"/>
              </a:rPr>
              <a:t>feasibility</a:t>
            </a:r>
            <a:endParaRPr lang="en-AU" sz="1000" dirty="0">
              <a:solidFill>
                <a:schemeClr val="tx1"/>
              </a:solidFill>
              <a:latin typeface="Arial" panose="020B0604020202020204" pitchFamily="34" charset="0"/>
            </a:endParaRPr>
          </a:p>
          <a:p>
            <a:endParaRPr lang="en-AU" sz="1000" dirty="0">
              <a:solidFill>
                <a:schemeClr val="tx1"/>
              </a:solidFill>
              <a:latin typeface="Arial" panose="020B0604020202020204" pitchFamily="34" charset="0"/>
            </a:endParaRPr>
          </a:p>
          <a:p>
            <a:r>
              <a:rPr lang="en-AU" sz="1000" b="1" dirty="0">
                <a:solidFill>
                  <a:schemeClr val="tx1"/>
                </a:solidFill>
                <a:latin typeface="Arial" panose="020B0604020202020204" pitchFamily="34" charset="0"/>
              </a:rPr>
              <a:t>Adoption</a:t>
            </a:r>
            <a:r>
              <a:rPr lang="en-AU" sz="1000" dirty="0">
                <a:solidFill>
                  <a:schemeClr val="tx1"/>
                </a:solidFill>
                <a:latin typeface="Arial" panose="020B0604020202020204" pitchFamily="34" charset="0"/>
              </a:rPr>
              <a:t> </a:t>
            </a:r>
            <a:r>
              <a:rPr lang="en-AU" sz="1000" b="1" dirty="0">
                <a:solidFill>
                  <a:schemeClr val="tx1"/>
                </a:solidFill>
                <a:latin typeface="Arial" panose="020B0604020202020204" pitchFamily="34" charset="0"/>
              </a:rPr>
              <a:t>of reasonable </a:t>
            </a:r>
            <a:r>
              <a:rPr lang="en-AU" sz="1000" dirty="0">
                <a:solidFill>
                  <a:schemeClr val="tx1"/>
                </a:solidFill>
                <a:latin typeface="Arial" panose="020B0604020202020204" pitchFamily="34" charset="0"/>
              </a:rPr>
              <a:t>management and </a:t>
            </a:r>
            <a:r>
              <a:rPr lang="en-AU" sz="1000" b="1" dirty="0">
                <a:solidFill>
                  <a:schemeClr val="tx1"/>
                </a:solidFill>
                <a:latin typeface="Arial" panose="020B0604020202020204" pitchFamily="34" charset="0"/>
              </a:rPr>
              <a:t>mitigation </a:t>
            </a:r>
            <a:r>
              <a:rPr lang="en-AU" sz="1000" dirty="0">
                <a:solidFill>
                  <a:schemeClr val="tx1"/>
                </a:solidFill>
                <a:latin typeface="Arial" panose="020B0604020202020204" pitchFamily="34" charset="0"/>
              </a:rPr>
              <a:t>measures </a:t>
            </a:r>
            <a:r>
              <a:rPr lang="en-AU" sz="1000" b="1" dirty="0">
                <a:solidFill>
                  <a:schemeClr val="tx1"/>
                </a:solidFill>
                <a:latin typeface="Arial" panose="020B0604020202020204" pitchFamily="34" charset="0"/>
              </a:rPr>
              <a:t>by Whitehaven</a:t>
            </a:r>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71C6416-6B3F-468B-8E2B-B18D16F19241}" type="slidenum">
              <a:rPr kumimoji="0" lang="en-AU"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AU"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350852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AU" sz="1000" i="0" kern="1200" dirty="0">
                <a:solidFill>
                  <a:schemeClr val="tx1"/>
                </a:solidFill>
                <a:effectLst/>
                <a:latin typeface="Arial" panose="020B0604020202020204" pitchFamily="34" charset="0"/>
                <a:ea typeface="+mn-ea"/>
                <a:cs typeface="+mn-cs"/>
              </a:rPr>
              <a:t>As a result of this iterative approach modifications to the mine plan were undertaken in order to improve acoustic performance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AU" sz="1000" i="0" kern="1200" dirty="0">
              <a:solidFill>
                <a:schemeClr val="tx1"/>
              </a:solidFill>
              <a:effectLst/>
              <a:latin typeface="Arial" panose="020B0604020202020204"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AU" sz="1000" i="0" kern="1200" dirty="0">
                <a:solidFill>
                  <a:schemeClr val="tx1"/>
                </a:solidFill>
                <a:effectLst/>
                <a:latin typeface="Arial" panose="020B0604020202020204" pitchFamily="34" charset="0"/>
                <a:ea typeface="+mn-ea"/>
                <a:cs typeface="+mn-cs"/>
              </a:rPr>
              <a:t>The </a:t>
            </a:r>
            <a:r>
              <a:rPr lang="en-AU" sz="1000" b="1" i="0" kern="1200" dirty="0">
                <a:solidFill>
                  <a:schemeClr val="tx1"/>
                </a:solidFill>
                <a:effectLst/>
                <a:latin typeface="Arial" panose="020B0604020202020204" pitchFamily="34" charset="0"/>
                <a:ea typeface="+mn-ea"/>
                <a:cs typeface="+mn-cs"/>
              </a:rPr>
              <a:t>key </a:t>
            </a:r>
            <a:r>
              <a:rPr lang="en-AU" sz="1000" b="0" i="0" kern="1200" dirty="0">
                <a:solidFill>
                  <a:schemeClr val="tx1"/>
                </a:solidFill>
                <a:effectLst/>
                <a:latin typeface="Arial" panose="020B0604020202020204" pitchFamily="34" charset="0"/>
                <a:ea typeface="+mn-ea"/>
                <a:cs typeface="+mn-cs"/>
              </a:rPr>
              <a:t>reasonable and feasible </a:t>
            </a:r>
            <a:r>
              <a:rPr lang="en-AU" sz="1000" b="1" i="0" kern="1200" dirty="0">
                <a:solidFill>
                  <a:schemeClr val="tx1"/>
                </a:solidFill>
                <a:effectLst/>
                <a:latin typeface="Arial" panose="020B0604020202020204" pitchFamily="34" charset="0"/>
                <a:ea typeface="+mn-ea"/>
                <a:cs typeface="+mn-cs"/>
              </a:rPr>
              <a:t>mitigation </a:t>
            </a:r>
            <a:r>
              <a:rPr lang="en-AU" sz="1000" b="0" i="0" kern="1200" dirty="0">
                <a:solidFill>
                  <a:schemeClr val="tx1"/>
                </a:solidFill>
                <a:effectLst/>
                <a:latin typeface="Arial" panose="020B0604020202020204" pitchFamily="34" charset="0"/>
                <a:ea typeface="+mn-ea"/>
                <a:cs typeface="+mn-cs"/>
              </a:rPr>
              <a:t>to be adopted for the Project is as follows </a:t>
            </a:r>
            <a:endParaRPr lang="en-AU" sz="1000" i="0" kern="1200" dirty="0">
              <a:solidFill>
                <a:schemeClr val="tx1"/>
              </a:solidFill>
              <a:effectLst/>
              <a:latin typeface="Arial" panose="020B0604020202020204"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AU" sz="1000" i="0" kern="1200" dirty="0">
              <a:solidFill>
                <a:schemeClr val="tx1"/>
              </a:solidFill>
              <a:effectLst/>
              <a:latin typeface="Arial" panose="020B0604020202020204" pitchFamily="34" charset="0"/>
              <a:ea typeface="+mn-ea"/>
              <a:cs typeface="+mn-cs"/>
            </a:endParaRPr>
          </a:p>
          <a:p>
            <a:pPr marL="228600" marR="0" lvl="0" indent="-228600" algn="l" defTabSz="914400" rtl="0" eaLnBrk="1" fontAlgn="base" latinLnBrk="0" hangingPunct="1">
              <a:lnSpc>
                <a:spcPct val="100000"/>
              </a:lnSpc>
              <a:spcBef>
                <a:spcPct val="30000"/>
              </a:spcBef>
              <a:spcAft>
                <a:spcPct val="0"/>
              </a:spcAft>
              <a:buClrTx/>
              <a:buSzTx/>
              <a:buFontTx/>
              <a:buAutoNum type="alphaLcPeriod"/>
              <a:tabLst/>
              <a:defRPr/>
            </a:pPr>
            <a:r>
              <a:rPr lang="en-AU" sz="1000" b="1" i="0" kern="1200" dirty="0">
                <a:solidFill>
                  <a:schemeClr val="tx1"/>
                </a:solidFill>
                <a:effectLst/>
                <a:latin typeface="Arial" panose="020B0604020202020204" pitchFamily="34" charset="0"/>
                <a:ea typeface="+mn-ea"/>
                <a:cs typeface="+mn-cs"/>
              </a:rPr>
              <a:t>Procurement of low noise fleet items. </a:t>
            </a:r>
          </a:p>
          <a:p>
            <a:pPr marL="228600" marR="0" lvl="0" indent="-228600" algn="l" defTabSz="914400" rtl="0" eaLnBrk="1" fontAlgn="base" latinLnBrk="0" hangingPunct="1">
              <a:lnSpc>
                <a:spcPct val="100000"/>
              </a:lnSpc>
              <a:spcBef>
                <a:spcPct val="30000"/>
              </a:spcBef>
              <a:spcAft>
                <a:spcPct val="0"/>
              </a:spcAft>
              <a:buClrTx/>
              <a:buSzTx/>
              <a:buFontTx/>
              <a:buAutoNum type="alphaLcPeriod"/>
              <a:tabLst/>
              <a:defRPr/>
            </a:pPr>
            <a:endParaRPr lang="en-AU" sz="1000" b="1" i="0" kern="1200" dirty="0">
              <a:solidFill>
                <a:schemeClr val="tx1"/>
              </a:solidFill>
              <a:effectLst/>
              <a:latin typeface="Arial" panose="020B0604020202020204"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AU" sz="1000" b="0" i="0" kern="1200" dirty="0">
                <a:solidFill>
                  <a:schemeClr val="tx1"/>
                </a:solidFill>
                <a:effectLst/>
                <a:latin typeface="Arial" panose="020B0604020202020204" pitchFamily="34" charset="0"/>
                <a:ea typeface="+mn-ea"/>
                <a:cs typeface="+mn-cs"/>
              </a:rPr>
              <a:t>The modelled sound power levels are based on data from measurements of existing mining equipment. Also, there have been significant technological improvements in noise performance of mining equipment in recent years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AU" sz="1000" i="0" kern="1200" dirty="0">
              <a:solidFill>
                <a:schemeClr val="tx1"/>
              </a:solidFill>
              <a:effectLst/>
              <a:latin typeface="Arial" panose="020B0604020202020204"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AU" sz="1000" i="0" kern="1200" dirty="0">
                <a:solidFill>
                  <a:schemeClr val="tx1"/>
                </a:solidFill>
                <a:effectLst/>
                <a:latin typeface="Arial" panose="020B0604020202020204" pitchFamily="34" charset="0"/>
                <a:ea typeface="+mn-ea"/>
                <a:cs typeface="+mn-cs"/>
              </a:rPr>
              <a:t>Other important mitigation measures are the: </a:t>
            </a:r>
          </a:p>
          <a:p>
            <a:pPr marL="0" marR="0" lvl="0" indent="0" algn="l" defTabSz="914400" rtl="0" eaLnBrk="1" fontAlgn="base" latinLnBrk="0" hangingPunct="1">
              <a:lnSpc>
                <a:spcPct val="100000"/>
              </a:lnSpc>
              <a:spcBef>
                <a:spcPct val="30000"/>
              </a:spcBef>
              <a:spcAft>
                <a:spcPct val="0"/>
              </a:spcAft>
              <a:buClrTx/>
              <a:buSzTx/>
              <a:buFontTx/>
              <a:buNone/>
              <a:tabLst/>
              <a:defRPr/>
            </a:pPr>
            <a:br>
              <a:rPr lang="en-AU" sz="1000" i="0" kern="1200" dirty="0">
                <a:solidFill>
                  <a:schemeClr val="tx1"/>
                </a:solidFill>
                <a:effectLst/>
                <a:latin typeface="Arial" panose="020B0604020202020204" pitchFamily="34" charset="0"/>
                <a:ea typeface="+mn-ea"/>
                <a:cs typeface="+mn-cs"/>
              </a:rPr>
            </a:br>
            <a:r>
              <a:rPr lang="en-AU" sz="1000" i="0" kern="1200" dirty="0">
                <a:solidFill>
                  <a:schemeClr val="tx1"/>
                </a:solidFill>
                <a:effectLst/>
                <a:latin typeface="Arial" panose="020B0604020202020204" pitchFamily="34" charset="0"/>
                <a:ea typeface="+mn-ea"/>
                <a:cs typeface="+mn-cs"/>
              </a:rPr>
              <a:t>b. </a:t>
            </a:r>
            <a:r>
              <a:rPr lang="en-AU" sz="1000" b="1" i="0" kern="1200" dirty="0">
                <a:solidFill>
                  <a:schemeClr val="tx1"/>
                </a:solidFill>
                <a:effectLst/>
                <a:latin typeface="Arial" panose="020B0604020202020204" pitchFamily="34" charset="0"/>
                <a:ea typeface="+mn-ea"/>
                <a:cs typeface="+mn-cs"/>
              </a:rPr>
              <a:t>Treatment of a selection of mobile plant and infrastructure items to reduce emitted noise levels.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AU" sz="1000" i="0" kern="1200" dirty="0">
              <a:solidFill>
                <a:schemeClr val="tx1"/>
              </a:solidFill>
              <a:effectLst/>
              <a:latin typeface="Arial" panose="020B0604020202020204"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AU" sz="1000" i="0" kern="1200" dirty="0">
                <a:solidFill>
                  <a:schemeClr val="tx1"/>
                </a:solidFill>
                <a:effectLst/>
                <a:latin typeface="Arial" panose="020B0604020202020204" pitchFamily="34" charset="0"/>
                <a:ea typeface="+mn-ea"/>
                <a:cs typeface="+mn-cs"/>
              </a:rPr>
              <a:t>c. </a:t>
            </a:r>
            <a:r>
              <a:rPr lang="en-AU" sz="1000" b="1" i="0" kern="1200" dirty="0">
                <a:solidFill>
                  <a:schemeClr val="tx1"/>
                </a:solidFill>
                <a:effectLst/>
                <a:latin typeface="Arial" panose="020B0604020202020204" pitchFamily="34" charset="0"/>
                <a:ea typeface="+mn-ea"/>
                <a:cs typeface="+mn-cs"/>
              </a:rPr>
              <a:t>Refinements to waste rock emplacement and mine progression to provide </a:t>
            </a:r>
            <a:r>
              <a:rPr lang="en-AU" sz="1000" b="0" i="0" kern="1200" dirty="0">
                <a:solidFill>
                  <a:schemeClr val="tx1"/>
                </a:solidFill>
                <a:effectLst/>
                <a:latin typeface="Arial" panose="020B0604020202020204" pitchFamily="34" charset="0"/>
                <a:ea typeface="+mn-ea"/>
                <a:cs typeface="+mn-cs"/>
              </a:rPr>
              <a:t>opportunities</a:t>
            </a:r>
            <a:r>
              <a:rPr lang="en-AU" sz="1000" b="1" i="0" kern="1200" dirty="0">
                <a:solidFill>
                  <a:schemeClr val="tx1"/>
                </a:solidFill>
                <a:effectLst/>
                <a:latin typeface="Arial" panose="020B0604020202020204" pitchFamily="34" charset="0"/>
                <a:ea typeface="+mn-ea"/>
                <a:cs typeface="+mn-cs"/>
              </a:rPr>
              <a:t> for shielding of operations</a:t>
            </a:r>
            <a:endParaRPr lang="en-AU" sz="1200" i="0" kern="1200" dirty="0">
              <a:solidFill>
                <a:schemeClr val="tx1"/>
              </a:solidFill>
              <a:effectLst/>
              <a:latin typeface="Arial" panose="020B0604020202020204"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71C6416-6B3F-468B-8E2B-B18D16F19241}" type="slidenum">
              <a:rPr kumimoji="0" lang="en-AU"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AU"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311555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000" dirty="0"/>
              <a:t>Now summary of the operational noise impact assessment:</a:t>
            </a:r>
          </a:p>
          <a:p>
            <a:endParaRPr lang="en-AU" sz="1000" dirty="0"/>
          </a:p>
          <a:p>
            <a:r>
              <a:rPr lang="en-AU" sz="1000" dirty="0"/>
              <a:t>The </a:t>
            </a:r>
            <a:r>
              <a:rPr lang="en-AU" sz="1000" b="1" dirty="0"/>
              <a:t>noise criteria </a:t>
            </a:r>
            <a:r>
              <a:rPr lang="en-AU" sz="1000" dirty="0"/>
              <a:t>adopted for the assessment are the </a:t>
            </a:r>
            <a:r>
              <a:rPr lang="en-AU" sz="1000" b="1" dirty="0"/>
              <a:t>most stringent </a:t>
            </a:r>
            <a:r>
              <a:rPr lang="en-AU" sz="1000" dirty="0"/>
              <a:t>that can be applied </a:t>
            </a:r>
            <a:r>
              <a:rPr lang="en-AU" sz="1000" b="1" dirty="0"/>
              <a:t>under the Noise Policy for Industry </a:t>
            </a:r>
          </a:p>
          <a:p>
            <a:endParaRPr lang="en-AU" sz="1000"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AU" sz="1000" dirty="0"/>
              <a:t>With the adopted mitigation measures in place </a:t>
            </a:r>
            <a:r>
              <a:rPr lang="en-AU" sz="1000" b="1" dirty="0"/>
              <a:t>compliance with criteria is predicted all privately-owned receivers, except at three closest properties (IDs 131, 132, 127)</a:t>
            </a:r>
          </a:p>
          <a:p>
            <a:endParaRPr lang="en-AU" sz="100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AU" sz="1000" b="0" dirty="0"/>
              <a:t>For </a:t>
            </a:r>
            <a:r>
              <a:rPr lang="en-AU" sz="1000" b="1" dirty="0"/>
              <a:t>properties 131 and 132 </a:t>
            </a:r>
            <a:r>
              <a:rPr lang="en-AU" sz="1000" b="0" dirty="0"/>
              <a:t>only </a:t>
            </a:r>
            <a:r>
              <a:rPr lang="en-AU" sz="1000" dirty="0"/>
              <a:t>“</a:t>
            </a:r>
            <a:r>
              <a:rPr lang="en-AU" sz="1000" b="1" dirty="0"/>
              <a:t>negligible” exceedances </a:t>
            </a:r>
            <a:r>
              <a:rPr lang="en-AU" sz="1000" b="0" dirty="0"/>
              <a:t>as defined in the Noise Policy for Industry are predicted, with this level of exceedance unlikely to be </a:t>
            </a:r>
            <a:r>
              <a:rPr lang="en-AU" sz="1000" b="1" dirty="0"/>
              <a:t>perceptible</a:t>
            </a:r>
            <a:r>
              <a:rPr lang="en-AU" sz="1000" b="0" dirty="0"/>
              <a:t>.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AU" sz="1000" b="0" dirty="0"/>
          </a:p>
          <a:p>
            <a:r>
              <a:rPr lang="en-AU" sz="1000" b="1" dirty="0"/>
              <a:t>Property 127 </a:t>
            </a:r>
            <a:r>
              <a:rPr lang="en-AU" sz="1000" b="0" dirty="0"/>
              <a:t>is the closest property to the Project. The owners of this property have the right to acquisition upon request under the current consent for the Approved Mine and it is expected these rights would also apply to the Project.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71C6416-6B3F-468B-8E2B-B18D16F19241}" type="slidenum">
              <a:rPr kumimoji="0" lang="en-AU"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AU"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8809719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000" dirty="0"/>
              <a:t>Submission received on the EIS queried why there are no significant increases in noise predictions for the Project when compared to the Approved Mine. </a:t>
            </a:r>
          </a:p>
          <a:p>
            <a:endParaRPr lang="en-AU" sz="100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AU" sz="1000" dirty="0"/>
              <a:t>The main reason is the improvements in noise mitigation technology since assessment for the Approved Mine.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AU" sz="100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AU" sz="1000" dirty="0"/>
              <a:t>That is, while the Project </a:t>
            </a:r>
            <a:r>
              <a:rPr lang="en-AU" sz="1000" b="1" dirty="0"/>
              <a:t>requires an increased number of fleet items,</a:t>
            </a:r>
            <a:r>
              <a:rPr lang="en-AU" sz="1000" b="0" dirty="0"/>
              <a:t> noise performance improvements have resulted in a </a:t>
            </a:r>
            <a:r>
              <a:rPr lang="en-AU" sz="1000" b="1" dirty="0"/>
              <a:t>decrease in the total sound power level </a:t>
            </a:r>
            <a:r>
              <a:rPr lang="en-AU" sz="1000" b="0" dirty="0"/>
              <a:t>of all equipment.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AU" sz="1000"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AU" sz="1000" b="0" dirty="0"/>
              <a:t>In addition, the Project will reduce noise when </a:t>
            </a:r>
            <a:r>
              <a:rPr lang="en-AU" sz="1000" b="1" dirty="0"/>
              <a:t>compared to the Approved Mine </a:t>
            </a:r>
            <a:r>
              <a:rPr lang="en-AU" sz="1000" b="0" dirty="0"/>
              <a:t>as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AU" sz="1000"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AU" sz="1000" dirty="0"/>
              <a:t>The Project rail spur will result in the </a:t>
            </a:r>
            <a:r>
              <a:rPr lang="en-AU" sz="1000" b="1" dirty="0"/>
              <a:t>cessation of road traffic noise along the Approved Road Transport Route</a:t>
            </a:r>
            <a:r>
              <a:rPr lang="en-AU" sz="1000" b="0" dirty="0"/>
              <a:t> and the </a:t>
            </a:r>
            <a:r>
              <a:rPr lang="en-AU" sz="1000" b="1" dirty="0"/>
              <a:t>cessation of noise from the Whitehaven CHPP in Gunnedah.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AU" sz="1000"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AU" sz="1000" b="0" dirty="0"/>
              <a:t>And the </a:t>
            </a:r>
            <a:r>
              <a:rPr lang="en-AU" sz="1000" b="1" dirty="0"/>
              <a:t>Removal of Approved Mine Eastern Emplacement </a:t>
            </a:r>
            <a:r>
              <a:rPr lang="en-AU" sz="1000" dirty="0"/>
              <a:t>will reduce noise impacts for receivers to the south of the Project.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AU" b="0"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AU" b="0"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AU" b="1"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AU" dirty="0"/>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71C6416-6B3F-468B-8E2B-B18D16F19241}" type="slidenum">
              <a:rPr kumimoji="0" lang="en-AU"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AU"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1220846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assessment considered train noise along the Project rail spur, with </a:t>
            </a:r>
            <a:r>
              <a:rPr lang="en-AU" b="1" dirty="0"/>
              <a:t>compliance with criteria predicted at all existing private receivers </a:t>
            </a:r>
          </a:p>
          <a:p>
            <a:endParaRPr lang="en-AU" dirty="0"/>
          </a:p>
          <a:p>
            <a:r>
              <a:rPr lang="en-AU" dirty="0"/>
              <a:t>Note that noise associated with </a:t>
            </a:r>
            <a:r>
              <a:rPr lang="en-AU" b="1" dirty="0"/>
              <a:t>locomotives idling on the rail loop is also considered and is included in the operational noise modelling </a:t>
            </a:r>
            <a:r>
              <a:rPr lang="en-AU" dirty="0"/>
              <a:t>results, as discussed above. </a:t>
            </a:r>
          </a:p>
          <a:p>
            <a:endParaRPr lang="en-AU" dirty="0"/>
          </a:p>
          <a:p>
            <a:r>
              <a:rPr lang="en-AU" dirty="0"/>
              <a:t>Project </a:t>
            </a:r>
            <a:r>
              <a:rPr lang="en-AU" b="1" dirty="0"/>
              <a:t>trains</a:t>
            </a:r>
            <a:r>
              <a:rPr lang="en-AU" dirty="0"/>
              <a:t>, once </a:t>
            </a:r>
            <a:r>
              <a:rPr lang="en-AU" b="1" dirty="0"/>
              <a:t>on the Main Line</a:t>
            </a:r>
            <a:r>
              <a:rPr lang="en-AU" dirty="0"/>
              <a:t>, are also </a:t>
            </a:r>
            <a:r>
              <a:rPr lang="en-AU" b="1" dirty="0"/>
              <a:t>separately</a:t>
            </a:r>
            <a:r>
              <a:rPr lang="en-AU" dirty="0"/>
              <a:t> </a:t>
            </a:r>
            <a:r>
              <a:rPr lang="en-AU" b="1" dirty="0"/>
              <a:t>assessed cumulatively </a:t>
            </a:r>
            <a:r>
              <a:rPr lang="en-AU" dirty="0"/>
              <a:t>with other trains</a:t>
            </a:r>
          </a:p>
          <a:p>
            <a:endParaRPr lang="en-AU" dirty="0"/>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71C6416-6B3F-468B-8E2B-B18D16F19241}" type="slidenum">
              <a:rPr kumimoji="0" lang="en-AU"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AU"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0241708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i="0" kern="1200" dirty="0">
                <a:solidFill>
                  <a:schemeClr val="tx1"/>
                </a:solidFill>
                <a:effectLst/>
                <a:latin typeface="Arial" panose="020B0604020202020204" pitchFamily="34" charset="0"/>
                <a:ea typeface="+mn-ea"/>
                <a:cs typeface="+mn-cs"/>
              </a:rPr>
              <a:t>The removal of competent overburden (and interburden) material at the Project would be undertaken using a drill and blast programme. </a:t>
            </a:r>
          </a:p>
          <a:p>
            <a:endParaRPr lang="en-AU" sz="1200" i="0" kern="1200" dirty="0">
              <a:solidFill>
                <a:schemeClr val="tx1"/>
              </a:solidFill>
              <a:effectLst/>
              <a:latin typeface="Arial" panose="020B0604020202020204"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AU" dirty="0"/>
              <a:t>The blasting assessment predicted </a:t>
            </a:r>
            <a:r>
              <a:rPr lang="en-AU" b="1" dirty="0"/>
              <a:t>compliance with human comfort criteria for vibration or overpressure at all privately-owned receiver</a:t>
            </a:r>
            <a:r>
              <a:rPr lang="en-AU" dirty="0"/>
              <a:t>. </a:t>
            </a:r>
          </a:p>
          <a:p>
            <a:endParaRPr lang="en-AU" dirty="0"/>
          </a:p>
          <a:p>
            <a:pPr>
              <a:spcBef>
                <a:spcPts val="1200"/>
              </a:spcBef>
            </a:pPr>
            <a:r>
              <a:rPr lang="en-AU" dirty="0"/>
              <a:t>In addition blasting is not predicted to result in any building damage at the </a:t>
            </a:r>
            <a:r>
              <a:rPr lang="en-AU" dirty="0" err="1"/>
              <a:t>Kurrumbede</a:t>
            </a:r>
            <a:r>
              <a:rPr lang="en-AU" dirty="0"/>
              <a:t> homestead with compliance with building damage criteria predicted</a:t>
            </a:r>
          </a:p>
          <a:p>
            <a:endParaRPr lang="en-AU" sz="1200" i="0" kern="1200" dirty="0">
              <a:solidFill>
                <a:schemeClr val="tx1"/>
              </a:solidFill>
              <a:effectLst/>
              <a:latin typeface="Arial" panose="020B0604020202020204" pitchFamily="34" charset="0"/>
              <a:ea typeface="+mn-ea"/>
              <a:cs typeface="+mn-cs"/>
            </a:endParaRPr>
          </a:p>
          <a:p>
            <a:br>
              <a:rPr lang="en-AU" dirty="0"/>
            </a:br>
            <a:br>
              <a:rPr lang="en-AU" sz="1200" i="0" kern="1200" dirty="0">
                <a:solidFill>
                  <a:schemeClr val="tx1"/>
                </a:solidFill>
                <a:effectLst/>
                <a:latin typeface="Arial" panose="020B0604020202020204" pitchFamily="34" charset="0"/>
                <a:ea typeface="+mn-ea"/>
                <a:cs typeface="+mn-cs"/>
              </a:rPr>
            </a:br>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71C6416-6B3F-468B-8E2B-B18D16F19241}" type="slidenum">
              <a:rPr kumimoji="0" lang="en-AU"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AU"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7022285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900" dirty="0"/>
              <a:t>With regard to the management of </a:t>
            </a:r>
            <a:r>
              <a:rPr lang="en-US" sz="900" b="1" dirty="0"/>
              <a:t>noise</a:t>
            </a:r>
            <a:r>
              <a:rPr lang="en-US" sz="900" dirty="0"/>
              <a:t> from the mine, it will be managed to its </a:t>
            </a:r>
            <a:r>
              <a:rPr lang="en-AU" sz="900" dirty="0"/>
              <a:t>Project noise limits typically specified in Development Consent / EPL.</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90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900" dirty="0"/>
              <a:t>A</a:t>
            </a:r>
            <a:r>
              <a:rPr lang="en-AU" sz="900" dirty="0"/>
              <a:t> proactive and real-time noise monitoring and management would be used on site using:</a:t>
            </a:r>
          </a:p>
          <a:p>
            <a:endParaRPr lang="en-US" sz="900" dirty="0"/>
          </a:p>
          <a:p>
            <a:pPr lvl="1">
              <a:spcBef>
                <a:spcPts val="1200"/>
              </a:spcBef>
            </a:pPr>
            <a:r>
              <a:rPr lang="en-AU" sz="900" dirty="0"/>
              <a:t>Meteorological forecasting and real-time meteorological monitoring to identify potentially noise enhancing weather conditions. </a:t>
            </a:r>
          </a:p>
          <a:p>
            <a:pPr lvl="1">
              <a:spcBef>
                <a:spcPts val="1200"/>
              </a:spcBef>
            </a:pPr>
            <a:r>
              <a:rPr lang="en-AU" sz="900" dirty="0"/>
              <a:t>Real-time noise monitoring. </a:t>
            </a:r>
          </a:p>
          <a:p>
            <a:pPr lvl="1">
              <a:spcBef>
                <a:spcPts val="1200"/>
              </a:spcBef>
            </a:pPr>
            <a:r>
              <a:rPr lang="en-AU" sz="900" dirty="0"/>
              <a:t>Alarms levels will be set below noise criteria. </a:t>
            </a:r>
          </a:p>
          <a:p>
            <a:pPr lvl="1">
              <a:spcBef>
                <a:spcPts val="1200"/>
              </a:spcBef>
            </a:pPr>
            <a:r>
              <a:rPr lang="en-AU" sz="900" dirty="0"/>
              <a:t>Alarms will be sent to mine personnel to review data and manage activities as may be required.   </a:t>
            </a:r>
          </a:p>
          <a:p>
            <a:pPr lvl="1">
              <a:spcBef>
                <a:spcPts val="1200"/>
              </a:spcBef>
            </a:pPr>
            <a:r>
              <a:rPr lang="en-AU" sz="900" dirty="0"/>
              <a:t>Management measures would be documented in a Noise Management Plan. </a:t>
            </a:r>
          </a:p>
          <a:p>
            <a:endParaRPr lang="en-AU" sz="900" dirty="0"/>
          </a:p>
          <a:p>
            <a:r>
              <a:rPr lang="en-AU" sz="900" dirty="0"/>
              <a:t>Similarly </a:t>
            </a:r>
            <a:r>
              <a:rPr lang="en-AU" sz="900" b="1" dirty="0"/>
              <a:t>blast</a:t>
            </a:r>
            <a:r>
              <a:rPr lang="en-AU" sz="900" dirty="0"/>
              <a:t> limits are expected to be specified in conditions of approval.  Monitoring of all blasts would be undertaken to confirm compliance with criteria. </a:t>
            </a:r>
          </a:p>
          <a:p>
            <a:r>
              <a:rPr lang="en-AU" sz="1000" dirty="0"/>
              <a:t>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71C6416-6B3F-468B-8E2B-B18D16F19241}" type="slidenum">
              <a:rPr kumimoji="0" lang="en-AU"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AU"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1300493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900" dirty="0"/>
              <a:t>With regard to the management of </a:t>
            </a:r>
            <a:r>
              <a:rPr lang="en-US" sz="900" b="1" dirty="0"/>
              <a:t>noise</a:t>
            </a:r>
            <a:r>
              <a:rPr lang="en-US" sz="900" dirty="0"/>
              <a:t> from the mine, it will be managed to its </a:t>
            </a:r>
            <a:r>
              <a:rPr lang="en-AU" sz="900" dirty="0"/>
              <a:t>Project noise limits typically specified in Development Consent / EPL.</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90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900" dirty="0"/>
              <a:t>A</a:t>
            </a:r>
            <a:r>
              <a:rPr lang="en-AU" sz="900" dirty="0"/>
              <a:t> proactive and real-time noise monitoring and management would be used on site using:</a:t>
            </a:r>
          </a:p>
          <a:p>
            <a:endParaRPr lang="en-US" sz="900" dirty="0"/>
          </a:p>
          <a:p>
            <a:pPr lvl="1">
              <a:spcBef>
                <a:spcPts val="1200"/>
              </a:spcBef>
            </a:pPr>
            <a:r>
              <a:rPr lang="en-AU" sz="900" dirty="0"/>
              <a:t>Meteorological forecasting and real-time meteorological monitoring to identify potentially noise enhancing weather conditions. </a:t>
            </a:r>
          </a:p>
          <a:p>
            <a:pPr lvl="1">
              <a:spcBef>
                <a:spcPts val="1200"/>
              </a:spcBef>
            </a:pPr>
            <a:r>
              <a:rPr lang="en-AU" sz="900" dirty="0"/>
              <a:t>Real-time noise monitoring. </a:t>
            </a:r>
          </a:p>
          <a:p>
            <a:pPr lvl="1">
              <a:spcBef>
                <a:spcPts val="1200"/>
              </a:spcBef>
            </a:pPr>
            <a:r>
              <a:rPr lang="en-AU" sz="900" dirty="0"/>
              <a:t>Alarms levels will be set below noise criteria. </a:t>
            </a:r>
          </a:p>
          <a:p>
            <a:pPr lvl="1">
              <a:spcBef>
                <a:spcPts val="1200"/>
              </a:spcBef>
            </a:pPr>
            <a:r>
              <a:rPr lang="en-AU" sz="900" dirty="0"/>
              <a:t>Alarms will be sent to mine personnel to review data and manage activities as may be required.   </a:t>
            </a:r>
          </a:p>
          <a:p>
            <a:pPr lvl="1">
              <a:spcBef>
                <a:spcPts val="1200"/>
              </a:spcBef>
            </a:pPr>
            <a:r>
              <a:rPr lang="en-AU" sz="900" dirty="0"/>
              <a:t>Management measures would be documented in a Noise Management Plan. </a:t>
            </a:r>
          </a:p>
          <a:p>
            <a:endParaRPr lang="en-AU" sz="900" dirty="0"/>
          </a:p>
          <a:p>
            <a:r>
              <a:rPr lang="en-AU" sz="900" dirty="0"/>
              <a:t>Similarly </a:t>
            </a:r>
            <a:r>
              <a:rPr lang="en-AU" sz="900" b="1" dirty="0"/>
              <a:t>blast</a:t>
            </a:r>
            <a:r>
              <a:rPr lang="en-AU" sz="900" dirty="0"/>
              <a:t> limits are expected to be specified in conditions of approval.  Monitoring of all blasts would be undertaken to confirm compliance with criteria. </a:t>
            </a:r>
          </a:p>
          <a:p>
            <a:r>
              <a:rPr lang="en-AU" sz="1000" dirty="0"/>
              <a:t>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71C6416-6B3F-468B-8E2B-B18D16F19241}" type="slidenum">
              <a:rPr kumimoji="0" lang="en-AU"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AU"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9069706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AU" sz="100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71C6416-6B3F-468B-8E2B-B18D16F19241}" type="slidenum">
              <a:rPr kumimoji="0" lang="en-AU"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AU"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57052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656" indent="-177656">
              <a:buFont typeface="Arial" panose="020B0604020202020204" pitchFamily="34" charset="0"/>
              <a:buChar char="•"/>
            </a:pPr>
            <a:r>
              <a:rPr lang="en-AU" dirty="0"/>
              <a:t>Improved final landform, compared with Approved Mine, including a major reduction in the number of final voids.</a:t>
            </a:r>
          </a:p>
          <a:p>
            <a:pPr marL="177656" indent="-177656" defTabSz="947501">
              <a:buFont typeface="Arial" panose="020B0604020202020204" pitchFamily="34" charset="0"/>
              <a:buChar char="•"/>
            </a:pPr>
            <a:r>
              <a:rPr lang="en-AU" dirty="0"/>
              <a:t>Compared with Approved Mine which has two final voids of 490ha, VEP has on final void of 250ha.</a:t>
            </a:r>
          </a:p>
          <a:p>
            <a:pPr marL="177656" indent="-177656" defTabSz="947501">
              <a:buFont typeface="Arial" panose="020B0604020202020204" pitchFamily="34" charset="0"/>
              <a:buChar char="•"/>
            </a:pPr>
            <a:r>
              <a:rPr lang="en-AU" dirty="0"/>
              <a:t>Modelling confirms the final void would act as a groundwater sink and will capture salinity.</a:t>
            </a:r>
          </a:p>
          <a:p>
            <a:pPr marL="177656" indent="-177656">
              <a:buFont typeface="Arial" panose="020B0604020202020204" pitchFamily="34" charset="0"/>
              <a:buChar char="•"/>
            </a:pPr>
            <a:r>
              <a:rPr lang="en-AU" dirty="0"/>
              <a:t>DPE states “the proposed final void appears to be a considerable improvement on the approved final landform, in terms of the number and catchment area of the voids, and the long-term groundwater inflows”.</a:t>
            </a:r>
          </a:p>
          <a:p>
            <a:pPr marL="177656" indent="-177656">
              <a:buFont typeface="Arial" panose="020B0604020202020204" pitchFamily="34" charset="0"/>
              <a:buChar char="•"/>
            </a:pPr>
            <a:r>
              <a:rPr lang="en-AU" dirty="0"/>
              <a:t>Micro-relief incorporated into landform design to assist in developing</a:t>
            </a:r>
            <a:r>
              <a:rPr lang="en-AU" baseline="0" dirty="0"/>
              <a:t> a stable landform.</a:t>
            </a:r>
            <a:endParaRPr lang="en-AU" dirty="0"/>
          </a:p>
          <a:p>
            <a:pPr marL="177656" indent="-177656">
              <a:buFont typeface="Arial" panose="020B0604020202020204" pitchFamily="34" charset="0"/>
              <a:buChar char="•"/>
            </a:pPr>
            <a:r>
              <a:rPr lang="en-AU" dirty="0"/>
              <a:t>Landform to be progressively rehabilitated to native vegetation and areas suitable for agriculture.</a:t>
            </a:r>
          </a:p>
          <a:p>
            <a:pPr marL="177656" indent="-177656">
              <a:buFont typeface="Arial" panose="020B0604020202020204" pitchFamily="34" charset="0"/>
              <a:buChar char="•"/>
            </a:pPr>
            <a:r>
              <a:rPr lang="en-AU" dirty="0"/>
              <a:t>Height of over burden dump less</a:t>
            </a:r>
            <a:r>
              <a:rPr lang="en-AU" baseline="0" dirty="0"/>
              <a:t> than height of ridgeline in the Vickery State Forest.</a:t>
            </a:r>
            <a:endParaRPr lang="en-AU" dirty="0"/>
          </a:p>
          <a:p>
            <a:endParaRPr lang="en-AU" dirty="0"/>
          </a:p>
        </p:txBody>
      </p:sp>
      <p:sp>
        <p:nvSpPr>
          <p:cNvPr id="4" name="Slide Number Placeholder 3"/>
          <p:cNvSpPr>
            <a:spLocks noGrp="1"/>
          </p:cNvSpPr>
          <p:nvPr>
            <p:ph type="sldNum" sz="quarter" idx="10"/>
          </p:nvPr>
        </p:nvSpPr>
        <p:spPr/>
        <p:txBody>
          <a:bodyPr/>
          <a:lstStyle/>
          <a:p>
            <a:fld id="{0EF05BAA-92F6-4DEA-A832-E4B15A2F525C}" type="slidenum">
              <a:rPr lang="en-AU" smtClean="0">
                <a:solidFill>
                  <a:prstClr val="black"/>
                </a:solidFill>
              </a:rPr>
              <a:pPr/>
              <a:t>8</a:t>
            </a:fld>
            <a:endParaRPr lang="en-AU" dirty="0">
              <a:solidFill>
                <a:prstClr val="black"/>
              </a:solidFill>
            </a:endParaRPr>
          </a:p>
        </p:txBody>
      </p:sp>
    </p:spTree>
    <p:extLst>
      <p:ext uri="{BB962C8B-B14F-4D97-AF65-F5344CB8AC3E}">
        <p14:creationId xmlns:p14="http://schemas.microsoft.com/office/powerpoint/2010/main" val="298105120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AU" sz="100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71C6416-6B3F-468B-8E2B-B18D16F19241}" type="slidenum">
              <a:rPr kumimoji="0" lang="en-AU"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AU"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864970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AU" sz="100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71C6416-6B3F-468B-8E2B-B18D16F19241}" type="slidenum">
              <a:rPr kumimoji="0" lang="en-AU"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AU"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7077832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AU" sz="100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71C6416-6B3F-468B-8E2B-B18D16F19241}" type="slidenum">
              <a:rPr kumimoji="0" lang="en-AU"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AU"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8915988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AU" sz="100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71C6416-6B3F-468B-8E2B-B18D16F19241}" type="slidenum">
              <a:rPr kumimoji="0" lang="en-AU"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AU"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8931704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AU" sz="100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71C6416-6B3F-468B-8E2B-B18D16F19241}" type="slidenum">
              <a:rPr kumimoji="0" lang="en-AU"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AU"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026530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AU" sz="100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71C6416-6B3F-468B-8E2B-B18D16F19241}" type="slidenum">
              <a:rPr kumimoji="0" lang="en-AU"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AU"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6336775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A99552-9CA4-47EA-86F4-55790E8D25EC}"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5467038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A99552-9CA4-47EA-86F4-55790E8D25EC}"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840091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A99552-9CA4-47EA-86F4-55790E8D25EC}"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326042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EF05BAA-92F6-4DEA-A832-E4B15A2F525C}" type="slidenum">
              <a:rPr lang="en-AU" smtClean="0">
                <a:solidFill>
                  <a:prstClr val="black"/>
                </a:solidFill>
              </a:rPr>
              <a:pPr/>
              <a:t>108</a:t>
            </a:fld>
            <a:endParaRPr lang="en-AU" dirty="0">
              <a:solidFill>
                <a:prstClr val="black"/>
              </a:solidFill>
            </a:endParaRPr>
          </a:p>
        </p:txBody>
      </p:sp>
    </p:spTree>
    <p:extLst>
      <p:ext uri="{BB962C8B-B14F-4D97-AF65-F5344CB8AC3E}">
        <p14:creationId xmlns:p14="http://schemas.microsoft.com/office/powerpoint/2010/main" val="27773567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656" indent="-177656">
              <a:buFont typeface="Arial" panose="020B0604020202020204" pitchFamily="34" charset="0"/>
              <a:buChar char="•"/>
            </a:pPr>
            <a:r>
              <a:rPr lang="en-AU" dirty="0"/>
              <a:t>Next specialists</a:t>
            </a:r>
            <a:r>
              <a:rPr lang="en-AU" baseline="0" dirty="0"/>
              <a:t> engaged by Whitehaven to conduct assessments will present a summary of the work undertaken.</a:t>
            </a:r>
            <a:endParaRPr lang="en-AU" dirty="0"/>
          </a:p>
        </p:txBody>
      </p:sp>
      <p:sp>
        <p:nvSpPr>
          <p:cNvPr id="4" name="Slide Number Placeholder 3"/>
          <p:cNvSpPr>
            <a:spLocks noGrp="1"/>
          </p:cNvSpPr>
          <p:nvPr>
            <p:ph type="sldNum" sz="quarter" idx="10"/>
          </p:nvPr>
        </p:nvSpPr>
        <p:spPr/>
        <p:txBody>
          <a:bodyPr/>
          <a:lstStyle/>
          <a:p>
            <a:fld id="{0EF05BAA-92F6-4DEA-A832-E4B15A2F525C}" type="slidenum">
              <a:rPr lang="en-AU" smtClean="0">
                <a:solidFill>
                  <a:prstClr val="black"/>
                </a:solidFill>
              </a:rPr>
              <a:pPr/>
              <a:t>9</a:t>
            </a:fld>
            <a:endParaRPr lang="en-AU" dirty="0">
              <a:solidFill>
                <a:prstClr val="black"/>
              </a:solidFill>
            </a:endParaRPr>
          </a:p>
        </p:txBody>
      </p:sp>
    </p:spTree>
    <p:extLst>
      <p:ext uri="{BB962C8B-B14F-4D97-AF65-F5344CB8AC3E}">
        <p14:creationId xmlns:p14="http://schemas.microsoft.com/office/powerpoint/2010/main" val="381249048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0EF05BAA-92F6-4DEA-A832-E4B15A2F525C}" type="slidenum">
              <a:rPr lang="en-AU" smtClean="0"/>
              <a:t>109</a:t>
            </a:fld>
            <a:endParaRPr lang="en-AU" dirty="0"/>
          </a:p>
        </p:txBody>
      </p:sp>
    </p:spTree>
    <p:extLst>
      <p:ext uri="{BB962C8B-B14F-4D97-AF65-F5344CB8AC3E}">
        <p14:creationId xmlns:p14="http://schemas.microsoft.com/office/powerpoint/2010/main" val="38607510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14.jpe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Set Imag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827584" y="1268760"/>
            <a:ext cx="8172440" cy="648072"/>
          </a:xfrm>
        </p:spPr>
        <p:txBody>
          <a:bodyPr>
            <a:noAutofit/>
          </a:bodyPr>
          <a:lstStyle>
            <a:lvl1pPr>
              <a:lnSpc>
                <a:spcPct val="80000"/>
              </a:lnSpc>
              <a:defRPr sz="4400">
                <a:solidFill>
                  <a:schemeClr val="bg1"/>
                </a:solidFill>
              </a:defRPr>
            </a:lvl1pPr>
          </a:lstStyle>
          <a:p>
            <a:r>
              <a:rPr lang="en-US" dirty="0"/>
              <a:t>[Title]</a:t>
            </a:r>
            <a:endParaRPr lang="en-AU" dirty="0"/>
          </a:p>
        </p:txBody>
      </p:sp>
      <p:sp>
        <p:nvSpPr>
          <p:cNvPr id="7" name="Text Placeholder 6"/>
          <p:cNvSpPr>
            <a:spLocks noGrp="1"/>
          </p:cNvSpPr>
          <p:nvPr>
            <p:ph type="body" sz="quarter" idx="10" hasCustomPrompt="1"/>
          </p:nvPr>
        </p:nvSpPr>
        <p:spPr>
          <a:xfrm>
            <a:off x="827585" y="2055143"/>
            <a:ext cx="7344816" cy="797793"/>
          </a:xfrm>
        </p:spPr>
        <p:txBody>
          <a:bodyPr>
            <a:normAutofit/>
          </a:bodyPr>
          <a:lstStyle>
            <a:lvl1pPr marL="0" indent="0">
              <a:buNone/>
              <a:defRPr sz="2000" b="0" cap="all" baseline="0">
                <a:solidFill>
                  <a:schemeClr val="bg1"/>
                </a:solidFill>
              </a:defRPr>
            </a:lvl1pPr>
          </a:lstStyle>
          <a:p>
            <a:pPr lvl="0"/>
            <a:r>
              <a:rPr lang="en-US" dirty="0"/>
              <a:t>[Subtitle]</a:t>
            </a:r>
          </a:p>
        </p:txBody>
      </p:sp>
      <p:sp>
        <p:nvSpPr>
          <p:cNvPr id="5" name="Text Placeholder 4"/>
          <p:cNvSpPr>
            <a:spLocks noGrp="1"/>
          </p:cNvSpPr>
          <p:nvPr>
            <p:ph type="body" sz="quarter" idx="11" hasCustomPrompt="1"/>
          </p:nvPr>
        </p:nvSpPr>
        <p:spPr>
          <a:xfrm>
            <a:off x="827088" y="5910768"/>
            <a:ext cx="3744912" cy="144000"/>
          </a:xfrm>
        </p:spPr>
        <p:txBody>
          <a:bodyPr>
            <a:normAutofit/>
          </a:bodyPr>
          <a:lstStyle>
            <a:lvl1pPr>
              <a:defRPr sz="1100" b="1" cap="all" baseline="0">
                <a:solidFill>
                  <a:schemeClr val="bg1"/>
                </a:solidFill>
              </a:defRPr>
            </a:lvl1pPr>
          </a:lstStyle>
          <a:p>
            <a:pPr lvl="0"/>
            <a:r>
              <a:rPr lang="en-US" dirty="0"/>
              <a:t>Sydney, Australia</a:t>
            </a:r>
          </a:p>
        </p:txBody>
      </p:sp>
      <p:sp>
        <p:nvSpPr>
          <p:cNvPr id="8" name="Text Placeholder 4"/>
          <p:cNvSpPr>
            <a:spLocks noGrp="1"/>
          </p:cNvSpPr>
          <p:nvPr>
            <p:ph type="body" sz="quarter" idx="12" hasCustomPrompt="1"/>
          </p:nvPr>
        </p:nvSpPr>
        <p:spPr>
          <a:xfrm>
            <a:off x="820738" y="6075868"/>
            <a:ext cx="3744912" cy="144000"/>
          </a:xfrm>
        </p:spPr>
        <p:txBody>
          <a:bodyPr>
            <a:normAutofit/>
          </a:bodyPr>
          <a:lstStyle>
            <a:lvl1pPr>
              <a:defRPr sz="1100" b="0" cap="all" baseline="0">
                <a:solidFill>
                  <a:schemeClr val="bg1"/>
                </a:solidFill>
              </a:defRPr>
            </a:lvl1pPr>
          </a:lstStyle>
          <a:p>
            <a:pPr lvl="0"/>
            <a:r>
              <a:rPr lang="en-US" dirty="0"/>
              <a:t>[Date month]</a:t>
            </a:r>
          </a:p>
        </p:txBody>
      </p:sp>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699256" y="6046160"/>
            <a:ext cx="2880000" cy="342821"/>
          </a:xfrm>
          <a:prstGeom prst="rect">
            <a:avLst/>
          </a:prstGeom>
        </p:spPr>
      </p:pic>
    </p:spTree>
    <p:extLst>
      <p:ext uri="{BB962C8B-B14F-4D97-AF65-F5344CB8AC3E}">
        <p14:creationId xmlns:p14="http://schemas.microsoft.com/office/powerpoint/2010/main" val="3697731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2">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320175" y="1844675"/>
            <a:ext cx="5428289" cy="4105276"/>
          </a:xfrm>
        </p:spPr>
        <p:txBody>
          <a:bodyPr>
            <a:normAutofit/>
          </a:bodyPr>
          <a:lstStyle>
            <a:lvl1pPr>
              <a:defRPr lang="en-US" dirty="0" smtClean="0"/>
            </a:lvl1pPr>
            <a:lvl2pPr>
              <a:defRPr lang="en-US" dirty="0" smtClean="0"/>
            </a:lvl2pPr>
            <a:lvl3pPr>
              <a:defRPr lang="en-US" dirty="0" smtClean="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7544" y="1844675"/>
            <a:ext cx="2663856" cy="4105276"/>
          </a:xfrm>
        </p:spPr>
        <p:txBody>
          <a:bodyPr>
            <a:normAutofit/>
          </a:bodyPr>
          <a:lstStyle>
            <a:lvl1pPr>
              <a:defRPr lang="en-US" dirty="0" smtClean="0"/>
            </a:lvl1pPr>
            <a:lvl2pPr>
              <a:defRPr lang="en-US" dirty="0" smtClean="0"/>
            </a:lvl2pPr>
            <a:lvl3pPr>
              <a:defRPr lang="en-US" dirty="0" smtClean="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5" name="Title 4"/>
          <p:cNvSpPr>
            <a:spLocks noGrp="1"/>
          </p:cNvSpPr>
          <p:nvPr>
            <p:ph type="title"/>
          </p:nvPr>
        </p:nvSpPr>
        <p:spPr/>
        <p:txBody>
          <a:bodyPr/>
          <a:lstStyle/>
          <a:p>
            <a:r>
              <a:rPr lang="en-US"/>
              <a:t>Click to edit Master title style</a:t>
            </a:r>
            <a:endParaRPr lang="en-AU" dirty="0"/>
          </a:p>
        </p:txBody>
      </p:sp>
      <p:sp>
        <p:nvSpPr>
          <p:cNvPr id="9" name="Footer Placeholder 8"/>
          <p:cNvSpPr>
            <a:spLocks noGrp="1"/>
          </p:cNvSpPr>
          <p:nvPr>
            <p:ph type="ftr" sz="quarter" idx="13"/>
          </p:nvPr>
        </p:nvSpPr>
        <p:spPr/>
        <p:txBody>
          <a:bodyPr/>
          <a:lstStyle/>
          <a:p>
            <a:r>
              <a:rPr lang="en-AU"/>
              <a:t>Vickery Extension Project - Briefing </a:t>
            </a:r>
            <a:endParaRPr lang="en-AU" dirty="0"/>
          </a:p>
        </p:txBody>
      </p:sp>
      <p:sp>
        <p:nvSpPr>
          <p:cNvPr id="10" name="Slide Number Placeholder 9"/>
          <p:cNvSpPr>
            <a:spLocks noGrp="1"/>
          </p:cNvSpPr>
          <p:nvPr>
            <p:ph type="sldNum" sz="quarter" idx="14"/>
          </p:nvPr>
        </p:nvSpPr>
        <p:spPr/>
        <p:txBody>
          <a:bodyPr/>
          <a:lstStyle/>
          <a:p>
            <a:fld id="{E917DE0E-AFB1-41FD-BC35-27DB61CA125F}" type="slidenum">
              <a:rPr lang="en-AU" smtClean="0"/>
              <a:pPr/>
              <a:t>‹#›</a:t>
            </a:fld>
            <a:r>
              <a:rPr lang="en-AU" dirty="0"/>
              <a:t> </a:t>
            </a:r>
            <a:r>
              <a:rPr lang="en-AU" dirty="0">
                <a:solidFill>
                  <a:schemeClr val="accent4"/>
                </a:solidFill>
              </a:rPr>
              <a:t>//</a:t>
            </a:r>
          </a:p>
        </p:txBody>
      </p:sp>
      <p:sp>
        <p:nvSpPr>
          <p:cNvPr id="8" name="Text Placeholder 4"/>
          <p:cNvSpPr>
            <a:spLocks noGrp="1"/>
          </p:cNvSpPr>
          <p:nvPr>
            <p:ph type="body" sz="quarter" idx="12"/>
          </p:nvPr>
        </p:nvSpPr>
        <p:spPr>
          <a:xfrm>
            <a:off x="468313" y="1196752"/>
            <a:ext cx="8280400" cy="503237"/>
          </a:xfrm>
        </p:spPr>
        <p:txBody>
          <a:bodyPr>
            <a:normAutofit/>
          </a:bodyPr>
          <a:lstStyle>
            <a:lvl1pPr>
              <a:defRPr sz="1500" b="0" cap="all" baseline="0">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1095525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F5E4E09D-17BE-4044-B915-FB75ED01D77C}" type="slidenum">
              <a:rPr lang="en-AU" smtClean="0"/>
              <a:t>‹#›</a:t>
            </a:fld>
            <a:endParaRPr lang="en-AU" dirty="0"/>
          </a:p>
        </p:txBody>
      </p:sp>
    </p:spTree>
    <p:extLst>
      <p:ext uri="{BB962C8B-B14F-4D97-AF65-F5344CB8AC3E}">
        <p14:creationId xmlns:p14="http://schemas.microsoft.com/office/powerpoint/2010/main" val="356444472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F5E4E09D-17BE-4044-B915-FB75ED01D77C}" type="slidenum">
              <a:rPr lang="en-AU" smtClean="0"/>
              <a:t>‹#›</a:t>
            </a:fld>
            <a:endParaRPr lang="en-AU"/>
          </a:p>
        </p:txBody>
      </p:sp>
    </p:spTree>
    <p:extLst>
      <p:ext uri="{BB962C8B-B14F-4D97-AF65-F5344CB8AC3E}">
        <p14:creationId xmlns:p14="http://schemas.microsoft.com/office/powerpoint/2010/main" val="84031670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F5E4E09D-17BE-4044-B915-FB75ED01D77C}" type="slidenum">
              <a:rPr lang="en-AU" smtClean="0"/>
              <a:t>‹#›</a:t>
            </a:fld>
            <a:endParaRPr lang="en-AU"/>
          </a:p>
        </p:txBody>
      </p:sp>
    </p:spTree>
    <p:extLst>
      <p:ext uri="{BB962C8B-B14F-4D97-AF65-F5344CB8AC3E}">
        <p14:creationId xmlns:p14="http://schemas.microsoft.com/office/powerpoint/2010/main" val="36146410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5E4E09D-17BE-4044-B915-FB75ED01D77C}" type="slidenum">
              <a:rPr lang="en-AU" smtClean="0"/>
              <a:t>‹#›</a:t>
            </a:fld>
            <a:endParaRPr lang="en-AU"/>
          </a:p>
        </p:txBody>
      </p:sp>
    </p:spTree>
    <p:extLst>
      <p:ext uri="{BB962C8B-B14F-4D97-AF65-F5344CB8AC3E}">
        <p14:creationId xmlns:p14="http://schemas.microsoft.com/office/powerpoint/2010/main" val="59766310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rot="16200000">
            <a:off x="7624011" y="1645920"/>
            <a:ext cx="2438399" cy="365760"/>
          </a:xfrm>
          <a:prstGeom prst="rect">
            <a:avLst/>
          </a:prstGeom>
        </p:spPr>
        <p:txBody>
          <a:bodyPr/>
          <a:lstStyle/>
          <a:p>
            <a:endParaRPr lang="en-AU"/>
          </a:p>
        </p:txBody>
      </p:sp>
      <p:sp>
        <p:nvSpPr>
          <p:cNvPr id="6" name="Footer Placeholder 5"/>
          <p:cNvSpPr>
            <a:spLocks noGrp="1"/>
          </p:cNvSpPr>
          <p:nvPr>
            <p:ph type="ftr" sz="quarter" idx="11"/>
          </p:nvPr>
        </p:nvSpPr>
        <p:spPr>
          <a:xfrm rot="16200000">
            <a:off x="7659570" y="4048760"/>
            <a:ext cx="2367281" cy="365760"/>
          </a:xfrm>
          <a:prstGeom prst="rect">
            <a:avLst/>
          </a:prstGeom>
        </p:spPr>
        <p:txBody>
          <a:bodyPr/>
          <a:lstStyle/>
          <a:p>
            <a:endParaRPr lang="en-AU"/>
          </a:p>
        </p:txBody>
      </p:sp>
      <p:sp>
        <p:nvSpPr>
          <p:cNvPr id="7" name="Slide Number Placeholder 6"/>
          <p:cNvSpPr>
            <a:spLocks noGrp="1"/>
          </p:cNvSpPr>
          <p:nvPr>
            <p:ph type="sldNum" sz="quarter" idx="12"/>
          </p:nvPr>
        </p:nvSpPr>
        <p:spPr/>
        <p:txBody>
          <a:bodyPr/>
          <a:lstStyle/>
          <a:p>
            <a:fld id="{F5E4E09D-17BE-4044-B915-FB75ED01D77C}" type="slidenum">
              <a:rPr lang="en-AU" smtClean="0"/>
              <a:t>‹#›</a:t>
            </a:fld>
            <a:endParaRPr lang="en-AU"/>
          </a:p>
        </p:txBody>
      </p:sp>
      <p:sp>
        <p:nvSpPr>
          <p:cNvPr id="9" name="Content Placeholder 8"/>
          <p:cNvSpPr>
            <a:spLocks noGrp="1"/>
          </p:cNvSpPr>
          <p:nvPr>
            <p:ph sz="quarter" idx="13"/>
          </p:nvPr>
        </p:nvSpPr>
        <p:spPr>
          <a:xfrm>
            <a:off x="304800" y="381000"/>
            <a:ext cx="7772400" cy="49428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958881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a:xfrm rot="16200000">
            <a:off x="7624011" y="1645920"/>
            <a:ext cx="2438399" cy="365760"/>
          </a:xfrm>
          <a:prstGeom prst="rect">
            <a:avLst/>
          </a:prstGeom>
        </p:spPr>
        <p:txBody>
          <a:bodyPr/>
          <a:lstStyle/>
          <a:p>
            <a:endParaRPr lang="en-AU"/>
          </a:p>
        </p:txBody>
      </p:sp>
      <p:sp>
        <p:nvSpPr>
          <p:cNvPr id="9" name="Slide Number Placeholder 8"/>
          <p:cNvSpPr>
            <a:spLocks noGrp="1"/>
          </p:cNvSpPr>
          <p:nvPr>
            <p:ph type="sldNum" sz="quarter" idx="11"/>
          </p:nvPr>
        </p:nvSpPr>
        <p:spPr/>
        <p:txBody>
          <a:bodyPr/>
          <a:lstStyle/>
          <a:p>
            <a:fld id="{F5E4E09D-17BE-4044-B915-FB75ED01D77C}" type="slidenum">
              <a:rPr lang="en-AU" smtClean="0"/>
              <a:t>‹#›</a:t>
            </a:fld>
            <a:endParaRPr lang="en-AU"/>
          </a:p>
        </p:txBody>
      </p:sp>
      <p:sp>
        <p:nvSpPr>
          <p:cNvPr id="10" name="Footer Placeholder 9"/>
          <p:cNvSpPr>
            <a:spLocks noGrp="1"/>
          </p:cNvSpPr>
          <p:nvPr>
            <p:ph type="ftr" sz="quarter" idx="12"/>
          </p:nvPr>
        </p:nvSpPr>
        <p:spPr>
          <a:xfrm rot="16200000">
            <a:off x="7659570" y="4048760"/>
            <a:ext cx="2367281" cy="365760"/>
          </a:xfrm>
          <a:prstGeom prst="rect">
            <a:avLst/>
          </a:prstGeom>
        </p:spPr>
        <p:txBody>
          <a:bodyPr/>
          <a:lstStyle/>
          <a:p>
            <a:endParaRPr lang="en-AU"/>
          </a:p>
        </p:txBody>
      </p:sp>
    </p:spTree>
    <p:extLst>
      <p:ext uri="{BB962C8B-B14F-4D97-AF65-F5344CB8AC3E}">
        <p14:creationId xmlns:p14="http://schemas.microsoft.com/office/powerpoint/2010/main" val="244852441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rot="16200000">
            <a:off x="7624011" y="1645920"/>
            <a:ext cx="2438399" cy="365760"/>
          </a:xfrm>
          <a:prstGeom prst="rect">
            <a:avLst/>
          </a:prstGeom>
        </p:spPr>
        <p:txBody>
          <a:bodyPr/>
          <a:lstStyle/>
          <a:p>
            <a:endParaRPr lang="en-AU"/>
          </a:p>
        </p:txBody>
      </p:sp>
      <p:sp>
        <p:nvSpPr>
          <p:cNvPr id="5" name="Footer Placeholder 4"/>
          <p:cNvSpPr>
            <a:spLocks noGrp="1"/>
          </p:cNvSpPr>
          <p:nvPr>
            <p:ph type="ftr" sz="quarter" idx="11"/>
          </p:nvPr>
        </p:nvSpPr>
        <p:spPr>
          <a:xfrm rot="16200000">
            <a:off x="7659570" y="4048760"/>
            <a:ext cx="2367281" cy="365760"/>
          </a:xfrm>
          <a:prstGeom prst="rect">
            <a:avLst/>
          </a:prstGeom>
        </p:spPr>
        <p:txBody>
          <a:bodyPr/>
          <a:lstStyle/>
          <a:p>
            <a:endParaRPr lang="en-AU"/>
          </a:p>
        </p:txBody>
      </p:sp>
      <p:sp>
        <p:nvSpPr>
          <p:cNvPr id="6" name="Slide Number Placeholder 5"/>
          <p:cNvSpPr>
            <a:spLocks noGrp="1"/>
          </p:cNvSpPr>
          <p:nvPr>
            <p:ph type="sldNum" sz="quarter" idx="12"/>
          </p:nvPr>
        </p:nvSpPr>
        <p:spPr/>
        <p:txBody>
          <a:bodyPr/>
          <a:lstStyle/>
          <a:p>
            <a:fld id="{F5E4E09D-17BE-4044-B915-FB75ED01D77C}" type="slidenum">
              <a:rPr lang="en-AU" smtClean="0"/>
              <a:t>‹#›</a:t>
            </a:fld>
            <a:endParaRPr lang="en-AU"/>
          </a:p>
        </p:txBody>
      </p:sp>
    </p:spTree>
    <p:extLst>
      <p:ext uri="{BB962C8B-B14F-4D97-AF65-F5344CB8AC3E}">
        <p14:creationId xmlns:p14="http://schemas.microsoft.com/office/powerpoint/2010/main" val="76596838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rot="16200000">
            <a:off x="7624011" y="1645920"/>
            <a:ext cx="2438399" cy="365760"/>
          </a:xfrm>
          <a:prstGeom prst="rect">
            <a:avLst/>
          </a:prstGeom>
        </p:spPr>
        <p:txBody>
          <a:bodyPr/>
          <a:lstStyle/>
          <a:p>
            <a:endParaRPr lang="en-AU"/>
          </a:p>
        </p:txBody>
      </p:sp>
      <p:sp>
        <p:nvSpPr>
          <p:cNvPr id="5" name="Footer Placeholder 4"/>
          <p:cNvSpPr>
            <a:spLocks noGrp="1"/>
          </p:cNvSpPr>
          <p:nvPr>
            <p:ph type="ftr" sz="quarter" idx="11"/>
          </p:nvPr>
        </p:nvSpPr>
        <p:spPr>
          <a:xfrm rot="16200000">
            <a:off x="7659570" y="4048760"/>
            <a:ext cx="2367281" cy="365760"/>
          </a:xfrm>
          <a:prstGeom prst="rect">
            <a:avLst/>
          </a:prstGeom>
        </p:spPr>
        <p:txBody>
          <a:bodyPr/>
          <a:lstStyle/>
          <a:p>
            <a:endParaRPr lang="en-AU"/>
          </a:p>
        </p:txBody>
      </p:sp>
      <p:sp>
        <p:nvSpPr>
          <p:cNvPr id="6" name="Slide Number Placeholder 5"/>
          <p:cNvSpPr>
            <a:spLocks noGrp="1"/>
          </p:cNvSpPr>
          <p:nvPr>
            <p:ph type="sldNum" sz="quarter" idx="12"/>
          </p:nvPr>
        </p:nvSpPr>
        <p:spPr/>
        <p:txBody>
          <a:bodyPr/>
          <a:lstStyle/>
          <a:p>
            <a:fld id="{F5E4E09D-17BE-4044-B915-FB75ED01D77C}" type="slidenum">
              <a:rPr lang="en-AU" smtClean="0"/>
              <a:t>‹#›</a:t>
            </a:fld>
            <a:endParaRPr lang="en-AU"/>
          </a:p>
        </p:txBody>
      </p:sp>
    </p:spTree>
    <p:extLst>
      <p:ext uri="{BB962C8B-B14F-4D97-AF65-F5344CB8AC3E}">
        <p14:creationId xmlns:p14="http://schemas.microsoft.com/office/powerpoint/2010/main" val="1596671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2 Pictur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79044" y="1844675"/>
            <a:ext cx="3300868" cy="4105276"/>
          </a:xfrm>
        </p:spPr>
        <p:txBody>
          <a:bodyPr>
            <a:normAutofit/>
          </a:bodyPr>
          <a:lstStyle>
            <a:lvl1pPr algn="just">
              <a:defRPr lang="en-US" dirty="0" smtClean="0"/>
            </a:lvl1pPr>
            <a:lvl2pPr algn="just">
              <a:defRPr lang="en-US" dirty="0" smtClean="0"/>
            </a:lvl2pPr>
            <a:lvl3pPr algn="just">
              <a:defRPr lang="en-US" dirty="0" smtClean="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7" name="Picture Placeholder 2"/>
          <p:cNvSpPr>
            <a:spLocks noGrp="1"/>
          </p:cNvSpPr>
          <p:nvPr>
            <p:ph type="pic" idx="10" hasCustomPrompt="1"/>
          </p:nvPr>
        </p:nvSpPr>
        <p:spPr>
          <a:xfrm>
            <a:off x="3995936" y="1988840"/>
            <a:ext cx="2808312" cy="3816424"/>
          </a:xfrm>
          <a:solidFill>
            <a:schemeClr val="bg1">
              <a:lumMod val="95000"/>
            </a:schemeClr>
          </a:solidFill>
        </p:spPr>
        <p:txBody>
          <a:bodyPr anchor="ctr"/>
          <a:lstStyle>
            <a:lvl1pPr marL="0" indent="0" algn="ctr">
              <a:buNone/>
              <a:defRPr lang="en-AU" dirty="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dirty="0"/>
              <a:t>Click icon to fill picture holder.</a:t>
            </a:r>
            <a:br>
              <a:rPr lang="en-AU" dirty="0"/>
            </a:br>
            <a:br>
              <a:rPr lang="en-AU" dirty="0"/>
            </a:br>
            <a:br>
              <a:rPr lang="en-AU" dirty="0"/>
            </a:br>
            <a:br>
              <a:rPr lang="en-AU" dirty="0"/>
            </a:br>
            <a:endParaRPr lang="en-AU" dirty="0"/>
          </a:p>
        </p:txBody>
      </p:sp>
      <p:sp>
        <p:nvSpPr>
          <p:cNvPr id="4" name="Footer Placeholder 3"/>
          <p:cNvSpPr>
            <a:spLocks noGrp="1"/>
          </p:cNvSpPr>
          <p:nvPr>
            <p:ph type="ftr" sz="quarter" idx="11"/>
          </p:nvPr>
        </p:nvSpPr>
        <p:spPr/>
        <p:txBody>
          <a:bodyPr/>
          <a:lstStyle/>
          <a:p>
            <a:r>
              <a:rPr lang="en-AU"/>
              <a:t>Vickery Extension Project - Briefing </a:t>
            </a:r>
            <a:endParaRPr lang="en-AU" dirty="0"/>
          </a:p>
        </p:txBody>
      </p:sp>
      <p:sp>
        <p:nvSpPr>
          <p:cNvPr id="5" name="Slide Number Placeholder 4"/>
          <p:cNvSpPr>
            <a:spLocks noGrp="1"/>
          </p:cNvSpPr>
          <p:nvPr>
            <p:ph type="sldNum" sz="quarter" idx="12"/>
          </p:nvPr>
        </p:nvSpPr>
        <p:spPr/>
        <p:txBody>
          <a:bodyPr/>
          <a:lstStyle/>
          <a:p>
            <a:fld id="{E917DE0E-AFB1-41FD-BC35-27DB61CA125F}" type="slidenum">
              <a:rPr lang="en-AU" smtClean="0"/>
              <a:pPr/>
              <a:t>‹#›</a:t>
            </a:fld>
            <a:r>
              <a:rPr lang="en-AU" dirty="0"/>
              <a:t> </a:t>
            </a:r>
            <a:r>
              <a:rPr lang="en-AU" dirty="0">
                <a:solidFill>
                  <a:schemeClr val="accent4"/>
                </a:solidFill>
              </a:rPr>
              <a:t>//</a:t>
            </a:r>
          </a:p>
        </p:txBody>
      </p:sp>
      <p:sp>
        <p:nvSpPr>
          <p:cNvPr id="9" name="Title 8"/>
          <p:cNvSpPr>
            <a:spLocks noGrp="1"/>
          </p:cNvSpPr>
          <p:nvPr>
            <p:ph type="title"/>
          </p:nvPr>
        </p:nvSpPr>
        <p:spPr/>
        <p:txBody>
          <a:bodyPr/>
          <a:lstStyle/>
          <a:p>
            <a:r>
              <a:rPr lang="en-US"/>
              <a:t>Click to edit Master title style</a:t>
            </a:r>
            <a:endParaRPr lang="en-AU"/>
          </a:p>
        </p:txBody>
      </p:sp>
      <p:sp>
        <p:nvSpPr>
          <p:cNvPr id="10" name="Picture Placeholder 2"/>
          <p:cNvSpPr>
            <a:spLocks noGrp="1"/>
          </p:cNvSpPr>
          <p:nvPr>
            <p:ph type="pic" idx="13" hasCustomPrompt="1"/>
          </p:nvPr>
        </p:nvSpPr>
        <p:spPr>
          <a:xfrm>
            <a:off x="6948264" y="1988840"/>
            <a:ext cx="2196480" cy="3816424"/>
          </a:xfrm>
          <a:solidFill>
            <a:schemeClr val="bg1">
              <a:lumMod val="95000"/>
            </a:schemeClr>
          </a:solidFill>
        </p:spPr>
        <p:txBody>
          <a:bodyPr anchor="ctr"/>
          <a:lstStyle>
            <a:lvl1pPr marL="0" indent="0" algn="ctr">
              <a:buNone/>
              <a:defRPr lang="en-AU" dirty="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dirty="0"/>
              <a:t>Click icon to fill picture holder.</a:t>
            </a:r>
            <a:br>
              <a:rPr lang="en-AU" dirty="0"/>
            </a:br>
            <a:br>
              <a:rPr lang="en-AU" dirty="0"/>
            </a:br>
            <a:br>
              <a:rPr lang="en-AU" dirty="0"/>
            </a:br>
            <a:br>
              <a:rPr lang="en-AU" dirty="0"/>
            </a:br>
            <a:endParaRPr lang="en-AU" dirty="0"/>
          </a:p>
        </p:txBody>
      </p:sp>
      <p:sp>
        <p:nvSpPr>
          <p:cNvPr id="11" name="Text Placeholder 4"/>
          <p:cNvSpPr>
            <a:spLocks noGrp="1"/>
          </p:cNvSpPr>
          <p:nvPr>
            <p:ph type="body" sz="quarter" idx="14"/>
          </p:nvPr>
        </p:nvSpPr>
        <p:spPr>
          <a:xfrm>
            <a:off x="468313" y="1196752"/>
            <a:ext cx="8280400" cy="503237"/>
          </a:xfrm>
        </p:spPr>
        <p:txBody>
          <a:bodyPr>
            <a:normAutofit/>
          </a:bodyPr>
          <a:lstStyle>
            <a:lvl1pPr>
              <a:defRPr sz="1500" b="0" cap="all" baseline="0">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1794665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2 Content Area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79044" y="1844675"/>
            <a:ext cx="3012836" cy="4105276"/>
          </a:xfrm>
        </p:spPr>
        <p:txBody>
          <a:bodyPr>
            <a:normAutofit/>
          </a:bodyPr>
          <a:lstStyle>
            <a:lvl1pPr algn="just">
              <a:defRPr lang="en-US" dirty="0" smtClean="0"/>
            </a:lvl1pPr>
            <a:lvl2pPr algn="just">
              <a:defRPr lang="en-US" dirty="0" smtClean="0"/>
            </a:lvl2pPr>
            <a:lvl3pPr algn="just">
              <a:defRPr lang="en-US" dirty="0" smtClean="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4" name="Footer Placeholder 3"/>
          <p:cNvSpPr>
            <a:spLocks noGrp="1"/>
          </p:cNvSpPr>
          <p:nvPr>
            <p:ph type="ftr" sz="quarter" idx="11"/>
          </p:nvPr>
        </p:nvSpPr>
        <p:spPr/>
        <p:txBody>
          <a:bodyPr/>
          <a:lstStyle/>
          <a:p>
            <a:r>
              <a:rPr lang="en-AU"/>
              <a:t>Vickery Extension Project - Briefing </a:t>
            </a:r>
            <a:endParaRPr lang="en-AU" dirty="0"/>
          </a:p>
        </p:txBody>
      </p:sp>
      <p:sp>
        <p:nvSpPr>
          <p:cNvPr id="5" name="Slide Number Placeholder 4"/>
          <p:cNvSpPr>
            <a:spLocks noGrp="1"/>
          </p:cNvSpPr>
          <p:nvPr>
            <p:ph type="sldNum" sz="quarter" idx="12"/>
          </p:nvPr>
        </p:nvSpPr>
        <p:spPr/>
        <p:txBody>
          <a:bodyPr/>
          <a:lstStyle/>
          <a:p>
            <a:fld id="{E917DE0E-AFB1-41FD-BC35-27DB61CA125F}" type="slidenum">
              <a:rPr lang="en-AU" smtClean="0"/>
              <a:pPr/>
              <a:t>‹#›</a:t>
            </a:fld>
            <a:r>
              <a:rPr lang="en-AU" dirty="0"/>
              <a:t> </a:t>
            </a:r>
            <a:r>
              <a:rPr lang="en-AU" dirty="0">
                <a:solidFill>
                  <a:schemeClr val="accent4"/>
                </a:solidFill>
              </a:rPr>
              <a:t>//</a:t>
            </a:r>
          </a:p>
        </p:txBody>
      </p:sp>
      <p:sp>
        <p:nvSpPr>
          <p:cNvPr id="9" name="Title 8"/>
          <p:cNvSpPr>
            <a:spLocks noGrp="1"/>
          </p:cNvSpPr>
          <p:nvPr>
            <p:ph type="title"/>
          </p:nvPr>
        </p:nvSpPr>
        <p:spPr/>
        <p:txBody>
          <a:bodyPr/>
          <a:lstStyle/>
          <a:p>
            <a:r>
              <a:rPr lang="en-US"/>
              <a:t>Click to edit Master title style</a:t>
            </a:r>
            <a:endParaRPr lang="en-AU"/>
          </a:p>
        </p:txBody>
      </p:sp>
      <p:sp>
        <p:nvSpPr>
          <p:cNvPr id="6" name="Content Placeholder 5"/>
          <p:cNvSpPr>
            <a:spLocks noGrp="1"/>
          </p:cNvSpPr>
          <p:nvPr>
            <p:ph sz="quarter" idx="13"/>
          </p:nvPr>
        </p:nvSpPr>
        <p:spPr>
          <a:xfrm>
            <a:off x="3635375" y="1844675"/>
            <a:ext cx="5113338" cy="1980000"/>
          </a:xfrm>
        </p:spPr>
        <p:txBody>
          <a:bodyPr/>
          <a:lstStyle>
            <a:lvl1pPr algn="just">
              <a:defRPr lang="en-US" smtClean="0"/>
            </a:lvl1pPr>
            <a:lvl2pPr algn="just">
              <a:defRPr lang="en-US" smtClean="0"/>
            </a:lvl2pPr>
            <a:lvl3pPr algn="just">
              <a:defRPr lang="en-US" smtClean="0"/>
            </a:lvl3pPr>
            <a:lvl4pPr algn="just">
              <a:defRPr lang="en-US" smtClean="0"/>
            </a:lvl4pPr>
            <a:lvl5pPr algn="just">
              <a:defRPr lang="en-AU"/>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2" name="Content Placeholder 5"/>
          <p:cNvSpPr>
            <a:spLocks noGrp="1"/>
          </p:cNvSpPr>
          <p:nvPr>
            <p:ph sz="quarter" idx="14"/>
          </p:nvPr>
        </p:nvSpPr>
        <p:spPr>
          <a:xfrm>
            <a:off x="3635375" y="3969280"/>
            <a:ext cx="5113338" cy="1980000"/>
          </a:xfrm>
        </p:spPr>
        <p:txBody>
          <a:bodyPr/>
          <a:lstStyle>
            <a:lvl1pPr algn="just">
              <a:defRPr lang="en-US" smtClean="0"/>
            </a:lvl1pPr>
            <a:lvl2pPr algn="just">
              <a:defRPr lang="en-US" smtClean="0"/>
            </a:lvl2pPr>
            <a:lvl3pPr algn="just">
              <a:defRPr lang="en-US" smtClean="0"/>
            </a:lvl3pPr>
            <a:lvl4pPr algn="just">
              <a:defRPr lang="en-US" smtClean="0"/>
            </a:lvl4pPr>
            <a:lvl5pPr algn="just">
              <a:defRPr lang="en-AU"/>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0" name="Text Placeholder 4"/>
          <p:cNvSpPr>
            <a:spLocks noGrp="1"/>
          </p:cNvSpPr>
          <p:nvPr>
            <p:ph type="body" sz="quarter" idx="15"/>
          </p:nvPr>
        </p:nvSpPr>
        <p:spPr>
          <a:xfrm>
            <a:off x="468313" y="1196752"/>
            <a:ext cx="8280400" cy="503237"/>
          </a:xfrm>
        </p:spPr>
        <p:txBody>
          <a:bodyPr>
            <a:normAutofit/>
          </a:bodyPr>
          <a:lstStyle>
            <a:lvl1pPr>
              <a:defRPr sz="1500" b="0" cap="all" baseline="0">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1073144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nd Half Pictur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79044" y="1844675"/>
            <a:ext cx="4092956" cy="4105276"/>
          </a:xfrm>
        </p:spPr>
        <p:txBody>
          <a:bodyPr>
            <a:normAutofit/>
          </a:bodyPr>
          <a:lstStyle>
            <a:lvl1pPr algn="just">
              <a:defRPr lang="en-US" dirty="0" smtClean="0"/>
            </a:lvl1pPr>
            <a:lvl2pPr algn="just">
              <a:defRPr lang="en-US" dirty="0" smtClean="0"/>
            </a:lvl2pPr>
            <a:lvl3pPr algn="just">
              <a:defRPr lang="en-US" dirty="0" smtClean="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7" name="Picture Placeholder 2"/>
          <p:cNvSpPr>
            <a:spLocks noGrp="1"/>
          </p:cNvSpPr>
          <p:nvPr>
            <p:ph type="pic" idx="10" hasCustomPrompt="1"/>
          </p:nvPr>
        </p:nvSpPr>
        <p:spPr>
          <a:xfrm>
            <a:off x="4716016" y="0"/>
            <a:ext cx="4427984" cy="6858000"/>
          </a:xfrm>
          <a:solidFill>
            <a:schemeClr val="bg1">
              <a:lumMod val="95000"/>
            </a:schemeClr>
          </a:solidFill>
        </p:spPr>
        <p:txBody>
          <a:bodyPr anchor="ctr"/>
          <a:lstStyle>
            <a:lvl1pPr marL="0" indent="0" algn="ctr">
              <a:buNone/>
              <a:defRPr lang="en-AU" dirty="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dirty="0"/>
              <a:t>Click icon to fill picture holder.</a:t>
            </a:r>
            <a:br>
              <a:rPr lang="en-AU" dirty="0"/>
            </a:br>
            <a:br>
              <a:rPr lang="en-AU" dirty="0"/>
            </a:br>
            <a:br>
              <a:rPr lang="en-AU" dirty="0"/>
            </a:br>
            <a:br>
              <a:rPr lang="en-AU" dirty="0"/>
            </a:br>
            <a:endParaRPr lang="en-AU" dirty="0"/>
          </a:p>
        </p:txBody>
      </p:sp>
      <p:sp>
        <p:nvSpPr>
          <p:cNvPr id="9" name="Title 8"/>
          <p:cNvSpPr>
            <a:spLocks noGrp="1"/>
          </p:cNvSpPr>
          <p:nvPr>
            <p:ph type="title"/>
          </p:nvPr>
        </p:nvSpPr>
        <p:spPr>
          <a:xfrm>
            <a:off x="468480" y="116632"/>
            <a:ext cx="4103520" cy="1080120"/>
          </a:xfrm>
        </p:spPr>
        <p:txBody>
          <a:bodyPr/>
          <a:lstStyle/>
          <a:p>
            <a:r>
              <a:rPr lang="en-US"/>
              <a:t>Click to edit Master title style</a:t>
            </a:r>
            <a:endParaRPr lang="en-AU" dirty="0"/>
          </a:p>
        </p:txBody>
      </p:sp>
      <p:sp>
        <p:nvSpPr>
          <p:cNvPr id="8" name="Text Placeholder 4"/>
          <p:cNvSpPr>
            <a:spLocks noGrp="1"/>
          </p:cNvSpPr>
          <p:nvPr>
            <p:ph type="body" sz="quarter" idx="13"/>
          </p:nvPr>
        </p:nvSpPr>
        <p:spPr>
          <a:xfrm>
            <a:off x="468313" y="1196752"/>
            <a:ext cx="4103687" cy="503237"/>
          </a:xfrm>
        </p:spPr>
        <p:txBody>
          <a:bodyPr>
            <a:normAutofit/>
          </a:bodyPr>
          <a:lstStyle>
            <a:lvl1pPr>
              <a:defRPr sz="1500" b="0" cap="all" baseline="0">
                <a:solidFill>
                  <a:schemeClr val="accent2"/>
                </a:solidFill>
              </a:defRPr>
            </a:lvl1pPr>
          </a:lstStyle>
          <a:p>
            <a:pPr lvl="0"/>
            <a:r>
              <a:rPr lang="en-US"/>
              <a:t>Click to edit Master text styles</a:t>
            </a:r>
          </a:p>
        </p:txBody>
      </p:sp>
      <p:sp>
        <p:nvSpPr>
          <p:cNvPr id="2" name="Footer Placeholder 1"/>
          <p:cNvSpPr>
            <a:spLocks noGrp="1"/>
          </p:cNvSpPr>
          <p:nvPr>
            <p:ph type="ftr" sz="quarter" idx="14"/>
          </p:nvPr>
        </p:nvSpPr>
        <p:spPr/>
        <p:txBody>
          <a:bodyPr/>
          <a:lstStyle/>
          <a:p>
            <a:r>
              <a:rPr lang="en-AU"/>
              <a:t>Vickery Extension Project - Briefing </a:t>
            </a:r>
            <a:endParaRPr lang="en-AU" dirty="0"/>
          </a:p>
        </p:txBody>
      </p:sp>
      <p:sp>
        <p:nvSpPr>
          <p:cNvPr id="6" name="Slide Number Placeholder 5"/>
          <p:cNvSpPr>
            <a:spLocks noGrp="1"/>
          </p:cNvSpPr>
          <p:nvPr>
            <p:ph type="sldNum" sz="quarter" idx="15"/>
          </p:nvPr>
        </p:nvSpPr>
        <p:spPr/>
        <p:txBody>
          <a:bodyPr/>
          <a:lstStyle/>
          <a:p>
            <a:fld id="{E917DE0E-AFB1-41FD-BC35-27DB61CA125F}" type="slidenum">
              <a:rPr lang="en-AU" smtClean="0"/>
              <a:pPr/>
              <a:t>‹#›</a:t>
            </a:fld>
            <a:r>
              <a:rPr lang="en-AU" dirty="0"/>
              <a:t> </a:t>
            </a:r>
            <a:r>
              <a:rPr lang="en-AU" dirty="0">
                <a:solidFill>
                  <a:schemeClr val="accent4"/>
                </a:solidFill>
              </a:rPr>
              <a:t>//</a:t>
            </a:r>
          </a:p>
        </p:txBody>
      </p:sp>
    </p:spTree>
    <p:extLst>
      <p:ext uri="{BB962C8B-B14F-4D97-AF65-F5344CB8AC3E}">
        <p14:creationId xmlns:p14="http://schemas.microsoft.com/office/powerpoint/2010/main" val="4255244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mall Text and Half Pictur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79044" y="1844675"/>
            <a:ext cx="4092956" cy="4105276"/>
          </a:xfrm>
        </p:spPr>
        <p:txBody>
          <a:bodyPr>
            <a:normAutofit/>
          </a:bodyPr>
          <a:lstStyle>
            <a:lvl1pPr algn="just">
              <a:defRPr lang="en-US" sz="1100" dirty="0" smtClean="0"/>
            </a:lvl1pPr>
            <a:lvl2pPr algn="just">
              <a:defRPr lang="en-US" sz="1000" dirty="0" smtClean="0"/>
            </a:lvl2pPr>
            <a:lvl3pPr algn="just">
              <a:defRPr lang="en-US" sz="1000" dirty="0" smtClean="0"/>
            </a:lvl3pPr>
            <a:lvl4pPr algn="just">
              <a:defRPr lang="en-US" sz="1000" dirty="0" smtClean="0"/>
            </a:lvl4pPr>
            <a:lvl5pPr algn="just">
              <a:defRPr lang="en-US" dirty="0" smtClean="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2"/>
          <p:cNvSpPr>
            <a:spLocks noGrp="1"/>
          </p:cNvSpPr>
          <p:nvPr>
            <p:ph type="pic" idx="10" hasCustomPrompt="1"/>
          </p:nvPr>
        </p:nvSpPr>
        <p:spPr>
          <a:xfrm>
            <a:off x="4716016" y="0"/>
            <a:ext cx="4427984" cy="6858000"/>
          </a:xfrm>
          <a:solidFill>
            <a:schemeClr val="bg1">
              <a:lumMod val="95000"/>
            </a:schemeClr>
          </a:solidFill>
        </p:spPr>
        <p:txBody>
          <a:bodyPr anchor="ctr"/>
          <a:lstStyle>
            <a:lvl1pPr marL="0" indent="0" algn="ctr">
              <a:buNone/>
              <a:defRPr lang="en-AU" dirty="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dirty="0"/>
              <a:t>Click icon to fill picture holder.</a:t>
            </a:r>
            <a:br>
              <a:rPr lang="en-AU" dirty="0"/>
            </a:br>
            <a:br>
              <a:rPr lang="en-AU" dirty="0"/>
            </a:br>
            <a:br>
              <a:rPr lang="en-AU" dirty="0"/>
            </a:br>
            <a:br>
              <a:rPr lang="en-AU" dirty="0"/>
            </a:br>
            <a:endParaRPr lang="en-AU" dirty="0"/>
          </a:p>
        </p:txBody>
      </p:sp>
      <p:sp>
        <p:nvSpPr>
          <p:cNvPr id="9" name="Title 8"/>
          <p:cNvSpPr>
            <a:spLocks noGrp="1"/>
          </p:cNvSpPr>
          <p:nvPr>
            <p:ph type="title"/>
          </p:nvPr>
        </p:nvSpPr>
        <p:spPr>
          <a:xfrm>
            <a:off x="468480" y="116632"/>
            <a:ext cx="4103520" cy="1080120"/>
          </a:xfrm>
        </p:spPr>
        <p:txBody>
          <a:bodyPr/>
          <a:lstStyle/>
          <a:p>
            <a:r>
              <a:rPr lang="en-US"/>
              <a:t>Click to edit Master title style</a:t>
            </a:r>
            <a:endParaRPr lang="en-AU" dirty="0"/>
          </a:p>
        </p:txBody>
      </p:sp>
      <p:sp>
        <p:nvSpPr>
          <p:cNvPr id="8" name="Text Placeholder 4"/>
          <p:cNvSpPr>
            <a:spLocks noGrp="1"/>
          </p:cNvSpPr>
          <p:nvPr>
            <p:ph type="body" sz="quarter" idx="13"/>
          </p:nvPr>
        </p:nvSpPr>
        <p:spPr>
          <a:xfrm>
            <a:off x="468313" y="1196752"/>
            <a:ext cx="4103687" cy="503237"/>
          </a:xfrm>
        </p:spPr>
        <p:txBody>
          <a:bodyPr>
            <a:normAutofit/>
          </a:bodyPr>
          <a:lstStyle>
            <a:lvl1pPr>
              <a:defRPr sz="1500" b="0" cap="all" baseline="0">
                <a:solidFill>
                  <a:schemeClr val="accent2"/>
                </a:solidFill>
              </a:defRPr>
            </a:lvl1pPr>
          </a:lstStyle>
          <a:p>
            <a:pPr lvl="0"/>
            <a:r>
              <a:rPr lang="en-US"/>
              <a:t>Click to edit Master text styles</a:t>
            </a:r>
          </a:p>
        </p:txBody>
      </p:sp>
      <p:sp>
        <p:nvSpPr>
          <p:cNvPr id="2" name="Footer Placeholder 1"/>
          <p:cNvSpPr>
            <a:spLocks noGrp="1"/>
          </p:cNvSpPr>
          <p:nvPr>
            <p:ph type="ftr" sz="quarter" idx="14"/>
          </p:nvPr>
        </p:nvSpPr>
        <p:spPr/>
        <p:txBody>
          <a:bodyPr/>
          <a:lstStyle/>
          <a:p>
            <a:r>
              <a:rPr lang="en-AU"/>
              <a:t>Vickery Extension Project - Briefing </a:t>
            </a:r>
            <a:endParaRPr lang="en-AU" dirty="0"/>
          </a:p>
        </p:txBody>
      </p:sp>
      <p:sp>
        <p:nvSpPr>
          <p:cNvPr id="6" name="Slide Number Placeholder 5"/>
          <p:cNvSpPr>
            <a:spLocks noGrp="1"/>
          </p:cNvSpPr>
          <p:nvPr>
            <p:ph type="sldNum" sz="quarter" idx="15"/>
          </p:nvPr>
        </p:nvSpPr>
        <p:spPr/>
        <p:txBody>
          <a:bodyPr/>
          <a:lstStyle/>
          <a:p>
            <a:fld id="{E917DE0E-AFB1-41FD-BC35-27DB61CA125F}" type="slidenum">
              <a:rPr lang="en-AU" smtClean="0"/>
              <a:pPr/>
              <a:t>‹#›</a:t>
            </a:fld>
            <a:r>
              <a:rPr lang="en-AU" dirty="0"/>
              <a:t> </a:t>
            </a:r>
            <a:r>
              <a:rPr lang="en-AU" dirty="0">
                <a:solidFill>
                  <a:schemeClr val="accent4"/>
                </a:solidFill>
              </a:rPr>
              <a:t>//</a:t>
            </a:r>
          </a:p>
        </p:txBody>
      </p:sp>
    </p:spTree>
    <p:extLst>
      <p:ext uri="{BB962C8B-B14F-4D97-AF65-F5344CB8AC3E}">
        <p14:creationId xmlns:p14="http://schemas.microsoft.com/office/powerpoint/2010/main" val="3665243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Page Image and Caption">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467544" y="1844675"/>
            <a:ext cx="8281169" cy="3816574"/>
          </a:xfrm>
          <a:solidFill>
            <a:schemeClr val="bg1">
              <a:lumMod val="95000"/>
            </a:schemeClr>
          </a:solidFill>
        </p:spPr>
        <p:txBody>
          <a:bodyPr anchor="ctr"/>
          <a:lstStyle>
            <a:lvl1pPr marL="0" indent="0" algn="ctr">
              <a:buNone/>
              <a:defRPr lang="en-AU" dirty="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dirty="0"/>
              <a:t>Click icon to fill picture holder.</a:t>
            </a:r>
            <a:br>
              <a:rPr lang="en-AU" dirty="0"/>
            </a:br>
            <a:br>
              <a:rPr lang="en-AU" dirty="0"/>
            </a:br>
            <a:br>
              <a:rPr lang="en-AU" dirty="0"/>
            </a:br>
            <a:br>
              <a:rPr lang="en-AU" dirty="0"/>
            </a:br>
            <a:endParaRPr lang="en-AU" dirty="0"/>
          </a:p>
        </p:txBody>
      </p:sp>
      <p:sp>
        <p:nvSpPr>
          <p:cNvPr id="4" name="Text Placeholder 3"/>
          <p:cNvSpPr>
            <a:spLocks noGrp="1"/>
          </p:cNvSpPr>
          <p:nvPr>
            <p:ph type="body" sz="half" idx="2"/>
          </p:nvPr>
        </p:nvSpPr>
        <p:spPr>
          <a:xfrm>
            <a:off x="467544" y="5661248"/>
            <a:ext cx="8316456" cy="28870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Footer Placeholder 1"/>
          <p:cNvSpPr>
            <a:spLocks noGrp="1"/>
          </p:cNvSpPr>
          <p:nvPr>
            <p:ph type="ftr" sz="quarter" idx="16"/>
          </p:nvPr>
        </p:nvSpPr>
        <p:spPr/>
        <p:txBody>
          <a:bodyPr/>
          <a:lstStyle/>
          <a:p>
            <a:r>
              <a:rPr lang="en-AU"/>
              <a:t>Vickery Extension Project - Briefing </a:t>
            </a:r>
            <a:endParaRPr lang="en-AU" dirty="0"/>
          </a:p>
        </p:txBody>
      </p:sp>
      <p:sp>
        <p:nvSpPr>
          <p:cNvPr id="5" name="Slide Number Placeholder 4"/>
          <p:cNvSpPr>
            <a:spLocks noGrp="1"/>
          </p:cNvSpPr>
          <p:nvPr>
            <p:ph type="sldNum" sz="quarter" idx="17"/>
          </p:nvPr>
        </p:nvSpPr>
        <p:spPr/>
        <p:txBody>
          <a:bodyPr/>
          <a:lstStyle/>
          <a:p>
            <a:fld id="{E917DE0E-AFB1-41FD-BC35-27DB61CA125F}" type="slidenum">
              <a:rPr lang="en-AU" smtClean="0"/>
              <a:pPr/>
              <a:t>‹#›</a:t>
            </a:fld>
            <a:r>
              <a:rPr lang="en-AU" dirty="0"/>
              <a:t> </a:t>
            </a:r>
            <a:r>
              <a:rPr lang="en-AU" dirty="0">
                <a:solidFill>
                  <a:schemeClr val="accent4"/>
                </a:solidFill>
              </a:rPr>
              <a:t>//</a:t>
            </a:r>
          </a:p>
        </p:txBody>
      </p:sp>
      <p:sp>
        <p:nvSpPr>
          <p:cNvPr id="10" name="Title 9"/>
          <p:cNvSpPr>
            <a:spLocks noGrp="1"/>
          </p:cNvSpPr>
          <p:nvPr>
            <p:ph type="title"/>
          </p:nvPr>
        </p:nvSpPr>
        <p:spPr/>
        <p:txBody>
          <a:bodyPr/>
          <a:lstStyle/>
          <a:p>
            <a:r>
              <a:rPr lang="en-US"/>
              <a:t>Click to edit Master title style</a:t>
            </a:r>
            <a:endParaRPr lang="en-AU"/>
          </a:p>
        </p:txBody>
      </p:sp>
      <p:sp>
        <p:nvSpPr>
          <p:cNvPr id="8" name="Text Placeholder 4"/>
          <p:cNvSpPr>
            <a:spLocks noGrp="1"/>
          </p:cNvSpPr>
          <p:nvPr>
            <p:ph type="body" sz="quarter" idx="14"/>
          </p:nvPr>
        </p:nvSpPr>
        <p:spPr>
          <a:xfrm>
            <a:off x="468313" y="1196752"/>
            <a:ext cx="8280400" cy="503237"/>
          </a:xfrm>
        </p:spPr>
        <p:txBody>
          <a:bodyPr>
            <a:normAutofit/>
          </a:bodyPr>
          <a:lstStyle>
            <a:lvl1pPr>
              <a:defRPr sz="1500" b="0" cap="all" baseline="0">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4002725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eature Boxes">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844675"/>
            <a:ext cx="4032000" cy="972000"/>
          </a:xfrm>
          <a:solidFill>
            <a:schemeClr val="accent1"/>
          </a:solidFill>
        </p:spPr>
        <p:txBody>
          <a:bodyPr lIns="1008000" tIns="90000" rIns="72000" bIns="90000" anchor="ctr"/>
          <a:lstStyle>
            <a:lvl1pPr algn="just">
              <a:spcBef>
                <a:spcPts val="600"/>
              </a:spcBef>
              <a:spcAft>
                <a:spcPts val="600"/>
              </a:spcAft>
              <a:defRPr lang="en-US" sz="1400" b="1" dirty="0" smtClean="0">
                <a:solidFill>
                  <a:schemeClr val="bg1"/>
                </a:solidFill>
              </a:defRPr>
            </a:lvl1pPr>
            <a:lvl2pPr algn="just">
              <a:spcBef>
                <a:spcPts val="0"/>
              </a:spcBef>
              <a:spcAft>
                <a:spcPts val="600"/>
              </a:spcAft>
              <a:defRPr lang="en-US" dirty="0" smtClean="0">
                <a:solidFill>
                  <a:schemeClr val="bg1"/>
                </a:solidFill>
              </a:defRPr>
            </a:lvl2pPr>
            <a:lvl3pPr>
              <a:spcBef>
                <a:spcPts val="0"/>
              </a:spcBef>
              <a:spcAft>
                <a:spcPts val="300"/>
              </a:spcAft>
              <a:defRPr lang="en-US" dirty="0" smtClean="0"/>
            </a:lvl3pPr>
          </a:lstStyle>
          <a:p>
            <a:pPr lvl="0"/>
            <a:r>
              <a:rPr lang="en-US"/>
              <a:t>Click to edit Master text styles</a:t>
            </a:r>
          </a:p>
          <a:p>
            <a:pPr lvl="1"/>
            <a:r>
              <a:rPr lang="en-US"/>
              <a:t>Second level</a:t>
            </a:r>
          </a:p>
        </p:txBody>
      </p:sp>
      <p:sp>
        <p:nvSpPr>
          <p:cNvPr id="4" name="Title 3"/>
          <p:cNvSpPr>
            <a:spLocks noGrp="1"/>
          </p:cNvSpPr>
          <p:nvPr>
            <p:ph type="title"/>
          </p:nvPr>
        </p:nvSpPr>
        <p:spPr/>
        <p:txBody>
          <a:bodyPr/>
          <a:lstStyle/>
          <a:p>
            <a:r>
              <a:rPr lang="en-US"/>
              <a:t>Click to edit Master title style</a:t>
            </a:r>
            <a:endParaRPr lang="en-AU" dirty="0"/>
          </a:p>
        </p:txBody>
      </p:sp>
      <p:sp>
        <p:nvSpPr>
          <p:cNvPr id="7" name="Footer Placeholder 6"/>
          <p:cNvSpPr>
            <a:spLocks noGrp="1"/>
          </p:cNvSpPr>
          <p:nvPr>
            <p:ph type="ftr" sz="quarter" idx="10"/>
          </p:nvPr>
        </p:nvSpPr>
        <p:spPr/>
        <p:txBody>
          <a:bodyPr/>
          <a:lstStyle/>
          <a:p>
            <a:r>
              <a:rPr lang="en-AU"/>
              <a:t>Vickery Extension Project - Briefing </a:t>
            </a:r>
            <a:endParaRPr lang="en-AU" dirty="0"/>
          </a:p>
        </p:txBody>
      </p:sp>
      <p:sp>
        <p:nvSpPr>
          <p:cNvPr id="8" name="Slide Number Placeholder 7"/>
          <p:cNvSpPr>
            <a:spLocks noGrp="1"/>
          </p:cNvSpPr>
          <p:nvPr>
            <p:ph type="sldNum" sz="quarter" idx="11"/>
          </p:nvPr>
        </p:nvSpPr>
        <p:spPr/>
        <p:txBody>
          <a:bodyPr/>
          <a:lstStyle/>
          <a:p>
            <a:fld id="{E917DE0E-AFB1-41FD-BC35-27DB61CA125F}" type="slidenum">
              <a:rPr lang="en-AU" smtClean="0"/>
              <a:pPr/>
              <a:t>‹#›</a:t>
            </a:fld>
            <a:r>
              <a:rPr lang="en-AU" dirty="0"/>
              <a:t> </a:t>
            </a:r>
            <a:r>
              <a:rPr lang="en-AU" dirty="0">
                <a:solidFill>
                  <a:schemeClr val="accent4"/>
                </a:solidFill>
              </a:rPr>
              <a:t>//</a:t>
            </a:r>
          </a:p>
        </p:txBody>
      </p:sp>
      <p:sp>
        <p:nvSpPr>
          <p:cNvPr id="5" name="Text Placeholder 4"/>
          <p:cNvSpPr>
            <a:spLocks noGrp="1"/>
          </p:cNvSpPr>
          <p:nvPr>
            <p:ph type="body" sz="quarter" idx="12"/>
          </p:nvPr>
        </p:nvSpPr>
        <p:spPr>
          <a:xfrm>
            <a:off x="468313" y="1196752"/>
            <a:ext cx="8280400" cy="503237"/>
          </a:xfrm>
        </p:spPr>
        <p:txBody>
          <a:bodyPr>
            <a:normAutofit/>
          </a:bodyPr>
          <a:lstStyle>
            <a:lvl1pPr>
              <a:defRPr sz="1500" b="0" cap="all" baseline="0">
                <a:solidFill>
                  <a:schemeClr val="accent2"/>
                </a:solidFill>
              </a:defRPr>
            </a:lvl1pPr>
          </a:lstStyle>
          <a:p>
            <a:pPr lvl="0"/>
            <a:r>
              <a:rPr lang="en-US"/>
              <a:t>Click to edit Master text styles</a:t>
            </a:r>
          </a:p>
        </p:txBody>
      </p:sp>
      <p:sp>
        <p:nvSpPr>
          <p:cNvPr id="6" name="Picture Placeholder 5"/>
          <p:cNvSpPr>
            <a:spLocks noGrp="1"/>
          </p:cNvSpPr>
          <p:nvPr>
            <p:ph type="pic" sz="quarter" idx="13"/>
          </p:nvPr>
        </p:nvSpPr>
        <p:spPr>
          <a:xfrm>
            <a:off x="580496" y="1974547"/>
            <a:ext cx="720000" cy="720725"/>
          </a:xfrm>
          <a:solidFill>
            <a:schemeClr val="bg2"/>
          </a:solidFill>
        </p:spPr>
        <p:txBody>
          <a:bodyPr>
            <a:normAutofit/>
          </a:bodyPr>
          <a:lstStyle>
            <a:lvl1pPr algn="ctr">
              <a:defRPr sz="1400" b="0"/>
            </a:lvl1pPr>
          </a:lstStyle>
          <a:p>
            <a:r>
              <a:rPr lang="en-US" dirty="0"/>
              <a:t>Click icon to add picture</a:t>
            </a:r>
            <a:endParaRPr lang="en-AU" dirty="0"/>
          </a:p>
        </p:txBody>
      </p:sp>
      <p:sp>
        <p:nvSpPr>
          <p:cNvPr id="9" name="Content Placeholder 2"/>
          <p:cNvSpPr>
            <a:spLocks noGrp="1"/>
          </p:cNvSpPr>
          <p:nvPr>
            <p:ph idx="14"/>
          </p:nvPr>
        </p:nvSpPr>
        <p:spPr>
          <a:xfrm>
            <a:off x="450378" y="2915704"/>
            <a:ext cx="4032000" cy="972000"/>
          </a:xfrm>
          <a:solidFill>
            <a:schemeClr val="accent1"/>
          </a:solidFill>
        </p:spPr>
        <p:txBody>
          <a:bodyPr lIns="1008000" tIns="90000" rIns="72000" bIns="90000" anchor="ctr"/>
          <a:lstStyle>
            <a:lvl1pPr algn="just">
              <a:spcBef>
                <a:spcPts val="600"/>
              </a:spcBef>
              <a:spcAft>
                <a:spcPts val="600"/>
              </a:spcAft>
              <a:defRPr lang="en-US" sz="1400" b="1" dirty="0" smtClean="0">
                <a:solidFill>
                  <a:schemeClr val="bg1"/>
                </a:solidFill>
              </a:defRPr>
            </a:lvl1pPr>
            <a:lvl2pPr algn="just">
              <a:spcBef>
                <a:spcPts val="0"/>
              </a:spcBef>
              <a:spcAft>
                <a:spcPts val="600"/>
              </a:spcAft>
              <a:defRPr lang="en-US" dirty="0" smtClean="0">
                <a:solidFill>
                  <a:schemeClr val="bg1"/>
                </a:solidFill>
              </a:defRPr>
            </a:lvl2pPr>
            <a:lvl3pPr>
              <a:spcBef>
                <a:spcPts val="0"/>
              </a:spcBef>
              <a:spcAft>
                <a:spcPts val="300"/>
              </a:spcAft>
              <a:defRPr lang="en-US" dirty="0" smtClean="0"/>
            </a:lvl3pPr>
          </a:lstStyle>
          <a:p>
            <a:pPr lvl="0"/>
            <a:r>
              <a:rPr lang="en-US"/>
              <a:t>Click to edit Master text styles</a:t>
            </a:r>
          </a:p>
          <a:p>
            <a:pPr lvl="1"/>
            <a:r>
              <a:rPr lang="en-US"/>
              <a:t>Second level</a:t>
            </a:r>
          </a:p>
        </p:txBody>
      </p:sp>
      <p:sp>
        <p:nvSpPr>
          <p:cNvPr id="10" name="Picture Placeholder 5"/>
          <p:cNvSpPr>
            <a:spLocks noGrp="1"/>
          </p:cNvSpPr>
          <p:nvPr>
            <p:ph type="pic" sz="quarter" idx="15"/>
          </p:nvPr>
        </p:nvSpPr>
        <p:spPr>
          <a:xfrm>
            <a:off x="563330" y="3045576"/>
            <a:ext cx="720000" cy="720725"/>
          </a:xfrm>
          <a:solidFill>
            <a:schemeClr val="bg2"/>
          </a:solidFill>
        </p:spPr>
        <p:txBody>
          <a:bodyPr>
            <a:normAutofit/>
          </a:bodyPr>
          <a:lstStyle>
            <a:lvl1pPr algn="ctr">
              <a:defRPr sz="1400" b="0"/>
            </a:lvl1pPr>
          </a:lstStyle>
          <a:p>
            <a:r>
              <a:rPr lang="en-US" dirty="0"/>
              <a:t>Click icon to add picture</a:t>
            </a:r>
            <a:endParaRPr lang="en-AU" dirty="0"/>
          </a:p>
        </p:txBody>
      </p:sp>
      <p:sp>
        <p:nvSpPr>
          <p:cNvPr id="11" name="Content Placeholder 2"/>
          <p:cNvSpPr>
            <a:spLocks noGrp="1"/>
          </p:cNvSpPr>
          <p:nvPr>
            <p:ph idx="16"/>
          </p:nvPr>
        </p:nvSpPr>
        <p:spPr>
          <a:xfrm>
            <a:off x="468313" y="4018712"/>
            <a:ext cx="4032000" cy="972000"/>
          </a:xfrm>
          <a:solidFill>
            <a:schemeClr val="accent1"/>
          </a:solidFill>
        </p:spPr>
        <p:txBody>
          <a:bodyPr lIns="1008000" tIns="90000" rIns="72000" bIns="90000" anchor="ctr"/>
          <a:lstStyle>
            <a:lvl1pPr algn="just">
              <a:spcBef>
                <a:spcPts val="600"/>
              </a:spcBef>
              <a:spcAft>
                <a:spcPts val="600"/>
              </a:spcAft>
              <a:defRPr lang="en-US" sz="1400" b="1" dirty="0" smtClean="0">
                <a:solidFill>
                  <a:schemeClr val="bg1"/>
                </a:solidFill>
              </a:defRPr>
            </a:lvl1pPr>
            <a:lvl2pPr algn="just">
              <a:spcBef>
                <a:spcPts val="0"/>
              </a:spcBef>
              <a:spcAft>
                <a:spcPts val="600"/>
              </a:spcAft>
              <a:defRPr lang="en-US" dirty="0" smtClean="0">
                <a:solidFill>
                  <a:schemeClr val="bg1"/>
                </a:solidFill>
              </a:defRPr>
            </a:lvl2pPr>
            <a:lvl3pPr>
              <a:spcBef>
                <a:spcPts val="0"/>
              </a:spcBef>
              <a:spcAft>
                <a:spcPts val="300"/>
              </a:spcAft>
              <a:defRPr lang="en-US" dirty="0" smtClean="0"/>
            </a:lvl3pPr>
          </a:lstStyle>
          <a:p>
            <a:pPr lvl="0"/>
            <a:r>
              <a:rPr lang="en-US"/>
              <a:t>Click to edit Master text styles</a:t>
            </a:r>
          </a:p>
          <a:p>
            <a:pPr lvl="1"/>
            <a:r>
              <a:rPr lang="en-US"/>
              <a:t>Second level</a:t>
            </a:r>
          </a:p>
        </p:txBody>
      </p:sp>
      <p:sp>
        <p:nvSpPr>
          <p:cNvPr id="12" name="Picture Placeholder 5"/>
          <p:cNvSpPr>
            <a:spLocks noGrp="1"/>
          </p:cNvSpPr>
          <p:nvPr>
            <p:ph type="pic" sz="quarter" idx="17"/>
          </p:nvPr>
        </p:nvSpPr>
        <p:spPr>
          <a:xfrm>
            <a:off x="581265" y="4148584"/>
            <a:ext cx="720000" cy="720725"/>
          </a:xfrm>
          <a:solidFill>
            <a:schemeClr val="bg2"/>
          </a:solidFill>
        </p:spPr>
        <p:txBody>
          <a:bodyPr>
            <a:normAutofit/>
          </a:bodyPr>
          <a:lstStyle>
            <a:lvl1pPr algn="ctr">
              <a:defRPr sz="1400" b="0"/>
            </a:lvl1pPr>
          </a:lstStyle>
          <a:p>
            <a:r>
              <a:rPr lang="en-US" dirty="0"/>
              <a:t>Click icon to add picture</a:t>
            </a:r>
            <a:endParaRPr lang="en-AU" dirty="0"/>
          </a:p>
        </p:txBody>
      </p:sp>
      <p:sp>
        <p:nvSpPr>
          <p:cNvPr id="13" name="Content Placeholder 2"/>
          <p:cNvSpPr>
            <a:spLocks noGrp="1"/>
          </p:cNvSpPr>
          <p:nvPr>
            <p:ph idx="18"/>
          </p:nvPr>
        </p:nvSpPr>
        <p:spPr>
          <a:xfrm>
            <a:off x="467544" y="5121296"/>
            <a:ext cx="4032000" cy="972000"/>
          </a:xfrm>
          <a:solidFill>
            <a:schemeClr val="accent1"/>
          </a:solidFill>
        </p:spPr>
        <p:txBody>
          <a:bodyPr lIns="1008000" tIns="90000" rIns="72000" bIns="90000" anchor="ctr"/>
          <a:lstStyle>
            <a:lvl1pPr algn="just">
              <a:spcBef>
                <a:spcPts val="600"/>
              </a:spcBef>
              <a:spcAft>
                <a:spcPts val="600"/>
              </a:spcAft>
              <a:defRPr lang="en-US" sz="1400" b="1" dirty="0" smtClean="0">
                <a:solidFill>
                  <a:schemeClr val="bg1"/>
                </a:solidFill>
              </a:defRPr>
            </a:lvl1pPr>
            <a:lvl2pPr algn="just">
              <a:spcBef>
                <a:spcPts val="0"/>
              </a:spcBef>
              <a:spcAft>
                <a:spcPts val="600"/>
              </a:spcAft>
              <a:defRPr lang="en-US" dirty="0" smtClean="0">
                <a:solidFill>
                  <a:schemeClr val="bg1"/>
                </a:solidFill>
              </a:defRPr>
            </a:lvl2pPr>
            <a:lvl3pPr>
              <a:spcBef>
                <a:spcPts val="0"/>
              </a:spcBef>
              <a:spcAft>
                <a:spcPts val="300"/>
              </a:spcAft>
              <a:defRPr lang="en-US" dirty="0" smtClean="0"/>
            </a:lvl3pPr>
          </a:lstStyle>
          <a:p>
            <a:pPr lvl="0"/>
            <a:r>
              <a:rPr lang="en-US"/>
              <a:t>Click to edit Master text styles</a:t>
            </a:r>
          </a:p>
          <a:p>
            <a:pPr lvl="1"/>
            <a:r>
              <a:rPr lang="en-US"/>
              <a:t>Second level</a:t>
            </a:r>
          </a:p>
        </p:txBody>
      </p:sp>
      <p:sp>
        <p:nvSpPr>
          <p:cNvPr id="14" name="Picture Placeholder 5"/>
          <p:cNvSpPr>
            <a:spLocks noGrp="1"/>
          </p:cNvSpPr>
          <p:nvPr>
            <p:ph type="pic" sz="quarter" idx="19"/>
          </p:nvPr>
        </p:nvSpPr>
        <p:spPr>
          <a:xfrm>
            <a:off x="580496" y="5251168"/>
            <a:ext cx="720000" cy="720725"/>
          </a:xfrm>
          <a:solidFill>
            <a:schemeClr val="bg2"/>
          </a:solidFill>
        </p:spPr>
        <p:txBody>
          <a:bodyPr>
            <a:normAutofit/>
          </a:bodyPr>
          <a:lstStyle>
            <a:lvl1pPr algn="ctr">
              <a:defRPr sz="1400" b="0"/>
            </a:lvl1pPr>
          </a:lstStyle>
          <a:p>
            <a:r>
              <a:rPr lang="en-US" dirty="0"/>
              <a:t>Click icon to add picture</a:t>
            </a:r>
            <a:endParaRPr lang="en-AU" dirty="0"/>
          </a:p>
        </p:txBody>
      </p:sp>
      <p:sp>
        <p:nvSpPr>
          <p:cNvPr id="15" name="Content Placeholder 2"/>
          <p:cNvSpPr>
            <a:spLocks noGrp="1"/>
          </p:cNvSpPr>
          <p:nvPr>
            <p:ph idx="20"/>
          </p:nvPr>
        </p:nvSpPr>
        <p:spPr>
          <a:xfrm>
            <a:off x="4716713" y="1844675"/>
            <a:ext cx="4032000" cy="972000"/>
          </a:xfrm>
          <a:solidFill>
            <a:schemeClr val="accent1"/>
          </a:solidFill>
        </p:spPr>
        <p:txBody>
          <a:bodyPr lIns="1008000" tIns="90000" rIns="72000" bIns="90000" anchor="ctr"/>
          <a:lstStyle>
            <a:lvl1pPr algn="just">
              <a:spcBef>
                <a:spcPts val="600"/>
              </a:spcBef>
              <a:spcAft>
                <a:spcPts val="600"/>
              </a:spcAft>
              <a:defRPr lang="en-US" sz="1400" b="1" dirty="0" smtClean="0">
                <a:solidFill>
                  <a:schemeClr val="bg1"/>
                </a:solidFill>
              </a:defRPr>
            </a:lvl1pPr>
            <a:lvl2pPr algn="just">
              <a:spcBef>
                <a:spcPts val="0"/>
              </a:spcBef>
              <a:spcAft>
                <a:spcPts val="600"/>
              </a:spcAft>
              <a:defRPr lang="en-US" dirty="0" smtClean="0">
                <a:solidFill>
                  <a:schemeClr val="bg1"/>
                </a:solidFill>
              </a:defRPr>
            </a:lvl2pPr>
            <a:lvl3pPr>
              <a:spcBef>
                <a:spcPts val="0"/>
              </a:spcBef>
              <a:spcAft>
                <a:spcPts val="300"/>
              </a:spcAft>
              <a:defRPr lang="en-US" dirty="0" smtClean="0"/>
            </a:lvl3pPr>
          </a:lstStyle>
          <a:p>
            <a:pPr lvl="0"/>
            <a:r>
              <a:rPr lang="en-US"/>
              <a:t>Click to edit Master text styles</a:t>
            </a:r>
          </a:p>
          <a:p>
            <a:pPr lvl="1"/>
            <a:r>
              <a:rPr lang="en-US"/>
              <a:t>Second level</a:t>
            </a:r>
          </a:p>
        </p:txBody>
      </p:sp>
      <p:sp>
        <p:nvSpPr>
          <p:cNvPr id="16" name="Picture Placeholder 5"/>
          <p:cNvSpPr>
            <a:spLocks noGrp="1"/>
          </p:cNvSpPr>
          <p:nvPr>
            <p:ph type="pic" sz="quarter" idx="21"/>
          </p:nvPr>
        </p:nvSpPr>
        <p:spPr>
          <a:xfrm>
            <a:off x="4829665" y="1974547"/>
            <a:ext cx="720000" cy="720725"/>
          </a:xfrm>
          <a:solidFill>
            <a:schemeClr val="bg2"/>
          </a:solidFill>
        </p:spPr>
        <p:txBody>
          <a:bodyPr>
            <a:normAutofit/>
          </a:bodyPr>
          <a:lstStyle>
            <a:lvl1pPr algn="ctr">
              <a:defRPr sz="1400" b="0"/>
            </a:lvl1pPr>
          </a:lstStyle>
          <a:p>
            <a:r>
              <a:rPr lang="en-US" dirty="0"/>
              <a:t>Click icon to add picture</a:t>
            </a:r>
            <a:endParaRPr lang="en-AU" dirty="0"/>
          </a:p>
        </p:txBody>
      </p:sp>
      <p:sp>
        <p:nvSpPr>
          <p:cNvPr id="17" name="Content Placeholder 2"/>
          <p:cNvSpPr>
            <a:spLocks noGrp="1"/>
          </p:cNvSpPr>
          <p:nvPr>
            <p:ph idx="22"/>
          </p:nvPr>
        </p:nvSpPr>
        <p:spPr>
          <a:xfrm>
            <a:off x="4699547" y="2915704"/>
            <a:ext cx="4032000" cy="972000"/>
          </a:xfrm>
          <a:solidFill>
            <a:schemeClr val="accent1"/>
          </a:solidFill>
        </p:spPr>
        <p:txBody>
          <a:bodyPr lIns="1008000" tIns="90000" rIns="72000" bIns="90000" anchor="ctr"/>
          <a:lstStyle>
            <a:lvl1pPr algn="just">
              <a:spcBef>
                <a:spcPts val="600"/>
              </a:spcBef>
              <a:spcAft>
                <a:spcPts val="600"/>
              </a:spcAft>
              <a:defRPr lang="en-US" sz="1400" b="1" dirty="0" smtClean="0">
                <a:solidFill>
                  <a:schemeClr val="bg1"/>
                </a:solidFill>
              </a:defRPr>
            </a:lvl1pPr>
            <a:lvl2pPr algn="just">
              <a:spcBef>
                <a:spcPts val="0"/>
              </a:spcBef>
              <a:spcAft>
                <a:spcPts val="600"/>
              </a:spcAft>
              <a:defRPr lang="en-US" dirty="0" smtClean="0">
                <a:solidFill>
                  <a:schemeClr val="bg1"/>
                </a:solidFill>
              </a:defRPr>
            </a:lvl2pPr>
            <a:lvl3pPr>
              <a:spcBef>
                <a:spcPts val="0"/>
              </a:spcBef>
              <a:spcAft>
                <a:spcPts val="300"/>
              </a:spcAft>
              <a:defRPr lang="en-US" dirty="0" smtClean="0"/>
            </a:lvl3pPr>
          </a:lstStyle>
          <a:p>
            <a:pPr lvl="0"/>
            <a:r>
              <a:rPr lang="en-US"/>
              <a:t>Click to edit Master text styles</a:t>
            </a:r>
          </a:p>
          <a:p>
            <a:pPr lvl="1"/>
            <a:r>
              <a:rPr lang="en-US"/>
              <a:t>Second level</a:t>
            </a:r>
          </a:p>
        </p:txBody>
      </p:sp>
      <p:sp>
        <p:nvSpPr>
          <p:cNvPr id="18" name="Picture Placeholder 5"/>
          <p:cNvSpPr>
            <a:spLocks noGrp="1"/>
          </p:cNvSpPr>
          <p:nvPr>
            <p:ph type="pic" sz="quarter" idx="23"/>
          </p:nvPr>
        </p:nvSpPr>
        <p:spPr>
          <a:xfrm>
            <a:off x="4812499" y="3045576"/>
            <a:ext cx="720000" cy="720725"/>
          </a:xfrm>
          <a:solidFill>
            <a:schemeClr val="bg2"/>
          </a:solidFill>
        </p:spPr>
        <p:txBody>
          <a:bodyPr>
            <a:normAutofit/>
          </a:bodyPr>
          <a:lstStyle>
            <a:lvl1pPr algn="ctr">
              <a:defRPr sz="1400" b="0"/>
            </a:lvl1pPr>
          </a:lstStyle>
          <a:p>
            <a:r>
              <a:rPr lang="en-US" dirty="0"/>
              <a:t>Click icon to add picture</a:t>
            </a:r>
            <a:endParaRPr lang="en-AU" dirty="0"/>
          </a:p>
        </p:txBody>
      </p:sp>
      <p:sp>
        <p:nvSpPr>
          <p:cNvPr id="19" name="Content Placeholder 2"/>
          <p:cNvSpPr>
            <a:spLocks noGrp="1"/>
          </p:cNvSpPr>
          <p:nvPr>
            <p:ph idx="24"/>
          </p:nvPr>
        </p:nvSpPr>
        <p:spPr>
          <a:xfrm>
            <a:off x="4717482" y="4018712"/>
            <a:ext cx="4032000" cy="972000"/>
          </a:xfrm>
          <a:solidFill>
            <a:schemeClr val="accent1"/>
          </a:solidFill>
        </p:spPr>
        <p:txBody>
          <a:bodyPr lIns="1008000" tIns="90000" rIns="72000" bIns="90000" anchor="ctr"/>
          <a:lstStyle>
            <a:lvl1pPr algn="just">
              <a:spcBef>
                <a:spcPts val="600"/>
              </a:spcBef>
              <a:spcAft>
                <a:spcPts val="600"/>
              </a:spcAft>
              <a:defRPr lang="en-US" sz="1400" b="1" dirty="0" smtClean="0">
                <a:solidFill>
                  <a:schemeClr val="bg1"/>
                </a:solidFill>
              </a:defRPr>
            </a:lvl1pPr>
            <a:lvl2pPr algn="just">
              <a:spcBef>
                <a:spcPts val="0"/>
              </a:spcBef>
              <a:spcAft>
                <a:spcPts val="600"/>
              </a:spcAft>
              <a:defRPr lang="en-US" dirty="0" smtClean="0">
                <a:solidFill>
                  <a:schemeClr val="bg1"/>
                </a:solidFill>
              </a:defRPr>
            </a:lvl2pPr>
            <a:lvl3pPr>
              <a:spcBef>
                <a:spcPts val="0"/>
              </a:spcBef>
              <a:spcAft>
                <a:spcPts val="300"/>
              </a:spcAft>
              <a:defRPr lang="en-US" dirty="0" smtClean="0"/>
            </a:lvl3pPr>
          </a:lstStyle>
          <a:p>
            <a:pPr lvl="0"/>
            <a:r>
              <a:rPr lang="en-US"/>
              <a:t>Click to edit Master text styles</a:t>
            </a:r>
          </a:p>
          <a:p>
            <a:pPr lvl="1"/>
            <a:r>
              <a:rPr lang="en-US"/>
              <a:t>Second level</a:t>
            </a:r>
          </a:p>
        </p:txBody>
      </p:sp>
      <p:sp>
        <p:nvSpPr>
          <p:cNvPr id="20" name="Picture Placeholder 5"/>
          <p:cNvSpPr>
            <a:spLocks noGrp="1"/>
          </p:cNvSpPr>
          <p:nvPr>
            <p:ph type="pic" sz="quarter" idx="25"/>
          </p:nvPr>
        </p:nvSpPr>
        <p:spPr>
          <a:xfrm>
            <a:off x="4830434" y="4148584"/>
            <a:ext cx="720000" cy="720725"/>
          </a:xfrm>
          <a:solidFill>
            <a:schemeClr val="bg2"/>
          </a:solidFill>
        </p:spPr>
        <p:txBody>
          <a:bodyPr>
            <a:normAutofit/>
          </a:bodyPr>
          <a:lstStyle>
            <a:lvl1pPr algn="ctr">
              <a:defRPr sz="1400" b="0"/>
            </a:lvl1pPr>
          </a:lstStyle>
          <a:p>
            <a:r>
              <a:rPr lang="en-US" dirty="0"/>
              <a:t>Click icon to add picture</a:t>
            </a:r>
            <a:endParaRPr lang="en-AU" dirty="0"/>
          </a:p>
        </p:txBody>
      </p:sp>
      <p:sp>
        <p:nvSpPr>
          <p:cNvPr id="21" name="Content Placeholder 2"/>
          <p:cNvSpPr>
            <a:spLocks noGrp="1"/>
          </p:cNvSpPr>
          <p:nvPr>
            <p:ph idx="26"/>
          </p:nvPr>
        </p:nvSpPr>
        <p:spPr>
          <a:xfrm>
            <a:off x="4716713" y="5121296"/>
            <a:ext cx="4032000" cy="972000"/>
          </a:xfrm>
          <a:solidFill>
            <a:schemeClr val="accent1"/>
          </a:solidFill>
        </p:spPr>
        <p:txBody>
          <a:bodyPr lIns="1008000" tIns="90000" rIns="72000" bIns="90000" anchor="ctr"/>
          <a:lstStyle>
            <a:lvl1pPr algn="just">
              <a:spcBef>
                <a:spcPts val="600"/>
              </a:spcBef>
              <a:spcAft>
                <a:spcPts val="600"/>
              </a:spcAft>
              <a:defRPr lang="en-US" sz="1400" b="1" dirty="0" smtClean="0">
                <a:solidFill>
                  <a:schemeClr val="bg1"/>
                </a:solidFill>
              </a:defRPr>
            </a:lvl1pPr>
            <a:lvl2pPr algn="just">
              <a:spcBef>
                <a:spcPts val="0"/>
              </a:spcBef>
              <a:spcAft>
                <a:spcPts val="600"/>
              </a:spcAft>
              <a:defRPr lang="en-US" dirty="0" smtClean="0">
                <a:solidFill>
                  <a:schemeClr val="bg1"/>
                </a:solidFill>
              </a:defRPr>
            </a:lvl2pPr>
            <a:lvl3pPr>
              <a:spcBef>
                <a:spcPts val="0"/>
              </a:spcBef>
              <a:spcAft>
                <a:spcPts val="300"/>
              </a:spcAft>
              <a:defRPr lang="en-US" dirty="0" smtClean="0"/>
            </a:lvl3pPr>
          </a:lstStyle>
          <a:p>
            <a:pPr lvl="0"/>
            <a:r>
              <a:rPr lang="en-US"/>
              <a:t>Click to edit Master text styles</a:t>
            </a:r>
          </a:p>
          <a:p>
            <a:pPr lvl="1"/>
            <a:r>
              <a:rPr lang="en-US"/>
              <a:t>Second level</a:t>
            </a:r>
          </a:p>
        </p:txBody>
      </p:sp>
      <p:sp>
        <p:nvSpPr>
          <p:cNvPr id="22" name="Picture Placeholder 5"/>
          <p:cNvSpPr>
            <a:spLocks noGrp="1"/>
          </p:cNvSpPr>
          <p:nvPr>
            <p:ph type="pic" sz="quarter" idx="27"/>
          </p:nvPr>
        </p:nvSpPr>
        <p:spPr>
          <a:xfrm>
            <a:off x="4829665" y="5251168"/>
            <a:ext cx="720000" cy="720725"/>
          </a:xfrm>
          <a:solidFill>
            <a:schemeClr val="bg2"/>
          </a:solidFill>
        </p:spPr>
        <p:txBody>
          <a:bodyPr>
            <a:normAutofit/>
          </a:bodyPr>
          <a:lstStyle>
            <a:lvl1pPr algn="ctr">
              <a:defRPr sz="1400" b="0"/>
            </a:lvl1pPr>
          </a:lstStyle>
          <a:p>
            <a:r>
              <a:rPr lang="en-US" dirty="0"/>
              <a:t>Click icon to add picture</a:t>
            </a:r>
            <a:endParaRPr lang="en-AU" dirty="0"/>
          </a:p>
        </p:txBody>
      </p:sp>
    </p:spTree>
    <p:extLst>
      <p:ext uri="{BB962C8B-B14F-4D97-AF65-F5344CB8AC3E}">
        <p14:creationId xmlns:p14="http://schemas.microsoft.com/office/powerpoint/2010/main" val="4232125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ack Cover - Set imag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866934" y="4869160"/>
            <a:ext cx="5184576" cy="499862"/>
          </a:xfrm>
        </p:spPr>
        <p:txBody>
          <a:bodyPr>
            <a:noAutofit/>
          </a:bodyPr>
          <a:lstStyle>
            <a:lvl1pPr>
              <a:lnSpc>
                <a:spcPct val="80000"/>
              </a:lnSpc>
              <a:defRPr sz="3000" cap="all" baseline="0">
                <a:solidFill>
                  <a:schemeClr val="bg1"/>
                </a:solidFill>
              </a:defRPr>
            </a:lvl1pPr>
          </a:lstStyle>
          <a:p>
            <a:r>
              <a:rPr lang="en-US" dirty="0"/>
              <a:t>[Sign off]</a:t>
            </a:r>
            <a:endParaRPr lang="en-AU" dirty="0"/>
          </a:p>
        </p:txBody>
      </p:sp>
      <p:pic>
        <p:nvPicPr>
          <p:cNvPr id="1026" name="Picture 2"/>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765456" y="5399727"/>
            <a:ext cx="3859213"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699256" y="6172998"/>
            <a:ext cx="2880000" cy="342821"/>
          </a:xfrm>
          <a:prstGeom prst="rect">
            <a:avLst/>
          </a:prstGeom>
        </p:spPr>
      </p:pic>
    </p:spTree>
    <p:extLst>
      <p:ext uri="{BB962C8B-B14F-4D97-AF65-F5344CB8AC3E}">
        <p14:creationId xmlns:p14="http://schemas.microsoft.com/office/powerpoint/2010/main" val="3484152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ack Cover - Changeable Image">
    <p:spTree>
      <p:nvGrpSpPr>
        <p:cNvPr id="1" name=""/>
        <p:cNvGrpSpPr/>
        <p:nvPr/>
      </p:nvGrpSpPr>
      <p:grpSpPr>
        <a:xfrm>
          <a:off x="0" y="0"/>
          <a:ext cx="0" cy="0"/>
          <a:chOff x="0" y="0"/>
          <a:chExt cx="0" cy="0"/>
        </a:xfrm>
      </p:grpSpPr>
      <p:sp>
        <p:nvSpPr>
          <p:cNvPr id="8" name="Picture Placeholder 3"/>
          <p:cNvSpPr>
            <a:spLocks noGrp="1"/>
          </p:cNvSpPr>
          <p:nvPr>
            <p:ph type="pic" sz="quarter" idx="13" hasCustomPrompt="1"/>
          </p:nvPr>
        </p:nvSpPr>
        <p:spPr>
          <a:xfrm>
            <a:off x="0" y="0"/>
            <a:ext cx="9144000" cy="6858000"/>
          </a:xfrm>
          <a:solidFill>
            <a:schemeClr val="bg1">
              <a:lumMod val="95000"/>
            </a:schemeClr>
          </a:solidFill>
        </p:spPr>
        <p:txBody>
          <a:bodyPr anchor="ctr"/>
          <a:lstStyle>
            <a:lvl1pPr algn="ctr">
              <a:spcBef>
                <a:spcPts val="0"/>
              </a:spcBef>
              <a:spcAft>
                <a:spcPts val="0"/>
              </a:spcAft>
              <a:defRPr baseline="0"/>
            </a:lvl1pPr>
          </a:lstStyle>
          <a:p>
            <a:r>
              <a:rPr lang="en-AU" dirty="0"/>
              <a:t>Click icon to fill picture holder.</a:t>
            </a:r>
            <a:br>
              <a:rPr lang="en-AU" dirty="0"/>
            </a:br>
            <a:r>
              <a:rPr lang="en-AU" dirty="0"/>
              <a:t>Send to back once filled so transparent overlay appears.</a:t>
            </a:r>
            <a:br>
              <a:rPr lang="en-AU" dirty="0"/>
            </a:br>
            <a:br>
              <a:rPr lang="en-AU" dirty="0"/>
            </a:br>
            <a:br>
              <a:rPr lang="en-AU" dirty="0"/>
            </a:br>
            <a:br>
              <a:rPr lang="en-AU" dirty="0"/>
            </a:br>
            <a:br>
              <a:rPr lang="en-AU" dirty="0"/>
            </a:br>
            <a:endParaRPr lang="en-AU" dirty="0"/>
          </a:p>
        </p:txBody>
      </p:sp>
      <p:sp>
        <p:nvSpPr>
          <p:cNvPr id="2" name="Title 1"/>
          <p:cNvSpPr>
            <a:spLocks noGrp="1"/>
          </p:cNvSpPr>
          <p:nvPr>
            <p:ph type="title" hasCustomPrompt="1"/>
          </p:nvPr>
        </p:nvSpPr>
        <p:spPr>
          <a:xfrm>
            <a:off x="838470" y="4869160"/>
            <a:ext cx="5184576" cy="499862"/>
          </a:xfrm>
        </p:spPr>
        <p:txBody>
          <a:bodyPr>
            <a:noAutofit/>
          </a:bodyPr>
          <a:lstStyle>
            <a:lvl1pPr>
              <a:lnSpc>
                <a:spcPct val="80000"/>
              </a:lnSpc>
              <a:defRPr sz="3000" cap="all" baseline="0">
                <a:solidFill>
                  <a:schemeClr val="bg1"/>
                </a:solidFill>
              </a:defRPr>
            </a:lvl1pPr>
          </a:lstStyle>
          <a:p>
            <a:r>
              <a:rPr lang="en-US" dirty="0"/>
              <a:t>[Sign off]</a:t>
            </a:r>
            <a:endParaRPr lang="en-AU" dirty="0"/>
          </a:p>
        </p:txBody>
      </p:sp>
      <p:pic>
        <p:nvPicPr>
          <p:cNvPr id="6" name="Picture 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765456" y="5399727"/>
            <a:ext cx="3859213"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5602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AU"/>
              <a:t>Vickery Extension Project - Briefing </a:t>
            </a:r>
            <a:endParaRPr lang="en-AU" dirty="0"/>
          </a:p>
        </p:txBody>
      </p:sp>
      <p:sp>
        <p:nvSpPr>
          <p:cNvPr id="4" name="Slide Number Placeholder 3"/>
          <p:cNvSpPr>
            <a:spLocks noGrp="1"/>
          </p:cNvSpPr>
          <p:nvPr>
            <p:ph type="sldNum" sz="quarter" idx="11"/>
          </p:nvPr>
        </p:nvSpPr>
        <p:spPr/>
        <p:txBody>
          <a:bodyPr/>
          <a:lstStyle/>
          <a:p>
            <a:fld id="{E917DE0E-AFB1-41FD-BC35-27DB61CA125F}" type="slidenum">
              <a:rPr lang="en-AU" smtClean="0"/>
              <a:pPr/>
              <a:t>‹#›</a:t>
            </a:fld>
            <a:r>
              <a:rPr lang="en-AU" dirty="0"/>
              <a:t> </a:t>
            </a:r>
            <a:r>
              <a:rPr lang="en-AU" dirty="0">
                <a:solidFill>
                  <a:schemeClr val="accent4"/>
                </a:solidFill>
              </a:rPr>
              <a:t>//</a:t>
            </a:r>
          </a:p>
        </p:txBody>
      </p:sp>
      <p:sp>
        <p:nvSpPr>
          <p:cNvPr id="7" name="Title 6"/>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980704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Changeable Image">
    <p:spTree>
      <p:nvGrpSpPr>
        <p:cNvPr id="1" name=""/>
        <p:cNvGrpSpPr/>
        <p:nvPr/>
      </p:nvGrpSpPr>
      <p:grpSpPr>
        <a:xfrm>
          <a:off x="0" y="0"/>
          <a:ext cx="0" cy="0"/>
          <a:chOff x="0" y="0"/>
          <a:chExt cx="0" cy="0"/>
        </a:xfrm>
      </p:grpSpPr>
      <p:sp>
        <p:nvSpPr>
          <p:cNvPr id="4" name="Picture Placeholder 3"/>
          <p:cNvSpPr>
            <a:spLocks noGrp="1"/>
          </p:cNvSpPr>
          <p:nvPr>
            <p:ph type="pic" sz="quarter" idx="13" hasCustomPrompt="1"/>
          </p:nvPr>
        </p:nvSpPr>
        <p:spPr>
          <a:xfrm>
            <a:off x="0" y="0"/>
            <a:ext cx="9144000" cy="6858000"/>
          </a:xfrm>
          <a:solidFill>
            <a:schemeClr val="bg1">
              <a:lumMod val="95000"/>
            </a:schemeClr>
          </a:solidFill>
        </p:spPr>
        <p:txBody>
          <a:bodyPr anchor="ctr"/>
          <a:lstStyle>
            <a:lvl1pPr algn="ctr">
              <a:spcBef>
                <a:spcPts val="0"/>
              </a:spcBef>
              <a:spcAft>
                <a:spcPts val="0"/>
              </a:spcAft>
              <a:defRPr baseline="0"/>
            </a:lvl1pPr>
          </a:lstStyle>
          <a:p>
            <a:r>
              <a:rPr lang="en-AU" dirty="0"/>
              <a:t>Click icon to fill picture holder.</a:t>
            </a:r>
            <a:br>
              <a:rPr lang="en-AU" dirty="0"/>
            </a:br>
            <a:r>
              <a:rPr lang="en-AU" dirty="0"/>
              <a:t>Send to back once filled so transparent overlay appears.</a:t>
            </a:r>
            <a:br>
              <a:rPr lang="en-AU" dirty="0"/>
            </a:br>
            <a:br>
              <a:rPr lang="en-AU" dirty="0"/>
            </a:br>
            <a:br>
              <a:rPr lang="en-AU" dirty="0"/>
            </a:br>
            <a:br>
              <a:rPr lang="en-AU" dirty="0"/>
            </a:br>
            <a:br>
              <a:rPr lang="en-AU" dirty="0"/>
            </a:br>
            <a:endParaRPr lang="en-AU" dirty="0"/>
          </a:p>
        </p:txBody>
      </p:sp>
      <p:sp>
        <p:nvSpPr>
          <p:cNvPr id="2" name="Title 1"/>
          <p:cNvSpPr>
            <a:spLocks noGrp="1"/>
          </p:cNvSpPr>
          <p:nvPr>
            <p:ph type="title" hasCustomPrompt="1"/>
          </p:nvPr>
        </p:nvSpPr>
        <p:spPr>
          <a:xfrm>
            <a:off x="827584" y="1268760"/>
            <a:ext cx="8172440" cy="648072"/>
          </a:xfrm>
        </p:spPr>
        <p:txBody>
          <a:bodyPr>
            <a:noAutofit/>
          </a:bodyPr>
          <a:lstStyle>
            <a:lvl1pPr>
              <a:lnSpc>
                <a:spcPct val="80000"/>
              </a:lnSpc>
              <a:defRPr sz="4400">
                <a:solidFill>
                  <a:schemeClr val="bg1"/>
                </a:solidFill>
              </a:defRPr>
            </a:lvl1pPr>
          </a:lstStyle>
          <a:p>
            <a:r>
              <a:rPr lang="en-US" dirty="0"/>
              <a:t>[Title]</a:t>
            </a:r>
            <a:endParaRPr lang="en-AU" dirty="0"/>
          </a:p>
        </p:txBody>
      </p:sp>
      <p:sp>
        <p:nvSpPr>
          <p:cNvPr id="7" name="Text Placeholder 6"/>
          <p:cNvSpPr>
            <a:spLocks noGrp="1"/>
          </p:cNvSpPr>
          <p:nvPr>
            <p:ph type="body" sz="quarter" idx="10" hasCustomPrompt="1"/>
          </p:nvPr>
        </p:nvSpPr>
        <p:spPr>
          <a:xfrm>
            <a:off x="827585" y="2055143"/>
            <a:ext cx="7344816" cy="797793"/>
          </a:xfrm>
        </p:spPr>
        <p:txBody>
          <a:bodyPr>
            <a:normAutofit/>
          </a:bodyPr>
          <a:lstStyle>
            <a:lvl1pPr marL="0" indent="0">
              <a:buNone/>
              <a:defRPr sz="2000" b="0" cap="all" baseline="0">
                <a:solidFill>
                  <a:schemeClr val="bg1"/>
                </a:solidFill>
              </a:defRPr>
            </a:lvl1pPr>
          </a:lstStyle>
          <a:p>
            <a:pPr lvl="0"/>
            <a:r>
              <a:rPr lang="en-US" dirty="0"/>
              <a:t>[Subtitle]</a:t>
            </a:r>
          </a:p>
        </p:txBody>
      </p:sp>
      <p:sp>
        <p:nvSpPr>
          <p:cNvPr id="5" name="Text Placeholder 4"/>
          <p:cNvSpPr>
            <a:spLocks noGrp="1"/>
          </p:cNvSpPr>
          <p:nvPr>
            <p:ph type="body" sz="quarter" idx="11" hasCustomPrompt="1"/>
          </p:nvPr>
        </p:nvSpPr>
        <p:spPr>
          <a:xfrm>
            <a:off x="827088" y="5910768"/>
            <a:ext cx="3744912" cy="144000"/>
          </a:xfrm>
        </p:spPr>
        <p:txBody>
          <a:bodyPr>
            <a:normAutofit/>
          </a:bodyPr>
          <a:lstStyle>
            <a:lvl1pPr>
              <a:defRPr sz="1100" b="1" cap="all" baseline="0">
                <a:solidFill>
                  <a:schemeClr val="bg1"/>
                </a:solidFill>
              </a:defRPr>
            </a:lvl1pPr>
          </a:lstStyle>
          <a:p>
            <a:pPr lvl="0"/>
            <a:r>
              <a:rPr lang="en-US" dirty="0"/>
              <a:t>Sydney, Australia</a:t>
            </a:r>
          </a:p>
        </p:txBody>
      </p:sp>
      <p:sp>
        <p:nvSpPr>
          <p:cNvPr id="8" name="Text Placeholder 4"/>
          <p:cNvSpPr>
            <a:spLocks noGrp="1"/>
          </p:cNvSpPr>
          <p:nvPr>
            <p:ph type="body" sz="quarter" idx="12" hasCustomPrompt="1"/>
          </p:nvPr>
        </p:nvSpPr>
        <p:spPr>
          <a:xfrm>
            <a:off x="820738" y="6075868"/>
            <a:ext cx="3744912" cy="144000"/>
          </a:xfrm>
        </p:spPr>
        <p:txBody>
          <a:bodyPr>
            <a:normAutofit/>
          </a:bodyPr>
          <a:lstStyle>
            <a:lvl1pPr>
              <a:defRPr sz="1100" b="0" cap="all" baseline="0">
                <a:solidFill>
                  <a:schemeClr val="bg1"/>
                </a:solidFill>
              </a:defRPr>
            </a:lvl1pPr>
          </a:lstStyle>
          <a:p>
            <a:pPr lvl="0"/>
            <a:r>
              <a:rPr lang="en-US" dirty="0"/>
              <a:t>[Date month]</a:t>
            </a:r>
          </a:p>
        </p:txBody>
      </p:sp>
    </p:spTree>
    <p:extLst>
      <p:ext uri="{BB962C8B-B14F-4D97-AF65-F5344CB8AC3E}">
        <p14:creationId xmlns:p14="http://schemas.microsoft.com/office/powerpoint/2010/main" val="625396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3491880" y="764704"/>
            <a:ext cx="5652120"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 name="Slide Number Placeholder 5"/>
          <p:cNvSpPr>
            <a:spLocks noGrp="1"/>
          </p:cNvSpPr>
          <p:nvPr>
            <p:ph type="sldNum" sz="quarter" idx="4"/>
          </p:nvPr>
        </p:nvSpPr>
        <p:spPr>
          <a:xfrm>
            <a:off x="464694" y="6500835"/>
            <a:ext cx="392530" cy="217125"/>
          </a:xfrm>
          <a:prstGeom prst="rect">
            <a:avLst/>
          </a:prstGeom>
        </p:spPr>
        <p:txBody>
          <a:bodyPr vert="horz" lIns="0" tIns="0" rIns="0" bIns="0" rtlCol="0" anchor="ctr"/>
          <a:lstStyle>
            <a:lvl1pPr algn="l">
              <a:defRPr sz="1000">
                <a:solidFill>
                  <a:schemeClr val="tx1"/>
                </a:solidFill>
              </a:defRPr>
            </a:lvl1pPr>
          </a:lstStyle>
          <a:p>
            <a:fld id="{E917DE0E-AFB1-41FD-BC35-27DB61CA125F}" type="slidenum">
              <a:rPr lang="en-AU" smtClean="0"/>
              <a:pPr/>
              <a:t>‹#›</a:t>
            </a:fld>
            <a:endParaRPr lang="en-AU" dirty="0"/>
          </a:p>
        </p:txBody>
      </p:sp>
      <p:sp>
        <p:nvSpPr>
          <p:cNvPr id="6" name="Footer Placeholder 4"/>
          <p:cNvSpPr>
            <a:spLocks noGrp="1"/>
          </p:cNvSpPr>
          <p:nvPr>
            <p:ph type="ftr" sz="quarter" idx="3"/>
          </p:nvPr>
        </p:nvSpPr>
        <p:spPr>
          <a:xfrm>
            <a:off x="5176564" y="6500834"/>
            <a:ext cx="3571900" cy="217125"/>
          </a:xfrm>
          <a:prstGeom prst="rect">
            <a:avLst/>
          </a:prstGeom>
        </p:spPr>
        <p:txBody>
          <a:bodyPr vert="horz" lIns="0" tIns="0" rIns="0" bIns="0" rtlCol="0" anchor="ctr"/>
          <a:lstStyle>
            <a:lvl1pPr algn="l">
              <a:defRPr sz="1000">
                <a:solidFill>
                  <a:schemeClr val="tx1"/>
                </a:solidFill>
              </a:defRPr>
            </a:lvl1pPr>
          </a:lstStyle>
          <a:p>
            <a:pPr algn="r"/>
            <a:r>
              <a:rPr lang="en-AU"/>
              <a:t>Vickery Extension Project - Briefing </a:t>
            </a:r>
            <a:endParaRPr lang="en-AU" dirty="0"/>
          </a:p>
        </p:txBody>
      </p:sp>
      <p:sp>
        <p:nvSpPr>
          <p:cNvPr id="7" name="Rectangle 6"/>
          <p:cNvSpPr/>
          <p:nvPr userDrawn="1"/>
        </p:nvSpPr>
        <p:spPr>
          <a:xfrm>
            <a:off x="251520" y="5949280"/>
            <a:ext cx="8568952"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4041477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78015DD-561B-4063-97CD-760961A2D5E5}" type="datetimeFigureOut">
              <a:rPr lang="en-AU" smtClean="0"/>
              <a:t>27/02/2019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BBC8FC2-E906-404F-9387-9170A30DE8A5}" type="slidenum">
              <a:rPr lang="en-AU" smtClean="0"/>
              <a:t>‹#›</a:t>
            </a:fld>
            <a:endParaRPr lang="en-AU"/>
          </a:p>
        </p:txBody>
      </p:sp>
    </p:spTree>
    <p:extLst>
      <p:ext uri="{BB962C8B-B14F-4D97-AF65-F5344CB8AC3E}">
        <p14:creationId xmlns:p14="http://schemas.microsoft.com/office/powerpoint/2010/main" val="3410047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8015DD-561B-4063-97CD-760961A2D5E5}" type="datetimeFigureOut">
              <a:rPr lang="en-AU" smtClean="0"/>
              <a:t>27/02/2019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BBC8FC2-E906-404F-9387-9170A30DE8A5}" type="slidenum">
              <a:rPr lang="en-AU" smtClean="0"/>
              <a:t>‹#›</a:t>
            </a:fld>
            <a:endParaRPr lang="en-AU"/>
          </a:p>
        </p:txBody>
      </p:sp>
    </p:spTree>
    <p:extLst>
      <p:ext uri="{BB962C8B-B14F-4D97-AF65-F5344CB8AC3E}">
        <p14:creationId xmlns:p14="http://schemas.microsoft.com/office/powerpoint/2010/main" val="13235397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78015DD-561B-4063-97CD-760961A2D5E5}" type="datetimeFigureOut">
              <a:rPr lang="en-AU" smtClean="0"/>
              <a:t>27/02/2019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BBC8FC2-E906-404F-9387-9170A30DE8A5}" type="slidenum">
              <a:rPr lang="en-AU" smtClean="0"/>
              <a:t>‹#›</a:t>
            </a:fld>
            <a:endParaRPr lang="en-AU"/>
          </a:p>
        </p:txBody>
      </p:sp>
    </p:spTree>
    <p:extLst>
      <p:ext uri="{BB962C8B-B14F-4D97-AF65-F5344CB8AC3E}">
        <p14:creationId xmlns:p14="http://schemas.microsoft.com/office/powerpoint/2010/main" val="25097040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8015DD-561B-4063-97CD-760961A2D5E5}" type="datetimeFigureOut">
              <a:rPr lang="en-AU" smtClean="0"/>
              <a:t>27/02/2019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BBC8FC2-E906-404F-9387-9170A30DE8A5}" type="slidenum">
              <a:rPr lang="en-AU" smtClean="0"/>
              <a:t>‹#›</a:t>
            </a:fld>
            <a:endParaRPr lang="en-AU"/>
          </a:p>
        </p:txBody>
      </p:sp>
    </p:spTree>
    <p:extLst>
      <p:ext uri="{BB962C8B-B14F-4D97-AF65-F5344CB8AC3E}">
        <p14:creationId xmlns:p14="http://schemas.microsoft.com/office/powerpoint/2010/main" val="4247667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8015DD-561B-4063-97CD-760961A2D5E5}" type="datetimeFigureOut">
              <a:rPr lang="en-AU" smtClean="0"/>
              <a:t>27/02/2019</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DBBC8FC2-E906-404F-9387-9170A30DE8A5}" type="slidenum">
              <a:rPr lang="en-AU" smtClean="0"/>
              <a:t>‹#›</a:t>
            </a:fld>
            <a:endParaRPr lang="en-AU"/>
          </a:p>
        </p:txBody>
      </p:sp>
    </p:spTree>
    <p:extLst>
      <p:ext uri="{BB962C8B-B14F-4D97-AF65-F5344CB8AC3E}">
        <p14:creationId xmlns:p14="http://schemas.microsoft.com/office/powerpoint/2010/main" val="6976362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78015DD-561B-4063-97CD-760961A2D5E5}" type="datetimeFigureOut">
              <a:rPr lang="en-AU" smtClean="0"/>
              <a:t>27/02/2019</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DBBC8FC2-E906-404F-9387-9170A30DE8A5}" type="slidenum">
              <a:rPr lang="en-AU" smtClean="0"/>
              <a:t>‹#›</a:t>
            </a:fld>
            <a:endParaRPr lang="en-AU"/>
          </a:p>
        </p:txBody>
      </p:sp>
    </p:spTree>
    <p:extLst>
      <p:ext uri="{BB962C8B-B14F-4D97-AF65-F5344CB8AC3E}">
        <p14:creationId xmlns:p14="http://schemas.microsoft.com/office/powerpoint/2010/main" val="1147714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8015DD-561B-4063-97CD-760961A2D5E5}" type="datetimeFigureOut">
              <a:rPr lang="en-AU" smtClean="0"/>
              <a:t>27/02/2019</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DBBC8FC2-E906-404F-9387-9170A30DE8A5}" type="slidenum">
              <a:rPr lang="en-AU" smtClean="0"/>
              <a:t>‹#›</a:t>
            </a:fld>
            <a:endParaRPr lang="en-AU"/>
          </a:p>
        </p:txBody>
      </p:sp>
    </p:spTree>
    <p:extLst>
      <p:ext uri="{BB962C8B-B14F-4D97-AF65-F5344CB8AC3E}">
        <p14:creationId xmlns:p14="http://schemas.microsoft.com/office/powerpoint/2010/main" val="23185789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78015DD-561B-4063-97CD-760961A2D5E5}" type="datetimeFigureOut">
              <a:rPr lang="en-AU" smtClean="0"/>
              <a:t>27/02/2019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BBC8FC2-E906-404F-9387-9170A30DE8A5}" type="slidenum">
              <a:rPr lang="en-AU" smtClean="0"/>
              <a:t>‹#›</a:t>
            </a:fld>
            <a:endParaRPr lang="en-AU"/>
          </a:p>
        </p:txBody>
      </p:sp>
    </p:spTree>
    <p:extLst>
      <p:ext uri="{BB962C8B-B14F-4D97-AF65-F5344CB8AC3E}">
        <p14:creationId xmlns:p14="http://schemas.microsoft.com/office/powerpoint/2010/main" val="830057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78015DD-561B-4063-97CD-760961A2D5E5}" type="datetimeFigureOut">
              <a:rPr lang="en-AU" smtClean="0"/>
              <a:t>27/02/2019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BBC8FC2-E906-404F-9387-9170A30DE8A5}" type="slidenum">
              <a:rPr lang="en-AU" smtClean="0"/>
              <a:t>‹#›</a:t>
            </a:fld>
            <a:endParaRPr lang="en-AU"/>
          </a:p>
        </p:txBody>
      </p:sp>
    </p:spTree>
    <p:extLst>
      <p:ext uri="{BB962C8B-B14F-4D97-AF65-F5344CB8AC3E}">
        <p14:creationId xmlns:p14="http://schemas.microsoft.com/office/powerpoint/2010/main" val="1719896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9143998" cy="6857999"/>
          </a:xfrm>
          <a:prstGeom prst="rect">
            <a:avLst/>
          </a:prstGeom>
        </p:spPr>
      </p:pic>
      <p:sp>
        <p:nvSpPr>
          <p:cNvPr id="2" name="Title 1"/>
          <p:cNvSpPr>
            <a:spLocks noGrp="1"/>
          </p:cNvSpPr>
          <p:nvPr>
            <p:ph type="title" hasCustomPrompt="1"/>
          </p:nvPr>
        </p:nvSpPr>
        <p:spPr>
          <a:xfrm>
            <a:off x="468313" y="1440000"/>
            <a:ext cx="6048672" cy="2016224"/>
          </a:xfrm>
        </p:spPr>
        <p:txBody>
          <a:bodyPr anchor="t">
            <a:noAutofit/>
          </a:bodyPr>
          <a:lstStyle>
            <a:lvl1pPr>
              <a:lnSpc>
                <a:spcPct val="80000"/>
              </a:lnSpc>
              <a:defRPr sz="4400">
                <a:solidFill>
                  <a:schemeClr val="bg1"/>
                </a:solidFill>
              </a:defRPr>
            </a:lvl1pPr>
          </a:lstStyle>
          <a:p>
            <a:r>
              <a:rPr lang="en-US" dirty="0"/>
              <a:t>[Title]</a:t>
            </a:r>
            <a:endParaRPr lang="en-AU" dirty="0"/>
          </a:p>
        </p:txBody>
      </p:sp>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699256" y="6046160"/>
            <a:ext cx="2880000" cy="342821"/>
          </a:xfrm>
          <a:prstGeom prst="rect">
            <a:avLst/>
          </a:prstGeom>
        </p:spPr>
      </p:pic>
    </p:spTree>
    <p:extLst>
      <p:ext uri="{BB962C8B-B14F-4D97-AF65-F5344CB8AC3E}">
        <p14:creationId xmlns:p14="http://schemas.microsoft.com/office/powerpoint/2010/main" val="2165914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8015DD-561B-4063-97CD-760961A2D5E5}" type="datetimeFigureOut">
              <a:rPr lang="en-AU" smtClean="0"/>
              <a:t>27/02/2019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BBC8FC2-E906-404F-9387-9170A30DE8A5}" type="slidenum">
              <a:rPr lang="en-AU" smtClean="0"/>
              <a:t>‹#›</a:t>
            </a:fld>
            <a:endParaRPr lang="en-AU"/>
          </a:p>
        </p:txBody>
      </p:sp>
    </p:spTree>
    <p:extLst>
      <p:ext uri="{BB962C8B-B14F-4D97-AF65-F5344CB8AC3E}">
        <p14:creationId xmlns:p14="http://schemas.microsoft.com/office/powerpoint/2010/main" val="21280223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8015DD-561B-4063-97CD-760961A2D5E5}" type="datetimeFigureOut">
              <a:rPr lang="en-AU" smtClean="0"/>
              <a:t>27/02/2019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BBC8FC2-E906-404F-9387-9170A30DE8A5}" type="slidenum">
              <a:rPr lang="en-AU" smtClean="0"/>
              <a:t>‹#›</a:t>
            </a:fld>
            <a:endParaRPr lang="en-AU"/>
          </a:p>
        </p:txBody>
      </p:sp>
    </p:spTree>
    <p:extLst>
      <p:ext uri="{BB962C8B-B14F-4D97-AF65-F5344CB8AC3E}">
        <p14:creationId xmlns:p14="http://schemas.microsoft.com/office/powerpoint/2010/main" val="24770291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 descr="hs-logo-green-RGB10_91_24.png"/>
          <p:cNvPicPr>
            <a:picLocks noChangeAspect="1"/>
          </p:cNvPicPr>
          <p:nvPr userDrawn="1"/>
        </p:nvPicPr>
        <p:blipFill>
          <a:blip r:embed="rId2" cstate="print"/>
          <a:srcRect/>
          <a:stretch>
            <a:fillRect/>
          </a:stretch>
        </p:blipFill>
        <p:spPr bwMode="auto">
          <a:xfrm>
            <a:off x="6324600" y="404813"/>
            <a:ext cx="2422525" cy="530225"/>
          </a:xfrm>
          <a:prstGeom prst="rect">
            <a:avLst/>
          </a:prstGeom>
          <a:noFill/>
          <a:ln w="9525">
            <a:noFill/>
            <a:miter lim="800000"/>
            <a:headEnd/>
            <a:tailEnd/>
          </a:ln>
        </p:spPr>
      </p:pic>
      <p:sp>
        <p:nvSpPr>
          <p:cNvPr id="5" name="Rectangle 9"/>
          <p:cNvSpPr>
            <a:spLocks noChangeArrowheads="1"/>
          </p:cNvSpPr>
          <p:nvPr userDrawn="1"/>
        </p:nvSpPr>
        <p:spPr bwMode="auto">
          <a:xfrm>
            <a:off x="0" y="0"/>
            <a:ext cx="9144000" cy="185738"/>
          </a:xfrm>
          <a:prstGeom prst="rect">
            <a:avLst/>
          </a:prstGeom>
          <a:gradFill flip="none" rotWithShape="1">
            <a:gsLst>
              <a:gs pos="0">
                <a:srgbClr val="0A5B18"/>
              </a:gs>
              <a:gs pos="50000">
                <a:srgbClr val="D0EBB3"/>
              </a:gs>
              <a:gs pos="100000">
                <a:schemeClr val="bg1"/>
              </a:gs>
            </a:gsLst>
            <a:lin ang="0" scaled="1"/>
            <a:tileRect/>
          </a:gradFill>
          <a:ln>
            <a:noFill/>
          </a:ln>
          <a:effectLst/>
          <a:extLst/>
        </p:spPr>
        <p:txBody>
          <a:bodyPr wrap="none" anchor="ctr"/>
          <a:lstStyle/>
          <a:p>
            <a:pPr algn="ctr">
              <a:defRPr/>
            </a:pPr>
            <a:endParaRPr lang="en-AU" sz="1800"/>
          </a:p>
        </p:txBody>
      </p:sp>
      <p:sp>
        <p:nvSpPr>
          <p:cNvPr id="6" name="Rectangle 9"/>
          <p:cNvSpPr>
            <a:spLocks noChangeArrowheads="1"/>
          </p:cNvSpPr>
          <p:nvPr userDrawn="1"/>
        </p:nvSpPr>
        <p:spPr bwMode="auto">
          <a:xfrm rot="10800000">
            <a:off x="0" y="6735763"/>
            <a:ext cx="9144000" cy="131762"/>
          </a:xfrm>
          <a:prstGeom prst="rect">
            <a:avLst/>
          </a:prstGeom>
          <a:gradFill flip="none" rotWithShape="1">
            <a:gsLst>
              <a:gs pos="0">
                <a:srgbClr val="0A5B18"/>
              </a:gs>
              <a:gs pos="50000">
                <a:srgbClr val="D0EBB3"/>
              </a:gs>
              <a:gs pos="100000">
                <a:schemeClr val="bg1"/>
              </a:gs>
            </a:gsLst>
            <a:lin ang="0" scaled="1"/>
            <a:tileRect/>
          </a:gradFill>
          <a:ln>
            <a:noFill/>
          </a:ln>
          <a:effectLst/>
          <a:extLst/>
        </p:spPr>
        <p:txBody>
          <a:bodyPr wrap="none" anchor="ctr"/>
          <a:lstStyle/>
          <a:p>
            <a:pPr algn="ctr">
              <a:defRPr/>
            </a:pPr>
            <a:endParaRPr lang="en-AU" sz="1800"/>
          </a:p>
        </p:txBody>
      </p:sp>
      <p:sp>
        <p:nvSpPr>
          <p:cNvPr id="7" name="Rectangle 9"/>
          <p:cNvSpPr>
            <a:spLocks noChangeArrowheads="1"/>
          </p:cNvSpPr>
          <p:nvPr userDrawn="1"/>
        </p:nvSpPr>
        <p:spPr bwMode="auto">
          <a:xfrm>
            <a:off x="0" y="0"/>
            <a:ext cx="9144000" cy="173038"/>
          </a:xfrm>
          <a:prstGeom prst="rect">
            <a:avLst/>
          </a:prstGeom>
          <a:blipFill dpi="0" rotWithShape="1">
            <a:blip r:embed="rId3" cstate="print">
              <a:alphaModFix amt="20000"/>
            </a:blip>
            <a:srcRect/>
            <a:tile tx="0" ty="0" sx="100000" sy="100000" flip="none" algn="tl"/>
          </a:blipFill>
          <a:ln>
            <a:noFill/>
          </a:ln>
          <a:effectLst/>
          <a:extLst/>
        </p:spPr>
        <p:txBody>
          <a:bodyPr wrap="none" anchor="ctr"/>
          <a:lstStyle/>
          <a:p>
            <a:pPr algn="ctr">
              <a:defRPr/>
            </a:pPr>
            <a:endParaRPr lang="en-AU" sz="1800"/>
          </a:p>
        </p:txBody>
      </p:sp>
      <p:sp>
        <p:nvSpPr>
          <p:cNvPr id="8" name="Rectangle 7"/>
          <p:cNvSpPr>
            <a:spLocks noChangeArrowheads="1"/>
          </p:cNvSpPr>
          <p:nvPr userDrawn="1"/>
        </p:nvSpPr>
        <p:spPr bwMode="auto">
          <a:xfrm>
            <a:off x="0" y="6735763"/>
            <a:ext cx="9144000" cy="131762"/>
          </a:xfrm>
          <a:prstGeom prst="rect">
            <a:avLst/>
          </a:prstGeom>
          <a:blipFill dpi="0" rotWithShape="1">
            <a:blip r:embed="rId3" cstate="print">
              <a:alphaModFix amt="30000"/>
            </a:blip>
            <a:srcRect/>
            <a:tile tx="0" ty="0" sx="100000" sy="100000" flip="none" algn="tl"/>
          </a:blipFill>
          <a:ln>
            <a:noFill/>
          </a:ln>
          <a:effectLst/>
          <a:extLst/>
        </p:spPr>
        <p:txBody>
          <a:bodyPr wrap="none" anchor="ctr"/>
          <a:lstStyle/>
          <a:p>
            <a:pPr algn="ctr">
              <a:defRPr/>
            </a:pPr>
            <a:endParaRPr lang="en-AU" sz="1800"/>
          </a:p>
        </p:txBody>
      </p:sp>
      <p:sp>
        <p:nvSpPr>
          <p:cNvPr id="5123" name="Rectangle 3"/>
          <p:cNvSpPr>
            <a:spLocks noGrp="1" noChangeArrowheads="1"/>
          </p:cNvSpPr>
          <p:nvPr>
            <p:ph type="subTitle" idx="1"/>
          </p:nvPr>
        </p:nvSpPr>
        <p:spPr>
          <a:xfrm>
            <a:off x="454025" y="3067050"/>
            <a:ext cx="6375400" cy="649288"/>
          </a:xfrm>
        </p:spPr>
        <p:txBody>
          <a:bodyPr/>
          <a:lstStyle>
            <a:lvl1pPr>
              <a:defRPr sz="1600"/>
            </a:lvl1pPr>
          </a:lstStyle>
          <a:p>
            <a:pPr lvl="0"/>
            <a:r>
              <a:rPr lang="en-US" noProof="0"/>
              <a:t>Click to edit Master subtitle style</a:t>
            </a:r>
            <a:endParaRPr lang="en-AU" noProof="0"/>
          </a:p>
        </p:txBody>
      </p:sp>
      <p:sp>
        <p:nvSpPr>
          <p:cNvPr id="5136" name="Rectangle 16"/>
          <p:cNvSpPr>
            <a:spLocks noGrp="1" noChangeArrowheads="1"/>
          </p:cNvSpPr>
          <p:nvPr>
            <p:ph type="ctrTitle"/>
          </p:nvPr>
        </p:nvSpPr>
        <p:spPr>
          <a:xfrm>
            <a:off x="454025" y="1909763"/>
            <a:ext cx="7740650" cy="1181100"/>
          </a:xfrm>
        </p:spPr>
        <p:txBody>
          <a:bodyPr/>
          <a:lstStyle>
            <a:lvl1pPr>
              <a:defRPr sz="3000"/>
            </a:lvl1pPr>
          </a:lstStyle>
          <a:p>
            <a:pPr lvl="0"/>
            <a:r>
              <a:rPr lang="en-US" noProof="0"/>
              <a:t>Click to edit Master title style</a:t>
            </a:r>
            <a:endParaRPr lang="en-AU" noProof="0"/>
          </a:p>
        </p:txBody>
      </p:sp>
    </p:spTree>
    <p:extLst>
      <p:ext uri="{BB962C8B-B14F-4D97-AF65-F5344CB8AC3E}">
        <p14:creationId xmlns:p14="http://schemas.microsoft.com/office/powerpoint/2010/main" val="1383316088"/>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AU"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61548786"/>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AU"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81657217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5613" y="1909763"/>
            <a:ext cx="4038600" cy="39671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6613" y="1909763"/>
            <a:ext cx="4038600" cy="39671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428284878"/>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750102154"/>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1385535003"/>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833815"/>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89209624"/>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sp>
        <p:nvSpPr>
          <p:cNvPr id="4" name="Title 3"/>
          <p:cNvSpPr>
            <a:spLocks noGrp="1"/>
          </p:cNvSpPr>
          <p:nvPr>
            <p:ph type="title"/>
          </p:nvPr>
        </p:nvSpPr>
        <p:spPr>
          <a:xfrm>
            <a:off x="468480" y="1844674"/>
            <a:ext cx="8279984" cy="1584325"/>
          </a:xfrm>
        </p:spPr>
        <p:txBody>
          <a:bodyPr anchor="ctr"/>
          <a:lstStyle>
            <a:lvl1pPr algn="ctr">
              <a:defRPr/>
            </a:lvl1pPr>
          </a:lstStyle>
          <a:p>
            <a:r>
              <a:rPr lang="en-US"/>
              <a:t>Click to edit Master title style</a:t>
            </a:r>
            <a:endParaRPr lang="en-AU" dirty="0"/>
          </a:p>
        </p:txBody>
      </p:sp>
      <p:sp>
        <p:nvSpPr>
          <p:cNvPr id="7" name="Footer Placeholder 6"/>
          <p:cNvSpPr>
            <a:spLocks noGrp="1"/>
          </p:cNvSpPr>
          <p:nvPr>
            <p:ph type="ftr" sz="quarter" idx="10"/>
          </p:nvPr>
        </p:nvSpPr>
        <p:spPr/>
        <p:txBody>
          <a:bodyPr/>
          <a:lstStyle/>
          <a:p>
            <a:r>
              <a:rPr lang="en-AU"/>
              <a:t>Vickery Extension Project - Briefing </a:t>
            </a:r>
            <a:endParaRPr lang="en-AU" dirty="0"/>
          </a:p>
        </p:txBody>
      </p:sp>
      <p:sp>
        <p:nvSpPr>
          <p:cNvPr id="8" name="Slide Number Placeholder 7"/>
          <p:cNvSpPr>
            <a:spLocks noGrp="1"/>
          </p:cNvSpPr>
          <p:nvPr>
            <p:ph type="sldNum" sz="quarter" idx="11"/>
          </p:nvPr>
        </p:nvSpPr>
        <p:spPr/>
        <p:txBody>
          <a:bodyPr/>
          <a:lstStyle/>
          <a:p>
            <a:fld id="{E917DE0E-AFB1-41FD-BC35-27DB61CA125F}" type="slidenum">
              <a:rPr lang="en-AU" smtClean="0"/>
              <a:pPr/>
              <a:t>‹#›</a:t>
            </a:fld>
            <a:r>
              <a:rPr lang="en-AU" dirty="0"/>
              <a:t> </a:t>
            </a:r>
            <a:r>
              <a:rPr lang="en-AU" dirty="0">
                <a:solidFill>
                  <a:schemeClr val="accent4"/>
                </a:solidFill>
              </a:rPr>
              <a:t>//</a:t>
            </a:r>
          </a:p>
        </p:txBody>
      </p:sp>
    </p:spTree>
    <p:extLst>
      <p:ext uri="{BB962C8B-B14F-4D97-AF65-F5344CB8AC3E}">
        <p14:creationId xmlns:p14="http://schemas.microsoft.com/office/powerpoint/2010/main" val="2378131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AU"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40056797"/>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167364240"/>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7813" y="273050"/>
            <a:ext cx="2057400" cy="560387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5613" y="273050"/>
            <a:ext cx="6019800" cy="5603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5795876"/>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9" descr="PassBanff.jpg">
            <a:extLst>
              <a:ext uri="{FF2B5EF4-FFF2-40B4-BE49-F238E27FC236}">
                <a16:creationId xmlns:a16="http://schemas.microsoft.com/office/drawing/2014/main" id="{4329EEC1-C0BD-4665-B452-1F01E4ACF191}"/>
              </a:ext>
            </a:extLst>
          </p:cNvPr>
          <p:cNvPicPr>
            <a:picLocks noChangeAspect="1"/>
          </p:cNvPicPr>
          <p:nvPr/>
        </p:nvPicPr>
        <p:blipFill>
          <a:blip r:embed="rId2">
            <a:extLst>
              <a:ext uri="{28A0092B-C50C-407E-A947-70E740481C1C}">
                <a14:useLocalDpi xmlns:a14="http://schemas.microsoft.com/office/drawing/2010/main" val="0"/>
              </a:ext>
            </a:extLst>
          </a:blip>
          <a:srcRect l="189" r="189" b="504"/>
          <a:stretch>
            <a:fillRect/>
          </a:stretch>
        </p:blipFill>
        <p:spPr bwMode="auto">
          <a:xfrm>
            <a:off x="0" y="3443288"/>
            <a:ext cx="9144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descr="EcoNomics-15-Col-Blk">
            <a:extLst>
              <a:ext uri="{FF2B5EF4-FFF2-40B4-BE49-F238E27FC236}">
                <a16:creationId xmlns:a16="http://schemas.microsoft.com/office/drawing/2014/main" id="{5DA1E485-E754-48B0-9F24-BE9EC24A3F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5113" y="476250"/>
            <a:ext cx="944562"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8">
            <a:extLst>
              <a:ext uri="{FF2B5EF4-FFF2-40B4-BE49-F238E27FC236}">
                <a16:creationId xmlns:a16="http://schemas.microsoft.com/office/drawing/2014/main" id="{78FCEA1D-83F3-40BD-9783-17C0CDF58640}"/>
              </a:ext>
            </a:extLst>
          </p:cNvPr>
          <p:cNvSpPr>
            <a:spLocks noChangeArrowheads="1"/>
          </p:cNvSpPr>
          <p:nvPr/>
        </p:nvSpPr>
        <p:spPr bwMode="auto">
          <a:xfrm>
            <a:off x="0" y="3440113"/>
            <a:ext cx="9144000" cy="3651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defRPr/>
            </a:pPr>
            <a:endParaRPr lang="en-US" altLang="en-US" sz="1800"/>
          </a:p>
        </p:txBody>
      </p:sp>
      <p:pic>
        <p:nvPicPr>
          <p:cNvPr id="7" name="Picture 12">
            <a:extLst>
              <a:ext uri="{FF2B5EF4-FFF2-40B4-BE49-F238E27FC236}">
                <a16:creationId xmlns:a16="http://schemas.microsoft.com/office/drawing/2014/main" id="{7C8C7023-C550-47A1-909C-CF2AC096C42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21664" t="-64153" r="-4997" b="-8572"/>
          <a:stretch>
            <a:fillRect/>
          </a:stretch>
        </p:blipFill>
        <p:spPr bwMode="auto">
          <a:xfrm>
            <a:off x="0" y="9525"/>
            <a:ext cx="2447925"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45"/>
          <p:cNvSpPr>
            <a:spLocks noGrp="1" noChangeArrowheads="1"/>
          </p:cNvSpPr>
          <p:nvPr>
            <p:ph type="ctrTitle"/>
          </p:nvPr>
        </p:nvSpPr>
        <p:spPr>
          <a:xfrm>
            <a:off x="136525" y="1657350"/>
            <a:ext cx="8756650" cy="1152525"/>
          </a:xfrm>
        </p:spPr>
        <p:txBody>
          <a:bodyPr anchor="b"/>
          <a:lstStyle>
            <a:lvl1pPr algn="l">
              <a:defRPr sz="3600"/>
            </a:lvl1pPr>
          </a:lstStyle>
          <a:p>
            <a:r>
              <a:rPr lang="en-AU"/>
              <a:t>Click to edit Master title style</a:t>
            </a:r>
          </a:p>
        </p:txBody>
      </p:sp>
      <p:sp>
        <p:nvSpPr>
          <p:cNvPr id="5124" name="Rectangle 46"/>
          <p:cNvSpPr>
            <a:spLocks noGrp="1" noChangeArrowheads="1"/>
          </p:cNvSpPr>
          <p:nvPr>
            <p:ph type="subTitle" idx="1"/>
          </p:nvPr>
        </p:nvSpPr>
        <p:spPr>
          <a:xfrm>
            <a:off x="136525" y="2925763"/>
            <a:ext cx="8756650" cy="431800"/>
          </a:xfrm>
        </p:spPr>
        <p:txBody>
          <a:bodyPr/>
          <a:lstStyle>
            <a:lvl1pPr marL="0" indent="0">
              <a:buFont typeface="Wingdings 3" pitchFamily="18" charset="2"/>
              <a:buNone/>
              <a:defRPr sz="1800"/>
            </a:lvl1pPr>
          </a:lstStyle>
          <a:p>
            <a:r>
              <a:rPr lang="en-AU"/>
              <a:t>Click to edit Master subtitle style</a:t>
            </a:r>
          </a:p>
        </p:txBody>
      </p:sp>
      <p:sp>
        <p:nvSpPr>
          <p:cNvPr id="8" name="Rectangle 52">
            <a:extLst>
              <a:ext uri="{FF2B5EF4-FFF2-40B4-BE49-F238E27FC236}">
                <a16:creationId xmlns:a16="http://schemas.microsoft.com/office/drawing/2014/main" id="{1455518A-9703-4C84-9547-3DB62B57EC0C}"/>
              </a:ext>
            </a:extLst>
          </p:cNvPr>
          <p:cNvSpPr>
            <a:spLocks noGrp="1" noChangeArrowheads="1"/>
          </p:cNvSpPr>
          <p:nvPr>
            <p:ph type="dt" sz="half" idx="10"/>
          </p:nvPr>
        </p:nvSpPr>
        <p:spPr>
          <a:xfrm>
            <a:off x="250825" y="3573463"/>
            <a:ext cx="2133600" cy="476250"/>
          </a:xfrm>
        </p:spPr>
        <p:txBody>
          <a:bodyPr lIns="0" tIns="0" rIns="0" bIns="0" anchor="ctr"/>
          <a:lstStyle>
            <a:lvl1pPr>
              <a:lnSpc>
                <a:spcPct val="100000"/>
              </a:lnSpc>
              <a:defRPr sz="1400">
                <a:solidFill>
                  <a:schemeClr val="tx1"/>
                </a:solidFill>
                <a:effectLst>
                  <a:outerShdw blurRad="38100" dist="38100" dir="2700000" algn="tl">
                    <a:srgbClr val="C0C0C0"/>
                  </a:outerShdw>
                </a:effectLst>
              </a:defRPr>
            </a:lvl1pPr>
          </a:lstStyle>
          <a:p>
            <a:pPr>
              <a:defRPr/>
            </a:pPr>
            <a:endParaRPr lang="en-AU" altLang="en-US"/>
          </a:p>
        </p:txBody>
      </p:sp>
    </p:spTree>
    <p:extLst>
      <p:ext uri="{BB962C8B-B14F-4D97-AF65-F5344CB8AC3E}">
        <p14:creationId xmlns:p14="http://schemas.microsoft.com/office/powerpoint/2010/main" val="2187069026"/>
      </p:ext>
    </p:extLst>
  </p:cSld>
  <p:clrMapOvr>
    <a:masterClrMapping/>
  </p:clrMapOvr>
  <p:transition spd="med"/>
  <p:hf sldNum="0" hdr="0" ftr="0"/>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53">
            <a:extLst>
              <a:ext uri="{FF2B5EF4-FFF2-40B4-BE49-F238E27FC236}">
                <a16:creationId xmlns:a16="http://schemas.microsoft.com/office/drawing/2014/main" id="{339239F3-6095-45CF-B7E5-8BEE9D177176}"/>
              </a:ext>
            </a:extLst>
          </p:cNvPr>
          <p:cNvSpPr>
            <a:spLocks noGrp="1" noChangeArrowheads="1"/>
          </p:cNvSpPr>
          <p:nvPr>
            <p:ph type="sldNum" sz="quarter" idx="10"/>
          </p:nvPr>
        </p:nvSpPr>
        <p:spPr>
          <a:ln/>
        </p:spPr>
        <p:txBody>
          <a:bodyPr/>
          <a:lstStyle>
            <a:lvl1pPr>
              <a:defRPr/>
            </a:lvl1pPr>
          </a:lstStyle>
          <a:p>
            <a:pPr>
              <a:defRPr/>
            </a:pPr>
            <a:fld id="{AC269A2E-7A59-4A94-8BA6-9364C948E185}" type="slidenum">
              <a:rPr lang="en-AU" altLang="en-US"/>
              <a:pPr>
                <a:defRPr/>
              </a:pPr>
              <a:t>‹#›</a:t>
            </a:fld>
            <a:endParaRPr lang="en-AU" altLang="en-US"/>
          </a:p>
        </p:txBody>
      </p:sp>
      <p:sp>
        <p:nvSpPr>
          <p:cNvPr id="5" name="Rectangle 8">
            <a:extLst>
              <a:ext uri="{FF2B5EF4-FFF2-40B4-BE49-F238E27FC236}">
                <a16:creationId xmlns:a16="http://schemas.microsoft.com/office/drawing/2014/main" id="{C27E591E-C718-4D1F-A628-8A24F5885C56}"/>
              </a:ext>
            </a:extLst>
          </p:cNvPr>
          <p:cNvSpPr>
            <a:spLocks noGrp="1" noChangeArrowheads="1"/>
          </p:cNvSpPr>
          <p:nvPr>
            <p:ph type="dt" sz="half" idx="11"/>
          </p:nvPr>
        </p:nvSpPr>
        <p:spPr>
          <a:ln/>
        </p:spPr>
        <p:txBody>
          <a:bodyPr/>
          <a:lstStyle>
            <a:lvl1pPr>
              <a:defRPr/>
            </a:lvl1pPr>
          </a:lstStyle>
          <a:p>
            <a:pPr>
              <a:defRPr/>
            </a:pPr>
            <a:endParaRPr lang="en-AU" altLang="en-US"/>
          </a:p>
        </p:txBody>
      </p:sp>
    </p:spTree>
    <p:extLst>
      <p:ext uri="{BB962C8B-B14F-4D97-AF65-F5344CB8AC3E}">
        <p14:creationId xmlns:p14="http://schemas.microsoft.com/office/powerpoint/2010/main" val="1990855452"/>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3">
            <a:extLst>
              <a:ext uri="{FF2B5EF4-FFF2-40B4-BE49-F238E27FC236}">
                <a16:creationId xmlns:a16="http://schemas.microsoft.com/office/drawing/2014/main" id="{35B51313-5637-4557-BDAE-1FF52483E591}"/>
              </a:ext>
            </a:extLst>
          </p:cNvPr>
          <p:cNvSpPr>
            <a:spLocks noGrp="1" noChangeArrowheads="1"/>
          </p:cNvSpPr>
          <p:nvPr>
            <p:ph type="sldNum" sz="quarter" idx="10"/>
          </p:nvPr>
        </p:nvSpPr>
        <p:spPr>
          <a:ln/>
        </p:spPr>
        <p:txBody>
          <a:bodyPr/>
          <a:lstStyle>
            <a:lvl1pPr>
              <a:defRPr/>
            </a:lvl1pPr>
          </a:lstStyle>
          <a:p>
            <a:pPr>
              <a:defRPr/>
            </a:pPr>
            <a:fld id="{D6B73F6A-F6AF-4EAA-BF73-C76528235814}" type="slidenum">
              <a:rPr lang="en-AU" altLang="en-US"/>
              <a:pPr>
                <a:defRPr/>
              </a:pPr>
              <a:t>‹#›</a:t>
            </a:fld>
            <a:endParaRPr lang="en-AU" altLang="en-US"/>
          </a:p>
        </p:txBody>
      </p:sp>
      <p:sp>
        <p:nvSpPr>
          <p:cNvPr id="5" name="Rectangle 8">
            <a:extLst>
              <a:ext uri="{FF2B5EF4-FFF2-40B4-BE49-F238E27FC236}">
                <a16:creationId xmlns:a16="http://schemas.microsoft.com/office/drawing/2014/main" id="{37931373-7450-474D-B20F-F6A15943C3EA}"/>
              </a:ext>
            </a:extLst>
          </p:cNvPr>
          <p:cNvSpPr>
            <a:spLocks noGrp="1" noChangeArrowheads="1"/>
          </p:cNvSpPr>
          <p:nvPr>
            <p:ph type="dt" sz="half" idx="11"/>
          </p:nvPr>
        </p:nvSpPr>
        <p:spPr>
          <a:ln/>
        </p:spPr>
        <p:txBody>
          <a:bodyPr/>
          <a:lstStyle>
            <a:lvl1pPr>
              <a:defRPr/>
            </a:lvl1pPr>
          </a:lstStyle>
          <a:p>
            <a:pPr>
              <a:defRPr/>
            </a:pPr>
            <a:endParaRPr lang="en-AU" altLang="en-US"/>
          </a:p>
        </p:txBody>
      </p:sp>
    </p:spTree>
    <p:extLst>
      <p:ext uri="{BB962C8B-B14F-4D97-AF65-F5344CB8AC3E}">
        <p14:creationId xmlns:p14="http://schemas.microsoft.com/office/powerpoint/2010/main" val="2569023355"/>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138113" y="1268413"/>
            <a:ext cx="4300537" cy="4857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591050" y="1268413"/>
            <a:ext cx="4302125" cy="4857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Rectangle 53">
            <a:extLst>
              <a:ext uri="{FF2B5EF4-FFF2-40B4-BE49-F238E27FC236}">
                <a16:creationId xmlns:a16="http://schemas.microsoft.com/office/drawing/2014/main" id="{29803FFB-BC54-4441-A8FB-8EA35C8E6ED2}"/>
              </a:ext>
            </a:extLst>
          </p:cNvPr>
          <p:cNvSpPr>
            <a:spLocks noGrp="1" noChangeArrowheads="1"/>
          </p:cNvSpPr>
          <p:nvPr>
            <p:ph type="sldNum" sz="quarter" idx="10"/>
          </p:nvPr>
        </p:nvSpPr>
        <p:spPr>
          <a:ln/>
        </p:spPr>
        <p:txBody>
          <a:bodyPr/>
          <a:lstStyle>
            <a:lvl1pPr>
              <a:defRPr/>
            </a:lvl1pPr>
          </a:lstStyle>
          <a:p>
            <a:pPr>
              <a:defRPr/>
            </a:pPr>
            <a:fld id="{1E8A8720-8156-42A0-96FE-A24E29AAEC3F}" type="slidenum">
              <a:rPr lang="en-AU" altLang="en-US"/>
              <a:pPr>
                <a:defRPr/>
              </a:pPr>
              <a:t>‹#›</a:t>
            </a:fld>
            <a:endParaRPr lang="en-AU" altLang="en-US"/>
          </a:p>
        </p:txBody>
      </p:sp>
      <p:sp>
        <p:nvSpPr>
          <p:cNvPr id="6" name="Rectangle 8">
            <a:extLst>
              <a:ext uri="{FF2B5EF4-FFF2-40B4-BE49-F238E27FC236}">
                <a16:creationId xmlns:a16="http://schemas.microsoft.com/office/drawing/2014/main" id="{B4231969-2017-4D11-9DDD-992EAEEB2805}"/>
              </a:ext>
            </a:extLst>
          </p:cNvPr>
          <p:cNvSpPr>
            <a:spLocks noGrp="1" noChangeArrowheads="1"/>
          </p:cNvSpPr>
          <p:nvPr>
            <p:ph type="dt" sz="half" idx="11"/>
          </p:nvPr>
        </p:nvSpPr>
        <p:spPr>
          <a:ln/>
        </p:spPr>
        <p:txBody>
          <a:bodyPr/>
          <a:lstStyle>
            <a:lvl1pPr>
              <a:defRPr/>
            </a:lvl1pPr>
          </a:lstStyle>
          <a:p>
            <a:pPr>
              <a:defRPr/>
            </a:pPr>
            <a:endParaRPr lang="en-AU" altLang="en-US"/>
          </a:p>
        </p:txBody>
      </p:sp>
    </p:spTree>
    <p:extLst>
      <p:ext uri="{BB962C8B-B14F-4D97-AF65-F5344CB8AC3E}">
        <p14:creationId xmlns:p14="http://schemas.microsoft.com/office/powerpoint/2010/main" val="2856363721"/>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Rectangle 53">
            <a:extLst>
              <a:ext uri="{FF2B5EF4-FFF2-40B4-BE49-F238E27FC236}">
                <a16:creationId xmlns:a16="http://schemas.microsoft.com/office/drawing/2014/main" id="{59AA4794-6E7A-463E-8A3B-360BC1CB19B4}"/>
              </a:ext>
            </a:extLst>
          </p:cNvPr>
          <p:cNvSpPr>
            <a:spLocks noGrp="1" noChangeArrowheads="1"/>
          </p:cNvSpPr>
          <p:nvPr>
            <p:ph type="sldNum" sz="quarter" idx="10"/>
          </p:nvPr>
        </p:nvSpPr>
        <p:spPr>
          <a:ln/>
        </p:spPr>
        <p:txBody>
          <a:bodyPr/>
          <a:lstStyle>
            <a:lvl1pPr>
              <a:defRPr/>
            </a:lvl1pPr>
          </a:lstStyle>
          <a:p>
            <a:pPr>
              <a:defRPr/>
            </a:pPr>
            <a:fld id="{6FDE4FFF-0C96-4278-A01C-45ADFD8D2949}" type="slidenum">
              <a:rPr lang="en-AU" altLang="en-US"/>
              <a:pPr>
                <a:defRPr/>
              </a:pPr>
              <a:t>‹#›</a:t>
            </a:fld>
            <a:endParaRPr lang="en-AU" altLang="en-US"/>
          </a:p>
        </p:txBody>
      </p:sp>
      <p:sp>
        <p:nvSpPr>
          <p:cNvPr id="8" name="Rectangle 8">
            <a:extLst>
              <a:ext uri="{FF2B5EF4-FFF2-40B4-BE49-F238E27FC236}">
                <a16:creationId xmlns:a16="http://schemas.microsoft.com/office/drawing/2014/main" id="{592AF53A-0CA4-41A1-87F7-D3BA863D0257}"/>
              </a:ext>
            </a:extLst>
          </p:cNvPr>
          <p:cNvSpPr>
            <a:spLocks noGrp="1" noChangeArrowheads="1"/>
          </p:cNvSpPr>
          <p:nvPr>
            <p:ph type="dt" sz="half" idx="11"/>
          </p:nvPr>
        </p:nvSpPr>
        <p:spPr>
          <a:ln/>
        </p:spPr>
        <p:txBody>
          <a:bodyPr/>
          <a:lstStyle>
            <a:lvl1pPr>
              <a:defRPr/>
            </a:lvl1pPr>
          </a:lstStyle>
          <a:p>
            <a:pPr>
              <a:defRPr/>
            </a:pPr>
            <a:endParaRPr lang="en-AU" altLang="en-US"/>
          </a:p>
        </p:txBody>
      </p:sp>
    </p:spTree>
    <p:extLst>
      <p:ext uri="{BB962C8B-B14F-4D97-AF65-F5344CB8AC3E}">
        <p14:creationId xmlns:p14="http://schemas.microsoft.com/office/powerpoint/2010/main" val="3422148280"/>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Rectangle 53">
            <a:extLst>
              <a:ext uri="{FF2B5EF4-FFF2-40B4-BE49-F238E27FC236}">
                <a16:creationId xmlns:a16="http://schemas.microsoft.com/office/drawing/2014/main" id="{66686BE7-EF93-42B8-971C-ADAEE4803B55}"/>
              </a:ext>
            </a:extLst>
          </p:cNvPr>
          <p:cNvSpPr>
            <a:spLocks noGrp="1" noChangeArrowheads="1"/>
          </p:cNvSpPr>
          <p:nvPr>
            <p:ph type="sldNum" sz="quarter" idx="10"/>
          </p:nvPr>
        </p:nvSpPr>
        <p:spPr>
          <a:ln/>
        </p:spPr>
        <p:txBody>
          <a:bodyPr/>
          <a:lstStyle>
            <a:lvl1pPr>
              <a:defRPr/>
            </a:lvl1pPr>
          </a:lstStyle>
          <a:p>
            <a:pPr>
              <a:defRPr/>
            </a:pPr>
            <a:fld id="{29F9F4E1-9699-460B-8D2A-D88AEB2D6CAF}" type="slidenum">
              <a:rPr lang="en-AU" altLang="en-US"/>
              <a:pPr>
                <a:defRPr/>
              </a:pPr>
              <a:t>‹#›</a:t>
            </a:fld>
            <a:endParaRPr lang="en-AU" altLang="en-US"/>
          </a:p>
        </p:txBody>
      </p:sp>
      <p:sp>
        <p:nvSpPr>
          <p:cNvPr id="4" name="Rectangle 8">
            <a:extLst>
              <a:ext uri="{FF2B5EF4-FFF2-40B4-BE49-F238E27FC236}">
                <a16:creationId xmlns:a16="http://schemas.microsoft.com/office/drawing/2014/main" id="{2E2EF7E2-2E6C-46F2-96A3-8955C2252B43}"/>
              </a:ext>
            </a:extLst>
          </p:cNvPr>
          <p:cNvSpPr>
            <a:spLocks noGrp="1" noChangeArrowheads="1"/>
          </p:cNvSpPr>
          <p:nvPr>
            <p:ph type="dt" sz="half" idx="11"/>
          </p:nvPr>
        </p:nvSpPr>
        <p:spPr>
          <a:ln/>
        </p:spPr>
        <p:txBody>
          <a:bodyPr/>
          <a:lstStyle>
            <a:lvl1pPr>
              <a:defRPr/>
            </a:lvl1pPr>
          </a:lstStyle>
          <a:p>
            <a:pPr>
              <a:defRPr/>
            </a:pPr>
            <a:endParaRPr lang="en-AU" altLang="en-US"/>
          </a:p>
        </p:txBody>
      </p:sp>
    </p:spTree>
    <p:extLst>
      <p:ext uri="{BB962C8B-B14F-4D97-AF65-F5344CB8AC3E}">
        <p14:creationId xmlns:p14="http://schemas.microsoft.com/office/powerpoint/2010/main" val="3515513891"/>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3">
            <a:extLst>
              <a:ext uri="{FF2B5EF4-FFF2-40B4-BE49-F238E27FC236}">
                <a16:creationId xmlns:a16="http://schemas.microsoft.com/office/drawing/2014/main" id="{7052C2FC-84BB-43B8-9E9C-8D801F6A0CE7}"/>
              </a:ext>
            </a:extLst>
          </p:cNvPr>
          <p:cNvSpPr>
            <a:spLocks noGrp="1" noChangeArrowheads="1"/>
          </p:cNvSpPr>
          <p:nvPr>
            <p:ph type="sldNum" sz="quarter" idx="10"/>
          </p:nvPr>
        </p:nvSpPr>
        <p:spPr>
          <a:ln/>
        </p:spPr>
        <p:txBody>
          <a:bodyPr/>
          <a:lstStyle>
            <a:lvl1pPr>
              <a:defRPr/>
            </a:lvl1pPr>
          </a:lstStyle>
          <a:p>
            <a:pPr>
              <a:defRPr/>
            </a:pPr>
            <a:fld id="{2D33085C-A176-45E1-9025-A17C21E8EDA6}" type="slidenum">
              <a:rPr lang="en-AU" altLang="en-US"/>
              <a:pPr>
                <a:defRPr/>
              </a:pPr>
              <a:t>‹#›</a:t>
            </a:fld>
            <a:endParaRPr lang="en-AU" altLang="en-US"/>
          </a:p>
        </p:txBody>
      </p:sp>
      <p:sp>
        <p:nvSpPr>
          <p:cNvPr id="3" name="Rectangle 8">
            <a:extLst>
              <a:ext uri="{FF2B5EF4-FFF2-40B4-BE49-F238E27FC236}">
                <a16:creationId xmlns:a16="http://schemas.microsoft.com/office/drawing/2014/main" id="{551F3C85-4DF0-4767-8975-54F92BC2DDAA}"/>
              </a:ext>
            </a:extLst>
          </p:cNvPr>
          <p:cNvSpPr>
            <a:spLocks noGrp="1" noChangeArrowheads="1"/>
          </p:cNvSpPr>
          <p:nvPr>
            <p:ph type="dt" sz="half" idx="11"/>
          </p:nvPr>
        </p:nvSpPr>
        <p:spPr>
          <a:ln/>
        </p:spPr>
        <p:txBody>
          <a:bodyPr/>
          <a:lstStyle>
            <a:lvl1pPr>
              <a:defRPr/>
            </a:lvl1pPr>
          </a:lstStyle>
          <a:p>
            <a:pPr>
              <a:defRPr/>
            </a:pPr>
            <a:endParaRPr lang="en-AU" altLang="en-US"/>
          </a:p>
        </p:txBody>
      </p:sp>
    </p:spTree>
    <p:extLst>
      <p:ext uri="{BB962C8B-B14F-4D97-AF65-F5344CB8AC3E}">
        <p14:creationId xmlns:p14="http://schemas.microsoft.com/office/powerpoint/2010/main" val="4265820304"/>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484784"/>
            <a:ext cx="8280920" cy="4465167"/>
          </a:xfrm>
        </p:spPr>
        <p:txBody>
          <a:bodyPr/>
          <a:lstStyle>
            <a:lvl1pPr marL="355600" indent="-355600">
              <a:spcBef>
                <a:spcPts val="600"/>
              </a:spcBef>
              <a:spcAft>
                <a:spcPts val="600"/>
              </a:spcAft>
              <a:buClr>
                <a:schemeClr val="accent4"/>
              </a:buClr>
              <a:buFont typeface="Arial" panose="020B0604020202020204" pitchFamily="34" charset="0"/>
              <a:buChar char="–"/>
              <a:defRPr lang="en-US" dirty="0" smtClean="0"/>
            </a:lvl1pPr>
            <a:lvl2pPr marL="531813" indent="-176213">
              <a:spcBef>
                <a:spcPts val="0"/>
              </a:spcBef>
              <a:spcAft>
                <a:spcPts val="600"/>
              </a:spcAft>
              <a:defRPr lang="en-US" dirty="0" smtClean="0"/>
            </a:lvl2pPr>
            <a:lvl3pPr marL="723900" indent="-192088">
              <a:spcBef>
                <a:spcPts val="0"/>
              </a:spcBef>
              <a:spcAft>
                <a:spcPts val="300"/>
              </a:spcAft>
              <a:defRPr lang="en-US" dirty="0" smtClean="0"/>
            </a:lvl3pPr>
            <a:lvl4pPr marL="900113" indent="-176213">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itle 3"/>
          <p:cNvSpPr>
            <a:spLocks noGrp="1"/>
          </p:cNvSpPr>
          <p:nvPr>
            <p:ph type="title"/>
          </p:nvPr>
        </p:nvSpPr>
        <p:spPr/>
        <p:txBody>
          <a:bodyPr/>
          <a:lstStyle/>
          <a:p>
            <a:r>
              <a:rPr lang="en-US"/>
              <a:t>Click to edit Master title style</a:t>
            </a:r>
            <a:endParaRPr lang="en-AU" dirty="0"/>
          </a:p>
        </p:txBody>
      </p:sp>
      <p:sp>
        <p:nvSpPr>
          <p:cNvPr id="7" name="Footer Placeholder 6"/>
          <p:cNvSpPr>
            <a:spLocks noGrp="1"/>
          </p:cNvSpPr>
          <p:nvPr>
            <p:ph type="ftr" sz="quarter" idx="10"/>
          </p:nvPr>
        </p:nvSpPr>
        <p:spPr/>
        <p:txBody>
          <a:bodyPr/>
          <a:lstStyle/>
          <a:p>
            <a:r>
              <a:rPr lang="en-AU"/>
              <a:t>Vickery Extension Project - Briefing </a:t>
            </a:r>
            <a:endParaRPr lang="en-AU" dirty="0"/>
          </a:p>
        </p:txBody>
      </p:sp>
      <p:sp>
        <p:nvSpPr>
          <p:cNvPr id="8" name="Slide Number Placeholder 7"/>
          <p:cNvSpPr>
            <a:spLocks noGrp="1"/>
          </p:cNvSpPr>
          <p:nvPr>
            <p:ph type="sldNum" sz="quarter" idx="11"/>
          </p:nvPr>
        </p:nvSpPr>
        <p:spPr/>
        <p:txBody>
          <a:bodyPr/>
          <a:lstStyle/>
          <a:p>
            <a:fld id="{E917DE0E-AFB1-41FD-BC35-27DB61CA125F}" type="slidenum">
              <a:rPr lang="en-AU" smtClean="0"/>
              <a:pPr/>
              <a:t>‹#›</a:t>
            </a:fld>
            <a:r>
              <a:rPr lang="en-AU" dirty="0"/>
              <a:t> </a:t>
            </a:r>
            <a:r>
              <a:rPr lang="en-AU" dirty="0">
                <a:solidFill>
                  <a:schemeClr val="accent4"/>
                </a:solidFill>
              </a:rPr>
              <a:t>//</a:t>
            </a:r>
          </a:p>
        </p:txBody>
      </p:sp>
    </p:spTree>
    <p:extLst>
      <p:ext uri="{BB962C8B-B14F-4D97-AF65-F5344CB8AC3E}">
        <p14:creationId xmlns:p14="http://schemas.microsoft.com/office/powerpoint/2010/main" val="3773136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3">
            <a:extLst>
              <a:ext uri="{FF2B5EF4-FFF2-40B4-BE49-F238E27FC236}">
                <a16:creationId xmlns:a16="http://schemas.microsoft.com/office/drawing/2014/main" id="{655BA7B7-871B-4A58-AEAB-98B0DBCEDB64}"/>
              </a:ext>
            </a:extLst>
          </p:cNvPr>
          <p:cNvSpPr>
            <a:spLocks noGrp="1" noChangeArrowheads="1"/>
          </p:cNvSpPr>
          <p:nvPr>
            <p:ph type="sldNum" sz="quarter" idx="10"/>
          </p:nvPr>
        </p:nvSpPr>
        <p:spPr>
          <a:ln/>
        </p:spPr>
        <p:txBody>
          <a:bodyPr/>
          <a:lstStyle>
            <a:lvl1pPr>
              <a:defRPr/>
            </a:lvl1pPr>
          </a:lstStyle>
          <a:p>
            <a:pPr>
              <a:defRPr/>
            </a:pPr>
            <a:fld id="{46806259-BE45-49B6-B28D-EEE13EA26577}" type="slidenum">
              <a:rPr lang="en-AU" altLang="en-US"/>
              <a:pPr>
                <a:defRPr/>
              </a:pPr>
              <a:t>‹#›</a:t>
            </a:fld>
            <a:endParaRPr lang="en-AU" altLang="en-US"/>
          </a:p>
        </p:txBody>
      </p:sp>
      <p:sp>
        <p:nvSpPr>
          <p:cNvPr id="6" name="Rectangle 8">
            <a:extLst>
              <a:ext uri="{FF2B5EF4-FFF2-40B4-BE49-F238E27FC236}">
                <a16:creationId xmlns:a16="http://schemas.microsoft.com/office/drawing/2014/main" id="{C5AAFA7E-8E32-48F0-A3ED-FA66C860FB0E}"/>
              </a:ext>
            </a:extLst>
          </p:cNvPr>
          <p:cNvSpPr>
            <a:spLocks noGrp="1" noChangeArrowheads="1"/>
          </p:cNvSpPr>
          <p:nvPr>
            <p:ph type="dt" sz="half" idx="11"/>
          </p:nvPr>
        </p:nvSpPr>
        <p:spPr>
          <a:ln/>
        </p:spPr>
        <p:txBody>
          <a:bodyPr/>
          <a:lstStyle>
            <a:lvl1pPr>
              <a:defRPr/>
            </a:lvl1pPr>
          </a:lstStyle>
          <a:p>
            <a:pPr>
              <a:defRPr/>
            </a:pPr>
            <a:endParaRPr lang="en-AU" altLang="en-US"/>
          </a:p>
        </p:txBody>
      </p:sp>
    </p:spTree>
    <p:extLst>
      <p:ext uri="{BB962C8B-B14F-4D97-AF65-F5344CB8AC3E}">
        <p14:creationId xmlns:p14="http://schemas.microsoft.com/office/powerpoint/2010/main" val="3046642145"/>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3">
            <a:extLst>
              <a:ext uri="{FF2B5EF4-FFF2-40B4-BE49-F238E27FC236}">
                <a16:creationId xmlns:a16="http://schemas.microsoft.com/office/drawing/2014/main" id="{0BF57B0A-FFC2-4B05-929D-FEE9B020B027}"/>
              </a:ext>
            </a:extLst>
          </p:cNvPr>
          <p:cNvSpPr>
            <a:spLocks noGrp="1" noChangeArrowheads="1"/>
          </p:cNvSpPr>
          <p:nvPr>
            <p:ph type="sldNum" sz="quarter" idx="10"/>
          </p:nvPr>
        </p:nvSpPr>
        <p:spPr>
          <a:ln/>
        </p:spPr>
        <p:txBody>
          <a:bodyPr/>
          <a:lstStyle>
            <a:lvl1pPr>
              <a:defRPr/>
            </a:lvl1pPr>
          </a:lstStyle>
          <a:p>
            <a:pPr>
              <a:defRPr/>
            </a:pPr>
            <a:fld id="{41CF0330-45BD-4BCB-805F-2C760B2F117F}" type="slidenum">
              <a:rPr lang="en-AU" altLang="en-US"/>
              <a:pPr>
                <a:defRPr/>
              </a:pPr>
              <a:t>‹#›</a:t>
            </a:fld>
            <a:endParaRPr lang="en-AU" altLang="en-US"/>
          </a:p>
        </p:txBody>
      </p:sp>
      <p:sp>
        <p:nvSpPr>
          <p:cNvPr id="6" name="Rectangle 8">
            <a:extLst>
              <a:ext uri="{FF2B5EF4-FFF2-40B4-BE49-F238E27FC236}">
                <a16:creationId xmlns:a16="http://schemas.microsoft.com/office/drawing/2014/main" id="{4448ADF4-2796-44E3-ACB5-44AE31B3B2EF}"/>
              </a:ext>
            </a:extLst>
          </p:cNvPr>
          <p:cNvSpPr>
            <a:spLocks noGrp="1" noChangeArrowheads="1"/>
          </p:cNvSpPr>
          <p:nvPr>
            <p:ph type="dt" sz="half" idx="11"/>
          </p:nvPr>
        </p:nvSpPr>
        <p:spPr>
          <a:ln/>
        </p:spPr>
        <p:txBody>
          <a:bodyPr/>
          <a:lstStyle>
            <a:lvl1pPr>
              <a:defRPr/>
            </a:lvl1pPr>
          </a:lstStyle>
          <a:p>
            <a:pPr>
              <a:defRPr/>
            </a:pPr>
            <a:endParaRPr lang="en-AU" altLang="en-US"/>
          </a:p>
        </p:txBody>
      </p:sp>
    </p:spTree>
    <p:extLst>
      <p:ext uri="{BB962C8B-B14F-4D97-AF65-F5344CB8AC3E}">
        <p14:creationId xmlns:p14="http://schemas.microsoft.com/office/powerpoint/2010/main" val="2220905989"/>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53">
            <a:extLst>
              <a:ext uri="{FF2B5EF4-FFF2-40B4-BE49-F238E27FC236}">
                <a16:creationId xmlns:a16="http://schemas.microsoft.com/office/drawing/2014/main" id="{52C88CC8-EDC3-4019-9282-E36B9DF98517}"/>
              </a:ext>
            </a:extLst>
          </p:cNvPr>
          <p:cNvSpPr>
            <a:spLocks noGrp="1" noChangeArrowheads="1"/>
          </p:cNvSpPr>
          <p:nvPr>
            <p:ph type="sldNum" sz="quarter" idx="10"/>
          </p:nvPr>
        </p:nvSpPr>
        <p:spPr>
          <a:ln/>
        </p:spPr>
        <p:txBody>
          <a:bodyPr/>
          <a:lstStyle>
            <a:lvl1pPr>
              <a:defRPr/>
            </a:lvl1pPr>
          </a:lstStyle>
          <a:p>
            <a:pPr>
              <a:defRPr/>
            </a:pPr>
            <a:fld id="{169A718D-BB8C-4EEF-A372-9BA13192B2FF}" type="slidenum">
              <a:rPr lang="en-AU" altLang="en-US"/>
              <a:pPr>
                <a:defRPr/>
              </a:pPr>
              <a:t>‹#›</a:t>
            </a:fld>
            <a:endParaRPr lang="en-AU" altLang="en-US"/>
          </a:p>
        </p:txBody>
      </p:sp>
      <p:sp>
        <p:nvSpPr>
          <p:cNvPr id="5" name="Rectangle 8">
            <a:extLst>
              <a:ext uri="{FF2B5EF4-FFF2-40B4-BE49-F238E27FC236}">
                <a16:creationId xmlns:a16="http://schemas.microsoft.com/office/drawing/2014/main" id="{126278AF-8C63-4DCB-B60A-CF2AA11640AA}"/>
              </a:ext>
            </a:extLst>
          </p:cNvPr>
          <p:cNvSpPr>
            <a:spLocks noGrp="1" noChangeArrowheads="1"/>
          </p:cNvSpPr>
          <p:nvPr>
            <p:ph type="dt" sz="half" idx="11"/>
          </p:nvPr>
        </p:nvSpPr>
        <p:spPr>
          <a:ln/>
        </p:spPr>
        <p:txBody>
          <a:bodyPr/>
          <a:lstStyle>
            <a:lvl1pPr>
              <a:defRPr/>
            </a:lvl1pPr>
          </a:lstStyle>
          <a:p>
            <a:pPr>
              <a:defRPr/>
            </a:pPr>
            <a:endParaRPr lang="en-AU" altLang="en-US"/>
          </a:p>
        </p:txBody>
      </p:sp>
    </p:spTree>
    <p:extLst>
      <p:ext uri="{BB962C8B-B14F-4D97-AF65-F5344CB8AC3E}">
        <p14:creationId xmlns:p14="http://schemas.microsoft.com/office/powerpoint/2010/main" val="1959480675"/>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274638"/>
            <a:ext cx="2187575"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138113" y="274638"/>
            <a:ext cx="6415087"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53">
            <a:extLst>
              <a:ext uri="{FF2B5EF4-FFF2-40B4-BE49-F238E27FC236}">
                <a16:creationId xmlns:a16="http://schemas.microsoft.com/office/drawing/2014/main" id="{EC073AF8-FA19-4289-8E35-D3FF1676FFE1}"/>
              </a:ext>
            </a:extLst>
          </p:cNvPr>
          <p:cNvSpPr>
            <a:spLocks noGrp="1" noChangeArrowheads="1"/>
          </p:cNvSpPr>
          <p:nvPr>
            <p:ph type="sldNum" sz="quarter" idx="10"/>
          </p:nvPr>
        </p:nvSpPr>
        <p:spPr>
          <a:ln/>
        </p:spPr>
        <p:txBody>
          <a:bodyPr/>
          <a:lstStyle>
            <a:lvl1pPr>
              <a:defRPr/>
            </a:lvl1pPr>
          </a:lstStyle>
          <a:p>
            <a:pPr>
              <a:defRPr/>
            </a:pPr>
            <a:fld id="{C2FB87D0-BBC0-4B74-9DDD-579C987775FE}" type="slidenum">
              <a:rPr lang="en-AU" altLang="en-US"/>
              <a:pPr>
                <a:defRPr/>
              </a:pPr>
              <a:t>‹#›</a:t>
            </a:fld>
            <a:endParaRPr lang="en-AU" altLang="en-US"/>
          </a:p>
        </p:txBody>
      </p:sp>
      <p:sp>
        <p:nvSpPr>
          <p:cNvPr id="5" name="Rectangle 8">
            <a:extLst>
              <a:ext uri="{FF2B5EF4-FFF2-40B4-BE49-F238E27FC236}">
                <a16:creationId xmlns:a16="http://schemas.microsoft.com/office/drawing/2014/main" id="{B06D24E4-54FE-44C5-B95A-1D0FC0128752}"/>
              </a:ext>
            </a:extLst>
          </p:cNvPr>
          <p:cNvSpPr>
            <a:spLocks noGrp="1" noChangeArrowheads="1"/>
          </p:cNvSpPr>
          <p:nvPr>
            <p:ph type="dt" sz="half" idx="11"/>
          </p:nvPr>
        </p:nvSpPr>
        <p:spPr>
          <a:ln/>
        </p:spPr>
        <p:txBody>
          <a:bodyPr/>
          <a:lstStyle>
            <a:lvl1pPr>
              <a:defRPr/>
            </a:lvl1pPr>
          </a:lstStyle>
          <a:p>
            <a:pPr>
              <a:defRPr/>
            </a:pPr>
            <a:endParaRPr lang="en-AU" altLang="en-US"/>
          </a:p>
        </p:txBody>
      </p:sp>
    </p:spTree>
    <p:extLst>
      <p:ext uri="{BB962C8B-B14F-4D97-AF65-F5344CB8AC3E}">
        <p14:creationId xmlns:p14="http://schemas.microsoft.com/office/powerpoint/2010/main" val="841046333"/>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Cover with image light">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49CEBFE8-03B0-4BD9-BC44-169095B22679}"/>
              </a:ext>
            </a:extLst>
          </p:cNvPr>
          <p:cNvSpPr txBox="1">
            <a:spLocks/>
          </p:cNvSpPr>
          <p:nvPr userDrawn="1"/>
        </p:nvSpPr>
        <p:spPr>
          <a:xfrm>
            <a:off x="3205163" y="6248400"/>
            <a:ext cx="1270000" cy="215900"/>
          </a:xfrm>
          <a:prstGeom prst="rect">
            <a:avLst/>
          </a:prstGeom>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AU" sz="900" dirty="0">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rPr>
              <a:t>www.</a:t>
            </a:r>
            <a:r>
              <a:rPr lang="en-AU" sz="900" b="1" dirty="0">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rPr>
              <a:t>advisian</a:t>
            </a:r>
            <a:r>
              <a:rPr lang="en-AU" sz="900" dirty="0">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rPr>
              <a:t>.com</a:t>
            </a:r>
          </a:p>
        </p:txBody>
      </p:sp>
      <p:pic>
        <p:nvPicPr>
          <p:cNvPr id="8" name="Picture 9">
            <a:extLst>
              <a:ext uri="{FF2B5EF4-FFF2-40B4-BE49-F238E27FC236}">
                <a16:creationId xmlns:a16="http://schemas.microsoft.com/office/drawing/2014/main" id="{FE031A12-2687-4549-854E-142A166CBE3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0238" y="5346700"/>
            <a:ext cx="1227137"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 Placeholder 26"/>
          <p:cNvSpPr>
            <a:spLocks noGrp="1"/>
          </p:cNvSpPr>
          <p:nvPr>
            <p:ph type="body" sz="quarter" idx="11"/>
          </p:nvPr>
        </p:nvSpPr>
        <p:spPr>
          <a:xfrm>
            <a:off x="3174434" y="4240468"/>
            <a:ext cx="4354126" cy="677333"/>
          </a:xfrm>
          <a:prstGeom prst="rect">
            <a:avLst/>
          </a:prstGeom>
        </p:spPr>
        <p:txBody>
          <a:bodyPr lIns="0" tIns="0" rIns="0" bIns="0">
            <a:noAutofit/>
          </a:bodyPr>
          <a:lstStyle>
            <a:lvl1pPr>
              <a:spcBef>
                <a:spcPts val="0"/>
              </a:spcBef>
              <a:spcAft>
                <a:spcPts val="0"/>
              </a:spcAft>
              <a:defRPr sz="1000">
                <a:solidFill>
                  <a:schemeClr val="tx1"/>
                </a:solidFill>
              </a:defRPr>
            </a:lvl1pPr>
          </a:lstStyle>
          <a:p>
            <a:pPr lvl="0"/>
            <a:r>
              <a:rPr lang="en-US"/>
              <a:t>Edit Master text styles</a:t>
            </a:r>
          </a:p>
        </p:txBody>
      </p:sp>
      <p:sp>
        <p:nvSpPr>
          <p:cNvPr id="29" name="Title 28"/>
          <p:cNvSpPr>
            <a:spLocks noGrp="1"/>
          </p:cNvSpPr>
          <p:nvPr>
            <p:ph type="title"/>
          </p:nvPr>
        </p:nvSpPr>
        <p:spPr>
          <a:xfrm>
            <a:off x="3185546" y="1610919"/>
            <a:ext cx="4343012" cy="1711401"/>
          </a:xfrm>
        </p:spPr>
        <p:txBody>
          <a:bodyPr>
            <a:noAutofit/>
          </a:bodyPr>
          <a:lstStyle>
            <a:lvl1pPr>
              <a:lnSpc>
                <a:spcPts val="2800"/>
              </a:lnSpc>
              <a:defRPr sz="2800">
                <a:solidFill>
                  <a:schemeClr val="tx1"/>
                </a:solidFill>
              </a:defRPr>
            </a:lvl1pPr>
          </a:lstStyle>
          <a:p>
            <a:r>
              <a:rPr lang="en-US"/>
              <a:t>Click to edit Master title style</a:t>
            </a:r>
            <a:endParaRPr lang="en-US" dirty="0"/>
          </a:p>
        </p:txBody>
      </p:sp>
      <p:sp>
        <p:nvSpPr>
          <p:cNvPr id="33" name="Text Placeholder 32"/>
          <p:cNvSpPr>
            <a:spLocks noGrp="1"/>
          </p:cNvSpPr>
          <p:nvPr>
            <p:ph type="body" sz="quarter" idx="12"/>
          </p:nvPr>
        </p:nvSpPr>
        <p:spPr>
          <a:xfrm>
            <a:off x="3185546" y="3546203"/>
            <a:ext cx="4327774" cy="601133"/>
          </a:xfrm>
          <a:prstGeom prst="rect">
            <a:avLst/>
          </a:prstGeom>
        </p:spPr>
        <p:txBody>
          <a:bodyPr lIns="0" tIns="0" rIns="0" bIns="0">
            <a:noAutofit/>
          </a:bodyPr>
          <a:lstStyle>
            <a:lvl1pPr>
              <a:defRPr>
                <a:solidFill>
                  <a:schemeClr val="tx1"/>
                </a:solidFill>
              </a:defRPr>
            </a:lvl1pPr>
          </a:lstStyle>
          <a:p>
            <a:pPr lvl="0"/>
            <a:r>
              <a:rPr lang="en-US"/>
              <a:t>Edit Master text styles</a:t>
            </a:r>
          </a:p>
        </p:txBody>
      </p:sp>
      <p:sp>
        <p:nvSpPr>
          <p:cNvPr id="3" name="Picture Placeholder 2"/>
          <p:cNvSpPr>
            <a:spLocks noGrp="1"/>
          </p:cNvSpPr>
          <p:nvPr>
            <p:ph type="pic" sz="quarter" idx="15"/>
          </p:nvPr>
        </p:nvSpPr>
        <p:spPr>
          <a:xfrm>
            <a:off x="-38100" y="-45720"/>
            <a:ext cx="9228138" cy="6957060"/>
          </a:xfrm>
          <a:custGeom>
            <a:avLst/>
            <a:gdLst>
              <a:gd name="connsiteX0" fmla="*/ 0 w 9228138"/>
              <a:gd name="connsiteY0" fmla="*/ 0 h 6934200"/>
              <a:gd name="connsiteX1" fmla="*/ 9228138 w 9228138"/>
              <a:gd name="connsiteY1" fmla="*/ 0 h 6934200"/>
              <a:gd name="connsiteX2" fmla="*/ 9228138 w 9228138"/>
              <a:gd name="connsiteY2" fmla="*/ 6934200 h 6934200"/>
              <a:gd name="connsiteX3" fmla="*/ 0 w 9228138"/>
              <a:gd name="connsiteY3" fmla="*/ 6934200 h 6934200"/>
              <a:gd name="connsiteX4" fmla="*/ 0 w 9228138"/>
              <a:gd name="connsiteY4" fmla="*/ 0 h 6934200"/>
              <a:gd name="connsiteX0" fmla="*/ 0 w 9228138"/>
              <a:gd name="connsiteY0" fmla="*/ 7620 h 6941820"/>
              <a:gd name="connsiteX1" fmla="*/ 3909060 w 9228138"/>
              <a:gd name="connsiteY1" fmla="*/ 0 h 6941820"/>
              <a:gd name="connsiteX2" fmla="*/ 9228138 w 9228138"/>
              <a:gd name="connsiteY2" fmla="*/ 7620 h 6941820"/>
              <a:gd name="connsiteX3" fmla="*/ 9228138 w 9228138"/>
              <a:gd name="connsiteY3" fmla="*/ 6941820 h 6941820"/>
              <a:gd name="connsiteX4" fmla="*/ 0 w 9228138"/>
              <a:gd name="connsiteY4" fmla="*/ 6941820 h 6941820"/>
              <a:gd name="connsiteX5" fmla="*/ 0 w 9228138"/>
              <a:gd name="connsiteY5" fmla="*/ 7620 h 6941820"/>
              <a:gd name="connsiteX0" fmla="*/ 0 w 9228138"/>
              <a:gd name="connsiteY0" fmla="*/ 15240 h 6949440"/>
              <a:gd name="connsiteX1" fmla="*/ 3909060 w 9228138"/>
              <a:gd name="connsiteY1" fmla="*/ 7620 h 6949440"/>
              <a:gd name="connsiteX2" fmla="*/ 6088380 w 9228138"/>
              <a:gd name="connsiteY2" fmla="*/ 0 h 6949440"/>
              <a:gd name="connsiteX3" fmla="*/ 9228138 w 9228138"/>
              <a:gd name="connsiteY3" fmla="*/ 15240 h 6949440"/>
              <a:gd name="connsiteX4" fmla="*/ 9228138 w 9228138"/>
              <a:gd name="connsiteY4" fmla="*/ 6949440 h 6949440"/>
              <a:gd name="connsiteX5" fmla="*/ 0 w 9228138"/>
              <a:gd name="connsiteY5" fmla="*/ 6949440 h 6949440"/>
              <a:gd name="connsiteX6" fmla="*/ 0 w 9228138"/>
              <a:gd name="connsiteY6" fmla="*/ 15240 h 6949440"/>
              <a:gd name="connsiteX0" fmla="*/ 0 w 9228138"/>
              <a:gd name="connsiteY0" fmla="*/ 7620 h 6957060"/>
              <a:gd name="connsiteX1" fmla="*/ 3909060 w 9228138"/>
              <a:gd name="connsiteY1" fmla="*/ 0 h 6957060"/>
              <a:gd name="connsiteX2" fmla="*/ 1272540 w 9228138"/>
              <a:gd name="connsiteY2" fmla="*/ 6957060 h 6957060"/>
              <a:gd name="connsiteX3" fmla="*/ 9228138 w 9228138"/>
              <a:gd name="connsiteY3" fmla="*/ 7620 h 6957060"/>
              <a:gd name="connsiteX4" fmla="*/ 9228138 w 9228138"/>
              <a:gd name="connsiteY4" fmla="*/ 6941820 h 6957060"/>
              <a:gd name="connsiteX5" fmla="*/ 0 w 9228138"/>
              <a:gd name="connsiteY5" fmla="*/ 6941820 h 6957060"/>
              <a:gd name="connsiteX6" fmla="*/ 0 w 9228138"/>
              <a:gd name="connsiteY6" fmla="*/ 7620 h 6957060"/>
              <a:gd name="connsiteX0" fmla="*/ 0 w 9228138"/>
              <a:gd name="connsiteY0" fmla="*/ 7620 h 6957060"/>
              <a:gd name="connsiteX1" fmla="*/ 3909060 w 9228138"/>
              <a:gd name="connsiteY1" fmla="*/ 0 h 6957060"/>
              <a:gd name="connsiteX2" fmla="*/ 1272540 w 9228138"/>
              <a:gd name="connsiteY2" fmla="*/ 6957060 h 6957060"/>
              <a:gd name="connsiteX3" fmla="*/ 7947660 w 9228138"/>
              <a:gd name="connsiteY3" fmla="*/ 1104900 h 6957060"/>
              <a:gd name="connsiteX4" fmla="*/ 9228138 w 9228138"/>
              <a:gd name="connsiteY4" fmla="*/ 7620 h 6957060"/>
              <a:gd name="connsiteX5" fmla="*/ 9228138 w 9228138"/>
              <a:gd name="connsiteY5" fmla="*/ 6941820 h 6957060"/>
              <a:gd name="connsiteX6" fmla="*/ 0 w 9228138"/>
              <a:gd name="connsiteY6" fmla="*/ 6941820 h 6957060"/>
              <a:gd name="connsiteX7" fmla="*/ 0 w 9228138"/>
              <a:gd name="connsiteY7" fmla="*/ 7620 h 6957060"/>
              <a:gd name="connsiteX0" fmla="*/ 0 w 9228138"/>
              <a:gd name="connsiteY0" fmla="*/ 7620 h 6957060"/>
              <a:gd name="connsiteX1" fmla="*/ 3909060 w 9228138"/>
              <a:gd name="connsiteY1" fmla="*/ 0 h 6957060"/>
              <a:gd name="connsiteX2" fmla="*/ 1272540 w 9228138"/>
              <a:gd name="connsiteY2" fmla="*/ 6957060 h 6957060"/>
              <a:gd name="connsiteX3" fmla="*/ 6591300 w 9228138"/>
              <a:gd name="connsiteY3" fmla="*/ 6934200 h 6957060"/>
              <a:gd name="connsiteX4" fmla="*/ 9228138 w 9228138"/>
              <a:gd name="connsiteY4" fmla="*/ 7620 h 6957060"/>
              <a:gd name="connsiteX5" fmla="*/ 9228138 w 9228138"/>
              <a:gd name="connsiteY5" fmla="*/ 6941820 h 6957060"/>
              <a:gd name="connsiteX6" fmla="*/ 0 w 9228138"/>
              <a:gd name="connsiteY6" fmla="*/ 6941820 h 6957060"/>
              <a:gd name="connsiteX7" fmla="*/ 0 w 9228138"/>
              <a:gd name="connsiteY7" fmla="*/ 7620 h 6957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28138" h="6957060">
                <a:moveTo>
                  <a:pt x="0" y="7620"/>
                </a:moveTo>
                <a:lnTo>
                  <a:pt x="3909060" y="0"/>
                </a:lnTo>
                <a:lnTo>
                  <a:pt x="1272540" y="6957060"/>
                </a:lnTo>
                <a:lnTo>
                  <a:pt x="6591300" y="6934200"/>
                </a:lnTo>
                <a:lnTo>
                  <a:pt x="9228138" y="7620"/>
                </a:lnTo>
                <a:lnTo>
                  <a:pt x="9228138" y="6941820"/>
                </a:lnTo>
                <a:lnTo>
                  <a:pt x="0" y="6941820"/>
                </a:lnTo>
                <a:lnTo>
                  <a:pt x="0" y="7620"/>
                </a:lnTo>
                <a:close/>
              </a:path>
            </a:pathLst>
          </a:custGeom>
          <a:solidFill>
            <a:srgbClr val="A49066"/>
          </a:solidFill>
        </p:spPr>
        <p:txBody>
          <a:bodyPr lIns="216000" tIns="3348000"/>
          <a:lstStyle>
            <a:lvl1pPr>
              <a:defRPr b="1" baseline="0">
                <a:solidFill>
                  <a:schemeClr val="tx2"/>
                </a:solidFill>
              </a:defRPr>
            </a:lvl1pPr>
          </a:lstStyle>
          <a:p>
            <a:pPr lvl="0"/>
            <a:r>
              <a:rPr lang="en-US" noProof="0"/>
              <a:t>Click icon to add picture</a:t>
            </a:r>
            <a:endParaRPr lang="en-US" noProof="0" dirty="0"/>
          </a:p>
        </p:txBody>
      </p:sp>
      <p:sp>
        <p:nvSpPr>
          <p:cNvPr id="4" name="Picture Placeholder 3"/>
          <p:cNvSpPr>
            <a:spLocks noGrp="1"/>
          </p:cNvSpPr>
          <p:nvPr>
            <p:ph type="pic" sz="quarter" idx="16"/>
          </p:nvPr>
        </p:nvSpPr>
        <p:spPr>
          <a:xfrm>
            <a:off x="5521345" y="5289208"/>
            <a:ext cx="1413098" cy="486117"/>
          </a:xfrm>
        </p:spPr>
        <p:txBody>
          <a:bodyPr/>
          <a:lstStyle>
            <a:lvl1pPr algn="ctr">
              <a:defRPr sz="800" b="1"/>
            </a:lvl1pPr>
          </a:lstStyle>
          <a:p>
            <a:pPr lvl="0"/>
            <a:r>
              <a:rPr lang="en-US" noProof="0"/>
              <a:t>Click icon to add picture</a:t>
            </a:r>
          </a:p>
        </p:txBody>
      </p:sp>
    </p:spTree>
    <p:extLst>
      <p:ext uri="{BB962C8B-B14F-4D97-AF65-F5344CB8AC3E}">
        <p14:creationId xmlns:p14="http://schemas.microsoft.com/office/powerpoint/2010/main" val="3578131087"/>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Body - 1 column l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Content Placeholder 4"/>
          <p:cNvSpPr>
            <a:spLocks noGrp="1"/>
          </p:cNvSpPr>
          <p:nvPr>
            <p:ph sz="quarter" idx="10"/>
          </p:nvPr>
        </p:nvSpPr>
        <p:spPr>
          <a:xfrm>
            <a:off x="601663" y="1828800"/>
            <a:ext cx="7945200" cy="4673600"/>
          </a:xfrm>
          <a:prstGeom prst="rect">
            <a:avLst/>
          </a:prstGeom>
        </p:spPr>
        <p:txBody>
          <a:bodyPr lIns="0" tIns="0" rIns="0" bIns="0"/>
          <a:lstStyle>
            <a:lvl1pPr marL="0" indent="0">
              <a:buClrTx/>
              <a:buFont typeface="Arial" panose="020B0604020202020204" pitchFamily="34" charset="0"/>
              <a:buNone/>
              <a:defRPr/>
            </a:lvl1pPr>
            <a:lvl3pPr marL="715963" indent="-357188">
              <a:buFont typeface="Segoe UI" panose="020B0502040204020203" pitchFamily="34" charset="0"/>
              <a:buChar char="̵"/>
              <a:defRPr/>
            </a:lvl3pPr>
            <a:lvl5pPr marL="1431925" indent="-357188">
              <a:buFont typeface="Segoe UI" panose="020B0502040204020203"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1144890"/>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674257" y="2580369"/>
            <a:ext cx="4676349" cy="1144964"/>
          </a:xfrm>
        </p:spPr>
        <p:txBody>
          <a:bodyPr>
            <a:normAutofit/>
          </a:bodyPr>
          <a:lstStyle>
            <a:lvl1pPr>
              <a:defRPr sz="2600" cap="none" baseline="0"/>
            </a:lvl1pPr>
          </a:lstStyle>
          <a:p>
            <a:r>
              <a:rPr lang="en-AU" dirty="0"/>
              <a:t>Presentation title</a:t>
            </a:r>
            <a:endParaRPr lang="en-US" dirty="0"/>
          </a:p>
        </p:txBody>
      </p:sp>
      <p:sp>
        <p:nvSpPr>
          <p:cNvPr id="3" name="Subtitle 2"/>
          <p:cNvSpPr>
            <a:spLocks noGrp="1"/>
          </p:cNvSpPr>
          <p:nvPr>
            <p:ph type="subTitle" idx="1" hasCustomPrompt="1"/>
          </p:nvPr>
        </p:nvSpPr>
        <p:spPr>
          <a:xfrm>
            <a:off x="2666999" y="3795487"/>
            <a:ext cx="4629727" cy="684149"/>
          </a:xfrm>
        </p:spPr>
        <p:txBody>
          <a:bodyPr>
            <a:normAutofit/>
          </a:bodyPr>
          <a:lstStyle>
            <a:lvl1pPr marL="0" indent="0" algn="l">
              <a:buNone/>
              <a:defRPr sz="1800" baseline="0">
                <a:solidFill>
                  <a:srgbClr val="1B416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a:t>Subtitle goes here and may need to be moved up depending on the title length</a:t>
            </a:r>
            <a:endParaRPr lang="en-US" dirty="0"/>
          </a:p>
        </p:txBody>
      </p:sp>
    </p:spTree>
    <p:extLst>
      <p:ext uri="{BB962C8B-B14F-4D97-AF65-F5344CB8AC3E}">
        <p14:creationId xmlns:p14="http://schemas.microsoft.com/office/powerpoint/2010/main" val="408117572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blu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AU" dirty="0"/>
              <a:t>heading</a:t>
            </a:r>
            <a:endParaRPr lang="en-US" dirty="0"/>
          </a:p>
        </p:txBody>
      </p:sp>
      <p:sp>
        <p:nvSpPr>
          <p:cNvPr id="3" name="Content Placeholder 2"/>
          <p:cNvSpPr>
            <a:spLocks noGrp="1"/>
          </p:cNvSpPr>
          <p:nvPr>
            <p:ph idx="1" hasCustomPrompt="1"/>
          </p:nvPr>
        </p:nvSpPr>
        <p:spPr/>
        <p:txBody>
          <a:bodyPr/>
          <a:lstStyle/>
          <a:p>
            <a:pPr lvl="0"/>
            <a:r>
              <a:rPr lang="en-AU" dirty="0"/>
              <a:t>Body copy</a:t>
            </a:r>
          </a:p>
          <a:p>
            <a:pPr lvl="1"/>
            <a:r>
              <a:rPr lang="en-AU" dirty="0"/>
              <a:t>Bullet level 1</a:t>
            </a:r>
          </a:p>
          <a:p>
            <a:pPr lvl="2"/>
            <a:r>
              <a:rPr lang="en-AU" dirty="0"/>
              <a:t>Bullet level 2</a:t>
            </a:r>
          </a:p>
          <a:p>
            <a:pPr lvl="2"/>
            <a:endParaRPr lang="en-AU" dirty="0"/>
          </a:p>
          <a:p>
            <a:pPr lvl="2"/>
            <a:endParaRPr lang="en-AU" dirty="0"/>
          </a:p>
          <a:p>
            <a:pPr lvl="2"/>
            <a:endParaRPr lang="en-AU" dirty="0"/>
          </a:p>
        </p:txBody>
      </p:sp>
      <p:sp>
        <p:nvSpPr>
          <p:cNvPr id="8" name="Text Placeholder 7"/>
          <p:cNvSpPr>
            <a:spLocks noGrp="1"/>
          </p:cNvSpPr>
          <p:nvPr>
            <p:ph type="body" sz="quarter" idx="13" hasCustomPrompt="1"/>
          </p:nvPr>
        </p:nvSpPr>
        <p:spPr>
          <a:xfrm>
            <a:off x="1473200" y="1393825"/>
            <a:ext cx="6211888" cy="341313"/>
          </a:xfrm>
        </p:spPr>
        <p:txBody>
          <a:bodyPr>
            <a:normAutofit/>
          </a:bodyPr>
          <a:lstStyle>
            <a:lvl1pPr>
              <a:lnSpc>
                <a:spcPts val="2200"/>
              </a:lnSpc>
              <a:spcBef>
                <a:spcPts val="0"/>
              </a:spcBef>
              <a:defRPr sz="2000" b="1" i="0">
                <a:solidFill>
                  <a:schemeClr val="bg1"/>
                </a:solidFill>
              </a:defRPr>
            </a:lvl1pPr>
          </a:lstStyle>
          <a:p>
            <a:pPr lvl="0"/>
            <a:r>
              <a:rPr lang="en-AU" dirty="0"/>
              <a:t>Subheading</a:t>
            </a:r>
            <a:endParaRPr lang="en-US" dirty="0"/>
          </a:p>
        </p:txBody>
      </p:sp>
      <p:cxnSp>
        <p:nvCxnSpPr>
          <p:cNvPr id="10" name="Straight Connector 9"/>
          <p:cNvCxnSpPr/>
          <p:nvPr userDrawn="1"/>
        </p:nvCxnSpPr>
        <p:spPr>
          <a:xfrm>
            <a:off x="1473200" y="1712047"/>
            <a:ext cx="6211888" cy="0"/>
          </a:xfrm>
          <a:prstGeom prst="line">
            <a:avLst/>
          </a:prstGeom>
          <a:ln w="12700" cmpd="sng">
            <a:solidFill>
              <a:srgbClr val="73B63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465990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line subhead and content blue">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1473200" y="420347"/>
            <a:ext cx="6212115" cy="407533"/>
          </a:xfrm>
        </p:spPr>
        <p:txBody>
          <a:bodyPr/>
          <a:lstStyle/>
          <a:p>
            <a:r>
              <a:rPr lang="en-AU" dirty="0"/>
              <a:t>heading</a:t>
            </a:r>
            <a:endParaRPr lang="en-US" dirty="0"/>
          </a:p>
        </p:txBody>
      </p:sp>
      <p:sp>
        <p:nvSpPr>
          <p:cNvPr id="9" name="Content Placeholder 2"/>
          <p:cNvSpPr>
            <a:spLocks noGrp="1"/>
          </p:cNvSpPr>
          <p:nvPr>
            <p:ph idx="1" hasCustomPrompt="1"/>
          </p:nvPr>
        </p:nvSpPr>
        <p:spPr>
          <a:xfrm>
            <a:off x="1473201" y="2093576"/>
            <a:ext cx="6212114" cy="4286587"/>
          </a:xfrm>
        </p:spPr>
        <p:txBody>
          <a:bodyPr/>
          <a:lstStyle/>
          <a:p>
            <a:pPr lvl="0"/>
            <a:r>
              <a:rPr lang="en-AU" dirty="0"/>
              <a:t>Body copy</a:t>
            </a:r>
          </a:p>
          <a:p>
            <a:pPr lvl="1"/>
            <a:r>
              <a:rPr lang="en-AU" dirty="0"/>
              <a:t>Bullet level 1</a:t>
            </a:r>
          </a:p>
          <a:p>
            <a:pPr lvl="2"/>
            <a:r>
              <a:rPr lang="en-AU" dirty="0"/>
              <a:t>Bullet level 2</a:t>
            </a:r>
          </a:p>
          <a:p>
            <a:pPr lvl="2"/>
            <a:endParaRPr lang="en-AU" dirty="0"/>
          </a:p>
          <a:p>
            <a:pPr lvl="2"/>
            <a:endParaRPr lang="en-AU" dirty="0"/>
          </a:p>
        </p:txBody>
      </p:sp>
      <p:sp>
        <p:nvSpPr>
          <p:cNvPr id="10" name="Text Placeholder 7"/>
          <p:cNvSpPr>
            <a:spLocks noGrp="1"/>
          </p:cNvSpPr>
          <p:nvPr>
            <p:ph type="body" sz="quarter" idx="13" hasCustomPrompt="1"/>
          </p:nvPr>
        </p:nvSpPr>
        <p:spPr>
          <a:xfrm>
            <a:off x="1473200" y="1393825"/>
            <a:ext cx="6211888" cy="595313"/>
          </a:xfrm>
        </p:spPr>
        <p:txBody>
          <a:bodyPr>
            <a:normAutofit/>
          </a:bodyPr>
          <a:lstStyle>
            <a:lvl1pPr>
              <a:lnSpc>
                <a:spcPts val="2200"/>
              </a:lnSpc>
              <a:spcBef>
                <a:spcPts val="0"/>
              </a:spcBef>
              <a:defRPr sz="2000" b="1" i="0">
                <a:solidFill>
                  <a:schemeClr val="bg1"/>
                </a:solidFill>
              </a:defRPr>
            </a:lvl1pPr>
          </a:lstStyle>
          <a:p>
            <a:pPr lvl="0"/>
            <a:r>
              <a:rPr lang="en-AU" dirty="0"/>
              <a:t>Subheading that is long enough to stretch over </a:t>
            </a:r>
            <a:br>
              <a:rPr lang="en-AU" dirty="0"/>
            </a:br>
            <a:r>
              <a:rPr lang="en-AU" dirty="0"/>
              <a:t>two lines</a:t>
            </a:r>
            <a:endParaRPr lang="en-US" dirty="0"/>
          </a:p>
        </p:txBody>
      </p:sp>
      <p:cxnSp>
        <p:nvCxnSpPr>
          <p:cNvPr id="11" name="Straight Connector 10"/>
          <p:cNvCxnSpPr/>
          <p:nvPr userDrawn="1"/>
        </p:nvCxnSpPr>
        <p:spPr>
          <a:xfrm>
            <a:off x="1473200" y="1989138"/>
            <a:ext cx="6211888" cy="0"/>
          </a:xfrm>
          <a:prstGeom prst="line">
            <a:avLst/>
          </a:prstGeom>
          <a:ln w="12700" cmpd="sng">
            <a:solidFill>
              <a:srgbClr val="73B63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233339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only blue">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473201" y="1393826"/>
            <a:ext cx="6212114" cy="4986338"/>
          </a:xfrm>
        </p:spPr>
        <p:txBody>
          <a:bodyPr/>
          <a:lstStyle/>
          <a:p>
            <a:pPr lvl="0"/>
            <a:r>
              <a:rPr lang="en-AU" dirty="0"/>
              <a:t>Body copy</a:t>
            </a:r>
          </a:p>
          <a:p>
            <a:pPr lvl="1"/>
            <a:r>
              <a:rPr lang="en-AU" dirty="0"/>
              <a:t>Bullet level 1</a:t>
            </a:r>
          </a:p>
          <a:p>
            <a:pPr lvl="2"/>
            <a:r>
              <a:rPr lang="en-AU" dirty="0"/>
              <a:t>Bullet level 2</a:t>
            </a:r>
          </a:p>
          <a:p>
            <a:pPr lvl="2"/>
            <a:endParaRPr lang="en-AU" dirty="0"/>
          </a:p>
          <a:p>
            <a:pPr lvl="2"/>
            <a:endParaRPr lang="en-AU" dirty="0"/>
          </a:p>
        </p:txBody>
      </p:sp>
      <p:sp>
        <p:nvSpPr>
          <p:cNvPr id="2" name="Title 1"/>
          <p:cNvSpPr>
            <a:spLocks noGrp="1"/>
          </p:cNvSpPr>
          <p:nvPr>
            <p:ph type="title" hasCustomPrompt="1"/>
          </p:nvPr>
        </p:nvSpPr>
        <p:spPr/>
        <p:txBody>
          <a:bodyPr/>
          <a:lstStyle/>
          <a:p>
            <a:r>
              <a:rPr lang="en-AU" dirty="0"/>
              <a:t>heading</a:t>
            </a:r>
            <a:endParaRPr lang="en-US" dirty="0"/>
          </a:p>
        </p:txBody>
      </p:sp>
    </p:spTree>
    <p:extLst>
      <p:ext uri="{BB962C8B-B14F-4D97-AF65-F5344CB8AC3E}">
        <p14:creationId xmlns:p14="http://schemas.microsoft.com/office/powerpoint/2010/main" val="717823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844675"/>
            <a:ext cx="8280920" cy="4105276"/>
          </a:xfrm>
        </p:spPr>
        <p:txBody>
          <a:bodyPr/>
          <a:lstStyle>
            <a:lvl1pPr>
              <a:spcBef>
                <a:spcPts val="300"/>
              </a:spcBef>
              <a:spcAft>
                <a:spcPts val="300"/>
              </a:spcAft>
              <a:defRPr lang="en-US" dirty="0" smtClean="0"/>
            </a:lvl1pPr>
            <a:lvl2pPr>
              <a:spcBef>
                <a:spcPts val="0"/>
              </a:spcBef>
              <a:spcAft>
                <a:spcPts val="600"/>
              </a:spcAft>
              <a:defRPr lang="en-US" dirty="0" smtClean="0"/>
            </a:lvl2pPr>
            <a:lvl3pPr>
              <a:spcBef>
                <a:spcPts val="0"/>
              </a:spcBef>
              <a:spcAft>
                <a:spcPts val="300"/>
              </a:spcAft>
              <a:defRPr lang="en-US" dirty="0" smtClean="0"/>
            </a:lvl3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itle 3"/>
          <p:cNvSpPr>
            <a:spLocks noGrp="1"/>
          </p:cNvSpPr>
          <p:nvPr>
            <p:ph type="title"/>
          </p:nvPr>
        </p:nvSpPr>
        <p:spPr/>
        <p:txBody>
          <a:bodyPr/>
          <a:lstStyle/>
          <a:p>
            <a:r>
              <a:rPr lang="en-US"/>
              <a:t>Click to edit Master title style</a:t>
            </a:r>
            <a:endParaRPr lang="en-AU" dirty="0"/>
          </a:p>
        </p:txBody>
      </p:sp>
      <p:sp>
        <p:nvSpPr>
          <p:cNvPr id="7" name="Footer Placeholder 6"/>
          <p:cNvSpPr>
            <a:spLocks noGrp="1"/>
          </p:cNvSpPr>
          <p:nvPr>
            <p:ph type="ftr" sz="quarter" idx="10"/>
          </p:nvPr>
        </p:nvSpPr>
        <p:spPr/>
        <p:txBody>
          <a:bodyPr/>
          <a:lstStyle/>
          <a:p>
            <a:r>
              <a:rPr lang="en-AU"/>
              <a:t>Vickery Extension Project - Briefing </a:t>
            </a:r>
            <a:endParaRPr lang="en-AU" dirty="0"/>
          </a:p>
        </p:txBody>
      </p:sp>
      <p:sp>
        <p:nvSpPr>
          <p:cNvPr id="8" name="Slide Number Placeholder 7"/>
          <p:cNvSpPr>
            <a:spLocks noGrp="1"/>
          </p:cNvSpPr>
          <p:nvPr>
            <p:ph type="sldNum" sz="quarter" idx="11"/>
          </p:nvPr>
        </p:nvSpPr>
        <p:spPr/>
        <p:txBody>
          <a:bodyPr/>
          <a:lstStyle/>
          <a:p>
            <a:fld id="{E917DE0E-AFB1-41FD-BC35-27DB61CA125F}" type="slidenum">
              <a:rPr lang="en-AU" smtClean="0"/>
              <a:pPr/>
              <a:t>‹#›</a:t>
            </a:fld>
            <a:r>
              <a:rPr lang="en-AU" dirty="0"/>
              <a:t> </a:t>
            </a:r>
            <a:r>
              <a:rPr lang="en-AU" dirty="0">
                <a:solidFill>
                  <a:schemeClr val="accent4"/>
                </a:solidFill>
              </a:rPr>
              <a:t>//</a:t>
            </a:r>
          </a:p>
        </p:txBody>
      </p:sp>
      <p:sp>
        <p:nvSpPr>
          <p:cNvPr id="5" name="Text Placeholder 4"/>
          <p:cNvSpPr>
            <a:spLocks noGrp="1"/>
          </p:cNvSpPr>
          <p:nvPr>
            <p:ph type="body" sz="quarter" idx="12"/>
          </p:nvPr>
        </p:nvSpPr>
        <p:spPr>
          <a:xfrm>
            <a:off x="468313" y="1196752"/>
            <a:ext cx="8280400" cy="503237"/>
          </a:xfrm>
        </p:spPr>
        <p:txBody>
          <a:bodyPr>
            <a:normAutofit/>
          </a:bodyPr>
          <a:lstStyle>
            <a:lvl1pPr>
              <a:defRPr sz="1500" b="0" cap="all" baseline="0">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1740759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able blu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AU" dirty="0"/>
              <a:t>heading</a:t>
            </a:r>
            <a:endParaRPr lang="en-US" dirty="0"/>
          </a:p>
        </p:txBody>
      </p:sp>
      <p:sp>
        <p:nvSpPr>
          <p:cNvPr id="8" name="Text Placeholder 7"/>
          <p:cNvSpPr>
            <a:spLocks noGrp="1"/>
          </p:cNvSpPr>
          <p:nvPr>
            <p:ph type="body" sz="quarter" idx="13" hasCustomPrompt="1"/>
          </p:nvPr>
        </p:nvSpPr>
        <p:spPr>
          <a:xfrm>
            <a:off x="1473200" y="1393825"/>
            <a:ext cx="6211888" cy="341313"/>
          </a:xfrm>
        </p:spPr>
        <p:txBody>
          <a:bodyPr>
            <a:normAutofit/>
          </a:bodyPr>
          <a:lstStyle>
            <a:lvl1pPr>
              <a:lnSpc>
                <a:spcPts val="2200"/>
              </a:lnSpc>
              <a:spcBef>
                <a:spcPts val="0"/>
              </a:spcBef>
              <a:defRPr sz="2000" b="1" i="0">
                <a:solidFill>
                  <a:schemeClr val="bg1"/>
                </a:solidFill>
              </a:defRPr>
            </a:lvl1pPr>
          </a:lstStyle>
          <a:p>
            <a:pPr lvl="0"/>
            <a:r>
              <a:rPr lang="en-AU" dirty="0"/>
              <a:t>Subheading</a:t>
            </a:r>
            <a:endParaRPr lang="en-US" dirty="0"/>
          </a:p>
        </p:txBody>
      </p:sp>
      <p:cxnSp>
        <p:nvCxnSpPr>
          <p:cNvPr id="10" name="Straight Connector 9"/>
          <p:cNvCxnSpPr/>
          <p:nvPr userDrawn="1"/>
        </p:nvCxnSpPr>
        <p:spPr>
          <a:xfrm>
            <a:off x="1473200" y="1712047"/>
            <a:ext cx="6211888" cy="0"/>
          </a:xfrm>
          <a:prstGeom prst="line">
            <a:avLst/>
          </a:prstGeom>
          <a:ln w="12700" cmpd="sng">
            <a:solidFill>
              <a:srgbClr val="73B632"/>
            </a:solidFill>
          </a:ln>
          <a:effectLst/>
        </p:spPr>
        <p:style>
          <a:lnRef idx="2">
            <a:schemeClr val="accent1"/>
          </a:lnRef>
          <a:fillRef idx="0">
            <a:schemeClr val="accent1"/>
          </a:fillRef>
          <a:effectRef idx="1">
            <a:schemeClr val="accent1"/>
          </a:effectRef>
          <a:fontRef idx="minor">
            <a:schemeClr val="tx1"/>
          </a:fontRef>
        </p:style>
      </p:cxnSp>
      <p:graphicFrame>
        <p:nvGraphicFramePr>
          <p:cNvPr id="4" name="Table 3"/>
          <p:cNvGraphicFramePr>
            <a:graphicFrameLocks noGrp="1"/>
          </p:cNvGraphicFramePr>
          <p:nvPr userDrawn="1">
            <p:extLst/>
          </p:nvPr>
        </p:nvGraphicFramePr>
        <p:xfrm>
          <a:off x="1473199" y="1870253"/>
          <a:ext cx="6211888" cy="1339200"/>
        </p:xfrm>
        <a:graphic>
          <a:graphicData uri="http://schemas.openxmlformats.org/drawingml/2006/table">
            <a:tbl>
              <a:tblPr firstRow="1">
                <a:tableStyleId>{5C22544A-7EE6-4342-B048-85BDC9FD1C3A}</a:tableStyleId>
              </a:tblPr>
              <a:tblGrid>
                <a:gridCol w="1552972">
                  <a:extLst>
                    <a:ext uri="{9D8B030D-6E8A-4147-A177-3AD203B41FA5}">
                      <a16:colId xmlns:a16="http://schemas.microsoft.com/office/drawing/2014/main" val="20000"/>
                    </a:ext>
                  </a:extLst>
                </a:gridCol>
                <a:gridCol w="1552972">
                  <a:extLst>
                    <a:ext uri="{9D8B030D-6E8A-4147-A177-3AD203B41FA5}">
                      <a16:colId xmlns:a16="http://schemas.microsoft.com/office/drawing/2014/main" val="20001"/>
                    </a:ext>
                  </a:extLst>
                </a:gridCol>
                <a:gridCol w="1552972">
                  <a:extLst>
                    <a:ext uri="{9D8B030D-6E8A-4147-A177-3AD203B41FA5}">
                      <a16:colId xmlns:a16="http://schemas.microsoft.com/office/drawing/2014/main" val="20002"/>
                    </a:ext>
                  </a:extLst>
                </a:gridCol>
                <a:gridCol w="1552972">
                  <a:extLst>
                    <a:ext uri="{9D8B030D-6E8A-4147-A177-3AD203B41FA5}">
                      <a16:colId xmlns:a16="http://schemas.microsoft.com/office/drawing/2014/main" val="20003"/>
                    </a:ext>
                  </a:extLst>
                </a:gridCol>
              </a:tblGrid>
              <a:tr h="334800">
                <a:tc>
                  <a:txBody>
                    <a:bodyPr/>
                    <a:lstStyle/>
                    <a:p>
                      <a:r>
                        <a:rPr lang="en-US" sz="1200" baseline="0" dirty="0">
                          <a:solidFill>
                            <a:srgbClr val="1B4164"/>
                          </a:solidFill>
                          <a:latin typeface="Trebuchet MS"/>
                        </a:rPr>
                        <a:t>Head 1</a:t>
                      </a:r>
                    </a:p>
                  </a:txBody>
                  <a:tcPr anchor="ctr">
                    <a:lnL w="12700" cmpd="sng">
                      <a:noFill/>
                    </a:lnL>
                    <a:lnR w="1270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solidFill>
                      <a:srgbClr val="73B632"/>
                    </a:solidFill>
                  </a:tcPr>
                </a:tc>
                <a:tc>
                  <a:txBody>
                    <a:bodyPr/>
                    <a:lstStyle/>
                    <a:p>
                      <a:r>
                        <a:rPr lang="en-US" sz="1200" baseline="0" dirty="0">
                          <a:solidFill>
                            <a:srgbClr val="1B4164"/>
                          </a:solidFill>
                          <a:latin typeface="Trebuchet MS"/>
                        </a:rPr>
                        <a:t>Head 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solidFill>
                      <a:srgbClr val="73B632"/>
                    </a:solidFill>
                  </a:tcPr>
                </a:tc>
                <a:tc>
                  <a:txBody>
                    <a:bodyPr/>
                    <a:lstStyle/>
                    <a:p>
                      <a:r>
                        <a:rPr lang="en-US" sz="1200" baseline="0" dirty="0">
                          <a:solidFill>
                            <a:srgbClr val="1B4164"/>
                          </a:solidFill>
                          <a:latin typeface="Trebuchet MS"/>
                        </a:rPr>
                        <a:t>Head 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solidFill>
                      <a:srgbClr val="73B632"/>
                    </a:solidFill>
                  </a:tcPr>
                </a:tc>
                <a:tc>
                  <a:txBody>
                    <a:bodyPr/>
                    <a:lstStyle/>
                    <a:p>
                      <a:r>
                        <a:rPr lang="en-US" sz="1200" baseline="0" dirty="0">
                          <a:solidFill>
                            <a:srgbClr val="1B4164"/>
                          </a:solidFill>
                          <a:latin typeface="Trebuchet MS"/>
                        </a:rPr>
                        <a:t>Head 4</a:t>
                      </a:r>
                    </a:p>
                  </a:txBody>
                  <a:tcPr anchor="ctr">
                    <a:lnL w="12700" cap="flat" cmpd="sng" algn="ctr">
                      <a:noFill/>
                      <a:prstDash val="solid"/>
                      <a:round/>
                      <a:headEnd type="none" w="med" len="med"/>
                      <a:tailEnd type="none" w="med" len="med"/>
                    </a:lnL>
                    <a:lnR w="12700" cmpd="sng">
                      <a:noFill/>
                    </a:lnR>
                    <a:lnT w="12700" cmpd="sng">
                      <a:noFill/>
                    </a:lnT>
                    <a:lnB w="6350" cap="flat" cmpd="sng" algn="ctr">
                      <a:noFill/>
                      <a:prstDash val="solid"/>
                      <a:round/>
                      <a:headEnd type="none" w="med" len="med"/>
                      <a:tailEnd type="none" w="med" len="med"/>
                    </a:lnB>
                    <a:solidFill>
                      <a:srgbClr val="73B632"/>
                    </a:solidFill>
                  </a:tcPr>
                </a:tc>
                <a:extLst>
                  <a:ext uri="{0D108BD9-81ED-4DB2-BD59-A6C34878D82A}">
                    <a16:rowId xmlns:a16="http://schemas.microsoft.com/office/drawing/2014/main" val="10000"/>
                  </a:ext>
                </a:extLst>
              </a:tr>
              <a:tr h="334800">
                <a:tc>
                  <a:txBody>
                    <a:bodyPr/>
                    <a:lstStyle/>
                    <a:p>
                      <a:r>
                        <a:rPr lang="en-US" sz="1200" dirty="0">
                          <a:solidFill>
                            <a:schemeClr val="bg1"/>
                          </a:solidFill>
                          <a:latin typeface="Trebuchet MS"/>
                        </a:rPr>
                        <a:t>Content 1A</a:t>
                      </a:r>
                    </a:p>
                  </a:txBody>
                  <a:tcPr>
                    <a:lnL w="12700" cmpd="sng">
                      <a:noFill/>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prstClr val="white"/>
                      </a:solidFill>
                      <a:prstDash val="solid"/>
                      <a:round/>
                      <a:headEnd type="none" w="med" len="med"/>
                      <a:tailEnd type="none" w="med" len="med"/>
                    </a:lnB>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Trebuchet MS"/>
                        </a:rPr>
                        <a:t>Content 2A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prstClr val="white"/>
                      </a:solidFill>
                      <a:prstDash val="solid"/>
                      <a:round/>
                      <a:headEnd type="none" w="med" len="med"/>
                      <a:tailEnd type="none" w="med" len="med"/>
                    </a:lnB>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Trebuchet MS"/>
                        </a:rPr>
                        <a:t>Content 3A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prstClr val="white"/>
                      </a:solidFill>
                      <a:prstDash val="solid"/>
                      <a:round/>
                      <a:headEnd type="none" w="med" len="med"/>
                      <a:tailEnd type="none" w="med" len="med"/>
                    </a:lnB>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Trebuchet MS"/>
                        </a:rPr>
                        <a:t>Content 4A</a:t>
                      </a:r>
                    </a:p>
                  </a:txBody>
                  <a:tcPr>
                    <a:lnL w="1270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solidFill>
                        <a:prstClr val="white"/>
                      </a:solidFill>
                      <a:prstDash val="solid"/>
                      <a:round/>
                      <a:headEnd type="none" w="med" len="med"/>
                      <a:tailEnd type="none" w="med" len="med"/>
                    </a:lnB>
                    <a:noFill/>
                  </a:tcPr>
                </a:tc>
                <a:extLst>
                  <a:ext uri="{0D108BD9-81ED-4DB2-BD59-A6C34878D82A}">
                    <a16:rowId xmlns:a16="http://schemas.microsoft.com/office/drawing/2014/main" val="10001"/>
                  </a:ext>
                </a:extLst>
              </a:tr>
              <a:tr h="33480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Trebuchet MS"/>
                        </a:rPr>
                        <a:t>Content 1B</a:t>
                      </a:r>
                    </a:p>
                  </a:txBody>
                  <a:tcPr>
                    <a:lnL w="12700" cmpd="sng">
                      <a:noFill/>
                    </a:lnL>
                    <a:lnR w="12700" cap="flat" cmpd="sng" algn="ctr">
                      <a:noFill/>
                      <a:prstDash val="solid"/>
                      <a:round/>
                      <a:headEnd type="none" w="med" len="med"/>
                      <a:tailEnd type="none" w="med" len="med"/>
                    </a:lnR>
                    <a:lnT w="6350" cap="flat" cmpd="sng" algn="ctr">
                      <a:solidFill>
                        <a:prstClr val="white"/>
                      </a:solidFill>
                      <a:prstDash val="solid"/>
                      <a:round/>
                      <a:headEnd type="none" w="med" len="med"/>
                      <a:tailEnd type="none" w="med" len="med"/>
                    </a:lnT>
                    <a:lnB w="6350" cap="flat" cmpd="sng" algn="ctr">
                      <a:solidFill>
                        <a:prstClr val="white"/>
                      </a:solidFill>
                      <a:prstDash val="solid"/>
                      <a:round/>
                      <a:headEnd type="none" w="med" len="med"/>
                      <a:tailEnd type="none" w="med" len="med"/>
                    </a:lnB>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Trebuchet MS"/>
                        </a:rPr>
                        <a:t>Content 2B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prstClr val="white"/>
                      </a:solidFill>
                      <a:prstDash val="solid"/>
                      <a:round/>
                      <a:headEnd type="none" w="med" len="med"/>
                      <a:tailEnd type="none" w="med" len="med"/>
                    </a:lnT>
                    <a:lnB w="6350" cap="flat" cmpd="sng" algn="ctr">
                      <a:solidFill>
                        <a:prstClr val="white"/>
                      </a:solidFill>
                      <a:prstDash val="solid"/>
                      <a:round/>
                      <a:headEnd type="none" w="med" len="med"/>
                      <a:tailEnd type="none" w="med" len="med"/>
                    </a:lnB>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Trebuchet MS"/>
                        </a:rPr>
                        <a:t>Content 3B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prstClr val="white"/>
                      </a:solidFill>
                      <a:prstDash val="solid"/>
                      <a:round/>
                      <a:headEnd type="none" w="med" len="med"/>
                      <a:tailEnd type="none" w="med" len="med"/>
                    </a:lnT>
                    <a:lnB w="6350" cap="flat" cmpd="sng" algn="ctr">
                      <a:solidFill>
                        <a:prstClr val="white"/>
                      </a:solidFill>
                      <a:prstDash val="solid"/>
                      <a:round/>
                      <a:headEnd type="none" w="med" len="med"/>
                      <a:tailEnd type="none" w="med" len="med"/>
                    </a:lnB>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Trebuchet MS"/>
                        </a:rPr>
                        <a:t>Content 4B</a:t>
                      </a:r>
                    </a:p>
                  </a:txBody>
                  <a:tcPr>
                    <a:lnL w="12700" cap="flat" cmpd="sng" algn="ctr">
                      <a:noFill/>
                      <a:prstDash val="solid"/>
                      <a:round/>
                      <a:headEnd type="none" w="med" len="med"/>
                      <a:tailEnd type="none" w="med" len="med"/>
                    </a:lnL>
                    <a:lnR w="12700" cmpd="sng">
                      <a:noFill/>
                    </a:lnR>
                    <a:lnT w="6350" cap="flat" cmpd="sng" algn="ctr">
                      <a:solidFill>
                        <a:prstClr val="white"/>
                      </a:solidFill>
                      <a:prstDash val="solid"/>
                      <a:round/>
                      <a:headEnd type="none" w="med" len="med"/>
                      <a:tailEnd type="none" w="med" len="med"/>
                    </a:lnT>
                    <a:lnB w="6350" cap="flat" cmpd="sng" algn="ctr">
                      <a:solidFill>
                        <a:prstClr val="white"/>
                      </a:solidFill>
                      <a:prstDash val="solid"/>
                      <a:round/>
                      <a:headEnd type="none" w="med" len="med"/>
                      <a:tailEnd type="none" w="med" len="med"/>
                    </a:lnB>
                    <a:noFill/>
                  </a:tcPr>
                </a:tc>
                <a:extLst>
                  <a:ext uri="{0D108BD9-81ED-4DB2-BD59-A6C34878D82A}">
                    <a16:rowId xmlns:a16="http://schemas.microsoft.com/office/drawing/2014/main" val="10002"/>
                  </a:ext>
                </a:extLst>
              </a:tr>
              <a:tr h="33480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Trebuchet MS"/>
                        </a:rPr>
                        <a:t>Content 1C</a:t>
                      </a:r>
                    </a:p>
                  </a:txBody>
                  <a:tcPr>
                    <a:lnL w="12700" cmpd="sng">
                      <a:noFill/>
                    </a:lnL>
                    <a:lnR w="12700" cap="flat" cmpd="sng" algn="ctr">
                      <a:noFill/>
                      <a:prstDash val="solid"/>
                      <a:round/>
                      <a:headEnd type="none" w="med" len="med"/>
                      <a:tailEnd type="none" w="med" len="med"/>
                    </a:lnR>
                    <a:lnT w="6350" cap="flat" cmpd="sng" algn="ctr">
                      <a:solidFill>
                        <a:prstClr val="white"/>
                      </a:solidFill>
                      <a:prstDash val="solid"/>
                      <a:round/>
                      <a:headEnd type="none" w="med" len="med"/>
                      <a:tailEnd type="none" w="med" len="med"/>
                    </a:lnT>
                    <a:lnB w="6350" cap="flat" cmpd="sng" algn="ctr">
                      <a:solidFill>
                        <a:prstClr val="white"/>
                      </a:solidFill>
                      <a:prstDash val="solid"/>
                      <a:round/>
                      <a:headEnd type="none" w="med" len="med"/>
                      <a:tailEnd type="none" w="med" len="med"/>
                    </a:lnB>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Trebuchet MS"/>
                        </a:rPr>
                        <a:t>Content 2C</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prstClr val="white"/>
                      </a:solidFill>
                      <a:prstDash val="solid"/>
                      <a:round/>
                      <a:headEnd type="none" w="med" len="med"/>
                      <a:tailEnd type="none" w="med" len="med"/>
                    </a:lnT>
                    <a:lnB w="6350" cap="flat" cmpd="sng" algn="ctr">
                      <a:solidFill>
                        <a:prstClr val="white"/>
                      </a:solidFill>
                      <a:prstDash val="solid"/>
                      <a:round/>
                      <a:headEnd type="none" w="med" len="med"/>
                      <a:tailEnd type="none" w="med" len="med"/>
                    </a:lnB>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Trebuchet MS"/>
                        </a:rPr>
                        <a:t>Content 3C</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prstClr val="white"/>
                      </a:solidFill>
                      <a:prstDash val="solid"/>
                      <a:round/>
                      <a:headEnd type="none" w="med" len="med"/>
                      <a:tailEnd type="none" w="med" len="med"/>
                    </a:lnT>
                    <a:lnB w="6350" cap="flat" cmpd="sng" algn="ctr">
                      <a:solidFill>
                        <a:prstClr val="white"/>
                      </a:solidFill>
                      <a:prstDash val="solid"/>
                      <a:round/>
                      <a:headEnd type="none" w="med" len="med"/>
                      <a:tailEnd type="none" w="med" len="med"/>
                    </a:lnB>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Trebuchet MS"/>
                        </a:rPr>
                        <a:t>Content 4C</a:t>
                      </a:r>
                    </a:p>
                  </a:txBody>
                  <a:tcPr>
                    <a:lnL w="12700" cap="flat" cmpd="sng" algn="ctr">
                      <a:noFill/>
                      <a:prstDash val="solid"/>
                      <a:round/>
                      <a:headEnd type="none" w="med" len="med"/>
                      <a:tailEnd type="none" w="med" len="med"/>
                    </a:lnL>
                    <a:lnR w="12700" cmpd="sng">
                      <a:noFill/>
                    </a:lnR>
                    <a:lnT w="6350" cap="flat" cmpd="sng" algn="ctr">
                      <a:solidFill>
                        <a:prstClr val="white"/>
                      </a:solidFill>
                      <a:prstDash val="solid"/>
                      <a:round/>
                      <a:headEnd type="none" w="med" len="med"/>
                      <a:tailEnd type="none" w="med" len="med"/>
                    </a:lnT>
                    <a:lnB w="6350" cap="flat" cmpd="sng" algn="ctr">
                      <a:solidFill>
                        <a:prstClr val="white"/>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graphicFrame>
        <p:nvGraphicFramePr>
          <p:cNvPr id="5" name="Table 4"/>
          <p:cNvGraphicFramePr>
            <a:graphicFrameLocks noGrp="1"/>
          </p:cNvGraphicFramePr>
          <p:nvPr userDrawn="1"/>
        </p:nvGraphicFramePr>
        <p:xfrm>
          <a:off x="9498061" y="3009515"/>
          <a:ext cx="208280" cy="365760"/>
        </p:xfrm>
        <a:graphic>
          <a:graphicData uri="http://schemas.openxmlformats.org/drawingml/2006/table">
            <a:tbl>
              <a:tblPr/>
              <a:tblGrid>
                <a:gridCol w="208280">
                  <a:extLst>
                    <a:ext uri="{9D8B030D-6E8A-4147-A177-3AD203B41FA5}">
                      <a16:colId xmlns:a16="http://schemas.microsoft.com/office/drawing/2014/main" val="20000"/>
                    </a:ext>
                  </a:extLst>
                </a:gridCol>
              </a:tblGrid>
              <a:tr h="0">
                <a:tc>
                  <a:txBody>
                    <a:bodyPr/>
                    <a:lstStyle/>
                    <a:p>
                      <a:endParaRPr lang="en-US" dirty="0"/>
                    </a:p>
                  </a:txBody>
                  <a:tcPr>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6" name="Table 5"/>
          <p:cNvGraphicFramePr>
            <a:graphicFrameLocks noGrp="1"/>
          </p:cNvGraphicFramePr>
          <p:nvPr userDrawn="1"/>
        </p:nvGraphicFramePr>
        <p:xfrm>
          <a:off x="-454121" y="577273"/>
          <a:ext cx="208280" cy="365760"/>
        </p:xfrm>
        <a:graphic>
          <a:graphicData uri="http://schemas.openxmlformats.org/drawingml/2006/table">
            <a:tbl>
              <a:tblPr/>
              <a:tblGrid>
                <a:gridCol w="208280">
                  <a:extLst>
                    <a:ext uri="{9D8B030D-6E8A-4147-A177-3AD203B41FA5}">
                      <a16:colId xmlns:a16="http://schemas.microsoft.com/office/drawing/2014/main" val="20000"/>
                    </a:ext>
                  </a:extLst>
                </a:gridCol>
              </a:tblGrid>
              <a:tr h="0">
                <a:tc>
                  <a:txBody>
                    <a:bodyPr/>
                    <a:lstStyle/>
                    <a:p>
                      <a:endParaRPr lang="en-US" dirty="0"/>
                    </a:p>
                  </a:txBody>
                  <a:tcPr>
                    <a:lnL>
                      <a:noFill/>
                    </a:lnL>
                    <a:lnR>
                      <a:noFill/>
                    </a:lnR>
                    <a:lnT>
                      <a:noFill/>
                    </a:lnT>
                    <a:lnB>
                      <a:noFill/>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9760749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content green">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1473201" y="1843314"/>
            <a:ext cx="6212114" cy="4536849"/>
          </a:xfrm>
        </p:spPr>
        <p:txBody>
          <a:bodyPr/>
          <a:lstStyle>
            <a:lvl2pPr>
              <a:buClr>
                <a:srgbClr val="1B4164"/>
              </a:buClr>
              <a:defRPr/>
            </a:lvl2pPr>
          </a:lstStyle>
          <a:p>
            <a:pPr lvl="0"/>
            <a:r>
              <a:rPr lang="en-AU" dirty="0"/>
              <a:t>Body copy</a:t>
            </a:r>
          </a:p>
          <a:p>
            <a:pPr lvl="1"/>
            <a:r>
              <a:rPr lang="en-AU" dirty="0"/>
              <a:t>Bullet level 1</a:t>
            </a:r>
          </a:p>
          <a:p>
            <a:pPr lvl="2"/>
            <a:r>
              <a:rPr lang="en-AU" dirty="0"/>
              <a:t>Bullet level 2</a:t>
            </a:r>
          </a:p>
          <a:p>
            <a:pPr lvl="2"/>
            <a:endParaRPr lang="en-AU" dirty="0"/>
          </a:p>
          <a:p>
            <a:pPr lvl="2"/>
            <a:endParaRPr lang="en-AU" dirty="0"/>
          </a:p>
        </p:txBody>
      </p:sp>
      <p:sp>
        <p:nvSpPr>
          <p:cNvPr id="8" name="Text Placeholder 7"/>
          <p:cNvSpPr>
            <a:spLocks noGrp="1"/>
          </p:cNvSpPr>
          <p:nvPr>
            <p:ph type="body" sz="quarter" idx="13" hasCustomPrompt="1"/>
          </p:nvPr>
        </p:nvSpPr>
        <p:spPr>
          <a:xfrm>
            <a:off x="1473200" y="1393825"/>
            <a:ext cx="6211888" cy="341313"/>
          </a:xfrm>
        </p:spPr>
        <p:txBody>
          <a:bodyPr>
            <a:normAutofit/>
          </a:bodyPr>
          <a:lstStyle>
            <a:lvl1pPr>
              <a:lnSpc>
                <a:spcPts val="2200"/>
              </a:lnSpc>
              <a:spcBef>
                <a:spcPts val="0"/>
              </a:spcBef>
              <a:defRPr sz="2000" b="1" i="0">
                <a:solidFill>
                  <a:schemeClr val="bg1"/>
                </a:solidFill>
              </a:defRPr>
            </a:lvl1pPr>
          </a:lstStyle>
          <a:p>
            <a:pPr lvl="0"/>
            <a:r>
              <a:rPr lang="en-AU" dirty="0"/>
              <a:t>Subheading</a:t>
            </a:r>
            <a:endParaRPr lang="en-US" dirty="0"/>
          </a:p>
        </p:txBody>
      </p:sp>
      <p:cxnSp>
        <p:nvCxnSpPr>
          <p:cNvPr id="9" name="Straight Connector 8"/>
          <p:cNvCxnSpPr/>
          <p:nvPr userDrawn="1"/>
        </p:nvCxnSpPr>
        <p:spPr>
          <a:xfrm>
            <a:off x="1473200" y="1712047"/>
            <a:ext cx="6211888" cy="0"/>
          </a:xfrm>
          <a:prstGeom prst="line">
            <a:avLst/>
          </a:prstGeom>
          <a:ln w="12700" cmpd="sng">
            <a:solidFill>
              <a:srgbClr val="1B4164"/>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title" hasCustomPrompt="1"/>
          </p:nvPr>
        </p:nvSpPr>
        <p:spPr>
          <a:xfrm>
            <a:off x="1473200" y="420347"/>
            <a:ext cx="6212115" cy="407533"/>
          </a:xfrm>
        </p:spPr>
        <p:txBody>
          <a:bodyPr/>
          <a:lstStyle/>
          <a:p>
            <a:r>
              <a:rPr lang="en-AU" dirty="0"/>
              <a:t>heading</a:t>
            </a:r>
            <a:endParaRPr lang="en-US" dirty="0"/>
          </a:p>
        </p:txBody>
      </p:sp>
    </p:spTree>
    <p:extLst>
      <p:ext uri="{BB962C8B-B14F-4D97-AF65-F5344CB8AC3E}">
        <p14:creationId xmlns:p14="http://schemas.microsoft.com/office/powerpoint/2010/main" val="22380176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wo-line subhead and content green">
    <p:bg>
      <p:bgPr>
        <a:blipFill rotWithShape="1">
          <a:blip r:embed="rId2"/>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1473200" y="420347"/>
            <a:ext cx="6212115" cy="407533"/>
          </a:xfrm>
        </p:spPr>
        <p:txBody>
          <a:bodyPr/>
          <a:lstStyle/>
          <a:p>
            <a:r>
              <a:rPr lang="en-AU" dirty="0"/>
              <a:t>heading</a:t>
            </a:r>
            <a:endParaRPr lang="en-US" dirty="0"/>
          </a:p>
        </p:txBody>
      </p:sp>
      <p:sp>
        <p:nvSpPr>
          <p:cNvPr id="11" name="Content Placeholder 2"/>
          <p:cNvSpPr>
            <a:spLocks noGrp="1"/>
          </p:cNvSpPr>
          <p:nvPr>
            <p:ph idx="1" hasCustomPrompt="1"/>
          </p:nvPr>
        </p:nvSpPr>
        <p:spPr>
          <a:xfrm>
            <a:off x="1473201" y="2093576"/>
            <a:ext cx="6212114" cy="4286587"/>
          </a:xfrm>
        </p:spPr>
        <p:txBody>
          <a:bodyPr/>
          <a:lstStyle>
            <a:lvl2pPr>
              <a:buClr>
                <a:srgbClr val="1B4164"/>
              </a:buClr>
              <a:defRPr/>
            </a:lvl2pPr>
          </a:lstStyle>
          <a:p>
            <a:pPr lvl="0"/>
            <a:r>
              <a:rPr lang="en-AU" dirty="0"/>
              <a:t>Body copy</a:t>
            </a:r>
          </a:p>
          <a:p>
            <a:pPr lvl="1"/>
            <a:r>
              <a:rPr lang="en-AU" dirty="0"/>
              <a:t>Bullet level 1</a:t>
            </a:r>
          </a:p>
          <a:p>
            <a:pPr lvl="2"/>
            <a:r>
              <a:rPr lang="en-AU" dirty="0"/>
              <a:t>Bullet level 2</a:t>
            </a:r>
          </a:p>
          <a:p>
            <a:pPr lvl="2"/>
            <a:endParaRPr lang="en-AU" dirty="0"/>
          </a:p>
          <a:p>
            <a:pPr lvl="2"/>
            <a:endParaRPr lang="en-AU" dirty="0"/>
          </a:p>
        </p:txBody>
      </p:sp>
      <p:sp>
        <p:nvSpPr>
          <p:cNvPr id="12" name="Text Placeholder 7"/>
          <p:cNvSpPr>
            <a:spLocks noGrp="1"/>
          </p:cNvSpPr>
          <p:nvPr>
            <p:ph type="body" sz="quarter" idx="13" hasCustomPrompt="1"/>
          </p:nvPr>
        </p:nvSpPr>
        <p:spPr>
          <a:xfrm>
            <a:off x="1473200" y="1393825"/>
            <a:ext cx="6211888" cy="595313"/>
          </a:xfrm>
        </p:spPr>
        <p:txBody>
          <a:bodyPr>
            <a:normAutofit/>
          </a:bodyPr>
          <a:lstStyle>
            <a:lvl1pPr>
              <a:lnSpc>
                <a:spcPts val="2200"/>
              </a:lnSpc>
              <a:spcBef>
                <a:spcPts val="0"/>
              </a:spcBef>
              <a:defRPr sz="2000" b="1" i="0">
                <a:solidFill>
                  <a:schemeClr val="bg1"/>
                </a:solidFill>
              </a:defRPr>
            </a:lvl1pPr>
          </a:lstStyle>
          <a:p>
            <a:pPr lvl="0"/>
            <a:r>
              <a:rPr lang="en-AU" dirty="0"/>
              <a:t>Subheading that is long enough to stretch over </a:t>
            </a:r>
            <a:br>
              <a:rPr lang="en-AU" dirty="0"/>
            </a:br>
            <a:r>
              <a:rPr lang="en-AU" dirty="0"/>
              <a:t>two lines</a:t>
            </a:r>
            <a:endParaRPr lang="en-US" dirty="0"/>
          </a:p>
        </p:txBody>
      </p:sp>
      <p:cxnSp>
        <p:nvCxnSpPr>
          <p:cNvPr id="13" name="Straight Connector 12"/>
          <p:cNvCxnSpPr/>
          <p:nvPr userDrawn="1"/>
        </p:nvCxnSpPr>
        <p:spPr>
          <a:xfrm>
            <a:off x="1473200" y="1989138"/>
            <a:ext cx="6211888" cy="0"/>
          </a:xfrm>
          <a:prstGeom prst="line">
            <a:avLst/>
          </a:prstGeom>
          <a:ln w="12700" cmpd="sng">
            <a:solidFill>
              <a:srgbClr val="1B4164"/>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002342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only green">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1473201" y="1393826"/>
            <a:ext cx="6212114" cy="4986338"/>
          </a:xfrm>
        </p:spPr>
        <p:txBody>
          <a:bodyPr/>
          <a:lstStyle>
            <a:lvl2pPr>
              <a:buClr>
                <a:srgbClr val="1B4164"/>
              </a:buClr>
              <a:defRPr/>
            </a:lvl2pPr>
          </a:lstStyle>
          <a:p>
            <a:pPr lvl="0"/>
            <a:r>
              <a:rPr lang="en-AU" dirty="0"/>
              <a:t>Body copy</a:t>
            </a:r>
          </a:p>
          <a:p>
            <a:pPr lvl="1"/>
            <a:r>
              <a:rPr lang="en-AU" dirty="0"/>
              <a:t>Bullet level 1</a:t>
            </a:r>
          </a:p>
          <a:p>
            <a:pPr lvl="2"/>
            <a:r>
              <a:rPr lang="en-AU" dirty="0"/>
              <a:t>Bullet level 2</a:t>
            </a:r>
          </a:p>
          <a:p>
            <a:pPr lvl="2"/>
            <a:endParaRPr lang="en-AU" dirty="0"/>
          </a:p>
          <a:p>
            <a:pPr lvl="2"/>
            <a:endParaRPr lang="en-AU" dirty="0"/>
          </a:p>
        </p:txBody>
      </p:sp>
      <p:sp>
        <p:nvSpPr>
          <p:cNvPr id="10" name="Title 1"/>
          <p:cNvSpPr>
            <a:spLocks noGrp="1"/>
          </p:cNvSpPr>
          <p:nvPr>
            <p:ph type="title" hasCustomPrompt="1"/>
          </p:nvPr>
        </p:nvSpPr>
        <p:spPr>
          <a:xfrm>
            <a:off x="1473200" y="420347"/>
            <a:ext cx="6212115" cy="407533"/>
          </a:xfrm>
        </p:spPr>
        <p:txBody>
          <a:bodyPr/>
          <a:lstStyle/>
          <a:p>
            <a:r>
              <a:rPr lang="en-AU" dirty="0"/>
              <a:t>heading</a:t>
            </a:r>
            <a:endParaRPr lang="en-US" dirty="0"/>
          </a:p>
        </p:txBody>
      </p:sp>
    </p:spTree>
    <p:extLst>
      <p:ext uri="{BB962C8B-B14F-4D97-AF65-F5344CB8AC3E}">
        <p14:creationId xmlns:p14="http://schemas.microsoft.com/office/powerpoint/2010/main" val="3489348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able gree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AU" dirty="0"/>
              <a:t>heading</a:t>
            </a:r>
            <a:endParaRPr lang="en-US" dirty="0"/>
          </a:p>
        </p:txBody>
      </p:sp>
      <p:sp>
        <p:nvSpPr>
          <p:cNvPr id="8" name="Text Placeholder 7"/>
          <p:cNvSpPr>
            <a:spLocks noGrp="1"/>
          </p:cNvSpPr>
          <p:nvPr>
            <p:ph type="body" sz="quarter" idx="13" hasCustomPrompt="1"/>
          </p:nvPr>
        </p:nvSpPr>
        <p:spPr>
          <a:xfrm>
            <a:off x="1473200" y="1393825"/>
            <a:ext cx="6211888" cy="341313"/>
          </a:xfrm>
        </p:spPr>
        <p:txBody>
          <a:bodyPr>
            <a:normAutofit/>
          </a:bodyPr>
          <a:lstStyle>
            <a:lvl1pPr>
              <a:lnSpc>
                <a:spcPts val="2200"/>
              </a:lnSpc>
              <a:spcBef>
                <a:spcPts val="0"/>
              </a:spcBef>
              <a:defRPr sz="2000" b="1" i="0">
                <a:solidFill>
                  <a:schemeClr val="bg1"/>
                </a:solidFill>
              </a:defRPr>
            </a:lvl1pPr>
          </a:lstStyle>
          <a:p>
            <a:pPr lvl="0"/>
            <a:r>
              <a:rPr lang="en-AU" dirty="0"/>
              <a:t>Subheading</a:t>
            </a:r>
            <a:endParaRPr lang="en-US" dirty="0"/>
          </a:p>
        </p:txBody>
      </p:sp>
      <p:cxnSp>
        <p:nvCxnSpPr>
          <p:cNvPr id="10" name="Straight Connector 9"/>
          <p:cNvCxnSpPr/>
          <p:nvPr userDrawn="1"/>
        </p:nvCxnSpPr>
        <p:spPr>
          <a:xfrm>
            <a:off x="1473200" y="1712047"/>
            <a:ext cx="6211888" cy="0"/>
          </a:xfrm>
          <a:prstGeom prst="line">
            <a:avLst/>
          </a:prstGeom>
          <a:ln w="12700" cmpd="sng">
            <a:solidFill>
              <a:srgbClr val="1B4164"/>
            </a:solidFill>
          </a:ln>
          <a:effectLst/>
        </p:spPr>
        <p:style>
          <a:lnRef idx="2">
            <a:schemeClr val="accent1"/>
          </a:lnRef>
          <a:fillRef idx="0">
            <a:schemeClr val="accent1"/>
          </a:fillRef>
          <a:effectRef idx="1">
            <a:schemeClr val="accent1"/>
          </a:effectRef>
          <a:fontRef idx="minor">
            <a:schemeClr val="tx1"/>
          </a:fontRef>
        </p:style>
      </p:cxnSp>
      <p:graphicFrame>
        <p:nvGraphicFramePr>
          <p:cNvPr id="4" name="Table 3"/>
          <p:cNvGraphicFramePr>
            <a:graphicFrameLocks noGrp="1"/>
          </p:cNvGraphicFramePr>
          <p:nvPr userDrawn="1">
            <p:extLst/>
          </p:nvPr>
        </p:nvGraphicFramePr>
        <p:xfrm>
          <a:off x="1473199" y="1870253"/>
          <a:ext cx="6211888" cy="1339200"/>
        </p:xfrm>
        <a:graphic>
          <a:graphicData uri="http://schemas.openxmlformats.org/drawingml/2006/table">
            <a:tbl>
              <a:tblPr firstRow="1">
                <a:tableStyleId>{5C22544A-7EE6-4342-B048-85BDC9FD1C3A}</a:tableStyleId>
              </a:tblPr>
              <a:tblGrid>
                <a:gridCol w="1552972">
                  <a:extLst>
                    <a:ext uri="{9D8B030D-6E8A-4147-A177-3AD203B41FA5}">
                      <a16:colId xmlns:a16="http://schemas.microsoft.com/office/drawing/2014/main" val="20000"/>
                    </a:ext>
                  </a:extLst>
                </a:gridCol>
                <a:gridCol w="1552972">
                  <a:extLst>
                    <a:ext uri="{9D8B030D-6E8A-4147-A177-3AD203B41FA5}">
                      <a16:colId xmlns:a16="http://schemas.microsoft.com/office/drawing/2014/main" val="20001"/>
                    </a:ext>
                  </a:extLst>
                </a:gridCol>
                <a:gridCol w="1552972">
                  <a:extLst>
                    <a:ext uri="{9D8B030D-6E8A-4147-A177-3AD203B41FA5}">
                      <a16:colId xmlns:a16="http://schemas.microsoft.com/office/drawing/2014/main" val="20002"/>
                    </a:ext>
                  </a:extLst>
                </a:gridCol>
                <a:gridCol w="1552972">
                  <a:extLst>
                    <a:ext uri="{9D8B030D-6E8A-4147-A177-3AD203B41FA5}">
                      <a16:colId xmlns:a16="http://schemas.microsoft.com/office/drawing/2014/main" val="20003"/>
                    </a:ext>
                  </a:extLst>
                </a:gridCol>
              </a:tblGrid>
              <a:tr h="334800">
                <a:tc>
                  <a:txBody>
                    <a:bodyPr/>
                    <a:lstStyle/>
                    <a:p>
                      <a:r>
                        <a:rPr lang="en-US" sz="1200" baseline="0" dirty="0">
                          <a:solidFill>
                            <a:schemeClr val="bg1"/>
                          </a:solidFill>
                          <a:latin typeface="Trebuchet MS"/>
                        </a:rPr>
                        <a:t>Head 1</a:t>
                      </a:r>
                    </a:p>
                  </a:txBody>
                  <a:tcPr anchor="ctr">
                    <a:lnL w="12700" cmpd="sng">
                      <a:noFill/>
                    </a:lnL>
                    <a:lnR w="1270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solidFill>
                      <a:srgbClr val="1B4164"/>
                    </a:solidFill>
                  </a:tcPr>
                </a:tc>
                <a:tc>
                  <a:txBody>
                    <a:bodyPr/>
                    <a:lstStyle/>
                    <a:p>
                      <a:r>
                        <a:rPr lang="en-US" sz="1200" baseline="0" dirty="0">
                          <a:solidFill>
                            <a:schemeClr val="bg1"/>
                          </a:solidFill>
                          <a:latin typeface="Trebuchet MS"/>
                        </a:rPr>
                        <a:t>Head 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solidFill>
                      <a:srgbClr val="1B4164"/>
                    </a:solidFill>
                  </a:tcPr>
                </a:tc>
                <a:tc>
                  <a:txBody>
                    <a:bodyPr/>
                    <a:lstStyle/>
                    <a:p>
                      <a:r>
                        <a:rPr lang="en-US" sz="1200" baseline="0" dirty="0">
                          <a:solidFill>
                            <a:schemeClr val="bg1"/>
                          </a:solidFill>
                          <a:latin typeface="Trebuchet MS"/>
                        </a:rPr>
                        <a:t>Head 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solidFill>
                      <a:srgbClr val="1B4164"/>
                    </a:solidFill>
                  </a:tcPr>
                </a:tc>
                <a:tc>
                  <a:txBody>
                    <a:bodyPr/>
                    <a:lstStyle/>
                    <a:p>
                      <a:r>
                        <a:rPr lang="en-US" sz="1200" baseline="0" dirty="0">
                          <a:solidFill>
                            <a:schemeClr val="bg1"/>
                          </a:solidFill>
                          <a:latin typeface="Trebuchet MS"/>
                        </a:rPr>
                        <a:t>Head 4</a:t>
                      </a:r>
                    </a:p>
                  </a:txBody>
                  <a:tcPr anchor="ctr">
                    <a:lnL w="12700" cap="flat" cmpd="sng" algn="ctr">
                      <a:noFill/>
                      <a:prstDash val="solid"/>
                      <a:round/>
                      <a:headEnd type="none" w="med" len="med"/>
                      <a:tailEnd type="none" w="med" len="med"/>
                    </a:lnL>
                    <a:lnR w="12700" cmpd="sng">
                      <a:noFill/>
                    </a:lnR>
                    <a:lnT w="12700" cmpd="sng">
                      <a:noFill/>
                    </a:lnT>
                    <a:lnB w="6350" cap="flat" cmpd="sng" algn="ctr">
                      <a:noFill/>
                      <a:prstDash val="solid"/>
                      <a:round/>
                      <a:headEnd type="none" w="med" len="med"/>
                      <a:tailEnd type="none" w="med" len="med"/>
                    </a:lnB>
                    <a:solidFill>
                      <a:srgbClr val="1B4164"/>
                    </a:solidFill>
                  </a:tcPr>
                </a:tc>
                <a:extLst>
                  <a:ext uri="{0D108BD9-81ED-4DB2-BD59-A6C34878D82A}">
                    <a16:rowId xmlns:a16="http://schemas.microsoft.com/office/drawing/2014/main" val="10000"/>
                  </a:ext>
                </a:extLst>
              </a:tr>
              <a:tr h="334800">
                <a:tc>
                  <a:txBody>
                    <a:bodyPr/>
                    <a:lstStyle/>
                    <a:p>
                      <a:r>
                        <a:rPr lang="en-US" sz="1200" dirty="0">
                          <a:solidFill>
                            <a:schemeClr val="bg1"/>
                          </a:solidFill>
                          <a:latin typeface="Trebuchet MS"/>
                        </a:rPr>
                        <a:t>Content 1A</a:t>
                      </a:r>
                    </a:p>
                  </a:txBody>
                  <a:tcPr>
                    <a:lnL w="12700" cmpd="sng">
                      <a:noFill/>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prstClr val="white"/>
                      </a:solidFill>
                      <a:prstDash val="solid"/>
                      <a:round/>
                      <a:headEnd type="none" w="med" len="med"/>
                      <a:tailEnd type="none" w="med" len="med"/>
                    </a:lnB>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Trebuchet MS"/>
                        </a:rPr>
                        <a:t>Content 2A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prstClr val="white"/>
                      </a:solidFill>
                      <a:prstDash val="solid"/>
                      <a:round/>
                      <a:headEnd type="none" w="med" len="med"/>
                      <a:tailEnd type="none" w="med" len="med"/>
                    </a:lnB>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Trebuchet MS"/>
                        </a:rPr>
                        <a:t>Content 3A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prstClr val="white"/>
                      </a:solidFill>
                      <a:prstDash val="solid"/>
                      <a:round/>
                      <a:headEnd type="none" w="med" len="med"/>
                      <a:tailEnd type="none" w="med" len="med"/>
                    </a:lnB>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Trebuchet MS"/>
                        </a:rPr>
                        <a:t>Content 4A</a:t>
                      </a:r>
                    </a:p>
                  </a:txBody>
                  <a:tcPr>
                    <a:lnL w="1270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solidFill>
                        <a:prstClr val="white"/>
                      </a:solidFill>
                      <a:prstDash val="solid"/>
                      <a:round/>
                      <a:headEnd type="none" w="med" len="med"/>
                      <a:tailEnd type="none" w="med" len="med"/>
                    </a:lnB>
                    <a:noFill/>
                  </a:tcPr>
                </a:tc>
                <a:extLst>
                  <a:ext uri="{0D108BD9-81ED-4DB2-BD59-A6C34878D82A}">
                    <a16:rowId xmlns:a16="http://schemas.microsoft.com/office/drawing/2014/main" val="10001"/>
                  </a:ext>
                </a:extLst>
              </a:tr>
              <a:tr h="33480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Trebuchet MS"/>
                        </a:rPr>
                        <a:t>Content 1B</a:t>
                      </a:r>
                    </a:p>
                  </a:txBody>
                  <a:tcPr>
                    <a:lnL w="12700" cmpd="sng">
                      <a:noFill/>
                    </a:lnL>
                    <a:lnR w="12700" cap="flat" cmpd="sng" algn="ctr">
                      <a:noFill/>
                      <a:prstDash val="solid"/>
                      <a:round/>
                      <a:headEnd type="none" w="med" len="med"/>
                      <a:tailEnd type="none" w="med" len="med"/>
                    </a:lnR>
                    <a:lnT w="6350" cap="flat" cmpd="sng" algn="ctr">
                      <a:solidFill>
                        <a:prstClr val="white"/>
                      </a:solidFill>
                      <a:prstDash val="solid"/>
                      <a:round/>
                      <a:headEnd type="none" w="med" len="med"/>
                      <a:tailEnd type="none" w="med" len="med"/>
                    </a:lnT>
                    <a:lnB w="6350" cap="flat" cmpd="sng" algn="ctr">
                      <a:solidFill>
                        <a:prstClr val="white"/>
                      </a:solidFill>
                      <a:prstDash val="solid"/>
                      <a:round/>
                      <a:headEnd type="none" w="med" len="med"/>
                      <a:tailEnd type="none" w="med" len="med"/>
                    </a:lnB>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Trebuchet MS"/>
                        </a:rPr>
                        <a:t>Content 2B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prstClr val="white"/>
                      </a:solidFill>
                      <a:prstDash val="solid"/>
                      <a:round/>
                      <a:headEnd type="none" w="med" len="med"/>
                      <a:tailEnd type="none" w="med" len="med"/>
                    </a:lnT>
                    <a:lnB w="6350" cap="flat" cmpd="sng" algn="ctr">
                      <a:solidFill>
                        <a:prstClr val="white"/>
                      </a:solidFill>
                      <a:prstDash val="solid"/>
                      <a:round/>
                      <a:headEnd type="none" w="med" len="med"/>
                      <a:tailEnd type="none" w="med" len="med"/>
                    </a:lnB>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Trebuchet MS"/>
                        </a:rPr>
                        <a:t>Content 3B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prstClr val="white"/>
                      </a:solidFill>
                      <a:prstDash val="solid"/>
                      <a:round/>
                      <a:headEnd type="none" w="med" len="med"/>
                      <a:tailEnd type="none" w="med" len="med"/>
                    </a:lnT>
                    <a:lnB w="6350" cap="flat" cmpd="sng" algn="ctr">
                      <a:solidFill>
                        <a:prstClr val="white"/>
                      </a:solidFill>
                      <a:prstDash val="solid"/>
                      <a:round/>
                      <a:headEnd type="none" w="med" len="med"/>
                      <a:tailEnd type="none" w="med" len="med"/>
                    </a:lnB>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Trebuchet MS"/>
                        </a:rPr>
                        <a:t>Content 4B</a:t>
                      </a:r>
                    </a:p>
                  </a:txBody>
                  <a:tcPr>
                    <a:lnL w="12700" cap="flat" cmpd="sng" algn="ctr">
                      <a:noFill/>
                      <a:prstDash val="solid"/>
                      <a:round/>
                      <a:headEnd type="none" w="med" len="med"/>
                      <a:tailEnd type="none" w="med" len="med"/>
                    </a:lnL>
                    <a:lnR w="12700" cmpd="sng">
                      <a:noFill/>
                    </a:lnR>
                    <a:lnT w="6350" cap="flat" cmpd="sng" algn="ctr">
                      <a:solidFill>
                        <a:prstClr val="white"/>
                      </a:solidFill>
                      <a:prstDash val="solid"/>
                      <a:round/>
                      <a:headEnd type="none" w="med" len="med"/>
                      <a:tailEnd type="none" w="med" len="med"/>
                    </a:lnT>
                    <a:lnB w="6350" cap="flat" cmpd="sng" algn="ctr">
                      <a:solidFill>
                        <a:prstClr val="white"/>
                      </a:solidFill>
                      <a:prstDash val="solid"/>
                      <a:round/>
                      <a:headEnd type="none" w="med" len="med"/>
                      <a:tailEnd type="none" w="med" len="med"/>
                    </a:lnB>
                    <a:noFill/>
                  </a:tcPr>
                </a:tc>
                <a:extLst>
                  <a:ext uri="{0D108BD9-81ED-4DB2-BD59-A6C34878D82A}">
                    <a16:rowId xmlns:a16="http://schemas.microsoft.com/office/drawing/2014/main" val="10002"/>
                  </a:ext>
                </a:extLst>
              </a:tr>
              <a:tr h="33480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Trebuchet MS"/>
                        </a:rPr>
                        <a:t>Content 1C</a:t>
                      </a:r>
                    </a:p>
                  </a:txBody>
                  <a:tcPr>
                    <a:lnL w="12700" cmpd="sng">
                      <a:noFill/>
                    </a:lnL>
                    <a:lnR w="12700" cap="flat" cmpd="sng" algn="ctr">
                      <a:noFill/>
                      <a:prstDash val="solid"/>
                      <a:round/>
                      <a:headEnd type="none" w="med" len="med"/>
                      <a:tailEnd type="none" w="med" len="med"/>
                    </a:lnR>
                    <a:lnT w="6350" cap="flat" cmpd="sng" algn="ctr">
                      <a:solidFill>
                        <a:prstClr val="white"/>
                      </a:solidFill>
                      <a:prstDash val="solid"/>
                      <a:round/>
                      <a:headEnd type="none" w="med" len="med"/>
                      <a:tailEnd type="none" w="med" len="med"/>
                    </a:lnT>
                    <a:lnB w="6350" cap="flat" cmpd="sng" algn="ctr">
                      <a:solidFill>
                        <a:prstClr val="white"/>
                      </a:solidFill>
                      <a:prstDash val="solid"/>
                      <a:round/>
                      <a:headEnd type="none" w="med" len="med"/>
                      <a:tailEnd type="none" w="med" len="med"/>
                    </a:lnB>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Trebuchet MS"/>
                        </a:rPr>
                        <a:t>Content 2C</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prstClr val="white"/>
                      </a:solidFill>
                      <a:prstDash val="solid"/>
                      <a:round/>
                      <a:headEnd type="none" w="med" len="med"/>
                      <a:tailEnd type="none" w="med" len="med"/>
                    </a:lnT>
                    <a:lnB w="6350" cap="flat" cmpd="sng" algn="ctr">
                      <a:solidFill>
                        <a:prstClr val="white"/>
                      </a:solidFill>
                      <a:prstDash val="solid"/>
                      <a:round/>
                      <a:headEnd type="none" w="med" len="med"/>
                      <a:tailEnd type="none" w="med" len="med"/>
                    </a:lnB>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Trebuchet MS"/>
                        </a:rPr>
                        <a:t>Content 3C</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prstClr val="white"/>
                      </a:solidFill>
                      <a:prstDash val="solid"/>
                      <a:round/>
                      <a:headEnd type="none" w="med" len="med"/>
                      <a:tailEnd type="none" w="med" len="med"/>
                    </a:lnT>
                    <a:lnB w="6350" cap="flat" cmpd="sng" algn="ctr">
                      <a:solidFill>
                        <a:prstClr val="white"/>
                      </a:solidFill>
                      <a:prstDash val="solid"/>
                      <a:round/>
                      <a:headEnd type="none" w="med" len="med"/>
                      <a:tailEnd type="none" w="med" len="med"/>
                    </a:lnB>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Trebuchet MS"/>
                        </a:rPr>
                        <a:t>Content 4C</a:t>
                      </a:r>
                    </a:p>
                  </a:txBody>
                  <a:tcPr>
                    <a:lnL w="12700" cap="flat" cmpd="sng" algn="ctr">
                      <a:noFill/>
                      <a:prstDash val="solid"/>
                      <a:round/>
                      <a:headEnd type="none" w="med" len="med"/>
                      <a:tailEnd type="none" w="med" len="med"/>
                    </a:lnL>
                    <a:lnR w="12700" cmpd="sng">
                      <a:noFill/>
                    </a:lnR>
                    <a:lnT w="6350" cap="flat" cmpd="sng" algn="ctr">
                      <a:solidFill>
                        <a:prstClr val="white"/>
                      </a:solidFill>
                      <a:prstDash val="solid"/>
                      <a:round/>
                      <a:headEnd type="none" w="med" len="med"/>
                      <a:tailEnd type="none" w="med" len="med"/>
                    </a:lnT>
                    <a:lnB w="6350" cap="flat" cmpd="sng" algn="ctr">
                      <a:solidFill>
                        <a:prstClr val="white"/>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graphicFrame>
        <p:nvGraphicFramePr>
          <p:cNvPr id="5" name="Table 4"/>
          <p:cNvGraphicFramePr>
            <a:graphicFrameLocks noGrp="1"/>
          </p:cNvGraphicFramePr>
          <p:nvPr userDrawn="1"/>
        </p:nvGraphicFramePr>
        <p:xfrm>
          <a:off x="9498061" y="3009515"/>
          <a:ext cx="208280" cy="365760"/>
        </p:xfrm>
        <a:graphic>
          <a:graphicData uri="http://schemas.openxmlformats.org/drawingml/2006/table">
            <a:tbl>
              <a:tblPr/>
              <a:tblGrid>
                <a:gridCol w="208280">
                  <a:extLst>
                    <a:ext uri="{9D8B030D-6E8A-4147-A177-3AD203B41FA5}">
                      <a16:colId xmlns:a16="http://schemas.microsoft.com/office/drawing/2014/main" val="20000"/>
                    </a:ext>
                  </a:extLst>
                </a:gridCol>
              </a:tblGrid>
              <a:tr h="0">
                <a:tc>
                  <a:txBody>
                    <a:bodyPr/>
                    <a:lstStyle/>
                    <a:p>
                      <a:endParaRPr lang="en-US" dirty="0"/>
                    </a:p>
                  </a:txBody>
                  <a:tcPr>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6" name="Table 5"/>
          <p:cNvGraphicFramePr>
            <a:graphicFrameLocks noGrp="1"/>
          </p:cNvGraphicFramePr>
          <p:nvPr userDrawn="1"/>
        </p:nvGraphicFramePr>
        <p:xfrm>
          <a:off x="-454121" y="577273"/>
          <a:ext cx="208280" cy="365760"/>
        </p:xfrm>
        <a:graphic>
          <a:graphicData uri="http://schemas.openxmlformats.org/drawingml/2006/table">
            <a:tbl>
              <a:tblPr/>
              <a:tblGrid>
                <a:gridCol w="208280">
                  <a:extLst>
                    <a:ext uri="{9D8B030D-6E8A-4147-A177-3AD203B41FA5}">
                      <a16:colId xmlns:a16="http://schemas.microsoft.com/office/drawing/2014/main" val="20000"/>
                    </a:ext>
                  </a:extLst>
                </a:gridCol>
              </a:tblGrid>
              <a:tr h="0">
                <a:tc>
                  <a:txBody>
                    <a:bodyPr/>
                    <a:lstStyle/>
                    <a:p>
                      <a:endParaRPr lang="en-US" dirty="0"/>
                    </a:p>
                  </a:txBody>
                  <a:tcPr>
                    <a:lnL>
                      <a:noFill/>
                    </a:lnL>
                    <a:lnR>
                      <a:noFill/>
                    </a:lnR>
                    <a:lnT>
                      <a:noFill/>
                    </a:lnT>
                    <a:lnB>
                      <a:noFill/>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2737188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panel with intro lime">
    <p:bg>
      <p:bgPr>
        <a:blipFill rotWithShape="1">
          <a:blip r:embed="rId2"/>
          <a:stretch>
            <a:fillRect/>
          </a:stretch>
        </a:blipFill>
        <a:effectLst/>
      </p:bgPr>
    </p:bg>
    <p:spTree>
      <p:nvGrpSpPr>
        <p:cNvPr id="1" name=""/>
        <p:cNvGrpSpPr/>
        <p:nvPr/>
      </p:nvGrpSpPr>
      <p:grpSpPr>
        <a:xfrm>
          <a:off x="0" y="0"/>
          <a:ext cx="0" cy="0"/>
          <a:chOff x="0" y="0"/>
          <a:chExt cx="0" cy="0"/>
        </a:xfrm>
      </p:grpSpPr>
      <p:sp>
        <p:nvSpPr>
          <p:cNvPr id="12" name="Content Placeholder 11"/>
          <p:cNvSpPr>
            <a:spLocks noGrp="1"/>
          </p:cNvSpPr>
          <p:nvPr>
            <p:ph sz="quarter" idx="14" hasCustomPrompt="1"/>
          </p:nvPr>
        </p:nvSpPr>
        <p:spPr>
          <a:xfrm>
            <a:off x="0" y="3148062"/>
            <a:ext cx="4564303" cy="2520000"/>
          </a:xfrm>
          <a:solidFill>
            <a:srgbClr val="1B4164"/>
          </a:solidFill>
        </p:spPr>
        <p:txBody>
          <a:bodyPr lIns="1476000" tIns="504000" rIns="144000" bIns="144000">
            <a:normAutofit/>
          </a:bodyPr>
          <a:lstStyle>
            <a:lvl1pPr>
              <a:lnSpc>
                <a:spcPts val="1300"/>
              </a:lnSpc>
              <a:spcBef>
                <a:spcPts val="600"/>
              </a:spcBef>
              <a:defRPr sz="1200"/>
            </a:lvl1pPr>
            <a:lvl2pPr>
              <a:lnSpc>
                <a:spcPts val="1300"/>
              </a:lnSpc>
              <a:defRPr sz="1200"/>
            </a:lvl2pPr>
            <a:lvl3pPr>
              <a:lnSpc>
                <a:spcPts val="1300"/>
              </a:lnSpc>
              <a:defRPr sz="1200"/>
            </a:lvl3pPr>
          </a:lstStyle>
          <a:p>
            <a:pPr lvl="0"/>
            <a:r>
              <a:rPr lang="en-AU" dirty="0"/>
              <a:t>Text goes here.</a:t>
            </a:r>
          </a:p>
        </p:txBody>
      </p:sp>
      <p:sp>
        <p:nvSpPr>
          <p:cNvPr id="6" name="Content Placeholder 2"/>
          <p:cNvSpPr>
            <a:spLocks noGrp="1"/>
          </p:cNvSpPr>
          <p:nvPr>
            <p:ph idx="1" hasCustomPrompt="1"/>
          </p:nvPr>
        </p:nvSpPr>
        <p:spPr>
          <a:xfrm>
            <a:off x="1473201" y="1843314"/>
            <a:ext cx="6212114" cy="1196989"/>
          </a:xfrm>
        </p:spPr>
        <p:txBody>
          <a:bodyPr/>
          <a:lstStyle>
            <a:lvl1pPr>
              <a:defRPr>
                <a:solidFill>
                  <a:srgbClr val="1B4164"/>
                </a:solidFill>
              </a:defRPr>
            </a:lvl1pPr>
            <a:lvl2pPr>
              <a:buClr>
                <a:schemeClr val="bg1"/>
              </a:buClr>
              <a:defRPr>
                <a:solidFill>
                  <a:srgbClr val="1B4164"/>
                </a:solidFill>
              </a:defRPr>
            </a:lvl2pPr>
            <a:lvl3pPr>
              <a:defRPr>
                <a:solidFill>
                  <a:srgbClr val="1B4164"/>
                </a:solidFill>
              </a:defRPr>
            </a:lvl3pPr>
          </a:lstStyle>
          <a:p>
            <a:pPr lvl="0"/>
            <a:r>
              <a:rPr lang="en-AU" dirty="0"/>
              <a:t>Body copy</a:t>
            </a:r>
          </a:p>
          <a:p>
            <a:pPr lvl="1"/>
            <a:r>
              <a:rPr lang="en-AU" dirty="0"/>
              <a:t>Bullet level 1</a:t>
            </a:r>
          </a:p>
          <a:p>
            <a:pPr lvl="2"/>
            <a:r>
              <a:rPr lang="en-AU" dirty="0"/>
              <a:t>Bullet level 2</a:t>
            </a:r>
          </a:p>
          <a:p>
            <a:pPr lvl="2"/>
            <a:endParaRPr lang="en-AU" dirty="0"/>
          </a:p>
          <a:p>
            <a:pPr lvl="2"/>
            <a:endParaRPr lang="en-AU" dirty="0"/>
          </a:p>
        </p:txBody>
      </p:sp>
      <p:sp>
        <p:nvSpPr>
          <p:cNvPr id="7" name="Text Placeholder 7"/>
          <p:cNvSpPr>
            <a:spLocks noGrp="1"/>
          </p:cNvSpPr>
          <p:nvPr>
            <p:ph type="body" sz="quarter" idx="13" hasCustomPrompt="1"/>
          </p:nvPr>
        </p:nvSpPr>
        <p:spPr>
          <a:xfrm>
            <a:off x="1473200" y="1393825"/>
            <a:ext cx="6211888" cy="341313"/>
          </a:xfrm>
        </p:spPr>
        <p:txBody>
          <a:bodyPr>
            <a:normAutofit/>
          </a:bodyPr>
          <a:lstStyle>
            <a:lvl1pPr>
              <a:lnSpc>
                <a:spcPts val="2200"/>
              </a:lnSpc>
              <a:spcBef>
                <a:spcPts val="0"/>
              </a:spcBef>
              <a:defRPr sz="2000" b="1" i="0">
                <a:solidFill>
                  <a:srgbClr val="1B4164"/>
                </a:solidFill>
              </a:defRPr>
            </a:lvl1pPr>
          </a:lstStyle>
          <a:p>
            <a:pPr lvl="0"/>
            <a:r>
              <a:rPr lang="en-AU" dirty="0"/>
              <a:t>Subheading</a:t>
            </a:r>
            <a:endParaRPr lang="en-US" dirty="0"/>
          </a:p>
        </p:txBody>
      </p:sp>
      <p:cxnSp>
        <p:nvCxnSpPr>
          <p:cNvPr id="8" name="Straight Connector 7"/>
          <p:cNvCxnSpPr/>
          <p:nvPr userDrawn="1"/>
        </p:nvCxnSpPr>
        <p:spPr>
          <a:xfrm>
            <a:off x="1473200" y="1712047"/>
            <a:ext cx="621188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title" hasCustomPrompt="1"/>
          </p:nvPr>
        </p:nvSpPr>
        <p:spPr>
          <a:xfrm>
            <a:off x="1473200" y="420347"/>
            <a:ext cx="6212115" cy="407533"/>
          </a:xfrm>
        </p:spPr>
        <p:txBody>
          <a:bodyPr/>
          <a:lstStyle/>
          <a:p>
            <a:r>
              <a:rPr lang="en-AU" dirty="0"/>
              <a:t>heading</a:t>
            </a:r>
            <a:endParaRPr lang="en-US" dirty="0"/>
          </a:p>
        </p:txBody>
      </p:sp>
      <p:sp>
        <p:nvSpPr>
          <p:cNvPr id="13" name="Text Placeholder 7"/>
          <p:cNvSpPr>
            <a:spLocks noGrp="1"/>
          </p:cNvSpPr>
          <p:nvPr>
            <p:ph type="body" sz="quarter" idx="15" hasCustomPrompt="1"/>
          </p:nvPr>
        </p:nvSpPr>
        <p:spPr>
          <a:xfrm>
            <a:off x="1473200" y="3287280"/>
            <a:ext cx="2937164" cy="264343"/>
          </a:xfrm>
        </p:spPr>
        <p:txBody>
          <a:bodyPr>
            <a:normAutofit/>
          </a:bodyPr>
          <a:lstStyle>
            <a:lvl1pPr>
              <a:lnSpc>
                <a:spcPts val="1400"/>
              </a:lnSpc>
              <a:spcBef>
                <a:spcPts val="0"/>
              </a:spcBef>
              <a:defRPr sz="1400" b="0" i="0" cap="all">
                <a:solidFill>
                  <a:schemeClr val="bg1"/>
                </a:solidFill>
              </a:defRPr>
            </a:lvl1pPr>
          </a:lstStyle>
          <a:p>
            <a:pPr lvl="0"/>
            <a:r>
              <a:rPr lang="en-AU" dirty="0"/>
              <a:t>Subheading</a:t>
            </a:r>
            <a:endParaRPr lang="en-US" dirty="0"/>
          </a:p>
        </p:txBody>
      </p:sp>
      <p:cxnSp>
        <p:nvCxnSpPr>
          <p:cNvPr id="14" name="Straight Connector 13"/>
          <p:cNvCxnSpPr/>
          <p:nvPr userDrawn="1"/>
        </p:nvCxnSpPr>
        <p:spPr>
          <a:xfrm>
            <a:off x="1473200" y="3551623"/>
            <a:ext cx="2937164" cy="0"/>
          </a:xfrm>
          <a:prstGeom prst="line">
            <a:avLst/>
          </a:prstGeom>
          <a:ln w="12700" cmpd="sng">
            <a:solidFill>
              <a:srgbClr val="73B632"/>
            </a:solidFill>
          </a:ln>
          <a:effectLst/>
        </p:spPr>
        <p:style>
          <a:lnRef idx="2">
            <a:schemeClr val="accent1"/>
          </a:lnRef>
          <a:fillRef idx="0">
            <a:schemeClr val="accent1"/>
          </a:fillRef>
          <a:effectRef idx="1">
            <a:schemeClr val="accent1"/>
          </a:effectRef>
          <a:fontRef idx="minor">
            <a:schemeClr val="tx1"/>
          </a:fontRef>
        </p:style>
      </p:cxnSp>
      <p:sp>
        <p:nvSpPr>
          <p:cNvPr id="17" name="Content Placeholder 11"/>
          <p:cNvSpPr>
            <a:spLocks noGrp="1"/>
          </p:cNvSpPr>
          <p:nvPr>
            <p:ph sz="quarter" idx="16" hasCustomPrompt="1"/>
          </p:nvPr>
        </p:nvSpPr>
        <p:spPr>
          <a:xfrm>
            <a:off x="4564303" y="3148062"/>
            <a:ext cx="4579697" cy="2520000"/>
          </a:xfrm>
          <a:solidFill>
            <a:schemeClr val="bg1"/>
          </a:solidFill>
        </p:spPr>
        <p:txBody>
          <a:bodyPr lIns="144000" tIns="504000" rIns="1476000" bIns="144000">
            <a:normAutofit/>
          </a:bodyPr>
          <a:lstStyle>
            <a:lvl1pPr>
              <a:lnSpc>
                <a:spcPts val="1300"/>
              </a:lnSpc>
              <a:spcBef>
                <a:spcPts val="600"/>
              </a:spcBef>
              <a:defRPr sz="1200">
                <a:solidFill>
                  <a:srgbClr val="1B4164"/>
                </a:solidFill>
              </a:defRPr>
            </a:lvl1pPr>
            <a:lvl2pPr>
              <a:lnSpc>
                <a:spcPts val="1300"/>
              </a:lnSpc>
              <a:defRPr sz="1200"/>
            </a:lvl2pPr>
            <a:lvl3pPr>
              <a:lnSpc>
                <a:spcPts val="1300"/>
              </a:lnSpc>
              <a:defRPr sz="1200"/>
            </a:lvl3pPr>
          </a:lstStyle>
          <a:p>
            <a:pPr lvl="0"/>
            <a:r>
              <a:rPr lang="en-AU" dirty="0"/>
              <a:t>Text goes here.</a:t>
            </a:r>
          </a:p>
        </p:txBody>
      </p:sp>
      <p:sp>
        <p:nvSpPr>
          <p:cNvPr id="18" name="Text Placeholder 7"/>
          <p:cNvSpPr>
            <a:spLocks noGrp="1"/>
          </p:cNvSpPr>
          <p:nvPr>
            <p:ph type="body" sz="quarter" idx="17" hasCustomPrompt="1"/>
          </p:nvPr>
        </p:nvSpPr>
        <p:spPr>
          <a:xfrm>
            <a:off x="4747924" y="3287280"/>
            <a:ext cx="2937164" cy="264343"/>
          </a:xfrm>
        </p:spPr>
        <p:txBody>
          <a:bodyPr>
            <a:normAutofit/>
          </a:bodyPr>
          <a:lstStyle>
            <a:lvl1pPr>
              <a:lnSpc>
                <a:spcPts val="1400"/>
              </a:lnSpc>
              <a:spcBef>
                <a:spcPts val="0"/>
              </a:spcBef>
              <a:defRPr sz="1400" b="0" i="0" cap="all">
                <a:solidFill>
                  <a:srgbClr val="1B4164"/>
                </a:solidFill>
              </a:defRPr>
            </a:lvl1pPr>
          </a:lstStyle>
          <a:p>
            <a:pPr lvl="0"/>
            <a:r>
              <a:rPr lang="en-AU" dirty="0"/>
              <a:t>Subheading</a:t>
            </a:r>
            <a:endParaRPr lang="en-US" dirty="0"/>
          </a:p>
        </p:txBody>
      </p:sp>
      <p:cxnSp>
        <p:nvCxnSpPr>
          <p:cNvPr id="19" name="Straight Connector 18"/>
          <p:cNvCxnSpPr/>
          <p:nvPr userDrawn="1"/>
        </p:nvCxnSpPr>
        <p:spPr>
          <a:xfrm>
            <a:off x="4747924" y="3551623"/>
            <a:ext cx="2937164" cy="0"/>
          </a:xfrm>
          <a:prstGeom prst="line">
            <a:avLst/>
          </a:prstGeom>
          <a:ln w="12700" cmpd="sng">
            <a:solidFill>
              <a:srgbClr val="73B63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996422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wo panel with intro lime alt">
    <p:bg>
      <p:bgPr>
        <a:blipFill rotWithShape="1">
          <a:blip r:embed="rId2"/>
          <a:stretch>
            <a:fillRect/>
          </a:stretch>
        </a:blipFill>
        <a:effectLst/>
      </p:bgPr>
    </p:bg>
    <p:spTree>
      <p:nvGrpSpPr>
        <p:cNvPr id="1" name=""/>
        <p:cNvGrpSpPr/>
        <p:nvPr/>
      </p:nvGrpSpPr>
      <p:grpSpPr>
        <a:xfrm>
          <a:off x="0" y="0"/>
          <a:ext cx="0" cy="0"/>
          <a:chOff x="0" y="0"/>
          <a:chExt cx="0" cy="0"/>
        </a:xfrm>
      </p:grpSpPr>
      <p:sp>
        <p:nvSpPr>
          <p:cNvPr id="12" name="Content Placeholder 11"/>
          <p:cNvSpPr>
            <a:spLocks noGrp="1"/>
          </p:cNvSpPr>
          <p:nvPr>
            <p:ph sz="quarter" idx="14" hasCustomPrompt="1"/>
          </p:nvPr>
        </p:nvSpPr>
        <p:spPr>
          <a:xfrm>
            <a:off x="0" y="3148062"/>
            <a:ext cx="4564303" cy="2520000"/>
          </a:xfrm>
          <a:solidFill>
            <a:schemeClr val="bg1"/>
          </a:solidFill>
        </p:spPr>
        <p:txBody>
          <a:bodyPr lIns="1476000" tIns="504000" rIns="144000" bIns="144000">
            <a:normAutofit/>
          </a:bodyPr>
          <a:lstStyle>
            <a:lvl1pPr>
              <a:lnSpc>
                <a:spcPts val="1300"/>
              </a:lnSpc>
              <a:spcBef>
                <a:spcPts val="600"/>
              </a:spcBef>
              <a:defRPr sz="1200">
                <a:solidFill>
                  <a:srgbClr val="1B4164"/>
                </a:solidFill>
              </a:defRPr>
            </a:lvl1pPr>
            <a:lvl2pPr>
              <a:lnSpc>
                <a:spcPts val="1300"/>
              </a:lnSpc>
              <a:defRPr sz="1200"/>
            </a:lvl2pPr>
            <a:lvl3pPr>
              <a:lnSpc>
                <a:spcPts val="1300"/>
              </a:lnSpc>
              <a:defRPr sz="1200"/>
            </a:lvl3pPr>
          </a:lstStyle>
          <a:p>
            <a:pPr lvl="0"/>
            <a:r>
              <a:rPr lang="en-AU" dirty="0"/>
              <a:t>Text goes here.</a:t>
            </a:r>
          </a:p>
        </p:txBody>
      </p:sp>
      <p:sp>
        <p:nvSpPr>
          <p:cNvPr id="6" name="Content Placeholder 2"/>
          <p:cNvSpPr>
            <a:spLocks noGrp="1"/>
          </p:cNvSpPr>
          <p:nvPr>
            <p:ph idx="1" hasCustomPrompt="1"/>
          </p:nvPr>
        </p:nvSpPr>
        <p:spPr>
          <a:xfrm>
            <a:off x="1473201" y="1843314"/>
            <a:ext cx="6212114" cy="1196989"/>
          </a:xfrm>
        </p:spPr>
        <p:txBody>
          <a:bodyPr/>
          <a:lstStyle>
            <a:lvl1pPr>
              <a:defRPr>
                <a:solidFill>
                  <a:srgbClr val="1B4164"/>
                </a:solidFill>
              </a:defRPr>
            </a:lvl1pPr>
            <a:lvl2pPr>
              <a:buClr>
                <a:schemeClr val="bg1"/>
              </a:buClr>
              <a:defRPr>
                <a:solidFill>
                  <a:srgbClr val="1B4164"/>
                </a:solidFill>
              </a:defRPr>
            </a:lvl2pPr>
            <a:lvl3pPr>
              <a:defRPr>
                <a:solidFill>
                  <a:srgbClr val="1B4164"/>
                </a:solidFill>
              </a:defRPr>
            </a:lvl3pPr>
          </a:lstStyle>
          <a:p>
            <a:pPr lvl="0"/>
            <a:r>
              <a:rPr lang="en-AU" dirty="0"/>
              <a:t>Body copy</a:t>
            </a:r>
          </a:p>
          <a:p>
            <a:pPr lvl="1"/>
            <a:r>
              <a:rPr lang="en-AU" dirty="0"/>
              <a:t>Bullet level 1</a:t>
            </a:r>
          </a:p>
          <a:p>
            <a:pPr lvl="2"/>
            <a:r>
              <a:rPr lang="en-AU" dirty="0"/>
              <a:t>Bullet level 2</a:t>
            </a:r>
          </a:p>
          <a:p>
            <a:pPr lvl="2"/>
            <a:endParaRPr lang="en-AU" dirty="0"/>
          </a:p>
          <a:p>
            <a:pPr lvl="2"/>
            <a:endParaRPr lang="en-AU" dirty="0"/>
          </a:p>
        </p:txBody>
      </p:sp>
      <p:sp>
        <p:nvSpPr>
          <p:cNvPr id="7" name="Text Placeholder 7"/>
          <p:cNvSpPr>
            <a:spLocks noGrp="1"/>
          </p:cNvSpPr>
          <p:nvPr>
            <p:ph type="body" sz="quarter" idx="13" hasCustomPrompt="1"/>
          </p:nvPr>
        </p:nvSpPr>
        <p:spPr>
          <a:xfrm>
            <a:off x="1473200" y="1393825"/>
            <a:ext cx="6211888" cy="341313"/>
          </a:xfrm>
        </p:spPr>
        <p:txBody>
          <a:bodyPr>
            <a:normAutofit/>
          </a:bodyPr>
          <a:lstStyle>
            <a:lvl1pPr>
              <a:lnSpc>
                <a:spcPts val="2200"/>
              </a:lnSpc>
              <a:spcBef>
                <a:spcPts val="0"/>
              </a:spcBef>
              <a:defRPr sz="2000" b="1" i="0">
                <a:solidFill>
                  <a:srgbClr val="1B4164"/>
                </a:solidFill>
              </a:defRPr>
            </a:lvl1pPr>
          </a:lstStyle>
          <a:p>
            <a:pPr lvl="0"/>
            <a:r>
              <a:rPr lang="en-AU" dirty="0"/>
              <a:t>Subheading</a:t>
            </a:r>
            <a:endParaRPr lang="en-US" dirty="0"/>
          </a:p>
        </p:txBody>
      </p:sp>
      <p:cxnSp>
        <p:nvCxnSpPr>
          <p:cNvPr id="8" name="Straight Connector 7"/>
          <p:cNvCxnSpPr/>
          <p:nvPr userDrawn="1"/>
        </p:nvCxnSpPr>
        <p:spPr>
          <a:xfrm>
            <a:off x="1473200" y="1712047"/>
            <a:ext cx="621188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title" hasCustomPrompt="1"/>
          </p:nvPr>
        </p:nvSpPr>
        <p:spPr>
          <a:xfrm>
            <a:off x="1473200" y="420347"/>
            <a:ext cx="6212115" cy="407533"/>
          </a:xfrm>
        </p:spPr>
        <p:txBody>
          <a:bodyPr/>
          <a:lstStyle/>
          <a:p>
            <a:r>
              <a:rPr lang="en-AU" dirty="0"/>
              <a:t>heading</a:t>
            </a:r>
            <a:endParaRPr lang="en-US" dirty="0"/>
          </a:p>
        </p:txBody>
      </p:sp>
      <p:sp>
        <p:nvSpPr>
          <p:cNvPr id="13" name="Text Placeholder 7"/>
          <p:cNvSpPr>
            <a:spLocks noGrp="1"/>
          </p:cNvSpPr>
          <p:nvPr>
            <p:ph type="body" sz="quarter" idx="15" hasCustomPrompt="1"/>
          </p:nvPr>
        </p:nvSpPr>
        <p:spPr>
          <a:xfrm>
            <a:off x="1473200" y="3287280"/>
            <a:ext cx="2937164" cy="264343"/>
          </a:xfrm>
        </p:spPr>
        <p:txBody>
          <a:bodyPr>
            <a:normAutofit/>
          </a:bodyPr>
          <a:lstStyle>
            <a:lvl1pPr>
              <a:lnSpc>
                <a:spcPts val="1400"/>
              </a:lnSpc>
              <a:spcBef>
                <a:spcPts val="0"/>
              </a:spcBef>
              <a:defRPr sz="1400" b="0" i="0" cap="all">
                <a:solidFill>
                  <a:srgbClr val="1B4164"/>
                </a:solidFill>
              </a:defRPr>
            </a:lvl1pPr>
          </a:lstStyle>
          <a:p>
            <a:pPr lvl="0"/>
            <a:r>
              <a:rPr lang="en-AU" dirty="0"/>
              <a:t>Subheading</a:t>
            </a:r>
            <a:endParaRPr lang="en-US" dirty="0"/>
          </a:p>
        </p:txBody>
      </p:sp>
      <p:cxnSp>
        <p:nvCxnSpPr>
          <p:cNvPr id="14" name="Straight Connector 13"/>
          <p:cNvCxnSpPr/>
          <p:nvPr userDrawn="1"/>
        </p:nvCxnSpPr>
        <p:spPr>
          <a:xfrm>
            <a:off x="1473200" y="3551623"/>
            <a:ext cx="2937164" cy="0"/>
          </a:xfrm>
          <a:prstGeom prst="line">
            <a:avLst/>
          </a:prstGeom>
          <a:ln w="12700" cmpd="sng">
            <a:solidFill>
              <a:srgbClr val="73B632"/>
            </a:solidFill>
          </a:ln>
          <a:effectLst/>
        </p:spPr>
        <p:style>
          <a:lnRef idx="2">
            <a:schemeClr val="accent1"/>
          </a:lnRef>
          <a:fillRef idx="0">
            <a:schemeClr val="accent1"/>
          </a:fillRef>
          <a:effectRef idx="1">
            <a:schemeClr val="accent1"/>
          </a:effectRef>
          <a:fontRef idx="minor">
            <a:schemeClr val="tx1"/>
          </a:fontRef>
        </p:style>
      </p:cxnSp>
      <p:sp>
        <p:nvSpPr>
          <p:cNvPr id="17" name="Content Placeholder 11"/>
          <p:cNvSpPr>
            <a:spLocks noGrp="1"/>
          </p:cNvSpPr>
          <p:nvPr>
            <p:ph sz="quarter" idx="16" hasCustomPrompt="1"/>
          </p:nvPr>
        </p:nvSpPr>
        <p:spPr>
          <a:xfrm>
            <a:off x="4564303" y="3148062"/>
            <a:ext cx="4579697" cy="2520000"/>
          </a:xfrm>
          <a:solidFill>
            <a:srgbClr val="1B4164"/>
          </a:solidFill>
        </p:spPr>
        <p:txBody>
          <a:bodyPr lIns="144000" tIns="504000" rIns="1476000" bIns="144000">
            <a:normAutofit/>
          </a:bodyPr>
          <a:lstStyle>
            <a:lvl1pPr>
              <a:lnSpc>
                <a:spcPts val="1300"/>
              </a:lnSpc>
              <a:spcBef>
                <a:spcPts val="600"/>
              </a:spcBef>
              <a:defRPr sz="1200">
                <a:solidFill>
                  <a:schemeClr val="bg1"/>
                </a:solidFill>
              </a:defRPr>
            </a:lvl1pPr>
            <a:lvl2pPr>
              <a:lnSpc>
                <a:spcPts val="1300"/>
              </a:lnSpc>
              <a:defRPr sz="1200"/>
            </a:lvl2pPr>
            <a:lvl3pPr>
              <a:lnSpc>
                <a:spcPts val="1300"/>
              </a:lnSpc>
              <a:defRPr sz="1200"/>
            </a:lvl3pPr>
          </a:lstStyle>
          <a:p>
            <a:pPr lvl="0"/>
            <a:r>
              <a:rPr lang="en-AU" dirty="0"/>
              <a:t>Text goes here.</a:t>
            </a:r>
          </a:p>
        </p:txBody>
      </p:sp>
      <p:sp>
        <p:nvSpPr>
          <p:cNvPr id="18" name="Text Placeholder 7"/>
          <p:cNvSpPr>
            <a:spLocks noGrp="1"/>
          </p:cNvSpPr>
          <p:nvPr>
            <p:ph type="body" sz="quarter" idx="17" hasCustomPrompt="1"/>
          </p:nvPr>
        </p:nvSpPr>
        <p:spPr>
          <a:xfrm>
            <a:off x="4747924" y="3287280"/>
            <a:ext cx="2937164" cy="264343"/>
          </a:xfrm>
        </p:spPr>
        <p:txBody>
          <a:bodyPr>
            <a:normAutofit/>
          </a:bodyPr>
          <a:lstStyle>
            <a:lvl1pPr>
              <a:lnSpc>
                <a:spcPts val="1400"/>
              </a:lnSpc>
              <a:spcBef>
                <a:spcPts val="0"/>
              </a:spcBef>
              <a:defRPr sz="1400" b="0" i="0" cap="all">
                <a:solidFill>
                  <a:schemeClr val="bg1"/>
                </a:solidFill>
              </a:defRPr>
            </a:lvl1pPr>
          </a:lstStyle>
          <a:p>
            <a:pPr lvl="0"/>
            <a:r>
              <a:rPr lang="en-AU" dirty="0"/>
              <a:t>Subheading</a:t>
            </a:r>
            <a:endParaRPr lang="en-US" dirty="0"/>
          </a:p>
        </p:txBody>
      </p:sp>
      <p:cxnSp>
        <p:nvCxnSpPr>
          <p:cNvPr id="19" name="Straight Connector 18"/>
          <p:cNvCxnSpPr/>
          <p:nvPr userDrawn="1"/>
        </p:nvCxnSpPr>
        <p:spPr>
          <a:xfrm>
            <a:off x="4747924" y="3551623"/>
            <a:ext cx="2937164" cy="0"/>
          </a:xfrm>
          <a:prstGeom prst="line">
            <a:avLst/>
          </a:prstGeom>
          <a:ln w="12700" cmpd="sng">
            <a:solidFill>
              <a:srgbClr val="73B63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234568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wo panel lime">
    <p:bg>
      <p:bgPr>
        <a:blipFill rotWithShape="1">
          <a:blip r:embed="rId2"/>
          <a:stretch>
            <a:fillRect/>
          </a:stretch>
        </a:blipFill>
        <a:effectLst/>
      </p:bgPr>
    </p:bg>
    <p:spTree>
      <p:nvGrpSpPr>
        <p:cNvPr id="1" name=""/>
        <p:cNvGrpSpPr/>
        <p:nvPr/>
      </p:nvGrpSpPr>
      <p:grpSpPr>
        <a:xfrm>
          <a:off x="0" y="0"/>
          <a:ext cx="0" cy="0"/>
          <a:chOff x="0" y="0"/>
          <a:chExt cx="0" cy="0"/>
        </a:xfrm>
      </p:grpSpPr>
      <p:sp>
        <p:nvSpPr>
          <p:cNvPr id="12" name="Content Placeholder 11"/>
          <p:cNvSpPr>
            <a:spLocks noGrp="1"/>
          </p:cNvSpPr>
          <p:nvPr>
            <p:ph sz="quarter" idx="14" hasCustomPrompt="1"/>
          </p:nvPr>
        </p:nvSpPr>
        <p:spPr>
          <a:xfrm>
            <a:off x="0" y="1835617"/>
            <a:ext cx="4564303" cy="4537474"/>
          </a:xfrm>
          <a:solidFill>
            <a:srgbClr val="1B4164"/>
          </a:solidFill>
        </p:spPr>
        <p:txBody>
          <a:bodyPr lIns="1476000" tIns="504000" rIns="144000" bIns="144000">
            <a:normAutofit/>
          </a:bodyPr>
          <a:lstStyle>
            <a:lvl1pPr>
              <a:lnSpc>
                <a:spcPts val="1300"/>
              </a:lnSpc>
              <a:spcBef>
                <a:spcPts val="600"/>
              </a:spcBef>
              <a:defRPr sz="1200"/>
            </a:lvl1pPr>
            <a:lvl2pPr>
              <a:lnSpc>
                <a:spcPts val="1300"/>
              </a:lnSpc>
              <a:defRPr sz="1200"/>
            </a:lvl2pPr>
            <a:lvl3pPr>
              <a:lnSpc>
                <a:spcPts val="1300"/>
              </a:lnSpc>
              <a:defRPr sz="1200"/>
            </a:lvl3pPr>
          </a:lstStyle>
          <a:p>
            <a:pPr lvl="0"/>
            <a:r>
              <a:rPr lang="en-AU" dirty="0"/>
              <a:t>Text goes here.</a:t>
            </a:r>
          </a:p>
        </p:txBody>
      </p:sp>
      <p:sp>
        <p:nvSpPr>
          <p:cNvPr id="7" name="Text Placeholder 7"/>
          <p:cNvSpPr>
            <a:spLocks noGrp="1"/>
          </p:cNvSpPr>
          <p:nvPr>
            <p:ph type="body" sz="quarter" idx="13" hasCustomPrompt="1"/>
          </p:nvPr>
        </p:nvSpPr>
        <p:spPr>
          <a:xfrm>
            <a:off x="1473200" y="1393825"/>
            <a:ext cx="6211888" cy="341313"/>
          </a:xfrm>
        </p:spPr>
        <p:txBody>
          <a:bodyPr>
            <a:normAutofit/>
          </a:bodyPr>
          <a:lstStyle>
            <a:lvl1pPr>
              <a:lnSpc>
                <a:spcPts val="2200"/>
              </a:lnSpc>
              <a:spcBef>
                <a:spcPts val="0"/>
              </a:spcBef>
              <a:defRPr sz="2000" b="1" i="0">
                <a:solidFill>
                  <a:srgbClr val="1B4164"/>
                </a:solidFill>
              </a:defRPr>
            </a:lvl1pPr>
          </a:lstStyle>
          <a:p>
            <a:pPr lvl="0"/>
            <a:r>
              <a:rPr lang="en-AU" dirty="0"/>
              <a:t>Subheading</a:t>
            </a:r>
            <a:endParaRPr lang="en-US" dirty="0"/>
          </a:p>
        </p:txBody>
      </p:sp>
      <p:cxnSp>
        <p:nvCxnSpPr>
          <p:cNvPr id="8" name="Straight Connector 7"/>
          <p:cNvCxnSpPr/>
          <p:nvPr userDrawn="1"/>
        </p:nvCxnSpPr>
        <p:spPr>
          <a:xfrm>
            <a:off x="1473200" y="1712047"/>
            <a:ext cx="621188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title" hasCustomPrompt="1"/>
          </p:nvPr>
        </p:nvSpPr>
        <p:spPr>
          <a:xfrm>
            <a:off x="1473200" y="420347"/>
            <a:ext cx="6212115" cy="407533"/>
          </a:xfrm>
        </p:spPr>
        <p:txBody>
          <a:bodyPr/>
          <a:lstStyle/>
          <a:p>
            <a:r>
              <a:rPr lang="en-AU" dirty="0"/>
              <a:t>heading</a:t>
            </a:r>
            <a:endParaRPr lang="en-US" dirty="0"/>
          </a:p>
        </p:txBody>
      </p:sp>
      <p:sp>
        <p:nvSpPr>
          <p:cNvPr id="13" name="Text Placeholder 7"/>
          <p:cNvSpPr>
            <a:spLocks noGrp="1"/>
          </p:cNvSpPr>
          <p:nvPr>
            <p:ph type="body" sz="quarter" idx="15" hasCustomPrompt="1"/>
          </p:nvPr>
        </p:nvSpPr>
        <p:spPr>
          <a:xfrm>
            <a:off x="1473200" y="1974835"/>
            <a:ext cx="2937164" cy="264343"/>
          </a:xfrm>
        </p:spPr>
        <p:txBody>
          <a:bodyPr>
            <a:normAutofit/>
          </a:bodyPr>
          <a:lstStyle>
            <a:lvl1pPr>
              <a:lnSpc>
                <a:spcPts val="1400"/>
              </a:lnSpc>
              <a:spcBef>
                <a:spcPts val="0"/>
              </a:spcBef>
              <a:defRPr sz="1400" b="0" i="0" cap="all">
                <a:solidFill>
                  <a:schemeClr val="bg1"/>
                </a:solidFill>
              </a:defRPr>
            </a:lvl1pPr>
          </a:lstStyle>
          <a:p>
            <a:pPr lvl="0"/>
            <a:r>
              <a:rPr lang="en-AU" dirty="0"/>
              <a:t>Subheading</a:t>
            </a:r>
            <a:endParaRPr lang="en-US" dirty="0"/>
          </a:p>
        </p:txBody>
      </p:sp>
      <p:cxnSp>
        <p:nvCxnSpPr>
          <p:cNvPr id="14" name="Straight Connector 13"/>
          <p:cNvCxnSpPr/>
          <p:nvPr userDrawn="1"/>
        </p:nvCxnSpPr>
        <p:spPr>
          <a:xfrm>
            <a:off x="1473200" y="2239178"/>
            <a:ext cx="2937164" cy="0"/>
          </a:xfrm>
          <a:prstGeom prst="line">
            <a:avLst/>
          </a:prstGeom>
          <a:ln w="12700" cmpd="sng">
            <a:solidFill>
              <a:srgbClr val="73B632"/>
            </a:solidFill>
          </a:ln>
          <a:effectLst/>
        </p:spPr>
        <p:style>
          <a:lnRef idx="2">
            <a:schemeClr val="accent1"/>
          </a:lnRef>
          <a:fillRef idx="0">
            <a:schemeClr val="accent1"/>
          </a:fillRef>
          <a:effectRef idx="1">
            <a:schemeClr val="accent1"/>
          </a:effectRef>
          <a:fontRef idx="minor">
            <a:schemeClr val="tx1"/>
          </a:fontRef>
        </p:style>
      </p:cxnSp>
      <p:sp>
        <p:nvSpPr>
          <p:cNvPr id="17" name="Content Placeholder 11"/>
          <p:cNvSpPr>
            <a:spLocks noGrp="1"/>
          </p:cNvSpPr>
          <p:nvPr>
            <p:ph sz="quarter" idx="16" hasCustomPrompt="1"/>
          </p:nvPr>
        </p:nvSpPr>
        <p:spPr>
          <a:xfrm>
            <a:off x="4564303" y="1835617"/>
            <a:ext cx="4579697" cy="4537474"/>
          </a:xfrm>
          <a:solidFill>
            <a:schemeClr val="bg1"/>
          </a:solidFill>
        </p:spPr>
        <p:txBody>
          <a:bodyPr lIns="144000" tIns="504000" rIns="1476000" bIns="144000">
            <a:normAutofit/>
          </a:bodyPr>
          <a:lstStyle>
            <a:lvl1pPr>
              <a:lnSpc>
                <a:spcPts val="1300"/>
              </a:lnSpc>
              <a:spcBef>
                <a:spcPts val="600"/>
              </a:spcBef>
              <a:defRPr sz="1200">
                <a:solidFill>
                  <a:srgbClr val="1B4164"/>
                </a:solidFill>
              </a:defRPr>
            </a:lvl1pPr>
            <a:lvl2pPr>
              <a:lnSpc>
                <a:spcPts val="1300"/>
              </a:lnSpc>
              <a:defRPr sz="1200"/>
            </a:lvl2pPr>
            <a:lvl3pPr>
              <a:lnSpc>
                <a:spcPts val="1300"/>
              </a:lnSpc>
              <a:defRPr sz="1200"/>
            </a:lvl3pPr>
          </a:lstStyle>
          <a:p>
            <a:pPr lvl="0"/>
            <a:r>
              <a:rPr lang="en-AU" dirty="0"/>
              <a:t>Text goes here.</a:t>
            </a:r>
          </a:p>
        </p:txBody>
      </p:sp>
      <p:sp>
        <p:nvSpPr>
          <p:cNvPr id="18" name="Text Placeholder 7"/>
          <p:cNvSpPr>
            <a:spLocks noGrp="1"/>
          </p:cNvSpPr>
          <p:nvPr>
            <p:ph type="body" sz="quarter" idx="17" hasCustomPrompt="1"/>
          </p:nvPr>
        </p:nvSpPr>
        <p:spPr>
          <a:xfrm>
            <a:off x="4747924" y="1974835"/>
            <a:ext cx="2937164" cy="264343"/>
          </a:xfrm>
        </p:spPr>
        <p:txBody>
          <a:bodyPr>
            <a:normAutofit/>
          </a:bodyPr>
          <a:lstStyle>
            <a:lvl1pPr>
              <a:lnSpc>
                <a:spcPts val="1400"/>
              </a:lnSpc>
              <a:spcBef>
                <a:spcPts val="0"/>
              </a:spcBef>
              <a:defRPr sz="1400" b="0" i="0" cap="all">
                <a:solidFill>
                  <a:srgbClr val="1B4164"/>
                </a:solidFill>
              </a:defRPr>
            </a:lvl1pPr>
          </a:lstStyle>
          <a:p>
            <a:pPr lvl="0"/>
            <a:r>
              <a:rPr lang="en-AU" dirty="0"/>
              <a:t>Subheading</a:t>
            </a:r>
            <a:endParaRPr lang="en-US" dirty="0"/>
          </a:p>
        </p:txBody>
      </p:sp>
      <p:cxnSp>
        <p:nvCxnSpPr>
          <p:cNvPr id="19" name="Straight Connector 18"/>
          <p:cNvCxnSpPr/>
          <p:nvPr userDrawn="1"/>
        </p:nvCxnSpPr>
        <p:spPr>
          <a:xfrm>
            <a:off x="4747924" y="2239178"/>
            <a:ext cx="2937164" cy="0"/>
          </a:xfrm>
          <a:prstGeom prst="line">
            <a:avLst/>
          </a:prstGeom>
          <a:ln w="12700" cmpd="sng">
            <a:solidFill>
              <a:srgbClr val="73B63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374474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panel lime alt">
    <p:bg>
      <p:bgPr>
        <a:blipFill rotWithShape="1">
          <a:blip r:embed="rId2"/>
          <a:stretch>
            <a:fillRect/>
          </a:stretch>
        </a:blipFill>
        <a:effectLst/>
      </p:bgPr>
    </p:bg>
    <p:spTree>
      <p:nvGrpSpPr>
        <p:cNvPr id="1" name=""/>
        <p:cNvGrpSpPr/>
        <p:nvPr/>
      </p:nvGrpSpPr>
      <p:grpSpPr>
        <a:xfrm>
          <a:off x="0" y="0"/>
          <a:ext cx="0" cy="0"/>
          <a:chOff x="0" y="0"/>
          <a:chExt cx="0" cy="0"/>
        </a:xfrm>
      </p:grpSpPr>
      <p:sp>
        <p:nvSpPr>
          <p:cNvPr id="12" name="Content Placeholder 11"/>
          <p:cNvSpPr>
            <a:spLocks noGrp="1"/>
          </p:cNvSpPr>
          <p:nvPr>
            <p:ph sz="quarter" idx="14" hasCustomPrompt="1"/>
          </p:nvPr>
        </p:nvSpPr>
        <p:spPr>
          <a:xfrm>
            <a:off x="0" y="1835617"/>
            <a:ext cx="4564303" cy="4537474"/>
          </a:xfrm>
          <a:solidFill>
            <a:schemeClr val="bg1"/>
          </a:solidFill>
        </p:spPr>
        <p:txBody>
          <a:bodyPr lIns="1476000" tIns="504000" rIns="144000" bIns="144000">
            <a:normAutofit/>
          </a:bodyPr>
          <a:lstStyle>
            <a:lvl1pPr>
              <a:lnSpc>
                <a:spcPts val="1300"/>
              </a:lnSpc>
              <a:spcBef>
                <a:spcPts val="600"/>
              </a:spcBef>
              <a:defRPr sz="1200">
                <a:solidFill>
                  <a:srgbClr val="1B4164"/>
                </a:solidFill>
              </a:defRPr>
            </a:lvl1pPr>
            <a:lvl2pPr>
              <a:lnSpc>
                <a:spcPts val="1300"/>
              </a:lnSpc>
              <a:defRPr sz="1200"/>
            </a:lvl2pPr>
            <a:lvl3pPr>
              <a:lnSpc>
                <a:spcPts val="1300"/>
              </a:lnSpc>
              <a:defRPr sz="1200"/>
            </a:lvl3pPr>
          </a:lstStyle>
          <a:p>
            <a:pPr lvl="0"/>
            <a:r>
              <a:rPr lang="en-AU" dirty="0"/>
              <a:t>Text goes here.</a:t>
            </a:r>
          </a:p>
        </p:txBody>
      </p:sp>
      <p:sp>
        <p:nvSpPr>
          <p:cNvPr id="7" name="Text Placeholder 7"/>
          <p:cNvSpPr>
            <a:spLocks noGrp="1"/>
          </p:cNvSpPr>
          <p:nvPr>
            <p:ph type="body" sz="quarter" idx="13" hasCustomPrompt="1"/>
          </p:nvPr>
        </p:nvSpPr>
        <p:spPr>
          <a:xfrm>
            <a:off x="1473200" y="1393825"/>
            <a:ext cx="6211888" cy="341313"/>
          </a:xfrm>
        </p:spPr>
        <p:txBody>
          <a:bodyPr>
            <a:normAutofit/>
          </a:bodyPr>
          <a:lstStyle>
            <a:lvl1pPr>
              <a:lnSpc>
                <a:spcPts val="2200"/>
              </a:lnSpc>
              <a:spcBef>
                <a:spcPts val="0"/>
              </a:spcBef>
              <a:defRPr sz="2000" b="1" i="0">
                <a:solidFill>
                  <a:srgbClr val="1B4164"/>
                </a:solidFill>
              </a:defRPr>
            </a:lvl1pPr>
          </a:lstStyle>
          <a:p>
            <a:pPr lvl="0"/>
            <a:r>
              <a:rPr lang="en-AU" dirty="0"/>
              <a:t>Subheading</a:t>
            </a:r>
            <a:endParaRPr lang="en-US" dirty="0"/>
          </a:p>
        </p:txBody>
      </p:sp>
      <p:cxnSp>
        <p:nvCxnSpPr>
          <p:cNvPr id="8" name="Straight Connector 7"/>
          <p:cNvCxnSpPr/>
          <p:nvPr userDrawn="1"/>
        </p:nvCxnSpPr>
        <p:spPr>
          <a:xfrm>
            <a:off x="1473200" y="1712047"/>
            <a:ext cx="621188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title" hasCustomPrompt="1"/>
          </p:nvPr>
        </p:nvSpPr>
        <p:spPr>
          <a:xfrm>
            <a:off x="1473200" y="420347"/>
            <a:ext cx="6212115" cy="407533"/>
          </a:xfrm>
        </p:spPr>
        <p:txBody>
          <a:bodyPr/>
          <a:lstStyle/>
          <a:p>
            <a:r>
              <a:rPr lang="en-AU" dirty="0"/>
              <a:t>heading</a:t>
            </a:r>
            <a:endParaRPr lang="en-US" dirty="0"/>
          </a:p>
        </p:txBody>
      </p:sp>
      <p:sp>
        <p:nvSpPr>
          <p:cNvPr id="13" name="Text Placeholder 7"/>
          <p:cNvSpPr>
            <a:spLocks noGrp="1"/>
          </p:cNvSpPr>
          <p:nvPr>
            <p:ph type="body" sz="quarter" idx="15" hasCustomPrompt="1"/>
          </p:nvPr>
        </p:nvSpPr>
        <p:spPr>
          <a:xfrm>
            <a:off x="1473200" y="1974835"/>
            <a:ext cx="2937164" cy="264343"/>
          </a:xfrm>
        </p:spPr>
        <p:txBody>
          <a:bodyPr>
            <a:normAutofit/>
          </a:bodyPr>
          <a:lstStyle>
            <a:lvl1pPr>
              <a:lnSpc>
                <a:spcPts val="1400"/>
              </a:lnSpc>
              <a:spcBef>
                <a:spcPts val="0"/>
              </a:spcBef>
              <a:defRPr sz="1400" b="0" i="0" cap="all">
                <a:solidFill>
                  <a:srgbClr val="1B4164"/>
                </a:solidFill>
              </a:defRPr>
            </a:lvl1pPr>
          </a:lstStyle>
          <a:p>
            <a:pPr lvl="0"/>
            <a:r>
              <a:rPr lang="en-AU" dirty="0"/>
              <a:t>Subheading</a:t>
            </a:r>
            <a:endParaRPr lang="en-US" dirty="0"/>
          </a:p>
        </p:txBody>
      </p:sp>
      <p:cxnSp>
        <p:nvCxnSpPr>
          <p:cNvPr id="14" name="Straight Connector 13"/>
          <p:cNvCxnSpPr/>
          <p:nvPr userDrawn="1"/>
        </p:nvCxnSpPr>
        <p:spPr>
          <a:xfrm>
            <a:off x="1473200" y="2239178"/>
            <a:ext cx="2937164" cy="0"/>
          </a:xfrm>
          <a:prstGeom prst="line">
            <a:avLst/>
          </a:prstGeom>
          <a:ln w="12700" cmpd="sng">
            <a:solidFill>
              <a:srgbClr val="73B632"/>
            </a:solidFill>
          </a:ln>
          <a:effectLst/>
        </p:spPr>
        <p:style>
          <a:lnRef idx="2">
            <a:schemeClr val="accent1"/>
          </a:lnRef>
          <a:fillRef idx="0">
            <a:schemeClr val="accent1"/>
          </a:fillRef>
          <a:effectRef idx="1">
            <a:schemeClr val="accent1"/>
          </a:effectRef>
          <a:fontRef idx="minor">
            <a:schemeClr val="tx1"/>
          </a:fontRef>
        </p:style>
      </p:cxnSp>
      <p:sp>
        <p:nvSpPr>
          <p:cNvPr id="17" name="Content Placeholder 11"/>
          <p:cNvSpPr>
            <a:spLocks noGrp="1"/>
          </p:cNvSpPr>
          <p:nvPr>
            <p:ph sz="quarter" idx="16" hasCustomPrompt="1"/>
          </p:nvPr>
        </p:nvSpPr>
        <p:spPr>
          <a:xfrm>
            <a:off x="4564303" y="1835617"/>
            <a:ext cx="4579697" cy="4537474"/>
          </a:xfrm>
          <a:solidFill>
            <a:srgbClr val="1B4164"/>
          </a:solidFill>
        </p:spPr>
        <p:txBody>
          <a:bodyPr lIns="144000" tIns="504000" rIns="1476000" bIns="144000">
            <a:normAutofit/>
          </a:bodyPr>
          <a:lstStyle>
            <a:lvl1pPr>
              <a:lnSpc>
                <a:spcPts val="1300"/>
              </a:lnSpc>
              <a:spcBef>
                <a:spcPts val="600"/>
              </a:spcBef>
              <a:defRPr sz="1200">
                <a:solidFill>
                  <a:schemeClr val="bg1"/>
                </a:solidFill>
              </a:defRPr>
            </a:lvl1pPr>
            <a:lvl2pPr>
              <a:lnSpc>
                <a:spcPts val="1300"/>
              </a:lnSpc>
              <a:defRPr sz="1200"/>
            </a:lvl2pPr>
            <a:lvl3pPr>
              <a:lnSpc>
                <a:spcPts val="1300"/>
              </a:lnSpc>
              <a:defRPr sz="1200"/>
            </a:lvl3pPr>
          </a:lstStyle>
          <a:p>
            <a:pPr lvl="0"/>
            <a:r>
              <a:rPr lang="en-AU" dirty="0"/>
              <a:t>Text goes here.</a:t>
            </a:r>
          </a:p>
        </p:txBody>
      </p:sp>
      <p:sp>
        <p:nvSpPr>
          <p:cNvPr id="18" name="Text Placeholder 7"/>
          <p:cNvSpPr>
            <a:spLocks noGrp="1"/>
          </p:cNvSpPr>
          <p:nvPr>
            <p:ph type="body" sz="quarter" idx="17" hasCustomPrompt="1"/>
          </p:nvPr>
        </p:nvSpPr>
        <p:spPr>
          <a:xfrm>
            <a:off x="4747924" y="1974835"/>
            <a:ext cx="2937164" cy="264343"/>
          </a:xfrm>
        </p:spPr>
        <p:txBody>
          <a:bodyPr>
            <a:normAutofit/>
          </a:bodyPr>
          <a:lstStyle>
            <a:lvl1pPr>
              <a:lnSpc>
                <a:spcPts val="1400"/>
              </a:lnSpc>
              <a:spcBef>
                <a:spcPts val="0"/>
              </a:spcBef>
              <a:defRPr sz="1400" b="0" i="0" cap="all">
                <a:solidFill>
                  <a:schemeClr val="bg1"/>
                </a:solidFill>
              </a:defRPr>
            </a:lvl1pPr>
          </a:lstStyle>
          <a:p>
            <a:pPr lvl="0"/>
            <a:r>
              <a:rPr lang="en-AU" dirty="0"/>
              <a:t>Subheading</a:t>
            </a:r>
            <a:endParaRPr lang="en-US" dirty="0"/>
          </a:p>
        </p:txBody>
      </p:sp>
      <p:cxnSp>
        <p:nvCxnSpPr>
          <p:cNvPr id="19" name="Straight Connector 18"/>
          <p:cNvCxnSpPr/>
          <p:nvPr userDrawn="1"/>
        </p:nvCxnSpPr>
        <p:spPr>
          <a:xfrm>
            <a:off x="4747924" y="2239178"/>
            <a:ext cx="2937164" cy="0"/>
          </a:xfrm>
          <a:prstGeom prst="line">
            <a:avLst/>
          </a:prstGeom>
          <a:ln w="12700" cmpd="sng">
            <a:solidFill>
              <a:srgbClr val="73B63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523566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Image with caption blue">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8"/>
          </p:nvPr>
        </p:nvSpPr>
        <p:spPr>
          <a:xfrm>
            <a:off x="1473199" y="1393825"/>
            <a:ext cx="6212115" cy="4979988"/>
          </a:xfrm>
        </p:spPr>
        <p:txBody>
          <a:bodyPr/>
          <a:lstStyle/>
          <a:p>
            <a:r>
              <a:rPr lang="en-US"/>
              <a:t>Click icon to add picture</a:t>
            </a:r>
          </a:p>
        </p:txBody>
      </p:sp>
      <p:sp>
        <p:nvSpPr>
          <p:cNvPr id="9" name="Title 1"/>
          <p:cNvSpPr>
            <a:spLocks noGrp="1"/>
          </p:cNvSpPr>
          <p:nvPr>
            <p:ph type="title" hasCustomPrompt="1"/>
          </p:nvPr>
        </p:nvSpPr>
        <p:spPr>
          <a:xfrm>
            <a:off x="1473200" y="420347"/>
            <a:ext cx="6212115" cy="407533"/>
          </a:xfrm>
        </p:spPr>
        <p:txBody>
          <a:bodyPr/>
          <a:lstStyle/>
          <a:p>
            <a:r>
              <a:rPr lang="en-AU" dirty="0"/>
              <a:t>heading</a:t>
            </a:r>
            <a:endParaRPr lang="en-US" dirty="0"/>
          </a:p>
        </p:txBody>
      </p:sp>
      <p:sp>
        <p:nvSpPr>
          <p:cNvPr id="5" name="Text Placeholder 4"/>
          <p:cNvSpPr>
            <a:spLocks noGrp="1"/>
          </p:cNvSpPr>
          <p:nvPr>
            <p:ph type="body" sz="quarter" idx="19" hasCustomPrompt="1"/>
          </p:nvPr>
        </p:nvSpPr>
        <p:spPr>
          <a:xfrm>
            <a:off x="1473200" y="6450013"/>
            <a:ext cx="7670800" cy="269875"/>
          </a:xfrm>
          <a:solidFill>
            <a:srgbClr val="73B632"/>
          </a:solidFill>
        </p:spPr>
        <p:txBody>
          <a:bodyPr lIns="72000" tIns="0" rIns="1440000" bIns="36000">
            <a:normAutofit/>
          </a:bodyPr>
          <a:lstStyle>
            <a:lvl1pPr>
              <a:defRPr sz="1200">
                <a:solidFill>
                  <a:srgbClr val="1B4164"/>
                </a:solidFill>
              </a:defRPr>
            </a:lvl1pPr>
          </a:lstStyle>
          <a:p>
            <a:pPr lvl="0"/>
            <a:r>
              <a:rPr lang="en-AU" dirty="0"/>
              <a:t>Caption</a:t>
            </a:r>
          </a:p>
        </p:txBody>
      </p:sp>
    </p:spTree>
    <p:extLst>
      <p:ext uri="{BB962C8B-B14F-4D97-AF65-F5344CB8AC3E}">
        <p14:creationId xmlns:p14="http://schemas.microsoft.com/office/powerpoint/2010/main" val="2026149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67544" y="1844675"/>
            <a:ext cx="3960000" cy="4105276"/>
          </a:xfrm>
        </p:spPr>
        <p:txBody>
          <a:bodyPr>
            <a:normAutofit/>
          </a:bodyPr>
          <a:lstStyle>
            <a:lvl1pPr>
              <a:defRPr lang="en-US" dirty="0" smtClean="0"/>
            </a:lvl1pPr>
            <a:lvl2pPr>
              <a:defRPr lang="en-US" dirty="0" smtClean="0"/>
            </a:lvl2pPr>
            <a:lvl3pPr>
              <a:defRPr lang="en-US" dirty="0" smtClean="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788024" y="1844675"/>
            <a:ext cx="3960000" cy="4105276"/>
          </a:xfrm>
        </p:spPr>
        <p:txBody>
          <a:bodyPr>
            <a:normAutofit/>
          </a:bodyPr>
          <a:lstStyle>
            <a:lvl1pPr>
              <a:defRPr lang="en-US" dirty="0" smtClean="0"/>
            </a:lvl1pPr>
            <a:lvl2pPr>
              <a:defRPr lang="en-US" dirty="0" smtClean="0"/>
            </a:lvl2pPr>
            <a:lvl3pPr>
              <a:defRPr lang="en-US" dirty="0" smtClean="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5" name="Title 4"/>
          <p:cNvSpPr>
            <a:spLocks noGrp="1"/>
          </p:cNvSpPr>
          <p:nvPr>
            <p:ph type="title"/>
          </p:nvPr>
        </p:nvSpPr>
        <p:spPr/>
        <p:txBody>
          <a:bodyPr/>
          <a:lstStyle/>
          <a:p>
            <a:r>
              <a:rPr lang="en-US"/>
              <a:t>Click to edit Master title style</a:t>
            </a:r>
            <a:endParaRPr lang="en-AU" dirty="0"/>
          </a:p>
        </p:txBody>
      </p:sp>
      <p:sp>
        <p:nvSpPr>
          <p:cNvPr id="9" name="Footer Placeholder 8"/>
          <p:cNvSpPr>
            <a:spLocks noGrp="1"/>
          </p:cNvSpPr>
          <p:nvPr>
            <p:ph type="ftr" sz="quarter" idx="13"/>
          </p:nvPr>
        </p:nvSpPr>
        <p:spPr/>
        <p:txBody>
          <a:bodyPr/>
          <a:lstStyle/>
          <a:p>
            <a:r>
              <a:rPr lang="en-AU"/>
              <a:t>Vickery Extension Project - Briefing </a:t>
            </a:r>
            <a:endParaRPr lang="en-AU" dirty="0"/>
          </a:p>
        </p:txBody>
      </p:sp>
      <p:sp>
        <p:nvSpPr>
          <p:cNvPr id="10" name="Slide Number Placeholder 9"/>
          <p:cNvSpPr>
            <a:spLocks noGrp="1"/>
          </p:cNvSpPr>
          <p:nvPr>
            <p:ph type="sldNum" sz="quarter" idx="14"/>
          </p:nvPr>
        </p:nvSpPr>
        <p:spPr/>
        <p:txBody>
          <a:bodyPr/>
          <a:lstStyle/>
          <a:p>
            <a:fld id="{E917DE0E-AFB1-41FD-BC35-27DB61CA125F}" type="slidenum">
              <a:rPr lang="en-AU" smtClean="0"/>
              <a:pPr/>
              <a:t>‹#›</a:t>
            </a:fld>
            <a:r>
              <a:rPr lang="en-AU" dirty="0"/>
              <a:t> </a:t>
            </a:r>
            <a:r>
              <a:rPr lang="en-AU" dirty="0">
                <a:solidFill>
                  <a:schemeClr val="accent4"/>
                </a:solidFill>
              </a:rPr>
              <a:t>//</a:t>
            </a:r>
          </a:p>
        </p:txBody>
      </p:sp>
      <p:sp>
        <p:nvSpPr>
          <p:cNvPr id="8" name="Text Placeholder 4"/>
          <p:cNvSpPr>
            <a:spLocks noGrp="1"/>
          </p:cNvSpPr>
          <p:nvPr>
            <p:ph type="body" sz="quarter" idx="12"/>
          </p:nvPr>
        </p:nvSpPr>
        <p:spPr>
          <a:xfrm>
            <a:off x="468313" y="1196752"/>
            <a:ext cx="8280400" cy="503237"/>
          </a:xfrm>
        </p:spPr>
        <p:txBody>
          <a:bodyPr>
            <a:normAutofit/>
          </a:bodyPr>
          <a:lstStyle>
            <a:lvl1pPr>
              <a:defRPr sz="1500" b="0" cap="all" baseline="0">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687810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leeding image blue">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8"/>
          </p:nvPr>
        </p:nvSpPr>
        <p:spPr>
          <a:xfrm>
            <a:off x="0" y="1177636"/>
            <a:ext cx="9143999" cy="5680363"/>
          </a:xfrm>
        </p:spPr>
        <p:txBody>
          <a:bodyPr/>
          <a:lstStyle/>
          <a:p>
            <a:r>
              <a:rPr lang="en-US"/>
              <a:t>Click icon to add picture</a:t>
            </a:r>
            <a:endParaRPr lang="en-US" dirty="0"/>
          </a:p>
        </p:txBody>
      </p:sp>
      <p:sp>
        <p:nvSpPr>
          <p:cNvPr id="9" name="Title 1"/>
          <p:cNvSpPr>
            <a:spLocks noGrp="1"/>
          </p:cNvSpPr>
          <p:nvPr>
            <p:ph type="title" hasCustomPrompt="1"/>
          </p:nvPr>
        </p:nvSpPr>
        <p:spPr>
          <a:xfrm>
            <a:off x="1473200" y="420347"/>
            <a:ext cx="6212115" cy="407533"/>
          </a:xfrm>
        </p:spPr>
        <p:txBody>
          <a:bodyPr/>
          <a:lstStyle/>
          <a:p>
            <a:r>
              <a:rPr lang="en-AU" dirty="0"/>
              <a:t>heading</a:t>
            </a:r>
            <a:endParaRPr lang="en-US" dirty="0"/>
          </a:p>
        </p:txBody>
      </p:sp>
    </p:spTree>
    <p:extLst>
      <p:ext uri="{BB962C8B-B14F-4D97-AF65-F5344CB8AC3E}">
        <p14:creationId xmlns:p14="http://schemas.microsoft.com/office/powerpoint/2010/main" val="18819837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Image with caption green">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8"/>
          </p:nvPr>
        </p:nvSpPr>
        <p:spPr>
          <a:xfrm>
            <a:off x="1473199" y="1393825"/>
            <a:ext cx="6212115" cy="4979988"/>
          </a:xfrm>
        </p:spPr>
        <p:txBody>
          <a:bodyPr/>
          <a:lstStyle/>
          <a:p>
            <a:r>
              <a:rPr lang="en-US"/>
              <a:t>Click icon to add picture</a:t>
            </a:r>
          </a:p>
        </p:txBody>
      </p:sp>
      <p:sp>
        <p:nvSpPr>
          <p:cNvPr id="9" name="Title 1"/>
          <p:cNvSpPr>
            <a:spLocks noGrp="1"/>
          </p:cNvSpPr>
          <p:nvPr>
            <p:ph type="title" hasCustomPrompt="1"/>
          </p:nvPr>
        </p:nvSpPr>
        <p:spPr>
          <a:xfrm>
            <a:off x="1473200" y="420347"/>
            <a:ext cx="6212115" cy="407533"/>
          </a:xfrm>
        </p:spPr>
        <p:txBody>
          <a:bodyPr/>
          <a:lstStyle/>
          <a:p>
            <a:r>
              <a:rPr lang="en-AU" dirty="0"/>
              <a:t>heading</a:t>
            </a:r>
            <a:endParaRPr lang="en-US" dirty="0"/>
          </a:p>
        </p:txBody>
      </p:sp>
      <p:sp>
        <p:nvSpPr>
          <p:cNvPr id="5" name="Text Placeholder 4"/>
          <p:cNvSpPr>
            <a:spLocks noGrp="1"/>
          </p:cNvSpPr>
          <p:nvPr>
            <p:ph type="body" sz="quarter" idx="19" hasCustomPrompt="1"/>
          </p:nvPr>
        </p:nvSpPr>
        <p:spPr>
          <a:xfrm>
            <a:off x="1473200" y="6450013"/>
            <a:ext cx="7670800" cy="269875"/>
          </a:xfrm>
          <a:solidFill>
            <a:srgbClr val="1B4164"/>
          </a:solidFill>
        </p:spPr>
        <p:txBody>
          <a:bodyPr lIns="72000" tIns="0" rIns="1440000" bIns="36000">
            <a:normAutofit/>
          </a:bodyPr>
          <a:lstStyle>
            <a:lvl1pPr>
              <a:defRPr sz="1200">
                <a:solidFill>
                  <a:schemeClr val="bg1"/>
                </a:solidFill>
              </a:defRPr>
            </a:lvl1pPr>
          </a:lstStyle>
          <a:p>
            <a:pPr lvl="0"/>
            <a:r>
              <a:rPr lang="en-AU" dirty="0"/>
              <a:t>Caption</a:t>
            </a:r>
          </a:p>
        </p:txBody>
      </p:sp>
    </p:spTree>
    <p:extLst>
      <p:ext uri="{BB962C8B-B14F-4D97-AF65-F5344CB8AC3E}">
        <p14:creationId xmlns:p14="http://schemas.microsoft.com/office/powerpoint/2010/main" val="2124648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leeding image green">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8"/>
          </p:nvPr>
        </p:nvSpPr>
        <p:spPr>
          <a:xfrm>
            <a:off x="0" y="1177636"/>
            <a:ext cx="9143999" cy="5680363"/>
          </a:xfrm>
        </p:spPr>
        <p:txBody>
          <a:bodyPr/>
          <a:lstStyle/>
          <a:p>
            <a:r>
              <a:rPr lang="en-US"/>
              <a:t>Click icon to add picture</a:t>
            </a:r>
            <a:endParaRPr lang="en-US" dirty="0"/>
          </a:p>
        </p:txBody>
      </p:sp>
      <p:sp>
        <p:nvSpPr>
          <p:cNvPr id="9" name="Title 1"/>
          <p:cNvSpPr>
            <a:spLocks noGrp="1"/>
          </p:cNvSpPr>
          <p:nvPr>
            <p:ph type="title" hasCustomPrompt="1"/>
          </p:nvPr>
        </p:nvSpPr>
        <p:spPr>
          <a:xfrm>
            <a:off x="1473200" y="420347"/>
            <a:ext cx="6212115" cy="407533"/>
          </a:xfrm>
        </p:spPr>
        <p:txBody>
          <a:bodyPr/>
          <a:lstStyle/>
          <a:p>
            <a:r>
              <a:rPr lang="en-AU" dirty="0"/>
              <a:t>heading</a:t>
            </a:r>
            <a:endParaRPr lang="en-US" dirty="0"/>
          </a:p>
        </p:txBody>
      </p:sp>
    </p:spTree>
    <p:extLst>
      <p:ext uri="{BB962C8B-B14F-4D97-AF65-F5344CB8AC3E}">
        <p14:creationId xmlns:p14="http://schemas.microsoft.com/office/powerpoint/2010/main" val="3780756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Image with caption lime">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8"/>
          </p:nvPr>
        </p:nvSpPr>
        <p:spPr>
          <a:xfrm>
            <a:off x="1473199" y="1393825"/>
            <a:ext cx="6212115" cy="4979988"/>
          </a:xfrm>
        </p:spPr>
        <p:txBody>
          <a:bodyPr/>
          <a:lstStyle/>
          <a:p>
            <a:r>
              <a:rPr lang="en-US"/>
              <a:t>Click icon to add picture</a:t>
            </a:r>
          </a:p>
        </p:txBody>
      </p:sp>
      <p:sp>
        <p:nvSpPr>
          <p:cNvPr id="9" name="Title 1"/>
          <p:cNvSpPr>
            <a:spLocks noGrp="1"/>
          </p:cNvSpPr>
          <p:nvPr>
            <p:ph type="title" hasCustomPrompt="1"/>
          </p:nvPr>
        </p:nvSpPr>
        <p:spPr>
          <a:xfrm>
            <a:off x="1473200" y="420347"/>
            <a:ext cx="6212115" cy="407533"/>
          </a:xfrm>
        </p:spPr>
        <p:txBody>
          <a:bodyPr/>
          <a:lstStyle/>
          <a:p>
            <a:r>
              <a:rPr lang="en-AU" dirty="0"/>
              <a:t>heading</a:t>
            </a:r>
            <a:endParaRPr lang="en-US" dirty="0"/>
          </a:p>
        </p:txBody>
      </p:sp>
      <p:sp>
        <p:nvSpPr>
          <p:cNvPr id="5" name="Text Placeholder 4"/>
          <p:cNvSpPr>
            <a:spLocks noGrp="1"/>
          </p:cNvSpPr>
          <p:nvPr>
            <p:ph type="body" sz="quarter" idx="19" hasCustomPrompt="1"/>
          </p:nvPr>
        </p:nvSpPr>
        <p:spPr>
          <a:xfrm>
            <a:off x="1473200" y="6450013"/>
            <a:ext cx="7670800" cy="269875"/>
          </a:xfrm>
          <a:solidFill>
            <a:schemeClr val="bg1"/>
          </a:solidFill>
        </p:spPr>
        <p:txBody>
          <a:bodyPr lIns="72000" tIns="0" rIns="1440000" bIns="36000">
            <a:normAutofit/>
          </a:bodyPr>
          <a:lstStyle>
            <a:lvl1pPr>
              <a:defRPr sz="1200">
                <a:solidFill>
                  <a:srgbClr val="1B4164"/>
                </a:solidFill>
              </a:defRPr>
            </a:lvl1pPr>
          </a:lstStyle>
          <a:p>
            <a:pPr lvl="0"/>
            <a:r>
              <a:rPr lang="en-AU" dirty="0"/>
              <a:t>Caption</a:t>
            </a:r>
          </a:p>
        </p:txBody>
      </p:sp>
    </p:spTree>
    <p:extLst>
      <p:ext uri="{BB962C8B-B14F-4D97-AF65-F5344CB8AC3E}">
        <p14:creationId xmlns:p14="http://schemas.microsoft.com/office/powerpoint/2010/main" val="390496652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leeding image lime">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8"/>
          </p:nvPr>
        </p:nvSpPr>
        <p:spPr>
          <a:xfrm>
            <a:off x="0" y="1177636"/>
            <a:ext cx="9143999" cy="5680363"/>
          </a:xfrm>
        </p:spPr>
        <p:txBody>
          <a:bodyPr/>
          <a:lstStyle/>
          <a:p>
            <a:r>
              <a:rPr lang="en-US"/>
              <a:t>Click icon to add picture</a:t>
            </a:r>
            <a:endParaRPr lang="en-US" dirty="0"/>
          </a:p>
        </p:txBody>
      </p:sp>
      <p:sp>
        <p:nvSpPr>
          <p:cNvPr id="9" name="Title 1"/>
          <p:cNvSpPr>
            <a:spLocks noGrp="1"/>
          </p:cNvSpPr>
          <p:nvPr>
            <p:ph type="title" hasCustomPrompt="1"/>
          </p:nvPr>
        </p:nvSpPr>
        <p:spPr>
          <a:xfrm>
            <a:off x="1473200" y="420347"/>
            <a:ext cx="6212115" cy="407533"/>
          </a:xfrm>
        </p:spPr>
        <p:txBody>
          <a:bodyPr/>
          <a:lstStyle/>
          <a:p>
            <a:r>
              <a:rPr lang="en-AU" dirty="0"/>
              <a:t>heading</a:t>
            </a:r>
            <a:endParaRPr lang="en-US" dirty="0"/>
          </a:p>
        </p:txBody>
      </p:sp>
    </p:spTree>
    <p:extLst>
      <p:ext uri="{BB962C8B-B14F-4D97-AF65-F5344CB8AC3E}">
        <p14:creationId xmlns:p14="http://schemas.microsoft.com/office/powerpoint/2010/main" val="266736248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baseline="0">
                <a:ln>
                  <a:noFill/>
                </a:ln>
                <a:solidFill>
                  <a:schemeClr val="tx1"/>
                </a:solidFill>
                <a:effectLst>
                  <a:outerShdw blurRad="38100" dist="25400" dir="5400000" algn="tl" rotWithShape="0">
                    <a:srgbClr val="000000">
                      <a:alpha val="43000"/>
                    </a:srgbClr>
                  </a:outerShdw>
                </a:effectLst>
                <a:latin typeface="+mn-lt"/>
                <a:ea typeface="+mj-ea"/>
                <a:cs typeface="+mj-cs"/>
              </a:defRPr>
            </a:lvl1pPr>
          </a:lstStyle>
          <a:p>
            <a:r>
              <a:rPr kumimoji="0" lang="en-US" dirty="0"/>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30" name="Date Placeholder 29"/>
          <p:cNvSpPr>
            <a:spLocks noGrp="1"/>
          </p:cNvSpPr>
          <p:nvPr>
            <p:ph type="dt" sz="half" idx="10"/>
          </p:nvPr>
        </p:nvSpPr>
        <p:spPr>
          <a:xfrm>
            <a:off x="457200" y="6356350"/>
            <a:ext cx="730424" cy="365125"/>
          </a:xfrm>
        </p:spPr>
        <p:txBody>
          <a:bodyPr/>
          <a:lstStyle/>
          <a:p>
            <a:fld id="{315CE5CB-32BC-4B21-A81F-12E71D54D11F}" type="datetimeFigureOut">
              <a:rPr lang="en-AU" smtClean="0"/>
              <a:pPr/>
              <a:t>27/02/2019</a:t>
            </a:fld>
            <a:endParaRPr lang="en-AU" dirty="0"/>
          </a:p>
        </p:txBody>
      </p:sp>
      <p:sp>
        <p:nvSpPr>
          <p:cNvPr id="19" name="Footer Placeholder 18"/>
          <p:cNvSpPr>
            <a:spLocks noGrp="1"/>
          </p:cNvSpPr>
          <p:nvPr>
            <p:ph type="ftr" sz="quarter" idx="11"/>
          </p:nvPr>
        </p:nvSpPr>
        <p:spPr/>
        <p:txBody>
          <a:bodyPr/>
          <a:lstStyle/>
          <a:p>
            <a:endParaRPr lang="en-AU" dirty="0"/>
          </a:p>
        </p:txBody>
      </p:sp>
      <p:sp>
        <p:nvSpPr>
          <p:cNvPr id="27" name="Slide Number Placeholder 26"/>
          <p:cNvSpPr>
            <a:spLocks noGrp="1"/>
          </p:cNvSpPr>
          <p:nvPr>
            <p:ph type="sldNum" sz="quarter" idx="12"/>
          </p:nvPr>
        </p:nvSpPr>
        <p:spPr>
          <a:xfrm>
            <a:off x="8388424" y="6356350"/>
            <a:ext cx="298376" cy="365125"/>
          </a:xfrm>
        </p:spPr>
        <p:txBody>
          <a:bodyPr/>
          <a:lstStyle/>
          <a:p>
            <a:fld id="{80685263-865E-45B1-A113-E9FAF6882996}" type="slidenum">
              <a:rPr lang="en-AU" smtClean="0"/>
              <a:pPr/>
              <a:t>‹#›</a:t>
            </a:fld>
            <a:endParaRPr lang="en-AU" dirty="0"/>
          </a:p>
        </p:txBody>
      </p:sp>
      <p:pic>
        <p:nvPicPr>
          <p:cNvPr id="8" name="Picture 7" descr="Logo - Bubble.png"/>
          <p:cNvPicPr>
            <a:picLocks noChangeAspect="1"/>
          </p:cNvPicPr>
          <p:nvPr userDrawn="1"/>
        </p:nvPicPr>
        <p:blipFill>
          <a:blip r:embed="rId2" cstate="print"/>
          <a:stretch>
            <a:fillRect/>
          </a:stretch>
        </p:blipFill>
        <p:spPr>
          <a:xfrm>
            <a:off x="395536" y="5312308"/>
            <a:ext cx="3744416" cy="1193354"/>
          </a:xfrm>
          <a:prstGeom prst="rect">
            <a:avLst/>
          </a:prstGeom>
        </p:spPr>
      </p:pic>
    </p:spTree>
    <p:extLst>
      <p:ext uri="{BB962C8B-B14F-4D97-AF65-F5344CB8AC3E}">
        <p14:creationId xmlns:p14="http://schemas.microsoft.com/office/powerpoint/2010/main" val="1857503966"/>
      </p:ext>
    </p:extLst>
  </p:cSld>
  <p:clrMapOvr>
    <a:overrideClrMapping bg1="dk1" tx1="lt1" bg2="dk2" tx2="lt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lvl1pPr>
              <a:buClr>
                <a:schemeClr val="tx2"/>
              </a:buClr>
              <a:buFont typeface="Wingdings 2" pitchFamily="18" charset="2"/>
              <a:buChar char=""/>
              <a:defRPr/>
            </a:lvl1pPr>
            <a:lvl2pPr>
              <a:buFont typeface="Wingdings 2" pitchFamily="18" charset="2"/>
              <a:buChar char=""/>
              <a:defRPr/>
            </a:lvl2pPr>
            <a:lvl3pPr>
              <a:buFont typeface="Wingdings 2" pitchFamily="18" charset="2"/>
              <a:buChar char=""/>
              <a:defRPr/>
            </a:lvl3pPr>
            <a:lvl4pPr>
              <a:buFont typeface="Wingdings 2" pitchFamily="18" charset="2"/>
              <a:buChar char=""/>
              <a:defRPr/>
            </a:lvl4pPr>
            <a:lvl5pPr>
              <a:buFont typeface="Wingdings 2" pitchFamily="18" charset="2"/>
              <a:buChar char=""/>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Date Placeholder 3"/>
          <p:cNvSpPr>
            <a:spLocks noGrp="1"/>
          </p:cNvSpPr>
          <p:nvPr>
            <p:ph type="dt" sz="half" idx="10"/>
          </p:nvPr>
        </p:nvSpPr>
        <p:spPr>
          <a:xfrm>
            <a:off x="457200" y="6356350"/>
            <a:ext cx="730424" cy="365125"/>
          </a:xfrm>
        </p:spPr>
        <p:txBody>
          <a:bodyPr/>
          <a:lstStyle/>
          <a:p>
            <a:fld id="{315CE5CB-32BC-4B21-A81F-12E71D54D11F}" type="datetimeFigureOut">
              <a:rPr lang="en-AU" smtClean="0"/>
              <a:pPr/>
              <a:t>27/02/2019</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a:xfrm>
            <a:off x="8388424" y="6356350"/>
            <a:ext cx="298376" cy="365125"/>
          </a:xfrm>
        </p:spPr>
        <p:txBody>
          <a:bodyPr/>
          <a:lstStyle/>
          <a:p>
            <a:fld id="{80685263-865E-45B1-A113-E9FAF6882996}" type="slidenum">
              <a:rPr lang="en-AU" smtClean="0"/>
              <a:pPr/>
              <a:t>‹#›</a:t>
            </a:fld>
            <a:endParaRPr lang="en-AU" dirty="0"/>
          </a:p>
        </p:txBody>
      </p:sp>
      <p:pic>
        <p:nvPicPr>
          <p:cNvPr id="7" name="Picture 6" descr="C:\Users\Aleks\Documents\Publication2_logo.png"/>
          <p:cNvPicPr>
            <a:picLocks noChangeAspect="1"/>
          </p:cNvPicPr>
          <p:nvPr userDrawn="1"/>
        </p:nvPicPr>
        <p:blipFill>
          <a:blip r:embed="rId2" cstate="print"/>
          <a:srcRect l="625" t="11538" r="842" b="8008"/>
          <a:stretch>
            <a:fillRect/>
          </a:stretch>
        </p:blipFill>
        <p:spPr bwMode="auto">
          <a:xfrm>
            <a:off x="1166664" y="6365000"/>
            <a:ext cx="7200000" cy="373245"/>
          </a:xfrm>
          <a:prstGeom prst="rect">
            <a:avLst/>
          </a:prstGeom>
          <a:ln w="9525">
            <a:noFill/>
            <a:miter lim="800000"/>
            <a:headEnd/>
            <a:tailEnd/>
          </a:ln>
        </p:spPr>
      </p:pic>
    </p:spTree>
    <p:extLst>
      <p:ext uri="{BB962C8B-B14F-4D97-AF65-F5344CB8AC3E}">
        <p14:creationId xmlns:p14="http://schemas.microsoft.com/office/powerpoint/2010/main" val="41927422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315CE5CB-32BC-4B21-A81F-12E71D54D11F}" type="datetimeFigureOut">
              <a:rPr lang="en-AU" smtClean="0"/>
              <a:pPr/>
              <a:t>27/02/2019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80685263-865E-45B1-A113-E9FAF6882996}" type="slidenum">
              <a:rPr lang="en-AU" smtClean="0"/>
              <a:pPr/>
              <a:t>‹#›</a:t>
            </a:fld>
            <a:endParaRPr lang="en-AU"/>
          </a:p>
        </p:txBody>
      </p:sp>
    </p:spTree>
    <p:extLst>
      <p:ext uri="{BB962C8B-B14F-4D97-AF65-F5344CB8AC3E}">
        <p14:creationId xmlns:p14="http://schemas.microsoft.com/office/powerpoint/2010/main" val="3142462357"/>
      </p:ext>
    </p:extLst>
  </p:cSld>
  <p:clrMapOvr>
    <a:overrideClrMapping bg1="dk1" tx1="lt1" bg2="dk2" tx2="lt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67544" y="1916832"/>
            <a:ext cx="4038600" cy="4506848"/>
          </a:xfrm>
        </p:spPr>
        <p:txBody>
          <a:bodyPr/>
          <a:lstStyle>
            <a:lvl1pPr>
              <a:buFont typeface="Wingdings 2" pitchFamily="18" charset="2"/>
              <a:buChar char=""/>
              <a:defRPr sz="2600"/>
            </a:lvl1pPr>
            <a:lvl2pPr>
              <a:buFont typeface="Wingdings 2" pitchFamily="18" charset="2"/>
              <a:buChar char=""/>
              <a:defRPr sz="2400"/>
            </a:lvl2pPr>
            <a:lvl3pPr>
              <a:buFont typeface="Wingdings 2" pitchFamily="18" charset="2"/>
              <a:buChar char=""/>
              <a:defRPr sz="2000"/>
            </a:lvl3pPr>
            <a:lvl4pPr>
              <a:buFont typeface="Wingdings 2" pitchFamily="18" charset="2"/>
              <a:buChar char=""/>
              <a:defRPr sz="1800"/>
            </a:lvl4pPr>
            <a:lvl5pPr>
              <a:buFont typeface="Wingdings 2" pitchFamily="18" charset="2"/>
              <a:buChar char=""/>
              <a:defRPr sz="1800"/>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Content Placeholder 3"/>
          <p:cNvSpPr>
            <a:spLocks noGrp="1"/>
          </p:cNvSpPr>
          <p:nvPr>
            <p:ph sz="half" idx="2"/>
          </p:nvPr>
        </p:nvSpPr>
        <p:spPr>
          <a:xfrm>
            <a:off x="4648200" y="1920085"/>
            <a:ext cx="4038600" cy="4434840"/>
          </a:xfrm>
        </p:spPr>
        <p:txBody>
          <a:bodyPr/>
          <a:lstStyle>
            <a:lvl1pPr>
              <a:buFont typeface="Wingdings 2" pitchFamily="18" charset="2"/>
              <a:buChar char=""/>
              <a:defRPr sz="2600"/>
            </a:lvl1pPr>
            <a:lvl2pPr>
              <a:buFont typeface="Wingdings 2" pitchFamily="18" charset="2"/>
              <a:buChar char=""/>
              <a:defRPr sz="2400"/>
            </a:lvl2pPr>
            <a:lvl3pPr>
              <a:buFont typeface="Wingdings 2" pitchFamily="18" charset="2"/>
              <a:buChar char=""/>
              <a:defRPr sz="2000"/>
            </a:lvl3pPr>
            <a:lvl4pPr>
              <a:buFont typeface="Wingdings 2" pitchFamily="18" charset="2"/>
              <a:buChar char=""/>
              <a:defRPr sz="1800"/>
            </a:lvl4pPr>
            <a:lvl5pPr>
              <a:buFont typeface="Wingdings 2" pitchFamily="18" charset="2"/>
              <a:buChar char=""/>
              <a:defRPr sz="1800"/>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5" name="Date Placeholder 4"/>
          <p:cNvSpPr>
            <a:spLocks noGrp="1"/>
          </p:cNvSpPr>
          <p:nvPr>
            <p:ph type="dt" sz="half" idx="10"/>
          </p:nvPr>
        </p:nvSpPr>
        <p:spPr/>
        <p:txBody>
          <a:bodyPr/>
          <a:lstStyle/>
          <a:p>
            <a:fld id="{315CE5CB-32BC-4B21-A81F-12E71D54D11F}" type="datetimeFigureOut">
              <a:rPr lang="en-AU" smtClean="0"/>
              <a:pPr/>
              <a:t>27/02/2019</a:t>
            </a:fld>
            <a:endParaRPr lang="en-AU"/>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80685263-865E-45B1-A113-E9FAF6882996}" type="slidenum">
              <a:rPr lang="en-AU" smtClean="0"/>
              <a:pPr/>
              <a:t>‹#›</a:t>
            </a:fld>
            <a:endParaRPr lang="en-AU"/>
          </a:p>
        </p:txBody>
      </p:sp>
      <p:pic>
        <p:nvPicPr>
          <p:cNvPr id="8" name="Picture 7" descr="C:\Users\Aleks\Documents\Publication2_logo.png"/>
          <p:cNvPicPr>
            <a:picLocks noChangeAspect="1"/>
          </p:cNvPicPr>
          <p:nvPr userDrawn="1"/>
        </p:nvPicPr>
        <p:blipFill>
          <a:blip r:embed="rId2" cstate="print"/>
          <a:srcRect l="625" t="11538" r="842" b="8008"/>
          <a:stretch>
            <a:fillRect/>
          </a:stretch>
        </p:blipFill>
        <p:spPr bwMode="auto">
          <a:xfrm>
            <a:off x="1166664" y="6365000"/>
            <a:ext cx="7200000" cy="373245"/>
          </a:xfrm>
          <a:prstGeom prst="rect">
            <a:avLst/>
          </a:prstGeom>
          <a:ln w="9525">
            <a:noFill/>
            <a:miter lim="800000"/>
            <a:headEnd/>
            <a:tailEnd/>
          </a:ln>
        </p:spPr>
      </p:pic>
    </p:spTree>
    <p:extLst>
      <p:ext uri="{BB962C8B-B14F-4D97-AF65-F5344CB8AC3E}">
        <p14:creationId xmlns:p14="http://schemas.microsoft.com/office/powerpoint/2010/main" val="19044640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buClr>
                <a:schemeClr val="accent3"/>
              </a:buClr>
              <a:buFont typeface="Wingdings 2" pitchFamily="18" charset="2"/>
              <a:buChar char="ç"/>
              <a:defRPr sz="2200"/>
            </a:lvl1pPr>
            <a:lvl2pPr>
              <a:buFont typeface="Wingdings 2" pitchFamily="18" charset="2"/>
              <a:buChar char="ç"/>
              <a:defRPr sz="2000"/>
            </a:lvl2pPr>
            <a:lvl3pPr>
              <a:buFont typeface="Wingdings 2" pitchFamily="18" charset="2"/>
              <a:buChar char="ç"/>
              <a:defRPr sz="1800"/>
            </a:lvl3pPr>
            <a:lvl4pPr>
              <a:buFont typeface="Wingdings 2" pitchFamily="18" charset="2"/>
              <a:buChar char="ç"/>
              <a:defRPr sz="1600"/>
            </a:lvl4pPr>
            <a:lvl5pPr>
              <a:buFont typeface="Wingdings 2" pitchFamily="18" charset="2"/>
              <a:buChar char="ç"/>
              <a:defRPr sz="1600"/>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6" name="Content Placeholder 5"/>
          <p:cNvSpPr>
            <a:spLocks noGrp="1"/>
          </p:cNvSpPr>
          <p:nvPr>
            <p:ph sz="quarter" idx="4"/>
          </p:nvPr>
        </p:nvSpPr>
        <p:spPr>
          <a:xfrm>
            <a:off x="4645025" y="2514600"/>
            <a:ext cx="4041775" cy="3845720"/>
          </a:xfrm>
        </p:spPr>
        <p:txBody>
          <a:bodyPr tIns="0"/>
          <a:lstStyle>
            <a:lvl1pPr>
              <a:buFont typeface="Wingdings 2" pitchFamily="18" charset="2"/>
              <a:buChar char="ç"/>
              <a:defRPr sz="2200"/>
            </a:lvl1pPr>
            <a:lvl2pPr>
              <a:buFont typeface="Wingdings 2" pitchFamily="18" charset="2"/>
              <a:buChar char="ç"/>
              <a:defRPr sz="2000"/>
            </a:lvl2pPr>
            <a:lvl3pPr>
              <a:buFont typeface="Wingdings 2" pitchFamily="18" charset="2"/>
              <a:buChar char="ç"/>
              <a:defRPr sz="1800"/>
            </a:lvl3pPr>
            <a:lvl4pPr>
              <a:buFont typeface="Wingdings 2" pitchFamily="18" charset="2"/>
              <a:buChar char="ç"/>
              <a:defRPr sz="1600"/>
            </a:lvl4pPr>
            <a:lvl5pPr>
              <a:buFont typeface="Wingdings 2" pitchFamily="18" charset="2"/>
              <a:buChar char="ç"/>
              <a:defRPr sz="1600"/>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7" name="Date Placeholder 6"/>
          <p:cNvSpPr>
            <a:spLocks noGrp="1"/>
          </p:cNvSpPr>
          <p:nvPr>
            <p:ph type="dt" sz="half" idx="10"/>
          </p:nvPr>
        </p:nvSpPr>
        <p:spPr/>
        <p:txBody>
          <a:bodyPr/>
          <a:lstStyle/>
          <a:p>
            <a:fld id="{315CE5CB-32BC-4B21-A81F-12E71D54D11F}" type="datetimeFigureOut">
              <a:rPr lang="en-AU" smtClean="0"/>
              <a:pPr/>
              <a:t>27/02/2019</a:t>
            </a:fld>
            <a:endParaRPr lang="en-AU"/>
          </a:p>
        </p:txBody>
      </p:sp>
      <p:sp>
        <p:nvSpPr>
          <p:cNvPr id="8" name="Footer Placeholder 7"/>
          <p:cNvSpPr>
            <a:spLocks noGrp="1"/>
          </p:cNvSpPr>
          <p:nvPr>
            <p:ph type="ftr" sz="quarter" idx="11"/>
          </p:nvPr>
        </p:nvSpPr>
        <p:spPr/>
        <p:txBody>
          <a:bodyPr/>
          <a:lstStyle/>
          <a:p>
            <a:endParaRPr lang="en-AU" dirty="0"/>
          </a:p>
        </p:txBody>
      </p:sp>
      <p:sp>
        <p:nvSpPr>
          <p:cNvPr id="9" name="Slide Number Placeholder 8"/>
          <p:cNvSpPr>
            <a:spLocks noGrp="1"/>
          </p:cNvSpPr>
          <p:nvPr>
            <p:ph type="sldNum" sz="quarter" idx="12"/>
          </p:nvPr>
        </p:nvSpPr>
        <p:spPr/>
        <p:txBody>
          <a:bodyPr/>
          <a:lstStyle/>
          <a:p>
            <a:fld id="{80685263-865E-45B1-A113-E9FAF6882996}" type="slidenum">
              <a:rPr lang="en-AU" smtClean="0"/>
              <a:pPr/>
              <a:t>‹#›</a:t>
            </a:fld>
            <a:endParaRPr lang="en-AU"/>
          </a:p>
        </p:txBody>
      </p:sp>
      <p:pic>
        <p:nvPicPr>
          <p:cNvPr id="10" name="Picture 9" descr="C:\Users\Aleks\Documents\Publication2_logo.png"/>
          <p:cNvPicPr>
            <a:picLocks noChangeAspect="1"/>
          </p:cNvPicPr>
          <p:nvPr userDrawn="1"/>
        </p:nvPicPr>
        <p:blipFill>
          <a:blip r:embed="rId2" cstate="print"/>
          <a:srcRect l="625" t="11538" r="842" b="8008"/>
          <a:stretch>
            <a:fillRect/>
          </a:stretch>
        </p:blipFill>
        <p:spPr bwMode="auto">
          <a:xfrm>
            <a:off x="1166664" y="6365000"/>
            <a:ext cx="7200000" cy="373245"/>
          </a:xfrm>
          <a:prstGeom prst="rect">
            <a:avLst/>
          </a:prstGeom>
          <a:ln w="9525">
            <a:noFill/>
            <a:miter lim="800000"/>
            <a:headEnd/>
            <a:tailEnd/>
          </a:ln>
        </p:spPr>
      </p:pic>
    </p:spTree>
    <p:extLst>
      <p:ext uri="{BB962C8B-B14F-4D97-AF65-F5344CB8AC3E}">
        <p14:creationId xmlns:p14="http://schemas.microsoft.com/office/powerpoint/2010/main" val="2010792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65396" y="1844675"/>
            <a:ext cx="3960000" cy="4105276"/>
          </a:xfrm>
        </p:spPr>
        <p:txBody>
          <a:bodyPr>
            <a:normAutofit/>
          </a:bodyPr>
          <a:lstStyle>
            <a:lvl1pPr algn="just">
              <a:defRPr lang="en-US" dirty="0" smtClean="0"/>
            </a:lvl1pPr>
            <a:lvl2pPr algn="just">
              <a:defRPr lang="en-US" dirty="0" smtClean="0"/>
            </a:lvl2pPr>
            <a:lvl3pPr algn="just">
              <a:defRPr lang="en-US" dirty="0" smtClean="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7" name="Picture Placeholder 2"/>
          <p:cNvSpPr>
            <a:spLocks noGrp="1"/>
          </p:cNvSpPr>
          <p:nvPr>
            <p:ph type="pic" idx="10" hasCustomPrompt="1"/>
          </p:nvPr>
        </p:nvSpPr>
        <p:spPr>
          <a:xfrm>
            <a:off x="4788024" y="1844824"/>
            <a:ext cx="3960000" cy="4106597"/>
          </a:xfrm>
          <a:solidFill>
            <a:schemeClr val="bg1">
              <a:lumMod val="95000"/>
            </a:schemeClr>
          </a:solidFill>
        </p:spPr>
        <p:txBody>
          <a:bodyPr anchor="ctr"/>
          <a:lstStyle>
            <a:lvl1pPr marL="0" indent="0" algn="ctr">
              <a:buNone/>
              <a:defRPr lang="en-AU" dirty="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dirty="0"/>
              <a:t>Click icon to fill picture holder.</a:t>
            </a:r>
            <a:br>
              <a:rPr lang="en-AU" dirty="0"/>
            </a:br>
            <a:br>
              <a:rPr lang="en-AU" dirty="0"/>
            </a:br>
            <a:br>
              <a:rPr lang="en-AU" dirty="0"/>
            </a:br>
            <a:br>
              <a:rPr lang="en-AU" dirty="0"/>
            </a:br>
            <a:endParaRPr lang="en-AU" dirty="0"/>
          </a:p>
        </p:txBody>
      </p:sp>
      <p:sp>
        <p:nvSpPr>
          <p:cNvPr id="4" name="Footer Placeholder 3"/>
          <p:cNvSpPr>
            <a:spLocks noGrp="1"/>
          </p:cNvSpPr>
          <p:nvPr>
            <p:ph type="ftr" sz="quarter" idx="11"/>
          </p:nvPr>
        </p:nvSpPr>
        <p:spPr/>
        <p:txBody>
          <a:bodyPr/>
          <a:lstStyle/>
          <a:p>
            <a:r>
              <a:rPr lang="en-AU"/>
              <a:t>Vickery Extension Project - Briefing </a:t>
            </a:r>
            <a:endParaRPr lang="en-AU" dirty="0"/>
          </a:p>
        </p:txBody>
      </p:sp>
      <p:sp>
        <p:nvSpPr>
          <p:cNvPr id="5" name="Slide Number Placeholder 4"/>
          <p:cNvSpPr>
            <a:spLocks noGrp="1"/>
          </p:cNvSpPr>
          <p:nvPr>
            <p:ph type="sldNum" sz="quarter" idx="12"/>
          </p:nvPr>
        </p:nvSpPr>
        <p:spPr/>
        <p:txBody>
          <a:bodyPr/>
          <a:lstStyle/>
          <a:p>
            <a:fld id="{E917DE0E-AFB1-41FD-BC35-27DB61CA125F}" type="slidenum">
              <a:rPr lang="en-AU" smtClean="0"/>
              <a:pPr/>
              <a:t>‹#›</a:t>
            </a:fld>
            <a:r>
              <a:rPr lang="en-AU" dirty="0"/>
              <a:t> </a:t>
            </a:r>
            <a:r>
              <a:rPr lang="en-AU" dirty="0">
                <a:solidFill>
                  <a:schemeClr val="accent4"/>
                </a:solidFill>
              </a:rPr>
              <a:t>//</a:t>
            </a:r>
          </a:p>
        </p:txBody>
      </p:sp>
      <p:sp>
        <p:nvSpPr>
          <p:cNvPr id="9" name="Title 8"/>
          <p:cNvSpPr>
            <a:spLocks noGrp="1"/>
          </p:cNvSpPr>
          <p:nvPr>
            <p:ph type="title"/>
          </p:nvPr>
        </p:nvSpPr>
        <p:spPr/>
        <p:txBody>
          <a:bodyPr/>
          <a:lstStyle/>
          <a:p>
            <a:r>
              <a:rPr lang="en-US"/>
              <a:t>Click to edit Master title style</a:t>
            </a:r>
            <a:endParaRPr lang="en-AU"/>
          </a:p>
        </p:txBody>
      </p:sp>
      <p:sp>
        <p:nvSpPr>
          <p:cNvPr id="8" name="Text Placeholder 4"/>
          <p:cNvSpPr>
            <a:spLocks noGrp="1"/>
          </p:cNvSpPr>
          <p:nvPr>
            <p:ph type="body" sz="quarter" idx="13"/>
          </p:nvPr>
        </p:nvSpPr>
        <p:spPr>
          <a:xfrm>
            <a:off x="468313" y="1196752"/>
            <a:ext cx="8280400" cy="503237"/>
          </a:xfrm>
        </p:spPr>
        <p:txBody>
          <a:bodyPr>
            <a:normAutofit/>
          </a:bodyPr>
          <a:lstStyle>
            <a:lvl1pPr>
              <a:defRPr sz="1500" b="0" cap="all" baseline="0">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687810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315CE5CB-32BC-4B21-A81F-12E71D54D11F}" type="datetimeFigureOut">
              <a:rPr lang="en-AU" smtClean="0"/>
              <a:pPr/>
              <a:t>27/02/2019</a:t>
            </a:fld>
            <a:endParaRPr lang="en-AU"/>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80685263-865E-45B1-A113-E9FAF6882996}" type="slidenum">
              <a:rPr lang="en-AU" smtClean="0"/>
              <a:pPr/>
              <a:t>‹#›</a:t>
            </a:fld>
            <a:endParaRPr lang="en-AU"/>
          </a:p>
        </p:txBody>
      </p:sp>
      <p:pic>
        <p:nvPicPr>
          <p:cNvPr id="6" name="Picture 5" descr="C:\Users\Aleks\Documents\Publication2_logo.png"/>
          <p:cNvPicPr>
            <a:picLocks noChangeAspect="1"/>
          </p:cNvPicPr>
          <p:nvPr userDrawn="1"/>
        </p:nvPicPr>
        <p:blipFill>
          <a:blip r:embed="rId2" cstate="print"/>
          <a:srcRect l="625" t="11538" r="842" b="8008"/>
          <a:stretch>
            <a:fillRect/>
          </a:stretch>
        </p:blipFill>
        <p:spPr bwMode="auto">
          <a:xfrm>
            <a:off x="1166664" y="6365000"/>
            <a:ext cx="7200000" cy="373245"/>
          </a:xfrm>
          <a:prstGeom prst="rect">
            <a:avLst/>
          </a:prstGeom>
          <a:ln w="9525">
            <a:noFill/>
            <a:miter lim="800000"/>
            <a:headEnd/>
            <a:tailEnd/>
          </a:ln>
        </p:spPr>
      </p:pic>
    </p:spTree>
    <p:extLst>
      <p:ext uri="{BB962C8B-B14F-4D97-AF65-F5344CB8AC3E}">
        <p14:creationId xmlns:p14="http://schemas.microsoft.com/office/powerpoint/2010/main" val="84583060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5CE5CB-32BC-4B21-A81F-12E71D54D11F}" type="datetimeFigureOut">
              <a:rPr lang="en-AU" smtClean="0"/>
              <a:pPr/>
              <a:t>27/02/2019</a:t>
            </a:fld>
            <a:endParaRPr lang="en-AU"/>
          </a:p>
        </p:txBody>
      </p:sp>
      <p:sp>
        <p:nvSpPr>
          <p:cNvPr id="3" name="Footer Placeholder 2"/>
          <p:cNvSpPr>
            <a:spLocks noGrp="1"/>
          </p:cNvSpPr>
          <p:nvPr>
            <p:ph type="ftr" sz="quarter" idx="11"/>
          </p:nvPr>
        </p:nvSpPr>
        <p:spPr/>
        <p:txBody>
          <a:bodyPr/>
          <a:lstStyle/>
          <a:p>
            <a:endParaRPr lang="en-AU" dirty="0"/>
          </a:p>
        </p:txBody>
      </p:sp>
      <p:sp>
        <p:nvSpPr>
          <p:cNvPr id="4" name="Slide Number Placeholder 3"/>
          <p:cNvSpPr>
            <a:spLocks noGrp="1"/>
          </p:cNvSpPr>
          <p:nvPr>
            <p:ph type="sldNum" sz="quarter" idx="12"/>
          </p:nvPr>
        </p:nvSpPr>
        <p:spPr/>
        <p:txBody>
          <a:bodyPr/>
          <a:lstStyle/>
          <a:p>
            <a:fld id="{80685263-865E-45B1-A113-E9FAF6882996}" type="slidenum">
              <a:rPr lang="en-AU" smtClean="0"/>
              <a:pPr/>
              <a:t>‹#›</a:t>
            </a:fld>
            <a:endParaRPr lang="en-AU"/>
          </a:p>
        </p:txBody>
      </p:sp>
      <p:pic>
        <p:nvPicPr>
          <p:cNvPr id="5" name="Picture 4" descr="C:\Users\Aleks\Documents\Publication2_logo.png"/>
          <p:cNvPicPr>
            <a:picLocks noChangeAspect="1"/>
          </p:cNvPicPr>
          <p:nvPr userDrawn="1"/>
        </p:nvPicPr>
        <p:blipFill>
          <a:blip r:embed="rId2" cstate="print"/>
          <a:srcRect l="625" t="11538" r="842" b="8008"/>
          <a:stretch>
            <a:fillRect/>
          </a:stretch>
        </p:blipFill>
        <p:spPr bwMode="auto">
          <a:xfrm>
            <a:off x="1166664" y="6365000"/>
            <a:ext cx="7200000" cy="373245"/>
          </a:xfrm>
          <a:prstGeom prst="rect">
            <a:avLst/>
          </a:prstGeom>
          <a:ln w="9525">
            <a:noFill/>
            <a:miter lim="800000"/>
            <a:headEnd/>
            <a:tailEnd/>
          </a:ln>
        </p:spPr>
      </p:pic>
    </p:spTree>
    <p:extLst>
      <p:ext uri="{BB962C8B-B14F-4D97-AF65-F5344CB8AC3E}">
        <p14:creationId xmlns:p14="http://schemas.microsoft.com/office/powerpoint/2010/main" val="40121330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315CE5CB-32BC-4B21-A81F-12E71D54D11F}" type="datetimeFigureOut">
              <a:rPr lang="en-AU" smtClean="0"/>
              <a:pPr/>
              <a:t>27/02/2019</a:t>
            </a:fld>
            <a:endParaRPr lang="en-AU"/>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80685263-865E-45B1-A113-E9FAF6882996}" type="slidenum">
              <a:rPr lang="en-AU" smtClean="0"/>
              <a:pPr/>
              <a:t>‹#›</a:t>
            </a:fld>
            <a:endParaRPr lang="en-AU"/>
          </a:p>
        </p:txBody>
      </p:sp>
      <p:pic>
        <p:nvPicPr>
          <p:cNvPr id="8" name="Picture 7" descr="C:\Users\Aleks\Documents\Publication2_logo.png"/>
          <p:cNvPicPr>
            <a:picLocks noChangeAspect="1"/>
          </p:cNvPicPr>
          <p:nvPr userDrawn="1"/>
        </p:nvPicPr>
        <p:blipFill>
          <a:blip r:embed="rId2" cstate="print"/>
          <a:srcRect l="625" t="11538" r="842" b="8008"/>
          <a:stretch>
            <a:fillRect/>
          </a:stretch>
        </p:blipFill>
        <p:spPr bwMode="auto">
          <a:xfrm>
            <a:off x="1166664" y="6365000"/>
            <a:ext cx="7200000" cy="373245"/>
          </a:xfrm>
          <a:prstGeom prst="rect">
            <a:avLst/>
          </a:prstGeom>
          <a:ln w="9525">
            <a:noFill/>
            <a:miter lim="800000"/>
            <a:headEnd/>
            <a:tailEnd/>
          </a:ln>
        </p:spPr>
      </p:pic>
    </p:spTree>
    <p:extLst>
      <p:ext uri="{BB962C8B-B14F-4D97-AF65-F5344CB8AC3E}">
        <p14:creationId xmlns:p14="http://schemas.microsoft.com/office/powerpoint/2010/main" val="202199700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315CE5CB-32BC-4B21-A81F-12E71D54D11F}" type="datetimeFigureOut">
              <a:rPr lang="en-AU" smtClean="0"/>
              <a:pPr/>
              <a:t>27/02/2019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a:xfrm>
            <a:off x="8077200" y="6356350"/>
            <a:ext cx="609600" cy="365125"/>
          </a:xfrm>
        </p:spPr>
        <p:txBody>
          <a:bodyPr/>
          <a:lstStyle/>
          <a:p>
            <a:fld id="{80685263-865E-45B1-A113-E9FAF6882996}" type="slidenum">
              <a:rPr lang="en-AU" smtClean="0"/>
              <a:pPr/>
              <a:t>‹#›</a:t>
            </a:fld>
            <a:endParaRPr lang="en-AU"/>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extLst>
      <p:ext uri="{BB962C8B-B14F-4D97-AF65-F5344CB8AC3E}">
        <p14:creationId xmlns:p14="http://schemas.microsoft.com/office/powerpoint/2010/main" val="328887128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15CE5CB-32BC-4B21-A81F-12E71D54D11F}" type="datetimeFigureOut">
              <a:rPr lang="en-AU" smtClean="0"/>
              <a:pPr/>
              <a:t>27/02/2019</a:t>
            </a:fld>
            <a:endParaRPr lang="en-AU"/>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80685263-865E-45B1-A113-E9FAF6882996}" type="slidenum">
              <a:rPr lang="en-AU" smtClean="0"/>
              <a:pPr/>
              <a:t>‹#›</a:t>
            </a:fld>
            <a:endParaRPr lang="en-AU"/>
          </a:p>
        </p:txBody>
      </p:sp>
      <p:pic>
        <p:nvPicPr>
          <p:cNvPr id="7" name="Picture 6" descr="C:\Users\Aleks\Documents\Publication2_logo.png"/>
          <p:cNvPicPr>
            <a:picLocks noChangeAspect="1"/>
          </p:cNvPicPr>
          <p:nvPr userDrawn="1"/>
        </p:nvPicPr>
        <p:blipFill>
          <a:blip r:embed="rId2" cstate="print"/>
          <a:srcRect l="625" t="11538" r="842" b="8008"/>
          <a:stretch>
            <a:fillRect/>
          </a:stretch>
        </p:blipFill>
        <p:spPr bwMode="auto">
          <a:xfrm>
            <a:off x="1166664" y="6365000"/>
            <a:ext cx="7200000" cy="373245"/>
          </a:xfrm>
          <a:prstGeom prst="rect">
            <a:avLst/>
          </a:prstGeom>
          <a:ln w="9525">
            <a:noFill/>
            <a:miter lim="800000"/>
            <a:headEnd/>
            <a:tailEnd/>
          </a:ln>
        </p:spPr>
      </p:pic>
    </p:spTree>
    <p:extLst>
      <p:ext uri="{BB962C8B-B14F-4D97-AF65-F5344CB8AC3E}">
        <p14:creationId xmlns:p14="http://schemas.microsoft.com/office/powerpoint/2010/main" val="180925324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15CE5CB-32BC-4B21-A81F-12E71D54D11F}" type="datetimeFigureOut">
              <a:rPr lang="en-AU" smtClean="0"/>
              <a:pPr/>
              <a:t>27/02/2019</a:t>
            </a:fld>
            <a:endParaRPr lang="en-AU"/>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80685263-865E-45B1-A113-E9FAF6882996}" type="slidenum">
              <a:rPr lang="en-AU" smtClean="0"/>
              <a:pPr/>
              <a:t>‹#›</a:t>
            </a:fld>
            <a:endParaRPr lang="en-AU"/>
          </a:p>
        </p:txBody>
      </p:sp>
      <p:pic>
        <p:nvPicPr>
          <p:cNvPr id="7" name="Picture 6" descr="C:\Users\Aleks\Documents\Publication2_logo.png"/>
          <p:cNvPicPr>
            <a:picLocks noChangeAspect="1"/>
          </p:cNvPicPr>
          <p:nvPr userDrawn="1"/>
        </p:nvPicPr>
        <p:blipFill>
          <a:blip r:embed="rId2" cstate="print"/>
          <a:srcRect l="625" t="11538" r="842" b="8008"/>
          <a:stretch>
            <a:fillRect/>
          </a:stretch>
        </p:blipFill>
        <p:spPr bwMode="auto">
          <a:xfrm>
            <a:off x="1166664" y="6365000"/>
            <a:ext cx="7200000" cy="373245"/>
          </a:xfrm>
          <a:prstGeom prst="rect">
            <a:avLst/>
          </a:prstGeom>
          <a:ln w="9525">
            <a:noFill/>
            <a:miter lim="800000"/>
            <a:headEnd/>
            <a:tailEnd/>
          </a:ln>
        </p:spPr>
      </p:pic>
    </p:spTree>
    <p:extLst>
      <p:ext uri="{BB962C8B-B14F-4D97-AF65-F5344CB8AC3E}">
        <p14:creationId xmlns:p14="http://schemas.microsoft.com/office/powerpoint/2010/main" val="175920625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AU"/>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Footer Placeholder 3"/>
          <p:cNvSpPr>
            <a:spLocks noGrp="1"/>
          </p:cNvSpPr>
          <p:nvPr>
            <p:ph type="ftr" sz="quarter" idx="10"/>
          </p:nvPr>
        </p:nvSpPr>
        <p:spPr/>
        <p:txBody>
          <a:bodyPr/>
          <a:lstStyle>
            <a:lvl1pPr>
              <a:defRPr/>
            </a:lvl1pPr>
          </a:lstStyle>
          <a:p>
            <a:endParaRPr lang="en-AU" altLang="en-US"/>
          </a:p>
        </p:txBody>
      </p:sp>
    </p:spTree>
    <p:extLst>
      <p:ext uri="{BB962C8B-B14F-4D97-AF65-F5344CB8AC3E}">
        <p14:creationId xmlns:p14="http://schemas.microsoft.com/office/powerpoint/2010/main" val="106187527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3"/>
          <p:cNvSpPr>
            <a:spLocks noGrp="1"/>
          </p:cNvSpPr>
          <p:nvPr>
            <p:ph type="ftr" sz="quarter" idx="10"/>
          </p:nvPr>
        </p:nvSpPr>
        <p:spPr/>
        <p:txBody>
          <a:bodyPr/>
          <a:lstStyle>
            <a:lvl1pPr>
              <a:defRPr/>
            </a:lvl1pPr>
          </a:lstStyle>
          <a:p>
            <a:endParaRPr lang="en-AU" altLang="en-US"/>
          </a:p>
        </p:txBody>
      </p:sp>
    </p:spTree>
    <p:extLst>
      <p:ext uri="{BB962C8B-B14F-4D97-AF65-F5344CB8AC3E}">
        <p14:creationId xmlns:p14="http://schemas.microsoft.com/office/powerpoint/2010/main" val="293697674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Footer Placeholder 3"/>
          <p:cNvSpPr>
            <a:spLocks noGrp="1"/>
          </p:cNvSpPr>
          <p:nvPr>
            <p:ph type="ftr" sz="quarter" idx="10"/>
          </p:nvPr>
        </p:nvSpPr>
        <p:spPr/>
        <p:txBody>
          <a:bodyPr/>
          <a:lstStyle>
            <a:lvl1pPr>
              <a:defRPr/>
            </a:lvl1pPr>
          </a:lstStyle>
          <a:p>
            <a:endParaRPr lang="en-AU" altLang="en-US"/>
          </a:p>
        </p:txBody>
      </p:sp>
    </p:spTree>
    <p:extLst>
      <p:ext uri="{BB962C8B-B14F-4D97-AF65-F5344CB8AC3E}">
        <p14:creationId xmlns:p14="http://schemas.microsoft.com/office/powerpoint/2010/main" val="340162922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10"/>
          </p:nvPr>
        </p:nvSpPr>
        <p:spPr/>
        <p:txBody>
          <a:bodyPr/>
          <a:lstStyle>
            <a:lvl1pPr>
              <a:defRPr/>
            </a:lvl1pPr>
          </a:lstStyle>
          <a:p>
            <a:endParaRPr lang="en-AU" altLang="en-US"/>
          </a:p>
        </p:txBody>
      </p:sp>
    </p:spTree>
    <p:extLst>
      <p:ext uri="{BB962C8B-B14F-4D97-AF65-F5344CB8AC3E}">
        <p14:creationId xmlns:p14="http://schemas.microsoft.com/office/powerpoint/2010/main" val="2914295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67544" y="1844675"/>
            <a:ext cx="5428289" cy="4105276"/>
          </a:xfrm>
        </p:spPr>
        <p:txBody>
          <a:bodyPr>
            <a:normAutofit/>
          </a:bodyPr>
          <a:lstStyle>
            <a:lvl1pPr>
              <a:defRPr lang="en-US" dirty="0" smtClean="0"/>
            </a:lvl1pPr>
            <a:lvl2pPr>
              <a:defRPr lang="en-US" dirty="0" smtClean="0"/>
            </a:lvl2pPr>
            <a:lvl3pPr>
              <a:defRPr lang="en-US" dirty="0" smtClean="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084168" y="1844675"/>
            <a:ext cx="2663856" cy="4105276"/>
          </a:xfrm>
        </p:spPr>
        <p:txBody>
          <a:bodyPr>
            <a:normAutofit/>
          </a:bodyPr>
          <a:lstStyle>
            <a:lvl1pPr>
              <a:defRPr lang="en-US" dirty="0" smtClean="0"/>
            </a:lvl1pPr>
            <a:lvl2pPr>
              <a:defRPr lang="en-US" dirty="0" smtClean="0"/>
            </a:lvl2pPr>
            <a:lvl3pPr>
              <a:defRPr lang="en-US" dirty="0" smtClean="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5" name="Title 4"/>
          <p:cNvSpPr>
            <a:spLocks noGrp="1"/>
          </p:cNvSpPr>
          <p:nvPr>
            <p:ph type="title"/>
          </p:nvPr>
        </p:nvSpPr>
        <p:spPr/>
        <p:txBody>
          <a:bodyPr/>
          <a:lstStyle/>
          <a:p>
            <a:r>
              <a:rPr lang="en-US"/>
              <a:t>Click to edit Master title style</a:t>
            </a:r>
            <a:endParaRPr lang="en-AU" dirty="0"/>
          </a:p>
        </p:txBody>
      </p:sp>
      <p:sp>
        <p:nvSpPr>
          <p:cNvPr id="9" name="Footer Placeholder 8"/>
          <p:cNvSpPr>
            <a:spLocks noGrp="1"/>
          </p:cNvSpPr>
          <p:nvPr>
            <p:ph type="ftr" sz="quarter" idx="13"/>
          </p:nvPr>
        </p:nvSpPr>
        <p:spPr/>
        <p:txBody>
          <a:bodyPr/>
          <a:lstStyle/>
          <a:p>
            <a:r>
              <a:rPr lang="en-AU"/>
              <a:t>Vickery Extension Project - Briefing </a:t>
            </a:r>
            <a:endParaRPr lang="en-AU" dirty="0"/>
          </a:p>
        </p:txBody>
      </p:sp>
      <p:sp>
        <p:nvSpPr>
          <p:cNvPr id="10" name="Slide Number Placeholder 9"/>
          <p:cNvSpPr>
            <a:spLocks noGrp="1"/>
          </p:cNvSpPr>
          <p:nvPr>
            <p:ph type="sldNum" sz="quarter" idx="14"/>
          </p:nvPr>
        </p:nvSpPr>
        <p:spPr/>
        <p:txBody>
          <a:bodyPr/>
          <a:lstStyle/>
          <a:p>
            <a:fld id="{E917DE0E-AFB1-41FD-BC35-27DB61CA125F}" type="slidenum">
              <a:rPr lang="en-AU" smtClean="0"/>
              <a:pPr/>
              <a:t>‹#›</a:t>
            </a:fld>
            <a:r>
              <a:rPr lang="en-AU" dirty="0"/>
              <a:t> </a:t>
            </a:r>
            <a:r>
              <a:rPr lang="en-AU" dirty="0">
                <a:solidFill>
                  <a:schemeClr val="accent4"/>
                </a:solidFill>
              </a:rPr>
              <a:t>//</a:t>
            </a:r>
          </a:p>
        </p:txBody>
      </p:sp>
      <p:sp>
        <p:nvSpPr>
          <p:cNvPr id="8" name="Text Placeholder 4"/>
          <p:cNvSpPr>
            <a:spLocks noGrp="1"/>
          </p:cNvSpPr>
          <p:nvPr>
            <p:ph type="body" sz="quarter" idx="12"/>
          </p:nvPr>
        </p:nvSpPr>
        <p:spPr>
          <a:xfrm>
            <a:off x="468313" y="1196752"/>
            <a:ext cx="8280400" cy="503237"/>
          </a:xfrm>
        </p:spPr>
        <p:txBody>
          <a:bodyPr>
            <a:normAutofit/>
          </a:bodyPr>
          <a:lstStyle>
            <a:lvl1pPr>
              <a:defRPr sz="1500" b="0" cap="all" baseline="0">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845594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Footer Placeholder 6"/>
          <p:cNvSpPr>
            <a:spLocks noGrp="1"/>
          </p:cNvSpPr>
          <p:nvPr>
            <p:ph type="ftr" sz="quarter" idx="10"/>
          </p:nvPr>
        </p:nvSpPr>
        <p:spPr/>
        <p:txBody>
          <a:bodyPr/>
          <a:lstStyle>
            <a:lvl1pPr>
              <a:defRPr/>
            </a:lvl1pPr>
          </a:lstStyle>
          <a:p>
            <a:endParaRPr lang="en-AU" altLang="en-US"/>
          </a:p>
        </p:txBody>
      </p:sp>
    </p:spTree>
    <p:extLst>
      <p:ext uri="{BB962C8B-B14F-4D97-AF65-F5344CB8AC3E}">
        <p14:creationId xmlns:p14="http://schemas.microsoft.com/office/powerpoint/2010/main" val="90954356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Footer Placeholder 2"/>
          <p:cNvSpPr>
            <a:spLocks noGrp="1"/>
          </p:cNvSpPr>
          <p:nvPr>
            <p:ph type="ftr" sz="quarter" idx="10"/>
          </p:nvPr>
        </p:nvSpPr>
        <p:spPr/>
        <p:txBody>
          <a:bodyPr/>
          <a:lstStyle>
            <a:lvl1pPr>
              <a:defRPr/>
            </a:lvl1pPr>
          </a:lstStyle>
          <a:p>
            <a:endParaRPr lang="en-AU" altLang="en-US"/>
          </a:p>
        </p:txBody>
      </p:sp>
    </p:spTree>
    <p:extLst>
      <p:ext uri="{BB962C8B-B14F-4D97-AF65-F5344CB8AC3E}">
        <p14:creationId xmlns:p14="http://schemas.microsoft.com/office/powerpoint/2010/main" val="272267278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AU" altLang="en-US"/>
          </a:p>
        </p:txBody>
      </p:sp>
    </p:spTree>
    <p:extLst>
      <p:ext uri="{BB962C8B-B14F-4D97-AF65-F5344CB8AC3E}">
        <p14:creationId xmlns:p14="http://schemas.microsoft.com/office/powerpoint/2010/main" val="27330820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Footer Placeholder 4"/>
          <p:cNvSpPr>
            <a:spLocks noGrp="1"/>
          </p:cNvSpPr>
          <p:nvPr>
            <p:ph type="ftr" sz="quarter" idx="10"/>
          </p:nvPr>
        </p:nvSpPr>
        <p:spPr/>
        <p:txBody>
          <a:bodyPr/>
          <a:lstStyle>
            <a:lvl1pPr>
              <a:defRPr/>
            </a:lvl1pPr>
          </a:lstStyle>
          <a:p>
            <a:endParaRPr lang="en-AU" altLang="en-US"/>
          </a:p>
        </p:txBody>
      </p:sp>
    </p:spTree>
    <p:extLst>
      <p:ext uri="{BB962C8B-B14F-4D97-AF65-F5344CB8AC3E}">
        <p14:creationId xmlns:p14="http://schemas.microsoft.com/office/powerpoint/2010/main" val="165603848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AU"/>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Footer Placeholder 4"/>
          <p:cNvSpPr>
            <a:spLocks noGrp="1"/>
          </p:cNvSpPr>
          <p:nvPr>
            <p:ph type="ftr" sz="quarter" idx="10"/>
          </p:nvPr>
        </p:nvSpPr>
        <p:spPr/>
        <p:txBody>
          <a:bodyPr/>
          <a:lstStyle>
            <a:lvl1pPr>
              <a:defRPr/>
            </a:lvl1pPr>
          </a:lstStyle>
          <a:p>
            <a:endParaRPr lang="en-AU" altLang="en-US"/>
          </a:p>
        </p:txBody>
      </p:sp>
    </p:spTree>
    <p:extLst>
      <p:ext uri="{BB962C8B-B14F-4D97-AF65-F5344CB8AC3E}">
        <p14:creationId xmlns:p14="http://schemas.microsoft.com/office/powerpoint/2010/main" val="135445554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3"/>
          <p:cNvSpPr>
            <a:spLocks noGrp="1"/>
          </p:cNvSpPr>
          <p:nvPr>
            <p:ph type="ftr" sz="quarter" idx="10"/>
          </p:nvPr>
        </p:nvSpPr>
        <p:spPr/>
        <p:txBody>
          <a:bodyPr/>
          <a:lstStyle>
            <a:lvl1pPr>
              <a:defRPr/>
            </a:lvl1pPr>
          </a:lstStyle>
          <a:p>
            <a:endParaRPr lang="en-AU" altLang="en-US"/>
          </a:p>
        </p:txBody>
      </p:sp>
    </p:spTree>
    <p:extLst>
      <p:ext uri="{BB962C8B-B14F-4D97-AF65-F5344CB8AC3E}">
        <p14:creationId xmlns:p14="http://schemas.microsoft.com/office/powerpoint/2010/main" val="37066115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3"/>
          <p:cNvSpPr>
            <a:spLocks noGrp="1"/>
          </p:cNvSpPr>
          <p:nvPr>
            <p:ph type="ftr" sz="quarter" idx="10"/>
          </p:nvPr>
        </p:nvSpPr>
        <p:spPr/>
        <p:txBody>
          <a:bodyPr/>
          <a:lstStyle>
            <a:lvl1pPr>
              <a:defRPr/>
            </a:lvl1pPr>
          </a:lstStyle>
          <a:p>
            <a:endParaRPr lang="en-AU" altLang="en-US"/>
          </a:p>
        </p:txBody>
      </p:sp>
    </p:spTree>
    <p:extLst>
      <p:ext uri="{BB962C8B-B14F-4D97-AF65-F5344CB8AC3E}">
        <p14:creationId xmlns:p14="http://schemas.microsoft.com/office/powerpoint/2010/main" val="28832951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b="1" i="0" baseline="0">
                <a:solidFill>
                  <a:schemeClr val="accent1"/>
                </a:solidFill>
                <a:latin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21" name="Picture 20" descr="header"/>
          <p:cNvPicPr>
            <a:picLocks noChangeAspect="1"/>
          </p:cNvPicPr>
          <p:nvPr userDrawn="1"/>
        </p:nvPicPr>
        <p:blipFill>
          <a:blip r:embed="rId2"/>
          <a:srcRect/>
          <a:stretch>
            <a:fillRect/>
          </a:stretch>
        </p:blipFill>
        <p:spPr bwMode="auto">
          <a:xfrm>
            <a:off x="654968" y="506636"/>
            <a:ext cx="2290604" cy="684000"/>
          </a:xfrm>
          <a:prstGeom prst="rect">
            <a:avLst/>
          </a:prstGeom>
          <a:noFill/>
          <a:ln w="9525">
            <a:noFill/>
            <a:miter lim="800000"/>
            <a:headEnd/>
            <a:tailEnd/>
          </a:ln>
        </p:spPr>
      </p:pic>
      <p:sp>
        <p:nvSpPr>
          <p:cNvPr id="39" name="TextBox 38"/>
          <p:cNvSpPr txBox="1"/>
          <p:nvPr userDrawn="1"/>
        </p:nvSpPr>
        <p:spPr>
          <a:xfrm>
            <a:off x="683568" y="5733256"/>
            <a:ext cx="1728192" cy="369332"/>
          </a:xfrm>
          <a:prstGeom prst="rect">
            <a:avLst/>
          </a:prstGeom>
          <a:noFill/>
        </p:spPr>
        <p:txBody>
          <a:bodyPr wrap="square" rtlCol="0">
            <a:spAutoFit/>
          </a:bodyPr>
          <a:lstStyle/>
          <a:p>
            <a:endParaRPr lang="en-AU" dirty="0"/>
          </a:p>
        </p:txBody>
      </p:sp>
    </p:spTree>
    <p:extLst>
      <p:ext uri="{BB962C8B-B14F-4D97-AF65-F5344CB8AC3E}">
        <p14:creationId xmlns:p14="http://schemas.microsoft.com/office/powerpoint/2010/main" val="295177907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8559864" y="5648960"/>
            <a:ext cx="548640" cy="324000"/>
          </a:xfrm>
        </p:spPr>
        <p:txBody>
          <a:bodyPr/>
          <a:lstStyle/>
          <a:p>
            <a:fld id="{F5E4E09D-17BE-4044-B915-FB75ED01D77C}" type="slidenum">
              <a:rPr lang="en-AU" smtClean="0"/>
              <a:t>‹#›</a:t>
            </a:fld>
            <a:endParaRPr lang="en-AU" dirty="0"/>
          </a:p>
        </p:txBody>
      </p:sp>
    </p:spTree>
    <p:extLst>
      <p:ext uri="{BB962C8B-B14F-4D97-AF65-F5344CB8AC3E}">
        <p14:creationId xmlns:p14="http://schemas.microsoft.com/office/powerpoint/2010/main" val="200875885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6" name="Slide Number Placeholder 5"/>
          <p:cNvSpPr>
            <a:spLocks noGrp="1"/>
          </p:cNvSpPr>
          <p:nvPr>
            <p:ph type="sldNum" sz="quarter" idx="12"/>
          </p:nvPr>
        </p:nvSpPr>
        <p:spPr/>
        <p:txBody>
          <a:bodyPr/>
          <a:lstStyle/>
          <a:p>
            <a:fld id="{F5E4E09D-17BE-4044-B915-FB75ED01D77C}" type="slidenum">
              <a:rPr lang="en-AU" smtClean="0"/>
              <a:t>‹#›</a:t>
            </a:fld>
            <a:endParaRPr lang="en-AU" dirty="0"/>
          </a:p>
        </p:txBody>
      </p:sp>
    </p:spTree>
    <p:extLst>
      <p:ext uri="{BB962C8B-B14F-4D97-AF65-F5344CB8AC3E}">
        <p14:creationId xmlns:p14="http://schemas.microsoft.com/office/powerpoint/2010/main" val="41878932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image" Target="../media/image7.pn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image" Target="../media/image8.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6" Type="http://schemas.openxmlformats.org/officeDocument/2006/relationships/image" Target="../media/image11.jpeg"/><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image" Target="../media/image10.emf"/><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3" Type="http://schemas.openxmlformats.org/officeDocument/2006/relationships/slideLayout" Target="../slideLayouts/slideLayout58.xml"/><Relationship Id="rId21" Type="http://schemas.openxmlformats.org/officeDocument/2006/relationships/image" Target="../media/image16.jpg"/><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theme" Target="../theme/theme5.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image" Target="../media/image29.png"/><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8480" y="116632"/>
            <a:ext cx="8279984" cy="1080120"/>
          </a:xfrm>
          <a:prstGeom prst="rect">
            <a:avLst/>
          </a:prstGeom>
        </p:spPr>
        <p:txBody>
          <a:bodyPr vert="horz" lIns="0" tIns="0" rIns="0" bIns="0" rtlCol="0" anchor="b">
            <a:normAutofit/>
          </a:bodyPr>
          <a:lstStyle/>
          <a:p>
            <a:endParaRPr lang="en-AU" dirty="0"/>
          </a:p>
        </p:txBody>
      </p:sp>
      <p:sp>
        <p:nvSpPr>
          <p:cNvPr id="3" name="Text Placeholder 2"/>
          <p:cNvSpPr>
            <a:spLocks noGrp="1"/>
          </p:cNvSpPr>
          <p:nvPr>
            <p:ph type="body" idx="1"/>
          </p:nvPr>
        </p:nvSpPr>
        <p:spPr>
          <a:xfrm>
            <a:off x="468480" y="1844674"/>
            <a:ext cx="8279984" cy="410460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4"/>
          <p:cNvSpPr>
            <a:spLocks noGrp="1"/>
          </p:cNvSpPr>
          <p:nvPr>
            <p:ph type="ftr" sz="quarter" idx="3"/>
          </p:nvPr>
        </p:nvSpPr>
        <p:spPr>
          <a:xfrm>
            <a:off x="712556" y="6308051"/>
            <a:ext cx="5436000" cy="144016"/>
          </a:xfrm>
          <a:prstGeom prst="rect">
            <a:avLst/>
          </a:prstGeom>
        </p:spPr>
        <p:txBody>
          <a:bodyPr vert="horz" lIns="0" tIns="0" rIns="0" bIns="0" rtlCol="0" anchor="ctr"/>
          <a:lstStyle>
            <a:lvl1pPr algn="l">
              <a:defRPr sz="800" cap="all" baseline="0">
                <a:solidFill>
                  <a:schemeClr val="accent3"/>
                </a:solidFill>
              </a:defRPr>
            </a:lvl1pPr>
          </a:lstStyle>
          <a:p>
            <a:r>
              <a:rPr lang="en-AU"/>
              <a:t>Vickery Extension Project - Briefing </a:t>
            </a:r>
            <a:endParaRPr lang="en-AU" dirty="0"/>
          </a:p>
        </p:txBody>
      </p:sp>
      <p:sp>
        <p:nvSpPr>
          <p:cNvPr id="7" name="Slide Number Placeholder 5"/>
          <p:cNvSpPr>
            <a:spLocks noGrp="1"/>
          </p:cNvSpPr>
          <p:nvPr>
            <p:ph type="sldNum" sz="quarter" idx="4"/>
          </p:nvPr>
        </p:nvSpPr>
        <p:spPr>
          <a:xfrm>
            <a:off x="464694" y="6309336"/>
            <a:ext cx="252000" cy="144000"/>
          </a:xfrm>
          <a:prstGeom prst="rect">
            <a:avLst/>
          </a:prstGeom>
        </p:spPr>
        <p:txBody>
          <a:bodyPr vert="horz" lIns="0" tIns="0" rIns="0" bIns="0" rtlCol="0" anchor="ctr"/>
          <a:lstStyle>
            <a:lvl1pPr algn="l">
              <a:defRPr sz="800" b="1">
                <a:solidFill>
                  <a:schemeClr val="accent3"/>
                </a:solidFill>
              </a:defRPr>
            </a:lvl1pPr>
          </a:lstStyle>
          <a:p>
            <a:fld id="{E917DE0E-AFB1-41FD-BC35-27DB61CA125F}" type="slidenum">
              <a:rPr lang="en-AU" smtClean="0"/>
              <a:pPr/>
              <a:t>‹#›</a:t>
            </a:fld>
            <a:r>
              <a:rPr lang="en-AU" dirty="0"/>
              <a:t> </a:t>
            </a:r>
            <a:r>
              <a:rPr lang="en-AU" dirty="0">
                <a:solidFill>
                  <a:schemeClr val="accent4"/>
                </a:solidFill>
              </a:rPr>
              <a:t>//</a:t>
            </a:r>
          </a:p>
        </p:txBody>
      </p:sp>
      <p:cxnSp>
        <p:nvCxnSpPr>
          <p:cNvPr id="8" name="Straight Connector 7"/>
          <p:cNvCxnSpPr/>
          <p:nvPr/>
        </p:nvCxnSpPr>
        <p:spPr>
          <a:xfrm>
            <a:off x="467544" y="6203404"/>
            <a:ext cx="5652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6191340" y="6203404"/>
            <a:ext cx="2520000" cy="299971"/>
          </a:xfrm>
          <a:prstGeom prst="rect">
            <a:avLst/>
          </a:prstGeom>
        </p:spPr>
      </p:pic>
    </p:spTree>
    <p:extLst>
      <p:ext uri="{BB962C8B-B14F-4D97-AF65-F5344CB8AC3E}">
        <p14:creationId xmlns:p14="http://schemas.microsoft.com/office/powerpoint/2010/main" val="3786833112"/>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77" r:id="rId3"/>
    <p:sldLayoutId id="2147483774" r:id="rId4"/>
    <p:sldLayoutId id="2147483773" r:id="rId5"/>
    <p:sldLayoutId id="2147483650" r:id="rId6"/>
    <p:sldLayoutId id="2147483652" r:id="rId7"/>
    <p:sldLayoutId id="2147483761" r:id="rId8"/>
    <p:sldLayoutId id="2147483775" r:id="rId9"/>
    <p:sldLayoutId id="2147483776" r:id="rId10"/>
    <p:sldLayoutId id="2147483766" r:id="rId11"/>
    <p:sldLayoutId id="2147483765" r:id="rId12"/>
    <p:sldLayoutId id="2147483767" r:id="rId13"/>
    <p:sldLayoutId id="2147483768" r:id="rId14"/>
    <p:sldLayoutId id="2147483657" r:id="rId15"/>
    <p:sldLayoutId id="2147483772" r:id="rId16"/>
    <p:sldLayoutId id="2147483769" r:id="rId17"/>
    <p:sldLayoutId id="2147483770" r:id="rId18"/>
    <p:sldLayoutId id="2147483654" r:id="rId19"/>
    <p:sldLayoutId id="2147483655"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000" b="1" kern="1200" baseline="0">
          <a:solidFill>
            <a:schemeClr val="accent1"/>
          </a:solidFill>
          <a:latin typeface="+mj-lt"/>
          <a:ea typeface="+mj-ea"/>
          <a:cs typeface="+mj-cs"/>
        </a:defRPr>
      </a:lvl1pPr>
    </p:titleStyle>
    <p:bodyStyle>
      <a:lvl1pPr marL="0" indent="0" algn="l" defTabSz="914400" rtl="0" eaLnBrk="1" latinLnBrk="0" hangingPunct="1">
        <a:lnSpc>
          <a:spcPct val="150000"/>
        </a:lnSpc>
        <a:spcBef>
          <a:spcPts val="300"/>
        </a:spcBef>
        <a:spcAft>
          <a:spcPts val="300"/>
        </a:spcAft>
        <a:buClr>
          <a:schemeClr val="tx1"/>
        </a:buClr>
        <a:buFont typeface="Arial" pitchFamily="34" charset="0"/>
        <a:buNone/>
        <a:defRPr sz="1600" b="1" kern="1200">
          <a:solidFill>
            <a:schemeClr val="tx2"/>
          </a:solidFill>
          <a:latin typeface="+mn-lt"/>
          <a:ea typeface="+mn-ea"/>
          <a:cs typeface="+mn-cs"/>
        </a:defRPr>
      </a:lvl1pPr>
      <a:lvl2pPr marL="174625" indent="-174625" algn="l" defTabSz="914400" rtl="0" eaLnBrk="1" latinLnBrk="0" hangingPunct="1">
        <a:lnSpc>
          <a:spcPct val="150000"/>
        </a:lnSpc>
        <a:spcBef>
          <a:spcPts val="0"/>
        </a:spcBef>
        <a:spcAft>
          <a:spcPts val="600"/>
        </a:spcAft>
        <a:buClr>
          <a:schemeClr val="accent4"/>
        </a:buClr>
        <a:buFont typeface="Arial" panose="020B0604020202020204" pitchFamily="34" charset="0"/>
        <a:buChar char="–"/>
        <a:defRPr sz="1400" kern="1200">
          <a:solidFill>
            <a:schemeClr val="tx2"/>
          </a:solidFill>
          <a:latin typeface="+mn-lt"/>
          <a:ea typeface="+mn-ea"/>
          <a:cs typeface="+mn-cs"/>
        </a:defRPr>
      </a:lvl2pPr>
      <a:lvl3pPr marL="358775" indent="-184150" algn="l" defTabSz="914400" rtl="0" eaLnBrk="1" latinLnBrk="0" hangingPunct="1">
        <a:lnSpc>
          <a:spcPct val="150000"/>
        </a:lnSpc>
        <a:spcBef>
          <a:spcPts val="0"/>
        </a:spcBef>
        <a:spcAft>
          <a:spcPts val="300"/>
        </a:spcAft>
        <a:buClr>
          <a:schemeClr val="accent4"/>
        </a:buClr>
        <a:buFont typeface="Arial" panose="020B0604020202020204" pitchFamily="34" charset="0"/>
        <a:buChar char="–"/>
        <a:defRPr sz="1400" kern="1200">
          <a:solidFill>
            <a:schemeClr val="tx2"/>
          </a:solidFill>
          <a:latin typeface="+mn-lt"/>
          <a:ea typeface="+mn-ea"/>
          <a:cs typeface="+mn-cs"/>
        </a:defRPr>
      </a:lvl3pPr>
      <a:lvl4pPr marL="533400" indent="-174625" algn="l" defTabSz="914400" rtl="0" eaLnBrk="1" latinLnBrk="0" hangingPunct="1">
        <a:lnSpc>
          <a:spcPct val="150000"/>
        </a:lnSpc>
        <a:spcBef>
          <a:spcPts val="0"/>
        </a:spcBef>
        <a:spcAft>
          <a:spcPts val="300"/>
        </a:spcAft>
        <a:buClr>
          <a:schemeClr val="accent4"/>
        </a:buClr>
        <a:buFont typeface="Arial" panose="020B0604020202020204" pitchFamily="34" charset="0"/>
        <a:buChar char="–"/>
        <a:defRPr sz="1400" kern="1200" baseline="0">
          <a:solidFill>
            <a:schemeClr val="tx2"/>
          </a:solidFill>
          <a:latin typeface="+mn-lt"/>
          <a:ea typeface="+mn-ea"/>
          <a:cs typeface="+mn-cs"/>
        </a:defRPr>
      </a:lvl4pPr>
      <a:lvl5pPr marL="0" indent="0" algn="l" defTabSz="914400" rtl="0" eaLnBrk="1" latinLnBrk="0" hangingPunct="1">
        <a:spcBef>
          <a:spcPts val="600"/>
        </a:spcBef>
        <a:spcAft>
          <a:spcPts val="600"/>
        </a:spcAft>
        <a:buFont typeface="Arial" pitchFamily="34" charset="0"/>
        <a:buNone/>
        <a:defRPr sz="900" kern="120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8015DD-561B-4063-97CD-760961A2D5E5}" type="datetimeFigureOut">
              <a:rPr lang="en-AU" smtClean="0"/>
              <a:t>27/02/2019</a:t>
            </a:fld>
            <a:endParaRPr lang="en-A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BC8FC2-E906-404F-9387-9170A30DE8A5}" type="slidenum">
              <a:rPr lang="en-AU" smtClean="0"/>
              <a:t>‹#›</a:t>
            </a:fld>
            <a:endParaRPr lang="en-AU"/>
          </a:p>
        </p:txBody>
      </p:sp>
    </p:spTree>
    <p:extLst>
      <p:ext uri="{BB962C8B-B14F-4D97-AF65-F5344CB8AC3E}">
        <p14:creationId xmlns:p14="http://schemas.microsoft.com/office/powerpoint/2010/main" val="366775979"/>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105" name="Rectangle 9"/>
          <p:cNvSpPr>
            <a:spLocks noChangeArrowheads="1"/>
          </p:cNvSpPr>
          <p:nvPr/>
        </p:nvSpPr>
        <p:spPr bwMode="auto">
          <a:xfrm>
            <a:off x="0" y="0"/>
            <a:ext cx="9144000" cy="185738"/>
          </a:xfrm>
          <a:prstGeom prst="rect">
            <a:avLst/>
          </a:prstGeom>
          <a:gradFill flip="none" rotWithShape="1">
            <a:gsLst>
              <a:gs pos="0">
                <a:srgbClr val="0A5B18">
                  <a:alpha val="50000"/>
                </a:srgbClr>
              </a:gs>
              <a:gs pos="50000">
                <a:srgbClr val="D0EBB3"/>
              </a:gs>
              <a:gs pos="100000">
                <a:schemeClr val="bg1"/>
              </a:gs>
            </a:gsLst>
            <a:lin ang="0" scaled="1"/>
            <a:tileRect/>
          </a:gradFill>
          <a:ln>
            <a:noFill/>
          </a:ln>
          <a:effectLst/>
          <a:extLst/>
        </p:spPr>
        <p:txBody>
          <a:bodyPr wrap="none" anchor="ctr"/>
          <a:lstStyle/>
          <a:p>
            <a:pPr algn="ctr">
              <a:defRPr/>
            </a:pPr>
            <a:endParaRPr lang="en-AU" sz="1800"/>
          </a:p>
        </p:txBody>
      </p:sp>
      <p:sp>
        <p:nvSpPr>
          <p:cNvPr id="1029" name="Rectangle 2"/>
          <p:cNvSpPr>
            <a:spLocks noGrp="1" noChangeArrowheads="1"/>
          </p:cNvSpPr>
          <p:nvPr>
            <p:ph type="title"/>
          </p:nvPr>
        </p:nvSpPr>
        <p:spPr bwMode="auto">
          <a:xfrm>
            <a:off x="455613" y="27305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AU"/>
          </a:p>
        </p:txBody>
      </p:sp>
      <p:sp>
        <p:nvSpPr>
          <p:cNvPr id="1031" name="Rectangle 10"/>
          <p:cNvSpPr>
            <a:spLocks noGrp="1" noChangeArrowheads="1"/>
          </p:cNvSpPr>
          <p:nvPr>
            <p:ph type="body" idx="1"/>
          </p:nvPr>
        </p:nvSpPr>
        <p:spPr bwMode="auto">
          <a:xfrm>
            <a:off x="455613" y="1909763"/>
            <a:ext cx="8229600" cy="39671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1032" name="Picture 15" descr="hs-logo-green-RGB10_91_24.png"/>
          <p:cNvPicPr>
            <a:picLocks noChangeAspect="1"/>
          </p:cNvPicPr>
          <p:nvPr userDrawn="1"/>
        </p:nvPicPr>
        <p:blipFill>
          <a:blip r:embed="rId13" cstate="print"/>
          <a:srcRect/>
          <a:stretch>
            <a:fillRect/>
          </a:stretch>
        </p:blipFill>
        <p:spPr bwMode="auto">
          <a:xfrm>
            <a:off x="225425" y="6442075"/>
            <a:ext cx="1068388" cy="233363"/>
          </a:xfrm>
          <a:prstGeom prst="rect">
            <a:avLst/>
          </a:prstGeom>
          <a:noFill/>
          <a:ln w="9525">
            <a:noFill/>
            <a:miter lim="800000"/>
            <a:headEnd/>
            <a:tailEnd/>
          </a:ln>
        </p:spPr>
      </p:pic>
      <p:sp>
        <p:nvSpPr>
          <p:cNvPr id="18" name="Rectangle 9"/>
          <p:cNvSpPr>
            <a:spLocks noChangeArrowheads="1"/>
          </p:cNvSpPr>
          <p:nvPr userDrawn="1"/>
        </p:nvSpPr>
        <p:spPr bwMode="auto">
          <a:xfrm rot="10800000">
            <a:off x="0" y="6746239"/>
            <a:ext cx="9144000" cy="121919"/>
          </a:xfrm>
          <a:prstGeom prst="rect">
            <a:avLst/>
          </a:prstGeom>
          <a:gradFill flip="none" rotWithShape="1">
            <a:gsLst>
              <a:gs pos="0">
                <a:srgbClr val="0A5B18">
                  <a:alpha val="50000"/>
                </a:srgbClr>
              </a:gs>
              <a:gs pos="50000">
                <a:srgbClr val="D0EBB3"/>
              </a:gs>
              <a:gs pos="100000">
                <a:schemeClr val="bg1"/>
              </a:gs>
            </a:gsLst>
            <a:lin ang="0" scaled="1"/>
            <a:tileRect/>
          </a:gradFill>
          <a:ln>
            <a:noFill/>
          </a:ln>
          <a:effectLst/>
          <a:extLst/>
        </p:spPr>
        <p:txBody>
          <a:bodyPr wrap="none" anchor="ctr"/>
          <a:lstStyle/>
          <a:p>
            <a:pPr algn="ctr">
              <a:defRPr/>
            </a:pPr>
            <a:endParaRPr lang="en-AU" sz="1800"/>
          </a:p>
        </p:txBody>
      </p:sp>
      <p:sp>
        <p:nvSpPr>
          <p:cNvPr id="9" name="Rectangle 9"/>
          <p:cNvSpPr>
            <a:spLocks noChangeArrowheads="1"/>
          </p:cNvSpPr>
          <p:nvPr userDrawn="1"/>
        </p:nvSpPr>
        <p:spPr bwMode="auto">
          <a:xfrm>
            <a:off x="0" y="0"/>
            <a:ext cx="9144000" cy="173038"/>
          </a:xfrm>
          <a:prstGeom prst="rect">
            <a:avLst/>
          </a:prstGeom>
          <a:blipFill dpi="0" rotWithShape="1">
            <a:blip r:embed="rId14" cstate="print">
              <a:alphaModFix amt="20000"/>
            </a:blip>
            <a:srcRect/>
            <a:tile tx="0" ty="0" sx="100000" sy="100000" flip="none" algn="tl"/>
          </a:blipFill>
          <a:ln>
            <a:noFill/>
          </a:ln>
          <a:effectLst/>
          <a:extLst/>
        </p:spPr>
        <p:txBody>
          <a:bodyPr wrap="none" anchor="ctr"/>
          <a:lstStyle/>
          <a:p>
            <a:pPr algn="ctr">
              <a:defRPr/>
            </a:pPr>
            <a:endParaRPr lang="en-AU" sz="1800"/>
          </a:p>
        </p:txBody>
      </p:sp>
      <p:sp>
        <p:nvSpPr>
          <p:cNvPr id="10" name="Rectangle 9"/>
          <p:cNvSpPr>
            <a:spLocks noChangeArrowheads="1"/>
          </p:cNvSpPr>
          <p:nvPr userDrawn="1"/>
        </p:nvSpPr>
        <p:spPr bwMode="auto">
          <a:xfrm>
            <a:off x="0" y="6735763"/>
            <a:ext cx="9144000" cy="131762"/>
          </a:xfrm>
          <a:prstGeom prst="rect">
            <a:avLst/>
          </a:prstGeom>
          <a:blipFill dpi="0" rotWithShape="1">
            <a:blip r:embed="rId14" cstate="print">
              <a:alphaModFix amt="30000"/>
            </a:blip>
            <a:srcRect/>
            <a:tile tx="0" ty="0" sx="100000" sy="100000" flip="none" algn="tl"/>
          </a:blipFill>
          <a:ln>
            <a:noFill/>
          </a:ln>
          <a:effectLst/>
          <a:extLst/>
        </p:spPr>
        <p:txBody>
          <a:bodyPr wrap="none" anchor="ctr"/>
          <a:lstStyle/>
          <a:p>
            <a:pPr algn="ctr">
              <a:defRPr/>
            </a:pPr>
            <a:endParaRPr lang="en-AU" sz="1800"/>
          </a:p>
        </p:txBody>
      </p:sp>
    </p:spTree>
    <p:extLst>
      <p:ext uri="{BB962C8B-B14F-4D97-AF65-F5344CB8AC3E}">
        <p14:creationId xmlns:p14="http://schemas.microsoft.com/office/powerpoint/2010/main" val="2741289251"/>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transition>
    <p:fade/>
  </p:transition>
  <p:txStyles>
    <p:title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Black" pitchFamily="34" charset="0"/>
          <a:cs typeface="Arial" charset="0"/>
        </a:defRPr>
      </a:lvl2pPr>
      <a:lvl3pPr algn="l" rtl="0" eaLnBrk="0" fontAlgn="base" hangingPunct="0">
        <a:spcBef>
          <a:spcPct val="0"/>
        </a:spcBef>
        <a:spcAft>
          <a:spcPct val="0"/>
        </a:spcAft>
        <a:defRPr sz="2400">
          <a:solidFill>
            <a:schemeClr val="tx2"/>
          </a:solidFill>
          <a:latin typeface="Arial Black" pitchFamily="34" charset="0"/>
          <a:cs typeface="Arial" charset="0"/>
        </a:defRPr>
      </a:lvl3pPr>
      <a:lvl4pPr algn="l" rtl="0" eaLnBrk="0" fontAlgn="base" hangingPunct="0">
        <a:spcBef>
          <a:spcPct val="0"/>
        </a:spcBef>
        <a:spcAft>
          <a:spcPct val="0"/>
        </a:spcAft>
        <a:defRPr sz="2400">
          <a:solidFill>
            <a:schemeClr val="tx2"/>
          </a:solidFill>
          <a:latin typeface="Arial Black" pitchFamily="34" charset="0"/>
          <a:cs typeface="Arial" charset="0"/>
        </a:defRPr>
      </a:lvl4pPr>
      <a:lvl5pPr algn="l" rtl="0" eaLnBrk="0" fontAlgn="base" hangingPunct="0">
        <a:spcBef>
          <a:spcPct val="0"/>
        </a:spcBef>
        <a:spcAft>
          <a:spcPct val="0"/>
        </a:spcAft>
        <a:defRPr sz="2400">
          <a:solidFill>
            <a:schemeClr val="tx2"/>
          </a:solidFill>
          <a:latin typeface="Arial Black" pitchFamily="34" charset="0"/>
          <a:cs typeface="Arial" charset="0"/>
        </a:defRPr>
      </a:lvl5pPr>
      <a:lvl6pPr marL="457200" algn="l" rtl="0" eaLnBrk="1" fontAlgn="base" hangingPunct="1">
        <a:spcBef>
          <a:spcPct val="0"/>
        </a:spcBef>
        <a:spcAft>
          <a:spcPct val="0"/>
        </a:spcAft>
        <a:defRPr sz="2400">
          <a:solidFill>
            <a:schemeClr val="tx2"/>
          </a:solidFill>
          <a:latin typeface="Arial Black" pitchFamily="34" charset="0"/>
          <a:cs typeface="Arial" charset="0"/>
        </a:defRPr>
      </a:lvl6pPr>
      <a:lvl7pPr marL="914400" algn="l" rtl="0" eaLnBrk="1" fontAlgn="base" hangingPunct="1">
        <a:spcBef>
          <a:spcPct val="0"/>
        </a:spcBef>
        <a:spcAft>
          <a:spcPct val="0"/>
        </a:spcAft>
        <a:defRPr sz="2400">
          <a:solidFill>
            <a:schemeClr val="tx2"/>
          </a:solidFill>
          <a:latin typeface="Arial Black" pitchFamily="34" charset="0"/>
          <a:cs typeface="Arial" charset="0"/>
        </a:defRPr>
      </a:lvl7pPr>
      <a:lvl8pPr marL="1371600" algn="l" rtl="0" eaLnBrk="1" fontAlgn="base" hangingPunct="1">
        <a:spcBef>
          <a:spcPct val="0"/>
        </a:spcBef>
        <a:spcAft>
          <a:spcPct val="0"/>
        </a:spcAft>
        <a:defRPr sz="2400">
          <a:solidFill>
            <a:schemeClr val="tx2"/>
          </a:solidFill>
          <a:latin typeface="Arial Black" pitchFamily="34" charset="0"/>
          <a:cs typeface="Arial" charset="0"/>
        </a:defRPr>
      </a:lvl8pPr>
      <a:lvl9pPr marL="1828800" algn="l" rtl="0" eaLnBrk="1" fontAlgn="base" hangingPunct="1">
        <a:spcBef>
          <a:spcPct val="0"/>
        </a:spcBef>
        <a:spcAft>
          <a:spcPct val="0"/>
        </a:spcAft>
        <a:defRPr sz="2400">
          <a:solidFill>
            <a:schemeClr val="tx2"/>
          </a:solidFill>
          <a:latin typeface="Arial Black" pitchFamily="34" charset="0"/>
          <a:cs typeface="Arial" charset="0"/>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287338" indent="-285750" algn="l" rtl="0" eaLnBrk="0" fontAlgn="base" hangingPunct="0">
        <a:spcBef>
          <a:spcPct val="20000"/>
        </a:spcBef>
        <a:spcAft>
          <a:spcPct val="0"/>
        </a:spcAft>
        <a:buChar char="•"/>
        <a:defRPr>
          <a:solidFill>
            <a:schemeClr val="tx1"/>
          </a:solidFill>
          <a:latin typeface="+mn-lt"/>
          <a:cs typeface="+mn-cs"/>
        </a:defRPr>
      </a:lvl2pPr>
      <a:lvl3pPr marL="601663" indent="-312738" algn="l" rtl="0" eaLnBrk="0" fontAlgn="base" hangingPunct="0">
        <a:spcBef>
          <a:spcPct val="20000"/>
        </a:spcBef>
        <a:spcAft>
          <a:spcPct val="0"/>
        </a:spcAft>
        <a:buFont typeface="Arial" charset="0"/>
        <a:buChar char="–"/>
        <a:defRPr>
          <a:solidFill>
            <a:schemeClr val="tx1"/>
          </a:solidFill>
          <a:latin typeface="+mn-lt"/>
          <a:cs typeface="+mn-cs"/>
        </a:defRPr>
      </a:lvl3pPr>
      <a:lvl4pPr marL="973138" indent="-369888" algn="l" rtl="0" eaLnBrk="0" fontAlgn="base" hangingPunct="0">
        <a:spcBef>
          <a:spcPct val="20000"/>
        </a:spcBef>
        <a:spcAft>
          <a:spcPct val="0"/>
        </a:spcAft>
        <a:buChar char="•"/>
        <a:defRPr>
          <a:solidFill>
            <a:schemeClr val="tx1"/>
          </a:solidFill>
          <a:latin typeface="+mn-lt"/>
          <a:cs typeface="+mn-cs"/>
        </a:defRPr>
      </a:lvl4pPr>
      <a:lvl5pPr marL="2057400" indent="-228600" algn="l" rtl="0" eaLnBrk="0" fontAlgn="base" hangingPunct="0">
        <a:spcBef>
          <a:spcPct val="20000"/>
        </a:spcBef>
        <a:spcAft>
          <a:spcPct val="0"/>
        </a:spcAft>
        <a:buChar char="»"/>
        <a:defRPr>
          <a:solidFill>
            <a:schemeClr val="tx1"/>
          </a:solidFill>
          <a:latin typeface="+mn-lt"/>
          <a:cs typeface="+mn-cs"/>
        </a:defRPr>
      </a:lvl5pPr>
      <a:lvl6pPr marL="2514600" indent="-228600" algn="l" rtl="0" eaLnBrk="1" fontAlgn="base" hangingPunct="1">
        <a:spcBef>
          <a:spcPct val="20000"/>
        </a:spcBef>
        <a:spcAft>
          <a:spcPct val="0"/>
        </a:spcAft>
        <a:buChar char="»"/>
        <a:defRPr>
          <a:solidFill>
            <a:schemeClr val="tx1"/>
          </a:solidFill>
          <a:latin typeface="+mn-lt"/>
          <a:cs typeface="+mn-cs"/>
        </a:defRPr>
      </a:lvl6pPr>
      <a:lvl7pPr marL="2971800" indent="-228600" algn="l" rtl="0" eaLnBrk="1" fontAlgn="base" hangingPunct="1">
        <a:spcBef>
          <a:spcPct val="20000"/>
        </a:spcBef>
        <a:spcAft>
          <a:spcPct val="0"/>
        </a:spcAft>
        <a:buChar char="»"/>
        <a:defRPr>
          <a:solidFill>
            <a:schemeClr val="tx1"/>
          </a:solidFill>
          <a:latin typeface="+mn-lt"/>
          <a:cs typeface="+mn-cs"/>
        </a:defRPr>
      </a:lvl7pPr>
      <a:lvl8pPr marL="3429000" indent="-228600" algn="l" rtl="0" eaLnBrk="1" fontAlgn="base" hangingPunct="1">
        <a:spcBef>
          <a:spcPct val="20000"/>
        </a:spcBef>
        <a:spcAft>
          <a:spcPct val="0"/>
        </a:spcAft>
        <a:buChar char="»"/>
        <a:defRPr>
          <a:solidFill>
            <a:schemeClr val="tx1"/>
          </a:solidFill>
          <a:latin typeface="+mn-lt"/>
          <a:cs typeface="+mn-cs"/>
        </a:defRPr>
      </a:lvl8pPr>
      <a:lvl9pPr marL="3886200" indent="-228600" algn="l" rtl="0" eaLnBrk="1" fontAlgn="base" hangingPunct="1">
        <a:spcBef>
          <a:spcPct val="20000"/>
        </a:spcBef>
        <a:spcAft>
          <a:spcPct val="0"/>
        </a:spcAft>
        <a:buChar char="»"/>
        <a:defRPr>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45">
            <a:extLst>
              <a:ext uri="{FF2B5EF4-FFF2-40B4-BE49-F238E27FC236}">
                <a16:creationId xmlns:a16="http://schemas.microsoft.com/office/drawing/2014/main" id="{0B97E09A-25EE-4E39-BC5E-15C5F5A3DA5A}"/>
              </a:ext>
            </a:extLst>
          </p:cNvPr>
          <p:cNvSpPr>
            <a:spLocks noGrp="1" noChangeArrowheads="1"/>
          </p:cNvSpPr>
          <p:nvPr>
            <p:ph type="title"/>
          </p:nvPr>
        </p:nvSpPr>
        <p:spPr bwMode="auto">
          <a:xfrm>
            <a:off x="2771775" y="274638"/>
            <a:ext cx="612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AU" altLang="en-US"/>
              <a:t>Click to edit Master title style</a:t>
            </a:r>
          </a:p>
        </p:txBody>
      </p:sp>
      <p:sp>
        <p:nvSpPr>
          <p:cNvPr id="1027" name="Rectangle 46">
            <a:extLst>
              <a:ext uri="{FF2B5EF4-FFF2-40B4-BE49-F238E27FC236}">
                <a16:creationId xmlns:a16="http://schemas.microsoft.com/office/drawing/2014/main" id="{68AFA36C-1B97-41AE-87CE-8BDDBBC92190}"/>
              </a:ext>
            </a:extLst>
          </p:cNvPr>
          <p:cNvSpPr>
            <a:spLocks noGrp="1" noChangeArrowheads="1"/>
          </p:cNvSpPr>
          <p:nvPr>
            <p:ph type="body" idx="1"/>
          </p:nvPr>
        </p:nvSpPr>
        <p:spPr bwMode="auto">
          <a:xfrm>
            <a:off x="138113" y="1268413"/>
            <a:ext cx="8755062"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AU" altLang="en-US"/>
              <a:t>Click to edit Master text styles</a:t>
            </a:r>
          </a:p>
          <a:p>
            <a:pPr lvl="1"/>
            <a:r>
              <a:rPr lang="en-AU" altLang="en-US"/>
              <a:t>Second level</a:t>
            </a:r>
          </a:p>
          <a:p>
            <a:pPr lvl="2"/>
            <a:r>
              <a:rPr lang="en-AU" altLang="en-US"/>
              <a:t>Third level</a:t>
            </a:r>
          </a:p>
          <a:p>
            <a:pPr lvl="3"/>
            <a:r>
              <a:rPr lang="en-AU" altLang="en-US"/>
              <a:t>Fourth level</a:t>
            </a:r>
          </a:p>
          <a:p>
            <a:pPr lvl="4"/>
            <a:r>
              <a:rPr lang="en-AU" altLang="en-US"/>
              <a:t>Fifth level</a:t>
            </a:r>
          </a:p>
        </p:txBody>
      </p:sp>
      <p:sp>
        <p:nvSpPr>
          <p:cNvPr id="1077" name="Rectangle 53">
            <a:extLst>
              <a:ext uri="{FF2B5EF4-FFF2-40B4-BE49-F238E27FC236}">
                <a16:creationId xmlns:a16="http://schemas.microsoft.com/office/drawing/2014/main" id="{B18DB554-1AAF-4835-B0EA-9029B1F4F53E}"/>
              </a:ext>
            </a:extLst>
          </p:cNvPr>
          <p:cNvSpPr>
            <a:spLocks noGrp="1" noChangeArrowheads="1"/>
          </p:cNvSpPr>
          <p:nvPr>
            <p:ph type="sldNum" sz="quarter" idx="4"/>
          </p:nvPr>
        </p:nvSpPr>
        <p:spPr bwMode="auto">
          <a:xfrm>
            <a:off x="161925" y="6553200"/>
            <a:ext cx="369888" cy="152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defRPr sz="700">
                <a:solidFill>
                  <a:srgbClr val="B2B2B2"/>
                </a:solidFill>
                <a:effectLst/>
              </a:defRPr>
            </a:lvl1pPr>
          </a:lstStyle>
          <a:p>
            <a:pPr>
              <a:defRPr/>
            </a:pPr>
            <a:fld id="{4775E751-7BDB-42E5-B6CF-F0B12917CBDD}" type="slidenum">
              <a:rPr lang="en-AU" altLang="en-US"/>
              <a:pPr>
                <a:defRPr/>
              </a:pPr>
              <a:t>‹#›</a:t>
            </a:fld>
            <a:endParaRPr lang="en-AU" altLang="en-US"/>
          </a:p>
        </p:txBody>
      </p:sp>
      <p:pic>
        <p:nvPicPr>
          <p:cNvPr id="1029" name="Picture 10" descr="EcoNomics-12.emf">
            <a:extLst>
              <a:ext uri="{FF2B5EF4-FFF2-40B4-BE49-F238E27FC236}">
                <a16:creationId xmlns:a16="http://schemas.microsoft.com/office/drawing/2014/main" id="{2A22F2CE-15D1-48A5-BA0E-FA1EC2227AD8}"/>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8054975" y="6580188"/>
            <a:ext cx="765175" cy="13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30" name="Straight Connector 11">
            <a:extLst>
              <a:ext uri="{FF2B5EF4-FFF2-40B4-BE49-F238E27FC236}">
                <a16:creationId xmlns:a16="http://schemas.microsoft.com/office/drawing/2014/main" id="{EFE43B63-6A14-4FE3-87C0-60A3C41790B2}"/>
              </a:ext>
            </a:extLst>
          </p:cNvPr>
          <p:cNvCxnSpPr>
            <a:cxnSpLocks noChangeShapeType="1"/>
          </p:cNvCxnSpPr>
          <p:nvPr/>
        </p:nvCxnSpPr>
        <p:spPr bwMode="auto">
          <a:xfrm>
            <a:off x="881063" y="960438"/>
            <a:ext cx="8262937" cy="1587"/>
          </a:xfrm>
          <a:prstGeom prst="line">
            <a:avLst/>
          </a:prstGeom>
          <a:noFill/>
          <a:ln w="3175" algn="ctr">
            <a:solidFill>
              <a:schemeClr val="bg2"/>
            </a:solidFill>
            <a:round/>
            <a:headEnd/>
            <a:tailEnd/>
          </a:ln>
          <a:extLst>
            <a:ext uri="{909E8E84-426E-40DD-AFC4-6F175D3DCCD1}">
              <a14:hiddenFill xmlns:a14="http://schemas.microsoft.com/office/drawing/2010/main">
                <a:noFill/>
              </a14:hiddenFill>
            </a:ext>
          </a:extLst>
        </p:spPr>
      </p:cxnSp>
      <p:sp>
        <p:nvSpPr>
          <p:cNvPr id="4104" name="Rectangle 8">
            <a:extLst>
              <a:ext uri="{FF2B5EF4-FFF2-40B4-BE49-F238E27FC236}">
                <a16:creationId xmlns:a16="http://schemas.microsoft.com/office/drawing/2014/main" id="{74665833-9E4A-4470-9FC5-FAAC78D3AD7B}"/>
              </a:ext>
            </a:extLst>
          </p:cNvPr>
          <p:cNvSpPr>
            <a:spLocks noGrp="1" noChangeArrowheads="1"/>
          </p:cNvSpPr>
          <p:nvPr>
            <p:ph type="dt" sz="half" idx="2"/>
          </p:nvPr>
        </p:nvSpPr>
        <p:spPr bwMode="auto">
          <a:xfrm>
            <a:off x="539750" y="6545263"/>
            <a:ext cx="647700" cy="196850"/>
          </a:xfrm>
          <a:prstGeom prst="rect">
            <a:avLst/>
          </a:prstGeom>
          <a:noFill/>
          <a:ln w="9525">
            <a:noFill/>
            <a:miter lim="800000"/>
            <a:headEnd/>
            <a:tailEnd/>
          </a:ln>
          <a:effectLst/>
        </p:spPr>
        <p:txBody>
          <a:bodyPr vert="horz" wrap="square" lIns="36000" tIns="45720" rIns="36000" bIns="45720" numCol="1" anchor="t" anchorCtr="0" compatLnSpc="1">
            <a:prstTxWarp prst="textNoShape">
              <a:avLst/>
            </a:prstTxWarp>
          </a:bodyPr>
          <a:lstStyle>
            <a:lvl1pPr>
              <a:lnSpc>
                <a:spcPct val="90000"/>
              </a:lnSpc>
              <a:defRPr sz="700">
                <a:solidFill>
                  <a:schemeClr val="bg2"/>
                </a:solidFill>
                <a:effectLst/>
                <a:latin typeface="Arial" charset="0"/>
              </a:defRPr>
            </a:lvl1pPr>
          </a:lstStyle>
          <a:p>
            <a:pPr>
              <a:defRPr/>
            </a:pPr>
            <a:endParaRPr lang="en-AU" altLang="en-US"/>
          </a:p>
        </p:txBody>
      </p:sp>
      <p:pic>
        <p:nvPicPr>
          <p:cNvPr id="1032" name="Picture 8">
            <a:extLst>
              <a:ext uri="{FF2B5EF4-FFF2-40B4-BE49-F238E27FC236}">
                <a16:creationId xmlns:a16="http://schemas.microsoft.com/office/drawing/2014/main" id="{AE005E9C-5140-4E4C-852B-E6E850F85399}"/>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l="-21664" t="-64153" r="-4997" b="-8572"/>
          <a:stretch>
            <a:fillRect/>
          </a:stretch>
        </p:blipFill>
        <p:spPr bwMode="auto">
          <a:xfrm>
            <a:off x="-12700" y="0"/>
            <a:ext cx="20701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0515523"/>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Lst>
  <p:transition spd="med"/>
  <p:hf sldNum="0" hdr="0" ftr="0" dt="0"/>
  <p:txStyles>
    <p:titleStyle>
      <a:lvl1pPr algn="r" rtl="0" eaLnBrk="0" fontAlgn="base" hangingPunct="0">
        <a:spcBef>
          <a:spcPct val="50000"/>
        </a:spcBef>
        <a:spcAft>
          <a:spcPct val="0"/>
        </a:spcAft>
        <a:defRPr sz="2400">
          <a:solidFill>
            <a:schemeClr val="tx1"/>
          </a:solidFill>
          <a:latin typeface="+mj-lt"/>
          <a:ea typeface="+mj-ea"/>
          <a:cs typeface="+mj-cs"/>
        </a:defRPr>
      </a:lvl1pPr>
      <a:lvl2pPr algn="r" rtl="0" eaLnBrk="0" fontAlgn="base" hangingPunct="0">
        <a:spcBef>
          <a:spcPct val="50000"/>
        </a:spcBef>
        <a:spcAft>
          <a:spcPct val="0"/>
        </a:spcAft>
        <a:defRPr sz="2400">
          <a:solidFill>
            <a:schemeClr val="tx1"/>
          </a:solidFill>
          <a:latin typeface="Arial" charset="0"/>
        </a:defRPr>
      </a:lvl2pPr>
      <a:lvl3pPr algn="r" rtl="0" eaLnBrk="0" fontAlgn="base" hangingPunct="0">
        <a:spcBef>
          <a:spcPct val="50000"/>
        </a:spcBef>
        <a:spcAft>
          <a:spcPct val="0"/>
        </a:spcAft>
        <a:defRPr sz="2400">
          <a:solidFill>
            <a:schemeClr val="tx1"/>
          </a:solidFill>
          <a:latin typeface="Arial" charset="0"/>
        </a:defRPr>
      </a:lvl3pPr>
      <a:lvl4pPr algn="r" rtl="0" eaLnBrk="0" fontAlgn="base" hangingPunct="0">
        <a:spcBef>
          <a:spcPct val="50000"/>
        </a:spcBef>
        <a:spcAft>
          <a:spcPct val="0"/>
        </a:spcAft>
        <a:defRPr sz="2400">
          <a:solidFill>
            <a:schemeClr val="tx1"/>
          </a:solidFill>
          <a:latin typeface="Arial" charset="0"/>
        </a:defRPr>
      </a:lvl4pPr>
      <a:lvl5pPr algn="r" rtl="0" eaLnBrk="0" fontAlgn="base" hangingPunct="0">
        <a:spcBef>
          <a:spcPct val="50000"/>
        </a:spcBef>
        <a:spcAft>
          <a:spcPct val="0"/>
        </a:spcAft>
        <a:defRPr sz="2400">
          <a:solidFill>
            <a:schemeClr val="tx1"/>
          </a:solidFill>
          <a:latin typeface="Arial" charset="0"/>
        </a:defRPr>
      </a:lvl5pPr>
      <a:lvl6pPr marL="457200" algn="r" rtl="0" eaLnBrk="0" fontAlgn="base" hangingPunct="0">
        <a:spcBef>
          <a:spcPct val="50000"/>
        </a:spcBef>
        <a:spcAft>
          <a:spcPct val="0"/>
        </a:spcAft>
        <a:defRPr sz="2400">
          <a:solidFill>
            <a:schemeClr val="tx1"/>
          </a:solidFill>
          <a:latin typeface="Arial" charset="0"/>
        </a:defRPr>
      </a:lvl6pPr>
      <a:lvl7pPr marL="914400" algn="r" rtl="0" eaLnBrk="0" fontAlgn="base" hangingPunct="0">
        <a:spcBef>
          <a:spcPct val="50000"/>
        </a:spcBef>
        <a:spcAft>
          <a:spcPct val="0"/>
        </a:spcAft>
        <a:defRPr sz="2400">
          <a:solidFill>
            <a:schemeClr val="tx1"/>
          </a:solidFill>
          <a:latin typeface="Arial" charset="0"/>
        </a:defRPr>
      </a:lvl7pPr>
      <a:lvl8pPr marL="1371600" algn="r" rtl="0" eaLnBrk="0" fontAlgn="base" hangingPunct="0">
        <a:spcBef>
          <a:spcPct val="50000"/>
        </a:spcBef>
        <a:spcAft>
          <a:spcPct val="0"/>
        </a:spcAft>
        <a:defRPr sz="2400">
          <a:solidFill>
            <a:schemeClr val="tx1"/>
          </a:solidFill>
          <a:latin typeface="Arial" charset="0"/>
        </a:defRPr>
      </a:lvl8pPr>
      <a:lvl9pPr marL="1828800" algn="r" rtl="0" eaLnBrk="0" fontAlgn="base" hangingPunct="0">
        <a:spcBef>
          <a:spcPct val="50000"/>
        </a:spcBef>
        <a:spcAft>
          <a:spcPct val="0"/>
        </a:spcAft>
        <a:defRPr sz="2400">
          <a:solidFill>
            <a:schemeClr val="tx1"/>
          </a:solidFill>
          <a:latin typeface="Arial" charset="0"/>
        </a:defRPr>
      </a:lvl9pPr>
    </p:titleStyle>
    <p:bodyStyle>
      <a:lvl1pPr marL="342900" indent="-342900" algn="l" rtl="0" eaLnBrk="0" fontAlgn="base" hangingPunct="0">
        <a:spcBef>
          <a:spcPct val="20000"/>
        </a:spcBef>
        <a:spcAft>
          <a:spcPct val="0"/>
        </a:spcAft>
        <a:buClr>
          <a:srgbClr val="969696"/>
        </a:buClr>
        <a:buSzPct val="80000"/>
        <a:buFont typeface="Wingdings 3" panose="05040102010807070707" pitchFamily="18" charset="2"/>
        <a:buChar char="u"/>
        <a:defRPr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FF1100"/>
        </a:buClr>
        <a:buFont typeface="Symbol" panose="05050102010706020507" pitchFamily="18" charset="2"/>
        <a:buChar char="·"/>
        <a:defRPr sz="2000">
          <a:solidFill>
            <a:schemeClr val="tx1"/>
          </a:solidFill>
          <a:latin typeface="+mn-lt"/>
        </a:defRPr>
      </a:lvl2pPr>
      <a:lvl3pPr marL="1143000" indent="-228600" algn="l" rtl="0" eaLnBrk="0" fontAlgn="base" hangingPunct="0">
        <a:spcBef>
          <a:spcPct val="20000"/>
        </a:spcBef>
        <a:spcAft>
          <a:spcPct val="0"/>
        </a:spcAft>
        <a:buClr>
          <a:schemeClr val="tx1"/>
        </a:buClr>
        <a:buFont typeface="Arial" panose="020B0604020202020204" pitchFamily="34" charset="0"/>
        <a:buChar char="−"/>
        <a:defRPr sz="2400">
          <a:solidFill>
            <a:schemeClr val="tx1"/>
          </a:solidFill>
          <a:latin typeface="+mn-lt"/>
        </a:defRPr>
      </a:lvl3pPr>
      <a:lvl4pPr marL="1600200" indent="-228600" algn="l" rtl="0" eaLnBrk="0" fontAlgn="base" hangingPunct="0">
        <a:spcBef>
          <a:spcPct val="20000"/>
        </a:spcBef>
        <a:spcAft>
          <a:spcPct val="0"/>
        </a:spcAft>
        <a:buClr>
          <a:srgbClr val="969696"/>
        </a:buClr>
        <a:buSzPct val="80000"/>
        <a:buFont typeface="Times New Roman" panose="02020603050405020304" pitchFamily="18" charset="0"/>
        <a:buChar char="♦"/>
        <a:defRPr sz="1600">
          <a:solidFill>
            <a:schemeClr val="tx1"/>
          </a:solidFill>
          <a:latin typeface="+mn-lt"/>
        </a:defRPr>
      </a:lvl4pPr>
      <a:lvl5pPr marL="2057400" indent="-228600" algn="l" rtl="0" eaLnBrk="0" fontAlgn="base" hangingPunct="0">
        <a:spcBef>
          <a:spcPct val="20000"/>
        </a:spcBef>
        <a:spcAft>
          <a:spcPct val="0"/>
        </a:spcAft>
        <a:buClr>
          <a:schemeClr val="tx1"/>
        </a:buClr>
        <a:buSzPct val="80000"/>
        <a:buFont typeface="Arial" panose="020B0604020202020204" pitchFamily="34" charset="0"/>
        <a:buChar char="−"/>
        <a:defRPr sz="1400">
          <a:solidFill>
            <a:schemeClr val="tx1"/>
          </a:solidFill>
          <a:latin typeface="+mn-lt"/>
        </a:defRPr>
      </a:lvl5pPr>
      <a:lvl6pPr marL="2514600" indent="-228600" algn="l" rtl="0" eaLnBrk="0" fontAlgn="base" hangingPunct="0">
        <a:spcBef>
          <a:spcPct val="20000"/>
        </a:spcBef>
        <a:spcAft>
          <a:spcPct val="0"/>
        </a:spcAft>
        <a:buClr>
          <a:schemeClr val="tx1"/>
        </a:buClr>
        <a:buSzPct val="80000"/>
        <a:buFont typeface="Arial" charset="0"/>
        <a:buChar char="−"/>
        <a:defRPr sz="1400">
          <a:solidFill>
            <a:schemeClr val="tx1"/>
          </a:solidFill>
          <a:latin typeface="+mn-lt"/>
        </a:defRPr>
      </a:lvl6pPr>
      <a:lvl7pPr marL="2971800" indent="-228600" algn="l" rtl="0" eaLnBrk="0" fontAlgn="base" hangingPunct="0">
        <a:spcBef>
          <a:spcPct val="20000"/>
        </a:spcBef>
        <a:spcAft>
          <a:spcPct val="0"/>
        </a:spcAft>
        <a:buClr>
          <a:schemeClr val="tx1"/>
        </a:buClr>
        <a:buSzPct val="80000"/>
        <a:buFont typeface="Arial" charset="0"/>
        <a:buChar char="−"/>
        <a:defRPr sz="1400">
          <a:solidFill>
            <a:schemeClr val="tx1"/>
          </a:solidFill>
          <a:latin typeface="+mn-lt"/>
        </a:defRPr>
      </a:lvl7pPr>
      <a:lvl8pPr marL="3429000" indent="-228600" algn="l" rtl="0" eaLnBrk="0" fontAlgn="base" hangingPunct="0">
        <a:spcBef>
          <a:spcPct val="20000"/>
        </a:spcBef>
        <a:spcAft>
          <a:spcPct val="0"/>
        </a:spcAft>
        <a:buClr>
          <a:schemeClr val="tx1"/>
        </a:buClr>
        <a:buSzPct val="80000"/>
        <a:buFont typeface="Arial" charset="0"/>
        <a:buChar char="−"/>
        <a:defRPr sz="1400">
          <a:solidFill>
            <a:schemeClr val="tx1"/>
          </a:solidFill>
          <a:latin typeface="+mn-lt"/>
        </a:defRPr>
      </a:lvl8pPr>
      <a:lvl9pPr marL="3886200" indent="-228600" algn="l" rtl="0" eaLnBrk="0" fontAlgn="base" hangingPunct="0">
        <a:spcBef>
          <a:spcPct val="20000"/>
        </a:spcBef>
        <a:spcAft>
          <a:spcPct val="0"/>
        </a:spcAft>
        <a:buClr>
          <a:schemeClr val="tx1"/>
        </a:buClr>
        <a:buSzPct val="80000"/>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rotWithShape="1">
          <a:blip r:embed="rId21"/>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73200" y="420347"/>
            <a:ext cx="6212115" cy="407533"/>
          </a:xfrm>
          <a:prstGeom prst="rect">
            <a:avLst/>
          </a:prstGeom>
        </p:spPr>
        <p:txBody>
          <a:bodyPr vert="horz" lIns="0" tIns="0" rIns="0" bIns="0" rtlCol="0" anchor="t" anchorCtr="0">
            <a:normAutofit/>
          </a:bodyPr>
          <a:lstStyle/>
          <a:p>
            <a:r>
              <a:rPr lang="en-AU" dirty="0"/>
              <a:t>Heading</a:t>
            </a:r>
            <a:endParaRPr lang="en-US" dirty="0"/>
          </a:p>
        </p:txBody>
      </p:sp>
      <p:sp>
        <p:nvSpPr>
          <p:cNvPr id="3" name="Text Placeholder 2"/>
          <p:cNvSpPr>
            <a:spLocks noGrp="1"/>
          </p:cNvSpPr>
          <p:nvPr>
            <p:ph type="body" idx="1"/>
          </p:nvPr>
        </p:nvSpPr>
        <p:spPr>
          <a:xfrm>
            <a:off x="1473201" y="1843314"/>
            <a:ext cx="6212114" cy="4536849"/>
          </a:xfrm>
          <a:prstGeom prst="rect">
            <a:avLst/>
          </a:prstGeom>
        </p:spPr>
        <p:txBody>
          <a:bodyPr vert="horz" lIns="0" tIns="0" rIns="0" bIns="0" rtlCol="0">
            <a:normAutofit/>
          </a:bodyPr>
          <a:lstStyle/>
          <a:p>
            <a:pPr lvl="0"/>
            <a:r>
              <a:rPr lang="en-AU" dirty="0"/>
              <a:t>Click to edit Master text styles</a:t>
            </a:r>
          </a:p>
          <a:p>
            <a:pPr lvl="1"/>
            <a:r>
              <a:rPr lang="en-AU" dirty="0"/>
              <a:t>Second level</a:t>
            </a:r>
          </a:p>
          <a:p>
            <a:pPr lvl="2"/>
            <a:r>
              <a:rPr lang="en-AU" dirty="0"/>
              <a:t>Third level</a:t>
            </a:r>
          </a:p>
        </p:txBody>
      </p:sp>
    </p:spTree>
    <p:extLst>
      <p:ext uri="{BB962C8B-B14F-4D97-AF65-F5344CB8AC3E}">
        <p14:creationId xmlns:p14="http://schemas.microsoft.com/office/powerpoint/2010/main" val="3449243800"/>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 id="2147483832" r:id="rId16"/>
    <p:sldLayoutId id="2147483833" r:id="rId17"/>
    <p:sldLayoutId id="2147483834" r:id="rId18"/>
    <p:sldLayoutId id="2147483835" r:id="rId19"/>
  </p:sldLayoutIdLst>
  <p:txStyles>
    <p:titleStyle>
      <a:lvl1pPr algn="l" defTabSz="457200" rtl="0" eaLnBrk="1" latinLnBrk="0" hangingPunct="1">
        <a:spcBef>
          <a:spcPct val="0"/>
        </a:spcBef>
        <a:buNone/>
        <a:defRPr sz="2200" kern="1200" cap="all">
          <a:solidFill>
            <a:srgbClr val="1B4164"/>
          </a:solidFill>
          <a:latin typeface="Trebuchet MS"/>
          <a:ea typeface="+mj-ea"/>
          <a:cs typeface="+mj-cs"/>
        </a:defRPr>
      </a:lvl1pPr>
    </p:titleStyle>
    <p:bodyStyle>
      <a:lvl1pPr marL="0" indent="0" algn="l" defTabSz="457200" rtl="0" eaLnBrk="1" latinLnBrk="0" hangingPunct="1">
        <a:lnSpc>
          <a:spcPts val="1700"/>
        </a:lnSpc>
        <a:spcBef>
          <a:spcPct val="20000"/>
        </a:spcBef>
        <a:buFontTx/>
        <a:buNone/>
        <a:defRPr sz="1400" kern="1200">
          <a:solidFill>
            <a:schemeClr val="bg1"/>
          </a:solidFill>
          <a:latin typeface="Trebuchet MS"/>
          <a:ea typeface="+mn-ea"/>
          <a:cs typeface="+mn-cs"/>
        </a:defRPr>
      </a:lvl1pPr>
      <a:lvl2pPr marL="432000" indent="-144000" algn="l" defTabSz="457200" rtl="0" eaLnBrk="1" latinLnBrk="0" hangingPunct="1">
        <a:lnSpc>
          <a:spcPts val="2400"/>
        </a:lnSpc>
        <a:spcBef>
          <a:spcPts val="100"/>
        </a:spcBef>
        <a:buClr>
          <a:srgbClr val="73B632"/>
        </a:buClr>
        <a:buFont typeface="Arial"/>
        <a:buChar char="•"/>
        <a:defRPr sz="1400" kern="1200">
          <a:solidFill>
            <a:schemeClr val="bg1"/>
          </a:solidFill>
          <a:latin typeface="Trebuchet MS"/>
          <a:ea typeface="+mn-ea"/>
          <a:cs typeface="+mn-cs"/>
        </a:defRPr>
      </a:lvl2pPr>
      <a:lvl3pPr marL="576000" indent="-144000" algn="l" defTabSz="457200" rtl="0" eaLnBrk="1" latinLnBrk="0" hangingPunct="1">
        <a:spcBef>
          <a:spcPts val="100"/>
        </a:spcBef>
        <a:buFont typeface="Arial"/>
        <a:buChar char="•"/>
        <a:defRPr sz="1400" kern="1200">
          <a:solidFill>
            <a:schemeClr val="bg1"/>
          </a:solidFill>
          <a:latin typeface="Trebuchet MS"/>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Trebuchet MS"/>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Trebuchet MS"/>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315CE5CB-32BC-4B21-A81F-12E71D54D11F}" type="datetimeFigureOut">
              <a:rPr lang="en-AU" smtClean="0"/>
              <a:pPr/>
              <a:t>27/02/2019</a:t>
            </a:fld>
            <a:endParaRPr lang="en-AU"/>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AU"/>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0685263-865E-45B1-A113-E9FAF6882996}" type="slidenum">
              <a:rPr lang="en-AU" smtClean="0"/>
              <a:pPr/>
              <a:t>‹#›</a:t>
            </a:fld>
            <a:endParaRPr lang="en-AU"/>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extLst>
      <p:ext uri="{BB962C8B-B14F-4D97-AF65-F5344CB8AC3E}">
        <p14:creationId xmlns:p14="http://schemas.microsoft.com/office/powerpoint/2010/main" val="3849167051"/>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2" name="Picture 8" descr="FINAL_WM LOGO"/>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443663" y="6165850"/>
            <a:ext cx="2584450" cy="608013"/>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9"/>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1034" name="Rectangle 10"/>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1035" name="Rectangle 11"/>
          <p:cNvSpPr>
            <a:spLocks noGrp="1" noChangeArrowheads="1"/>
          </p:cNvSpPr>
          <p:nvPr>
            <p:ph type="ftr" sz="quarter" idx="3"/>
          </p:nvPr>
        </p:nvSpPr>
        <p:spPr bwMode="auto">
          <a:xfrm>
            <a:off x="468313" y="6245225"/>
            <a:ext cx="58324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a:spcBef>
                <a:spcPct val="0"/>
              </a:spcBef>
              <a:defRPr sz="1000"/>
            </a:lvl1pPr>
          </a:lstStyle>
          <a:p>
            <a:endParaRPr lang="en-AU" altLang="en-US"/>
          </a:p>
        </p:txBody>
      </p:sp>
    </p:spTree>
    <p:extLst>
      <p:ext uri="{BB962C8B-B14F-4D97-AF65-F5344CB8AC3E}">
        <p14:creationId xmlns:p14="http://schemas.microsoft.com/office/powerpoint/2010/main" val="63909880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xStyles>
    <p:titleStyle>
      <a:lvl1pPr algn="ctr" rtl="0" eaLnBrk="1" fontAlgn="base" hangingPunct="1">
        <a:spcBef>
          <a:spcPct val="0"/>
        </a:spcBef>
        <a:spcAft>
          <a:spcPct val="0"/>
        </a:spcAft>
        <a:defRPr sz="3600" b="1" kern="1200">
          <a:solidFill>
            <a:srgbClr val="777777"/>
          </a:solidFill>
          <a:latin typeface="+mj-lt"/>
          <a:ea typeface="+mj-ea"/>
          <a:cs typeface="+mj-cs"/>
        </a:defRPr>
      </a:lvl1pPr>
      <a:lvl2pPr algn="ctr" rtl="0" eaLnBrk="1" fontAlgn="base" hangingPunct="1">
        <a:spcBef>
          <a:spcPct val="0"/>
        </a:spcBef>
        <a:spcAft>
          <a:spcPct val="0"/>
        </a:spcAft>
        <a:defRPr sz="3600" b="1">
          <a:solidFill>
            <a:srgbClr val="777777"/>
          </a:solidFill>
          <a:latin typeface="Tahoma" panose="020B0604030504040204" pitchFamily="34" charset="0"/>
        </a:defRPr>
      </a:lvl2pPr>
      <a:lvl3pPr algn="ctr" rtl="0" eaLnBrk="1" fontAlgn="base" hangingPunct="1">
        <a:spcBef>
          <a:spcPct val="0"/>
        </a:spcBef>
        <a:spcAft>
          <a:spcPct val="0"/>
        </a:spcAft>
        <a:defRPr sz="3600" b="1">
          <a:solidFill>
            <a:srgbClr val="777777"/>
          </a:solidFill>
          <a:latin typeface="Tahoma" panose="020B0604030504040204" pitchFamily="34" charset="0"/>
        </a:defRPr>
      </a:lvl3pPr>
      <a:lvl4pPr algn="ctr" rtl="0" eaLnBrk="1" fontAlgn="base" hangingPunct="1">
        <a:spcBef>
          <a:spcPct val="0"/>
        </a:spcBef>
        <a:spcAft>
          <a:spcPct val="0"/>
        </a:spcAft>
        <a:defRPr sz="3600" b="1">
          <a:solidFill>
            <a:srgbClr val="777777"/>
          </a:solidFill>
          <a:latin typeface="Tahoma" panose="020B0604030504040204" pitchFamily="34" charset="0"/>
        </a:defRPr>
      </a:lvl4pPr>
      <a:lvl5pPr algn="ctr" rtl="0" eaLnBrk="1" fontAlgn="base" hangingPunct="1">
        <a:spcBef>
          <a:spcPct val="0"/>
        </a:spcBef>
        <a:spcAft>
          <a:spcPct val="0"/>
        </a:spcAft>
        <a:defRPr sz="3600" b="1">
          <a:solidFill>
            <a:srgbClr val="777777"/>
          </a:solidFill>
          <a:latin typeface="Tahoma" panose="020B0604030504040204" pitchFamily="34" charset="0"/>
        </a:defRPr>
      </a:lvl5pPr>
      <a:lvl6pPr marL="457200" algn="ctr" rtl="0" eaLnBrk="1" fontAlgn="base" hangingPunct="1">
        <a:spcBef>
          <a:spcPct val="0"/>
        </a:spcBef>
        <a:spcAft>
          <a:spcPct val="0"/>
        </a:spcAft>
        <a:defRPr sz="3600" b="1">
          <a:solidFill>
            <a:srgbClr val="777777"/>
          </a:solidFill>
          <a:latin typeface="Tahoma" panose="020B0604030504040204" pitchFamily="34" charset="0"/>
        </a:defRPr>
      </a:lvl6pPr>
      <a:lvl7pPr marL="914400" algn="ctr" rtl="0" eaLnBrk="1" fontAlgn="base" hangingPunct="1">
        <a:spcBef>
          <a:spcPct val="0"/>
        </a:spcBef>
        <a:spcAft>
          <a:spcPct val="0"/>
        </a:spcAft>
        <a:defRPr sz="3600" b="1">
          <a:solidFill>
            <a:srgbClr val="777777"/>
          </a:solidFill>
          <a:latin typeface="Tahoma" panose="020B0604030504040204" pitchFamily="34" charset="0"/>
        </a:defRPr>
      </a:lvl7pPr>
      <a:lvl8pPr marL="1371600" algn="ctr" rtl="0" eaLnBrk="1" fontAlgn="base" hangingPunct="1">
        <a:spcBef>
          <a:spcPct val="0"/>
        </a:spcBef>
        <a:spcAft>
          <a:spcPct val="0"/>
        </a:spcAft>
        <a:defRPr sz="3600" b="1">
          <a:solidFill>
            <a:srgbClr val="777777"/>
          </a:solidFill>
          <a:latin typeface="Tahoma" panose="020B0604030504040204" pitchFamily="34" charset="0"/>
        </a:defRPr>
      </a:lvl8pPr>
      <a:lvl9pPr marL="1828800" algn="ctr" rtl="0" eaLnBrk="1" fontAlgn="base" hangingPunct="1">
        <a:spcBef>
          <a:spcPct val="0"/>
        </a:spcBef>
        <a:spcAft>
          <a:spcPct val="0"/>
        </a:spcAft>
        <a:defRPr sz="3600" b="1">
          <a:solidFill>
            <a:srgbClr val="777777"/>
          </a:solidFill>
          <a:latin typeface="Tahoma" panose="020B0604030504040204" pitchFamily="34" charset="0"/>
        </a:defRPr>
      </a:lvl9pPr>
    </p:titleStyle>
    <p:bodyStyle>
      <a:lvl1pPr marL="342900" indent="-342900" algn="l" rtl="0" eaLnBrk="1" fontAlgn="base" hangingPunct="1">
        <a:spcBef>
          <a:spcPct val="20000"/>
        </a:spcBef>
        <a:spcAft>
          <a:spcPct val="0"/>
        </a:spcAft>
        <a:buChar char="•"/>
        <a:defRPr kern="1200">
          <a:solidFill>
            <a:srgbClr val="777777"/>
          </a:solidFill>
          <a:latin typeface="+mn-lt"/>
          <a:ea typeface="+mn-ea"/>
          <a:cs typeface="+mn-cs"/>
        </a:defRPr>
      </a:lvl1pPr>
      <a:lvl2pPr marL="742950" indent="-285750" algn="l" rtl="0" eaLnBrk="1" fontAlgn="base" hangingPunct="1">
        <a:spcBef>
          <a:spcPct val="20000"/>
        </a:spcBef>
        <a:spcAft>
          <a:spcPct val="0"/>
        </a:spcAft>
        <a:buChar char="–"/>
        <a:defRPr kern="1200">
          <a:solidFill>
            <a:srgbClr val="777777"/>
          </a:solidFill>
          <a:latin typeface="+mn-lt"/>
          <a:ea typeface="+mn-ea"/>
          <a:cs typeface="+mn-cs"/>
        </a:defRPr>
      </a:lvl2pPr>
      <a:lvl3pPr marL="1143000" indent="-228600" algn="l" rtl="0" eaLnBrk="1" fontAlgn="base" hangingPunct="1">
        <a:spcBef>
          <a:spcPct val="20000"/>
        </a:spcBef>
        <a:spcAft>
          <a:spcPct val="0"/>
        </a:spcAft>
        <a:buChar char="•"/>
        <a:defRPr kern="1200">
          <a:solidFill>
            <a:srgbClr val="777777"/>
          </a:solidFill>
          <a:latin typeface="+mn-lt"/>
          <a:ea typeface="+mn-ea"/>
          <a:cs typeface="+mn-cs"/>
        </a:defRPr>
      </a:lvl3pPr>
      <a:lvl4pPr marL="1600200" indent="-228600" algn="l" rtl="0" eaLnBrk="1" fontAlgn="base" hangingPunct="1">
        <a:spcBef>
          <a:spcPct val="20000"/>
        </a:spcBef>
        <a:spcAft>
          <a:spcPct val="0"/>
        </a:spcAft>
        <a:buChar char="–"/>
        <a:defRPr kern="1200">
          <a:solidFill>
            <a:srgbClr val="777777"/>
          </a:solidFill>
          <a:latin typeface="+mn-lt"/>
          <a:ea typeface="+mn-ea"/>
          <a:cs typeface="+mn-cs"/>
        </a:defRPr>
      </a:lvl4pPr>
      <a:lvl5pPr marL="2057400" indent="-228600" algn="l" rtl="0" eaLnBrk="1" fontAlgn="base" hangingPunct="1">
        <a:spcBef>
          <a:spcPct val="20000"/>
        </a:spcBef>
        <a:spcAft>
          <a:spcPct val="0"/>
        </a:spcAft>
        <a:buChar char="»"/>
        <a:defRPr kern="1200">
          <a:solidFill>
            <a:srgbClr val="77777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8532440" y="0"/>
            <a:ext cx="61156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59864" y="5648960"/>
            <a:ext cx="548640" cy="32400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F5E4E09D-17BE-4044-B915-FB75ED01D77C}" type="slidenum">
              <a:rPr lang="en-AU" smtClean="0"/>
              <a:t>‹#›</a:t>
            </a:fld>
            <a:endParaRPr lang="en-AU" dirty="0"/>
          </a:p>
        </p:txBody>
      </p:sp>
      <p:sp>
        <p:nvSpPr>
          <p:cNvPr id="10" name="Date Placeholder 9"/>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AU"/>
          </a:p>
        </p:txBody>
      </p:sp>
    </p:spTree>
    <p:extLst>
      <p:ext uri="{BB962C8B-B14F-4D97-AF65-F5344CB8AC3E}">
        <p14:creationId xmlns:p14="http://schemas.microsoft.com/office/powerpoint/2010/main" val="3979307977"/>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p:hf hdr="0" ftr="0" dt="0"/>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98.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98.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98.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106.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100.xml"/><Relationship Id="rId5" Type="http://schemas.openxmlformats.org/officeDocument/2006/relationships/image" Target="../media/image66.svg"/><Relationship Id="rId4" Type="http://schemas.openxmlformats.org/officeDocument/2006/relationships/image" Target="../media/image65.png"/></Relationships>
</file>

<file path=ppt/slides/_rels/slide107.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100.xml"/><Relationship Id="rId5" Type="http://schemas.openxmlformats.org/officeDocument/2006/relationships/image" Target="../media/image66.svg"/><Relationship Id="rId4" Type="http://schemas.openxmlformats.org/officeDocument/2006/relationships/image" Target="../media/image65.png"/></Relationships>
</file>

<file path=ppt/slides/_rels/slide108.xml.rels><?xml version="1.0" encoding="UTF-8" standalone="yes"?>
<Relationships xmlns="http://schemas.openxmlformats.org/package/2006/relationships"><Relationship Id="rId3" Type="http://schemas.openxmlformats.org/officeDocument/2006/relationships/image" Target="../media/image69.tiff"/><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33.xml"/><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4.xml"/><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5.xml"/><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6.xml"/><Relationship Id="rId1" Type="http://schemas.openxmlformats.org/officeDocument/2006/relationships/slideLayout" Target="../slideLayouts/slideLayout33.xml"/><Relationship Id="rId5" Type="http://schemas.openxmlformats.org/officeDocument/2006/relationships/image" Target="../media/image49.pn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3.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1.xml"/><Relationship Id="rId1" Type="http://schemas.openxmlformats.org/officeDocument/2006/relationships/slideLayout" Target="../slideLayouts/slideLayout54.xml"/><Relationship Id="rId4" Type="http://schemas.openxmlformats.org/officeDocument/2006/relationships/image" Target="../media/image53.jpg"/></Relationships>
</file>

<file path=ppt/slides/_rels/slide3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2.xml"/><Relationship Id="rId1" Type="http://schemas.openxmlformats.org/officeDocument/2006/relationships/slideLayout" Target="../slideLayouts/slideLayout44.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3.xml"/><Relationship Id="rId1" Type="http://schemas.openxmlformats.org/officeDocument/2006/relationships/slideLayout" Target="../slideLayouts/slideLayout44.xml"/></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4.xml"/><Relationship Id="rId1" Type="http://schemas.openxmlformats.org/officeDocument/2006/relationships/slideLayout" Target="../slideLayouts/slideLayout44.xml"/></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5.xml"/><Relationship Id="rId1" Type="http://schemas.openxmlformats.org/officeDocument/2006/relationships/slideLayout" Target="../slideLayouts/slideLayout55.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2.jpeg"/></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6.xml"/><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7.xml"/><Relationship Id="rId1" Type="http://schemas.openxmlformats.org/officeDocument/2006/relationships/slideLayout" Target="../slideLayouts/slideLayout44.xml"/></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8.xml"/><Relationship Id="rId1" Type="http://schemas.openxmlformats.org/officeDocument/2006/relationships/slideLayout" Target="../slideLayouts/slideLayout44.xml"/></Relationships>
</file>

<file path=ppt/slides/_rels/slide4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9.xml"/><Relationship Id="rId1" Type="http://schemas.openxmlformats.org/officeDocument/2006/relationships/slideLayout" Target="../slideLayouts/slideLayout44.xml"/></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0.xml"/><Relationship Id="rId1" Type="http://schemas.openxmlformats.org/officeDocument/2006/relationships/slideLayout" Target="../slideLayouts/slideLayout44.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1.xml"/><Relationship Id="rId1" Type="http://schemas.openxmlformats.org/officeDocument/2006/relationships/slideLayout" Target="../slideLayouts/slideLayout44.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2.xml"/><Relationship Id="rId1" Type="http://schemas.openxmlformats.org/officeDocument/2006/relationships/slideLayout" Target="../slideLayouts/slideLayout44.xml"/></Relationships>
</file>

<file path=ppt/slides/_rels/slide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3.xml"/><Relationship Id="rId1" Type="http://schemas.openxmlformats.org/officeDocument/2006/relationships/slideLayout" Target="../slideLayouts/slideLayout44.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4.xml"/><Relationship Id="rId1" Type="http://schemas.openxmlformats.org/officeDocument/2006/relationships/slideLayout" Target="../slideLayouts/slideLayout44.xml"/></Relationships>
</file>

<file path=ppt/slides/_rels/slide4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5.xml"/><Relationship Id="rId1" Type="http://schemas.openxmlformats.org/officeDocument/2006/relationships/slideLayout" Target="../slideLayouts/slideLayout4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emf"/></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9.xml"/></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9.xml"/><Relationship Id="rId1" Type="http://schemas.openxmlformats.org/officeDocument/2006/relationships/slideLayout" Target="../slideLayouts/slideLayout59.xml"/><Relationship Id="rId4" Type="http://schemas.openxmlformats.org/officeDocument/2006/relationships/image" Target="../media/image58.png"/></Relationships>
</file>

<file path=ppt/slides/_rels/slide5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0.xml"/><Relationship Id="rId1" Type="http://schemas.openxmlformats.org/officeDocument/2006/relationships/slideLayout" Target="../slideLayouts/slideLayout59.xml"/></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1.xml"/><Relationship Id="rId1" Type="http://schemas.openxmlformats.org/officeDocument/2006/relationships/slideLayout" Target="../slideLayouts/slideLayout59.xml"/></Relationships>
</file>

<file path=ppt/slides/_rels/slide5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2.xml"/><Relationship Id="rId1" Type="http://schemas.openxmlformats.org/officeDocument/2006/relationships/slideLayout" Target="../slideLayouts/slideLayout5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6.xml"/></Relationships>
</file>

<file path=ppt/slides/_rels/slide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6.xml"/></Relationships>
</file>

<file path=ppt/slides/_rels/slide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8.xml"/><Relationship Id="rId1" Type="http://schemas.openxmlformats.org/officeDocument/2006/relationships/slideLayout" Target="../slideLayouts/slideLayout86.xml"/></Relationships>
</file>

<file path=ppt/slides/_rels/slide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8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8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8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8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8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8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8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8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8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8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8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8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8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8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8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8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8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AU" dirty="0"/>
              <a:t>Whitehaven Coal Limited</a:t>
            </a:r>
          </a:p>
        </p:txBody>
      </p:sp>
      <p:sp>
        <p:nvSpPr>
          <p:cNvPr id="13" name="Text Placeholder 10"/>
          <p:cNvSpPr>
            <a:spLocks noGrp="1"/>
          </p:cNvSpPr>
          <p:nvPr/>
        </p:nvSpPr>
        <p:spPr>
          <a:xfrm>
            <a:off x="755576" y="1988840"/>
            <a:ext cx="5968898" cy="1471297"/>
          </a:xfrm>
          <a:prstGeom prst="rect">
            <a:avLst/>
          </a:prstGeom>
        </p:spPr>
        <p:txBody>
          <a:bodyPr lIns="104269" tIns="52135" rIns="104269" bIns="52135">
            <a:noAutofit/>
          </a:bodyPr>
          <a:lstStyle>
            <a:lvl1pPr marL="0" indent="0" algn="l" rtl="0" eaLnBrk="0" fontAlgn="base" hangingPunct="0">
              <a:spcBef>
                <a:spcPct val="20000"/>
              </a:spcBef>
              <a:spcAft>
                <a:spcPct val="0"/>
              </a:spcAft>
              <a:buFont typeface="Arial" pitchFamily="-110" charset="0"/>
              <a:buNone/>
              <a:defRPr sz="2300" b="0" kern="1200" cap="all" baseline="0">
                <a:solidFill>
                  <a:schemeClr val="bg1"/>
                </a:solidFill>
                <a:latin typeface="+mn-lt"/>
                <a:ea typeface="ＭＳ Ｐゴシック" pitchFamily="-110" charset="-128"/>
                <a:cs typeface="ＭＳ Ｐゴシック" pitchFamily="-110" charset="-128"/>
              </a:defRPr>
            </a:lvl1pPr>
            <a:lvl2pPr marL="742630" indent="-285627" algn="l" rtl="0" eaLnBrk="0" fontAlgn="base" hangingPunct="0">
              <a:spcBef>
                <a:spcPct val="20000"/>
              </a:spcBef>
              <a:spcAft>
                <a:spcPct val="0"/>
              </a:spcAft>
              <a:buFont typeface="Arial" pitchFamily="-110" charset="0"/>
              <a:buChar char="–"/>
              <a:defRPr sz="2800" kern="1200">
                <a:solidFill>
                  <a:schemeClr val="tx1"/>
                </a:solidFill>
                <a:latin typeface="+mn-lt"/>
                <a:ea typeface="ＭＳ Ｐゴシック" pitchFamily="-110" charset="-128"/>
                <a:cs typeface="+mn-cs"/>
              </a:defRPr>
            </a:lvl2pPr>
            <a:lvl3pPr marL="1142508" indent="-228501" algn="l" rtl="0" eaLnBrk="0" fontAlgn="base" hangingPunct="0">
              <a:spcBef>
                <a:spcPct val="20000"/>
              </a:spcBef>
              <a:spcAft>
                <a:spcPct val="0"/>
              </a:spcAft>
              <a:buFont typeface="Arial" pitchFamily="-110" charset="0"/>
              <a:buChar char="•"/>
              <a:defRPr sz="2400" kern="1200">
                <a:solidFill>
                  <a:schemeClr val="tx1"/>
                </a:solidFill>
                <a:latin typeface="+mn-lt"/>
                <a:ea typeface="ＭＳ Ｐゴシック" pitchFamily="-110" charset="-128"/>
                <a:cs typeface="+mn-cs"/>
              </a:defRPr>
            </a:lvl3pPr>
            <a:lvl4pPr marL="1599512" indent="-228501" algn="l" rtl="0" eaLnBrk="0" fontAlgn="base" hangingPunct="0">
              <a:spcBef>
                <a:spcPct val="20000"/>
              </a:spcBef>
              <a:spcAft>
                <a:spcPct val="0"/>
              </a:spcAft>
              <a:buFont typeface="Arial" pitchFamily="-110" charset="0"/>
              <a:buChar char="–"/>
              <a:defRPr sz="2000" kern="1200">
                <a:solidFill>
                  <a:schemeClr val="tx1"/>
                </a:solidFill>
                <a:latin typeface="+mn-lt"/>
                <a:ea typeface="ＭＳ Ｐゴシック" pitchFamily="-110" charset="-128"/>
                <a:cs typeface="+mn-cs"/>
              </a:defRPr>
            </a:lvl4pPr>
            <a:lvl5pPr marL="2056514" indent="-228501" algn="l" rtl="0" eaLnBrk="0" fontAlgn="base" hangingPunct="0">
              <a:spcBef>
                <a:spcPct val="20000"/>
              </a:spcBef>
              <a:spcAft>
                <a:spcPct val="0"/>
              </a:spcAft>
              <a:buFont typeface="Arial" pitchFamily="-110" charset="0"/>
              <a:buChar char="»"/>
              <a:defRPr sz="2000" kern="1200">
                <a:solidFill>
                  <a:schemeClr val="tx1"/>
                </a:solidFill>
                <a:latin typeface="+mn-lt"/>
                <a:ea typeface="ＭＳ Ｐゴシック" pitchFamily="-110" charset="-128"/>
                <a:cs typeface="+mn-cs"/>
              </a:defRPr>
            </a:lvl5pPr>
            <a:lvl6pPr marL="2513517" indent="-228501" algn="l" defTabSz="91400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521" indent="-228501" algn="l" defTabSz="91400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524" indent="-228501" algn="l" defTabSz="91400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527" indent="-228501" algn="l" defTabSz="91400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defTabSz="914400" rtl="0" eaLnBrk="0" fontAlgn="base" latinLnBrk="0" hangingPunct="0">
              <a:lnSpc>
                <a:spcPct val="120000"/>
              </a:lnSpc>
              <a:spcBef>
                <a:spcPts val="0"/>
              </a:spcBef>
              <a:spcAft>
                <a:spcPts val="0"/>
              </a:spcAft>
              <a:buClrTx/>
              <a:buSzTx/>
              <a:buFont typeface="Arial" pitchFamily="-110" charset="0"/>
              <a:buNone/>
              <a:tabLst/>
              <a:defRPr/>
            </a:pPr>
            <a:r>
              <a:rPr kumimoji="0" lang="en-AU" sz="1800" b="0" i="0" u="none" strike="noStrike" kern="1200" cap="all" spc="0" normalizeH="0" baseline="0" noProof="0" dirty="0">
                <a:ln>
                  <a:noFill/>
                </a:ln>
                <a:solidFill>
                  <a:srgbClr val="FFFFFF"/>
                </a:solidFill>
                <a:effectLst/>
                <a:uLnTx/>
                <a:uFillTx/>
                <a:latin typeface="Arial"/>
                <a:ea typeface="ＭＳ Ｐゴシック" pitchFamily="-110" charset="-128"/>
              </a:rPr>
              <a:t>Vickery extension project</a:t>
            </a:r>
            <a:r>
              <a:rPr lang="en-AU" sz="1800" noProof="0" dirty="0">
                <a:solidFill>
                  <a:srgbClr val="FFFFFF"/>
                </a:solidFill>
                <a:latin typeface="Arial"/>
              </a:rPr>
              <a:t> | EIS </a:t>
            </a:r>
          </a:p>
          <a:p>
            <a:pPr marL="0" marR="0" lvl="0" indent="0" defTabSz="914400" rtl="0" eaLnBrk="0" fontAlgn="base" latinLnBrk="0" hangingPunct="0">
              <a:lnSpc>
                <a:spcPct val="120000"/>
              </a:lnSpc>
              <a:spcBef>
                <a:spcPts val="0"/>
              </a:spcBef>
              <a:spcAft>
                <a:spcPts val="0"/>
              </a:spcAft>
              <a:buClrTx/>
              <a:buSzTx/>
              <a:buFont typeface="Arial" pitchFamily="-110" charset="0"/>
              <a:buNone/>
              <a:tabLst/>
              <a:defRPr/>
            </a:pPr>
            <a:r>
              <a:rPr kumimoji="0" lang="en-AU" sz="1800" b="0" i="0" u="none" strike="noStrike" kern="1200" cap="all" spc="0" normalizeH="0" baseline="0" dirty="0">
                <a:ln>
                  <a:noFill/>
                </a:ln>
                <a:solidFill>
                  <a:srgbClr val="FFFFFF"/>
                </a:solidFill>
                <a:effectLst/>
                <a:uLnTx/>
                <a:uFillTx/>
                <a:latin typeface="Arial"/>
                <a:ea typeface="ＭＳ Ｐゴシック" pitchFamily="-110" charset="-128"/>
              </a:rPr>
              <a:t>Independent planning commission </a:t>
            </a:r>
            <a:r>
              <a:rPr kumimoji="0" lang="en-AU" sz="1800" b="0" i="0" u="none" strike="noStrike" kern="1200" cap="all" spc="0" normalizeH="0" baseline="0" noProof="0" dirty="0">
                <a:ln>
                  <a:noFill/>
                </a:ln>
                <a:solidFill>
                  <a:srgbClr val="FFFFFF"/>
                </a:solidFill>
                <a:effectLst/>
                <a:uLnTx/>
                <a:uFillTx/>
                <a:latin typeface="Arial"/>
                <a:ea typeface="ＭＳ Ｐゴシック" pitchFamily="-110" charset="-128"/>
              </a:rPr>
              <a:t>Briefing</a:t>
            </a:r>
          </a:p>
        </p:txBody>
      </p:sp>
      <p:sp>
        <p:nvSpPr>
          <p:cNvPr id="3" name="TextBox 2"/>
          <p:cNvSpPr txBox="1"/>
          <p:nvPr/>
        </p:nvSpPr>
        <p:spPr>
          <a:xfrm>
            <a:off x="899592" y="5301208"/>
            <a:ext cx="4104456" cy="369332"/>
          </a:xfrm>
          <a:prstGeom prst="rect">
            <a:avLst/>
          </a:prstGeom>
          <a:noFill/>
        </p:spPr>
        <p:txBody>
          <a:bodyPr wrap="square" rtlCol="0">
            <a:spAutoFit/>
          </a:bodyPr>
          <a:lstStyle/>
          <a:p>
            <a:r>
              <a:rPr lang="en-AU" dirty="0">
                <a:solidFill>
                  <a:schemeClr val="bg1"/>
                </a:solidFill>
              </a:rPr>
              <a:t>25 February 2019</a:t>
            </a:r>
          </a:p>
        </p:txBody>
      </p:sp>
    </p:spTree>
    <p:extLst>
      <p:ext uri="{BB962C8B-B14F-4D97-AF65-F5344CB8AC3E}">
        <p14:creationId xmlns:p14="http://schemas.microsoft.com/office/powerpoint/2010/main" val="2934808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4"/>
          </p:nvPr>
        </p:nvSpPr>
        <p:spPr>
          <a:xfrm>
            <a:off x="467544" y="6312162"/>
            <a:ext cx="370163" cy="135794"/>
          </a:xfrm>
        </p:spPr>
        <p:txBody>
          <a:bodyPr/>
          <a:lstStyle/>
          <a:p>
            <a:fld id="{E917DE0E-AFB1-41FD-BC35-27DB61CA125F}" type="slidenum">
              <a:rPr lang="en-AU" smtClean="0">
                <a:solidFill>
                  <a:srgbClr val="4E5768"/>
                </a:solidFill>
              </a:rPr>
              <a:pPr/>
              <a:t>10</a:t>
            </a:fld>
            <a:r>
              <a:rPr lang="en-AU" dirty="0">
                <a:solidFill>
                  <a:srgbClr val="4E5768"/>
                </a:solidFill>
              </a:rPr>
              <a:t> </a:t>
            </a:r>
            <a:r>
              <a:rPr lang="en-AU" dirty="0">
                <a:solidFill>
                  <a:srgbClr val="D3AE64"/>
                </a:solidFill>
              </a:rPr>
              <a:t>//</a:t>
            </a:r>
          </a:p>
        </p:txBody>
      </p:sp>
      <p:sp>
        <p:nvSpPr>
          <p:cNvPr id="2" name="Footer Placeholder 1"/>
          <p:cNvSpPr>
            <a:spLocks noGrp="1"/>
          </p:cNvSpPr>
          <p:nvPr>
            <p:ph type="ftr" sz="quarter" idx="13"/>
          </p:nvPr>
        </p:nvSpPr>
        <p:spPr/>
        <p:txBody>
          <a:bodyPr/>
          <a:lstStyle/>
          <a:p>
            <a:r>
              <a:rPr lang="en-AU" dirty="0"/>
              <a:t>Vickery Extension Project - Briefing </a:t>
            </a:r>
          </a:p>
        </p:txBody>
      </p:sp>
      <p:sp>
        <p:nvSpPr>
          <p:cNvPr id="14" name="Title 1">
            <a:extLst>
              <a:ext uri="{FF2B5EF4-FFF2-40B4-BE49-F238E27FC236}">
                <a16:creationId xmlns:a16="http://schemas.microsoft.com/office/drawing/2014/main" id="{B5963B55-41B0-4DEE-A8AB-281981343F18}"/>
              </a:ext>
            </a:extLst>
          </p:cNvPr>
          <p:cNvSpPr txBox="1">
            <a:spLocks/>
          </p:cNvSpPr>
          <p:nvPr/>
        </p:nvSpPr>
        <p:spPr>
          <a:xfrm>
            <a:off x="628650" y="260648"/>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1800" b="1" i="1" dirty="0">
                <a:solidFill>
                  <a:srgbClr val="009FFF"/>
                </a:solidFill>
                <a:latin typeface="Arial" panose="020B0604020202020204" pitchFamily="34" charset="0"/>
                <a:cs typeface="Arial" panose="020B0604020202020204" pitchFamily="34" charset="0"/>
              </a:rPr>
              <a:t>Details of the assessment of all rail options &amp; particularly the northern loop, providing assumptions and specific reasons for conclusions </a:t>
            </a:r>
            <a:br>
              <a:rPr lang="en-US" sz="1800" b="1" i="1" dirty="0">
                <a:solidFill>
                  <a:srgbClr val="009FFF"/>
                </a:solidFill>
                <a:latin typeface="Arial" panose="020B0604020202020204" pitchFamily="34" charset="0"/>
                <a:cs typeface="Arial" panose="020B0604020202020204" pitchFamily="34" charset="0"/>
              </a:rPr>
            </a:br>
            <a:endParaRPr lang="en-US" sz="1800" b="1" i="1" dirty="0">
              <a:solidFill>
                <a:srgbClr val="009FFF"/>
              </a:solidFill>
              <a:latin typeface="Arial" panose="020B0604020202020204" pitchFamily="34" charset="0"/>
              <a:cs typeface="Arial" panose="020B0604020202020204" pitchFamily="34" charset="0"/>
            </a:endParaRPr>
          </a:p>
        </p:txBody>
      </p:sp>
      <p:sp>
        <p:nvSpPr>
          <p:cNvPr id="15" name="Content Placeholder 2">
            <a:extLst>
              <a:ext uri="{FF2B5EF4-FFF2-40B4-BE49-F238E27FC236}">
                <a16:creationId xmlns:a16="http://schemas.microsoft.com/office/drawing/2014/main" id="{C7F5D66E-D957-4695-975A-2DF6D5481F9A}"/>
              </a:ext>
            </a:extLst>
          </p:cNvPr>
          <p:cNvSpPr txBox="1">
            <a:spLocks/>
          </p:cNvSpPr>
          <p:nvPr/>
        </p:nvSpPr>
        <p:spPr>
          <a:xfrm>
            <a:off x="628650" y="1310354"/>
            <a:ext cx="7886700" cy="49610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1" indent="-171450" algn="l" defTabSz="914400" rtl="0" eaLnBrk="1" fontAlgn="auto" latinLnBrk="0" hangingPunct="1">
              <a:lnSpc>
                <a:spcPct val="90000"/>
              </a:lnSpc>
              <a:spcBef>
                <a:spcPts val="600"/>
              </a:spcBef>
              <a:spcAft>
                <a:spcPts val="0"/>
              </a:spcAft>
              <a:buClr>
                <a:srgbClr val="FFC000"/>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6B8096"/>
                </a:solidFill>
                <a:effectLst/>
                <a:uLnTx/>
                <a:uFillTx/>
                <a:latin typeface="Calibri"/>
                <a:ea typeface="+mn-ea"/>
                <a:cs typeface="+mn-cs"/>
              </a:rPr>
              <a:t>Whitehaven considered a number of options for the rail spur, in particular the:</a:t>
            </a:r>
          </a:p>
          <a:p>
            <a:pPr marL="628650" marR="0" lvl="2" indent="-171450" algn="l" defTabSz="914400" rtl="0" eaLnBrk="1" fontAlgn="auto" latinLnBrk="0" hangingPunct="1">
              <a:lnSpc>
                <a:spcPct val="90000"/>
              </a:lnSpc>
              <a:spcBef>
                <a:spcPts val="1800"/>
              </a:spcBef>
              <a:spcAft>
                <a:spcPts val="0"/>
              </a:spcAft>
              <a:buClr>
                <a:srgbClr val="FFC000"/>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6B8096"/>
                </a:solidFill>
                <a:effectLst/>
                <a:uLnTx/>
                <a:uFillTx/>
                <a:latin typeface="Calibri"/>
                <a:ea typeface="+mn-ea"/>
                <a:cs typeface="+mn-cs"/>
              </a:rPr>
              <a:t>Project rail spur presented in the EIS</a:t>
            </a:r>
          </a:p>
          <a:p>
            <a:pPr marL="628650" marR="0" lvl="2" indent="-171450" algn="l" defTabSz="914400" rtl="0" eaLnBrk="1" fontAlgn="auto" latinLnBrk="0" hangingPunct="1">
              <a:lnSpc>
                <a:spcPct val="90000"/>
              </a:lnSpc>
              <a:spcBef>
                <a:spcPts val="1800"/>
              </a:spcBef>
              <a:spcAft>
                <a:spcPts val="0"/>
              </a:spcAft>
              <a:buClr>
                <a:srgbClr val="FFC000"/>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6B8096"/>
                </a:solidFill>
                <a:effectLst/>
                <a:uLnTx/>
                <a:uFillTx/>
                <a:latin typeface="Calibri"/>
                <a:ea typeface="+mn-ea"/>
                <a:cs typeface="+mn-cs"/>
              </a:rPr>
              <a:t>Northern rail spur</a:t>
            </a:r>
          </a:p>
          <a:p>
            <a:pPr marL="171450" marR="0" lvl="1" indent="-171450" algn="l" defTabSz="914400" rtl="0" eaLnBrk="1" fontAlgn="auto" latinLnBrk="0" hangingPunct="1">
              <a:lnSpc>
                <a:spcPct val="90000"/>
              </a:lnSpc>
              <a:spcBef>
                <a:spcPts val="1800"/>
              </a:spcBef>
              <a:spcAft>
                <a:spcPts val="0"/>
              </a:spcAft>
              <a:buClr>
                <a:srgbClr val="FFC000"/>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6B8096"/>
                </a:solidFill>
                <a:effectLst/>
                <a:uLnTx/>
                <a:uFillTx/>
                <a:latin typeface="Calibri"/>
                <a:ea typeface="+mn-ea"/>
                <a:cs typeface="+mn-cs"/>
              </a:rPr>
              <a:t>In assessing the options the factors considered included:</a:t>
            </a:r>
          </a:p>
          <a:p>
            <a:pPr marL="628650" marR="0" lvl="2" indent="-171450" algn="l" defTabSz="914400" rtl="0" eaLnBrk="1" fontAlgn="auto" latinLnBrk="0" hangingPunct="1">
              <a:lnSpc>
                <a:spcPct val="90000"/>
              </a:lnSpc>
              <a:spcBef>
                <a:spcPts val="1800"/>
              </a:spcBef>
              <a:spcAft>
                <a:spcPts val="0"/>
              </a:spcAft>
              <a:buClr>
                <a:srgbClr val="FFC000"/>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6B8096"/>
                </a:solidFill>
                <a:effectLst/>
                <a:uLnTx/>
                <a:uFillTx/>
                <a:latin typeface="Calibri"/>
                <a:ea typeface="+mn-ea"/>
                <a:cs typeface="+mn-cs"/>
              </a:rPr>
              <a:t>Land ownership </a:t>
            </a:r>
          </a:p>
          <a:p>
            <a:pPr marL="628650" marR="0" lvl="2" indent="-171450" algn="l" defTabSz="914400" rtl="0" eaLnBrk="1" fontAlgn="auto" latinLnBrk="0" hangingPunct="1">
              <a:lnSpc>
                <a:spcPct val="90000"/>
              </a:lnSpc>
              <a:spcBef>
                <a:spcPts val="1800"/>
              </a:spcBef>
              <a:spcAft>
                <a:spcPts val="0"/>
              </a:spcAft>
              <a:buClr>
                <a:srgbClr val="FFC000"/>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6B8096"/>
                </a:solidFill>
                <a:effectLst/>
                <a:uLnTx/>
                <a:uFillTx/>
                <a:latin typeface="Calibri"/>
                <a:ea typeface="+mn-ea"/>
                <a:cs typeface="+mn-cs"/>
              </a:rPr>
              <a:t>Construction (comparative lengths, watercourse and road crossings, upgrades to existing infrastructure)</a:t>
            </a:r>
          </a:p>
          <a:p>
            <a:pPr marL="628650" marR="0" lvl="2" indent="-171450" algn="l" defTabSz="914400" rtl="0" eaLnBrk="1" fontAlgn="auto" latinLnBrk="0" hangingPunct="1">
              <a:lnSpc>
                <a:spcPct val="90000"/>
              </a:lnSpc>
              <a:spcBef>
                <a:spcPts val="1800"/>
              </a:spcBef>
              <a:spcAft>
                <a:spcPts val="0"/>
              </a:spcAft>
              <a:buClr>
                <a:srgbClr val="FFC000"/>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6B8096"/>
                </a:solidFill>
                <a:effectLst/>
                <a:uLnTx/>
                <a:uFillTx/>
                <a:latin typeface="Calibri"/>
                <a:ea typeface="+mn-ea"/>
                <a:cs typeface="+mn-cs"/>
              </a:rPr>
              <a:t>Logistics and congestion (capacity of the existing </a:t>
            </a:r>
            <a:r>
              <a:rPr kumimoji="0" lang="en-US" sz="1400" b="0" i="0" u="none" strike="noStrike" kern="1200" cap="none" spc="0" normalizeH="0" baseline="0" noProof="0" dirty="0" err="1">
                <a:ln>
                  <a:noFill/>
                </a:ln>
                <a:solidFill>
                  <a:srgbClr val="6B8096"/>
                </a:solidFill>
                <a:effectLst/>
                <a:uLnTx/>
                <a:uFillTx/>
                <a:latin typeface="Calibri"/>
                <a:ea typeface="+mn-ea"/>
                <a:cs typeface="+mn-cs"/>
              </a:rPr>
              <a:t>Maules</a:t>
            </a:r>
            <a:r>
              <a:rPr kumimoji="0" lang="en-US" sz="1400" b="0" i="0" u="none" strike="noStrike" kern="1200" cap="none" spc="0" normalizeH="0" baseline="0" noProof="0" dirty="0">
                <a:ln>
                  <a:noFill/>
                </a:ln>
                <a:solidFill>
                  <a:srgbClr val="6B8096"/>
                </a:solidFill>
                <a:effectLst/>
                <a:uLnTx/>
                <a:uFillTx/>
                <a:latin typeface="Calibri"/>
                <a:ea typeface="+mn-ea"/>
                <a:cs typeface="+mn-cs"/>
              </a:rPr>
              <a:t> Creek-</a:t>
            </a:r>
            <a:r>
              <a:rPr kumimoji="0" lang="en-US" sz="1400" b="0" i="0" u="none" strike="noStrike" kern="1200" cap="none" spc="0" normalizeH="0" baseline="0" noProof="0" dirty="0" err="1">
                <a:ln>
                  <a:noFill/>
                </a:ln>
                <a:solidFill>
                  <a:srgbClr val="6B8096"/>
                </a:solidFill>
                <a:effectLst/>
                <a:uLnTx/>
                <a:uFillTx/>
                <a:latin typeface="Calibri"/>
                <a:ea typeface="+mn-ea"/>
                <a:cs typeface="+mn-cs"/>
              </a:rPr>
              <a:t>Boggabri</a:t>
            </a:r>
            <a:r>
              <a:rPr kumimoji="0" lang="en-US" sz="1400" b="0" i="0" u="none" strike="noStrike" kern="1200" cap="none" spc="0" normalizeH="0" baseline="0" noProof="0" dirty="0">
                <a:ln>
                  <a:noFill/>
                </a:ln>
                <a:solidFill>
                  <a:srgbClr val="6B8096"/>
                </a:solidFill>
                <a:effectLst/>
                <a:uLnTx/>
                <a:uFillTx/>
                <a:latin typeface="Calibri"/>
                <a:ea typeface="+mn-ea"/>
                <a:cs typeface="+mn-cs"/>
              </a:rPr>
              <a:t> Spur, cycle times, requirement for new passing loops)</a:t>
            </a:r>
          </a:p>
          <a:p>
            <a:pPr marL="628650" marR="0" lvl="2" indent="-171450" algn="l" defTabSz="914400" rtl="0" eaLnBrk="1" fontAlgn="auto" latinLnBrk="0" hangingPunct="1">
              <a:lnSpc>
                <a:spcPct val="90000"/>
              </a:lnSpc>
              <a:spcBef>
                <a:spcPts val="1800"/>
              </a:spcBef>
              <a:spcAft>
                <a:spcPts val="0"/>
              </a:spcAft>
              <a:buClr>
                <a:srgbClr val="FFC000"/>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6B8096"/>
                </a:solidFill>
                <a:effectLst/>
                <a:uLnTx/>
                <a:uFillTx/>
                <a:latin typeface="Calibri"/>
                <a:ea typeface="+mn-ea"/>
                <a:cs typeface="+mn-cs"/>
              </a:rPr>
              <a:t>Environmental (e.g. floodplain management, </a:t>
            </a:r>
            <a:r>
              <a:rPr kumimoji="0" lang="en-US" sz="1400" b="0" i="0" u="none" strike="noStrike" kern="1200" cap="none" spc="0" normalizeH="0" baseline="0" noProof="0" dirty="0" err="1">
                <a:ln>
                  <a:noFill/>
                </a:ln>
                <a:solidFill>
                  <a:srgbClr val="6B8096"/>
                </a:solidFill>
                <a:effectLst/>
                <a:uLnTx/>
                <a:uFillTx/>
                <a:latin typeface="Calibri"/>
                <a:ea typeface="+mn-ea"/>
                <a:cs typeface="+mn-cs"/>
              </a:rPr>
              <a:t>Boggabri</a:t>
            </a:r>
            <a:r>
              <a:rPr kumimoji="0" lang="en-US" sz="1400" b="0" i="0" u="none" strike="noStrike" kern="1200" cap="none" spc="0" normalizeH="0" baseline="0" noProof="0" dirty="0">
                <a:ln>
                  <a:noFill/>
                </a:ln>
                <a:solidFill>
                  <a:srgbClr val="6B8096"/>
                </a:solidFill>
                <a:effectLst/>
                <a:uLnTx/>
                <a:uFillTx/>
                <a:latin typeface="Calibri"/>
                <a:ea typeface="+mn-ea"/>
                <a:cs typeface="+mn-cs"/>
              </a:rPr>
              <a:t> offsets, biodiversity, Aboriginal heritage)</a:t>
            </a:r>
          </a:p>
          <a:p>
            <a:pPr marL="628650" marR="0" lvl="2" indent="-171450" algn="l" defTabSz="914400" rtl="0" eaLnBrk="1" fontAlgn="auto" latinLnBrk="0" hangingPunct="1">
              <a:lnSpc>
                <a:spcPct val="90000"/>
              </a:lnSpc>
              <a:spcBef>
                <a:spcPts val="1800"/>
              </a:spcBef>
              <a:spcAft>
                <a:spcPts val="0"/>
              </a:spcAft>
              <a:buClr>
                <a:srgbClr val="FFC000"/>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6B8096"/>
                </a:solidFill>
                <a:effectLst/>
                <a:uLnTx/>
                <a:uFillTx/>
                <a:latin typeface="Calibri"/>
                <a:ea typeface="+mn-ea"/>
                <a:cs typeface="+mn-cs"/>
              </a:rPr>
              <a:t>Relative costs (capital, operational, above/below rail)   </a:t>
            </a:r>
          </a:p>
          <a:p>
            <a:pPr marL="171450" marR="0" lvl="1" indent="-171450" algn="l" defTabSz="914400" rtl="0" eaLnBrk="1" fontAlgn="auto" latinLnBrk="0" hangingPunct="1">
              <a:lnSpc>
                <a:spcPct val="90000"/>
              </a:lnSpc>
              <a:spcBef>
                <a:spcPts val="1800"/>
              </a:spcBef>
              <a:spcAft>
                <a:spcPts val="0"/>
              </a:spcAft>
              <a:buClr>
                <a:srgbClr val="FFC000"/>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6B8096"/>
                </a:solidFill>
                <a:effectLst/>
                <a:uLnTx/>
                <a:uFillTx/>
                <a:latin typeface="Calibri"/>
                <a:ea typeface="+mn-ea"/>
                <a:cs typeface="+mn-cs"/>
              </a:rPr>
              <a:t>An economic analysis of the two options indicated that the rail spur options proposed delivered in excess of $150m of value when compared with the northern option</a:t>
            </a:r>
            <a:endParaRPr kumimoji="0" lang="en-US" sz="1400" b="0" i="0" u="none" strike="noStrike" kern="1200" cap="none" spc="0" normalizeH="0" baseline="0" noProof="0" dirty="0">
              <a:ln>
                <a:noFill/>
              </a:ln>
              <a:solidFill>
                <a:srgbClr val="6B8096"/>
              </a:solidFill>
              <a:effectLst/>
              <a:uLnTx/>
              <a:uFillTx/>
              <a:latin typeface="Calibri"/>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70C0"/>
                </a:solidFill>
                <a:effectLst/>
                <a:uLnTx/>
                <a:uFillTx/>
                <a:latin typeface="Calibri"/>
                <a:ea typeface="+mn-ea"/>
                <a:cs typeface="+mn-cs"/>
              </a:rPr>
              <a:t>	</a:t>
            </a:r>
          </a:p>
        </p:txBody>
      </p:sp>
    </p:spTree>
    <p:extLst>
      <p:ext uri="{BB962C8B-B14F-4D97-AF65-F5344CB8AC3E}">
        <p14:creationId xmlns:p14="http://schemas.microsoft.com/office/powerpoint/2010/main" val="542994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Objectives and Conclusions  </a:t>
            </a:r>
          </a:p>
        </p:txBody>
      </p:sp>
      <p:sp>
        <p:nvSpPr>
          <p:cNvPr id="3" name="Content Placeholder 2"/>
          <p:cNvSpPr>
            <a:spLocks noGrp="1"/>
          </p:cNvSpPr>
          <p:nvPr>
            <p:ph idx="1"/>
          </p:nvPr>
        </p:nvSpPr>
        <p:spPr>
          <a:xfrm>
            <a:off x="457200" y="1268760"/>
            <a:ext cx="7620000" cy="4800600"/>
          </a:xfrm>
        </p:spPr>
        <p:txBody>
          <a:bodyPr>
            <a:normAutofit/>
          </a:bodyPr>
          <a:lstStyle/>
          <a:p>
            <a:pPr marL="114300" indent="0">
              <a:buNone/>
            </a:pPr>
            <a:r>
              <a:rPr lang="en-AU" sz="1800" b="1" dirty="0"/>
              <a:t>Objectives </a:t>
            </a:r>
          </a:p>
          <a:p>
            <a:pPr>
              <a:spcBef>
                <a:spcPts val="1200"/>
              </a:spcBef>
            </a:pPr>
            <a:r>
              <a:rPr lang="en-AU" sz="1800" dirty="0"/>
              <a:t>Estimate net benefits of the Project to NSW and regional economies </a:t>
            </a:r>
            <a:endParaRPr lang="en-AU" sz="1600" dirty="0"/>
          </a:p>
          <a:p>
            <a:pPr marL="114300" indent="0">
              <a:spcBef>
                <a:spcPts val="1800"/>
              </a:spcBef>
              <a:buNone/>
            </a:pPr>
            <a:r>
              <a:rPr lang="en-AU" sz="1800" b="1" dirty="0"/>
              <a:t>Conclusions </a:t>
            </a:r>
          </a:p>
          <a:p>
            <a:pPr>
              <a:spcBef>
                <a:spcPts val="1800"/>
              </a:spcBef>
            </a:pPr>
            <a:r>
              <a:rPr lang="en-AU" sz="1800" dirty="0"/>
              <a:t>“…</a:t>
            </a:r>
            <a:r>
              <a:rPr lang="en-AU" sz="1800" i="1" dirty="0"/>
              <a:t>Project will make a large net contribution to the economy of New South Wales should it be approved...”</a:t>
            </a:r>
            <a:endParaRPr lang="en-AU" sz="1600" i="1" dirty="0"/>
          </a:p>
          <a:p>
            <a:pPr marL="114300" indent="0" algn="r">
              <a:spcBef>
                <a:spcPts val="1800"/>
              </a:spcBef>
              <a:buNone/>
            </a:pPr>
            <a:r>
              <a:rPr lang="en-AU" sz="1600" dirty="0"/>
              <a:t>	- Dr Brian Fisher, Peer Review Report (1 August 2018)</a:t>
            </a:r>
            <a:endParaRPr lang="en-AU" sz="1800" dirty="0"/>
          </a:p>
        </p:txBody>
      </p:sp>
      <p:sp>
        <p:nvSpPr>
          <p:cNvPr id="4" name="Slide Number Placeholder 3">
            <a:extLst>
              <a:ext uri="{FF2B5EF4-FFF2-40B4-BE49-F238E27FC236}">
                <a16:creationId xmlns:a16="http://schemas.microsoft.com/office/drawing/2014/main" id="{20538FAC-C614-4A91-8AF5-5AC8891E382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5E4E09D-17BE-4044-B915-FB75ED01D77C}" type="slidenum">
              <a:rPr kumimoji="0" lang="en-AU" sz="1800" b="0" i="0" u="none" strike="noStrike" kern="1200" cap="none" spc="0" normalizeH="0" baseline="0" noProof="0" smtClean="0">
                <a:ln>
                  <a:noFill/>
                </a:ln>
                <a:solidFill>
                  <a:srgbClr val="FFFFFF"/>
                </a:solidFill>
                <a:effectLst/>
                <a:uLnTx/>
                <a:uFillTx/>
                <a:latin typeface="Verdan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100</a:t>
            </a:fld>
            <a:endParaRPr kumimoji="0" lang="en-AU" sz="1800" b="0" i="0" u="none" strike="noStrike" kern="1200" cap="none" spc="0" normalizeH="0" baseline="0" noProof="0" dirty="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310598802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B90EE-F070-5B4A-83A8-2D6AB3D92A9B}"/>
              </a:ext>
            </a:extLst>
          </p:cNvPr>
          <p:cNvSpPr>
            <a:spLocks noGrp="1"/>
          </p:cNvSpPr>
          <p:nvPr>
            <p:ph type="title"/>
          </p:nvPr>
        </p:nvSpPr>
        <p:spPr/>
        <p:txBody>
          <a:bodyPr/>
          <a:lstStyle/>
          <a:p>
            <a:r>
              <a:rPr lang="en-AU" dirty="0"/>
              <a:t>General Approach</a:t>
            </a:r>
          </a:p>
        </p:txBody>
      </p:sp>
      <p:sp>
        <p:nvSpPr>
          <p:cNvPr id="3" name="Content Placeholder 2">
            <a:extLst>
              <a:ext uri="{FF2B5EF4-FFF2-40B4-BE49-F238E27FC236}">
                <a16:creationId xmlns:a16="http://schemas.microsoft.com/office/drawing/2014/main" id="{5D60E9D9-0BFE-E844-8CAA-C8F5E2D0C53F}"/>
              </a:ext>
            </a:extLst>
          </p:cNvPr>
          <p:cNvSpPr>
            <a:spLocks noGrp="1"/>
          </p:cNvSpPr>
          <p:nvPr>
            <p:ph idx="1"/>
          </p:nvPr>
        </p:nvSpPr>
        <p:spPr>
          <a:xfrm>
            <a:off x="457200" y="1325562"/>
            <a:ext cx="7620000" cy="5257800"/>
          </a:xfrm>
        </p:spPr>
        <p:txBody>
          <a:bodyPr>
            <a:normAutofit/>
          </a:bodyPr>
          <a:lstStyle/>
          <a:p>
            <a:pPr>
              <a:spcBef>
                <a:spcPts val="1200"/>
              </a:spcBef>
            </a:pPr>
            <a:r>
              <a:rPr lang="en-AU" sz="2000" dirty="0"/>
              <a:t>Identify and estimate the benefits and costs that accrue directly or indirectly to the State of NSW and local region from the Project under two alternative scenarios:</a:t>
            </a:r>
          </a:p>
          <a:p>
            <a:pPr lvl="1">
              <a:spcBef>
                <a:spcPts val="1200"/>
              </a:spcBef>
            </a:pPr>
            <a:r>
              <a:rPr lang="en-AU" sz="1600" dirty="0"/>
              <a:t>‘No mining operations’</a:t>
            </a:r>
          </a:p>
          <a:p>
            <a:pPr lvl="1">
              <a:spcBef>
                <a:spcPts val="1200"/>
              </a:spcBef>
            </a:pPr>
            <a:r>
              <a:rPr lang="en-AU" sz="1600" dirty="0"/>
              <a:t>‘Operate the Approved Mine’</a:t>
            </a:r>
            <a:endParaRPr lang="en-AU" sz="1800" dirty="0"/>
          </a:p>
          <a:p>
            <a:pPr>
              <a:spcBef>
                <a:spcPts val="1200"/>
              </a:spcBef>
            </a:pPr>
            <a:r>
              <a:rPr lang="en-AU" sz="2000" dirty="0"/>
              <a:t>Using a framework that is consistent with NSW:</a:t>
            </a:r>
          </a:p>
          <a:p>
            <a:pPr lvl="1">
              <a:spcBef>
                <a:spcPts val="1200"/>
              </a:spcBef>
            </a:pPr>
            <a:r>
              <a:rPr lang="en-AU" sz="1600" i="1" dirty="0"/>
              <a:t>Guidelines for the economic assessment of mining and coal seam gas proposals</a:t>
            </a:r>
            <a:endParaRPr lang="en-AU" sz="1600" dirty="0"/>
          </a:p>
          <a:p>
            <a:pPr lvl="1">
              <a:spcBef>
                <a:spcPts val="1200"/>
              </a:spcBef>
            </a:pPr>
            <a:r>
              <a:rPr lang="en-AU" sz="1600" dirty="0"/>
              <a:t>Gross state product accounting</a:t>
            </a:r>
          </a:p>
          <a:p>
            <a:pPr marL="114300" indent="0">
              <a:buNone/>
            </a:pPr>
            <a:endParaRPr lang="en-AU" dirty="0"/>
          </a:p>
        </p:txBody>
      </p:sp>
      <p:sp>
        <p:nvSpPr>
          <p:cNvPr id="4" name="Slide Number Placeholder 3">
            <a:extLst>
              <a:ext uri="{FF2B5EF4-FFF2-40B4-BE49-F238E27FC236}">
                <a16:creationId xmlns:a16="http://schemas.microsoft.com/office/drawing/2014/main" id="{A906C041-B359-8440-8050-6E4B74C0769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5E4E09D-17BE-4044-B915-FB75ED01D77C}" type="slidenum">
              <a:rPr kumimoji="0" lang="en-AU" sz="1800" b="0" i="0" u="none" strike="noStrike" kern="1200" cap="none" spc="0" normalizeH="0" baseline="0" noProof="0" smtClean="0">
                <a:ln>
                  <a:noFill/>
                </a:ln>
                <a:solidFill>
                  <a:srgbClr val="FFFFFF"/>
                </a:solidFill>
                <a:effectLst/>
                <a:uLnTx/>
                <a:uFillTx/>
                <a:latin typeface="Verdan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101</a:t>
            </a:fld>
            <a:endParaRPr kumimoji="0" lang="en-AU" sz="1800" b="0" i="0" u="none" strike="noStrike" kern="1200" cap="none" spc="0" normalizeH="0" baseline="0" noProof="0" dirty="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120919169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Net Benefits – NSW </a:t>
            </a:r>
          </a:p>
        </p:txBody>
      </p:sp>
      <p:sp>
        <p:nvSpPr>
          <p:cNvPr id="3" name="Content Placeholder 2"/>
          <p:cNvSpPr>
            <a:spLocks noGrp="1"/>
          </p:cNvSpPr>
          <p:nvPr>
            <p:ph idx="1"/>
          </p:nvPr>
        </p:nvSpPr>
        <p:spPr>
          <a:xfrm>
            <a:off x="457200" y="1268760"/>
            <a:ext cx="7620000" cy="5069160"/>
          </a:xfrm>
        </p:spPr>
        <p:txBody>
          <a:bodyPr>
            <a:normAutofit/>
          </a:bodyPr>
          <a:lstStyle/>
          <a:p>
            <a:pPr>
              <a:spcBef>
                <a:spcPts val="1200"/>
              </a:spcBef>
            </a:pPr>
            <a:r>
              <a:rPr lang="en-AU" sz="1900" dirty="0"/>
              <a:t>Direct </a:t>
            </a:r>
            <a:r>
              <a:rPr lang="en-AU" sz="1900" dirty="0">
                <a:solidFill>
                  <a:srgbClr val="857362"/>
                </a:solidFill>
              </a:rPr>
              <a:t>benefits:</a:t>
            </a:r>
            <a:endParaRPr lang="en-AU" sz="1900" dirty="0"/>
          </a:p>
          <a:p>
            <a:pPr lvl="2">
              <a:spcBef>
                <a:spcPts val="1200"/>
              </a:spcBef>
            </a:pPr>
            <a:r>
              <a:rPr lang="en-AU" sz="1700" b="1" dirty="0"/>
              <a:t>$1,208M </a:t>
            </a:r>
            <a:r>
              <a:rPr lang="en-AU" sz="1700" dirty="0"/>
              <a:t>(‘No mining operations’) including: </a:t>
            </a:r>
          </a:p>
          <a:p>
            <a:pPr lvl="3">
              <a:spcBef>
                <a:spcPts val="1200"/>
              </a:spcBef>
            </a:pPr>
            <a:r>
              <a:rPr lang="en-AU" sz="1500" dirty="0"/>
              <a:t>$671M in royalties [DRG calculated $695M in its submission due to higher assumed coal price]</a:t>
            </a:r>
          </a:p>
          <a:p>
            <a:pPr lvl="3">
              <a:spcBef>
                <a:spcPts val="1200"/>
              </a:spcBef>
            </a:pPr>
            <a:r>
              <a:rPr lang="en-AU" sz="1500" dirty="0"/>
              <a:t>$271M in employment benefits (disposable income)</a:t>
            </a:r>
          </a:p>
          <a:p>
            <a:pPr lvl="3">
              <a:spcBef>
                <a:spcPts val="1200"/>
              </a:spcBef>
            </a:pPr>
            <a:r>
              <a:rPr lang="en-AU" sz="1500" dirty="0"/>
              <a:t>Others (e.g. taxes, profit to NSW shareholders)</a:t>
            </a:r>
          </a:p>
          <a:p>
            <a:pPr>
              <a:spcBef>
                <a:spcPts val="1200"/>
              </a:spcBef>
            </a:pPr>
            <a:r>
              <a:rPr lang="en-AU" sz="1900" dirty="0"/>
              <a:t>Flow on benefits:</a:t>
            </a:r>
          </a:p>
          <a:p>
            <a:pPr lvl="2">
              <a:spcBef>
                <a:spcPts val="1200"/>
              </a:spcBef>
            </a:pPr>
            <a:r>
              <a:rPr lang="en-AU" sz="1700" dirty="0"/>
              <a:t>Employment and disposable income increase of:</a:t>
            </a:r>
          </a:p>
          <a:p>
            <a:pPr lvl="3">
              <a:spcBef>
                <a:spcPts val="1200"/>
              </a:spcBef>
            </a:pPr>
            <a:r>
              <a:rPr lang="en-AU" sz="1500" b="1" dirty="0"/>
              <a:t>316</a:t>
            </a:r>
            <a:r>
              <a:rPr lang="en-AU" sz="1500" dirty="0"/>
              <a:t> </a:t>
            </a:r>
            <a:r>
              <a:rPr lang="en-AU" sz="1500" b="1" dirty="0"/>
              <a:t>FTE</a:t>
            </a:r>
            <a:r>
              <a:rPr lang="en-AU" sz="1500" dirty="0"/>
              <a:t> and </a:t>
            </a:r>
            <a:r>
              <a:rPr lang="en-AU" sz="1500" b="1" dirty="0"/>
              <a:t>$146M</a:t>
            </a:r>
            <a:r>
              <a:rPr lang="en-AU" sz="1500" dirty="0"/>
              <a:t>  (‘No mining operations’)</a:t>
            </a:r>
          </a:p>
          <a:p>
            <a:pPr lvl="2">
              <a:spcBef>
                <a:spcPts val="1200"/>
              </a:spcBef>
            </a:pPr>
            <a:r>
              <a:rPr lang="en-AU" sz="1700" dirty="0"/>
              <a:t>Estimated increase in value added to NSW Gross State Product of:</a:t>
            </a:r>
          </a:p>
          <a:p>
            <a:pPr lvl="3">
              <a:spcBef>
                <a:spcPts val="1200"/>
              </a:spcBef>
            </a:pPr>
            <a:r>
              <a:rPr lang="en-AU" sz="1500" b="1" dirty="0"/>
              <a:t>$322M</a:t>
            </a:r>
            <a:r>
              <a:rPr lang="en-AU" sz="1500" dirty="0"/>
              <a:t>  (‘No mining operations’)</a:t>
            </a:r>
            <a:endParaRPr lang="en-AU" sz="2200" dirty="0"/>
          </a:p>
          <a:p>
            <a:pPr lvl="1">
              <a:spcBef>
                <a:spcPts val="1200"/>
              </a:spcBef>
            </a:pPr>
            <a:endParaRPr lang="en-AU" sz="2200" dirty="0"/>
          </a:p>
          <a:p>
            <a:pPr lvl="1">
              <a:spcBef>
                <a:spcPts val="1200"/>
              </a:spcBef>
            </a:pPr>
            <a:endParaRPr lang="en-AU" dirty="0"/>
          </a:p>
        </p:txBody>
      </p:sp>
      <p:sp>
        <p:nvSpPr>
          <p:cNvPr id="4" name="Slide Number Placeholder 3">
            <a:extLst>
              <a:ext uri="{FF2B5EF4-FFF2-40B4-BE49-F238E27FC236}">
                <a16:creationId xmlns:a16="http://schemas.microsoft.com/office/drawing/2014/main" id="{20538FAC-C614-4A91-8AF5-5AC8891E382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5E4E09D-17BE-4044-B915-FB75ED01D77C}" type="slidenum">
              <a:rPr kumimoji="0" lang="en-AU" sz="1800" b="0" i="0" u="none" strike="noStrike" kern="1200" cap="none" spc="0" normalizeH="0" baseline="0" noProof="0" smtClean="0">
                <a:ln>
                  <a:noFill/>
                </a:ln>
                <a:solidFill>
                  <a:srgbClr val="FFFFFF"/>
                </a:solidFill>
                <a:effectLst/>
                <a:uLnTx/>
                <a:uFillTx/>
                <a:latin typeface="Verdan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102</a:t>
            </a:fld>
            <a:endParaRPr kumimoji="0" lang="en-AU" sz="1800" b="0" i="0" u="none" strike="noStrike" kern="1200" cap="none" spc="0" normalizeH="0" baseline="0" noProof="0" dirty="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191302556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Net Benefits – Local economy</a:t>
            </a:r>
          </a:p>
        </p:txBody>
      </p:sp>
      <p:sp>
        <p:nvSpPr>
          <p:cNvPr id="3" name="Content Placeholder 2"/>
          <p:cNvSpPr>
            <a:spLocks noGrp="1"/>
          </p:cNvSpPr>
          <p:nvPr>
            <p:ph idx="1"/>
          </p:nvPr>
        </p:nvSpPr>
        <p:spPr>
          <a:xfrm>
            <a:off x="457200" y="1268760"/>
            <a:ext cx="7620000" cy="4800600"/>
          </a:xfrm>
        </p:spPr>
        <p:txBody>
          <a:bodyPr>
            <a:normAutofit/>
          </a:bodyPr>
          <a:lstStyle/>
          <a:p>
            <a:pPr>
              <a:spcBef>
                <a:spcPts val="1200"/>
              </a:spcBef>
            </a:pPr>
            <a:r>
              <a:rPr lang="en-AU" sz="1800" dirty="0"/>
              <a:t>Direct benefits:</a:t>
            </a:r>
          </a:p>
          <a:p>
            <a:pPr lvl="1">
              <a:spcBef>
                <a:spcPts val="1200"/>
              </a:spcBef>
            </a:pPr>
            <a:r>
              <a:rPr lang="en-AU" sz="1600" dirty="0"/>
              <a:t>Employment and disposable income </a:t>
            </a:r>
          </a:p>
          <a:p>
            <a:pPr lvl="2">
              <a:spcBef>
                <a:spcPts val="1200"/>
              </a:spcBef>
            </a:pPr>
            <a:r>
              <a:rPr lang="en-AU" sz="1400" b="1" dirty="0"/>
              <a:t>188 FTE </a:t>
            </a:r>
            <a:r>
              <a:rPr lang="en-AU" sz="1400" dirty="0"/>
              <a:t>and </a:t>
            </a:r>
            <a:r>
              <a:rPr lang="en-AU" sz="1400" b="1" dirty="0"/>
              <a:t>$224M </a:t>
            </a:r>
            <a:r>
              <a:rPr lang="en-AU" sz="1400" dirty="0"/>
              <a:t>(‘No mining operations’)</a:t>
            </a:r>
          </a:p>
          <a:p>
            <a:pPr>
              <a:spcBef>
                <a:spcPts val="1200"/>
              </a:spcBef>
            </a:pPr>
            <a:r>
              <a:rPr lang="en-AU" sz="1800" dirty="0"/>
              <a:t>Flow on employment and disposable income benefits:</a:t>
            </a:r>
          </a:p>
          <a:p>
            <a:pPr lvl="1">
              <a:spcBef>
                <a:spcPts val="1200"/>
              </a:spcBef>
            </a:pPr>
            <a:r>
              <a:rPr lang="en-AU" sz="1600" b="1" dirty="0"/>
              <a:t>181</a:t>
            </a:r>
            <a:r>
              <a:rPr lang="en-AU" sz="1600" dirty="0"/>
              <a:t> FTE and </a:t>
            </a:r>
            <a:r>
              <a:rPr lang="en-AU" sz="1600" b="1" dirty="0"/>
              <a:t>$92M</a:t>
            </a:r>
            <a:r>
              <a:rPr lang="en-AU" sz="1600" dirty="0"/>
              <a:t> (‘No mining operations’)</a:t>
            </a:r>
          </a:p>
          <a:p>
            <a:pPr marL="114300" indent="0">
              <a:spcBef>
                <a:spcPts val="1200"/>
              </a:spcBef>
              <a:buNone/>
            </a:pPr>
            <a:endParaRPr lang="en-AU" dirty="0"/>
          </a:p>
        </p:txBody>
      </p:sp>
      <p:sp>
        <p:nvSpPr>
          <p:cNvPr id="4" name="Slide Number Placeholder 3">
            <a:extLst>
              <a:ext uri="{FF2B5EF4-FFF2-40B4-BE49-F238E27FC236}">
                <a16:creationId xmlns:a16="http://schemas.microsoft.com/office/drawing/2014/main" id="{A732839F-A81A-41DE-905D-2956C1FB45E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5E4E09D-17BE-4044-B915-FB75ED01D77C}" type="slidenum">
              <a:rPr kumimoji="0" lang="en-AU" sz="1800" b="0" i="0" u="none" strike="noStrike" kern="1200" cap="none" spc="0" normalizeH="0" baseline="0" noProof="0" smtClean="0">
                <a:ln>
                  <a:noFill/>
                </a:ln>
                <a:solidFill>
                  <a:srgbClr val="FFFFFF"/>
                </a:solidFill>
                <a:effectLst/>
                <a:uLnTx/>
                <a:uFillTx/>
                <a:latin typeface="Verdan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103</a:t>
            </a:fld>
            <a:endParaRPr kumimoji="0" lang="en-AU" sz="1800" b="0" i="0" u="none" strike="noStrike" kern="1200" cap="none" spc="0" normalizeH="0" baseline="0" noProof="0" dirty="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369399408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01B41-EE9C-C840-8279-41191963EB7C}"/>
              </a:ext>
            </a:extLst>
          </p:cNvPr>
          <p:cNvSpPr>
            <a:spLocks noGrp="1"/>
          </p:cNvSpPr>
          <p:nvPr>
            <p:ph type="title"/>
          </p:nvPr>
        </p:nvSpPr>
        <p:spPr>
          <a:xfrm>
            <a:off x="457200" y="274638"/>
            <a:ext cx="8102664" cy="1143000"/>
          </a:xfrm>
        </p:spPr>
        <p:txBody>
          <a:bodyPr/>
          <a:lstStyle/>
          <a:p>
            <a:r>
              <a:rPr lang="en-AU" dirty="0"/>
              <a:t>DPE Peer Review (Marsden-Jacobs) </a:t>
            </a:r>
          </a:p>
        </p:txBody>
      </p:sp>
      <p:sp>
        <p:nvSpPr>
          <p:cNvPr id="3" name="Content Placeholder 2">
            <a:extLst>
              <a:ext uri="{FF2B5EF4-FFF2-40B4-BE49-F238E27FC236}">
                <a16:creationId xmlns:a16="http://schemas.microsoft.com/office/drawing/2014/main" id="{F838E01F-E3A0-DB43-B69B-A0C60DB57041}"/>
              </a:ext>
            </a:extLst>
          </p:cNvPr>
          <p:cNvSpPr>
            <a:spLocks noGrp="1"/>
          </p:cNvSpPr>
          <p:nvPr>
            <p:ph idx="1"/>
          </p:nvPr>
        </p:nvSpPr>
        <p:spPr>
          <a:xfrm>
            <a:off x="457200" y="1340768"/>
            <a:ext cx="7620000" cy="4800600"/>
          </a:xfrm>
        </p:spPr>
        <p:txBody>
          <a:bodyPr>
            <a:normAutofit/>
          </a:bodyPr>
          <a:lstStyle/>
          <a:p>
            <a:r>
              <a:rPr lang="en-AU" sz="1800" i="1" dirty="0"/>
              <a:t>“…Overall the AnalytEcon report robustly applies the guidelines for the assessment of economic costs and benefits…“</a:t>
            </a:r>
          </a:p>
          <a:p>
            <a:pPr>
              <a:spcBef>
                <a:spcPts val="1800"/>
              </a:spcBef>
            </a:pPr>
            <a:r>
              <a:rPr lang="en-AU" sz="1800" i="1" dirty="0"/>
              <a:t>“…indicative estimates broadly align with our expectations…”</a:t>
            </a:r>
          </a:p>
          <a:p>
            <a:pPr>
              <a:spcBef>
                <a:spcPts val="1800"/>
              </a:spcBef>
            </a:pPr>
            <a:r>
              <a:rPr lang="en-AU" sz="1800" i="1" dirty="0"/>
              <a:t>“…benefits and costs identified on the whole appear identified and categorised appropriately…” </a:t>
            </a:r>
          </a:p>
          <a:p>
            <a:pPr>
              <a:spcBef>
                <a:spcPts val="1800"/>
              </a:spcBef>
            </a:pPr>
            <a:r>
              <a:rPr lang="en-AU" sz="1800" dirty="0"/>
              <a:t>Whitehaven’s Responses to Submissions will include detailed responses to </a:t>
            </a:r>
            <a:r>
              <a:rPr lang="en-AU" sz="1800" dirty="0" err="1"/>
              <a:t>Mardsen</a:t>
            </a:r>
            <a:r>
              <a:rPr lang="en-AU" sz="1800" dirty="0"/>
              <a:t>-Jacobs’ peer review letter.  </a:t>
            </a:r>
          </a:p>
          <a:p>
            <a:pPr marL="114300" indent="0">
              <a:buNone/>
            </a:pPr>
            <a:endParaRPr lang="en-AU" sz="2400" i="1" dirty="0"/>
          </a:p>
          <a:p>
            <a:endParaRPr lang="en-AU" sz="2400" i="1" dirty="0"/>
          </a:p>
          <a:p>
            <a:endParaRPr lang="en-AU" dirty="0"/>
          </a:p>
        </p:txBody>
      </p:sp>
      <p:sp>
        <p:nvSpPr>
          <p:cNvPr id="4" name="Slide Number Placeholder 3">
            <a:extLst>
              <a:ext uri="{FF2B5EF4-FFF2-40B4-BE49-F238E27FC236}">
                <a16:creationId xmlns:a16="http://schemas.microsoft.com/office/drawing/2014/main" id="{892A680A-49B7-FF4A-BD25-B9BA40B6261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5E4E09D-17BE-4044-B915-FB75ED01D77C}" type="slidenum">
              <a:rPr kumimoji="0" lang="en-AU" sz="1800" b="0" i="0" u="none" strike="noStrike" kern="1200" cap="none" spc="0" normalizeH="0" baseline="0" noProof="0" smtClean="0">
                <a:ln>
                  <a:noFill/>
                </a:ln>
                <a:solidFill>
                  <a:srgbClr val="FFFFFF"/>
                </a:solidFill>
                <a:effectLst/>
                <a:uLnTx/>
                <a:uFillTx/>
                <a:latin typeface="Verdan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104</a:t>
            </a:fld>
            <a:endParaRPr kumimoji="0" lang="en-AU" sz="1800" b="0" i="0" u="none" strike="noStrike" kern="1200" cap="none" spc="0" normalizeH="0" baseline="0" noProof="0" dirty="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112054305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9885F-C50A-6A42-9088-395639A3A8E5}"/>
              </a:ext>
            </a:extLst>
          </p:cNvPr>
          <p:cNvSpPr>
            <a:spLocks noGrp="1"/>
          </p:cNvSpPr>
          <p:nvPr>
            <p:ph type="title"/>
          </p:nvPr>
        </p:nvSpPr>
        <p:spPr/>
        <p:txBody>
          <a:bodyPr/>
          <a:lstStyle/>
          <a:p>
            <a:r>
              <a:rPr lang="en-AU" dirty="0"/>
              <a:t>A Conservative View</a:t>
            </a:r>
          </a:p>
        </p:txBody>
      </p:sp>
      <p:sp>
        <p:nvSpPr>
          <p:cNvPr id="3" name="Content Placeholder 2">
            <a:extLst>
              <a:ext uri="{FF2B5EF4-FFF2-40B4-BE49-F238E27FC236}">
                <a16:creationId xmlns:a16="http://schemas.microsoft.com/office/drawing/2014/main" id="{2EDDCF5A-DDA0-C448-82E4-863AB7882518}"/>
              </a:ext>
            </a:extLst>
          </p:cNvPr>
          <p:cNvSpPr>
            <a:spLocks noGrp="1"/>
          </p:cNvSpPr>
          <p:nvPr>
            <p:ph idx="1"/>
          </p:nvPr>
        </p:nvSpPr>
        <p:spPr>
          <a:xfrm>
            <a:off x="479984" y="1340768"/>
            <a:ext cx="7908439" cy="4800600"/>
          </a:xfrm>
        </p:spPr>
        <p:txBody>
          <a:bodyPr>
            <a:normAutofit/>
          </a:bodyPr>
          <a:lstStyle/>
          <a:p>
            <a:r>
              <a:rPr lang="en-AU" sz="1900" dirty="0"/>
              <a:t>Assumptions and methods used are not prone to over-stating either benefits or costs of the Project including:</a:t>
            </a:r>
          </a:p>
          <a:p>
            <a:pPr lvl="1">
              <a:spcBef>
                <a:spcPts val="1200"/>
              </a:spcBef>
            </a:pPr>
            <a:r>
              <a:rPr lang="en-AU" sz="1700" dirty="0"/>
              <a:t>Only 20 per cent of employment considered as new jobs</a:t>
            </a:r>
          </a:p>
          <a:p>
            <a:pPr lvl="1">
              <a:spcBef>
                <a:spcPts val="1200"/>
              </a:spcBef>
            </a:pPr>
            <a:r>
              <a:rPr lang="en-AU" sz="1700" dirty="0"/>
              <a:t>The use of first round as opposed to cumulative input-output multipliers</a:t>
            </a:r>
          </a:p>
          <a:p>
            <a:pPr lvl="1">
              <a:spcBef>
                <a:spcPts val="1200"/>
              </a:spcBef>
            </a:pPr>
            <a:r>
              <a:rPr lang="en-AU" sz="1700" dirty="0"/>
              <a:t>Attributing only unambiguous benefits to the local economy</a:t>
            </a:r>
          </a:p>
          <a:p>
            <a:pPr>
              <a:spcBef>
                <a:spcPts val="1200"/>
              </a:spcBef>
            </a:pPr>
            <a:r>
              <a:rPr lang="en-AU" sz="1900" dirty="0"/>
              <a:t>This view is indirectly supported by the DRG Submission which:</a:t>
            </a:r>
          </a:p>
          <a:p>
            <a:pPr lvl="1">
              <a:spcBef>
                <a:spcPts val="1200"/>
              </a:spcBef>
            </a:pPr>
            <a:r>
              <a:rPr lang="en-AU" sz="1700" dirty="0"/>
              <a:t>Estimates greater royalties to NSW due largely to higher coal price assumption </a:t>
            </a:r>
          </a:p>
          <a:p>
            <a:pPr lvl="1">
              <a:spcBef>
                <a:spcPts val="1200"/>
              </a:spcBef>
            </a:pPr>
            <a:r>
              <a:rPr lang="en-AU" sz="1700" dirty="0"/>
              <a:t>Greater flow-on benefits to NSW in terms of employment</a:t>
            </a:r>
          </a:p>
        </p:txBody>
      </p:sp>
      <p:sp>
        <p:nvSpPr>
          <p:cNvPr id="4" name="Slide Number Placeholder 3">
            <a:extLst>
              <a:ext uri="{FF2B5EF4-FFF2-40B4-BE49-F238E27FC236}">
                <a16:creationId xmlns:a16="http://schemas.microsoft.com/office/drawing/2014/main" id="{595041F6-10DE-BD4A-B2BF-F396D742DBB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5E4E09D-17BE-4044-B915-FB75ED01D77C}" type="slidenum">
              <a:rPr kumimoji="0" lang="en-AU" sz="1800" b="0" i="0" u="none" strike="noStrike" kern="1200" cap="none" spc="0" normalizeH="0" baseline="0" noProof="0" smtClean="0">
                <a:ln>
                  <a:noFill/>
                </a:ln>
                <a:solidFill>
                  <a:srgbClr val="FFFFFF"/>
                </a:solidFill>
                <a:effectLst/>
                <a:uLnTx/>
                <a:uFillTx/>
                <a:latin typeface="Verdan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105</a:t>
            </a:fld>
            <a:endParaRPr kumimoji="0" lang="en-AU" sz="1800" b="0" i="0" u="none" strike="noStrike" kern="1200" cap="none" spc="0" normalizeH="0" baseline="0" noProof="0" dirty="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332720658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5A606-1B56-FF4A-94AE-E1041D1E1BF3}"/>
              </a:ext>
            </a:extLst>
          </p:cNvPr>
          <p:cNvSpPr>
            <a:spLocks noGrp="1"/>
          </p:cNvSpPr>
          <p:nvPr>
            <p:ph type="title"/>
          </p:nvPr>
        </p:nvSpPr>
        <p:spPr>
          <a:xfrm>
            <a:off x="457200" y="274638"/>
            <a:ext cx="8219256" cy="1143000"/>
          </a:xfrm>
        </p:spPr>
        <p:txBody>
          <a:bodyPr/>
          <a:lstStyle/>
          <a:p>
            <a:r>
              <a:rPr lang="en-AU" sz="3600" dirty="0"/>
              <a:t>Agriculture</a:t>
            </a:r>
          </a:p>
        </p:txBody>
      </p:sp>
      <p:sp>
        <p:nvSpPr>
          <p:cNvPr id="3" name="Content Placeholder 2">
            <a:extLst>
              <a:ext uri="{FF2B5EF4-FFF2-40B4-BE49-F238E27FC236}">
                <a16:creationId xmlns:a16="http://schemas.microsoft.com/office/drawing/2014/main" id="{9C6BE7B5-46CE-764F-A27B-1301FC0C0D01}"/>
              </a:ext>
            </a:extLst>
          </p:cNvPr>
          <p:cNvSpPr>
            <a:spLocks noGrp="1"/>
          </p:cNvSpPr>
          <p:nvPr>
            <p:ph sz="half" idx="1"/>
          </p:nvPr>
        </p:nvSpPr>
        <p:spPr>
          <a:xfrm>
            <a:off x="457200" y="1268760"/>
            <a:ext cx="3970784" cy="5205176"/>
          </a:xfrm>
        </p:spPr>
        <p:txBody>
          <a:bodyPr>
            <a:noAutofit/>
          </a:bodyPr>
          <a:lstStyle/>
          <a:p>
            <a:r>
              <a:rPr lang="en-AU" sz="1700" dirty="0"/>
              <a:t>EIS submissions raised concerns in regard to competition for labour – particularly from agricultural sectors</a:t>
            </a:r>
          </a:p>
          <a:p>
            <a:pPr>
              <a:spcBef>
                <a:spcPts val="1200"/>
              </a:spcBef>
            </a:pPr>
            <a:r>
              <a:rPr lang="en-AU" sz="1700" dirty="0"/>
              <a:t>In rural Australia agriculture is the primary source of employment</a:t>
            </a:r>
          </a:p>
          <a:p>
            <a:pPr marL="342900" lvl="1">
              <a:spcBef>
                <a:spcPts val="1200"/>
              </a:spcBef>
              <a:buClr>
                <a:schemeClr val="accent1"/>
              </a:buClr>
            </a:pPr>
            <a:r>
              <a:rPr lang="en-AU" sz="1700" dirty="0"/>
              <a:t>Over the last twelve years agricultural employment has fallen by almost 19%</a:t>
            </a:r>
          </a:p>
          <a:p>
            <a:pPr marL="342900" lvl="1">
              <a:spcBef>
                <a:spcPts val="1200"/>
              </a:spcBef>
              <a:buClr>
                <a:schemeClr val="accent1"/>
              </a:buClr>
            </a:pPr>
            <a:r>
              <a:rPr lang="en-AU" sz="1700" dirty="0"/>
              <a:t>Regional Australia is not immune from other downward employment trends in manufacturing and retail trade</a:t>
            </a:r>
          </a:p>
          <a:p>
            <a:pPr marL="342900" lvl="1">
              <a:spcBef>
                <a:spcPts val="1200"/>
              </a:spcBef>
              <a:buClr>
                <a:schemeClr val="accent1"/>
              </a:buClr>
            </a:pPr>
            <a:r>
              <a:rPr lang="en-AU" sz="1700" dirty="0"/>
              <a:t>This has and will see declines in rural population growth</a:t>
            </a:r>
          </a:p>
        </p:txBody>
      </p:sp>
      <p:pic>
        <p:nvPicPr>
          <p:cNvPr id="6" name="Content Placeholder 5">
            <a:extLst>
              <a:ext uri="{FF2B5EF4-FFF2-40B4-BE49-F238E27FC236}">
                <a16:creationId xmlns:a16="http://schemas.microsoft.com/office/drawing/2014/main" id="{6C603352-17E1-F94C-8390-33F99DAA1B81}"/>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27984" y="1417638"/>
            <a:ext cx="3240360" cy="2592288"/>
          </a:xfrm>
        </p:spPr>
      </p:pic>
      <p:sp>
        <p:nvSpPr>
          <p:cNvPr id="7" name="Slide Number Placeholder 3">
            <a:extLst>
              <a:ext uri="{FF2B5EF4-FFF2-40B4-BE49-F238E27FC236}">
                <a16:creationId xmlns:a16="http://schemas.microsoft.com/office/drawing/2014/main" id="{F1E0D2B7-5EC1-4BA0-9921-47A29FA67CA3}"/>
              </a:ext>
            </a:extLst>
          </p:cNvPr>
          <p:cNvSpPr>
            <a:spLocks noGrp="1"/>
          </p:cNvSpPr>
          <p:nvPr>
            <p:ph type="sldNum" sz="quarter" idx="12"/>
          </p:nvPr>
        </p:nvSpPr>
        <p:spPr>
          <a:xfrm>
            <a:off x="8559864" y="5648960"/>
            <a:ext cx="548640" cy="3240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5E4E09D-17BE-4044-B915-FB75ED01D77C}" type="slidenum">
              <a:rPr kumimoji="0" lang="en-AU" sz="1800" b="0" i="0" u="none" strike="noStrike" kern="1200" cap="none" spc="0" normalizeH="0" baseline="0" noProof="0" smtClean="0">
                <a:ln>
                  <a:noFill/>
                </a:ln>
                <a:solidFill>
                  <a:srgbClr val="FFFFFF"/>
                </a:solidFill>
                <a:effectLst/>
                <a:uLnTx/>
                <a:uFillTx/>
                <a:latin typeface="Verdan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106</a:t>
            </a:fld>
            <a:endParaRPr kumimoji="0" lang="en-AU" sz="1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8" name="Content Placeholder 2">
            <a:extLst>
              <a:ext uri="{FF2B5EF4-FFF2-40B4-BE49-F238E27FC236}">
                <a16:creationId xmlns:a16="http://schemas.microsoft.com/office/drawing/2014/main" id="{0EF28848-082D-42EF-927F-AB6C76E84E32}"/>
              </a:ext>
            </a:extLst>
          </p:cNvPr>
          <p:cNvSpPr txBox="1">
            <a:spLocks/>
          </p:cNvSpPr>
          <p:nvPr/>
        </p:nvSpPr>
        <p:spPr>
          <a:xfrm>
            <a:off x="4550489" y="4581128"/>
            <a:ext cx="3970784" cy="859234"/>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8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4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8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8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8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9pPr>
          </a:lstStyle>
          <a:p>
            <a:pPr marL="114300" marR="0" lvl="0" indent="0" algn="l" defTabSz="914400" rtl="0" eaLnBrk="1" fontAlgn="auto" latinLnBrk="0" hangingPunct="1">
              <a:lnSpc>
                <a:spcPct val="100000"/>
              </a:lnSpc>
              <a:spcBef>
                <a:spcPct val="20000"/>
              </a:spcBef>
              <a:spcAft>
                <a:spcPts val="0"/>
              </a:spcAft>
              <a:buClr>
                <a:srgbClr val="857362"/>
              </a:buClr>
              <a:buSzTx/>
              <a:buFont typeface="Arial" pitchFamily="34" charset="0"/>
              <a:buNone/>
              <a:tabLst/>
              <a:defRPr/>
            </a:pPr>
            <a:endParaRPr kumimoji="0" lang="en-AU" sz="1600" b="0" i="0" u="none" strike="noStrike" kern="1200" cap="none" spc="0" normalizeH="0" baseline="0" noProof="0" dirty="0">
              <a:ln>
                <a:noFill/>
              </a:ln>
              <a:solidFill>
                <a:srgbClr val="FF6600"/>
              </a:solidFill>
              <a:effectLst/>
              <a:uLnTx/>
              <a:uFillTx/>
              <a:latin typeface="Verdana"/>
              <a:ea typeface="+mn-ea"/>
              <a:cs typeface="+mn-cs"/>
            </a:endParaRPr>
          </a:p>
        </p:txBody>
      </p:sp>
      <p:grpSp>
        <p:nvGrpSpPr>
          <p:cNvPr id="4" name="Group 3">
            <a:extLst>
              <a:ext uri="{FF2B5EF4-FFF2-40B4-BE49-F238E27FC236}">
                <a16:creationId xmlns:a16="http://schemas.microsoft.com/office/drawing/2014/main" id="{DEBA5EFB-297B-43EE-B5F3-94256C1E5AD6}"/>
              </a:ext>
            </a:extLst>
          </p:cNvPr>
          <p:cNvGrpSpPr/>
          <p:nvPr/>
        </p:nvGrpSpPr>
        <p:grpSpPr>
          <a:xfrm>
            <a:off x="4566828" y="4053048"/>
            <a:ext cx="3121427" cy="2420888"/>
            <a:chOff x="4546916" y="4138780"/>
            <a:chExt cx="3121427" cy="2420888"/>
          </a:xfrm>
        </p:grpSpPr>
        <p:pic>
          <p:nvPicPr>
            <p:cNvPr id="5" name="Graphic 4">
              <a:extLst>
                <a:ext uri="{FF2B5EF4-FFF2-40B4-BE49-F238E27FC236}">
                  <a16:creationId xmlns:a16="http://schemas.microsoft.com/office/drawing/2014/main" id="{88F4BC56-7E8A-B04C-A57D-E2E1EABF254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46916" y="4138780"/>
              <a:ext cx="3121427" cy="2420888"/>
            </a:xfrm>
            <a:prstGeom prst="rect">
              <a:avLst/>
            </a:prstGeom>
          </p:spPr>
        </p:pic>
        <p:sp>
          <p:nvSpPr>
            <p:cNvPr id="9" name="Rectangle 8">
              <a:extLst>
                <a:ext uri="{FF2B5EF4-FFF2-40B4-BE49-F238E27FC236}">
                  <a16:creationId xmlns:a16="http://schemas.microsoft.com/office/drawing/2014/main" id="{5F869AC4-156E-4C46-B4A6-9CB79163681D}"/>
                </a:ext>
              </a:extLst>
            </p:cNvPr>
            <p:cNvSpPr/>
            <p:nvPr/>
          </p:nvSpPr>
          <p:spPr>
            <a:xfrm>
              <a:off x="4546916" y="4931049"/>
              <a:ext cx="123610" cy="3108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Verdana"/>
                <a:ea typeface="+mn-ea"/>
                <a:cs typeface="+mn-cs"/>
              </a:endParaRPr>
            </a:p>
          </p:txBody>
        </p:sp>
      </p:grpSp>
    </p:spTree>
    <p:extLst>
      <p:ext uri="{BB962C8B-B14F-4D97-AF65-F5344CB8AC3E}">
        <p14:creationId xmlns:p14="http://schemas.microsoft.com/office/powerpoint/2010/main" val="178755428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2C17C-987B-3549-AF02-E05ACB39B2C2}"/>
              </a:ext>
            </a:extLst>
          </p:cNvPr>
          <p:cNvSpPr>
            <a:spLocks noGrp="1"/>
          </p:cNvSpPr>
          <p:nvPr>
            <p:ph type="title"/>
          </p:nvPr>
        </p:nvSpPr>
        <p:spPr/>
        <p:txBody>
          <a:bodyPr/>
          <a:lstStyle/>
          <a:p>
            <a:r>
              <a:rPr lang="en-AU" sz="3600" dirty="0"/>
              <a:t>Mining</a:t>
            </a:r>
          </a:p>
        </p:txBody>
      </p:sp>
      <p:sp>
        <p:nvSpPr>
          <p:cNvPr id="3" name="Content Placeholder 2">
            <a:extLst>
              <a:ext uri="{FF2B5EF4-FFF2-40B4-BE49-F238E27FC236}">
                <a16:creationId xmlns:a16="http://schemas.microsoft.com/office/drawing/2014/main" id="{B5CF2227-6DB5-0048-A715-11B1FC8C8A63}"/>
              </a:ext>
            </a:extLst>
          </p:cNvPr>
          <p:cNvSpPr>
            <a:spLocks noGrp="1"/>
          </p:cNvSpPr>
          <p:nvPr>
            <p:ph sz="half" idx="1"/>
          </p:nvPr>
        </p:nvSpPr>
        <p:spPr>
          <a:xfrm>
            <a:off x="457200" y="1238586"/>
            <a:ext cx="4330824" cy="4590288"/>
          </a:xfrm>
        </p:spPr>
        <p:txBody>
          <a:bodyPr>
            <a:normAutofit/>
          </a:bodyPr>
          <a:lstStyle/>
          <a:p>
            <a:pPr marL="342900" lvl="1">
              <a:spcBef>
                <a:spcPts val="1200"/>
              </a:spcBef>
              <a:buClr>
                <a:schemeClr val="accent1"/>
              </a:buClr>
            </a:pPr>
            <a:r>
              <a:rPr lang="en-AU" sz="1700" dirty="0"/>
              <a:t>In Gunnedah and Narrabri coincident increases in mining employment appear to have curtailed population decline (or increased population)</a:t>
            </a:r>
          </a:p>
          <a:p>
            <a:pPr marL="342900" lvl="1">
              <a:spcBef>
                <a:spcPts val="1200"/>
              </a:spcBef>
              <a:buClr>
                <a:schemeClr val="accent1"/>
              </a:buClr>
            </a:pPr>
            <a:r>
              <a:rPr lang="en-AU" sz="1700" dirty="0"/>
              <a:t>Sustained / sustainable increases in LGA population can have associated economic and </a:t>
            </a:r>
            <a:br>
              <a:rPr lang="en-AU" sz="1700" dirty="0"/>
            </a:br>
            <a:r>
              <a:rPr lang="en-AU" sz="1700" dirty="0"/>
              <a:t>socio-economic benefits</a:t>
            </a:r>
          </a:p>
          <a:p>
            <a:pPr marL="708660" lvl="2">
              <a:spcBef>
                <a:spcPts val="1200"/>
              </a:spcBef>
              <a:buClr>
                <a:schemeClr val="accent1"/>
              </a:buClr>
            </a:pPr>
            <a:r>
              <a:rPr lang="en-AU" sz="1600" dirty="0"/>
              <a:t>Gunnedah has strong employment growth in the service sector</a:t>
            </a:r>
          </a:p>
          <a:p>
            <a:pPr marL="708660" lvl="2">
              <a:spcBef>
                <a:spcPts val="1200"/>
              </a:spcBef>
              <a:buClr>
                <a:schemeClr val="accent1"/>
              </a:buClr>
            </a:pPr>
            <a:r>
              <a:rPr lang="en-AU" sz="1600" dirty="0"/>
              <a:t>Narrabri has seen a recovery in its service sector</a:t>
            </a:r>
          </a:p>
          <a:p>
            <a:endParaRPr lang="en-AU" dirty="0"/>
          </a:p>
        </p:txBody>
      </p:sp>
      <p:pic>
        <p:nvPicPr>
          <p:cNvPr id="7" name="Content Placeholder 6">
            <a:extLst>
              <a:ext uri="{FF2B5EF4-FFF2-40B4-BE49-F238E27FC236}">
                <a16:creationId xmlns:a16="http://schemas.microsoft.com/office/drawing/2014/main" id="{8D9BA5EE-342B-1047-96EC-605942795748}"/>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97030" y="980728"/>
            <a:ext cx="2743322" cy="2661989"/>
          </a:xfrm>
        </p:spPr>
      </p:pic>
      <p:sp>
        <p:nvSpPr>
          <p:cNvPr id="5" name="Slide Number Placeholder 4">
            <a:extLst>
              <a:ext uri="{FF2B5EF4-FFF2-40B4-BE49-F238E27FC236}">
                <a16:creationId xmlns:a16="http://schemas.microsoft.com/office/drawing/2014/main" id="{827C648D-8837-6644-860E-3FB37A9EC9F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5E4E09D-17BE-4044-B915-FB75ED01D77C}" type="slidenum">
              <a:rPr kumimoji="0" lang="en-AU" sz="1800" b="0" i="0" u="none" strike="noStrike" kern="1200" cap="none" spc="0" normalizeH="0" baseline="0" noProof="0" smtClean="0">
                <a:ln>
                  <a:noFill/>
                </a:ln>
                <a:solidFill>
                  <a:srgbClr val="FFFFFF"/>
                </a:solidFill>
                <a:effectLst/>
                <a:uLnTx/>
                <a:uFillTx/>
                <a:latin typeface="Verdan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107</a:t>
            </a:fld>
            <a:endParaRPr kumimoji="0" lang="en-AU" sz="1800" b="0" i="0" u="none" strike="noStrike" kern="1200" cap="none" spc="0" normalizeH="0" baseline="0" noProof="0" dirty="0">
              <a:ln>
                <a:noFill/>
              </a:ln>
              <a:solidFill>
                <a:srgbClr val="FFFFFF"/>
              </a:solidFill>
              <a:effectLst/>
              <a:uLnTx/>
              <a:uFillTx/>
              <a:latin typeface="Verdana"/>
              <a:ea typeface="+mn-ea"/>
              <a:cs typeface="+mn-cs"/>
            </a:endParaRPr>
          </a:p>
        </p:txBody>
      </p:sp>
      <p:grpSp>
        <p:nvGrpSpPr>
          <p:cNvPr id="6" name="Group 5">
            <a:extLst>
              <a:ext uri="{FF2B5EF4-FFF2-40B4-BE49-F238E27FC236}">
                <a16:creationId xmlns:a16="http://schemas.microsoft.com/office/drawing/2014/main" id="{08B93120-7A12-47E0-B1CB-48FEB8C0D3F0}"/>
              </a:ext>
            </a:extLst>
          </p:cNvPr>
          <p:cNvGrpSpPr/>
          <p:nvPr/>
        </p:nvGrpSpPr>
        <p:grpSpPr>
          <a:xfrm>
            <a:off x="4932040" y="3623195"/>
            <a:ext cx="3145160" cy="2194658"/>
            <a:chOff x="4932040" y="3623195"/>
            <a:chExt cx="3145160" cy="2194658"/>
          </a:xfrm>
        </p:grpSpPr>
        <p:pic>
          <p:nvPicPr>
            <p:cNvPr id="9" name="Graphic 8">
              <a:extLst>
                <a:ext uri="{FF2B5EF4-FFF2-40B4-BE49-F238E27FC236}">
                  <a16:creationId xmlns:a16="http://schemas.microsoft.com/office/drawing/2014/main" id="{D3374FAB-52E6-7443-AD0C-2F261621D67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32040" y="3623195"/>
              <a:ext cx="3145160" cy="2194658"/>
            </a:xfrm>
            <a:prstGeom prst="rect">
              <a:avLst/>
            </a:prstGeom>
          </p:spPr>
        </p:pic>
        <p:sp>
          <p:nvSpPr>
            <p:cNvPr id="4" name="Rectangle 3">
              <a:extLst>
                <a:ext uri="{FF2B5EF4-FFF2-40B4-BE49-F238E27FC236}">
                  <a16:creationId xmlns:a16="http://schemas.microsoft.com/office/drawing/2014/main" id="{01317A0C-84C9-487B-AF53-FF6B96E8C740}"/>
                </a:ext>
              </a:extLst>
            </p:cNvPr>
            <p:cNvSpPr/>
            <p:nvPr/>
          </p:nvSpPr>
          <p:spPr>
            <a:xfrm>
              <a:off x="4932040" y="4330174"/>
              <a:ext cx="123610" cy="3108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Verdana"/>
                <a:ea typeface="+mn-ea"/>
                <a:cs typeface="+mn-cs"/>
              </a:endParaRPr>
            </a:p>
          </p:txBody>
        </p:sp>
      </p:grpSp>
    </p:spTree>
    <p:extLst>
      <p:ext uri="{BB962C8B-B14F-4D97-AF65-F5344CB8AC3E}">
        <p14:creationId xmlns:p14="http://schemas.microsoft.com/office/powerpoint/2010/main" val="164635237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4"/>
          </p:nvPr>
        </p:nvSpPr>
        <p:spPr>
          <a:xfrm>
            <a:off x="467544" y="6312162"/>
            <a:ext cx="370163" cy="135794"/>
          </a:xfrm>
        </p:spPr>
        <p:txBody>
          <a:bodyPr/>
          <a:lstStyle/>
          <a:p>
            <a:fld id="{E917DE0E-AFB1-41FD-BC35-27DB61CA125F}" type="slidenum">
              <a:rPr lang="en-AU" smtClean="0">
                <a:solidFill>
                  <a:srgbClr val="4E5768"/>
                </a:solidFill>
              </a:rPr>
              <a:pPr/>
              <a:t>108</a:t>
            </a:fld>
            <a:r>
              <a:rPr lang="en-AU" dirty="0">
                <a:solidFill>
                  <a:srgbClr val="4E5768"/>
                </a:solidFill>
              </a:rPr>
              <a:t> </a:t>
            </a:r>
            <a:r>
              <a:rPr lang="en-AU" dirty="0">
                <a:solidFill>
                  <a:srgbClr val="D3AE64"/>
                </a:solidFill>
              </a:rPr>
              <a:t>//</a:t>
            </a:r>
          </a:p>
        </p:txBody>
      </p:sp>
      <p:sp>
        <p:nvSpPr>
          <p:cNvPr id="9" name="Content Placeholder 2"/>
          <p:cNvSpPr txBox="1">
            <a:spLocks/>
          </p:cNvSpPr>
          <p:nvPr/>
        </p:nvSpPr>
        <p:spPr>
          <a:xfrm>
            <a:off x="710629" y="1844824"/>
            <a:ext cx="7806795" cy="3168352"/>
          </a:xfrm>
          <a:prstGeom prst="rect">
            <a:avLst/>
          </a:prstGeom>
        </p:spPr>
        <p:txBody>
          <a:bodyPr vert="horz" lIns="0" tIns="0" rIns="0" bIns="0" rtlCol="0">
            <a:noAutofit/>
          </a:bodyPr>
          <a:lstStyle>
            <a:lvl1pPr marL="0" indent="0" algn="l" defTabSz="914400" rtl="0" eaLnBrk="1" latinLnBrk="0" hangingPunct="1">
              <a:lnSpc>
                <a:spcPct val="100000"/>
              </a:lnSpc>
              <a:spcBef>
                <a:spcPts val="600"/>
              </a:spcBef>
              <a:spcAft>
                <a:spcPts val="600"/>
              </a:spcAft>
              <a:buClr>
                <a:schemeClr val="tx1"/>
              </a:buClr>
              <a:buFont typeface="Arial" pitchFamily="34" charset="0"/>
              <a:buNone/>
              <a:defRPr lang="en-US" sz="1600" b="1" kern="1200" dirty="0" smtClean="0">
                <a:solidFill>
                  <a:schemeClr val="accent3"/>
                </a:solidFill>
                <a:latin typeface="+mn-lt"/>
                <a:ea typeface="+mn-ea"/>
                <a:cs typeface="+mn-cs"/>
              </a:defRPr>
            </a:lvl1pPr>
            <a:lvl2pPr marL="174625" indent="-174625" algn="l" defTabSz="914400" rtl="0" eaLnBrk="1" latinLnBrk="0" hangingPunct="1">
              <a:spcBef>
                <a:spcPts val="0"/>
              </a:spcBef>
              <a:spcAft>
                <a:spcPts val="600"/>
              </a:spcAft>
              <a:buClr>
                <a:schemeClr val="accent4"/>
              </a:buClr>
              <a:buFont typeface="Arial" panose="020B0604020202020204" pitchFamily="34" charset="0"/>
              <a:buChar char="–"/>
              <a:defRPr lang="en-US" sz="1400" kern="1200" dirty="0" smtClean="0">
                <a:solidFill>
                  <a:schemeClr val="accent3"/>
                </a:solidFill>
                <a:latin typeface="+mn-lt"/>
                <a:ea typeface="+mn-ea"/>
                <a:cs typeface="+mn-cs"/>
              </a:defRPr>
            </a:lvl2pPr>
            <a:lvl3pPr marL="358775" indent="-184150" algn="l" defTabSz="914400" rtl="0" eaLnBrk="1" latinLnBrk="0" hangingPunct="1">
              <a:spcBef>
                <a:spcPts val="0"/>
              </a:spcBef>
              <a:spcAft>
                <a:spcPts val="300"/>
              </a:spcAft>
              <a:buClr>
                <a:schemeClr val="accent4"/>
              </a:buClr>
              <a:buFont typeface="Arial" panose="020B0604020202020204" pitchFamily="34" charset="0"/>
              <a:buChar char="–"/>
              <a:defRPr lang="en-US" sz="1400" kern="1200" dirty="0" smtClean="0">
                <a:solidFill>
                  <a:schemeClr val="accent3"/>
                </a:solidFill>
                <a:latin typeface="+mn-lt"/>
                <a:ea typeface="+mn-ea"/>
                <a:cs typeface="+mn-cs"/>
              </a:defRPr>
            </a:lvl3pPr>
            <a:lvl4pPr marL="533400" indent="-174625" algn="l" defTabSz="914400" rtl="0" eaLnBrk="1" latinLnBrk="0" hangingPunct="1">
              <a:spcBef>
                <a:spcPts val="0"/>
              </a:spcBef>
              <a:spcAft>
                <a:spcPts val="300"/>
              </a:spcAft>
              <a:buClr>
                <a:schemeClr val="accent4"/>
              </a:buClr>
              <a:buFont typeface="Arial" panose="020B0604020202020204" pitchFamily="34" charset="0"/>
              <a:buChar char="–"/>
              <a:defRPr sz="1400" kern="1200" baseline="0">
                <a:solidFill>
                  <a:schemeClr val="accent3"/>
                </a:solidFill>
                <a:latin typeface="+mn-lt"/>
                <a:ea typeface="+mn-ea"/>
                <a:cs typeface="+mn-cs"/>
              </a:defRPr>
            </a:lvl4pPr>
            <a:lvl5pPr marL="0" indent="0" algn="l" defTabSz="914400" rtl="0" eaLnBrk="1" latinLnBrk="0" hangingPunct="1">
              <a:spcBef>
                <a:spcPts val="600"/>
              </a:spcBef>
              <a:spcAft>
                <a:spcPts val="600"/>
              </a:spcAft>
              <a:buFont typeface="Arial" pitchFamily="34" charset="0"/>
              <a:buNone/>
              <a:defRPr sz="900" kern="1200" baseline="0">
                <a:solidFill>
                  <a:schemeClr val="accent3"/>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Clr>
                <a:srgbClr val="D3AE64"/>
              </a:buClr>
              <a:buNone/>
            </a:pPr>
            <a:endParaRPr lang="en-AU" sz="1500" cap="all" dirty="0">
              <a:solidFill>
                <a:schemeClr val="accent2"/>
              </a:solidFill>
            </a:endParaRPr>
          </a:p>
          <a:p>
            <a:pPr marL="0" lvl="1" indent="0">
              <a:buClr>
                <a:srgbClr val="D3AE64"/>
              </a:buClr>
              <a:buNone/>
            </a:pPr>
            <a:endParaRPr lang="en-AU" sz="1320" dirty="0">
              <a:solidFill>
                <a:srgbClr val="4E5768"/>
              </a:solidFill>
            </a:endParaRPr>
          </a:p>
          <a:p>
            <a:pPr lvl="1" fontAlgn="auto">
              <a:buClr>
                <a:srgbClr val="D3AE64"/>
              </a:buClr>
            </a:pPr>
            <a:endParaRPr lang="en-AU" sz="1320" dirty="0">
              <a:solidFill>
                <a:srgbClr val="4E5768"/>
              </a:solidFill>
            </a:endParaRPr>
          </a:p>
          <a:p>
            <a:pPr lvl="1" fontAlgn="auto">
              <a:buClr>
                <a:srgbClr val="D3AE64"/>
              </a:buClr>
            </a:pPr>
            <a:endParaRPr lang="en-AU" sz="1320" dirty="0">
              <a:solidFill>
                <a:srgbClr val="4E5768"/>
              </a:solidFill>
            </a:endParaRPr>
          </a:p>
          <a:p>
            <a:pPr marL="0" lvl="1" indent="0">
              <a:buClr>
                <a:srgbClr val="D3AE64"/>
              </a:buClr>
              <a:buNone/>
            </a:pPr>
            <a:endParaRPr lang="en-AU" sz="1320" dirty="0">
              <a:solidFill>
                <a:srgbClr val="4E5768"/>
              </a:solidFill>
            </a:endParaRPr>
          </a:p>
          <a:p>
            <a:pPr lvl="4" fontAlgn="auto"/>
            <a:endParaRPr lang="en-AU" sz="849" dirty="0">
              <a:solidFill>
                <a:srgbClr val="4E5768"/>
              </a:solidFill>
            </a:endParaRPr>
          </a:p>
          <a:p>
            <a:pPr fontAlgn="auto">
              <a:buClr>
                <a:prstClr val="black"/>
              </a:buClr>
            </a:pPr>
            <a:endParaRPr lang="en-AU" sz="1509" dirty="0">
              <a:solidFill>
                <a:srgbClr val="4E5768"/>
              </a:solidFill>
            </a:endParaRPr>
          </a:p>
          <a:p>
            <a:pPr fontAlgn="auto">
              <a:buClr>
                <a:prstClr val="black"/>
              </a:buClr>
            </a:pPr>
            <a:endParaRPr lang="en-AU" sz="1509" dirty="0">
              <a:solidFill>
                <a:srgbClr val="4E5768"/>
              </a:solidFill>
            </a:endParaRPr>
          </a:p>
        </p:txBody>
      </p:sp>
      <p:sp>
        <p:nvSpPr>
          <p:cNvPr id="11" name="Title 4">
            <a:extLst>
              <a:ext uri="{FF2B5EF4-FFF2-40B4-BE49-F238E27FC236}">
                <a16:creationId xmlns:a16="http://schemas.microsoft.com/office/drawing/2014/main" id="{7EC0B1DC-5AD2-401E-8259-449B6421DABC}"/>
              </a:ext>
            </a:extLst>
          </p:cNvPr>
          <p:cNvSpPr txBox="1">
            <a:spLocks/>
          </p:cNvSpPr>
          <p:nvPr/>
        </p:nvSpPr>
        <p:spPr>
          <a:xfrm>
            <a:off x="467544" y="334249"/>
            <a:ext cx="7815880" cy="509307"/>
          </a:xfrm>
          <a:prstGeom prst="rect">
            <a:avLst/>
          </a:prstGeom>
        </p:spPr>
        <p:txBody>
          <a:bodyPr vert="horz" lIns="0" tIns="0" rIns="0" bIns="0" rtlCol="0" anchor="b">
            <a:normAutofit/>
          </a:bodyPr>
          <a:lstStyle>
            <a:lvl1pPr algn="l" defTabSz="914400" rtl="0" eaLnBrk="1" latinLnBrk="0" hangingPunct="1">
              <a:lnSpc>
                <a:spcPct val="90000"/>
              </a:lnSpc>
              <a:spcBef>
                <a:spcPct val="0"/>
              </a:spcBef>
              <a:buNone/>
              <a:defRPr sz="3000" b="1" kern="1200" baseline="0">
                <a:solidFill>
                  <a:schemeClr val="accent1"/>
                </a:solidFill>
                <a:latin typeface="+mj-lt"/>
                <a:ea typeface="+mj-ea"/>
                <a:cs typeface="+mj-cs"/>
              </a:defRPr>
            </a:lvl1pPr>
          </a:lstStyle>
          <a:p>
            <a:r>
              <a:rPr lang="en-AU" sz="2800" dirty="0"/>
              <a:t>Project Summary</a:t>
            </a:r>
          </a:p>
        </p:txBody>
      </p:sp>
      <p:sp>
        <p:nvSpPr>
          <p:cNvPr id="2" name="Footer Placeholder 1"/>
          <p:cNvSpPr>
            <a:spLocks noGrp="1"/>
          </p:cNvSpPr>
          <p:nvPr>
            <p:ph type="ftr" sz="quarter" idx="13"/>
          </p:nvPr>
        </p:nvSpPr>
        <p:spPr/>
        <p:txBody>
          <a:bodyPr/>
          <a:lstStyle/>
          <a:p>
            <a:r>
              <a:rPr lang="en-AU" dirty="0"/>
              <a:t>Vickery Extension Project - Briefing </a:t>
            </a:r>
          </a:p>
        </p:txBody>
      </p:sp>
      <p:sp>
        <p:nvSpPr>
          <p:cNvPr id="8" name="TextBox 7">
            <a:extLst>
              <a:ext uri="{FF2B5EF4-FFF2-40B4-BE49-F238E27FC236}">
                <a16:creationId xmlns:a16="http://schemas.microsoft.com/office/drawing/2014/main" id="{DCB18C3D-C630-4A0B-A93B-0B702D1B5649}"/>
              </a:ext>
            </a:extLst>
          </p:cNvPr>
          <p:cNvSpPr txBox="1"/>
          <p:nvPr/>
        </p:nvSpPr>
        <p:spPr>
          <a:xfrm>
            <a:off x="390719" y="934437"/>
            <a:ext cx="8213729" cy="2031325"/>
          </a:xfrm>
          <a:prstGeom prst="rect">
            <a:avLst/>
          </a:prstGeom>
          <a:noFill/>
        </p:spPr>
        <p:txBody>
          <a:bodyPr wrap="square" rtlCol="0">
            <a:spAutoFit/>
          </a:bodyPr>
          <a:lstStyle/>
          <a:p>
            <a:pPr marL="171450" lvl="1" indent="-171450">
              <a:spcBef>
                <a:spcPts val="600"/>
              </a:spcBef>
              <a:spcAft>
                <a:spcPts val="600"/>
              </a:spcAft>
              <a:buClr>
                <a:schemeClr val="accent4"/>
              </a:buClr>
              <a:buFont typeface="Arial" panose="020B0604020202020204" pitchFamily="34" charset="0"/>
              <a:buChar char="•"/>
            </a:pPr>
            <a:endParaRPr lang="en-AU" sz="1200" b="1" dirty="0">
              <a:solidFill>
                <a:srgbClr val="6B8096"/>
              </a:solidFill>
            </a:endParaRPr>
          </a:p>
          <a:p>
            <a:pPr marL="171450" lvl="1" indent="-171450">
              <a:spcBef>
                <a:spcPts val="600"/>
              </a:spcBef>
              <a:spcAft>
                <a:spcPts val="600"/>
              </a:spcAft>
              <a:buClr>
                <a:schemeClr val="accent4"/>
              </a:buClr>
              <a:buFont typeface="Arial" panose="020B0604020202020204" pitchFamily="34" charset="0"/>
              <a:buChar char="•"/>
            </a:pPr>
            <a:endParaRPr lang="en-AU" sz="1200" b="1" dirty="0">
              <a:solidFill>
                <a:srgbClr val="6B8096"/>
              </a:solidFill>
            </a:endParaRPr>
          </a:p>
          <a:p>
            <a:pPr marL="0" lvl="1">
              <a:spcBef>
                <a:spcPts val="600"/>
              </a:spcBef>
              <a:spcAft>
                <a:spcPts val="600"/>
              </a:spcAft>
              <a:buClr>
                <a:schemeClr val="accent4"/>
              </a:buClr>
            </a:pPr>
            <a:endParaRPr lang="en-AU" sz="1200" b="1" dirty="0">
              <a:solidFill>
                <a:srgbClr val="6B8096"/>
              </a:solidFill>
            </a:endParaRPr>
          </a:p>
          <a:p>
            <a:pPr marL="0" lvl="1" indent="-282575">
              <a:spcBef>
                <a:spcPts val="600"/>
              </a:spcBef>
              <a:spcAft>
                <a:spcPts val="600"/>
              </a:spcAft>
              <a:buClr>
                <a:schemeClr val="accent4"/>
              </a:buClr>
            </a:pPr>
            <a:endParaRPr lang="en-AU" sz="1200" b="1" dirty="0">
              <a:solidFill>
                <a:srgbClr val="6B8096"/>
              </a:solidFill>
            </a:endParaRPr>
          </a:p>
          <a:p>
            <a:pPr marL="0" lvl="1" indent="-282575">
              <a:spcBef>
                <a:spcPts val="600"/>
              </a:spcBef>
              <a:spcAft>
                <a:spcPts val="600"/>
              </a:spcAft>
              <a:buClr>
                <a:schemeClr val="accent4"/>
              </a:buClr>
            </a:pPr>
            <a:endParaRPr lang="en-AU" sz="1200" b="1" dirty="0">
              <a:solidFill>
                <a:srgbClr val="6B8096"/>
              </a:solidFill>
            </a:endParaRPr>
          </a:p>
          <a:p>
            <a:pPr marL="0" lvl="1" indent="-282575">
              <a:spcBef>
                <a:spcPts val="600"/>
              </a:spcBef>
              <a:spcAft>
                <a:spcPts val="600"/>
              </a:spcAft>
              <a:buClr>
                <a:schemeClr val="accent4"/>
              </a:buClr>
            </a:pPr>
            <a:endParaRPr lang="en-US" sz="1600" b="1" dirty="0">
              <a:solidFill>
                <a:srgbClr val="6B8096"/>
              </a:solidFill>
            </a:endParaRPr>
          </a:p>
        </p:txBody>
      </p:sp>
      <p:pic>
        <p:nvPicPr>
          <p:cNvPr id="12" name="Picture 11">
            <a:extLst>
              <a:ext uri="{FF2B5EF4-FFF2-40B4-BE49-F238E27FC236}">
                <a16:creationId xmlns:a16="http://schemas.microsoft.com/office/drawing/2014/main" id="{9CE359C8-3B58-4FE8-8AB1-6A46C257C954}"/>
              </a:ext>
            </a:extLst>
          </p:cNvPr>
          <p:cNvPicPr>
            <a:picLocks noChangeAspect="1"/>
          </p:cNvPicPr>
          <p:nvPr/>
        </p:nvPicPr>
        <p:blipFill rotWithShape="1">
          <a:blip r:embed="rId3"/>
          <a:srcRect l="44242" r="23606" b="12201"/>
          <a:stretch/>
        </p:blipFill>
        <p:spPr>
          <a:xfrm>
            <a:off x="6476184" y="1066630"/>
            <a:ext cx="2667816" cy="4856933"/>
          </a:xfrm>
          <a:prstGeom prst="rect">
            <a:avLst/>
          </a:prstGeom>
        </p:spPr>
      </p:pic>
      <p:sp>
        <p:nvSpPr>
          <p:cNvPr id="13" name="Rectangle 12">
            <a:extLst>
              <a:ext uri="{FF2B5EF4-FFF2-40B4-BE49-F238E27FC236}">
                <a16:creationId xmlns:a16="http://schemas.microsoft.com/office/drawing/2014/main" id="{92718832-CB64-4E7C-8A1C-2364610780B0}"/>
              </a:ext>
            </a:extLst>
          </p:cNvPr>
          <p:cNvSpPr/>
          <p:nvPr/>
        </p:nvSpPr>
        <p:spPr>
          <a:xfrm rot="5400000">
            <a:off x="2640175" y="872117"/>
            <a:ext cx="5220863" cy="5113765"/>
          </a:xfrm>
          <a:prstGeom prst="rect">
            <a:avLst/>
          </a:prstGeom>
          <a:gradFill>
            <a:gsLst>
              <a:gs pos="0">
                <a:schemeClr val="bg1">
                  <a:alpha val="0"/>
                </a:schemeClr>
              </a:gs>
              <a:gs pos="4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TextBox 9">
            <a:extLst>
              <a:ext uri="{FF2B5EF4-FFF2-40B4-BE49-F238E27FC236}">
                <a16:creationId xmlns:a16="http://schemas.microsoft.com/office/drawing/2014/main" id="{03009327-3CED-479D-9882-D288EF96F1C2}"/>
              </a:ext>
            </a:extLst>
          </p:cNvPr>
          <p:cNvSpPr txBox="1"/>
          <p:nvPr/>
        </p:nvSpPr>
        <p:spPr>
          <a:xfrm>
            <a:off x="378993" y="1123155"/>
            <a:ext cx="5757837" cy="5032147"/>
          </a:xfrm>
          <a:prstGeom prst="rect">
            <a:avLst/>
          </a:prstGeom>
          <a:noFill/>
        </p:spPr>
        <p:txBody>
          <a:bodyPr wrap="square" rtlCol="0">
            <a:spAutoFit/>
          </a:bodyPr>
          <a:lstStyle/>
          <a:p>
            <a:pPr marL="363538" lvl="1" indent="-363538">
              <a:spcBef>
                <a:spcPts val="2400"/>
              </a:spcBef>
              <a:buClr>
                <a:srgbClr val="00B050"/>
              </a:buClr>
              <a:buSzPct val="200000"/>
              <a:buFont typeface="Wingdings" panose="05000000000000000000" pitchFamily="2" charset="2"/>
              <a:buChar char="ü"/>
            </a:pPr>
            <a:r>
              <a:rPr lang="en-AU" sz="1400" dirty="0">
                <a:solidFill>
                  <a:srgbClr val="6B8096"/>
                </a:solidFill>
              </a:rPr>
              <a:t>Negligible change to flood characteristics  </a:t>
            </a:r>
          </a:p>
          <a:p>
            <a:pPr marL="363538" lvl="1" indent="-363538">
              <a:spcBef>
                <a:spcPts val="2400"/>
              </a:spcBef>
              <a:buClr>
                <a:srgbClr val="00B050"/>
              </a:buClr>
              <a:buSzPct val="200000"/>
              <a:buFont typeface="Wingdings" panose="05000000000000000000" pitchFamily="2" charset="2"/>
              <a:buChar char="ü"/>
            </a:pPr>
            <a:r>
              <a:rPr lang="en-AU" sz="1400" dirty="0">
                <a:solidFill>
                  <a:srgbClr val="6B8096"/>
                </a:solidFill>
              </a:rPr>
              <a:t>Negligible impact to Namoi River flows and water quality</a:t>
            </a:r>
          </a:p>
          <a:p>
            <a:pPr marL="363538" lvl="1" indent="-363538">
              <a:spcBef>
                <a:spcPts val="2400"/>
              </a:spcBef>
              <a:buClr>
                <a:srgbClr val="00B050"/>
              </a:buClr>
              <a:buSzPct val="200000"/>
              <a:buFont typeface="Wingdings" panose="05000000000000000000" pitchFamily="2" charset="2"/>
              <a:buChar char="ü"/>
            </a:pPr>
            <a:r>
              <a:rPr lang="en-AU" sz="1400" dirty="0">
                <a:solidFill>
                  <a:srgbClr val="6B8096"/>
                </a:solidFill>
              </a:rPr>
              <a:t>Negligible drawdown at private groundwater bores  </a:t>
            </a:r>
          </a:p>
          <a:p>
            <a:pPr marL="363538" lvl="1" indent="-363538">
              <a:spcBef>
                <a:spcPts val="2400"/>
              </a:spcBef>
              <a:buClr>
                <a:srgbClr val="00B050"/>
              </a:buClr>
              <a:buSzPct val="200000"/>
              <a:buFont typeface="Wingdings" panose="05000000000000000000" pitchFamily="2" charset="2"/>
              <a:buChar char="ü"/>
            </a:pPr>
            <a:r>
              <a:rPr lang="en-AU" sz="1400" dirty="0">
                <a:solidFill>
                  <a:srgbClr val="6B8096"/>
                </a:solidFill>
              </a:rPr>
              <a:t>Cessation of road transport of coal to, and operations at the Whitehaven CHPP  </a:t>
            </a:r>
          </a:p>
          <a:p>
            <a:pPr marL="363538" lvl="1" indent="-363538">
              <a:spcBef>
                <a:spcPts val="2400"/>
              </a:spcBef>
              <a:buClr>
                <a:srgbClr val="00B050"/>
              </a:buClr>
              <a:buSzPct val="200000"/>
              <a:buFont typeface="Wingdings" panose="05000000000000000000" pitchFamily="2" charset="2"/>
              <a:buChar char="ü"/>
            </a:pPr>
            <a:r>
              <a:rPr lang="en-AU" sz="1400" dirty="0">
                <a:solidFill>
                  <a:srgbClr val="6B8096"/>
                </a:solidFill>
              </a:rPr>
              <a:t>Improved final landform</a:t>
            </a:r>
          </a:p>
          <a:p>
            <a:pPr marL="363538" lvl="1" indent="-363538">
              <a:spcBef>
                <a:spcPts val="2400"/>
              </a:spcBef>
              <a:buClr>
                <a:srgbClr val="00B050"/>
              </a:buClr>
              <a:buSzPct val="200000"/>
              <a:buFont typeface="Wingdings" panose="05000000000000000000" pitchFamily="2" charset="2"/>
              <a:buChar char="ü"/>
            </a:pPr>
            <a:r>
              <a:rPr lang="en-AU" sz="1400" dirty="0">
                <a:solidFill>
                  <a:srgbClr val="6B8096"/>
                </a:solidFill>
              </a:rPr>
              <a:t>No additional ‘noise affected’ properties  </a:t>
            </a:r>
          </a:p>
          <a:p>
            <a:pPr marL="363538" lvl="1" indent="-363538">
              <a:spcBef>
                <a:spcPts val="2400"/>
              </a:spcBef>
              <a:buClr>
                <a:srgbClr val="00B050"/>
              </a:buClr>
              <a:buSzPct val="200000"/>
              <a:buFont typeface="Wingdings" panose="05000000000000000000" pitchFamily="2" charset="2"/>
              <a:buChar char="ü"/>
            </a:pPr>
            <a:r>
              <a:rPr lang="en-AU" sz="1400" dirty="0">
                <a:solidFill>
                  <a:srgbClr val="6B8096"/>
                </a:solidFill>
              </a:rPr>
              <a:t>Compliance with air quality criteria predicted</a:t>
            </a:r>
          </a:p>
          <a:p>
            <a:pPr marL="363538" lvl="1" indent="-363538">
              <a:spcBef>
                <a:spcPts val="2400"/>
              </a:spcBef>
              <a:buClr>
                <a:srgbClr val="00B050"/>
              </a:buClr>
              <a:buSzPct val="200000"/>
              <a:buFont typeface="Wingdings" panose="05000000000000000000" pitchFamily="2" charset="2"/>
              <a:buChar char="ü"/>
            </a:pPr>
            <a:r>
              <a:rPr lang="en-AU" sz="1400" dirty="0">
                <a:solidFill>
                  <a:srgbClr val="6B8096"/>
                </a:solidFill>
              </a:rPr>
              <a:t>Significant employment opportunities  </a:t>
            </a:r>
          </a:p>
          <a:p>
            <a:pPr marL="363538" lvl="1" indent="-363538">
              <a:spcBef>
                <a:spcPts val="2400"/>
              </a:spcBef>
              <a:buClr>
                <a:srgbClr val="00B050"/>
              </a:buClr>
              <a:buSzPct val="200000"/>
              <a:buFont typeface="Wingdings" panose="05000000000000000000" pitchFamily="2" charset="2"/>
              <a:buChar char="ü"/>
            </a:pPr>
            <a:r>
              <a:rPr lang="en-AU" sz="1400" dirty="0">
                <a:solidFill>
                  <a:srgbClr val="6B8096"/>
                </a:solidFill>
              </a:rPr>
              <a:t>Significant economic benefits  </a:t>
            </a:r>
          </a:p>
          <a:p>
            <a:pPr marL="0" lvl="1" indent="-282575">
              <a:spcBef>
                <a:spcPts val="600"/>
              </a:spcBef>
              <a:spcAft>
                <a:spcPts val="600"/>
              </a:spcAft>
              <a:buClr>
                <a:schemeClr val="accent4"/>
              </a:buClr>
            </a:pPr>
            <a:endParaRPr lang="en-US" sz="1600" b="1" dirty="0">
              <a:solidFill>
                <a:srgbClr val="6B8096"/>
              </a:solidFill>
            </a:endParaRPr>
          </a:p>
        </p:txBody>
      </p:sp>
      <p:sp>
        <p:nvSpPr>
          <p:cNvPr id="14" name="Rectangle 13">
            <a:extLst>
              <a:ext uri="{FF2B5EF4-FFF2-40B4-BE49-F238E27FC236}">
                <a16:creationId xmlns:a16="http://schemas.microsoft.com/office/drawing/2014/main" id="{99D4892B-2129-4217-85C1-A8BBF6AA65A7}"/>
              </a:ext>
            </a:extLst>
          </p:cNvPr>
          <p:cNvSpPr/>
          <p:nvPr/>
        </p:nvSpPr>
        <p:spPr>
          <a:xfrm rot="10800000">
            <a:off x="6457603" y="412195"/>
            <a:ext cx="2667816" cy="970045"/>
          </a:xfrm>
          <a:prstGeom prst="rect">
            <a:avLst/>
          </a:prstGeom>
          <a:gradFill>
            <a:gsLst>
              <a:gs pos="0">
                <a:schemeClr val="bg1">
                  <a:alpha val="0"/>
                </a:schemeClr>
              </a:gs>
              <a:gs pos="4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45607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470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4"/>
          </p:nvPr>
        </p:nvSpPr>
        <p:spPr>
          <a:xfrm>
            <a:off x="467544" y="6312162"/>
            <a:ext cx="370163" cy="135794"/>
          </a:xfrm>
        </p:spPr>
        <p:txBody>
          <a:bodyPr/>
          <a:lstStyle/>
          <a:p>
            <a:fld id="{E917DE0E-AFB1-41FD-BC35-27DB61CA125F}" type="slidenum">
              <a:rPr lang="en-AU" smtClean="0">
                <a:solidFill>
                  <a:srgbClr val="4E5768"/>
                </a:solidFill>
              </a:rPr>
              <a:pPr/>
              <a:t>11</a:t>
            </a:fld>
            <a:r>
              <a:rPr lang="en-AU" dirty="0">
                <a:solidFill>
                  <a:srgbClr val="4E5768"/>
                </a:solidFill>
              </a:rPr>
              <a:t> </a:t>
            </a:r>
            <a:r>
              <a:rPr lang="en-AU" dirty="0">
                <a:solidFill>
                  <a:srgbClr val="D3AE64"/>
                </a:solidFill>
              </a:rPr>
              <a:t>//</a:t>
            </a:r>
          </a:p>
        </p:txBody>
      </p:sp>
      <p:sp>
        <p:nvSpPr>
          <p:cNvPr id="2" name="Footer Placeholder 1"/>
          <p:cNvSpPr>
            <a:spLocks noGrp="1"/>
          </p:cNvSpPr>
          <p:nvPr>
            <p:ph type="ftr" sz="quarter" idx="13"/>
          </p:nvPr>
        </p:nvSpPr>
        <p:spPr/>
        <p:txBody>
          <a:bodyPr/>
          <a:lstStyle/>
          <a:p>
            <a:r>
              <a:rPr lang="en-AU" dirty="0"/>
              <a:t>Vickery Extension Project - Briefing </a:t>
            </a:r>
          </a:p>
        </p:txBody>
      </p:sp>
      <p:sp>
        <p:nvSpPr>
          <p:cNvPr id="16" name="Title 3">
            <a:extLst>
              <a:ext uri="{FF2B5EF4-FFF2-40B4-BE49-F238E27FC236}">
                <a16:creationId xmlns:a16="http://schemas.microsoft.com/office/drawing/2014/main" id="{79B0CEDB-8CB4-434F-9E7F-7D5B33BB0832}"/>
              </a:ext>
            </a:extLst>
          </p:cNvPr>
          <p:cNvSpPr txBox="1">
            <a:spLocks/>
          </p:cNvSpPr>
          <p:nvPr/>
        </p:nvSpPr>
        <p:spPr>
          <a:xfrm>
            <a:off x="628650" y="332656"/>
            <a:ext cx="7886700" cy="13428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1600" b="1" i="1" dirty="0">
                <a:solidFill>
                  <a:srgbClr val="009FFF"/>
                </a:solidFill>
                <a:latin typeface="Arial" panose="020B0604020202020204" pitchFamily="34" charset="0"/>
                <a:cs typeface="Arial" panose="020B0604020202020204" pitchFamily="34" charset="0"/>
              </a:rPr>
              <a:t>More explicit arguments need to be provided re the infeasibility of the northern route (e.g. the 2014 EIS indicates that </a:t>
            </a:r>
            <a:r>
              <a:rPr lang="en-AU" sz="1600" b="1" i="1" dirty="0" err="1">
                <a:solidFill>
                  <a:srgbClr val="009FFF"/>
                </a:solidFill>
                <a:latin typeface="Arial" panose="020B0604020202020204" pitchFamily="34" charset="0"/>
                <a:cs typeface="Arial" panose="020B0604020202020204" pitchFamily="34" charset="0"/>
              </a:rPr>
              <a:t>Tarrawonga</a:t>
            </a:r>
            <a:r>
              <a:rPr lang="en-AU" sz="1600" b="1" i="1" dirty="0">
                <a:solidFill>
                  <a:srgbClr val="009FFF"/>
                </a:solidFill>
                <a:latin typeface="Arial" panose="020B0604020202020204" pitchFamily="34" charset="0"/>
                <a:cs typeface="Arial" panose="020B0604020202020204" pitchFamily="34" charset="0"/>
              </a:rPr>
              <a:t> was to share the Boggabri Mine loading facilities but no commercial agreement could be reached, suggesting that the route can technically carry more coal than its current usage). Are there engineering issues or economic, or something else?</a:t>
            </a:r>
          </a:p>
        </p:txBody>
      </p:sp>
      <p:sp>
        <p:nvSpPr>
          <p:cNvPr id="21" name="Content Placeholder 4">
            <a:extLst>
              <a:ext uri="{FF2B5EF4-FFF2-40B4-BE49-F238E27FC236}">
                <a16:creationId xmlns:a16="http://schemas.microsoft.com/office/drawing/2014/main" id="{9F91135C-A0BD-44CA-8F1B-3107058F007E}"/>
              </a:ext>
            </a:extLst>
          </p:cNvPr>
          <p:cNvSpPr txBox="1">
            <a:spLocks/>
          </p:cNvSpPr>
          <p:nvPr/>
        </p:nvSpPr>
        <p:spPr>
          <a:xfrm>
            <a:off x="628650" y="1675486"/>
            <a:ext cx="7886700" cy="41280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1" indent="-171450" algn="l" defTabSz="914400" rtl="0" eaLnBrk="1" fontAlgn="auto" latinLnBrk="0" hangingPunct="1">
              <a:lnSpc>
                <a:spcPct val="100000"/>
              </a:lnSpc>
              <a:spcBef>
                <a:spcPts val="600"/>
              </a:spcBef>
              <a:spcAft>
                <a:spcPts val="0"/>
              </a:spcAft>
              <a:buClr>
                <a:srgbClr val="FFC000"/>
              </a:buClr>
              <a:buSzTx/>
              <a:buFont typeface="Arial" panose="020B0604020202020204" pitchFamily="34" charset="0"/>
              <a:buChar char="•"/>
              <a:tabLst/>
              <a:defRPr/>
            </a:pPr>
            <a:r>
              <a:rPr kumimoji="0" lang="en-AU" sz="1600" b="0" i="0" u="none" strike="noStrike" kern="1200" cap="none" spc="0" normalizeH="0" baseline="0" noProof="0" dirty="0">
                <a:ln>
                  <a:noFill/>
                </a:ln>
                <a:solidFill>
                  <a:srgbClr val="6B8096"/>
                </a:solidFill>
                <a:effectLst/>
                <a:uLnTx/>
                <a:uFillTx/>
                <a:latin typeface="Calibri"/>
                <a:ea typeface="+mn-ea"/>
                <a:cs typeface="+mn-cs"/>
              </a:rPr>
              <a:t>The Common Section of the </a:t>
            </a:r>
            <a:r>
              <a:rPr kumimoji="0" lang="en-AU" sz="1600" b="0" i="0" u="none" strike="noStrike" kern="1200" cap="none" spc="0" normalizeH="0" baseline="0" noProof="0" dirty="0" err="1">
                <a:ln>
                  <a:noFill/>
                </a:ln>
                <a:solidFill>
                  <a:srgbClr val="6B8096"/>
                </a:solidFill>
                <a:effectLst/>
                <a:uLnTx/>
                <a:uFillTx/>
                <a:latin typeface="Calibri"/>
                <a:ea typeface="+mn-ea"/>
                <a:cs typeface="+mn-cs"/>
              </a:rPr>
              <a:t>Maules</a:t>
            </a:r>
            <a:r>
              <a:rPr kumimoji="0" lang="en-AU" sz="1600" b="0" i="0" u="none" strike="noStrike" kern="1200" cap="none" spc="0" normalizeH="0" baseline="0" noProof="0" dirty="0">
                <a:ln>
                  <a:noFill/>
                </a:ln>
                <a:solidFill>
                  <a:srgbClr val="6B8096"/>
                </a:solidFill>
                <a:effectLst/>
                <a:uLnTx/>
                <a:uFillTx/>
                <a:latin typeface="Calibri"/>
                <a:ea typeface="+mn-ea"/>
                <a:cs typeface="+mn-cs"/>
              </a:rPr>
              <a:t> Creek-Boggabri rail </a:t>
            </a:r>
            <a:r>
              <a:rPr lang="en-AU" sz="1600" dirty="0">
                <a:solidFill>
                  <a:srgbClr val="6B8096"/>
                </a:solidFill>
                <a:latin typeface="Calibri"/>
              </a:rPr>
              <a:t>s</a:t>
            </a:r>
            <a:r>
              <a:rPr kumimoji="0" lang="en-AU" sz="1600" b="0" i="0" u="none" strike="noStrike" kern="1200" cap="none" spc="0" normalizeH="0" baseline="0" noProof="0" dirty="0" err="1">
                <a:ln>
                  <a:noFill/>
                </a:ln>
                <a:solidFill>
                  <a:srgbClr val="6B8096"/>
                </a:solidFill>
                <a:effectLst/>
                <a:uLnTx/>
                <a:uFillTx/>
                <a:latin typeface="Calibri"/>
                <a:ea typeface="+mn-ea"/>
                <a:cs typeface="+mn-cs"/>
              </a:rPr>
              <a:t>pur</a:t>
            </a:r>
            <a:r>
              <a:rPr kumimoji="0" lang="en-AU" sz="1600" b="0" i="0" u="none" strike="noStrike" kern="1200" cap="none" spc="0" normalizeH="0" baseline="0" noProof="0" dirty="0">
                <a:ln>
                  <a:noFill/>
                </a:ln>
                <a:solidFill>
                  <a:srgbClr val="6B8096"/>
                </a:solidFill>
                <a:effectLst/>
                <a:uLnTx/>
                <a:uFillTx/>
                <a:latin typeface="Calibri"/>
                <a:ea typeface="+mn-ea"/>
                <a:cs typeface="+mn-cs"/>
              </a:rPr>
              <a:t> has six participants (Whitehaven is one of the six)</a:t>
            </a:r>
          </a:p>
          <a:p>
            <a:pPr marL="171450" marR="0" lvl="1" indent="-171450" algn="l" defTabSz="914400" rtl="0" eaLnBrk="1" fontAlgn="auto" latinLnBrk="0" hangingPunct="1">
              <a:lnSpc>
                <a:spcPct val="90000"/>
              </a:lnSpc>
              <a:spcBef>
                <a:spcPts val="1200"/>
              </a:spcBef>
              <a:spcAft>
                <a:spcPts val="0"/>
              </a:spcAft>
              <a:buClr>
                <a:srgbClr val="FFC000"/>
              </a:buClr>
              <a:buSzTx/>
              <a:buFont typeface="Arial" panose="020B0604020202020204" pitchFamily="34" charset="0"/>
              <a:buChar char="•"/>
              <a:tabLst/>
              <a:defRPr/>
            </a:pPr>
            <a:r>
              <a:rPr kumimoji="0" lang="en-AU" sz="1600" b="0" i="0" u="none" strike="noStrike" kern="1200" cap="none" spc="0" normalizeH="0" baseline="0" noProof="0" dirty="0">
                <a:ln>
                  <a:noFill/>
                </a:ln>
                <a:solidFill>
                  <a:srgbClr val="6B8096"/>
                </a:solidFill>
                <a:effectLst/>
                <a:uLnTx/>
                <a:uFillTx/>
                <a:latin typeface="Calibri"/>
                <a:ea typeface="+mn-ea"/>
                <a:cs typeface="+mn-cs"/>
              </a:rPr>
              <a:t>When the original joint venture was formed, the capacity of the rail spur was stated to be 28 </a:t>
            </a:r>
            <a:r>
              <a:rPr kumimoji="0" lang="en-AU" sz="1600" b="0" i="0" u="none" strike="noStrike" kern="1200" cap="none" spc="0" normalizeH="0" baseline="0" noProof="0" dirty="0" err="1">
                <a:ln>
                  <a:noFill/>
                </a:ln>
                <a:solidFill>
                  <a:srgbClr val="6B8096"/>
                </a:solidFill>
                <a:effectLst/>
                <a:uLnTx/>
                <a:uFillTx/>
                <a:latin typeface="Calibri"/>
                <a:ea typeface="+mn-ea"/>
                <a:cs typeface="+mn-cs"/>
              </a:rPr>
              <a:t>Mtpa</a:t>
            </a:r>
            <a:endParaRPr kumimoji="0" lang="en-AU" sz="1600" b="0" i="0" u="none" strike="noStrike" kern="1200" cap="none" spc="0" normalizeH="0" baseline="0" noProof="0" dirty="0">
              <a:ln>
                <a:noFill/>
              </a:ln>
              <a:solidFill>
                <a:srgbClr val="6B8096"/>
              </a:solidFill>
              <a:effectLst/>
              <a:uLnTx/>
              <a:uFillTx/>
              <a:latin typeface="Calibri"/>
              <a:ea typeface="+mn-ea"/>
              <a:cs typeface="+mn-cs"/>
            </a:endParaRPr>
          </a:p>
          <a:p>
            <a:pPr marL="171450" marR="0" lvl="1" indent="-171450" algn="l" defTabSz="914400" rtl="0" eaLnBrk="1" fontAlgn="auto" latinLnBrk="0" hangingPunct="1">
              <a:lnSpc>
                <a:spcPct val="90000"/>
              </a:lnSpc>
              <a:spcBef>
                <a:spcPts val="1200"/>
              </a:spcBef>
              <a:spcAft>
                <a:spcPts val="0"/>
              </a:spcAft>
              <a:buClr>
                <a:srgbClr val="FFC000"/>
              </a:buClr>
              <a:buSzTx/>
              <a:buFont typeface="Arial" panose="020B0604020202020204" pitchFamily="34" charset="0"/>
              <a:buChar char="•"/>
              <a:tabLst/>
              <a:defRPr/>
            </a:pPr>
            <a:r>
              <a:rPr kumimoji="0" lang="en-AU" sz="1600" b="0" i="0" u="none" strike="noStrike" kern="1200" cap="none" spc="0" normalizeH="0" baseline="0" noProof="0" dirty="0" err="1">
                <a:ln>
                  <a:noFill/>
                </a:ln>
                <a:solidFill>
                  <a:srgbClr val="6B8096"/>
                </a:solidFill>
                <a:effectLst/>
                <a:uLnTx/>
                <a:uFillTx/>
                <a:latin typeface="Calibri"/>
                <a:ea typeface="+mn-ea"/>
                <a:cs typeface="+mn-cs"/>
              </a:rPr>
              <a:t>Maules</a:t>
            </a:r>
            <a:r>
              <a:rPr kumimoji="0" lang="en-AU" sz="1600" b="0" i="0" u="none" strike="noStrike" kern="1200" cap="none" spc="0" normalizeH="0" baseline="0" noProof="0" dirty="0">
                <a:ln>
                  <a:noFill/>
                </a:ln>
                <a:solidFill>
                  <a:srgbClr val="6B8096"/>
                </a:solidFill>
                <a:effectLst/>
                <a:uLnTx/>
                <a:uFillTx/>
                <a:latin typeface="Calibri"/>
                <a:ea typeface="+mn-ea"/>
                <a:cs typeface="+mn-cs"/>
              </a:rPr>
              <a:t> Creek Mine has an approved rail output of 12.4 </a:t>
            </a:r>
            <a:r>
              <a:rPr kumimoji="0" lang="en-AU" sz="1600" b="0" i="0" u="none" strike="noStrike" kern="1200" cap="none" spc="0" normalizeH="0" baseline="0" noProof="0" dirty="0" err="1">
                <a:ln>
                  <a:noFill/>
                </a:ln>
                <a:solidFill>
                  <a:srgbClr val="6B8096"/>
                </a:solidFill>
                <a:effectLst/>
                <a:uLnTx/>
                <a:uFillTx/>
                <a:latin typeface="Calibri"/>
                <a:ea typeface="+mn-ea"/>
                <a:cs typeface="+mn-cs"/>
              </a:rPr>
              <a:t>Mtpa</a:t>
            </a:r>
            <a:endParaRPr kumimoji="0" lang="en-AU" sz="1600" b="0" i="0" u="none" strike="noStrike" kern="1200" cap="none" spc="0" normalizeH="0" baseline="0" noProof="0" dirty="0">
              <a:ln>
                <a:noFill/>
              </a:ln>
              <a:solidFill>
                <a:srgbClr val="6B8096"/>
              </a:solidFill>
              <a:effectLst/>
              <a:uLnTx/>
              <a:uFillTx/>
              <a:latin typeface="Calibri"/>
              <a:ea typeface="+mn-ea"/>
              <a:cs typeface="+mn-cs"/>
            </a:endParaRPr>
          </a:p>
          <a:p>
            <a:pPr marL="171450" marR="0" lvl="1" indent="-171450" algn="l" defTabSz="914400" rtl="0" eaLnBrk="1" fontAlgn="auto" latinLnBrk="0" hangingPunct="1">
              <a:lnSpc>
                <a:spcPct val="90000"/>
              </a:lnSpc>
              <a:spcBef>
                <a:spcPts val="1200"/>
              </a:spcBef>
              <a:spcAft>
                <a:spcPts val="0"/>
              </a:spcAft>
              <a:buClr>
                <a:srgbClr val="FFC000"/>
              </a:buClr>
              <a:buSzTx/>
              <a:buFont typeface="Arial" panose="020B0604020202020204" pitchFamily="34" charset="0"/>
              <a:buChar char="•"/>
              <a:tabLst/>
              <a:defRPr/>
            </a:pPr>
            <a:r>
              <a:rPr kumimoji="0" lang="en-AU" sz="1600" b="0" i="0" u="none" strike="noStrike" kern="1200" cap="none" spc="0" normalizeH="0" baseline="0" noProof="0" dirty="0">
                <a:ln>
                  <a:noFill/>
                </a:ln>
                <a:solidFill>
                  <a:srgbClr val="6B8096"/>
                </a:solidFill>
                <a:effectLst/>
                <a:uLnTx/>
                <a:uFillTx/>
                <a:latin typeface="Calibri"/>
                <a:ea typeface="+mn-ea"/>
                <a:cs typeface="+mn-cs"/>
              </a:rPr>
              <a:t>Boggabri Coal has an approved rail output of 10 </a:t>
            </a:r>
            <a:r>
              <a:rPr kumimoji="0" lang="en-AU" sz="1600" b="0" i="0" u="none" strike="noStrike" kern="1200" cap="none" spc="0" normalizeH="0" baseline="0" noProof="0" dirty="0" err="1">
                <a:ln>
                  <a:noFill/>
                </a:ln>
                <a:solidFill>
                  <a:srgbClr val="6B8096"/>
                </a:solidFill>
                <a:effectLst/>
                <a:uLnTx/>
                <a:uFillTx/>
                <a:latin typeface="Calibri"/>
                <a:ea typeface="+mn-ea"/>
                <a:cs typeface="+mn-cs"/>
              </a:rPr>
              <a:t>Mtpa</a:t>
            </a:r>
            <a:endParaRPr kumimoji="0" lang="en-AU" sz="1600" b="0" i="0" u="none" strike="noStrike" kern="1200" cap="none" spc="0" normalizeH="0" baseline="0" noProof="0" dirty="0">
              <a:ln>
                <a:noFill/>
              </a:ln>
              <a:solidFill>
                <a:srgbClr val="6B8096"/>
              </a:solidFill>
              <a:effectLst/>
              <a:uLnTx/>
              <a:uFillTx/>
              <a:latin typeface="Calibri"/>
              <a:ea typeface="+mn-ea"/>
              <a:cs typeface="+mn-cs"/>
            </a:endParaRPr>
          </a:p>
          <a:p>
            <a:pPr marL="171450" marR="0" lvl="1" indent="-171450" algn="l" defTabSz="914400" rtl="0" eaLnBrk="1" fontAlgn="auto" latinLnBrk="0" hangingPunct="1">
              <a:lnSpc>
                <a:spcPct val="90000"/>
              </a:lnSpc>
              <a:spcBef>
                <a:spcPts val="1200"/>
              </a:spcBef>
              <a:spcAft>
                <a:spcPts val="0"/>
              </a:spcAft>
              <a:buClr>
                <a:srgbClr val="FFC000"/>
              </a:buClr>
              <a:buSzTx/>
              <a:buFont typeface="Arial" panose="020B0604020202020204" pitchFamily="34" charset="0"/>
              <a:buChar char="•"/>
              <a:tabLst/>
              <a:defRPr/>
            </a:pPr>
            <a:r>
              <a:rPr kumimoji="0" lang="en-AU" sz="1600" b="0" i="0" u="none" strike="noStrike" kern="1200" cap="none" spc="0" normalizeH="0" baseline="0" noProof="0" dirty="0">
                <a:ln>
                  <a:noFill/>
                </a:ln>
                <a:solidFill>
                  <a:srgbClr val="6B8096"/>
                </a:solidFill>
                <a:effectLst/>
                <a:uLnTx/>
                <a:uFillTx/>
                <a:latin typeface="Calibri"/>
                <a:ea typeface="+mn-ea"/>
                <a:cs typeface="+mn-cs"/>
              </a:rPr>
              <a:t>Therefore currently allocated is 22.4 </a:t>
            </a:r>
            <a:r>
              <a:rPr kumimoji="0" lang="en-AU" sz="1600" b="0" i="0" u="none" strike="noStrike" kern="1200" cap="none" spc="0" normalizeH="0" baseline="0" noProof="0" dirty="0" err="1">
                <a:ln>
                  <a:noFill/>
                </a:ln>
                <a:solidFill>
                  <a:srgbClr val="6B8096"/>
                </a:solidFill>
                <a:effectLst/>
                <a:uLnTx/>
                <a:uFillTx/>
                <a:latin typeface="Calibri"/>
                <a:ea typeface="+mn-ea"/>
                <a:cs typeface="+mn-cs"/>
              </a:rPr>
              <a:t>Mtpa</a:t>
            </a:r>
            <a:endParaRPr kumimoji="0" lang="en-AU" sz="1600" b="0" i="0" u="none" strike="noStrike" kern="1200" cap="none" spc="0" normalizeH="0" baseline="0" noProof="0" dirty="0">
              <a:ln>
                <a:noFill/>
              </a:ln>
              <a:solidFill>
                <a:srgbClr val="6B8096"/>
              </a:solidFill>
              <a:effectLst/>
              <a:uLnTx/>
              <a:uFillTx/>
              <a:latin typeface="Calibri"/>
              <a:ea typeface="+mn-ea"/>
              <a:cs typeface="+mn-cs"/>
            </a:endParaRPr>
          </a:p>
          <a:p>
            <a:pPr marL="171450" marR="0" lvl="1" indent="-171450" algn="l" defTabSz="914400" rtl="0" eaLnBrk="1" fontAlgn="auto" latinLnBrk="0" hangingPunct="1">
              <a:lnSpc>
                <a:spcPct val="90000"/>
              </a:lnSpc>
              <a:spcBef>
                <a:spcPts val="1200"/>
              </a:spcBef>
              <a:spcAft>
                <a:spcPts val="0"/>
              </a:spcAft>
              <a:buClr>
                <a:srgbClr val="FFC000"/>
              </a:buClr>
              <a:buSzTx/>
              <a:buFont typeface="Arial" panose="020B0604020202020204" pitchFamily="34" charset="0"/>
              <a:buChar char="•"/>
              <a:tabLst/>
              <a:defRPr/>
            </a:pPr>
            <a:r>
              <a:rPr kumimoji="0" lang="en-AU" sz="1600" b="0" i="0" u="none" strike="noStrike" kern="1200" cap="none" spc="0" normalizeH="0" baseline="0" noProof="0" dirty="0">
                <a:ln>
                  <a:noFill/>
                </a:ln>
                <a:solidFill>
                  <a:srgbClr val="6B8096"/>
                </a:solidFill>
                <a:effectLst/>
                <a:uLnTx/>
                <a:uFillTx/>
                <a:latin typeface="Calibri"/>
                <a:ea typeface="+mn-ea"/>
                <a:cs typeface="+mn-cs"/>
              </a:rPr>
              <a:t>Spare capacity 5.6 </a:t>
            </a:r>
            <a:r>
              <a:rPr kumimoji="0" lang="en-AU" sz="1600" b="0" i="0" u="none" strike="noStrike" kern="1200" cap="none" spc="0" normalizeH="0" baseline="0" noProof="0" dirty="0" err="1">
                <a:ln>
                  <a:noFill/>
                </a:ln>
                <a:solidFill>
                  <a:srgbClr val="6B8096"/>
                </a:solidFill>
                <a:effectLst/>
                <a:uLnTx/>
                <a:uFillTx/>
                <a:latin typeface="Calibri"/>
                <a:ea typeface="+mn-ea"/>
                <a:cs typeface="+mn-cs"/>
              </a:rPr>
              <a:t>Mtpa</a:t>
            </a:r>
            <a:r>
              <a:rPr kumimoji="0" lang="en-AU" sz="1600" b="0" i="0" u="none" strike="noStrike" kern="1200" cap="none" spc="0" normalizeH="0" baseline="0" noProof="0" dirty="0">
                <a:ln>
                  <a:noFill/>
                </a:ln>
                <a:solidFill>
                  <a:srgbClr val="6B8096"/>
                </a:solidFill>
                <a:effectLst/>
                <a:uLnTx/>
                <a:uFillTx/>
                <a:latin typeface="Calibri"/>
                <a:ea typeface="+mn-ea"/>
                <a:cs typeface="+mn-cs"/>
              </a:rPr>
              <a:t> (shared between each of the six participants)</a:t>
            </a:r>
          </a:p>
          <a:p>
            <a:pPr marL="171450" marR="0" lvl="1" indent="-171450" algn="l" defTabSz="914400" rtl="0" eaLnBrk="1" fontAlgn="auto" latinLnBrk="0" hangingPunct="1">
              <a:lnSpc>
                <a:spcPct val="90000"/>
              </a:lnSpc>
              <a:spcBef>
                <a:spcPts val="1200"/>
              </a:spcBef>
              <a:spcAft>
                <a:spcPts val="0"/>
              </a:spcAft>
              <a:buClr>
                <a:srgbClr val="FFC000"/>
              </a:buClr>
              <a:buSzTx/>
              <a:buFont typeface="Arial" panose="020B0604020202020204" pitchFamily="34" charset="0"/>
              <a:buChar char="•"/>
              <a:tabLst/>
              <a:defRPr/>
            </a:pPr>
            <a:r>
              <a:rPr kumimoji="0" lang="en-AU" sz="1600" b="0" i="0" u="none" strike="noStrike" kern="1200" cap="none" spc="0" normalizeH="0" baseline="0" noProof="0" dirty="0">
                <a:ln>
                  <a:noFill/>
                </a:ln>
                <a:solidFill>
                  <a:srgbClr val="6B8096"/>
                </a:solidFill>
                <a:effectLst/>
                <a:uLnTx/>
                <a:uFillTx/>
                <a:latin typeface="Calibri"/>
                <a:ea typeface="+mn-ea"/>
                <a:cs typeface="+mn-cs"/>
              </a:rPr>
              <a:t>Railings from the Project up to 11.5 </a:t>
            </a:r>
            <a:r>
              <a:rPr kumimoji="0" lang="en-AU" sz="1600" b="0" i="0" u="none" strike="noStrike" kern="1200" cap="none" spc="0" normalizeH="0" baseline="0" noProof="0" dirty="0" err="1">
                <a:ln>
                  <a:noFill/>
                </a:ln>
                <a:solidFill>
                  <a:srgbClr val="6B8096"/>
                </a:solidFill>
                <a:effectLst/>
                <a:uLnTx/>
                <a:uFillTx/>
                <a:latin typeface="Calibri"/>
                <a:ea typeface="+mn-ea"/>
                <a:cs typeface="+mn-cs"/>
              </a:rPr>
              <a:t>Mtpa</a:t>
            </a:r>
            <a:endParaRPr kumimoji="0" lang="en-AU" sz="1600" b="0" i="0" u="none" strike="noStrike" kern="1200" cap="none" spc="0" normalizeH="0" baseline="0" noProof="0" dirty="0">
              <a:ln>
                <a:noFill/>
              </a:ln>
              <a:solidFill>
                <a:srgbClr val="6B8096"/>
              </a:solidFill>
              <a:effectLst/>
              <a:uLnTx/>
              <a:uFillTx/>
              <a:latin typeface="Calibri"/>
              <a:ea typeface="+mn-ea"/>
              <a:cs typeface="+mn-cs"/>
            </a:endParaRPr>
          </a:p>
          <a:p>
            <a:pPr marL="171450" marR="0" lvl="1" indent="-171450" algn="l" defTabSz="914400" rtl="0" eaLnBrk="1" fontAlgn="auto" latinLnBrk="0" hangingPunct="1">
              <a:lnSpc>
                <a:spcPct val="90000"/>
              </a:lnSpc>
              <a:spcBef>
                <a:spcPts val="1200"/>
              </a:spcBef>
              <a:spcAft>
                <a:spcPts val="0"/>
              </a:spcAft>
              <a:buClr>
                <a:srgbClr val="FFC000"/>
              </a:buClr>
              <a:buSzTx/>
              <a:buFont typeface="Arial" panose="020B0604020202020204" pitchFamily="34" charset="0"/>
              <a:buChar char="•"/>
              <a:tabLst/>
              <a:defRPr/>
            </a:pPr>
            <a:r>
              <a:rPr kumimoji="0" lang="en-AU" sz="1600" b="0" i="0" u="none" strike="noStrike" kern="1200" cap="none" spc="0" normalizeH="0" baseline="0" noProof="0" dirty="0">
                <a:ln>
                  <a:noFill/>
                </a:ln>
                <a:solidFill>
                  <a:srgbClr val="6B8096"/>
                </a:solidFill>
                <a:effectLst/>
                <a:uLnTx/>
                <a:uFillTx/>
                <a:latin typeface="Calibri"/>
                <a:ea typeface="+mn-ea"/>
                <a:cs typeface="+mn-cs"/>
              </a:rPr>
              <a:t>Capacity increase would necessitate significant improvements in infrastructure </a:t>
            </a:r>
            <a:br>
              <a:rPr kumimoji="0" lang="en-AU" sz="1600" b="0" i="0" u="none" strike="noStrike" kern="1200" cap="none" spc="0" normalizeH="0" baseline="0" noProof="0" dirty="0">
                <a:ln>
                  <a:noFill/>
                </a:ln>
                <a:solidFill>
                  <a:srgbClr val="6B8096"/>
                </a:solidFill>
                <a:effectLst/>
                <a:uLnTx/>
                <a:uFillTx/>
                <a:latin typeface="Calibri"/>
                <a:ea typeface="+mn-ea"/>
                <a:cs typeface="+mn-cs"/>
              </a:rPr>
            </a:br>
            <a:r>
              <a:rPr kumimoji="0" lang="en-AU" sz="1600" b="0" i="0" u="none" strike="noStrike" kern="1200" cap="none" spc="0" normalizeH="0" baseline="0" noProof="0" dirty="0">
                <a:ln>
                  <a:noFill/>
                </a:ln>
                <a:solidFill>
                  <a:srgbClr val="6B8096"/>
                </a:solidFill>
                <a:effectLst/>
                <a:uLnTx/>
                <a:uFillTx/>
                <a:latin typeface="Calibri"/>
                <a:ea typeface="+mn-ea"/>
                <a:cs typeface="+mn-cs"/>
              </a:rPr>
              <a:t>(e.g. new passing loops, floodplain crossing) and new above</a:t>
            </a:r>
            <a:r>
              <a:rPr kumimoji="0" lang="en-AU" sz="1600" b="0" i="0" u="none" strike="noStrike" kern="1200" cap="none" spc="0" normalizeH="0" noProof="0" dirty="0">
                <a:ln>
                  <a:noFill/>
                </a:ln>
                <a:solidFill>
                  <a:srgbClr val="6B8096"/>
                </a:solidFill>
                <a:effectLst/>
                <a:uLnTx/>
                <a:uFillTx/>
                <a:latin typeface="Calibri"/>
                <a:ea typeface="+mn-ea"/>
                <a:cs typeface="+mn-cs"/>
              </a:rPr>
              <a:t> rail plant.</a:t>
            </a:r>
            <a:endParaRPr kumimoji="0" lang="en-AU" sz="1600" b="0" i="0" u="none" strike="noStrike" kern="1200" cap="none" spc="0" normalizeH="0" baseline="0" noProof="0" dirty="0">
              <a:ln>
                <a:noFill/>
              </a:ln>
              <a:solidFill>
                <a:srgbClr val="6B8096"/>
              </a:solidFill>
              <a:effectLst/>
              <a:uLnTx/>
              <a:uFillTx/>
              <a:latin typeface="Calibri"/>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AU" sz="2000" b="0" i="0" u="none" strike="noStrike" kern="120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3502107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4"/>
          </p:nvPr>
        </p:nvSpPr>
        <p:spPr>
          <a:xfrm>
            <a:off x="467544" y="6312162"/>
            <a:ext cx="370163" cy="135794"/>
          </a:xfrm>
        </p:spPr>
        <p:txBody>
          <a:bodyPr/>
          <a:lstStyle/>
          <a:p>
            <a:fld id="{E917DE0E-AFB1-41FD-BC35-27DB61CA125F}" type="slidenum">
              <a:rPr lang="en-AU" smtClean="0">
                <a:solidFill>
                  <a:srgbClr val="4E5768"/>
                </a:solidFill>
              </a:rPr>
              <a:pPr/>
              <a:t>12</a:t>
            </a:fld>
            <a:r>
              <a:rPr lang="en-AU" dirty="0">
                <a:solidFill>
                  <a:srgbClr val="4E5768"/>
                </a:solidFill>
              </a:rPr>
              <a:t> </a:t>
            </a:r>
            <a:r>
              <a:rPr lang="en-AU" dirty="0">
                <a:solidFill>
                  <a:srgbClr val="D3AE64"/>
                </a:solidFill>
              </a:rPr>
              <a:t>//</a:t>
            </a:r>
          </a:p>
        </p:txBody>
      </p:sp>
      <p:sp>
        <p:nvSpPr>
          <p:cNvPr id="2" name="Footer Placeholder 1"/>
          <p:cNvSpPr>
            <a:spLocks noGrp="1"/>
          </p:cNvSpPr>
          <p:nvPr>
            <p:ph type="ftr" sz="quarter" idx="13"/>
          </p:nvPr>
        </p:nvSpPr>
        <p:spPr/>
        <p:txBody>
          <a:bodyPr/>
          <a:lstStyle/>
          <a:p>
            <a:r>
              <a:rPr lang="en-AU" dirty="0"/>
              <a:t>Vickery Extension Project - Briefing </a:t>
            </a:r>
          </a:p>
        </p:txBody>
      </p:sp>
      <p:sp>
        <p:nvSpPr>
          <p:cNvPr id="6" name="Title 1">
            <a:extLst>
              <a:ext uri="{FF2B5EF4-FFF2-40B4-BE49-F238E27FC236}">
                <a16:creationId xmlns:a16="http://schemas.microsoft.com/office/drawing/2014/main" id="{0D0A3C74-3661-4B37-9D33-3FAB3D2FA581}"/>
              </a:ext>
            </a:extLst>
          </p:cNvPr>
          <p:cNvSpPr txBox="1">
            <a:spLocks/>
          </p:cNvSpPr>
          <p:nvPr/>
        </p:nvSpPr>
        <p:spPr>
          <a:xfrm>
            <a:off x="628650" y="365127"/>
            <a:ext cx="7886700" cy="6156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i="1">
                <a:solidFill>
                  <a:srgbClr val="009FFF"/>
                </a:solidFill>
                <a:latin typeface="Arial" panose="020B0604020202020204" pitchFamily="34" charset="0"/>
                <a:cs typeface="Arial" panose="020B0604020202020204" pitchFamily="34" charset="0"/>
              </a:rPr>
              <a:t>Specific timing of rail commissioning</a:t>
            </a:r>
            <a:endParaRPr lang="en-US" sz="1800" b="1" i="1" dirty="0">
              <a:solidFill>
                <a:srgbClr val="009FFF"/>
              </a:solidFill>
              <a:latin typeface="Arial" panose="020B0604020202020204" pitchFamily="34" charset="0"/>
              <a:cs typeface="Arial" panose="020B0604020202020204" pitchFamily="34" charset="0"/>
            </a:endParaRPr>
          </a:p>
        </p:txBody>
      </p:sp>
      <p:sp>
        <p:nvSpPr>
          <p:cNvPr id="8" name="Content Placeholder 2">
            <a:extLst>
              <a:ext uri="{FF2B5EF4-FFF2-40B4-BE49-F238E27FC236}">
                <a16:creationId xmlns:a16="http://schemas.microsoft.com/office/drawing/2014/main" id="{63E63F3C-7EBC-43C4-AE7C-C18DDDEF0004}"/>
              </a:ext>
            </a:extLst>
          </p:cNvPr>
          <p:cNvSpPr txBox="1">
            <a:spLocks/>
          </p:cNvSpPr>
          <p:nvPr/>
        </p:nvSpPr>
        <p:spPr>
          <a:xfrm>
            <a:off x="683568" y="1007699"/>
            <a:ext cx="7886700" cy="132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1" indent="-171450" algn="l" defTabSz="914400" rtl="0" eaLnBrk="1" fontAlgn="auto" latinLnBrk="0" hangingPunct="1">
              <a:lnSpc>
                <a:spcPct val="90000"/>
              </a:lnSpc>
              <a:spcBef>
                <a:spcPts val="1200"/>
              </a:spcBef>
              <a:spcAft>
                <a:spcPts val="0"/>
              </a:spcAft>
              <a:buClr>
                <a:srgbClr val="FFC000"/>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6B8096"/>
                </a:solidFill>
                <a:effectLst/>
                <a:uLnTx/>
                <a:uFillTx/>
                <a:latin typeface="Calibri"/>
                <a:ea typeface="+mn-ea"/>
                <a:cs typeface="+mn-cs"/>
              </a:rPr>
              <a:t>Specific timing is dependent on Project approval</a:t>
            </a:r>
          </a:p>
          <a:p>
            <a:pPr marL="171450" marR="0" lvl="1" indent="-171450" algn="l" defTabSz="914400" rtl="0" eaLnBrk="1" fontAlgn="auto" latinLnBrk="0" hangingPunct="1">
              <a:lnSpc>
                <a:spcPct val="90000"/>
              </a:lnSpc>
              <a:spcBef>
                <a:spcPts val="1200"/>
              </a:spcBef>
              <a:spcAft>
                <a:spcPts val="0"/>
              </a:spcAft>
              <a:buClr>
                <a:srgbClr val="FFC000"/>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6B8096"/>
                </a:solidFill>
                <a:effectLst/>
                <a:uLnTx/>
                <a:uFillTx/>
                <a:latin typeface="Calibri"/>
                <a:ea typeface="+mn-ea"/>
                <a:cs typeface="+mn-cs"/>
              </a:rPr>
              <a:t>Expect construction period to first railing of approximately twelve months</a:t>
            </a:r>
          </a:p>
          <a:p>
            <a:pPr marL="171450" lvl="1" indent="-171450">
              <a:spcBef>
                <a:spcPts val="1200"/>
              </a:spcBef>
              <a:buClr>
                <a:srgbClr val="FFC000"/>
              </a:buClr>
            </a:pPr>
            <a:r>
              <a:rPr kumimoji="0" lang="en-US" sz="1600" b="0" i="0" u="none" strike="noStrike" kern="1200" cap="none" spc="0" normalizeH="0" baseline="0" noProof="0" dirty="0">
                <a:ln>
                  <a:noFill/>
                </a:ln>
                <a:solidFill>
                  <a:srgbClr val="6B8096"/>
                </a:solidFill>
                <a:effectLst/>
                <a:uLnTx/>
                <a:uFillTx/>
                <a:latin typeface="Calibri"/>
                <a:ea typeface="+mn-ea"/>
                <a:cs typeface="+mn-cs"/>
              </a:rPr>
              <a:t>Full commissioning (e.g. destressing, signaling, defect rectification) </a:t>
            </a:r>
            <a:r>
              <a:rPr lang="en-US" sz="1600" dirty="0">
                <a:solidFill>
                  <a:srgbClr val="6B8096"/>
                </a:solidFill>
                <a:latin typeface="Calibri"/>
              </a:rPr>
              <a:t>approximately another six </a:t>
            </a:r>
            <a:r>
              <a:rPr kumimoji="0" lang="en-US" sz="1600" b="0" i="0" u="none" strike="noStrike" kern="1200" cap="none" spc="0" normalizeH="0" baseline="0" noProof="0" dirty="0">
                <a:ln>
                  <a:noFill/>
                </a:ln>
                <a:solidFill>
                  <a:srgbClr val="6B8096"/>
                </a:solidFill>
                <a:effectLst/>
                <a:uLnTx/>
                <a:uFillTx/>
                <a:latin typeface="Calibri"/>
                <a:ea typeface="+mn-ea"/>
                <a:cs typeface="+mn-cs"/>
              </a:rPr>
              <a:t>months </a:t>
            </a:r>
          </a:p>
        </p:txBody>
      </p:sp>
      <p:sp>
        <p:nvSpPr>
          <p:cNvPr id="9" name="Title 1">
            <a:extLst>
              <a:ext uri="{FF2B5EF4-FFF2-40B4-BE49-F238E27FC236}">
                <a16:creationId xmlns:a16="http://schemas.microsoft.com/office/drawing/2014/main" id="{D1C74406-7D9B-49B6-8E37-B68B1667A33D}"/>
              </a:ext>
            </a:extLst>
          </p:cNvPr>
          <p:cNvSpPr txBox="1">
            <a:spLocks/>
          </p:cNvSpPr>
          <p:nvPr/>
        </p:nvSpPr>
        <p:spPr>
          <a:xfrm>
            <a:off x="683568" y="2480071"/>
            <a:ext cx="7886700" cy="7532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1800" b="1" i="1" dirty="0">
                <a:solidFill>
                  <a:srgbClr val="009FFF"/>
                </a:solidFill>
                <a:cs typeface="Arial" panose="020B0604020202020204" pitchFamily="34" charset="0"/>
              </a:rPr>
              <a:t>Specific timing of CHPP commissioning.</a:t>
            </a:r>
            <a:endParaRPr lang="en-US" sz="1800" b="1" i="1" dirty="0">
              <a:solidFill>
                <a:srgbClr val="009FFF"/>
              </a:solidFill>
              <a:cs typeface="Arial" panose="020B0604020202020204" pitchFamily="34" charset="0"/>
            </a:endParaRPr>
          </a:p>
        </p:txBody>
      </p:sp>
      <p:sp>
        <p:nvSpPr>
          <p:cNvPr id="10" name="Content Placeholder 2">
            <a:extLst>
              <a:ext uri="{FF2B5EF4-FFF2-40B4-BE49-F238E27FC236}">
                <a16:creationId xmlns:a16="http://schemas.microsoft.com/office/drawing/2014/main" id="{D6FC4E9E-F8E0-46C5-893F-BF812C610411}"/>
              </a:ext>
            </a:extLst>
          </p:cNvPr>
          <p:cNvSpPr txBox="1">
            <a:spLocks/>
          </p:cNvSpPr>
          <p:nvPr/>
        </p:nvSpPr>
        <p:spPr>
          <a:xfrm>
            <a:off x="683568" y="3233340"/>
            <a:ext cx="7886700" cy="20678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lvl="1" indent="-171450">
              <a:spcBef>
                <a:spcPts val="1200"/>
              </a:spcBef>
              <a:buClr>
                <a:srgbClr val="FFC000"/>
              </a:buClr>
              <a:defRPr/>
            </a:pPr>
            <a:r>
              <a:rPr lang="en-US" sz="1600" dirty="0">
                <a:solidFill>
                  <a:srgbClr val="6B8096"/>
                </a:solidFill>
                <a:latin typeface="Calibri"/>
              </a:rPr>
              <a:t>Specific timing is dependent on Project approval</a:t>
            </a:r>
          </a:p>
          <a:p>
            <a:pPr marL="171450" lvl="1" indent="-171450">
              <a:spcBef>
                <a:spcPts val="1800"/>
              </a:spcBef>
              <a:buClr>
                <a:srgbClr val="FFC000"/>
              </a:buClr>
            </a:pPr>
            <a:r>
              <a:rPr lang="en-US" sz="1600" dirty="0">
                <a:solidFill>
                  <a:srgbClr val="6B8096"/>
                </a:solidFill>
                <a:latin typeface="Calibri"/>
              </a:rPr>
              <a:t>A construction period of approximately twelve months</a:t>
            </a:r>
          </a:p>
          <a:p>
            <a:pPr marL="171450" lvl="1" indent="-171450">
              <a:spcBef>
                <a:spcPts val="1800"/>
              </a:spcBef>
              <a:buClr>
                <a:srgbClr val="FFC000"/>
              </a:buClr>
            </a:pPr>
            <a:r>
              <a:rPr lang="en-US" sz="1600" dirty="0">
                <a:solidFill>
                  <a:srgbClr val="6B8096"/>
                </a:solidFill>
                <a:latin typeface="Calibri"/>
              </a:rPr>
              <a:t>It assumes that long lead time equipment is ordered in advance</a:t>
            </a:r>
          </a:p>
          <a:p>
            <a:pPr marL="171450" lvl="1" indent="-171450">
              <a:spcBef>
                <a:spcPts val="1800"/>
              </a:spcBef>
              <a:buClr>
                <a:srgbClr val="FFC000"/>
              </a:buClr>
            </a:pPr>
            <a:r>
              <a:rPr lang="en-US" sz="1600" dirty="0">
                <a:solidFill>
                  <a:srgbClr val="6B8096"/>
                </a:solidFill>
                <a:latin typeface="Calibri"/>
              </a:rPr>
              <a:t>Commissioning of the plant usually takes six to nine months</a:t>
            </a:r>
          </a:p>
        </p:txBody>
      </p:sp>
    </p:spTree>
    <p:extLst>
      <p:ext uri="{BB962C8B-B14F-4D97-AF65-F5344CB8AC3E}">
        <p14:creationId xmlns:p14="http://schemas.microsoft.com/office/powerpoint/2010/main" val="760852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4"/>
          </p:nvPr>
        </p:nvSpPr>
        <p:spPr>
          <a:xfrm>
            <a:off x="467544" y="6312162"/>
            <a:ext cx="370163" cy="135794"/>
          </a:xfrm>
        </p:spPr>
        <p:txBody>
          <a:bodyPr/>
          <a:lstStyle/>
          <a:p>
            <a:fld id="{E917DE0E-AFB1-41FD-BC35-27DB61CA125F}" type="slidenum">
              <a:rPr lang="en-AU" smtClean="0">
                <a:solidFill>
                  <a:srgbClr val="4E5768"/>
                </a:solidFill>
              </a:rPr>
              <a:pPr/>
              <a:t>13</a:t>
            </a:fld>
            <a:r>
              <a:rPr lang="en-AU" dirty="0">
                <a:solidFill>
                  <a:srgbClr val="4E5768"/>
                </a:solidFill>
              </a:rPr>
              <a:t> </a:t>
            </a:r>
            <a:r>
              <a:rPr lang="en-AU" dirty="0">
                <a:solidFill>
                  <a:srgbClr val="D3AE64"/>
                </a:solidFill>
              </a:rPr>
              <a:t>//</a:t>
            </a:r>
          </a:p>
        </p:txBody>
      </p:sp>
      <p:sp>
        <p:nvSpPr>
          <p:cNvPr id="2" name="Footer Placeholder 1"/>
          <p:cNvSpPr>
            <a:spLocks noGrp="1"/>
          </p:cNvSpPr>
          <p:nvPr>
            <p:ph type="ftr" sz="quarter" idx="13"/>
          </p:nvPr>
        </p:nvSpPr>
        <p:spPr/>
        <p:txBody>
          <a:bodyPr/>
          <a:lstStyle/>
          <a:p>
            <a:r>
              <a:rPr lang="en-AU" dirty="0"/>
              <a:t>Vickery Extension Project - Briefing </a:t>
            </a:r>
          </a:p>
        </p:txBody>
      </p:sp>
      <p:sp>
        <p:nvSpPr>
          <p:cNvPr id="11" name="Title 1">
            <a:extLst>
              <a:ext uri="{FF2B5EF4-FFF2-40B4-BE49-F238E27FC236}">
                <a16:creationId xmlns:a16="http://schemas.microsoft.com/office/drawing/2014/main" id="{09E4790E-2394-4B87-8367-222C5F8CD612}"/>
              </a:ext>
            </a:extLst>
          </p:cNvPr>
          <p:cNvSpPr txBox="1">
            <a:spLocks/>
          </p:cNvSpPr>
          <p:nvPr/>
        </p:nvSpPr>
        <p:spPr>
          <a:xfrm>
            <a:off x="628650" y="36512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1800" b="1" i="1">
                <a:solidFill>
                  <a:srgbClr val="009FFF"/>
                </a:solidFill>
                <a:latin typeface="Arial" panose="020B0604020202020204" pitchFamily="34" charset="0"/>
                <a:cs typeface="Arial" panose="020B0604020202020204" pitchFamily="34" charset="0"/>
              </a:rPr>
              <a:t>Details of the assessment of all options &amp; assumptions for the location of the CHPP and reasons for the proposed positioning.</a:t>
            </a:r>
            <a:endParaRPr lang="en-US" sz="1800" b="1" i="1" dirty="0">
              <a:solidFill>
                <a:srgbClr val="009FFF"/>
              </a:solidFill>
              <a:latin typeface="Arial" panose="020B0604020202020204" pitchFamily="34" charset="0"/>
              <a:cs typeface="Arial" panose="020B0604020202020204" pitchFamily="34" charset="0"/>
            </a:endParaRPr>
          </a:p>
        </p:txBody>
      </p:sp>
      <p:sp>
        <p:nvSpPr>
          <p:cNvPr id="12" name="Content Placeholder 2">
            <a:extLst>
              <a:ext uri="{FF2B5EF4-FFF2-40B4-BE49-F238E27FC236}">
                <a16:creationId xmlns:a16="http://schemas.microsoft.com/office/drawing/2014/main" id="{5CAD8FB2-04B0-4520-AC0E-F16D4F776C71}"/>
              </a:ext>
            </a:extLst>
          </p:cNvPr>
          <p:cNvSpPr txBox="1">
            <a:spLocks/>
          </p:cNvSpPr>
          <p:nvPr/>
        </p:nvSpPr>
        <p:spPr>
          <a:xfrm>
            <a:off x="656120" y="1556792"/>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1" indent="-171450" algn="l" defTabSz="914400" rtl="0" eaLnBrk="1" fontAlgn="auto" latinLnBrk="0" hangingPunct="1">
              <a:lnSpc>
                <a:spcPct val="90000"/>
              </a:lnSpc>
              <a:spcBef>
                <a:spcPts val="1200"/>
              </a:spcBef>
              <a:spcAft>
                <a:spcPts val="0"/>
              </a:spcAft>
              <a:buClr>
                <a:srgbClr val="FFC000"/>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6B8096"/>
                </a:solidFill>
                <a:effectLst/>
                <a:uLnTx/>
                <a:uFillTx/>
                <a:latin typeface="Calibri"/>
                <a:ea typeface="+mn-ea"/>
                <a:cs typeface="+mn-cs"/>
              </a:rPr>
              <a:t>Location of CHPP related to the rail spur location</a:t>
            </a:r>
          </a:p>
          <a:p>
            <a:pPr marL="171450" marR="0" lvl="1" indent="-171450" algn="l" defTabSz="914400" rtl="0" eaLnBrk="1" fontAlgn="auto" latinLnBrk="0" hangingPunct="1">
              <a:lnSpc>
                <a:spcPct val="90000"/>
              </a:lnSpc>
              <a:spcBef>
                <a:spcPts val="1800"/>
              </a:spcBef>
              <a:spcAft>
                <a:spcPts val="0"/>
              </a:spcAft>
              <a:buClr>
                <a:srgbClr val="FFC000"/>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6B8096"/>
                </a:solidFill>
                <a:effectLst/>
                <a:uLnTx/>
                <a:uFillTx/>
                <a:latin typeface="Calibri"/>
                <a:ea typeface="+mn-ea"/>
                <a:cs typeface="+mn-cs"/>
              </a:rPr>
              <a:t>Proposed rail spur approaches mine from south west – lends itself to similar location of the CHPP</a:t>
            </a:r>
          </a:p>
          <a:p>
            <a:pPr marL="171450" marR="0" lvl="1" indent="-171450" algn="l" defTabSz="914400" rtl="0" eaLnBrk="1" fontAlgn="auto" latinLnBrk="0" hangingPunct="1">
              <a:lnSpc>
                <a:spcPct val="90000"/>
              </a:lnSpc>
              <a:spcBef>
                <a:spcPts val="1800"/>
              </a:spcBef>
              <a:spcAft>
                <a:spcPts val="0"/>
              </a:spcAft>
              <a:buClr>
                <a:srgbClr val="FFC000"/>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6B8096"/>
                </a:solidFill>
                <a:effectLst/>
                <a:uLnTx/>
                <a:uFillTx/>
                <a:latin typeface="Calibri"/>
                <a:ea typeface="+mn-ea"/>
                <a:cs typeface="+mn-cs"/>
              </a:rPr>
              <a:t>Location clear of flood zone</a:t>
            </a:r>
          </a:p>
          <a:p>
            <a:pPr marL="171450" marR="0" lvl="1" indent="-171450" algn="l" defTabSz="914400" rtl="0" eaLnBrk="1" fontAlgn="auto" latinLnBrk="0" hangingPunct="1">
              <a:lnSpc>
                <a:spcPct val="90000"/>
              </a:lnSpc>
              <a:spcBef>
                <a:spcPts val="1800"/>
              </a:spcBef>
              <a:spcAft>
                <a:spcPts val="0"/>
              </a:spcAft>
              <a:buClr>
                <a:srgbClr val="FFC000"/>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6B8096"/>
                </a:solidFill>
                <a:effectLst/>
                <a:uLnTx/>
                <a:uFillTx/>
                <a:latin typeface="Calibri"/>
                <a:ea typeface="+mn-ea"/>
                <a:cs typeface="+mn-cs"/>
              </a:rPr>
              <a:t>Alternative location was to the north west of the mine </a:t>
            </a:r>
          </a:p>
          <a:p>
            <a:pPr marL="171450" marR="0" lvl="1" indent="-171450" algn="l" defTabSz="914400" rtl="0" eaLnBrk="1" fontAlgn="auto" latinLnBrk="0" hangingPunct="1">
              <a:lnSpc>
                <a:spcPct val="90000"/>
              </a:lnSpc>
              <a:spcBef>
                <a:spcPts val="1800"/>
              </a:spcBef>
              <a:spcAft>
                <a:spcPts val="0"/>
              </a:spcAft>
              <a:buClr>
                <a:srgbClr val="FFC000"/>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6B8096"/>
                </a:solidFill>
                <a:effectLst/>
                <a:uLnTx/>
                <a:uFillTx/>
                <a:latin typeface="Calibri"/>
                <a:ea typeface="+mn-ea"/>
                <a:cs typeface="+mn-cs"/>
              </a:rPr>
              <a:t>It impacted on vegetation</a:t>
            </a:r>
          </a:p>
          <a:p>
            <a:pPr marL="171450" marR="0" lvl="1" indent="-171450" algn="l" defTabSz="914400" rtl="0" eaLnBrk="1" fontAlgn="auto" latinLnBrk="0" hangingPunct="1">
              <a:lnSpc>
                <a:spcPct val="90000"/>
              </a:lnSpc>
              <a:spcBef>
                <a:spcPts val="1800"/>
              </a:spcBef>
              <a:spcAft>
                <a:spcPts val="0"/>
              </a:spcAft>
              <a:buClr>
                <a:srgbClr val="FFC000"/>
              </a:buClr>
              <a:buSzTx/>
              <a:buFont typeface="Arial" panose="020B0604020202020204" pitchFamily="34" charset="0"/>
              <a:buChar char="•"/>
              <a:tabLst/>
              <a:defRPr/>
            </a:pPr>
            <a:r>
              <a:rPr lang="en-US" sz="1600" dirty="0">
                <a:solidFill>
                  <a:srgbClr val="6B8096"/>
                </a:solidFill>
                <a:latin typeface="Calibri"/>
              </a:rPr>
              <a:t>Also rail spur would be required to traverse the full western boundary of the mine.</a:t>
            </a:r>
            <a:endParaRPr kumimoji="0" lang="en-US" sz="1600" b="0" i="0" u="none" strike="noStrike" kern="1200" cap="none" spc="0" normalizeH="0" baseline="0" noProof="0" dirty="0">
              <a:ln>
                <a:noFill/>
              </a:ln>
              <a:solidFill>
                <a:srgbClr val="6B8096"/>
              </a:solidFill>
              <a:effectLst/>
              <a:uLnTx/>
              <a:uFillTx/>
              <a:latin typeface="Calibri"/>
              <a:ea typeface="+mn-ea"/>
              <a:cs typeface="+mn-cs"/>
            </a:endParaRPr>
          </a:p>
        </p:txBody>
      </p:sp>
    </p:spTree>
    <p:extLst>
      <p:ext uri="{BB962C8B-B14F-4D97-AF65-F5344CB8AC3E}">
        <p14:creationId xmlns:p14="http://schemas.microsoft.com/office/powerpoint/2010/main" val="2286758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4"/>
          </p:nvPr>
        </p:nvSpPr>
        <p:spPr>
          <a:xfrm>
            <a:off x="467544" y="6312162"/>
            <a:ext cx="370163" cy="135794"/>
          </a:xfrm>
        </p:spPr>
        <p:txBody>
          <a:bodyPr/>
          <a:lstStyle/>
          <a:p>
            <a:fld id="{E917DE0E-AFB1-41FD-BC35-27DB61CA125F}" type="slidenum">
              <a:rPr lang="en-AU" smtClean="0">
                <a:solidFill>
                  <a:srgbClr val="4E5768"/>
                </a:solidFill>
              </a:rPr>
              <a:pPr/>
              <a:t>14</a:t>
            </a:fld>
            <a:r>
              <a:rPr lang="en-AU" dirty="0">
                <a:solidFill>
                  <a:srgbClr val="4E5768"/>
                </a:solidFill>
              </a:rPr>
              <a:t> </a:t>
            </a:r>
            <a:r>
              <a:rPr lang="en-AU" dirty="0">
                <a:solidFill>
                  <a:srgbClr val="D3AE64"/>
                </a:solidFill>
              </a:rPr>
              <a:t>//</a:t>
            </a:r>
          </a:p>
        </p:txBody>
      </p:sp>
      <p:sp>
        <p:nvSpPr>
          <p:cNvPr id="2" name="Footer Placeholder 1"/>
          <p:cNvSpPr>
            <a:spLocks noGrp="1"/>
          </p:cNvSpPr>
          <p:nvPr>
            <p:ph type="ftr" sz="quarter" idx="13"/>
          </p:nvPr>
        </p:nvSpPr>
        <p:spPr/>
        <p:txBody>
          <a:bodyPr/>
          <a:lstStyle/>
          <a:p>
            <a:r>
              <a:rPr lang="en-AU" dirty="0"/>
              <a:t>Vickery Extension Project - Briefing </a:t>
            </a:r>
          </a:p>
        </p:txBody>
      </p:sp>
      <p:sp>
        <p:nvSpPr>
          <p:cNvPr id="6" name="Title 3">
            <a:extLst>
              <a:ext uri="{FF2B5EF4-FFF2-40B4-BE49-F238E27FC236}">
                <a16:creationId xmlns:a16="http://schemas.microsoft.com/office/drawing/2014/main" id="{5E912A58-8C0F-440B-B2FF-A2C4B8E84AE8}"/>
              </a:ext>
            </a:extLst>
          </p:cNvPr>
          <p:cNvSpPr txBox="1">
            <a:spLocks/>
          </p:cNvSpPr>
          <p:nvPr/>
        </p:nvSpPr>
        <p:spPr>
          <a:xfrm>
            <a:off x="628650" y="365126"/>
            <a:ext cx="7886700" cy="110849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1800" b="1" i="1">
                <a:solidFill>
                  <a:srgbClr val="009FFF"/>
                </a:solidFill>
                <a:latin typeface="Arial" panose="020B0604020202020204" pitchFamily="34" charset="0"/>
                <a:cs typeface="Arial" panose="020B0604020202020204" pitchFamily="34" charset="0"/>
              </a:rPr>
              <a:t>Can the CHPP be bunded to reduce noise impacts on local landowners (e.g. extension of the western emplacement to surround the CHPP).</a:t>
            </a:r>
            <a:endParaRPr lang="en-AU" sz="1800" b="1" i="1" dirty="0">
              <a:solidFill>
                <a:srgbClr val="009FFF"/>
              </a:solidFill>
              <a:latin typeface="Arial" panose="020B0604020202020204" pitchFamily="34" charset="0"/>
              <a:cs typeface="Arial" panose="020B0604020202020204" pitchFamily="34" charset="0"/>
            </a:endParaRPr>
          </a:p>
        </p:txBody>
      </p:sp>
      <p:sp>
        <p:nvSpPr>
          <p:cNvPr id="8" name="Content Placeholder 4">
            <a:extLst>
              <a:ext uri="{FF2B5EF4-FFF2-40B4-BE49-F238E27FC236}">
                <a16:creationId xmlns:a16="http://schemas.microsoft.com/office/drawing/2014/main" id="{8ABACD87-A1C5-432F-9F32-76713EEF1EF9}"/>
              </a:ext>
            </a:extLst>
          </p:cNvPr>
          <p:cNvSpPr txBox="1">
            <a:spLocks/>
          </p:cNvSpPr>
          <p:nvPr/>
        </p:nvSpPr>
        <p:spPr>
          <a:xfrm>
            <a:off x="628650" y="1647431"/>
            <a:ext cx="7886700" cy="44739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1" indent="-171450" algn="l" defTabSz="914400" rtl="0" eaLnBrk="1" fontAlgn="auto" latinLnBrk="0" hangingPunct="1">
              <a:lnSpc>
                <a:spcPct val="90000"/>
              </a:lnSpc>
              <a:spcBef>
                <a:spcPts val="1200"/>
              </a:spcBef>
              <a:spcAft>
                <a:spcPts val="0"/>
              </a:spcAft>
              <a:buClr>
                <a:srgbClr val="FFC000"/>
              </a:buClr>
              <a:buSzTx/>
              <a:buFont typeface="Arial" panose="020B0604020202020204" pitchFamily="34" charset="0"/>
              <a:buChar char="•"/>
              <a:tabLst/>
              <a:defRPr/>
            </a:pPr>
            <a:r>
              <a:rPr kumimoji="0" lang="en-AU" sz="1600" b="0" i="0" u="none" strike="noStrike" kern="1200" cap="none" spc="0" normalizeH="0" baseline="0" noProof="0">
                <a:ln>
                  <a:noFill/>
                </a:ln>
                <a:solidFill>
                  <a:srgbClr val="6B8096"/>
                </a:solidFill>
                <a:effectLst/>
                <a:uLnTx/>
                <a:uFillTx/>
                <a:latin typeface="Calibri"/>
                <a:ea typeface="+mn-ea"/>
                <a:cs typeface="+mn-cs"/>
              </a:rPr>
              <a:t>There is insufficient space between the extent of mining tenure and the pit to construct a bund of sufficient size to be effective</a:t>
            </a:r>
          </a:p>
          <a:p>
            <a:pPr marL="171450" marR="0" lvl="1" indent="-171450" algn="l" defTabSz="914400" rtl="0" eaLnBrk="1" fontAlgn="auto" latinLnBrk="0" hangingPunct="1">
              <a:lnSpc>
                <a:spcPct val="90000"/>
              </a:lnSpc>
              <a:spcBef>
                <a:spcPts val="1200"/>
              </a:spcBef>
              <a:spcAft>
                <a:spcPts val="0"/>
              </a:spcAft>
              <a:buClr>
                <a:srgbClr val="FFC000"/>
              </a:buClr>
              <a:buSzTx/>
              <a:buFont typeface="Arial" panose="020B0604020202020204" pitchFamily="34" charset="0"/>
              <a:buChar char="•"/>
              <a:tabLst/>
              <a:defRPr/>
            </a:pPr>
            <a:r>
              <a:rPr kumimoji="0" lang="en-AU" sz="1600" b="0" i="0" u="none" strike="noStrike" kern="1200" cap="none" spc="0" normalizeH="0" baseline="0" noProof="0">
                <a:ln>
                  <a:noFill/>
                </a:ln>
                <a:solidFill>
                  <a:srgbClr val="6B8096"/>
                </a:solidFill>
                <a:effectLst/>
                <a:uLnTx/>
                <a:uFillTx/>
                <a:latin typeface="Calibri"/>
                <a:ea typeface="+mn-ea"/>
                <a:cs typeface="+mn-cs"/>
              </a:rPr>
              <a:t>Noise impacts under adverse weather conditions at the closest residences to the south west (apart from 127c) are ‘negligible’ (under VLAMP definition) or compliant with the NSW </a:t>
            </a:r>
            <a:r>
              <a:rPr kumimoji="0" lang="en-AU" sz="1600" b="0" i="1" u="none" strike="noStrike" kern="1200" cap="none" spc="0" normalizeH="0" baseline="0" noProof="0">
                <a:ln>
                  <a:noFill/>
                </a:ln>
                <a:solidFill>
                  <a:srgbClr val="6B8096"/>
                </a:solidFill>
                <a:effectLst/>
                <a:uLnTx/>
                <a:uFillTx/>
                <a:latin typeface="Calibri"/>
                <a:ea typeface="+mn-ea"/>
                <a:cs typeface="+mn-cs"/>
              </a:rPr>
              <a:t>Noise Policy for Industry </a:t>
            </a:r>
            <a:r>
              <a:rPr kumimoji="0" lang="en-AU" sz="1600" b="0" i="0" u="none" strike="noStrike" kern="1200" cap="none" spc="0" normalizeH="0" baseline="0" noProof="0">
                <a:ln>
                  <a:noFill/>
                </a:ln>
                <a:solidFill>
                  <a:srgbClr val="6B8096"/>
                </a:solidFill>
                <a:effectLst/>
                <a:uLnTx/>
                <a:uFillTx/>
                <a:latin typeface="Calibri"/>
                <a:ea typeface="+mn-ea"/>
                <a:cs typeface="+mn-cs"/>
              </a:rPr>
              <a:t>noise limits </a:t>
            </a:r>
          </a:p>
          <a:p>
            <a:pPr marL="171450" marR="0" lvl="1" indent="-171450" algn="l" defTabSz="914400" rtl="0" eaLnBrk="1" fontAlgn="auto" latinLnBrk="0" hangingPunct="1">
              <a:lnSpc>
                <a:spcPct val="90000"/>
              </a:lnSpc>
              <a:spcBef>
                <a:spcPts val="1200"/>
              </a:spcBef>
              <a:spcAft>
                <a:spcPts val="0"/>
              </a:spcAft>
              <a:buClr>
                <a:srgbClr val="FFC000"/>
              </a:buClr>
              <a:buSzTx/>
              <a:buFont typeface="Arial" panose="020B0604020202020204" pitchFamily="34" charset="0"/>
              <a:buChar char="•"/>
              <a:tabLst/>
              <a:defRPr/>
            </a:pPr>
            <a:r>
              <a:rPr kumimoji="0" lang="en-AU" sz="1600" b="0" i="0" u="none" strike="noStrike" kern="1200" cap="none" spc="0" normalizeH="0" baseline="0" noProof="0">
                <a:ln>
                  <a:noFill/>
                </a:ln>
                <a:solidFill>
                  <a:srgbClr val="6B8096"/>
                </a:solidFill>
                <a:effectLst/>
                <a:uLnTx/>
                <a:uFillTx/>
                <a:latin typeface="Calibri"/>
                <a:ea typeface="+mn-ea"/>
                <a:cs typeface="+mn-cs"/>
              </a:rPr>
              <a:t>An acoustic treatment package has been developed for 127c and has been shared with the owners</a:t>
            </a:r>
          </a:p>
          <a:p>
            <a:pPr marL="171450" marR="0" lvl="1" indent="-171450" algn="l" defTabSz="914400" rtl="0" eaLnBrk="1" fontAlgn="auto" latinLnBrk="0" hangingPunct="1">
              <a:lnSpc>
                <a:spcPct val="90000"/>
              </a:lnSpc>
              <a:spcBef>
                <a:spcPts val="1200"/>
              </a:spcBef>
              <a:spcAft>
                <a:spcPts val="0"/>
              </a:spcAft>
              <a:buClr>
                <a:srgbClr val="FFC000"/>
              </a:buClr>
              <a:buSzTx/>
              <a:buFont typeface="Arial" panose="020B0604020202020204" pitchFamily="34" charset="0"/>
              <a:buChar char="•"/>
              <a:tabLst/>
              <a:defRPr/>
            </a:pPr>
            <a:r>
              <a:rPr kumimoji="0" lang="en-AU" sz="1600" b="0" i="0" u="none" strike="noStrike" kern="1200" cap="none" spc="0" normalizeH="0" baseline="0" noProof="0">
                <a:ln>
                  <a:noFill/>
                </a:ln>
                <a:solidFill>
                  <a:srgbClr val="6B8096"/>
                </a:solidFill>
                <a:effectLst/>
                <a:uLnTx/>
                <a:uFillTx/>
                <a:latin typeface="Calibri"/>
                <a:ea typeface="+mn-ea"/>
                <a:cs typeface="+mn-cs"/>
              </a:rPr>
              <a:t>Whitehaven will continue to consult with the owners of property 127</a:t>
            </a:r>
            <a:endParaRPr kumimoji="0" lang="en-AU" sz="1600" b="0" i="0" u="none" strike="noStrike" kern="1200" cap="none" spc="0" normalizeH="0" baseline="0" noProof="0" dirty="0">
              <a:ln>
                <a:noFill/>
              </a:ln>
              <a:solidFill>
                <a:srgbClr val="6B8096"/>
              </a:solidFill>
              <a:effectLst/>
              <a:uLnTx/>
              <a:uFillTx/>
              <a:latin typeface="Calibri"/>
              <a:ea typeface="+mn-ea"/>
              <a:cs typeface="+mn-cs"/>
            </a:endParaRPr>
          </a:p>
        </p:txBody>
      </p:sp>
    </p:spTree>
    <p:extLst>
      <p:ext uri="{BB962C8B-B14F-4D97-AF65-F5344CB8AC3E}">
        <p14:creationId xmlns:p14="http://schemas.microsoft.com/office/powerpoint/2010/main" val="2295739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4"/>
          </p:nvPr>
        </p:nvSpPr>
        <p:spPr>
          <a:xfrm>
            <a:off x="467544" y="6312162"/>
            <a:ext cx="370163" cy="135794"/>
          </a:xfrm>
        </p:spPr>
        <p:txBody>
          <a:bodyPr/>
          <a:lstStyle/>
          <a:p>
            <a:fld id="{E917DE0E-AFB1-41FD-BC35-27DB61CA125F}" type="slidenum">
              <a:rPr lang="en-AU" smtClean="0">
                <a:solidFill>
                  <a:srgbClr val="4E5768"/>
                </a:solidFill>
              </a:rPr>
              <a:pPr/>
              <a:t>15</a:t>
            </a:fld>
            <a:r>
              <a:rPr lang="en-AU" dirty="0">
                <a:solidFill>
                  <a:srgbClr val="4E5768"/>
                </a:solidFill>
              </a:rPr>
              <a:t> </a:t>
            </a:r>
            <a:r>
              <a:rPr lang="en-AU" dirty="0">
                <a:solidFill>
                  <a:srgbClr val="D3AE64"/>
                </a:solidFill>
              </a:rPr>
              <a:t>//</a:t>
            </a:r>
          </a:p>
        </p:txBody>
      </p:sp>
      <p:sp>
        <p:nvSpPr>
          <p:cNvPr id="2" name="Footer Placeholder 1"/>
          <p:cNvSpPr>
            <a:spLocks noGrp="1"/>
          </p:cNvSpPr>
          <p:nvPr>
            <p:ph type="ftr" sz="quarter" idx="13"/>
          </p:nvPr>
        </p:nvSpPr>
        <p:spPr/>
        <p:txBody>
          <a:bodyPr/>
          <a:lstStyle/>
          <a:p>
            <a:r>
              <a:rPr lang="en-AU" dirty="0"/>
              <a:t>Vickery Extension Project - Briefing </a:t>
            </a:r>
          </a:p>
        </p:txBody>
      </p:sp>
      <p:sp>
        <p:nvSpPr>
          <p:cNvPr id="9" name="Title 3">
            <a:extLst>
              <a:ext uri="{FF2B5EF4-FFF2-40B4-BE49-F238E27FC236}">
                <a16:creationId xmlns:a16="http://schemas.microsoft.com/office/drawing/2014/main" id="{BD2C56BA-5570-460B-830D-8234A90A18AF}"/>
              </a:ext>
            </a:extLst>
          </p:cNvPr>
          <p:cNvSpPr txBox="1">
            <a:spLocks/>
          </p:cNvSpPr>
          <p:nvPr/>
        </p:nvSpPr>
        <p:spPr>
          <a:xfrm>
            <a:off x="628650" y="365126"/>
            <a:ext cx="7886700" cy="16250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1600" b="1" i="1" dirty="0">
                <a:solidFill>
                  <a:srgbClr val="009FFF"/>
                </a:solidFill>
                <a:latin typeface="Arial" panose="020B0604020202020204" pitchFamily="34" charset="0"/>
                <a:cs typeface="Arial" panose="020B0604020202020204" pitchFamily="34" charset="0"/>
              </a:rPr>
              <a:t>The EIS indicates that rehabilitation will be progressive with soils from newly cleared areas being used on rehabilitated areas. Significant parts of the north and the west of the proposed mine are previously rehabilitated sites and no soil data about the reconstructed soil properties in these previously rehabilitated areas have been provided in the report. Is data available which demonstrates that the soils from these previously rehabilitated areas will be suitable as source materials for progressive soil profile reconstruction.</a:t>
            </a:r>
          </a:p>
        </p:txBody>
      </p:sp>
      <p:sp>
        <p:nvSpPr>
          <p:cNvPr id="10" name="Content Placeholder 4">
            <a:extLst>
              <a:ext uri="{FF2B5EF4-FFF2-40B4-BE49-F238E27FC236}">
                <a16:creationId xmlns:a16="http://schemas.microsoft.com/office/drawing/2014/main" id="{3BFD6849-ACB8-4F78-9A8F-CE769A942A48}"/>
              </a:ext>
            </a:extLst>
          </p:cNvPr>
          <p:cNvSpPr txBox="1">
            <a:spLocks/>
          </p:cNvSpPr>
          <p:nvPr/>
        </p:nvSpPr>
        <p:spPr>
          <a:xfrm>
            <a:off x="628650" y="2058793"/>
            <a:ext cx="7886700" cy="12961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1" indent="-171450" algn="l" defTabSz="914400" rtl="0" eaLnBrk="1" fontAlgn="auto" latinLnBrk="0" hangingPunct="1">
              <a:lnSpc>
                <a:spcPct val="90000"/>
              </a:lnSpc>
              <a:spcBef>
                <a:spcPts val="1200"/>
              </a:spcBef>
              <a:spcAft>
                <a:spcPts val="0"/>
              </a:spcAft>
              <a:buClr>
                <a:srgbClr val="FFC000"/>
              </a:buClr>
              <a:buSzTx/>
              <a:buFont typeface="Arial" panose="020B0604020202020204" pitchFamily="34" charset="0"/>
              <a:buChar char="•"/>
              <a:tabLst/>
              <a:defRPr/>
            </a:pPr>
            <a:r>
              <a:rPr kumimoji="0" lang="en-AU" sz="1600" b="0" i="0" u="none" strike="noStrike" kern="1200" cap="none" spc="0" normalizeH="0" baseline="0" noProof="0" dirty="0">
                <a:ln>
                  <a:noFill/>
                </a:ln>
                <a:solidFill>
                  <a:srgbClr val="6B8096"/>
                </a:solidFill>
                <a:effectLst/>
                <a:uLnTx/>
                <a:uFillTx/>
                <a:latin typeface="Arial" panose="020B0604020202020204" pitchFamily="34" charset="0"/>
                <a:cs typeface="Arial" panose="020B0604020202020204" pitchFamily="34" charset="0"/>
              </a:rPr>
              <a:t>Soil testing conducted for the Approved Mine and Project included test pits within previously mined areas </a:t>
            </a:r>
          </a:p>
          <a:p>
            <a:pPr marL="171450" marR="0" lvl="1" indent="-171450" algn="l" defTabSz="914400" rtl="0" eaLnBrk="1" fontAlgn="auto" latinLnBrk="0" hangingPunct="1">
              <a:lnSpc>
                <a:spcPct val="90000"/>
              </a:lnSpc>
              <a:spcBef>
                <a:spcPts val="1200"/>
              </a:spcBef>
              <a:spcAft>
                <a:spcPts val="0"/>
              </a:spcAft>
              <a:buClr>
                <a:srgbClr val="FFC000"/>
              </a:buClr>
              <a:buSzTx/>
              <a:buFont typeface="Arial" panose="020B0604020202020204" pitchFamily="34" charset="0"/>
              <a:buChar char="•"/>
              <a:tabLst/>
              <a:defRPr/>
            </a:pPr>
            <a:r>
              <a:rPr kumimoji="0" lang="en-AU" sz="1600" b="0" i="0" u="none" strike="noStrike" kern="1200" cap="none" spc="0" normalizeH="0" baseline="0" noProof="0" dirty="0">
                <a:ln>
                  <a:noFill/>
                </a:ln>
                <a:solidFill>
                  <a:srgbClr val="6B8096"/>
                </a:solidFill>
                <a:effectLst/>
                <a:uLnTx/>
                <a:uFillTx/>
                <a:latin typeface="Arial" panose="020B0604020202020204" pitchFamily="34" charset="0"/>
                <a:cs typeface="Arial" panose="020B0604020202020204" pitchFamily="34" charset="0"/>
              </a:rPr>
              <a:t>The soil tests confirm there is sufficient soil of appropriate properties to support the Project rehabilitation objectives</a:t>
            </a:r>
          </a:p>
        </p:txBody>
      </p:sp>
      <p:sp>
        <p:nvSpPr>
          <p:cNvPr id="3" name="Rectangle 2"/>
          <p:cNvSpPr/>
          <p:nvPr/>
        </p:nvSpPr>
        <p:spPr>
          <a:xfrm>
            <a:off x="652625" y="3339859"/>
            <a:ext cx="7478709" cy="830997"/>
          </a:xfrm>
          <a:prstGeom prst="rect">
            <a:avLst/>
          </a:prstGeom>
        </p:spPr>
        <p:txBody>
          <a:bodyPr wrap="square">
            <a:spAutoFit/>
          </a:bodyPr>
          <a:lstStyle/>
          <a:p>
            <a:r>
              <a:rPr lang="en-AU" sz="1600" b="1" i="1" dirty="0">
                <a:solidFill>
                  <a:srgbClr val="009FFF"/>
                </a:solidFill>
                <a:latin typeface="Arial" panose="020B0604020202020204" pitchFamily="34" charset="0"/>
                <a:cs typeface="Arial" panose="020B0604020202020204" pitchFamily="34" charset="0"/>
              </a:rPr>
              <a:t>Can the outer batters of the emplacements be made to blend into the local topography with a more natural drainage lines and hill/valley (e.g. </a:t>
            </a:r>
            <a:r>
              <a:rPr lang="en-AU" sz="1600" b="1" i="1" dirty="0" err="1">
                <a:solidFill>
                  <a:srgbClr val="009FFF"/>
                </a:solidFill>
                <a:latin typeface="Arial" panose="020B0604020202020204" pitchFamily="34" charset="0"/>
                <a:cs typeface="Arial" panose="020B0604020202020204" pitchFamily="34" charset="0"/>
              </a:rPr>
              <a:t>Geofluv</a:t>
            </a:r>
            <a:r>
              <a:rPr lang="en-AU" sz="1600" b="1" i="1" dirty="0">
                <a:solidFill>
                  <a:srgbClr val="009FFF"/>
                </a:solidFill>
                <a:latin typeface="Arial" panose="020B0604020202020204" pitchFamily="34" charset="0"/>
                <a:cs typeface="Arial" panose="020B0604020202020204" pitchFamily="34" charset="0"/>
              </a:rPr>
              <a:t> type design)?</a:t>
            </a:r>
          </a:p>
        </p:txBody>
      </p:sp>
      <p:sp>
        <p:nvSpPr>
          <p:cNvPr id="5" name="Rectangle 4"/>
          <p:cNvSpPr/>
          <p:nvPr/>
        </p:nvSpPr>
        <p:spPr>
          <a:xfrm>
            <a:off x="628650" y="4263130"/>
            <a:ext cx="7533627" cy="1132618"/>
          </a:xfrm>
          <a:prstGeom prst="rect">
            <a:avLst/>
          </a:prstGeom>
        </p:spPr>
        <p:txBody>
          <a:bodyPr wrap="square">
            <a:spAutoFit/>
          </a:bodyPr>
          <a:lstStyle/>
          <a:p>
            <a:pPr marL="171450" lvl="1" indent="-171450">
              <a:lnSpc>
                <a:spcPct val="90000"/>
              </a:lnSpc>
              <a:spcBef>
                <a:spcPts val="1200"/>
              </a:spcBef>
              <a:buClr>
                <a:srgbClr val="FFC000"/>
              </a:buClr>
              <a:buFont typeface="Arial" panose="020B0604020202020204" pitchFamily="34" charset="0"/>
              <a:buChar char="•"/>
              <a:defRPr/>
            </a:pPr>
            <a:r>
              <a:rPr lang="en-AU" sz="1600" dirty="0">
                <a:solidFill>
                  <a:srgbClr val="6B8096"/>
                </a:solidFill>
                <a:latin typeface="Arial" panose="020B0604020202020204" pitchFamily="34" charset="0"/>
                <a:cs typeface="Arial" panose="020B0604020202020204" pitchFamily="34" charset="0"/>
              </a:rPr>
              <a:t>The rehabilitation strategy proposed for the Project includes the application of macro and micro profiling to deliver a natural topography of the overburden dump</a:t>
            </a:r>
          </a:p>
          <a:p>
            <a:pPr marL="171450" lvl="1" indent="-171450">
              <a:lnSpc>
                <a:spcPct val="90000"/>
              </a:lnSpc>
              <a:spcBef>
                <a:spcPts val="1200"/>
              </a:spcBef>
              <a:buClr>
                <a:srgbClr val="FFC000"/>
              </a:buClr>
              <a:buFont typeface="Arial" panose="020B0604020202020204" pitchFamily="34" charset="0"/>
              <a:buChar char="•"/>
              <a:defRPr/>
            </a:pPr>
            <a:r>
              <a:rPr lang="en-AU" sz="1600" dirty="0">
                <a:solidFill>
                  <a:srgbClr val="6B8096"/>
                </a:solidFill>
                <a:latin typeface="Arial" panose="020B0604020202020204" pitchFamily="34" charset="0"/>
                <a:cs typeface="Arial" panose="020B0604020202020204" pitchFamily="34" charset="0"/>
              </a:rPr>
              <a:t>This is an improved outcome in comparison to the Approved Mine </a:t>
            </a:r>
          </a:p>
        </p:txBody>
      </p:sp>
    </p:spTree>
    <p:extLst>
      <p:ext uri="{BB962C8B-B14F-4D97-AF65-F5344CB8AC3E}">
        <p14:creationId xmlns:p14="http://schemas.microsoft.com/office/powerpoint/2010/main" val="3765699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4"/>
          </p:nvPr>
        </p:nvSpPr>
        <p:spPr>
          <a:xfrm>
            <a:off x="467544" y="6312162"/>
            <a:ext cx="370163" cy="135794"/>
          </a:xfrm>
        </p:spPr>
        <p:txBody>
          <a:bodyPr/>
          <a:lstStyle/>
          <a:p>
            <a:fld id="{E917DE0E-AFB1-41FD-BC35-27DB61CA125F}" type="slidenum">
              <a:rPr lang="en-AU" smtClean="0">
                <a:solidFill>
                  <a:srgbClr val="4E5768"/>
                </a:solidFill>
              </a:rPr>
              <a:pPr/>
              <a:t>16</a:t>
            </a:fld>
            <a:r>
              <a:rPr lang="en-AU" dirty="0">
                <a:solidFill>
                  <a:srgbClr val="4E5768"/>
                </a:solidFill>
              </a:rPr>
              <a:t> </a:t>
            </a:r>
            <a:r>
              <a:rPr lang="en-AU" dirty="0">
                <a:solidFill>
                  <a:srgbClr val="D3AE64"/>
                </a:solidFill>
              </a:rPr>
              <a:t>//</a:t>
            </a:r>
          </a:p>
        </p:txBody>
      </p:sp>
      <p:sp>
        <p:nvSpPr>
          <p:cNvPr id="2" name="Footer Placeholder 1"/>
          <p:cNvSpPr>
            <a:spLocks noGrp="1"/>
          </p:cNvSpPr>
          <p:nvPr>
            <p:ph type="ftr" sz="quarter" idx="13"/>
          </p:nvPr>
        </p:nvSpPr>
        <p:spPr/>
        <p:txBody>
          <a:bodyPr/>
          <a:lstStyle/>
          <a:p>
            <a:r>
              <a:rPr lang="en-AU" dirty="0"/>
              <a:t>Vickery Extension Project - Briefing </a:t>
            </a:r>
          </a:p>
        </p:txBody>
      </p:sp>
      <p:sp>
        <p:nvSpPr>
          <p:cNvPr id="9" name="Title 3">
            <a:extLst>
              <a:ext uri="{FF2B5EF4-FFF2-40B4-BE49-F238E27FC236}">
                <a16:creationId xmlns:a16="http://schemas.microsoft.com/office/drawing/2014/main" id="{E5310AF6-54CD-4AD2-AE89-9DFD8B3746DB}"/>
              </a:ext>
            </a:extLst>
          </p:cNvPr>
          <p:cNvSpPr txBox="1">
            <a:spLocks/>
          </p:cNvSpPr>
          <p:nvPr/>
        </p:nvSpPr>
        <p:spPr>
          <a:xfrm>
            <a:off x="628650" y="365127"/>
            <a:ext cx="7886700" cy="8591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1600" b="1" i="1">
                <a:solidFill>
                  <a:srgbClr val="009FFF"/>
                </a:solidFill>
                <a:latin typeface="Arial" panose="020B0604020202020204" pitchFamily="34" charset="0"/>
                <a:cs typeface="Arial" panose="020B0604020202020204" pitchFamily="34" charset="0"/>
              </a:rPr>
              <a:t>What plans do Whitehaven have for Kurrumbede that would be of value to the local community?</a:t>
            </a:r>
            <a:endParaRPr lang="en-AU" sz="1600" b="1" i="1" dirty="0">
              <a:solidFill>
                <a:srgbClr val="009FFF"/>
              </a:solidFill>
              <a:latin typeface="Arial" panose="020B0604020202020204" pitchFamily="34" charset="0"/>
              <a:cs typeface="Arial" panose="020B0604020202020204" pitchFamily="34" charset="0"/>
            </a:endParaRPr>
          </a:p>
        </p:txBody>
      </p:sp>
      <p:sp>
        <p:nvSpPr>
          <p:cNvPr id="10" name="Content Placeholder 4">
            <a:extLst>
              <a:ext uri="{FF2B5EF4-FFF2-40B4-BE49-F238E27FC236}">
                <a16:creationId xmlns:a16="http://schemas.microsoft.com/office/drawing/2014/main" id="{3B77BCA9-D5FD-4B56-94F2-6D6E81D93F47}"/>
              </a:ext>
            </a:extLst>
          </p:cNvPr>
          <p:cNvSpPr txBox="1">
            <a:spLocks/>
          </p:cNvSpPr>
          <p:nvPr/>
        </p:nvSpPr>
        <p:spPr>
          <a:xfrm>
            <a:off x="628650" y="1398050"/>
            <a:ext cx="7886700" cy="43301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1" indent="-171450" algn="l" defTabSz="914400" rtl="0" eaLnBrk="1" fontAlgn="auto" latinLnBrk="0" hangingPunct="1">
              <a:lnSpc>
                <a:spcPct val="90000"/>
              </a:lnSpc>
              <a:spcBef>
                <a:spcPts val="1200"/>
              </a:spcBef>
              <a:spcAft>
                <a:spcPts val="0"/>
              </a:spcAft>
              <a:buClr>
                <a:srgbClr val="FFC000"/>
              </a:buClr>
              <a:buSzTx/>
              <a:buFont typeface="Arial" panose="020B0604020202020204" pitchFamily="34" charset="0"/>
              <a:buChar char="•"/>
              <a:tabLst/>
              <a:defRPr/>
            </a:pPr>
            <a:r>
              <a:rPr kumimoji="0" lang="en-AU" sz="1600" b="0" i="0" u="none" strike="noStrike" kern="1200" cap="none" spc="0" normalizeH="0" baseline="0" noProof="0" dirty="0">
                <a:ln>
                  <a:noFill/>
                </a:ln>
                <a:solidFill>
                  <a:srgbClr val="6B8096"/>
                </a:solidFill>
                <a:effectLst/>
                <a:uLnTx/>
                <a:uFillTx/>
                <a:latin typeface="Calibri"/>
                <a:ea typeface="+mn-ea"/>
                <a:cs typeface="+mn-cs"/>
              </a:rPr>
              <a:t>The rail spur alignment and other infrastructure has been developed to have minimal impact on </a:t>
            </a:r>
            <a:r>
              <a:rPr kumimoji="0" lang="en-AU" sz="1600" b="0" i="0" u="none" strike="noStrike" kern="1200" cap="none" spc="0" normalizeH="0" baseline="0" noProof="0" dirty="0" err="1">
                <a:ln>
                  <a:noFill/>
                </a:ln>
                <a:solidFill>
                  <a:srgbClr val="6B8096"/>
                </a:solidFill>
                <a:effectLst/>
                <a:uLnTx/>
                <a:uFillTx/>
                <a:latin typeface="Calibri"/>
                <a:ea typeface="+mn-ea"/>
                <a:cs typeface="+mn-cs"/>
              </a:rPr>
              <a:t>Kurrumbede</a:t>
            </a:r>
            <a:endParaRPr kumimoji="0" lang="en-AU" sz="1600" b="0" i="0" u="none" strike="noStrike" kern="1200" cap="none" spc="0" normalizeH="0" baseline="0" noProof="0" dirty="0">
              <a:ln>
                <a:noFill/>
              </a:ln>
              <a:solidFill>
                <a:srgbClr val="6B8096"/>
              </a:solidFill>
              <a:effectLst/>
              <a:uLnTx/>
              <a:uFillTx/>
              <a:latin typeface="Calibri"/>
              <a:ea typeface="+mn-ea"/>
              <a:cs typeface="+mn-cs"/>
            </a:endParaRPr>
          </a:p>
          <a:p>
            <a:pPr marL="171450" marR="0" lvl="1" indent="-171450" algn="l" defTabSz="914400" rtl="0" eaLnBrk="1" fontAlgn="auto" latinLnBrk="0" hangingPunct="1">
              <a:lnSpc>
                <a:spcPct val="90000"/>
              </a:lnSpc>
              <a:spcBef>
                <a:spcPts val="1200"/>
              </a:spcBef>
              <a:spcAft>
                <a:spcPts val="0"/>
              </a:spcAft>
              <a:buClr>
                <a:srgbClr val="FFC000"/>
              </a:buClr>
              <a:buSzTx/>
              <a:buFont typeface="Arial" panose="020B0604020202020204" pitchFamily="34" charset="0"/>
              <a:buChar char="•"/>
              <a:tabLst/>
              <a:defRPr/>
            </a:pPr>
            <a:r>
              <a:rPr kumimoji="0" lang="en-AU" sz="1600" b="0" i="0" u="none" strike="noStrike" kern="1200" cap="none" spc="0" normalizeH="0" baseline="0" noProof="0" dirty="0">
                <a:ln>
                  <a:noFill/>
                </a:ln>
                <a:solidFill>
                  <a:srgbClr val="6B8096"/>
                </a:solidFill>
                <a:effectLst/>
                <a:uLnTx/>
                <a:uFillTx/>
                <a:latin typeface="Calibri"/>
                <a:ea typeface="+mn-ea"/>
                <a:cs typeface="+mn-cs"/>
              </a:rPr>
              <a:t>None of the buildings in the </a:t>
            </a:r>
            <a:r>
              <a:rPr kumimoji="0" lang="en-AU" sz="1600" b="0" i="0" u="none" strike="noStrike" kern="1200" cap="none" spc="0" normalizeH="0" baseline="0" noProof="0" dirty="0" err="1">
                <a:ln>
                  <a:noFill/>
                </a:ln>
                <a:solidFill>
                  <a:srgbClr val="6B8096"/>
                </a:solidFill>
                <a:effectLst/>
                <a:uLnTx/>
                <a:uFillTx/>
                <a:latin typeface="Calibri"/>
                <a:ea typeface="+mn-ea"/>
                <a:cs typeface="+mn-cs"/>
              </a:rPr>
              <a:t>Kurrumbede</a:t>
            </a:r>
            <a:r>
              <a:rPr kumimoji="0" lang="en-AU" sz="1600" b="0" i="0" u="none" strike="noStrike" kern="1200" cap="none" spc="0" normalizeH="0" baseline="0" noProof="0" dirty="0">
                <a:ln>
                  <a:noFill/>
                </a:ln>
                <a:solidFill>
                  <a:srgbClr val="6B8096"/>
                </a:solidFill>
                <a:effectLst/>
                <a:uLnTx/>
                <a:uFillTx/>
                <a:latin typeface="Calibri"/>
                <a:ea typeface="+mn-ea"/>
                <a:cs typeface="+mn-cs"/>
              </a:rPr>
              <a:t> complex are on or near the rail spur alignment</a:t>
            </a:r>
          </a:p>
          <a:p>
            <a:pPr marL="171450" marR="0" lvl="1" indent="-171450" algn="l" defTabSz="914400" rtl="0" eaLnBrk="1" fontAlgn="auto" latinLnBrk="0" hangingPunct="1">
              <a:lnSpc>
                <a:spcPct val="90000"/>
              </a:lnSpc>
              <a:spcBef>
                <a:spcPts val="1200"/>
              </a:spcBef>
              <a:spcAft>
                <a:spcPts val="0"/>
              </a:spcAft>
              <a:buClr>
                <a:srgbClr val="FFC000"/>
              </a:buClr>
              <a:buSzTx/>
              <a:buFont typeface="Arial" panose="020B0604020202020204" pitchFamily="34" charset="0"/>
              <a:buChar char="•"/>
              <a:tabLst/>
              <a:defRPr/>
            </a:pPr>
            <a:r>
              <a:rPr kumimoji="0" lang="en-AU" sz="1600" b="0" i="0" u="none" strike="noStrike" kern="1200" cap="none" spc="0" normalizeH="0" baseline="0" noProof="0" dirty="0">
                <a:ln>
                  <a:noFill/>
                </a:ln>
                <a:solidFill>
                  <a:srgbClr val="6B8096"/>
                </a:solidFill>
                <a:effectLst/>
                <a:uLnTx/>
                <a:uFillTx/>
                <a:latin typeface="Calibri"/>
                <a:ea typeface="+mn-ea"/>
                <a:cs typeface="+mn-cs"/>
              </a:rPr>
              <a:t>Whitehaven has committed to developing a Conservation Management Plan for </a:t>
            </a:r>
            <a:r>
              <a:rPr kumimoji="0" lang="en-AU" sz="1600" b="0" i="0" u="none" strike="noStrike" kern="1200" cap="none" spc="0" normalizeH="0" baseline="0" noProof="0" dirty="0" err="1">
                <a:ln>
                  <a:noFill/>
                </a:ln>
                <a:solidFill>
                  <a:srgbClr val="6B8096"/>
                </a:solidFill>
                <a:effectLst/>
                <a:uLnTx/>
                <a:uFillTx/>
                <a:latin typeface="Calibri"/>
                <a:ea typeface="+mn-ea"/>
                <a:cs typeface="+mn-cs"/>
              </a:rPr>
              <a:t>Kurrumbede</a:t>
            </a:r>
            <a:endParaRPr kumimoji="0" lang="en-AU" sz="1600" b="0" i="0" u="none" strike="noStrike" kern="1200" cap="none" spc="0" normalizeH="0" baseline="0" noProof="0" dirty="0">
              <a:ln>
                <a:noFill/>
              </a:ln>
              <a:solidFill>
                <a:srgbClr val="6B8096"/>
              </a:solidFill>
              <a:effectLst/>
              <a:uLnTx/>
              <a:uFillTx/>
              <a:latin typeface="Calibri"/>
              <a:ea typeface="+mn-ea"/>
              <a:cs typeface="+mn-cs"/>
            </a:endParaRPr>
          </a:p>
          <a:p>
            <a:pPr marL="171450" marR="0" lvl="1" indent="-171450" algn="l" defTabSz="914400" rtl="0" eaLnBrk="1" fontAlgn="auto" latinLnBrk="0" hangingPunct="1">
              <a:lnSpc>
                <a:spcPct val="90000"/>
              </a:lnSpc>
              <a:spcBef>
                <a:spcPts val="1200"/>
              </a:spcBef>
              <a:spcAft>
                <a:spcPts val="0"/>
              </a:spcAft>
              <a:buClr>
                <a:srgbClr val="FFC000"/>
              </a:buClr>
              <a:buSzTx/>
              <a:buFont typeface="Arial" panose="020B0604020202020204" pitchFamily="34" charset="0"/>
              <a:buChar char="•"/>
              <a:tabLst/>
              <a:defRPr/>
            </a:pPr>
            <a:r>
              <a:rPr kumimoji="0" lang="en-AU" sz="1600" b="0" i="0" u="none" strike="noStrike" kern="1200" cap="none" spc="0" normalizeH="0" baseline="0" noProof="0" dirty="0">
                <a:ln>
                  <a:noFill/>
                </a:ln>
                <a:solidFill>
                  <a:srgbClr val="6B8096"/>
                </a:solidFill>
                <a:effectLst/>
                <a:uLnTx/>
                <a:uFillTx/>
                <a:latin typeface="Calibri"/>
                <a:ea typeface="+mn-ea"/>
                <a:cs typeface="+mn-cs"/>
              </a:rPr>
              <a:t>Whitehaven has also committed a significant financial contribution </a:t>
            </a:r>
            <a:r>
              <a:rPr lang="en-AU" sz="1600" dirty="0">
                <a:solidFill>
                  <a:srgbClr val="6B8096"/>
                </a:solidFill>
                <a:latin typeface="Calibri"/>
              </a:rPr>
              <a:t>for </a:t>
            </a:r>
            <a:r>
              <a:rPr kumimoji="0" lang="en-AU" sz="1600" b="0" i="0" u="none" strike="noStrike" kern="1200" cap="none" spc="0" normalizeH="0" baseline="0" noProof="0" dirty="0">
                <a:ln>
                  <a:noFill/>
                </a:ln>
                <a:solidFill>
                  <a:srgbClr val="6B8096"/>
                </a:solidFill>
                <a:effectLst/>
                <a:uLnTx/>
                <a:uFillTx/>
                <a:latin typeface="Calibri"/>
                <a:ea typeface="+mn-ea"/>
                <a:cs typeface="+mn-cs"/>
              </a:rPr>
              <a:t>enhancement of the grounds of </a:t>
            </a:r>
            <a:r>
              <a:rPr kumimoji="0" lang="en-AU" sz="1600" b="0" i="0" u="none" strike="noStrike" kern="1200" cap="none" spc="0" normalizeH="0" baseline="0" noProof="0" dirty="0" err="1">
                <a:ln>
                  <a:noFill/>
                </a:ln>
                <a:solidFill>
                  <a:srgbClr val="6B8096"/>
                </a:solidFill>
                <a:effectLst/>
                <a:uLnTx/>
                <a:uFillTx/>
                <a:latin typeface="Calibri"/>
                <a:ea typeface="+mn-ea"/>
                <a:cs typeface="+mn-cs"/>
              </a:rPr>
              <a:t>Kurrumbede</a:t>
            </a:r>
            <a:r>
              <a:rPr kumimoji="0" lang="en-AU" sz="1600" b="0" i="0" u="none" strike="noStrike" kern="1200" cap="none" spc="0" normalizeH="0" baseline="0" noProof="0" dirty="0">
                <a:ln>
                  <a:noFill/>
                </a:ln>
                <a:solidFill>
                  <a:srgbClr val="6B8096"/>
                </a:solidFill>
                <a:effectLst/>
                <a:uLnTx/>
                <a:uFillTx/>
                <a:latin typeface="Calibri"/>
                <a:ea typeface="+mn-ea"/>
                <a:cs typeface="+mn-cs"/>
              </a:rPr>
              <a:t> with the view to being able to provide for some access to the grounds in the future</a:t>
            </a:r>
          </a:p>
          <a:p>
            <a:pPr marL="171450" marR="0" lvl="1" indent="-171450" algn="l" defTabSz="914400" rtl="0" eaLnBrk="1" fontAlgn="auto" latinLnBrk="0" hangingPunct="1">
              <a:lnSpc>
                <a:spcPct val="90000"/>
              </a:lnSpc>
              <a:spcBef>
                <a:spcPts val="1200"/>
              </a:spcBef>
              <a:spcAft>
                <a:spcPts val="0"/>
              </a:spcAft>
              <a:buClr>
                <a:srgbClr val="FFC000"/>
              </a:buClr>
              <a:buSzTx/>
              <a:buFont typeface="Arial" panose="020B0604020202020204" pitchFamily="34" charset="0"/>
              <a:buChar char="•"/>
              <a:tabLst/>
              <a:defRPr/>
            </a:pPr>
            <a:r>
              <a:rPr kumimoji="0" lang="en-AU" sz="1600" b="0" i="0" u="none" strike="noStrike" kern="1200" cap="none" spc="0" normalizeH="0" baseline="0" noProof="0" dirty="0">
                <a:ln>
                  <a:noFill/>
                </a:ln>
                <a:solidFill>
                  <a:srgbClr val="6B8096"/>
                </a:solidFill>
                <a:effectLst/>
                <a:uLnTx/>
                <a:uFillTx/>
                <a:latin typeface="Calibri"/>
                <a:ea typeface="+mn-ea"/>
                <a:cs typeface="+mn-cs"/>
              </a:rPr>
              <a:t>The proposal has been shared with the Mackellar Memorial Society for comment and input to the process </a:t>
            </a:r>
          </a:p>
        </p:txBody>
      </p:sp>
    </p:spTree>
    <p:extLst>
      <p:ext uri="{BB962C8B-B14F-4D97-AF65-F5344CB8AC3E}">
        <p14:creationId xmlns:p14="http://schemas.microsoft.com/office/powerpoint/2010/main" val="443266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4"/>
          </p:nvPr>
        </p:nvSpPr>
        <p:spPr>
          <a:xfrm>
            <a:off x="467544" y="6312162"/>
            <a:ext cx="370163" cy="135794"/>
          </a:xfrm>
        </p:spPr>
        <p:txBody>
          <a:bodyPr/>
          <a:lstStyle/>
          <a:p>
            <a:fld id="{E917DE0E-AFB1-41FD-BC35-27DB61CA125F}" type="slidenum">
              <a:rPr lang="en-AU" smtClean="0">
                <a:solidFill>
                  <a:srgbClr val="4E5768"/>
                </a:solidFill>
              </a:rPr>
              <a:pPr/>
              <a:t>17</a:t>
            </a:fld>
            <a:r>
              <a:rPr lang="en-AU" dirty="0">
                <a:solidFill>
                  <a:srgbClr val="4E5768"/>
                </a:solidFill>
              </a:rPr>
              <a:t> </a:t>
            </a:r>
            <a:r>
              <a:rPr lang="en-AU" dirty="0">
                <a:solidFill>
                  <a:srgbClr val="D3AE64"/>
                </a:solidFill>
              </a:rPr>
              <a:t>//</a:t>
            </a:r>
          </a:p>
        </p:txBody>
      </p:sp>
      <p:sp>
        <p:nvSpPr>
          <p:cNvPr id="2" name="Footer Placeholder 1"/>
          <p:cNvSpPr>
            <a:spLocks noGrp="1"/>
          </p:cNvSpPr>
          <p:nvPr>
            <p:ph type="ftr" sz="quarter" idx="13"/>
          </p:nvPr>
        </p:nvSpPr>
        <p:spPr/>
        <p:txBody>
          <a:bodyPr/>
          <a:lstStyle/>
          <a:p>
            <a:r>
              <a:rPr lang="en-AU" dirty="0"/>
              <a:t>Vickery Extension Project - Briefing </a:t>
            </a:r>
          </a:p>
        </p:txBody>
      </p:sp>
      <p:sp>
        <p:nvSpPr>
          <p:cNvPr id="6" name="Title 3">
            <a:extLst>
              <a:ext uri="{FF2B5EF4-FFF2-40B4-BE49-F238E27FC236}">
                <a16:creationId xmlns:a16="http://schemas.microsoft.com/office/drawing/2014/main" id="{92F32615-F743-4842-A2FD-844190850356}"/>
              </a:ext>
            </a:extLst>
          </p:cNvPr>
          <p:cNvSpPr txBox="1">
            <a:spLocks/>
          </p:cNvSpPr>
          <p:nvPr/>
        </p:nvSpPr>
        <p:spPr>
          <a:xfrm>
            <a:off x="628650" y="365126"/>
            <a:ext cx="7886700" cy="13578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1600" b="1" i="1">
                <a:solidFill>
                  <a:srgbClr val="009FFF"/>
                </a:solidFill>
                <a:latin typeface="Arial" panose="020B0604020202020204" pitchFamily="34" charset="0"/>
                <a:cs typeface="Arial" panose="020B0604020202020204" pitchFamily="34" charset="0"/>
              </a:rPr>
              <a:t>If Vickery Mining is now an independent entity from Whitehaven can they provide guarantees re decommissioning of the southern Blue Vale Road coal transport and the Gunnedah CHPP?</a:t>
            </a:r>
            <a:endParaRPr lang="en-AU" sz="1600" b="1" i="1" dirty="0">
              <a:solidFill>
                <a:srgbClr val="009FFF"/>
              </a:solidFill>
              <a:latin typeface="Arial" panose="020B0604020202020204" pitchFamily="34" charset="0"/>
              <a:cs typeface="Arial" panose="020B0604020202020204" pitchFamily="34" charset="0"/>
            </a:endParaRPr>
          </a:p>
        </p:txBody>
      </p:sp>
      <p:sp>
        <p:nvSpPr>
          <p:cNvPr id="8" name="Content Placeholder 4">
            <a:extLst>
              <a:ext uri="{FF2B5EF4-FFF2-40B4-BE49-F238E27FC236}">
                <a16:creationId xmlns:a16="http://schemas.microsoft.com/office/drawing/2014/main" id="{7936E51E-06FF-4BFE-B047-A28781F5EB8B}"/>
              </a:ext>
            </a:extLst>
          </p:cNvPr>
          <p:cNvSpPr txBox="1">
            <a:spLocks/>
          </p:cNvSpPr>
          <p:nvPr/>
        </p:nvSpPr>
        <p:spPr>
          <a:xfrm>
            <a:off x="628650" y="1866585"/>
            <a:ext cx="7886700" cy="38616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1" indent="-171450" algn="l" defTabSz="914400" rtl="0" eaLnBrk="1" fontAlgn="auto" latinLnBrk="0" hangingPunct="1">
              <a:lnSpc>
                <a:spcPct val="90000"/>
              </a:lnSpc>
              <a:spcBef>
                <a:spcPts val="1200"/>
              </a:spcBef>
              <a:spcAft>
                <a:spcPts val="0"/>
              </a:spcAft>
              <a:buClr>
                <a:srgbClr val="FFC000"/>
              </a:buClr>
              <a:buSzTx/>
              <a:buFont typeface="Arial" panose="020B0604020202020204" pitchFamily="34" charset="0"/>
              <a:buChar char="•"/>
              <a:tabLst/>
              <a:defRPr/>
            </a:pPr>
            <a:r>
              <a:rPr kumimoji="0" lang="en-AU" sz="1600" b="0" i="0" u="none" strike="noStrike" kern="1200" cap="none" spc="0" normalizeH="0" baseline="0" noProof="0" dirty="0">
                <a:ln>
                  <a:noFill/>
                </a:ln>
                <a:solidFill>
                  <a:srgbClr val="6B8096"/>
                </a:solidFill>
                <a:effectLst/>
                <a:uLnTx/>
                <a:uFillTx/>
                <a:latin typeface="Arial" panose="020B0604020202020204" pitchFamily="34" charset="0"/>
                <a:cs typeface="Arial" panose="020B0604020202020204" pitchFamily="34" charset="0"/>
              </a:rPr>
              <a:t>Vickery Mining is a wholly owned subsidiary of Whitehaven</a:t>
            </a:r>
          </a:p>
          <a:p>
            <a:pPr marL="171450" marR="0" lvl="1" indent="-171450" algn="l" defTabSz="914400" rtl="0" eaLnBrk="1" fontAlgn="auto" latinLnBrk="0" hangingPunct="1">
              <a:lnSpc>
                <a:spcPct val="90000"/>
              </a:lnSpc>
              <a:spcBef>
                <a:spcPts val="1200"/>
              </a:spcBef>
              <a:spcAft>
                <a:spcPts val="0"/>
              </a:spcAft>
              <a:buClr>
                <a:srgbClr val="FFC000"/>
              </a:buClr>
              <a:buSzTx/>
              <a:buFont typeface="Arial" panose="020B0604020202020204" pitchFamily="34" charset="0"/>
              <a:buChar char="•"/>
              <a:tabLst/>
              <a:defRPr/>
            </a:pPr>
            <a:r>
              <a:rPr lang="en-AU" sz="1600" dirty="0">
                <a:solidFill>
                  <a:srgbClr val="6B8096"/>
                </a:solidFill>
                <a:latin typeface="Arial" panose="020B0604020202020204" pitchFamily="34" charset="0"/>
                <a:cs typeface="Arial" panose="020B0604020202020204" pitchFamily="34" charset="0"/>
              </a:rPr>
              <a:t>Such a</a:t>
            </a:r>
            <a:r>
              <a:rPr kumimoji="0" lang="en-AU" sz="1600" b="0" i="0" u="none" strike="noStrike" kern="1200" cap="none" spc="0" normalizeH="0" baseline="0" noProof="0" dirty="0">
                <a:ln>
                  <a:noFill/>
                </a:ln>
                <a:solidFill>
                  <a:srgbClr val="6B8096"/>
                </a:solidFill>
                <a:effectLst/>
                <a:uLnTx/>
                <a:uFillTx/>
                <a:latin typeface="Arial" panose="020B0604020202020204" pitchFamily="34" charset="0"/>
                <a:cs typeface="Arial" panose="020B0604020202020204" pitchFamily="34" charset="0"/>
              </a:rPr>
              <a:t> structure is consistent with the corporate structure of other Whitehaven mines</a:t>
            </a:r>
          </a:p>
          <a:p>
            <a:pPr marL="171450" marR="0" lvl="1" indent="-171450" algn="l" defTabSz="914400" rtl="0" eaLnBrk="1" fontAlgn="auto" latinLnBrk="0" hangingPunct="1">
              <a:lnSpc>
                <a:spcPct val="90000"/>
              </a:lnSpc>
              <a:spcBef>
                <a:spcPts val="1200"/>
              </a:spcBef>
              <a:spcAft>
                <a:spcPts val="0"/>
              </a:spcAft>
              <a:buClr>
                <a:srgbClr val="FFC000"/>
              </a:buClr>
              <a:buSzTx/>
              <a:buFont typeface="Arial" panose="020B0604020202020204" pitchFamily="34" charset="0"/>
              <a:buChar char="•"/>
              <a:tabLst/>
              <a:defRPr/>
            </a:pPr>
            <a:r>
              <a:rPr kumimoji="0" lang="en-AU" sz="1600" b="0" i="0" u="none" strike="noStrike" kern="1200" cap="none" spc="0" normalizeH="0" baseline="0" noProof="0" dirty="0">
                <a:ln>
                  <a:noFill/>
                </a:ln>
                <a:solidFill>
                  <a:srgbClr val="6B8096"/>
                </a:solidFill>
                <a:effectLst/>
                <a:uLnTx/>
                <a:uFillTx/>
                <a:latin typeface="Arial" panose="020B0604020202020204" pitchFamily="34" charset="0"/>
                <a:cs typeface="Arial" panose="020B0604020202020204" pitchFamily="34" charset="0"/>
              </a:rPr>
              <a:t>Economic necessity will mean that as soon as the rail spur and CHPP are fully commissioned, Whitehaven will utilise the infrastructure that it has invested in as rail transport and processing through a new, modern on</a:t>
            </a:r>
            <a:r>
              <a:rPr kumimoji="0" lang="en-AU" sz="1600" b="0" i="0" u="none" strike="noStrike" kern="1200" cap="none" spc="0" normalizeH="0" noProof="0" dirty="0">
                <a:ln>
                  <a:noFill/>
                </a:ln>
                <a:solidFill>
                  <a:srgbClr val="6B8096"/>
                </a:solidFill>
                <a:effectLst/>
                <a:uLnTx/>
                <a:uFillTx/>
                <a:latin typeface="Arial" panose="020B0604020202020204" pitchFamily="34" charset="0"/>
                <a:cs typeface="Arial" panose="020B0604020202020204" pitchFamily="34" charset="0"/>
              </a:rPr>
              <a:t> site CHPP is considerably more cost effective than road transport and processing through an older more costly to operate plant.</a:t>
            </a:r>
            <a:endParaRPr kumimoji="0" lang="en-AU" sz="1600" b="0" i="0" u="none" strike="noStrike" kern="1200" cap="none" spc="0" normalizeH="0" baseline="0" noProof="0" dirty="0">
              <a:ln>
                <a:noFill/>
              </a:ln>
              <a:solidFill>
                <a:srgbClr val="6B8096"/>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7471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3F6A9-5B48-4608-B29D-CAB102F2EEBD}"/>
              </a:ext>
            </a:extLst>
          </p:cNvPr>
          <p:cNvSpPr>
            <a:spLocks noGrp="1"/>
          </p:cNvSpPr>
          <p:nvPr>
            <p:ph type="ctrTitle"/>
          </p:nvPr>
        </p:nvSpPr>
        <p:spPr/>
        <p:txBody>
          <a:bodyPr>
            <a:normAutofit/>
          </a:bodyPr>
          <a:lstStyle/>
          <a:p>
            <a:r>
              <a:rPr lang="en-AU" sz="4800" b="1" dirty="0"/>
              <a:t>Groundwater</a:t>
            </a:r>
          </a:p>
        </p:txBody>
      </p:sp>
    </p:spTree>
    <p:extLst>
      <p:ext uri="{BB962C8B-B14F-4D97-AF65-F5344CB8AC3E}">
        <p14:creationId xmlns:p14="http://schemas.microsoft.com/office/powerpoint/2010/main" val="41849219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D04FCF3E-BB21-48BB-8937-5B4A8B04A2F4}"/>
              </a:ext>
            </a:extLst>
          </p:cNvPr>
          <p:cNvSpPr>
            <a:spLocks noGrp="1"/>
          </p:cNvSpPr>
          <p:nvPr>
            <p:ph type="subTitle" idx="1"/>
          </p:nvPr>
        </p:nvSpPr>
        <p:spPr>
          <a:xfrm>
            <a:off x="488750" y="3067050"/>
            <a:ext cx="6375400" cy="649288"/>
          </a:xfrm>
        </p:spPr>
        <p:txBody>
          <a:bodyPr/>
          <a:lstStyle/>
          <a:p>
            <a:r>
              <a:rPr lang="en-AU" sz="1800" b="1" dirty="0">
                <a:solidFill>
                  <a:srgbClr val="00642D"/>
                </a:solidFill>
              </a:rPr>
              <a:t>IPC Briefing - 25 February 2019</a:t>
            </a:r>
          </a:p>
        </p:txBody>
      </p:sp>
      <p:sp>
        <p:nvSpPr>
          <p:cNvPr id="3" name="Title 2">
            <a:extLst>
              <a:ext uri="{FF2B5EF4-FFF2-40B4-BE49-F238E27FC236}">
                <a16:creationId xmlns:a16="http://schemas.microsoft.com/office/drawing/2014/main" id="{023C288B-F890-4675-A263-00994A07A319}"/>
              </a:ext>
            </a:extLst>
          </p:cNvPr>
          <p:cNvSpPr>
            <a:spLocks noGrp="1"/>
          </p:cNvSpPr>
          <p:nvPr>
            <p:ph type="ctrTitle"/>
          </p:nvPr>
        </p:nvSpPr>
        <p:spPr/>
        <p:txBody>
          <a:bodyPr/>
          <a:lstStyle/>
          <a:p>
            <a:r>
              <a:rPr lang="en-AU" dirty="0">
                <a:solidFill>
                  <a:srgbClr val="00642D"/>
                </a:solidFill>
              </a:rPr>
              <a:t>Vickery Extension Project Groundwater Assessment</a:t>
            </a:r>
          </a:p>
        </p:txBody>
      </p:sp>
      <p:sp>
        <p:nvSpPr>
          <p:cNvPr id="4" name="Rectangle 9">
            <a:extLst>
              <a:ext uri="{FF2B5EF4-FFF2-40B4-BE49-F238E27FC236}">
                <a16:creationId xmlns:a16="http://schemas.microsoft.com/office/drawing/2014/main" id="{E4AA5F29-5965-40E2-A6CB-A83C4FA9F2BE}"/>
              </a:ext>
            </a:extLst>
          </p:cNvPr>
          <p:cNvSpPr>
            <a:spLocks noChangeArrowheads="1"/>
          </p:cNvSpPr>
          <p:nvPr/>
        </p:nvSpPr>
        <p:spPr bwMode="auto">
          <a:xfrm rot="10800000">
            <a:off x="0" y="4720480"/>
            <a:ext cx="9144000" cy="1756881"/>
          </a:xfrm>
          <a:prstGeom prst="rect">
            <a:avLst/>
          </a:prstGeom>
          <a:gradFill>
            <a:gsLst>
              <a:gs pos="0">
                <a:srgbClr val="0A5B18"/>
              </a:gs>
              <a:gs pos="50000">
                <a:srgbClr val="D0EBB3"/>
              </a:gs>
              <a:gs pos="100000">
                <a:schemeClr val="bg1"/>
              </a:gs>
            </a:gsLst>
            <a:lin ang="0" scaled="1"/>
          </a:gradFill>
          <a:ln w="9525">
            <a:no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grpSp>
        <p:nvGrpSpPr>
          <p:cNvPr id="5" name="Group 9">
            <a:extLst>
              <a:ext uri="{FF2B5EF4-FFF2-40B4-BE49-F238E27FC236}">
                <a16:creationId xmlns:a16="http://schemas.microsoft.com/office/drawing/2014/main" id="{AAF4C124-460B-4525-A587-A69A9D2584F8}"/>
              </a:ext>
            </a:extLst>
          </p:cNvPr>
          <p:cNvGrpSpPr>
            <a:grpSpLocks/>
          </p:cNvGrpSpPr>
          <p:nvPr/>
        </p:nvGrpSpPr>
        <p:grpSpPr bwMode="auto">
          <a:xfrm>
            <a:off x="6950075" y="3910013"/>
            <a:ext cx="3013075" cy="2490787"/>
            <a:chOff x="6949760" y="3910190"/>
            <a:chExt cx="3013683" cy="2490738"/>
          </a:xfrm>
        </p:grpSpPr>
        <p:sp>
          <p:nvSpPr>
            <p:cNvPr id="6" name="Pie 7">
              <a:extLst>
                <a:ext uri="{FF2B5EF4-FFF2-40B4-BE49-F238E27FC236}">
                  <a16:creationId xmlns:a16="http://schemas.microsoft.com/office/drawing/2014/main" id="{862EA874-E0CF-4B9C-A8A2-8D850C2C0026}"/>
                </a:ext>
              </a:extLst>
            </p:cNvPr>
            <p:cNvSpPr/>
            <p:nvPr/>
          </p:nvSpPr>
          <p:spPr>
            <a:xfrm rot="5400000">
              <a:off x="8324994" y="3910009"/>
              <a:ext cx="1638268" cy="1638631"/>
            </a:xfrm>
            <a:prstGeom prst="pie">
              <a:avLst>
                <a:gd name="adj1" fmla="val 0"/>
                <a:gd name="adj2" fmla="val 5402120"/>
              </a:avLst>
            </a:prstGeom>
            <a:solidFill>
              <a:schemeClr val="bg2">
                <a:tint val="18000"/>
                <a:satMod val="220000"/>
                <a:alpha val="33000"/>
              </a:schemeClr>
            </a:solidFill>
            <a:ln w="31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Arial"/>
              </a:endParaRPr>
            </a:p>
          </p:txBody>
        </p:sp>
        <p:sp>
          <p:nvSpPr>
            <p:cNvPr id="7" name="Oval 6">
              <a:extLst>
                <a:ext uri="{FF2B5EF4-FFF2-40B4-BE49-F238E27FC236}">
                  <a16:creationId xmlns:a16="http://schemas.microsoft.com/office/drawing/2014/main" id="{05063F9D-97FA-4742-B0AC-C71336A24BAD}"/>
                </a:ext>
              </a:extLst>
            </p:cNvPr>
            <p:cNvSpPr/>
            <p:nvPr/>
          </p:nvSpPr>
          <p:spPr>
            <a:xfrm>
              <a:off x="6949760" y="4264195"/>
              <a:ext cx="1702143" cy="1701767"/>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Arial"/>
              </a:endParaRPr>
            </a:p>
          </p:txBody>
        </p:sp>
        <p:sp>
          <p:nvSpPr>
            <p:cNvPr id="8" name="Donut 9">
              <a:extLst>
                <a:ext uri="{FF2B5EF4-FFF2-40B4-BE49-F238E27FC236}">
                  <a16:creationId xmlns:a16="http://schemas.microsoft.com/office/drawing/2014/main" id="{BB83A0BF-E871-4C42-A699-612FC7D19BBF}"/>
                </a:ext>
              </a:extLst>
            </p:cNvPr>
            <p:cNvSpPr/>
            <p:nvPr/>
          </p:nvSpPr>
          <p:spPr>
            <a:xfrm rot="2315675">
              <a:off x="7489086" y="5298304"/>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Arial"/>
              </a:endParaRPr>
            </a:p>
          </p:txBody>
        </p:sp>
      </p:grpSp>
      <p:sp>
        <p:nvSpPr>
          <p:cNvPr id="9" name="TextBox 8">
            <a:extLst>
              <a:ext uri="{FF2B5EF4-FFF2-40B4-BE49-F238E27FC236}">
                <a16:creationId xmlns:a16="http://schemas.microsoft.com/office/drawing/2014/main" id="{78ED2299-1278-4B38-B75F-8D9FB1463014}"/>
              </a:ext>
            </a:extLst>
          </p:cNvPr>
          <p:cNvSpPr txBox="1"/>
          <p:nvPr/>
        </p:nvSpPr>
        <p:spPr>
          <a:xfrm>
            <a:off x="0" y="6435306"/>
            <a:ext cx="2857500"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1400" b="0" i="0" u="none" strike="noStrike" kern="1200" cap="none" spc="0" normalizeH="0" baseline="0" noProof="0" dirty="0">
                <a:ln>
                  <a:noFill/>
                </a:ln>
                <a:solidFill>
                  <a:srgbClr val="000000"/>
                </a:solidFill>
                <a:effectLst/>
                <a:uLnTx/>
                <a:uFillTx/>
                <a:latin typeface="Arial" charset="0"/>
                <a:ea typeface="+mn-ea"/>
                <a:cs typeface="Arial" charset="0"/>
              </a:rPr>
              <a:t>www.HydroSimulations.com</a:t>
            </a:r>
          </a:p>
        </p:txBody>
      </p:sp>
      <p:sp>
        <p:nvSpPr>
          <p:cNvPr id="10" name="TextBox 9">
            <a:extLst>
              <a:ext uri="{FF2B5EF4-FFF2-40B4-BE49-F238E27FC236}">
                <a16:creationId xmlns:a16="http://schemas.microsoft.com/office/drawing/2014/main" id="{41C716EB-6E78-4C1C-95DD-5402529B8EB1}"/>
              </a:ext>
            </a:extLst>
          </p:cNvPr>
          <p:cNvSpPr txBox="1"/>
          <p:nvPr/>
        </p:nvSpPr>
        <p:spPr>
          <a:xfrm>
            <a:off x="6286500" y="6435306"/>
            <a:ext cx="2857500" cy="307777"/>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AU" sz="1400" b="0" i="0" u="none" strike="noStrike" kern="1200" cap="none" spc="0" normalizeH="0" baseline="0" noProof="0" dirty="0">
                <a:ln>
                  <a:noFill/>
                </a:ln>
                <a:solidFill>
                  <a:srgbClr val="000000"/>
                </a:solidFill>
                <a:effectLst/>
                <a:uLnTx/>
                <a:uFillTx/>
                <a:latin typeface="Arial" charset="0"/>
                <a:ea typeface="+mn-ea"/>
                <a:cs typeface="Arial" charset="0"/>
              </a:rPr>
              <a:t>PO Box 241, Gerringong. NSW</a:t>
            </a:r>
          </a:p>
        </p:txBody>
      </p:sp>
    </p:spTree>
    <p:extLst>
      <p:ext uri="{BB962C8B-B14F-4D97-AF65-F5344CB8AC3E}">
        <p14:creationId xmlns:p14="http://schemas.microsoft.com/office/powerpoint/2010/main" val="269289424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4"/>
          </p:nvPr>
        </p:nvSpPr>
        <p:spPr>
          <a:xfrm>
            <a:off x="467544" y="6312162"/>
            <a:ext cx="370163" cy="135794"/>
          </a:xfrm>
        </p:spPr>
        <p:txBody>
          <a:bodyPr/>
          <a:lstStyle/>
          <a:p>
            <a:fld id="{E917DE0E-AFB1-41FD-BC35-27DB61CA125F}" type="slidenum">
              <a:rPr lang="en-AU" smtClean="0">
                <a:solidFill>
                  <a:srgbClr val="4E5768"/>
                </a:solidFill>
              </a:rPr>
              <a:pPr/>
              <a:t>2</a:t>
            </a:fld>
            <a:r>
              <a:rPr lang="en-AU" dirty="0">
                <a:solidFill>
                  <a:srgbClr val="4E5768"/>
                </a:solidFill>
              </a:rPr>
              <a:t> </a:t>
            </a:r>
            <a:r>
              <a:rPr lang="en-AU" dirty="0">
                <a:solidFill>
                  <a:srgbClr val="D3AE64"/>
                </a:solidFill>
              </a:rPr>
              <a:t>//</a:t>
            </a:r>
          </a:p>
        </p:txBody>
      </p:sp>
      <p:sp>
        <p:nvSpPr>
          <p:cNvPr id="9" name="Content Placeholder 2"/>
          <p:cNvSpPr txBox="1">
            <a:spLocks/>
          </p:cNvSpPr>
          <p:nvPr/>
        </p:nvSpPr>
        <p:spPr>
          <a:xfrm>
            <a:off x="710629" y="1844824"/>
            <a:ext cx="7806795" cy="3168352"/>
          </a:xfrm>
          <a:prstGeom prst="rect">
            <a:avLst/>
          </a:prstGeom>
        </p:spPr>
        <p:txBody>
          <a:bodyPr vert="horz" lIns="0" tIns="0" rIns="0" bIns="0" rtlCol="0">
            <a:noAutofit/>
          </a:bodyPr>
          <a:lstStyle>
            <a:lvl1pPr marL="0" indent="0" algn="l" defTabSz="914400" rtl="0" eaLnBrk="1" latinLnBrk="0" hangingPunct="1">
              <a:lnSpc>
                <a:spcPct val="100000"/>
              </a:lnSpc>
              <a:spcBef>
                <a:spcPts val="600"/>
              </a:spcBef>
              <a:spcAft>
                <a:spcPts val="600"/>
              </a:spcAft>
              <a:buClr>
                <a:schemeClr val="tx1"/>
              </a:buClr>
              <a:buFont typeface="Arial" pitchFamily="34" charset="0"/>
              <a:buNone/>
              <a:defRPr lang="en-US" sz="1600" b="1" kern="1200" dirty="0" smtClean="0">
                <a:solidFill>
                  <a:schemeClr val="accent3"/>
                </a:solidFill>
                <a:latin typeface="+mn-lt"/>
                <a:ea typeface="+mn-ea"/>
                <a:cs typeface="+mn-cs"/>
              </a:defRPr>
            </a:lvl1pPr>
            <a:lvl2pPr marL="174625" indent="-174625" algn="l" defTabSz="914400" rtl="0" eaLnBrk="1" latinLnBrk="0" hangingPunct="1">
              <a:spcBef>
                <a:spcPts val="0"/>
              </a:spcBef>
              <a:spcAft>
                <a:spcPts val="600"/>
              </a:spcAft>
              <a:buClr>
                <a:schemeClr val="accent4"/>
              </a:buClr>
              <a:buFont typeface="Arial" panose="020B0604020202020204" pitchFamily="34" charset="0"/>
              <a:buChar char="–"/>
              <a:defRPr lang="en-US" sz="1400" kern="1200" dirty="0" smtClean="0">
                <a:solidFill>
                  <a:schemeClr val="accent3"/>
                </a:solidFill>
                <a:latin typeface="+mn-lt"/>
                <a:ea typeface="+mn-ea"/>
                <a:cs typeface="+mn-cs"/>
              </a:defRPr>
            </a:lvl2pPr>
            <a:lvl3pPr marL="358775" indent="-184150" algn="l" defTabSz="914400" rtl="0" eaLnBrk="1" latinLnBrk="0" hangingPunct="1">
              <a:spcBef>
                <a:spcPts val="0"/>
              </a:spcBef>
              <a:spcAft>
                <a:spcPts val="300"/>
              </a:spcAft>
              <a:buClr>
                <a:schemeClr val="accent4"/>
              </a:buClr>
              <a:buFont typeface="Arial" panose="020B0604020202020204" pitchFamily="34" charset="0"/>
              <a:buChar char="–"/>
              <a:defRPr lang="en-US" sz="1400" kern="1200" dirty="0" smtClean="0">
                <a:solidFill>
                  <a:schemeClr val="accent3"/>
                </a:solidFill>
                <a:latin typeface="+mn-lt"/>
                <a:ea typeface="+mn-ea"/>
                <a:cs typeface="+mn-cs"/>
              </a:defRPr>
            </a:lvl3pPr>
            <a:lvl4pPr marL="533400" indent="-174625" algn="l" defTabSz="914400" rtl="0" eaLnBrk="1" latinLnBrk="0" hangingPunct="1">
              <a:spcBef>
                <a:spcPts val="0"/>
              </a:spcBef>
              <a:spcAft>
                <a:spcPts val="300"/>
              </a:spcAft>
              <a:buClr>
                <a:schemeClr val="accent4"/>
              </a:buClr>
              <a:buFont typeface="Arial" panose="020B0604020202020204" pitchFamily="34" charset="0"/>
              <a:buChar char="–"/>
              <a:defRPr sz="1400" kern="1200" baseline="0">
                <a:solidFill>
                  <a:schemeClr val="accent3"/>
                </a:solidFill>
                <a:latin typeface="+mn-lt"/>
                <a:ea typeface="+mn-ea"/>
                <a:cs typeface="+mn-cs"/>
              </a:defRPr>
            </a:lvl4pPr>
            <a:lvl5pPr marL="0" indent="0" algn="l" defTabSz="914400" rtl="0" eaLnBrk="1" latinLnBrk="0" hangingPunct="1">
              <a:spcBef>
                <a:spcPts val="600"/>
              </a:spcBef>
              <a:spcAft>
                <a:spcPts val="600"/>
              </a:spcAft>
              <a:buFont typeface="Arial" pitchFamily="34" charset="0"/>
              <a:buNone/>
              <a:defRPr sz="900" kern="1200" baseline="0">
                <a:solidFill>
                  <a:schemeClr val="accent3"/>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Clr>
                <a:srgbClr val="D3AE64"/>
              </a:buClr>
              <a:buNone/>
            </a:pPr>
            <a:endParaRPr lang="en-AU" sz="1500" cap="all" dirty="0">
              <a:solidFill>
                <a:schemeClr val="accent2"/>
              </a:solidFill>
            </a:endParaRPr>
          </a:p>
          <a:p>
            <a:pPr marL="0" lvl="1" indent="0">
              <a:buClr>
                <a:srgbClr val="D3AE64"/>
              </a:buClr>
              <a:buNone/>
            </a:pPr>
            <a:endParaRPr lang="en-AU" sz="1320" dirty="0">
              <a:solidFill>
                <a:srgbClr val="4E5768"/>
              </a:solidFill>
            </a:endParaRPr>
          </a:p>
          <a:p>
            <a:pPr lvl="1" fontAlgn="auto">
              <a:buClr>
                <a:srgbClr val="D3AE64"/>
              </a:buClr>
            </a:pPr>
            <a:endParaRPr lang="en-AU" sz="1320" dirty="0">
              <a:solidFill>
                <a:srgbClr val="4E5768"/>
              </a:solidFill>
            </a:endParaRPr>
          </a:p>
          <a:p>
            <a:pPr lvl="1" fontAlgn="auto">
              <a:buClr>
                <a:srgbClr val="D3AE64"/>
              </a:buClr>
            </a:pPr>
            <a:endParaRPr lang="en-AU" sz="1320" dirty="0">
              <a:solidFill>
                <a:srgbClr val="4E5768"/>
              </a:solidFill>
            </a:endParaRPr>
          </a:p>
          <a:p>
            <a:pPr marL="0" lvl="1" indent="0">
              <a:buClr>
                <a:srgbClr val="D3AE64"/>
              </a:buClr>
              <a:buNone/>
            </a:pPr>
            <a:endParaRPr lang="en-AU" sz="1320" dirty="0">
              <a:solidFill>
                <a:srgbClr val="4E5768"/>
              </a:solidFill>
            </a:endParaRPr>
          </a:p>
          <a:p>
            <a:pPr lvl="4" fontAlgn="auto"/>
            <a:endParaRPr lang="en-AU" sz="849" dirty="0">
              <a:solidFill>
                <a:srgbClr val="4E5768"/>
              </a:solidFill>
            </a:endParaRPr>
          </a:p>
          <a:p>
            <a:pPr fontAlgn="auto">
              <a:buClr>
                <a:prstClr val="black"/>
              </a:buClr>
            </a:pPr>
            <a:endParaRPr lang="en-AU" sz="1509" dirty="0">
              <a:solidFill>
                <a:srgbClr val="4E5768"/>
              </a:solidFill>
            </a:endParaRPr>
          </a:p>
          <a:p>
            <a:pPr fontAlgn="auto">
              <a:buClr>
                <a:prstClr val="black"/>
              </a:buClr>
            </a:pPr>
            <a:endParaRPr lang="en-AU" sz="1509" dirty="0">
              <a:solidFill>
                <a:srgbClr val="4E5768"/>
              </a:solidFill>
            </a:endParaRPr>
          </a:p>
        </p:txBody>
      </p:sp>
      <p:sp>
        <p:nvSpPr>
          <p:cNvPr id="11" name="Title 4">
            <a:extLst>
              <a:ext uri="{FF2B5EF4-FFF2-40B4-BE49-F238E27FC236}">
                <a16:creationId xmlns:a16="http://schemas.microsoft.com/office/drawing/2014/main" id="{7EC0B1DC-5AD2-401E-8259-449B6421DABC}"/>
              </a:ext>
            </a:extLst>
          </p:cNvPr>
          <p:cNvSpPr txBox="1">
            <a:spLocks/>
          </p:cNvSpPr>
          <p:nvPr/>
        </p:nvSpPr>
        <p:spPr>
          <a:xfrm>
            <a:off x="467544" y="334249"/>
            <a:ext cx="7815880" cy="509307"/>
          </a:xfrm>
          <a:prstGeom prst="rect">
            <a:avLst/>
          </a:prstGeom>
        </p:spPr>
        <p:txBody>
          <a:bodyPr vert="horz" lIns="0" tIns="0" rIns="0" bIns="0" rtlCol="0" anchor="b">
            <a:normAutofit/>
          </a:bodyPr>
          <a:lstStyle>
            <a:lvl1pPr algn="l" defTabSz="914400" rtl="0" eaLnBrk="1" latinLnBrk="0" hangingPunct="1">
              <a:lnSpc>
                <a:spcPct val="90000"/>
              </a:lnSpc>
              <a:spcBef>
                <a:spcPct val="0"/>
              </a:spcBef>
              <a:buNone/>
              <a:defRPr sz="3000" b="1" kern="1200" baseline="0">
                <a:solidFill>
                  <a:schemeClr val="accent1"/>
                </a:solidFill>
                <a:latin typeface="+mj-lt"/>
                <a:ea typeface="+mj-ea"/>
                <a:cs typeface="+mj-cs"/>
              </a:defRPr>
            </a:lvl1pPr>
          </a:lstStyle>
          <a:p>
            <a:r>
              <a:rPr lang="en-AU" sz="2800" dirty="0"/>
              <a:t>Project Justification</a:t>
            </a:r>
          </a:p>
        </p:txBody>
      </p:sp>
      <p:sp>
        <p:nvSpPr>
          <p:cNvPr id="2" name="Footer Placeholder 1"/>
          <p:cNvSpPr>
            <a:spLocks noGrp="1"/>
          </p:cNvSpPr>
          <p:nvPr>
            <p:ph type="ftr" sz="quarter" idx="13"/>
          </p:nvPr>
        </p:nvSpPr>
        <p:spPr/>
        <p:txBody>
          <a:bodyPr/>
          <a:lstStyle/>
          <a:p>
            <a:r>
              <a:rPr lang="en-AU" dirty="0"/>
              <a:t>Vickery Extension Project - Briefing </a:t>
            </a:r>
          </a:p>
        </p:txBody>
      </p:sp>
      <p:sp>
        <p:nvSpPr>
          <p:cNvPr id="8" name="TextBox 7">
            <a:extLst>
              <a:ext uri="{FF2B5EF4-FFF2-40B4-BE49-F238E27FC236}">
                <a16:creationId xmlns:a16="http://schemas.microsoft.com/office/drawing/2014/main" id="{DCB18C3D-C630-4A0B-A93B-0B702D1B5649}"/>
              </a:ext>
            </a:extLst>
          </p:cNvPr>
          <p:cNvSpPr txBox="1"/>
          <p:nvPr/>
        </p:nvSpPr>
        <p:spPr>
          <a:xfrm>
            <a:off x="390718" y="934437"/>
            <a:ext cx="8285737" cy="5109091"/>
          </a:xfrm>
          <a:prstGeom prst="rect">
            <a:avLst/>
          </a:prstGeom>
          <a:noFill/>
        </p:spPr>
        <p:txBody>
          <a:bodyPr wrap="square" rtlCol="0">
            <a:spAutoFit/>
          </a:bodyPr>
          <a:lstStyle/>
          <a:p>
            <a:pPr marL="171450" lvl="1" indent="-171450">
              <a:spcBef>
                <a:spcPts val="600"/>
              </a:spcBef>
              <a:buClr>
                <a:schemeClr val="accent4"/>
              </a:buClr>
              <a:buFont typeface="Arial" panose="020B0604020202020204" pitchFamily="34" charset="0"/>
              <a:buChar char="•"/>
            </a:pPr>
            <a:r>
              <a:rPr lang="en-AU" sz="1600" dirty="0">
                <a:solidFill>
                  <a:srgbClr val="6B8096"/>
                </a:solidFill>
              </a:rPr>
              <a:t>The majority of Project coal is coking coal for steel making </a:t>
            </a:r>
          </a:p>
          <a:p>
            <a:pPr marL="171450" lvl="1" indent="-171450">
              <a:spcBef>
                <a:spcPts val="1800"/>
              </a:spcBef>
              <a:buClr>
                <a:schemeClr val="accent4"/>
              </a:buClr>
              <a:buFont typeface="Arial" panose="020B0604020202020204" pitchFamily="34" charset="0"/>
              <a:buChar char="•"/>
            </a:pPr>
            <a:r>
              <a:rPr lang="en-AU" sz="1600" dirty="0">
                <a:solidFill>
                  <a:srgbClr val="6B8096"/>
                </a:solidFill>
              </a:rPr>
              <a:t>The proposed increase from 4.5 to up to 10 </a:t>
            </a:r>
            <a:r>
              <a:rPr lang="en-AU" sz="1600" dirty="0" err="1">
                <a:solidFill>
                  <a:srgbClr val="6B8096"/>
                </a:solidFill>
              </a:rPr>
              <a:t>Mtpa</a:t>
            </a:r>
            <a:r>
              <a:rPr lang="en-AU" sz="1600" dirty="0">
                <a:solidFill>
                  <a:srgbClr val="6B8096"/>
                </a:solidFill>
              </a:rPr>
              <a:t> would facilitate: </a:t>
            </a:r>
          </a:p>
          <a:p>
            <a:pPr marL="628650" lvl="2" indent="-171450">
              <a:spcBef>
                <a:spcPts val="1800"/>
              </a:spcBef>
              <a:buClr>
                <a:schemeClr val="accent4"/>
              </a:buClr>
              <a:buFont typeface="Arial" panose="020B0604020202020204" pitchFamily="34" charset="0"/>
              <a:buChar char="•"/>
            </a:pPr>
            <a:r>
              <a:rPr lang="en-AU" sz="1400" dirty="0">
                <a:solidFill>
                  <a:srgbClr val="6B8096"/>
                </a:solidFill>
              </a:rPr>
              <a:t>More efficient extraction of resources </a:t>
            </a:r>
          </a:p>
          <a:p>
            <a:pPr marL="628650" lvl="2" indent="-171450">
              <a:spcBef>
                <a:spcPts val="1800"/>
              </a:spcBef>
              <a:buClr>
                <a:schemeClr val="accent4"/>
              </a:buClr>
              <a:buFont typeface="Arial" panose="020B0604020202020204" pitchFamily="34" charset="0"/>
              <a:buChar char="•"/>
            </a:pPr>
            <a:r>
              <a:rPr lang="en-AU" sz="1400" dirty="0">
                <a:solidFill>
                  <a:srgbClr val="6B8096"/>
                </a:solidFill>
              </a:rPr>
              <a:t>Provides justification to invest in an on site CHPP and rail spur</a:t>
            </a:r>
          </a:p>
          <a:p>
            <a:pPr marL="628650" lvl="2" indent="-171450">
              <a:spcBef>
                <a:spcPts val="1800"/>
              </a:spcBef>
              <a:buClr>
                <a:schemeClr val="accent4"/>
              </a:buClr>
              <a:buFont typeface="Arial" panose="020B0604020202020204" pitchFamily="34" charset="0"/>
              <a:buChar char="•"/>
            </a:pPr>
            <a:r>
              <a:rPr lang="en-AU" sz="1400" dirty="0">
                <a:solidFill>
                  <a:srgbClr val="6B8096"/>
                </a:solidFill>
              </a:rPr>
              <a:t>The cessation of coal transport on public roads and operations of the Gunnedah CHPP (the Project rail spur is unlikely to be economically viable at 4.5 </a:t>
            </a:r>
            <a:r>
              <a:rPr lang="en-AU" sz="1400" dirty="0" err="1">
                <a:solidFill>
                  <a:srgbClr val="6B8096"/>
                </a:solidFill>
              </a:rPr>
              <a:t>Mtpa</a:t>
            </a:r>
            <a:r>
              <a:rPr lang="en-AU" sz="1400" dirty="0">
                <a:solidFill>
                  <a:srgbClr val="6B8096"/>
                </a:solidFill>
              </a:rPr>
              <a:t>)</a:t>
            </a:r>
          </a:p>
          <a:p>
            <a:pPr marL="628650" lvl="2" indent="-171450">
              <a:spcBef>
                <a:spcPts val="1800"/>
              </a:spcBef>
              <a:buClr>
                <a:schemeClr val="accent4"/>
              </a:buClr>
              <a:buFont typeface="Arial" panose="020B0604020202020204" pitchFamily="34" charset="0"/>
              <a:buChar char="•"/>
            </a:pPr>
            <a:r>
              <a:rPr lang="en-AU" sz="1400" dirty="0">
                <a:solidFill>
                  <a:srgbClr val="6B8096"/>
                </a:solidFill>
              </a:rPr>
              <a:t>Site is a former mining precinct, but known to contain highly sought after coal</a:t>
            </a:r>
            <a:r>
              <a:rPr lang="en-AU" sz="1600" strike="sngStrike" dirty="0">
                <a:solidFill>
                  <a:srgbClr val="FF0000"/>
                </a:solidFill>
              </a:rPr>
              <a:t> </a:t>
            </a:r>
          </a:p>
          <a:p>
            <a:pPr marL="171450" lvl="1" indent="-171450">
              <a:spcBef>
                <a:spcPts val="1800"/>
              </a:spcBef>
              <a:buClr>
                <a:schemeClr val="accent4"/>
              </a:buClr>
              <a:buFont typeface="Arial" panose="020B0604020202020204" pitchFamily="34" charset="0"/>
              <a:buChar char="•"/>
            </a:pPr>
            <a:r>
              <a:rPr lang="en-AU" sz="1600" dirty="0">
                <a:solidFill>
                  <a:srgbClr val="6B8096"/>
                </a:solidFill>
              </a:rPr>
              <a:t>When compared with the Approved Mine: </a:t>
            </a:r>
          </a:p>
          <a:p>
            <a:pPr marL="628650" lvl="2" indent="-171450">
              <a:spcBef>
                <a:spcPts val="1800"/>
              </a:spcBef>
              <a:buClr>
                <a:schemeClr val="accent4"/>
              </a:buClr>
              <a:buFont typeface="Arial" panose="020B0604020202020204" pitchFamily="34" charset="0"/>
              <a:buChar char="•"/>
            </a:pPr>
            <a:r>
              <a:rPr lang="en-AU" sz="1400" dirty="0">
                <a:solidFill>
                  <a:srgbClr val="6B8096"/>
                </a:solidFill>
              </a:rPr>
              <a:t>Open cut mining is no closer to the Namoi River</a:t>
            </a:r>
          </a:p>
          <a:p>
            <a:pPr marL="628650" lvl="2" indent="-171450">
              <a:spcBef>
                <a:spcPts val="1800"/>
              </a:spcBef>
              <a:buClr>
                <a:schemeClr val="accent4"/>
              </a:buClr>
              <a:buFont typeface="Arial" panose="020B0604020202020204" pitchFamily="34" charset="0"/>
              <a:buChar char="•"/>
            </a:pPr>
            <a:r>
              <a:rPr lang="en-AU" sz="1400" dirty="0">
                <a:solidFill>
                  <a:srgbClr val="6B8096"/>
                </a:solidFill>
              </a:rPr>
              <a:t>The Western Emplacement is no closer to the Namoi River</a:t>
            </a:r>
          </a:p>
          <a:p>
            <a:pPr marL="628650" lvl="2" indent="-171450">
              <a:spcBef>
                <a:spcPts val="1800"/>
              </a:spcBef>
              <a:buClr>
                <a:schemeClr val="accent4"/>
              </a:buClr>
              <a:buFont typeface="Arial" panose="020B0604020202020204" pitchFamily="34" charset="0"/>
              <a:buChar char="•"/>
            </a:pPr>
            <a:r>
              <a:rPr lang="en-AU" sz="1400" dirty="0">
                <a:solidFill>
                  <a:srgbClr val="6B8096"/>
                </a:solidFill>
              </a:rPr>
              <a:t>No significant change in predicted amenity and dust impacts from mining operations</a:t>
            </a:r>
          </a:p>
          <a:p>
            <a:pPr marL="628650" lvl="2" indent="-171450">
              <a:spcBef>
                <a:spcPts val="1800"/>
              </a:spcBef>
              <a:buClr>
                <a:schemeClr val="accent4"/>
              </a:buClr>
              <a:buFont typeface="Arial" panose="020B0604020202020204" pitchFamily="34" charset="0"/>
              <a:buChar char="•"/>
            </a:pPr>
            <a:r>
              <a:rPr lang="en-AU" sz="1400" dirty="0">
                <a:solidFill>
                  <a:srgbClr val="6B8096"/>
                </a:solidFill>
              </a:rPr>
              <a:t>The number of final voids would decrease from 2 to 1 </a:t>
            </a:r>
          </a:p>
        </p:txBody>
      </p:sp>
    </p:spTree>
    <p:extLst>
      <p:ext uri="{BB962C8B-B14F-4D97-AF65-F5344CB8AC3E}">
        <p14:creationId xmlns:p14="http://schemas.microsoft.com/office/powerpoint/2010/main" val="3318174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E977ABA-CC5A-4814-8779-5AB2A2A1DC6E}"/>
              </a:ext>
            </a:extLst>
          </p:cNvPr>
          <p:cNvSpPr>
            <a:spLocks noGrp="1"/>
          </p:cNvSpPr>
          <p:nvPr>
            <p:ph type="title"/>
          </p:nvPr>
        </p:nvSpPr>
        <p:spPr>
          <a:xfrm>
            <a:off x="438150" y="327208"/>
            <a:ext cx="7978587" cy="635544"/>
          </a:xfrm>
        </p:spPr>
        <p:txBody>
          <a:bodyPr/>
          <a:lstStyle/>
          <a:p>
            <a:r>
              <a:rPr lang="en-AU" dirty="0">
                <a:solidFill>
                  <a:srgbClr val="00642D"/>
                </a:solidFill>
              </a:rPr>
              <a:t>Introduction</a:t>
            </a:r>
          </a:p>
        </p:txBody>
      </p:sp>
      <p:sp>
        <p:nvSpPr>
          <p:cNvPr id="2" name="Rectangle 1">
            <a:extLst>
              <a:ext uri="{FF2B5EF4-FFF2-40B4-BE49-F238E27FC236}">
                <a16:creationId xmlns:a16="http://schemas.microsoft.com/office/drawing/2014/main" id="{4C0E9414-70DE-45CA-BF1A-00A31C87B1F9}"/>
              </a:ext>
            </a:extLst>
          </p:cNvPr>
          <p:cNvSpPr/>
          <p:nvPr/>
        </p:nvSpPr>
        <p:spPr>
          <a:xfrm>
            <a:off x="438149" y="962752"/>
            <a:ext cx="7978587" cy="5515869"/>
          </a:xfrm>
          <a:prstGeom prst="rect">
            <a:avLst/>
          </a:prstGeom>
        </p:spPr>
        <p:txBody>
          <a:bodyPr wrap="square">
            <a:spAutoFit/>
          </a:bodyPr>
          <a:lstStyle/>
          <a:p>
            <a:pPr marL="0" marR="0" lvl="0" indent="0" algn="l" defTabSz="914400" rtl="0" eaLnBrk="1" fontAlgn="base" latinLnBrk="0" hangingPunct="1">
              <a:lnSpc>
                <a:spcPct val="110000"/>
              </a:lnSpc>
              <a:spcBef>
                <a:spcPts val="600"/>
              </a:spcBef>
              <a:spcAft>
                <a:spcPts val="600"/>
              </a:spcAft>
              <a:buClrTx/>
              <a:buSzTx/>
              <a:buFontTx/>
              <a:buNone/>
              <a:tabLst/>
              <a:defRPr/>
            </a:pPr>
            <a:r>
              <a:rPr kumimoji="0" lang="en-AU" sz="16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Groundwater Assessment:</a:t>
            </a:r>
          </a:p>
          <a:p>
            <a:pPr marL="285750" marR="0" lvl="0" indent="-285750" algn="l" defTabSz="914400" rtl="0" eaLnBrk="1" fontAlgn="base" latinLnBrk="0" hangingPunct="1">
              <a:lnSpc>
                <a:spcPct val="110000"/>
              </a:lnSpc>
              <a:spcBef>
                <a:spcPts val="600"/>
              </a:spcBef>
              <a:spcAft>
                <a:spcPts val="600"/>
              </a:spcAft>
              <a:buClrTx/>
              <a:buSzTx/>
              <a:buFont typeface="Arial" panose="020B0604020202020204" pitchFamily="34" charset="0"/>
              <a:buChar char="•"/>
              <a:tabLst/>
              <a:defRPr/>
            </a:pPr>
            <a:r>
              <a:rPr kumimoji="0" lang="en-AU"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Dr Noel Merrick, Senior Principal Hydrogeologist - </a:t>
            </a:r>
            <a:r>
              <a:rPr kumimoji="0" lang="en-AU" sz="16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HydroSimulations</a:t>
            </a:r>
            <a:endParaRPr kumimoji="0" lang="en-AU"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285750" marR="0" lvl="0" indent="-285750" algn="l" defTabSz="914400" rtl="0" eaLnBrk="1" fontAlgn="base" latinLnBrk="0" hangingPunct="1">
              <a:lnSpc>
                <a:spcPct val="110000"/>
              </a:lnSpc>
              <a:spcBef>
                <a:spcPts val="600"/>
              </a:spcBef>
              <a:spcAft>
                <a:spcPts val="600"/>
              </a:spcAft>
              <a:buClrTx/>
              <a:buSzTx/>
              <a:buFont typeface="Arial" panose="020B0604020202020204" pitchFamily="34" charset="0"/>
              <a:buChar char="•"/>
              <a:tabLst/>
              <a:defRPr/>
            </a:pPr>
            <a:r>
              <a:rPr kumimoji="0" lang="en-AU"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Over 45 years’ experience in groundwater management issues and policy</a:t>
            </a:r>
          </a:p>
          <a:p>
            <a:pPr marL="0" marR="0" lvl="0" indent="0" algn="l" defTabSz="914400" rtl="0" eaLnBrk="1" fontAlgn="base" latinLnBrk="0" hangingPunct="1">
              <a:lnSpc>
                <a:spcPct val="110000"/>
              </a:lnSpc>
              <a:spcBef>
                <a:spcPts val="600"/>
              </a:spcBef>
              <a:spcAft>
                <a:spcPts val="60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Peer Review:</a:t>
            </a:r>
          </a:p>
          <a:p>
            <a:pPr marL="285750" marR="0" lvl="0" indent="-285750" algn="l" defTabSz="914400" rtl="0" eaLnBrk="1" fontAlgn="base" latinLnBrk="0" hangingPunct="1">
              <a:lnSpc>
                <a:spcPct val="110000"/>
              </a:lnSpc>
              <a:spcBef>
                <a:spcPts val="60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Dr Frans </a:t>
            </a:r>
            <a:r>
              <a:rPr kumimoji="0" lang="en-US" sz="16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Kalf</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Principal - </a:t>
            </a:r>
            <a:r>
              <a:rPr kumimoji="0" lang="en-US" sz="16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Kalf</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and Associates</a:t>
            </a:r>
          </a:p>
          <a:p>
            <a:pPr marL="285750" marR="0" lvl="0" indent="-285750" algn="l" defTabSz="914400" rtl="0" eaLnBrk="1" fontAlgn="base" latinLnBrk="0" hangingPunct="1">
              <a:lnSpc>
                <a:spcPct val="110000"/>
              </a:lnSpc>
              <a:spcBef>
                <a:spcPts val="60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Over 45 years’ experience in hydrogeological modelling and impact assessments</a:t>
            </a:r>
          </a:p>
          <a:p>
            <a:pPr marL="0" marR="0" lvl="0" indent="0" algn="l" defTabSz="914400" rtl="0" eaLnBrk="1" fontAlgn="base" latinLnBrk="0" hangingPunct="1">
              <a:lnSpc>
                <a:spcPct val="110000"/>
              </a:lnSpc>
              <a:spcBef>
                <a:spcPts val="600"/>
              </a:spcBef>
              <a:spcAft>
                <a:spcPts val="60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DPE Peer Reviewer:</a:t>
            </a:r>
          </a:p>
          <a:p>
            <a:pPr marL="285750" marR="0" lvl="0" indent="-285750" algn="l" defTabSz="914400" rtl="0" eaLnBrk="1" fontAlgn="base" latinLnBrk="0" hangingPunct="1">
              <a:lnSpc>
                <a:spcPct val="110000"/>
              </a:lnSpc>
              <a:spcBef>
                <a:spcPts val="60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Hugh </a:t>
            </a:r>
            <a:r>
              <a:rPr kumimoji="0" lang="en-US" sz="16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Middlemis</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Senior Principal Modeller – </a:t>
            </a:r>
            <a:r>
              <a:rPr kumimoji="0" lang="en-US" sz="16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HydroGeoLogic</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285750" marR="0" lvl="0" indent="-285750" algn="l" defTabSz="914400" rtl="0" eaLnBrk="1" fontAlgn="base" latinLnBrk="0" hangingPunct="1">
              <a:lnSpc>
                <a:spcPct val="110000"/>
              </a:lnSpc>
              <a:spcBef>
                <a:spcPts val="60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Over 37 years’ experience in hydrological and hydrogeological engineering and policy</a:t>
            </a:r>
          </a:p>
          <a:p>
            <a:pPr marL="285750" marR="0" lvl="0" indent="-285750" algn="l" defTabSz="914400" rtl="0" eaLnBrk="1" fontAlgn="base" latinLnBrk="0" hangingPunct="1">
              <a:lnSpc>
                <a:spcPct val="110000"/>
              </a:lnSpc>
              <a:spcBef>
                <a:spcPts val="60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Experience in peer reviews for DPE</a:t>
            </a:r>
          </a:p>
          <a:p>
            <a:pPr marL="285750" marR="0" lvl="0" indent="-285750" algn="l" defTabSz="914400" rtl="0" eaLnBrk="1" fontAlgn="base" latinLnBrk="0" hangingPunct="1">
              <a:lnSpc>
                <a:spcPct val="110000"/>
              </a:lnSpc>
              <a:spcBef>
                <a:spcPts val="1200"/>
              </a:spcBef>
              <a:spcAft>
                <a:spcPts val="120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285750" marR="0" lvl="0" indent="-285750" algn="l" defTabSz="914400" rtl="0" eaLnBrk="1" fontAlgn="base" latinLnBrk="0" hangingPunct="1">
              <a:lnSpc>
                <a:spcPct val="110000"/>
              </a:lnSpc>
              <a:spcBef>
                <a:spcPts val="1200"/>
              </a:spcBef>
              <a:spcAft>
                <a:spcPts val="120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86701706"/>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E977ABA-CC5A-4814-8779-5AB2A2A1DC6E}"/>
              </a:ext>
            </a:extLst>
          </p:cNvPr>
          <p:cNvSpPr>
            <a:spLocks noGrp="1"/>
          </p:cNvSpPr>
          <p:nvPr>
            <p:ph type="title"/>
          </p:nvPr>
        </p:nvSpPr>
        <p:spPr>
          <a:xfrm>
            <a:off x="438150" y="327208"/>
            <a:ext cx="7978587" cy="635544"/>
          </a:xfrm>
        </p:spPr>
        <p:txBody>
          <a:bodyPr/>
          <a:lstStyle/>
          <a:p>
            <a:r>
              <a:rPr lang="en-AU" dirty="0">
                <a:solidFill>
                  <a:srgbClr val="00642D"/>
                </a:solidFill>
              </a:rPr>
              <a:t>Groundwater Model</a:t>
            </a:r>
          </a:p>
        </p:txBody>
      </p:sp>
      <p:sp>
        <p:nvSpPr>
          <p:cNvPr id="2" name="Rectangle 1">
            <a:extLst>
              <a:ext uri="{FF2B5EF4-FFF2-40B4-BE49-F238E27FC236}">
                <a16:creationId xmlns:a16="http://schemas.microsoft.com/office/drawing/2014/main" id="{4C0E9414-70DE-45CA-BF1A-00A31C87B1F9}"/>
              </a:ext>
            </a:extLst>
          </p:cNvPr>
          <p:cNvSpPr/>
          <p:nvPr/>
        </p:nvSpPr>
        <p:spPr>
          <a:xfrm>
            <a:off x="438149" y="849397"/>
            <a:ext cx="4791312" cy="3738524"/>
          </a:xfrm>
          <a:prstGeom prst="rect">
            <a:avLst/>
          </a:prstGeom>
        </p:spPr>
        <p:txBody>
          <a:bodyPr wrap="square">
            <a:spAutoFit/>
          </a:bodyPr>
          <a:lstStyle/>
          <a:p>
            <a:pPr marL="285750" marR="0" lvl="0" indent="-285750" algn="l" defTabSz="914400" rtl="0" eaLnBrk="1" fontAlgn="base" latinLnBrk="0" hangingPunct="1">
              <a:lnSpc>
                <a:spcPct val="110000"/>
              </a:lnSpc>
              <a:spcBef>
                <a:spcPts val="600"/>
              </a:spcBef>
              <a:spcAft>
                <a:spcPts val="600"/>
              </a:spcAft>
              <a:buClrTx/>
              <a:buSzTx/>
              <a:buFont typeface="Arial" panose="020B0604020202020204" pitchFamily="34" charset="0"/>
              <a:buChar char="•"/>
              <a:tabLst/>
              <a:defRPr/>
            </a:pPr>
            <a:r>
              <a:rPr kumimoji="0" lang="en-AU" sz="1400" b="0"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panose="02020603050405020304" pitchFamily="18" charset="0"/>
              </a:rPr>
              <a:t>Based on model developed for the Approved Mine:</a:t>
            </a:r>
          </a:p>
          <a:p>
            <a:pPr marL="625475" marR="0" lvl="1" indent="-285750" algn="l" defTabSz="914400" rtl="0" eaLnBrk="1" fontAlgn="base" latinLnBrk="0" hangingPunct="1">
              <a:lnSpc>
                <a:spcPct val="110000"/>
              </a:lnSpc>
              <a:spcBef>
                <a:spcPts val="400"/>
              </a:spcBef>
              <a:spcAft>
                <a:spcPts val="400"/>
              </a:spcAft>
              <a:buClrTx/>
              <a:buSzTx/>
              <a:buFont typeface="Wingdings" panose="05000000000000000000" pitchFamily="2" charset="2"/>
              <a:buChar char="§"/>
              <a:tabLst/>
              <a:defRPr/>
            </a:pPr>
            <a:r>
              <a:rPr kumimoji="0" lang="en-AU" sz="1200" b="0"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panose="02020603050405020304" pitchFamily="18" charset="0"/>
              </a:rPr>
              <a:t>Updated 2016 for conversion from </a:t>
            </a:r>
            <a:r>
              <a:rPr kumimoji="0" lang="en-AU"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Times New Roman" panose="02020603050405020304" pitchFamily="18" charset="0"/>
              </a:rPr>
              <a:t>Modflow</a:t>
            </a:r>
            <a:r>
              <a:rPr kumimoji="0" lang="en-AU" sz="1200" b="0"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panose="02020603050405020304" pitchFamily="18" charset="0"/>
              </a:rPr>
              <a:t> to </a:t>
            </a:r>
            <a:r>
              <a:rPr kumimoji="0" lang="en-AU"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Times New Roman" panose="02020603050405020304" pitchFamily="18" charset="0"/>
              </a:rPr>
              <a:t>Modflow</a:t>
            </a:r>
            <a:r>
              <a:rPr kumimoji="0" lang="en-AU" sz="1200" b="0"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panose="02020603050405020304" pitchFamily="18" charset="0"/>
              </a:rPr>
              <a:t>-</a:t>
            </a:r>
            <a:r>
              <a:rPr kumimoji="0" lang="en-AU" sz="1200" b="0" i="0" u="none" strike="noStrike" kern="1200" cap="none" spc="0" normalizeH="0" baseline="0" noProof="0" dirty="0">
                <a:ln>
                  <a:noFill/>
                </a:ln>
                <a:solidFill>
                  <a:srgbClr val="00B050"/>
                </a:solidFill>
                <a:effectLst/>
                <a:uLnTx/>
                <a:uFillTx/>
                <a:latin typeface="Arial" panose="020B0604020202020204" pitchFamily="34" charset="0"/>
                <a:ea typeface="+mn-ea"/>
                <a:cs typeface="Times New Roman" panose="02020603050405020304" pitchFamily="18" charset="0"/>
              </a:rPr>
              <a:t>USG</a:t>
            </a:r>
            <a:r>
              <a:rPr kumimoji="0" lang="en-AU" sz="1200" b="0"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panose="02020603050405020304" pitchFamily="18" charset="0"/>
              </a:rPr>
              <a:t> (operational scenarios 2016-2018)</a:t>
            </a:r>
          </a:p>
          <a:p>
            <a:pPr marL="625475" marR="0" lvl="1" indent="-285750" algn="l" defTabSz="914400" rtl="0" eaLnBrk="1" fontAlgn="base" latinLnBrk="0" hangingPunct="1">
              <a:lnSpc>
                <a:spcPct val="110000"/>
              </a:lnSpc>
              <a:spcBef>
                <a:spcPts val="400"/>
              </a:spcBef>
              <a:spcAft>
                <a:spcPts val="400"/>
              </a:spcAft>
              <a:buClrTx/>
              <a:buSzTx/>
              <a:buFont typeface="Wingdings" panose="05000000000000000000" pitchFamily="2" charset="2"/>
              <a:buChar char="§"/>
              <a:tabLst/>
              <a:defRPr/>
            </a:pPr>
            <a:r>
              <a:rPr kumimoji="0" lang="en-AU" sz="1200" b="0"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panose="02020603050405020304" pitchFamily="18" charset="0"/>
              </a:rPr>
              <a:t>Incorporation of additional data (groundwater investigation programs and monitoring data)</a:t>
            </a:r>
          </a:p>
          <a:p>
            <a:pPr marL="285750" marR="0" lvl="0" indent="-285750" algn="l" defTabSz="914400" rtl="0" eaLnBrk="1" fontAlgn="base" latinLnBrk="0" hangingPunct="1">
              <a:lnSpc>
                <a:spcPct val="110000"/>
              </a:lnSpc>
              <a:spcBef>
                <a:spcPts val="600"/>
              </a:spcBef>
              <a:spcAft>
                <a:spcPts val="600"/>
              </a:spcAft>
              <a:buClrTx/>
              <a:buSzTx/>
              <a:buFont typeface="Arial" panose="020B0604020202020204" pitchFamily="34" charset="0"/>
              <a:buChar char="•"/>
              <a:tabLst/>
              <a:defRPr/>
            </a:pPr>
            <a:r>
              <a:rPr kumimoji="0" lang="en-AU" sz="1400" b="0"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panose="02020603050405020304" pitchFamily="18" charset="0"/>
              </a:rPr>
              <a:t>Model domain: </a:t>
            </a:r>
          </a:p>
          <a:p>
            <a:pPr marL="625475" marR="0" lvl="1" indent="-285750" algn="l" defTabSz="914400" rtl="0" eaLnBrk="1" fontAlgn="base" latinLnBrk="0" hangingPunct="1">
              <a:lnSpc>
                <a:spcPct val="110000"/>
              </a:lnSpc>
              <a:spcBef>
                <a:spcPts val="400"/>
              </a:spcBef>
              <a:spcAft>
                <a:spcPts val="400"/>
              </a:spcAft>
              <a:buClrTx/>
              <a:buSzTx/>
              <a:buFont typeface="Wingdings" panose="05000000000000000000" pitchFamily="2" charset="2"/>
              <a:buChar char="§"/>
              <a:tabLst/>
              <a:defRPr/>
            </a:pPr>
            <a:r>
              <a:rPr kumimoji="0" lang="en-AU" sz="1200" b="0"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panose="02020603050405020304" pitchFamily="18" charset="0"/>
              </a:rPr>
              <a:t>957 km² (approximately 33 km by 27 km)</a:t>
            </a:r>
          </a:p>
          <a:p>
            <a:pPr marL="625475" marR="0" lvl="1" indent="-285750" algn="l" defTabSz="914400" rtl="0" eaLnBrk="1" fontAlgn="base" latinLnBrk="0" hangingPunct="1">
              <a:lnSpc>
                <a:spcPct val="110000"/>
              </a:lnSpc>
              <a:spcBef>
                <a:spcPts val="400"/>
              </a:spcBef>
              <a:spcAft>
                <a:spcPts val="400"/>
              </a:spcAft>
              <a:buClrTx/>
              <a:buSzTx/>
              <a:buFont typeface="Wingdings" panose="05000000000000000000" pitchFamily="2" charset="2"/>
              <a:buChar char="§"/>
              <a:tabLst/>
              <a:defRPr/>
            </a:pPr>
            <a:r>
              <a:rPr kumimoji="0" lang="en-AU" sz="1200" b="0"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panose="02020603050405020304" pitchFamily="18" charset="0"/>
              </a:rPr>
              <a:t>1.34 million cells </a:t>
            </a:r>
          </a:p>
          <a:p>
            <a:pPr marL="625475" marR="0" lvl="1" indent="-285750" algn="l" defTabSz="914400" rtl="0" eaLnBrk="1" fontAlgn="base" latinLnBrk="0" hangingPunct="1">
              <a:lnSpc>
                <a:spcPct val="110000"/>
              </a:lnSpc>
              <a:spcBef>
                <a:spcPts val="400"/>
              </a:spcBef>
              <a:spcAft>
                <a:spcPts val="400"/>
              </a:spcAft>
              <a:buClrTx/>
              <a:buSzTx/>
              <a:buFont typeface="Wingdings" panose="05000000000000000000" pitchFamily="2" charset="2"/>
              <a:buChar char="§"/>
              <a:tabLst/>
              <a:defRPr/>
            </a:pPr>
            <a:r>
              <a:rPr kumimoji="0" lang="en-AU" sz="1200" b="0"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panose="02020603050405020304" pitchFamily="18" charset="0"/>
              </a:rPr>
              <a:t>14 layers </a:t>
            </a:r>
          </a:p>
          <a:p>
            <a:pPr marL="285750" marR="0" lvl="0" indent="-285750" algn="l" defTabSz="914400" rtl="0" eaLnBrk="1" fontAlgn="base" latinLnBrk="0" hangingPunct="1">
              <a:lnSpc>
                <a:spcPct val="110000"/>
              </a:lnSpc>
              <a:spcBef>
                <a:spcPts val="600"/>
              </a:spcBef>
              <a:spcAft>
                <a:spcPts val="600"/>
              </a:spcAft>
              <a:buClrTx/>
              <a:buSzTx/>
              <a:buFont typeface="Arial" panose="020B0604020202020204" pitchFamily="34" charset="0"/>
              <a:buChar char="•"/>
              <a:tabLst/>
              <a:defRPr/>
            </a:pPr>
            <a:r>
              <a:rPr kumimoji="0" lang="en-AU" sz="1400" b="0" i="0" u="none" strike="noStrike" kern="1200" cap="none" spc="0" normalizeH="0" baseline="0" noProof="0" dirty="0">
                <a:ln>
                  <a:noFill/>
                </a:ln>
                <a:solidFill>
                  <a:srgbClr val="00B050"/>
                </a:solidFill>
                <a:effectLst/>
                <a:uLnTx/>
                <a:uFillTx/>
                <a:latin typeface="Arial" panose="020B0604020202020204" pitchFamily="34" charset="0"/>
                <a:ea typeface="+mn-ea"/>
                <a:cs typeface="Times New Roman" panose="02020603050405020304" pitchFamily="18" charset="0"/>
              </a:rPr>
              <a:t>Calibration</a:t>
            </a:r>
            <a:r>
              <a:rPr kumimoji="0" lang="en-AU" sz="1400" b="0"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panose="02020603050405020304" pitchFamily="18" charset="0"/>
              </a:rPr>
              <a:t> of the model to historical groundwater levels, historical stresses to the groundwater system            (e.g. Canyon and </a:t>
            </a:r>
            <a:r>
              <a:rPr kumimoji="0" lang="en-AU"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Times New Roman" panose="02020603050405020304" pitchFamily="18" charset="0"/>
              </a:rPr>
              <a:t>Rocglen</a:t>
            </a:r>
            <a:r>
              <a:rPr kumimoji="0" lang="en-AU" sz="1400" b="0"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panose="02020603050405020304" pitchFamily="18" charset="0"/>
              </a:rPr>
              <a:t> Coal Mines) and mine inflows. </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D029386B-2EEA-471F-879D-A29F13E62597}"/>
              </a:ext>
            </a:extLst>
          </p:cNvPr>
          <p:cNvSpPr/>
          <p:nvPr/>
        </p:nvSpPr>
        <p:spPr>
          <a:xfrm>
            <a:off x="438149" y="4486960"/>
            <a:ext cx="8583964" cy="1627818"/>
          </a:xfrm>
          <a:prstGeom prst="rect">
            <a:avLst/>
          </a:prstGeom>
        </p:spPr>
        <p:txBody>
          <a:bodyPr wrap="square">
            <a:spAutoFit/>
          </a:bodyPr>
          <a:lstStyle/>
          <a:p>
            <a:pPr marL="285750" marR="0" lvl="0" indent="-285750" algn="l" defTabSz="914400" rtl="0" eaLnBrk="1" fontAlgn="base" latinLnBrk="0" hangingPunct="1">
              <a:lnSpc>
                <a:spcPct val="110000"/>
              </a:lnSpc>
              <a:spcBef>
                <a:spcPts val="600"/>
              </a:spcBef>
              <a:spcAft>
                <a:spcPts val="600"/>
              </a:spcAft>
              <a:buClrTx/>
              <a:buSzTx/>
              <a:buFont typeface="Arial" panose="020B0604020202020204" pitchFamily="34" charset="0"/>
              <a:buChar char="•"/>
              <a:tabLst/>
              <a:defRPr/>
            </a:pPr>
            <a:r>
              <a:rPr kumimoji="0" lang="en-AU" sz="1400" b="0"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panose="02020603050405020304" pitchFamily="18" charset="0"/>
              </a:rPr>
              <a:t>Dr Frans </a:t>
            </a:r>
            <a:r>
              <a:rPr kumimoji="0" lang="en-AU"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Times New Roman" panose="02020603050405020304" pitchFamily="18" charset="0"/>
              </a:rPr>
              <a:t>Kalf</a:t>
            </a:r>
            <a:r>
              <a:rPr kumimoji="0" lang="en-AU" sz="1400" b="0"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panose="02020603050405020304" pitchFamily="18" charset="0"/>
              </a:rPr>
              <a:t>, in his peer review of the Project Groundwater Assessment (refer to Attachment 4 of the EIS), appraised the groundwater model calibration as “</a:t>
            </a:r>
            <a:r>
              <a:rPr kumimoji="0" lang="en-AU" sz="1400" b="0" i="0" u="none" strike="noStrike" kern="1200" cap="none" spc="0" normalizeH="0" baseline="0" noProof="0" dirty="0">
                <a:ln>
                  <a:noFill/>
                </a:ln>
                <a:solidFill>
                  <a:srgbClr val="00B050"/>
                </a:solidFill>
                <a:effectLst/>
                <a:uLnTx/>
                <a:uFillTx/>
                <a:latin typeface="Arial" panose="020B0604020202020204" pitchFamily="34" charset="0"/>
                <a:ea typeface="+mn-ea"/>
                <a:cs typeface="Times New Roman" panose="02020603050405020304" pitchFamily="18" charset="0"/>
              </a:rPr>
              <a:t>very good</a:t>
            </a:r>
            <a:r>
              <a:rPr kumimoji="0" lang="en-AU" sz="1400" b="0"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panose="02020603050405020304" pitchFamily="18" charset="0"/>
              </a:rPr>
              <a:t>”.  </a:t>
            </a:r>
          </a:p>
          <a:p>
            <a:pPr marL="285750" marR="0" lvl="0" indent="-285750" algn="l" defTabSz="914400" rtl="0" eaLnBrk="1" fontAlgn="base" latinLnBrk="0" hangingPunct="1">
              <a:lnSpc>
                <a:spcPct val="110000"/>
              </a:lnSpc>
              <a:spcBef>
                <a:spcPts val="600"/>
              </a:spcBef>
              <a:spcAft>
                <a:spcPts val="600"/>
              </a:spcAft>
              <a:buClrTx/>
              <a:buSzTx/>
              <a:buFont typeface="Arial" panose="020B0604020202020204" pitchFamily="34" charset="0"/>
              <a:buChar char="•"/>
              <a:tabLst/>
              <a:defRPr/>
            </a:pPr>
            <a:r>
              <a:rPr kumimoji="0" lang="en-AU" sz="1400" b="0"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panose="02020603050405020304" pitchFamily="18" charset="0"/>
              </a:rPr>
              <a:t>Mr Hugh </a:t>
            </a:r>
            <a:r>
              <a:rPr kumimoji="0" lang="en-AU"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Times New Roman" panose="02020603050405020304" pitchFamily="18" charset="0"/>
              </a:rPr>
              <a:t>Middlemis</a:t>
            </a:r>
            <a:r>
              <a:rPr kumimoji="0" lang="en-AU" sz="1400" b="0"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panose="02020603050405020304" pitchFamily="18" charset="0"/>
              </a:rPr>
              <a:t>, in his peer review for DPE, stated:  </a:t>
            </a:r>
          </a:p>
          <a:p>
            <a:pPr marL="457200" marR="0" lvl="1" indent="0" algn="l" defTabSz="914400" rtl="0" eaLnBrk="1" fontAlgn="base" latinLnBrk="0" hangingPunct="1">
              <a:lnSpc>
                <a:spcPct val="110000"/>
              </a:lnSpc>
              <a:spcBef>
                <a:spcPts val="0"/>
              </a:spcBef>
              <a:spcAft>
                <a:spcPts val="0"/>
              </a:spcAft>
              <a:buClrTx/>
              <a:buSzTx/>
              <a:buFontTx/>
              <a:buNone/>
              <a:tabLst/>
              <a:defRPr/>
            </a:pPr>
            <a:r>
              <a:rPr kumimoji="0" lang="en-AU" sz="1200" b="0" i="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panose="02020603050405020304" pitchFamily="18" charset="0"/>
              </a:rPr>
              <a:t>“The model has a good history match calibration in steady state and transient modes to the data record 2006-2011, with subsequent verification to 2012-2017. This is consistent with </a:t>
            </a:r>
            <a:r>
              <a:rPr kumimoji="0" lang="en-AU" sz="1200" b="0" i="1" u="none" strike="noStrike" kern="1200" cap="none" spc="0" normalizeH="0" baseline="0" noProof="0" dirty="0">
                <a:ln>
                  <a:noFill/>
                </a:ln>
                <a:solidFill>
                  <a:srgbClr val="00B050"/>
                </a:solidFill>
                <a:effectLst/>
                <a:uLnTx/>
                <a:uFillTx/>
                <a:latin typeface="Arial" panose="020B0604020202020204" pitchFamily="34" charset="0"/>
                <a:ea typeface="+mn-ea"/>
                <a:cs typeface="Times New Roman" panose="02020603050405020304" pitchFamily="18" charset="0"/>
              </a:rPr>
              <a:t>best practice</a:t>
            </a:r>
            <a:r>
              <a:rPr kumimoji="0" lang="en-AU" sz="1200" b="0" i="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panose="02020603050405020304" pitchFamily="18" charset="0"/>
              </a:rPr>
              <a:t> and is well-executed to establish the validity of the model a </a:t>
            </a:r>
            <a:r>
              <a:rPr kumimoji="0" lang="en-AU" sz="1200" b="0" i="1" u="none" strike="noStrike" kern="1200" cap="none" spc="0" normalizeH="0" baseline="0" noProof="0" dirty="0">
                <a:ln>
                  <a:noFill/>
                </a:ln>
                <a:solidFill>
                  <a:srgbClr val="00B050"/>
                </a:solidFill>
                <a:effectLst/>
                <a:uLnTx/>
                <a:uFillTx/>
                <a:latin typeface="Arial" panose="020B0604020202020204" pitchFamily="34" charset="0"/>
                <a:ea typeface="+mn-ea"/>
                <a:cs typeface="Times New Roman" panose="02020603050405020304" pitchFamily="18" charset="0"/>
              </a:rPr>
              <a:t>sound predictive tool</a:t>
            </a:r>
            <a:r>
              <a:rPr kumimoji="0" lang="en-AU" sz="1200" b="0" i="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panose="02020603050405020304" pitchFamily="18" charset="0"/>
              </a:rPr>
              <a:t>.” </a:t>
            </a:r>
          </a:p>
        </p:txBody>
      </p:sp>
      <p:grpSp>
        <p:nvGrpSpPr>
          <p:cNvPr id="9" name="Group 8">
            <a:extLst>
              <a:ext uri="{FF2B5EF4-FFF2-40B4-BE49-F238E27FC236}">
                <a16:creationId xmlns:a16="http://schemas.microsoft.com/office/drawing/2014/main" id="{A5A0C4AC-EB0B-4EF3-9A57-7369362AD4BD}"/>
              </a:ext>
            </a:extLst>
          </p:cNvPr>
          <p:cNvGrpSpPr/>
          <p:nvPr/>
        </p:nvGrpSpPr>
        <p:grpSpPr>
          <a:xfrm>
            <a:off x="5141971" y="433006"/>
            <a:ext cx="3880142" cy="3982552"/>
            <a:chOff x="5141971" y="491207"/>
            <a:chExt cx="3880142" cy="3982552"/>
          </a:xfrm>
        </p:grpSpPr>
        <p:pic>
          <p:nvPicPr>
            <p:cNvPr id="5" name="Picture 4">
              <a:extLst>
                <a:ext uri="{FF2B5EF4-FFF2-40B4-BE49-F238E27FC236}">
                  <a16:creationId xmlns:a16="http://schemas.microsoft.com/office/drawing/2014/main" id="{9A29BD60-443D-49DE-AB3A-9AFBE319103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732" t="28835" r="21079" b="23883"/>
            <a:stretch/>
          </p:blipFill>
          <p:spPr>
            <a:xfrm>
              <a:off x="5141971" y="491207"/>
              <a:ext cx="3880142" cy="3982552"/>
            </a:xfrm>
            <a:prstGeom prst="rect">
              <a:avLst/>
            </a:prstGeom>
            <a:ln>
              <a:solidFill>
                <a:schemeClr val="tx1"/>
              </a:solidFill>
            </a:ln>
          </p:spPr>
        </p:pic>
        <p:sp>
          <p:nvSpPr>
            <p:cNvPr id="8" name="Speech Bubble: Rectangle 7">
              <a:extLst>
                <a:ext uri="{FF2B5EF4-FFF2-40B4-BE49-F238E27FC236}">
                  <a16:creationId xmlns:a16="http://schemas.microsoft.com/office/drawing/2014/main" id="{E8E202C4-8637-45DE-809B-758EFA90813E}"/>
                </a:ext>
              </a:extLst>
            </p:cNvPr>
            <p:cNvSpPr/>
            <p:nvPr/>
          </p:nvSpPr>
          <p:spPr>
            <a:xfrm>
              <a:off x="6076950" y="3860800"/>
              <a:ext cx="666750" cy="241300"/>
            </a:xfrm>
            <a:prstGeom prst="wedgeRectCallout">
              <a:avLst>
                <a:gd name="adj1" fmla="val -45139"/>
                <a:gd name="adj2" fmla="val 139183"/>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AU" sz="600" b="1" i="0" u="none" strike="noStrike" kern="1200" cap="none" spc="0" normalizeH="0" baseline="0" noProof="0" dirty="0">
                  <a:ln>
                    <a:noFill/>
                  </a:ln>
                  <a:solidFill>
                    <a:srgbClr val="000000"/>
                  </a:solidFill>
                  <a:effectLst/>
                  <a:uLnTx/>
                  <a:uFillTx/>
                  <a:latin typeface="Arial"/>
                  <a:ea typeface="+mn-ea"/>
                  <a:cs typeface="Arial"/>
                </a:rPr>
                <a:t>Groundwater Model Extent</a:t>
              </a:r>
            </a:p>
          </p:txBody>
        </p:sp>
      </p:grpSp>
    </p:spTree>
    <p:extLst>
      <p:ext uri="{BB962C8B-B14F-4D97-AF65-F5344CB8AC3E}">
        <p14:creationId xmlns:p14="http://schemas.microsoft.com/office/powerpoint/2010/main" val="1407180929"/>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E977ABA-CC5A-4814-8779-5AB2A2A1DC6E}"/>
              </a:ext>
            </a:extLst>
          </p:cNvPr>
          <p:cNvSpPr>
            <a:spLocks noGrp="1"/>
          </p:cNvSpPr>
          <p:nvPr>
            <p:ph type="title"/>
          </p:nvPr>
        </p:nvSpPr>
        <p:spPr>
          <a:xfrm>
            <a:off x="438150" y="327208"/>
            <a:ext cx="7978587" cy="635544"/>
          </a:xfrm>
        </p:spPr>
        <p:txBody>
          <a:bodyPr/>
          <a:lstStyle/>
          <a:p>
            <a:r>
              <a:rPr lang="en-AU" dirty="0">
                <a:solidFill>
                  <a:srgbClr val="00642D"/>
                </a:solidFill>
              </a:rPr>
              <a:t>Groundwater Assessment</a:t>
            </a:r>
          </a:p>
        </p:txBody>
      </p:sp>
      <p:sp>
        <p:nvSpPr>
          <p:cNvPr id="2" name="Rectangle 1">
            <a:extLst>
              <a:ext uri="{FF2B5EF4-FFF2-40B4-BE49-F238E27FC236}">
                <a16:creationId xmlns:a16="http://schemas.microsoft.com/office/drawing/2014/main" id="{4C0E9414-70DE-45CA-BF1A-00A31C87B1F9}"/>
              </a:ext>
            </a:extLst>
          </p:cNvPr>
          <p:cNvSpPr/>
          <p:nvPr/>
        </p:nvSpPr>
        <p:spPr>
          <a:xfrm>
            <a:off x="438150" y="856954"/>
            <a:ext cx="7978587" cy="5275803"/>
          </a:xfrm>
          <a:prstGeom prst="rect">
            <a:avLst/>
          </a:prstGeom>
        </p:spPr>
        <p:txBody>
          <a:bodyPr wrap="square">
            <a:spAutoFit/>
          </a:bodyPr>
          <a:lstStyle/>
          <a:p>
            <a:pPr marL="0" marR="0" lvl="0" indent="0" algn="l" defTabSz="914400" rtl="0" eaLnBrk="1" fontAlgn="base" latinLnBrk="0" hangingPunct="1">
              <a:lnSpc>
                <a:spcPct val="110000"/>
              </a:lnSpc>
              <a:spcBef>
                <a:spcPts val="600"/>
              </a:spcBef>
              <a:spcAft>
                <a:spcPts val="600"/>
              </a:spcAft>
              <a:buClrTx/>
              <a:buSzTx/>
              <a:buFontTx/>
              <a:buNone/>
              <a:tabLst/>
              <a:defRPr/>
            </a:pPr>
            <a:r>
              <a:rPr kumimoji="0" lang="en-AU" sz="16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Assessment Objectives</a:t>
            </a:r>
          </a:p>
          <a:p>
            <a:pPr marL="285750" marR="0" lvl="0" indent="-285750" algn="l" defTabSz="914400" rtl="0" eaLnBrk="1" fontAlgn="base" latinLnBrk="0" hangingPunct="1">
              <a:lnSpc>
                <a:spcPct val="110000"/>
              </a:lnSpc>
              <a:spcBef>
                <a:spcPts val="600"/>
              </a:spcBef>
              <a:spcAft>
                <a:spcPts val="600"/>
              </a:spcAft>
              <a:buClrTx/>
              <a:buSzTx/>
              <a:buFont typeface="Arial" panose="020B0604020202020204" pitchFamily="34" charset="0"/>
              <a:buChar char="•"/>
              <a:tabLst/>
              <a:defRPr/>
            </a:pPr>
            <a:r>
              <a:rPr kumimoji="0" lang="en-AU"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Assess potential impacts of the Project to the quantity and quality of the region’s groundwater resources, including the Namoi River, its associated alluvium and other groundwater users</a:t>
            </a:r>
          </a:p>
          <a:p>
            <a:pPr marL="0" marR="0" lvl="0" indent="0" algn="l" defTabSz="914400" rtl="0" eaLnBrk="1" fontAlgn="base" latinLnBrk="0" hangingPunct="1">
              <a:lnSpc>
                <a:spcPct val="110000"/>
              </a:lnSpc>
              <a:spcBef>
                <a:spcPts val="600"/>
              </a:spcBef>
              <a:spcAft>
                <a:spcPts val="60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Key Conclusions</a:t>
            </a:r>
          </a:p>
          <a:p>
            <a:pPr marL="285750" marR="0" lvl="0" indent="-285750" algn="l" defTabSz="914400" rtl="0" eaLnBrk="1" fontAlgn="base" latinLnBrk="0" hangingPunct="1">
              <a:lnSpc>
                <a:spcPct val="110000"/>
              </a:lnSpc>
              <a:spcBef>
                <a:spcPts val="60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2 m groundwater drawdown predicted by the model would </a:t>
            </a:r>
            <a:r>
              <a:rPr kumimoji="0" lang="en-US" sz="1400" b="0" i="0" u="none" strike="noStrike" kern="1200" cap="none" spc="0" normalizeH="0" baseline="0" noProof="0" dirty="0">
                <a:ln>
                  <a:noFill/>
                </a:ln>
                <a:solidFill>
                  <a:srgbClr val="00B050"/>
                </a:solidFill>
                <a:effectLst/>
                <a:uLnTx/>
                <a:uFillTx/>
                <a:latin typeface="Arial" panose="020B0604020202020204" pitchFamily="34" charset="0"/>
                <a:ea typeface="Calibri" panose="020F0502020204030204" pitchFamily="34" charset="0"/>
                <a:cs typeface="Times New Roman" panose="02020603050405020304" pitchFamily="18" charset="0"/>
              </a:rPr>
              <a:t>not extend </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from the Maules Creek Formation into the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Namoi</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River alluvium</a:t>
            </a:r>
          </a:p>
          <a:p>
            <a:pPr marL="285750" marR="0" lvl="0" indent="-285750" algn="l" defTabSz="914400" rtl="0" eaLnBrk="1" fontAlgn="base" latinLnBrk="0" hangingPunct="1">
              <a:lnSpc>
                <a:spcPct val="110000"/>
              </a:lnSpc>
              <a:spcBef>
                <a:spcPts val="60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The final void would act as a permanent groundwater </a:t>
            </a:r>
            <a:r>
              <a:rPr kumimoji="0" lang="en-US" sz="1400" b="0" i="0" u="none" strike="noStrike" kern="1200" cap="none" spc="0" normalizeH="0" baseline="0" noProof="0" dirty="0">
                <a:ln>
                  <a:noFill/>
                </a:ln>
                <a:solidFill>
                  <a:srgbClr val="00B050"/>
                </a:solidFill>
                <a:effectLst/>
                <a:uLnTx/>
                <a:uFillTx/>
                <a:latin typeface="Arial" panose="020B0604020202020204" pitchFamily="34" charset="0"/>
                <a:ea typeface="Calibri" panose="020F0502020204030204" pitchFamily="34" charset="0"/>
                <a:cs typeface="Times New Roman" panose="02020603050405020304" pitchFamily="18" charset="0"/>
              </a:rPr>
              <a:t>sink</a:t>
            </a:r>
          </a:p>
          <a:p>
            <a:pPr marL="285750" marR="0" lvl="0" indent="-285750" algn="l" defTabSz="914400" rtl="0" eaLnBrk="1" fontAlgn="base" latinLnBrk="0" hangingPunct="1">
              <a:lnSpc>
                <a:spcPct val="110000"/>
              </a:lnSpc>
              <a:spcBef>
                <a:spcPts val="60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Compliance with the ‘Level 1’ minimal impact criteria in the </a:t>
            </a:r>
            <a:r>
              <a:rPr kumimoji="0" lang="en-US" sz="1400" b="0" i="0" u="none" strike="noStrike" kern="1200" cap="none" spc="0" normalizeH="0" baseline="0" noProof="0" dirty="0">
                <a:ln>
                  <a:noFill/>
                </a:ln>
                <a:solidFill>
                  <a:srgbClr val="00B050"/>
                </a:solidFill>
                <a:effectLst/>
                <a:uLnTx/>
                <a:uFillTx/>
                <a:latin typeface="Arial" panose="020B0604020202020204" pitchFamily="34" charset="0"/>
                <a:ea typeface="Calibri" panose="020F0502020204030204" pitchFamily="34" charset="0"/>
                <a:cs typeface="Times New Roman" panose="02020603050405020304" pitchFamily="18" charset="0"/>
              </a:rPr>
              <a:t>AIP</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t>
            </a:r>
          </a:p>
          <a:p>
            <a:pPr marL="742950" marR="0" lvl="1" indent="-285750" algn="l" defTabSz="914400" rtl="0" eaLnBrk="1" fontAlgn="base" latinLnBrk="0" hangingPunct="1">
              <a:lnSpc>
                <a:spcPct val="110000"/>
              </a:lnSpc>
              <a:spcBef>
                <a:spcPts val="600"/>
              </a:spcBef>
              <a:spcAft>
                <a:spcPts val="60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&lt;&lt; 2 m drawdown at privately-owned bores and the </a:t>
            </a:r>
            <a:r>
              <a:rPr kumimoji="0" lang="en-US"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Times New Roman" panose="02020603050405020304" pitchFamily="18" charset="0"/>
              </a:rPr>
              <a:t>Boggabri</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panose="02020603050405020304" pitchFamily="18" charset="0"/>
              </a:rPr>
              <a:t> town water supply </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bore</a:t>
            </a:r>
          </a:p>
          <a:p>
            <a:pPr marL="742950" marR="0" lvl="1" indent="-285750" algn="l" defTabSz="914400" rtl="0" eaLnBrk="1" fontAlgn="base" latinLnBrk="0" hangingPunct="1">
              <a:lnSpc>
                <a:spcPct val="110000"/>
              </a:lnSpc>
              <a:spcBef>
                <a:spcPts val="600"/>
              </a:spcBef>
              <a:spcAft>
                <a:spcPts val="60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Groundwater quality – no change in beneficial use; no increase in </a:t>
            </a:r>
            <a:r>
              <a:rPr kumimoji="0" lang="en-US" sz="1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Namoi</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River salinity</a:t>
            </a:r>
          </a:p>
          <a:p>
            <a:pPr marL="285750" marR="0" lvl="0" indent="-285750" algn="l" defTabSz="914400" rtl="0" eaLnBrk="1" fontAlgn="base" latinLnBrk="0" hangingPunct="1">
              <a:lnSpc>
                <a:spcPct val="110000"/>
              </a:lnSpc>
              <a:spcBef>
                <a:spcPts val="600"/>
              </a:spcBef>
              <a:spcAft>
                <a:spcPts val="600"/>
              </a:spcAft>
              <a:buClrTx/>
              <a:buSzTx/>
              <a:buFont typeface="Arial" panose="020B0604020202020204" pitchFamily="34" charset="0"/>
              <a:buChar char="•"/>
              <a:tabLst/>
              <a:defRPr/>
            </a:pPr>
            <a:r>
              <a:rPr kumimoji="0" lang="en-AU"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Predicted groundwater </a:t>
            </a:r>
            <a:r>
              <a:rPr kumimoji="0" lang="en-AU" sz="1400" b="0" i="0" u="none" strike="noStrike" kern="1200" cap="none" spc="0" normalizeH="0" baseline="0" noProof="0" dirty="0">
                <a:ln>
                  <a:noFill/>
                </a:ln>
                <a:solidFill>
                  <a:srgbClr val="00B050"/>
                </a:solidFill>
                <a:effectLst/>
                <a:uLnTx/>
                <a:uFillTx/>
                <a:latin typeface="Arial" panose="020B0604020202020204" pitchFamily="34" charset="0"/>
                <a:ea typeface="Calibri" panose="020F0502020204030204" pitchFamily="34" charset="0"/>
                <a:cs typeface="Times New Roman" panose="02020603050405020304" pitchFamily="18" charset="0"/>
              </a:rPr>
              <a:t>inflows</a:t>
            </a:r>
            <a:r>
              <a:rPr kumimoji="0" lang="en-AU"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during and post-mining are within licences held by Whitehaven for the Project</a:t>
            </a:r>
          </a:p>
          <a:p>
            <a:pPr marL="285750" marR="0" lvl="0" indent="-285750" algn="l" defTabSz="914400" rtl="0" eaLnBrk="1" fontAlgn="base" latinLnBrk="0" hangingPunct="1">
              <a:lnSpc>
                <a:spcPct val="110000"/>
              </a:lnSpc>
              <a:spcBef>
                <a:spcPts val="60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The Project </a:t>
            </a:r>
            <a:r>
              <a:rPr kumimoji="0" lang="en-US" sz="1400" b="0" i="0" u="none" strike="noStrike" kern="1200" cap="none" spc="0" normalizeH="0" baseline="0" noProof="0" dirty="0" err="1">
                <a:ln>
                  <a:noFill/>
                </a:ln>
                <a:solidFill>
                  <a:srgbClr val="00B050"/>
                </a:solidFill>
                <a:effectLst/>
                <a:uLnTx/>
                <a:uFillTx/>
                <a:latin typeface="Arial" panose="020B0604020202020204" pitchFamily="34" charset="0"/>
                <a:ea typeface="Calibri" panose="020F0502020204030204" pitchFamily="34" charset="0"/>
                <a:cs typeface="Times New Roman" panose="02020603050405020304" pitchFamily="18" charset="0"/>
              </a:rPr>
              <a:t>borefield</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designed in accordance with Water Sharing Plan rules causes &lt;0.2 m predicted drawdown at the closest private bore (cumulatively with mining)  </a:t>
            </a:r>
          </a:p>
          <a:p>
            <a:pPr marL="285750" marR="0" lvl="0" indent="-285750" algn="l" defTabSz="914400" rtl="0" eaLnBrk="1" fontAlgn="base" latinLnBrk="0" hangingPunct="1">
              <a:lnSpc>
                <a:spcPct val="110000"/>
              </a:lnSpc>
              <a:spcBef>
                <a:spcPts val="1200"/>
              </a:spcBef>
              <a:spcAft>
                <a:spcPts val="120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60606637"/>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E977ABA-CC5A-4814-8779-5AB2A2A1DC6E}"/>
              </a:ext>
            </a:extLst>
          </p:cNvPr>
          <p:cNvSpPr>
            <a:spLocks noGrp="1"/>
          </p:cNvSpPr>
          <p:nvPr>
            <p:ph type="title"/>
          </p:nvPr>
        </p:nvSpPr>
        <p:spPr>
          <a:xfrm>
            <a:off x="468378" y="217048"/>
            <a:ext cx="7978587" cy="635544"/>
          </a:xfrm>
        </p:spPr>
        <p:txBody>
          <a:bodyPr/>
          <a:lstStyle/>
          <a:p>
            <a:r>
              <a:rPr lang="en-AU" dirty="0">
                <a:solidFill>
                  <a:srgbClr val="00642D"/>
                </a:solidFill>
              </a:rPr>
              <a:t>Bores</a:t>
            </a:r>
          </a:p>
        </p:txBody>
      </p:sp>
      <p:grpSp>
        <p:nvGrpSpPr>
          <p:cNvPr id="13" name="Group 12">
            <a:extLst>
              <a:ext uri="{FF2B5EF4-FFF2-40B4-BE49-F238E27FC236}">
                <a16:creationId xmlns:a16="http://schemas.microsoft.com/office/drawing/2014/main" id="{4CB03708-0DAA-4FF4-975F-057FB1E4A71D}"/>
              </a:ext>
            </a:extLst>
          </p:cNvPr>
          <p:cNvGrpSpPr/>
          <p:nvPr/>
        </p:nvGrpSpPr>
        <p:grpSpPr>
          <a:xfrm>
            <a:off x="544814" y="741704"/>
            <a:ext cx="8216287" cy="5772032"/>
            <a:chOff x="643055" y="741704"/>
            <a:chExt cx="8216287" cy="5772032"/>
          </a:xfrm>
        </p:grpSpPr>
        <p:pic>
          <p:nvPicPr>
            <p:cNvPr id="12" name="Picture 11">
              <a:extLst>
                <a:ext uri="{FF2B5EF4-FFF2-40B4-BE49-F238E27FC236}">
                  <a16:creationId xmlns:a16="http://schemas.microsoft.com/office/drawing/2014/main" id="{A2F0C3D0-5983-4964-A133-7B8ADF3C984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703" t="9246" r="31817" b="24430"/>
            <a:stretch/>
          </p:blipFill>
          <p:spPr>
            <a:xfrm>
              <a:off x="1316711" y="852592"/>
              <a:ext cx="7542631" cy="5661144"/>
            </a:xfrm>
            <a:prstGeom prst="rect">
              <a:avLst/>
            </a:prstGeom>
            <a:ln>
              <a:solidFill>
                <a:schemeClr val="tx1"/>
              </a:solidFill>
            </a:ln>
          </p:spPr>
        </p:pic>
        <p:sp>
          <p:nvSpPr>
            <p:cNvPr id="3" name="Oval 2">
              <a:extLst>
                <a:ext uri="{FF2B5EF4-FFF2-40B4-BE49-F238E27FC236}">
                  <a16:creationId xmlns:a16="http://schemas.microsoft.com/office/drawing/2014/main" id="{EA882B3A-2F32-4E9F-B4C5-C7E6DAEAADA3}"/>
                </a:ext>
              </a:extLst>
            </p:cNvPr>
            <p:cNvSpPr/>
            <p:nvPr/>
          </p:nvSpPr>
          <p:spPr>
            <a:xfrm>
              <a:off x="1881509" y="3094282"/>
              <a:ext cx="579986" cy="43906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1600" b="0" i="0" u="none" strike="noStrike" kern="1200" cap="none" spc="0" normalizeH="0" baseline="0" noProof="0" dirty="0">
                <a:ln>
                  <a:noFill/>
                </a:ln>
                <a:solidFill>
                  <a:srgbClr val="FFFFFF"/>
                </a:solidFill>
                <a:effectLst/>
                <a:uLnTx/>
                <a:uFillTx/>
                <a:latin typeface="Arial"/>
                <a:ea typeface="+mn-ea"/>
                <a:cs typeface="Arial"/>
              </a:endParaRPr>
            </a:p>
          </p:txBody>
        </p:sp>
        <p:sp>
          <p:nvSpPr>
            <p:cNvPr id="5" name="Rectangle 4">
              <a:extLst>
                <a:ext uri="{FF2B5EF4-FFF2-40B4-BE49-F238E27FC236}">
                  <a16:creationId xmlns:a16="http://schemas.microsoft.com/office/drawing/2014/main" id="{0EDD8084-07AB-40FB-B5F2-31E7942D3AF0}"/>
                </a:ext>
              </a:extLst>
            </p:cNvPr>
            <p:cNvSpPr/>
            <p:nvPr/>
          </p:nvSpPr>
          <p:spPr>
            <a:xfrm>
              <a:off x="5454633" y="1976968"/>
              <a:ext cx="2197253" cy="514957"/>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1600" b="0" i="0" u="none" strike="noStrike" kern="1200" cap="none" spc="0" normalizeH="0" baseline="0" noProof="0">
                <a:ln>
                  <a:noFill/>
                </a:ln>
                <a:solidFill>
                  <a:srgbClr val="FFFFFF"/>
                </a:solidFill>
                <a:effectLst/>
                <a:uLnTx/>
                <a:uFillTx/>
                <a:latin typeface="Arial"/>
                <a:ea typeface="+mn-ea"/>
                <a:cs typeface="Arial"/>
              </a:endParaRPr>
            </a:p>
          </p:txBody>
        </p:sp>
        <p:sp>
          <p:nvSpPr>
            <p:cNvPr id="7" name="Oval 6">
              <a:extLst>
                <a:ext uri="{FF2B5EF4-FFF2-40B4-BE49-F238E27FC236}">
                  <a16:creationId xmlns:a16="http://schemas.microsoft.com/office/drawing/2014/main" id="{CF01DCE2-AA41-4626-8701-CE61D25FC74E}"/>
                </a:ext>
              </a:extLst>
            </p:cNvPr>
            <p:cNvSpPr/>
            <p:nvPr/>
          </p:nvSpPr>
          <p:spPr>
            <a:xfrm>
              <a:off x="2646985" y="3880483"/>
              <a:ext cx="579986" cy="43906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1600" b="0" i="0" u="none" strike="noStrike" kern="1200" cap="none" spc="0" normalizeH="0" baseline="0" noProof="0" dirty="0">
                <a:ln>
                  <a:noFill/>
                </a:ln>
                <a:solidFill>
                  <a:srgbClr val="FFFFFF"/>
                </a:solidFill>
                <a:effectLst/>
                <a:uLnTx/>
                <a:uFillTx/>
                <a:latin typeface="Arial"/>
                <a:ea typeface="+mn-ea"/>
                <a:cs typeface="Arial"/>
              </a:endParaRPr>
            </a:p>
          </p:txBody>
        </p:sp>
        <p:pic>
          <p:nvPicPr>
            <p:cNvPr id="9" name="Picture 8">
              <a:extLst>
                <a:ext uri="{FF2B5EF4-FFF2-40B4-BE49-F238E27FC236}">
                  <a16:creationId xmlns:a16="http://schemas.microsoft.com/office/drawing/2014/main" id="{8EEF9526-F526-4060-A255-934B189D49B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228" t="10362" r="3885" b="68501"/>
            <a:stretch/>
          </p:blipFill>
          <p:spPr>
            <a:xfrm>
              <a:off x="643055" y="741704"/>
              <a:ext cx="2094614" cy="1750221"/>
            </a:xfrm>
            <a:prstGeom prst="rect">
              <a:avLst/>
            </a:prstGeom>
            <a:ln>
              <a:solidFill>
                <a:schemeClr val="tx1"/>
              </a:solidFill>
            </a:ln>
          </p:spPr>
        </p:pic>
      </p:grpSp>
    </p:spTree>
    <p:extLst>
      <p:ext uri="{BB962C8B-B14F-4D97-AF65-F5344CB8AC3E}">
        <p14:creationId xmlns:p14="http://schemas.microsoft.com/office/powerpoint/2010/main" val="176580394"/>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E977ABA-CC5A-4814-8779-5AB2A2A1DC6E}"/>
              </a:ext>
            </a:extLst>
          </p:cNvPr>
          <p:cNvSpPr>
            <a:spLocks noGrp="1"/>
          </p:cNvSpPr>
          <p:nvPr>
            <p:ph type="title"/>
          </p:nvPr>
        </p:nvSpPr>
        <p:spPr>
          <a:xfrm>
            <a:off x="438150" y="327208"/>
            <a:ext cx="7978587" cy="635544"/>
          </a:xfrm>
        </p:spPr>
        <p:txBody>
          <a:bodyPr/>
          <a:lstStyle/>
          <a:p>
            <a:r>
              <a:rPr lang="en-AU" dirty="0">
                <a:solidFill>
                  <a:srgbClr val="00642D"/>
                </a:solidFill>
              </a:rPr>
              <a:t>Peer Review Comments</a:t>
            </a:r>
          </a:p>
        </p:txBody>
      </p:sp>
      <p:sp>
        <p:nvSpPr>
          <p:cNvPr id="2" name="Rectangle 1">
            <a:extLst>
              <a:ext uri="{FF2B5EF4-FFF2-40B4-BE49-F238E27FC236}">
                <a16:creationId xmlns:a16="http://schemas.microsoft.com/office/drawing/2014/main" id="{4C0E9414-70DE-45CA-BF1A-00A31C87B1F9}"/>
              </a:ext>
            </a:extLst>
          </p:cNvPr>
          <p:cNvSpPr/>
          <p:nvPr/>
        </p:nvSpPr>
        <p:spPr>
          <a:xfrm>
            <a:off x="438149" y="962752"/>
            <a:ext cx="8150266" cy="5281959"/>
          </a:xfrm>
          <a:prstGeom prst="rect">
            <a:avLst/>
          </a:prstGeom>
        </p:spPr>
        <p:txBody>
          <a:bodyPr wrap="square">
            <a:spAutoFit/>
          </a:bodyPr>
          <a:lstStyle/>
          <a:p>
            <a:pPr marL="0" marR="0" lvl="0" indent="0" algn="l" defTabSz="914400" rtl="0" eaLnBrk="1" fontAlgn="base" latinLnBrk="0" hangingPunct="1">
              <a:lnSpc>
                <a:spcPct val="110000"/>
              </a:lnSpc>
              <a:spcBef>
                <a:spcPts val="1200"/>
              </a:spcBef>
              <a:spcAft>
                <a:spcPts val="1200"/>
              </a:spcAft>
              <a:buClrTx/>
              <a:buSzTx/>
              <a:buFontTx/>
              <a:buNone/>
              <a:tabLst/>
              <a:defRPr/>
            </a:pPr>
            <a:r>
              <a:rPr kumimoji="0" lang="en-AU" sz="1600" b="0" i="0" u="none" strike="noStrike" kern="1200" cap="none" spc="0" normalizeH="0" baseline="0" noProof="0" dirty="0">
                <a:ln>
                  <a:noFill/>
                </a:ln>
                <a:solidFill>
                  <a:srgbClr val="000000"/>
                </a:solidFill>
                <a:effectLst/>
                <a:uLnTx/>
                <a:uFillTx/>
                <a:latin typeface="Arial" charset="0"/>
                <a:ea typeface="+mn-ea"/>
                <a:cs typeface="Arial" charset="0"/>
              </a:rPr>
              <a:t>Dr Frans </a:t>
            </a:r>
            <a:r>
              <a:rPr kumimoji="0" lang="en-AU" sz="1600" b="0" i="0" u="none" strike="noStrike" kern="1200" cap="none" spc="0" normalizeH="0" baseline="0" noProof="0" dirty="0" err="1">
                <a:ln>
                  <a:noFill/>
                </a:ln>
                <a:solidFill>
                  <a:srgbClr val="000000"/>
                </a:solidFill>
                <a:effectLst/>
                <a:uLnTx/>
                <a:uFillTx/>
                <a:latin typeface="Arial" charset="0"/>
                <a:ea typeface="+mn-ea"/>
                <a:cs typeface="Arial" charset="0"/>
              </a:rPr>
              <a:t>Kalf’s</a:t>
            </a:r>
            <a:r>
              <a:rPr kumimoji="0" lang="en-AU" sz="1600" b="0" i="0" u="none" strike="noStrike" kern="1200" cap="none" spc="0" normalizeH="0" baseline="0" noProof="0" dirty="0">
                <a:ln>
                  <a:noFill/>
                </a:ln>
                <a:solidFill>
                  <a:srgbClr val="000000"/>
                </a:solidFill>
                <a:effectLst/>
                <a:uLnTx/>
                <a:uFillTx/>
                <a:latin typeface="Arial" charset="0"/>
                <a:ea typeface="+mn-ea"/>
                <a:cs typeface="Arial" charset="0"/>
              </a:rPr>
              <a:t> peer review concluded:</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AU" sz="1400" b="0" i="1" u="none" strike="noStrike" kern="1200" cap="none" spc="0" normalizeH="0" baseline="0" noProof="0" dirty="0">
                <a:ln>
                  <a:noFill/>
                </a:ln>
                <a:solidFill>
                  <a:srgbClr val="000000"/>
                </a:solidFill>
                <a:effectLst/>
                <a:uLnTx/>
                <a:uFillTx/>
                <a:latin typeface="Arial" charset="0"/>
                <a:ea typeface="+mn-ea"/>
                <a:cs typeface="Arial" charset="0"/>
              </a:rPr>
              <a:t>“</a:t>
            </a:r>
            <a:r>
              <a:rPr kumimoji="0" lang="en-AU" sz="1400" b="1" i="1" u="none" strike="noStrike" kern="1200" cap="none" spc="0" normalizeH="0" baseline="0" noProof="0" dirty="0">
                <a:ln>
                  <a:noFill/>
                </a:ln>
                <a:solidFill>
                  <a:srgbClr val="000000"/>
                </a:solidFill>
                <a:effectLst/>
                <a:uLnTx/>
                <a:uFillTx/>
                <a:latin typeface="Arial" charset="0"/>
                <a:ea typeface="+mn-ea"/>
                <a:cs typeface="Arial" charset="0"/>
              </a:rPr>
              <a:t>Model pre-mine and end-of-mine conceptualisation for the Vickery Extension Project by HS is considered suitable as well as the model layering configuration</a:t>
            </a:r>
            <a:r>
              <a:rPr kumimoji="0" lang="en-AU" sz="1400" b="0" i="1" u="none" strike="noStrike" kern="1200" cap="none" spc="0" normalizeH="0" baseline="0" noProof="0" dirty="0">
                <a:ln>
                  <a:noFill/>
                </a:ln>
                <a:solidFill>
                  <a:srgbClr val="000000"/>
                </a:solidFill>
                <a:effectLst/>
                <a:uLnTx/>
                <a:uFillTx/>
                <a:latin typeface="Arial" charset="0"/>
                <a:ea typeface="+mn-ea"/>
                <a:cs typeface="Arial" charset="0"/>
              </a:rPr>
              <a:t>. A total of 14 layers were used which is adequate for the five main coal seams and separation </a:t>
            </a:r>
            <a:r>
              <a:rPr kumimoji="0" lang="en-AU" sz="1400" b="0" i="1" u="none" strike="noStrike" kern="1200" cap="none" spc="0" normalizeH="0" baseline="0" noProof="0" dirty="0" err="1">
                <a:ln>
                  <a:noFill/>
                </a:ln>
                <a:solidFill>
                  <a:srgbClr val="000000"/>
                </a:solidFill>
                <a:effectLst/>
                <a:uLnTx/>
                <a:uFillTx/>
                <a:latin typeface="Arial" charset="0"/>
                <a:ea typeface="+mn-ea"/>
                <a:cs typeface="Arial" charset="0"/>
              </a:rPr>
              <a:t>interburden</a:t>
            </a:r>
            <a:r>
              <a:rPr kumimoji="0" lang="en-AU" sz="1400" b="0" i="1" u="none" strike="noStrike" kern="1200" cap="none" spc="0" normalizeH="0" baseline="0" noProof="0" dirty="0">
                <a:ln>
                  <a:noFill/>
                </a:ln>
                <a:solidFill>
                  <a:srgbClr val="000000"/>
                </a:solidFill>
                <a:effectLst/>
                <a:uLnTx/>
                <a:uFillTx/>
                <a:latin typeface="Arial" charset="0"/>
                <a:ea typeface="+mn-ea"/>
                <a:cs typeface="Arial" charset="0"/>
              </a:rPr>
              <a:t> units simulated including the basal Boggabri </a:t>
            </a:r>
            <a:r>
              <a:rPr kumimoji="0" lang="en-AU" sz="1400" b="0" i="1" u="none" strike="noStrike" kern="1200" cap="none" spc="0" normalizeH="0" baseline="0" noProof="0" dirty="0" err="1">
                <a:ln>
                  <a:noFill/>
                </a:ln>
                <a:solidFill>
                  <a:srgbClr val="000000"/>
                </a:solidFill>
                <a:effectLst/>
                <a:uLnTx/>
                <a:uFillTx/>
                <a:latin typeface="Arial" charset="0"/>
                <a:ea typeface="+mn-ea"/>
                <a:cs typeface="Arial" charset="0"/>
              </a:rPr>
              <a:t>volcanics</a:t>
            </a:r>
            <a:r>
              <a:rPr kumimoji="0" lang="en-AU" sz="1400" b="0" i="1" u="none" strike="noStrike" kern="1200" cap="none" spc="0" normalizeH="0" baseline="0" noProof="0" dirty="0">
                <a:ln>
                  <a:noFill/>
                </a:ln>
                <a:solidFill>
                  <a:srgbClr val="000000"/>
                </a:solidFill>
                <a:effectLst/>
                <a:uLnTx/>
                <a:uFillTx/>
                <a:latin typeface="Arial" charset="0"/>
                <a:ea typeface="+mn-ea"/>
                <a:cs typeface="Arial" charset="0"/>
              </a:rPr>
              <a:t> represented in layer 14 and alluvium, regolith and overburden represented in Layers 1 and 2.”</a:t>
            </a:r>
          </a:p>
          <a:p>
            <a:pPr marL="0" marR="0" lvl="0" indent="0" algn="l" defTabSz="914400" rtl="0" eaLnBrk="1" fontAlgn="base" latinLnBrk="0" hangingPunct="1">
              <a:lnSpc>
                <a:spcPct val="110000"/>
              </a:lnSpc>
              <a:spcBef>
                <a:spcPts val="1200"/>
              </a:spcBef>
              <a:spcAft>
                <a:spcPts val="1200"/>
              </a:spcAft>
              <a:buClrTx/>
              <a:buSzTx/>
              <a:buFontTx/>
              <a:buNone/>
              <a:tabLst/>
              <a:defRPr/>
            </a:pPr>
            <a:r>
              <a:rPr kumimoji="0" lang="en-AU" sz="1600" b="0" i="0" u="none" strike="noStrike" kern="1200" cap="none" spc="0" normalizeH="0" baseline="0" noProof="0" dirty="0">
                <a:ln>
                  <a:noFill/>
                </a:ln>
                <a:solidFill>
                  <a:srgbClr val="000000"/>
                </a:solidFill>
                <a:effectLst/>
                <a:uLnTx/>
                <a:uFillTx/>
                <a:latin typeface="Arial" charset="0"/>
                <a:ea typeface="+mn-ea"/>
                <a:cs typeface="Arial" charset="0"/>
              </a:rPr>
              <a:t>Mr </a:t>
            </a:r>
            <a:r>
              <a:rPr kumimoji="0" lang="en-AU" sz="1600" b="0" i="0" u="none" strike="noStrike" kern="1200" cap="none" spc="0" normalizeH="0" baseline="0" noProof="0" dirty="0" err="1">
                <a:ln>
                  <a:noFill/>
                </a:ln>
                <a:solidFill>
                  <a:srgbClr val="000000"/>
                </a:solidFill>
                <a:effectLst/>
                <a:uLnTx/>
                <a:uFillTx/>
                <a:latin typeface="Arial" charset="0"/>
                <a:ea typeface="+mn-ea"/>
                <a:cs typeface="Arial" charset="0"/>
              </a:rPr>
              <a:t>Middlemis</a:t>
            </a:r>
            <a:r>
              <a:rPr kumimoji="0" lang="en-AU" sz="1600" b="0" i="0" u="none" strike="noStrike" kern="1200" cap="none" spc="0" normalizeH="0" baseline="0" noProof="0" dirty="0">
                <a:ln>
                  <a:noFill/>
                </a:ln>
                <a:solidFill>
                  <a:srgbClr val="000000"/>
                </a:solidFill>
                <a:effectLst/>
                <a:uLnTx/>
                <a:uFillTx/>
                <a:latin typeface="Arial" charset="0"/>
                <a:ea typeface="+mn-ea"/>
                <a:cs typeface="Arial" charset="0"/>
              </a:rPr>
              <a:t>’ peer review (on behalf of DPE) concluded:</a:t>
            </a:r>
          </a:p>
          <a:p>
            <a:pPr marL="457200" marR="0" lvl="1" indent="0" algn="l" defTabSz="914400" rtl="0" eaLnBrk="1" fontAlgn="base" latinLnBrk="0" hangingPunct="1">
              <a:lnSpc>
                <a:spcPct val="110000"/>
              </a:lnSpc>
              <a:spcBef>
                <a:spcPts val="1200"/>
              </a:spcBef>
              <a:spcAft>
                <a:spcPts val="0"/>
              </a:spcAft>
              <a:buClrTx/>
              <a:buSzTx/>
              <a:buFontTx/>
              <a:buNone/>
              <a:tabLst/>
              <a:defRPr/>
            </a:pPr>
            <a:r>
              <a:rPr kumimoji="0" lang="en-AU" sz="1400" b="0" i="1" u="none" strike="noStrike" kern="1200" cap="none" spc="0" normalizeH="0" baseline="0" noProof="0" dirty="0">
                <a:ln>
                  <a:noFill/>
                </a:ln>
                <a:solidFill>
                  <a:srgbClr val="000000"/>
                </a:solidFill>
                <a:effectLst/>
                <a:uLnTx/>
                <a:uFillTx/>
                <a:latin typeface="Arial" charset="0"/>
                <a:ea typeface="+mn-ea"/>
                <a:cs typeface="Arial" charset="0"/>
              </a:rPr>
              <a:t>“… the Vickery Extension hydrogeological and groundwater modelling assessment is </a:t>
            </a:r>
            <a:r>
              <a:rPr kumimoji="0" lang="en-AU" sz="1400" b="1" i="1" u="none" strike="noStrike" kern="1200" cap="none" spc="0" normalizeH="0" baseline="0" noProof="0" dirty="0">
                <a:ln>
                  <a:noFill/>
                </a:ln>
                <a:solidFill>
                  <a:srgbClr val="000000"/>
                </a:solidFill>
                <a:effectLst/>
                <a:uLnTx/>
                <a:uFillTx/>
                <a:latin typeface="Arial" charset="0"/>
                <a:ea typeface="+mn-ea"/>
                <a:cs typeface="Arial" charset="0"/>
              </a:rPr>
              <a:t>fit for the purpose of mine dewatering environmental impact assessment</a:t>
            </a:r>
            <a:r>
              <a:rPr kumimoji="0" lang="en-AU" sz="1400" b="0" i="1" u="none" strike="noStrike" kern="1200" cap="none" spc="0" normalizeH="0" baseline="0" noProof="0" dirty="0">
                <a:ln>
                  <a:noFill/>
                </a:ln>
                <a:solidFill>
                  <a:srgbClr val="000000"/>
                </a:solidFill>
                <a:effectLst/>
                <a:uLnTx/>
                <a:uFillTx/>
                <a:latin typeface="Arial" charset="0"/>
                <a:ea typeface="+mn-ea"/>
                <a:cs typeface="Arial" charset="0"/>
              </a:rPr>
              <a:t> (including cumulative impacts) and informing management strategies and licensing.”</a:t>
            </a:r>
          </a:p>
          <a:p>
            <a:pPr marL="457200" marR="0" lvl="1" indent="0" algn="l" defTabSz="914400" rtl="0" eaLnBrk="1" fontAlgn="base" latinLnBrk="0" hangingPunct="1">
              <a:lnSpc>
                <a:spcPct val="110000"/>
              </a:lnSpc>
              <a:spcBef>
                <a:spcPts val="600"/>
              </a:spcBef>
              <a:spcAft>
                <a:spcPts val="0"/>
              </a:spcAft>
              <a:buClrTx/>
              <a:buSzTx/>
              <a:buFontTx/>
              <a:buNone/>
              <a:tabLst/>
              <a:defRPr/>
            </a:pPr>
            <a:r>
              <a:rPr kumimoji="0" lang="en-AU" sz="1400" b="0"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t>
            </a:r>
          </a:p>
          <a:p>
            <a:pPr marL="457200" marR="0" lvl="1" indent="0" algn="l" defTabSz="914400" rtl="0" eaLnBrk="1" fontAlgn="base" latinLnBrk="0" hangingPunct="1">
              <a:lnSpc>
                <a:spcPct val="110000"/>
              </a:lnSpc>
              <a:spcBef>
                <a:spcPts val="1200"/>
              </a:spcBef>
              <a:spcAft>
                <a:spcPts val="0"/>
              </a:spcAft>
              <a:buClrTx/>
              <a:buSzTx/>
              <a:buFontTx/>
              <a:buNone/>
              <a:tabLst/>
              <a:defRPr/>
            </a:pPr>
            <a:r>
              <a:rPr kumimoji="0" lang="en-AU" sz="1400" b="0" i="1" u="none" strike="noStrike" kern="1200" cap="none" spc="0" normalizeH="0" baseline="0" noProof="0" dirty="0">
                <a:ln>
                  <a:noFill/>
                </a:ln>
                <a:solidFill>
                  <a:srgbClr val="000000"/>
                </a:solidFill>
                <a:effectLst/>
                <a:uLnTx/>
                <a:uFillTx/>
                <a:latin typeface="Arial" charset="0"/>
                <a:ea typeface="+mn-ea"/>
                <a:cs typeface="Arial" charset="0"/>
              </a:rPr>
              <a:t>“The recommended monitoring program and ongoing hydrogeological investigations are </a:t>
            </a:r>
            <a:br>
              <a:rPr kumimoji="0" lang="en-AU" sz="1400" b="0" i="1" u="none" strike="noStrike" kern="1200" cap="none" spc="0" normalizeH="0" baseline="0" noProof="0" dirty="0">
                <a:ln>
                  <a:noFill/>
                </a:ln>
                <a:solidFill>
                  <a:srgbClr val="000000"/>
                </a:solidFill>
                <a:effectLst/>
                <a:uLnTx/>
                <a:uFillTx/>
                <a:latin typeface="Arial" charset="0"/>
                <a:ea typeface="+mn-ea"/>
                <a:cs typeface="Arial" charset="0"/>
              </a:rPr>
            </a:br>
            <a:r>
              <a:rPr kumimoji="0" lang="en-AU" sz="1400" b="1" i="1" u="none" strike="noStrike" kern="1200" cap="none" spc="0" normalizeH="0" baseline="0" noProof="0" dirty="0">
                <a:ln>
                  <a:noFill/>
                </a:ln>
                <a:solidFill>
                  <a:srgbClr val="000000"/>
                </a:solidFill>
                <a:effectLst/>
                <a:uLnTx/>
                <a:uFillTx/>
                <a:latin typeface="Arial" charset="0"/>
                <a:ea typeface="+mn-ea"/>
                <a:cs typeface="Arial" charset="0"/>
              </a:rPr>
              <a:t>well-designed</a:t>
            </a:r>
            <a:r>
              <a:rPr kumimoji="0" lang="en-AU" sz="1400" b="0" i="1" u="none" strike="noStrike" kern="1200" cap="none" spc="0" normalizeH="0" baseline="0" noProof="0" dirty="0">
                <a:ln>
                  <a:noFill/>
                </a:ln>
                <a:solidFill>
                  <a:srgbClr val="000000"/>
                </a:solidFill>
                <a:effectLst/>
                <a:uLnTx/>
                <a:uFillTx/>
                <a:latin typeface="Arial" charset="0"/>
                <a:ea typeface="+mn-ea"/>
                <a:cs typeface="Arial" charset="0"/>
              </a:rPr>
              <a:t> and will provide additional data for future model refinements and improvements in performance, and for comprehensive uncertainty analysis.” </a:t>
            </a:r>
            <a:r>
              <a:rPr kumimoji="0" lang="en-AU" sz="1400" b="0" i="0" u="none" strike="noStrike" kern="1200" cap="none" spc="0" normalizeH="0" baseline="0" noProof="0" dirty="0">
                <a:ln>
                  <a:noFill/>
                </a:ln>
                <a:solidFill>
                  <a:srgbClr val="00B050"/>
                </a:solidFill>
                <a:effectLst/>
                <a:uLnTx/>
                <a:uFillTx/>
                <a:latin typeface="Arial" charset="0"/>
                <a:ea typeface="+mn-ea"/>
                <a:cs typeface="Arial" charset="0"/>
              </a:rPr>
              <a:t>[Note: modelling pre-dates IESC uncertainty guidelines: draft Feb.2018; final Dec.2018]</a:t>
            </a:r>
            <a:endParaRPr kumimoji="0" lang="en-US" sz="1400" b="0" i="0" u="none" strike="noStrike" kern="1200" cap="none" spc="0" normalizeH="0" baseline="0" noProof="0" dirty="0">
              <a:ln>
                <a:noFill/>
              </a:ln>
              <a:solidFill>
                <a:srgbClr val="00B050"/>
              </a:solidFill>
              <a:effectLst/>
              <a:uLnTx/>
              <a:uFillTx/>
              <a:latin typeface="Arial" panose="020B0604020202020204" pitchFamily="34" charset="0"/>
              <a:ea typeface="+mn-ea"/>
              <a:cs typeface="Times New Roman" panose="02020603050405020304" pitchFamily="18" charset="0"/>
            </a:endParaRPr>
          </a:p>
          <a:p>
            <a:pPr marL="0" marR="0" lvl="0" indent="0" algn="l" defTabSz="914400" rtl="0" eaLnBrk="1" fontAlgn="base" latinLnBrk="0" hangingPunct="1">
              <a:lnSpc>
                <a:spcPct val="110000"/>
              </a:lnSpc>
              <a:spcBef>
                <a:spcPts val="1200"/>
              </a:spcBef>
              <a:spcAft>
                <a:spcPts val="12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panose="02020603050405020304" pitchFamily="18" charset="0"/>
              </a:rPr>
              <a:t>Whitehaven’s </a:t>
            </a:r>
            <a:r>
              <a:rPr kumimoji="0" lang="en-US" sz="1600" b="1" i="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panose="02020603050405020304" pitchFamily="18" charset="0"/>
              </a:rPr>
              <a:t>Response to Submissions </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panose="02020603050405020304" pitchFamily="18" charset="0"/>
              </a:rPr>
              <a:t>will include detailed responses to each of DPE’s Peer Review comments, and </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panose="02020603050405020304" pitchFamily="18" charset="0"/>
              </a:rPr>
              <a:t>7 IPC questions</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panose="02020603050405020304" pitchFamily="18" charset="0"/>
              </a:rPr>
              <a:t> </a:t>
            </a:r>
            <a:r>
              <a:rPr kumimoji="0" lang="en-US" sz="1200" b="0" i="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panose="02020603050405020304" pitchFamily="18" charset="0"/>
              </a:rPr>
              <a:t>– summary responses follow…</a:t>
            </a:r>
            <a:endParaRPr kumimoji="0" lang="en-AU" sz="1600" b="0" i="1"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539368832"/>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0E9414-70DE-45CA-BF1A-00A31C87B1F9}"/>
              </a:ext>
            </a:extLst>
          </p:cNvPr>
          <p:cNvSpPr/>
          <p:nvPr/>
        </p:nvSpPr>
        <p:spPr>
          <a:xfrm>
            <a:off x="582706" y="2944052"/>
            <a:ext cx="7978587" cy="1157433"/>
          </a:xfrm>
          <a:prstGeom prst="rect">
            <a:avLst/>
          </a:prstGeom>
        </p:spPr>
        <p:txBody>
          <a:bodyPr wrap="square">
            <a:spAutoFit/>
          </a:bodyPr>
          <a:lstStyle/>
          <a:p>
            <a:pPr marL="0" marR="0" lvl="0" indent="0" algn="ctr" defTabSz="914400" rtl="0" eaLnBrk="1" fontAlgn="base" latinLnBrk="0" hangingPunct="1">
              <a:lnSpc>
                <a:spcPct val="110000"/>
              </a:lnSpc>
              <a:spcBef>
                <a:spcPts val="600"/>
              </a:spcBef>
              <a:spcAft>
                <a:spcPts val="600"/>
              </a:spcAft>
              <a:buClrTx/>
              <a:buSzTx/>
              <a:buFontTx/>
              <a:buNone/>
              <a:tabLst/>
              <a:defRPr/>
            </a:pPr>
            <a:r>
              <a:rPr kumimoji="0" lang="en-AU" sz="2800" b="1" i="1" u="none" strike="noStrike" kern="1200" cap="none" spc="0" normalizeH="0" baseline="0" noProof="0" dirty="0">
                <a:ln>
                  <a:noFill/>
                </a:ln>
                <a:solidFill>
                  <a:srgbClr val="000000"/>
                </a:solidFill>
                <a:effectLst/>
                <a:uLnTx/>
                <a:uFillTx/>
                <a:latin typeface="Arial" charset="0"/>
                <a:ea typeface="+mn-ea"/>
                <a:cs typeface="Arial" charset="0"/>
              </a:rPr>
              <a:t>IPC Questions</a:t>
            </a:r>
          </a:p>
          <a:p>
            <a:pPr marL="285750" marR="0" lvl="0" indent="-285750" algn="l" defTabSz="914400" rtl="0" eaLnBrk="1" fontAlgn="base" latinLnBrk="0" hangingPunct="1">
              <a:lnSpc>
                <a:spcPct val="110000"/>
              </a:lnSpc>
              <a:spcBef>
                <a:spcPts val="600"/>
              </a:spcBef>
              <a:spcAft>
                <a:spcPts val="60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29421872"/>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0E9414-70DE-45CA-BF1A-00A31C87B1F9}"/>
              </a:ext>
            </a:extLst>
          </p:cNvPr>
          <p:cNvSpPr/>
          <p:nvPr/>
        </p:nvSpPr>
        <p:spPr>
          <a:xfrm>
            <a:off x="438148" y="372975"/>
            <a:ext cx="7978587" cy="1037720"/>
          </a:xfrm>
          <a:prstGeom prst="rect">
            <a:avLst/>
          </a:prstGeom>
        </p:spPr>
        <p:txBody>
          <a:bodyPr wrap="square">
            <a:spAutoFit/>
          </a:bodyPr>
          <a:lstStyle/>
          <a:p>
            <a:pPr marL="0" marR="0" lvl="0" indent="0" algn="l" defTabSz="914400" rtl="0" eaLnBrk="1" fontAlgn="base" latinLnBrk="0" hangingPunct="1">
              <a:lnSpc>
                <a:spcPct val="110000"/>
              </a:lnSpc>
              <a:spcBef>
                <a:spcPts val="600"/>
              </a:spcBef>
              <a:spcAft>
                <a:spcPts val="600"/>
              </a:spcAft>
              <a:buClrTx/>
              <a:buSzTx/>
              <a:buFontTx/>
              <a:buNone/>
              <a:tabLst/>
              <a:defRPr/>
            </a:pPr>
            <a:r>
              <a:rPr kumimoji="0" lang="en-AU" sz="1600" b="1" i="1" u="none" strike="noStrike" kern="1200" cap="none" spc="0" normalizeH="0" baseline="0" noProof="0" dirty="0">
                <a:ln>
                  <a:noFill/>
                </a:ln>
                <a:solidFill>
                  <a:srgbClr val="000000"/>
                </a:solidFill>
                <a:effectLst/>
                <a:uLnTx/>
                <a:uFillTx/>
                <a:latin typeface="Arial" charset="0"/>
                <a:ea typeface="+mn-ea"/>
                <a:cs typeface="Arial" charset="0"/>
              </a:rPr>
              <a:t>What is the stratigraphy used in the groundwater model? What data is it based on?</a:t>
            </a:r>
          </a:p>
          <a:p>
            <a:pPr marL="285750" marR="0" lvl="0" indent="-285750" algn="l" defTabSz="914400" rtl="0" eaLnBrk="1" fontAlgn="base" latinLnBrk="0" hangingPunct="1">
              <a:lnSpc>
                <a:spcPct val="110000"/>
              </a:lnSpc>
              <a:spcBef>
                <a:spcPts val="600"/>
              </a:spcBef>
              <a:spcAft>
                <a:spcPts val="60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CADC6623-A067-41A7-B195-3F2F144BE7E0}"/>
              </a:ext>
            </a:extLst>
          </p:cNvPr>
          <p:cNvSpPr/>
          <p:nvPr/>
        </p:nvSpPr>
        <p:spPr>
          <a:xfrm>
            <a:off x="438147" y="1120932"/>
            <a:ext cx="5826627" cy="5192704"/>
          </a:xfrm>
          <a:prstGeom prst="rect">
            <a:avLst/>
          </a:prstGeom>
        </p:spPr>
        <p:txBody>
          <a:bodyPr wrap="square">
            <a:spAutoFit/>
          </a:bodyPr>
          <a:lstStyle/>
          <a:p>
            <a:pPr marL="285750" marR="0" lvl="0" indent="-285750" algn="l" defTabSz="914400" rtl="0" eaLnBrk="1" fontAlgn="base" latinLnBrk="0" hangingPunct="1">
              <a:lnSpc>
                <a:spcPct val="110000"/>
              </a:lnSpc>
              <a:spcBef>
                <a:spcPts val="60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The 14 model layers represent the lithologies within the model domain </a:t>
            </a:r>
          </a:p>
          <a:p>
            <a:pPr marL="285750" marR="0" lvl="0" indent="-285750" algn="l" defTabSz="914400" rtl="0" eaLnBrk="1" fontAlgn="base" latinLnBrk="0" hangingPunct="1">
              <a:lnSpc>
                <a:spcPct val="110000"/>
              </a:lnSpc>
              <a:spcBef>
                <a:spcPts val="60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Lithologies within the model domain have been identified based on:</a:t>
            </a:r>
          </a:p>
          <a:p>
            <a:pPr marL="742950" marR="0" lvl="1" indent="-285750" algn="l" defTabSz="914400" rtl="0" eaLnBrk="1" fontAlgn="base" latinLnBrk="0" hangingPunct="1">
              <a:lnSpc>
                <a:spcPct val="110000"/>
              </a:lnSpc>
              <a:spcBef>
                <a:spcPts val="400"/>
              </a:spcBef>
              <a:spcAft>
                <a:spcPts val="40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Published regional data (e.g. government geological mapping)</a:t>
            </a:r>
          </a:p>
          <a:p>
            <a:pPr marL="742950" marR="0" lvl="1" indent="-285750" algn="l" defTabSz="914400" rtl="0" eaLnBrk="1" fontAlgn="base" latinLnBrk="0" hangingPunct="1">
              <a:lnSpc>
                <a:spcPct val="110000"/>
              </a:lnSpc>
              <a:spcBef>
                <a:spcPts val="400"/>
              </a:spcBef>
              <a:spcAft>
                <a:spcPts val="40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Government hydrogeological studies and models (e.g. Upper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Namoi</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Groundwater Flow Model) – alluvium thickness determined by drilling and seismic refraction surveys in late 1960s</a:t>
            </a:r>
          </a:p>
          <a:p>
            <a:pPr marL="742950" marR="0" lvl="1" indent="-285750" algn="l" defTabSz="914400" rtl="0" eaLnBrk="1" fontAlgn="base" latinLnBrk="0" hangingPunct="1">
              <a:lnSpc>
                <a:spcPct val="110000"/>
              </a:lnSpc>
              <a:spcBef>
                <a:spcPts val="400"/>
              </a:spcBef>
              <a:spcAft>
                <a:spcPts val="40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Review of regional bore logs </a:t>
            </a:r>
          </a:p>
          <a:p>
            <a:pPr marL="742950" marR="0" lvl="1" indent="-285750" algn="l" defTabSz="914400" rtl="0" eaLnBrk="1" fontAlgn="base" latinLnBrk="0" hangingPunct="1">
              <a:lnSpc>
                <a:spcPct val="110000"/>
              </a:lnSpc>
              <a:spcBef>
                <a:spcPts val="400"/>
              </a:spcBef>
              <a:spcAft>
                <a:spcPts val="40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Review of local geological and groundwater monitoring data (e.g. historical Vickery mine and Canyon,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Rocglen</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Tarrawonga</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Coal Mines)</a:t>
            </a:r>
          </a:p>
          <a:p>
            <a:pPr marL="742950" marR="0" lvl="1" indent="-285750" algn="l" defTabSz="914400" rtl="0" eaLnBrk="1" fontAlgn="base" latinLnBrk="0" hangingPunct="1">
              <a:lnSpc>
                <a:spcPct val="110000"/>
              </a:lnSpc>
              <a:spcBef>
                <a:spcPts val="400"/>
              </a:spcBef>
              <a:spcAft>
                <a:spcPts val="40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Site specific hydrogeological investigations (e.g. alluvial definition drilling; TEM)</a:t>
            </a:r>
          </a:p>
          <a:p>
            <a:pPr marL="742950" marR="0" lvl="1" indent="-285750" algn="l" defTabSz="914400" rtl="0" eaLnBrk="1" fontAlgn="base" latinLnBrk="0" hangingPunct="1">
              <a:lnSpc>
                <a:spcPct val="110000"/>
              </a:lnSpc>
              <a:spcBef>
                <a:spcPts val="400"/>
              </a:spcBef>
              <a:spcAft>
                <a:spcPts val="40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Site </a:t>
            </a:r>
            <a:r>
              <a:rPr kumimoji="0" lang="en-US" sz="1400" b="0" i="0" u="none" strike="noStrike" kern="1200" cap="none" spc="0" normalizeH="0" baseline="0" noProof="0" dirty="0">
                <a:ln>
                  <a:noFill/>
                </a:ln>
                <a:solidFill>
                  <a:srgbClr val="00B050"/>
                </a:solidFill>
                <a:effectLst/>
                <a:uLnTx/>
                <a:uFillTx/>
                <a:latin typeface="Arial" panose="020B0604020202020204" pitchFamily="34" charset="0"/>
                <a:ea typeface="Calibri" panose="020F0502020204030204" pitchFamily="34" charset="0"/>
                <a:cs typeface="Times New Roman" panose="02020603050405020304" pitchFamily="18" charset="0"/>
              </a:rPr>
              <a:t>geological model</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from exploration drilling</a:t>
            </a:r>
          </a:p>
          <a:p>
            <a:pPr marL="285750" marR="0" lvl="0" indent="-285750" algn="l" defTabSz="914400" rtl="0" eaLnBrk="1" fontAlgn="base" latinLnBrk="0" hangingPunct="1">
              <a:lnSpc>
                <a:spcPct val="110000"/>
              </a:lnSpc>
              <a:spcBef>
                <a:spcPts val="600"/>
              </a:spcBef>
              <a:spcAft>
                <a:spcPts val="60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grpSp>
        <p:nvGrpSpPr>
          <p:cNvPr id="13" name="Group 12">
            <a:extLst>
              <a:ext uri="{FF2B5EF4-FFF2-40B4-BE49-F238E27FC236}">
                <a16:creationId xmlns:a16="http://schemas.microsoft.com/office/drawing/2014/main" id="{C179B786-C8FC-4F9B-A7C3-1A79B0BB5D6B}"/>
              </a:ext>
            </a:extLst>
          </p:cNvPr>
          <p:cNvGrpSpPr/>
          <p:nvPr/>
        </p:nvGrpSpPr>
        <p:grpSpPr>
          <a:xfrm>
            <a:off x="6589726" y="693137"/>
            <a:ext cx="2399354" cy="5517906"/>
            <a:chOff x="6589726" y="693137"/>
            <a:chExt cx="2399354" cy="5517906"/>
          </a:xfrm>
        </p:grpSpPr>
        <p:pic>
          <p:nvPicPr>
            <p:cNvPr id="8" name="Picture 7">
              <a:extLst>
                <a:ext uri="{FF2B5EF4-FFF2-40B4-BE49-F238E27FC236}">
                  <a16:creationId xmlns:a16="http://schemas.microsoft.com/office/drawing/2014/main" id="{C42DD6FF-42E5-4A92-BFC1-EEBF67AD8BED}"/>
                </a:ext>
              </a:extLst>
            </p:cNvPr>
            <p:cNvPicPr>
              <a:picLocks noChangeAspect="1"/>
            </p:cNvPicPr>
            <p:nvPr/>
          </p:nvPicPr>
          <p:blipFill rotWithShape="1">
            <a:blip r:embed="rId3">
              <a:extLst>
                <a:ext uri="{28A0092B-C50C-407E-A947-70E740481C1C}">
                  <a14:useLocalDpi xmlns:a14="http://schemas.microsoft.com/office/drawing/2010/main" val="0"/>
                </a:ext>
              </a:extLst>
            </a:blip>
            <a:srcRect l="23607" t="7936" r="50570" b="38986"/>
            <a:stretch/>
          </p:blipFill>
          <p:spPr>
            <a:xfrm>
              <a:off x="6589726" y="693137"/>
              <a:ext cx="1896812" cy="5517906"/>
            </a:xfrm>
            <a:prstGeom prst="rect">
              <a:avLst/>
            </a:prstGeom>
          </p:spPr>
        </p:pic>
        <p:sp>
          <p:nvSpPr>
            <p:cNvPr id="12" name="Rectangle 11">
              <a:extLst>
                <a:ext uri="{FF2B5EF4-FFF2-40B4-BE49-F238E27FC236}">
                  <a16:creationId xmlns:a16="http://schemas.microsoft.com/office/drawing/2014/main" id="{D3653856-874F-4EAB-A66A-64DAB5149B61}"/>
                </a:ext>
              </a:extLst>
            </p:cNvPr>
            <p:cNvSpPr/>
            <p:nvPr/>
          </p:nvSpPr>
          <p:spPr>
            <a:xfrm>
              <a:off x="7983996" y="693137"/>
              <a:ext cx="1005084" cy="5386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1600" b="0" i="0" u="none" strike="noStrike" kern="1200" cap="none" spc="0" normalizeH="0" baseline="0" noProof="0">
                <a:ln>
                  <a:noFill/>
                </a:ln>
                <a:solidFill>
                  <a:srgbClr val="FFFFFF"/>
                </a:solidFill>
                <a:effectLst/>
                <a:uLnTx/>
                <a:uFillTx/>
                <a:latin typeface="Arial"/>
                <a:ea typeface="+mn-ea"/>
                <a:cs typeface="Arial"/>
              </a:endParaRPr>
            </a:p>
          </p:txBody>
        </p:sp>
      </p:grpSp>
    </p:spTree>
    <p:extLst>
      <p:ext uri="{BB962C8B-B14F-4D97-AF65-F5344CB8AC3E}">
        <p14:creationId xmlns:p14="http://schemas.microsoft.com/office/powerpoint/2010/main" val="1731563499"/>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0E9414-70DE-45CA-BF1A-00A31C87B1F9}"/>
              </a:ext>
            </a:extLst>
          </p:cNvPr>
          <p:cNvSpPr/>
          <p:nvPr/>
        </p:nvSpPr>
        <p:spPr>
          <a:xfrm>
            <a:off x="438147" y="337704"/>
            <a:ext cx="7632753" cy="1308563"/>
          </a:xfrm>
          <a:prstGeom prst="rect">
            <a:avLst/>
          </a:prstGeom>
        </p:spPr>
        <p:txBody>
          <a:bodyPr wrap="square">
            <a:spAutoFit/>
          </a:bodyPr>
          <a:lstStyle/>
          <a:p>
            <a:pPr marL="0" marR="0" lvl="0" indent="0" algn="l" defTabSz="914400" rtl="0" eaLnBrk="1" fontAlgn="base" latinLnBrk="0" hangingPunct="1">
              <a:lnSpc>
                <a:spcPct val="110000"/>
              </a:lnSpc>
              <a:spcBef>
                <a:spcPts val="600"/>
              </a:spcBef>
              <a:spcAft>
                <a:spcPts val="600"/>
              </a:spcAft>
              <a:buClrTx/>
              <a:buSzTx/>
              <a:buFontTx/>
              <a:buNone/>
              <a:tabLst/>
              <a:defRPr/>
            </a:pPr>
            <a:r>
              <a:rPr kumimoji="0" lang="en-AU" sz="1600" b="1" i="1" u="none" strike="noStrike" kern="1200" cap="none" spc="0" normalizeH="0" baseline="0" noProof="0" dirty="0">
                <a:ln>
                  <a:noFill/>
                </a:ln>
                <a:solidFill>
                  <a:srgbClr val="000000"/>
                </a:solidFill>
                <a:effectLst/>
                <a:uLnTx/>
                <a:uFillTx/>
                <a:latin typeface="Arial" charset="0"/>
                <a:ea typeface="+mn-ea"/>
                <a:cs typeface="Arial" charset="0"/>
              </a:rPr>
              <a:t>What are the hydro-geological functional parameters for the stratigraphy                (i.e. </a:t>
            </a:r>
            <a:r>
              <a:rPr kumimoji="0" lang="en-AU" sz="1600" b="1" i="1" u="none" strike="noStrike" kern="1200" cap="none" spc="0" normalizeH="0" baseline="0" noProof="0" dirty="0" err="1">
                <a:ln>
                  <a:noFill/>
                </a:ln>
                <a:solidFill>
                  <a:srgbClr val="000000"/>
                </a:solidFill>
                <a:effectLst/>
                <a:uLnTx/>
                <a:uFillTx/>
                <a:latin typeface="Arial" charset="0"/>
                <a:ea typeface="+mn-ea"/>
                <a:cs typeface="Arial" charset="0"/>
              </a:rPr>
              <a:t>storativity</a:t>
            </a:r>
            <a:r>
              <a:rPr kumimoji="0" lang="en-AU" sz="1600" b="1" i="1" u="none" strike="noStrike" kern="1200" cap="none" spc="0" normalizeH="0" baseline="0" noProof="0" dirty="0">
                <a:ln>
                  <a:noFill/>
                </a:ln>
                <a:solidFill>
                  <a:srgbClr val="000000"/>
                </a:solidFill>
                <a:effectLst/>
                <a:uLnTx/>
                <a:uFillTx/>
                <a:latin typeface="Arial" charset="0"/>
                <a:ea typeface="+mn-ea"/>
                <a:cs typeface="Arial" charset="0"/>
              </a:rPr>
              <a:t>, specific yield, hydraulic conductivities, any anisotropy)? What data are they based on?</a:t>
            </a:r>
          </a:p>
          <a:p>
            <a:pPr marL="285750" marR="0" lvl="0" indent="-285750" algn="l" defTabSz="914400" rtl="0" eaLnBrk="1" fontAlgn="base" latinLnBrk="0" hangingPunct="1">
              <a:lnSpc>
                <a:spcPct val="110000"/>
              </a:lnSpc>
              <a:spcBef>
                <a:spcPts val="600"/>
              </a:spcBef>
              <a:spcAft>
                <a:spcPts val="60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940B8755-3D81-40D9-A23B-05ECF797CD44}"/>
              </a:ext>
            </a:extLst>
          </p:cNvPr>
          <p:cNvSpPr/>
          <p:nvPr/>
        </p:nvSpPr>
        <p:spPr>
          <a:xfrm>
            <a:off x="438149" y="1249621"/>
            <a:ext cx="3960039" cy="2514599"/>
          </a:xfrm>
          <a:prstGeom prst="rect">
            <a:avLst/>
          </a:prstGeom>
        </p:spPr>
        <p:txBody>
          <a:bodyPr wrap="square">
            <a:spAutoFit/>
          </a:bodyPr>
          <a:lstStyle/>
          <a:p>
            <a:pPr marL="285750" marR="0" lvl="0" indent="-285750" algn="l" defTabSz="914400" rtl="0" eaLnBrk="1" fontAlgn="base" latinLnBrk="0" hangingPunct="1">
              <a:lnSpc>
                <a:spcPct val="110000"/>
              </a:lnSpc>
              <a:spcBef>
                <a:spcPts val="600"/>
              </a:spcBef>
              <a:spcAft>
                <a:spcPts val="600"/>
              </a:spcAft>
              <a:buClrTx/>
              <a:buSzTx/>
              <a:buFont typeface="Arial" panose="020B0604020202020204" pitchFamily="34" charset="0"/>
              <a:buChar char="•"/>
              <a:tabLst/>
              <a:defRPr/>
            </a:pPr>
            <a:r>
              <a:rPr kumimoji="0" lang="en-AU"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Modelled hydraulic parameters are based on a combination of published and monitored data </a:t>
            </a:r>
          </a:p>
          <a:p>
            <a:pPr marL="285750" marR="0" lvl="0" indent="-285750" algn="l" defTabSz="914400" rtl="0" eaLnBrk="1" fontAlgn="base" latinLnBrk="0" hangingPunct="1">
              <a:lnSpc>
                <a:spcPct val="110000"/>
              </a:lnSpc>
              <a:spcBef>
                <a:spcPts val="600"/>
              </a:spcBef>
              <a:spcAft>
                <a:spcPts val="600"/>
              </a:spcAft>
              <a:buClrTx/>
              <a:buSzTx/>
              <a:buFont typeface="Arial" panose="020B0604020202020204" pitchFamily="34" charset="0"/>
              <a:buChar char="•"/>
              <a:tabLst/>
              <a:defRPr/>
            </a:pPr>
            <a:r>
              <a:rPr kumimoji="0" lang="en-AU"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Site-specific test work included core tests, pumping tests and slug tests </a:t>
            </a:r>
          </a:p>
          <a:p>
            <a:pPr marL="285750" marR="0" lvl="0" indent="-285750" algn="l" defTabSz="914400" rtl="0" eaLnBrk="1" fontAlgn="base" latinLnBrk="0" hangingPunct="1">
              <a:lnSpc>
                <a:spcPct val="110000"/>
              </a:lnSpc>
              <a:spcBef>
                <a:spcPts val="600"/>
              </a:spcBef>
              <a:spcAft>
                <a:spcPts val="600"/>
              </a:spcAft>
              <a:buClrTx/>
              <a:buSzTx/>
              <a:buFont typeface="Arial" panose="020B0604020202020204" pitchFamily="34" charset="0"/>
              <a:buChar char="•"/>
              <a:tabLst/>
              <a:defRPr/>
            </a:pPr>
            <a:r>
              <a:rPr kumimoji="0" lang="en-AU"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The adopted hydraulic parameters were refined as part of the calibration process for consistency with measured groundwater levels – </a:t>
            </a:r>
            <a:r>
              <a:rPr kumimoji="0" lang="en-AU" sz="1400" b="0"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considered ‘good’ by peer reviewers</a:t>
            </a:r>
            <a:endParaRPr kumimoji="0" lang="en-US" sz="1400" b="0"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966F4077-15DE-4083-AB34-22AB3433C567}"/>
              </a:ext>
            </a:extLst>
          </p:cNvPr>
          <p:cNvSpPr/>
          <p:nvPr/>
        </p:nvSpPr>
        <p:spPr>
          <a:xfrm>
            <a:off x="438147" y="3843249"/>
            <a:ext cx="8146633" cy="2712217"/>
          </a:xfrm>
          <a:prstGeom prst="rect">
            <a:avLst/>
          </a:prstGeom>
        </p:spPr>
        <p:txBody>
          <a:bodyPr wrap="square">
            <a:spAutoFit/>
          </a:bodyPr>
          <a:lstStyle/>
          <a:p>
            <a:pPr marL="285750" marR="0" lvl="0" indent="-285750" algn="l" defTabSz="914400" rtl="0" eaLnBrk="1" fontAlgn="base" latinLnBrk="0" hangingPunct="1">
              <a:lnSpc>
                <a:spcPct val="110000"/>
              </a:lnSpc>
              <a:spcBef>
                <a:spcPts val="600"/>
              </a:spcBef>
              <a:spcAft>
                <a:spcPts val="600"/>
              </a:spcAft>
              <a:buClrTx/>
              <a:buSzTx/>
              <a:buFont typeface="Arial" panose="020B0604020202020204" pitchFamily="34" charset="0"/>
              <a:buChar char="•"/>
              <a:tabLst/>
              <a:defRPr/>
            </a:pPr>
            <a:r>
              <a:rPr kumimoji="0" lang="en-AU"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The IESC notes that the “</a:t>
            </a:r>
            <a:r>
              <a:rPr kumimoji="0" lang="en-AU" sz="1400" b="0"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specific storage</a:t>
            </a:r>
            <a:r>
              <a:rPr kumimoji="0" lang="en-AU"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values used in the alluvial areas of model Layer 2 “</a:t>
            </a:r>
            <a:r>
              <a:rPr kumimoji="0" lang="en-AU" sz="1400" b="0"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could be unrealistically high</a:t>
            </a:r>
            <a:r>
              <a:rPr kumimoji="0" lang="en-AU"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p>
          <a:p>
            <a:pPr marL="627063" marR="0" lvl="1" indent="-285750" algn="l" defTabSz="914400" rtl="0" eaLnBrk="1" fontAlgn="base" latinLnBrk="0" hangingPunct="1">
              <a:lnSpc>
                <a:spcPct val="110000"/>
              </a:lnSpc>
              <a:spcBef>
                <a:spcPts val="400"/>
              </a:spcBef>
              <a:spcAft>
                <a:spcPts val="400"/>
              </a:spcAft>
              <a:buClrTx/>
              <a:buSzTx/>
              <a:buFont typeface="Wingdings" panose="05000000000000000000" pitchFamily="2" charset="2"/>
              <a:buChar char="§"/>
              <a:tabLst/>
              <a:defRPr/>
            </a:pPr>
            <a:r>
              <a:rPr kumimoji="0" lang="en-AU"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The basis for this statement is not provided by the IESC – presumably Rau </a:t>
            </a:r>
            <a:r>
              <a:rPr kumimoji="0" lang="en-AU" sz="1200" b="0"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et al. </a:t>
            </a:r>
            <a:r>
              <a:rPr kumimoji="0" lang="en-AU"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(2018) who advocate a range from 2.3E-7 to 1.3E-5 /m.</a:t>
            </a:r>
          </a:p>
          <a:p>
            <a:pPr marL="627063" marR="0" lvl="1" indent="-285750" algn="l" defTabSz="914400" rtl="0" eaLnBrk="1" fontAlgn="base" latinLnBrk="0" hangingPunct="1">
              <a:lnSpc>
                <a:spcPct val="110000"/>
              </a:lnSpc>
              <a:spcBef>
                <a:spcPts val="400"/>
              </a:spcBef>
              <a:spcAft>
                <a:spcPts val="400"/>
              </a:spcAft>
              <a:buClrTx/>
              <a:buSzTx/>
              <a:buFont typeface="Wingdings" panose="05000000000000000000" pitchFamily="2" charset="2"/>
              <a:buChar char="§"/>
              <a:tabLst/>
              <a:defRPr/>
            </a:pPr>
            <a:r>
              <a:rPr kumimoji="0" lang="en-AU"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Reported values are </a:t>
            </a:r>
            <a:r>
              <a:rPr kumimoji="0" lang="en-AU" sz="1200" b="1" i="0" u="none" strike="noStrike" kern="1200" cap="none" spc="0" normalizeH="0" baseline="0" noProof="0" dirty="0">
                <a:ln>
                  <a:noFill/>
                </a:ln>
                <a:solidFill>
                  <a:srgbClr val="00B0F0"/>
                </a:solidFill>
                <a:effectLst/>
                <a:uLnTx/>
                <a:uFillTx/>
                <a:latin typeface="Arial" panose="020B0604020202020204" pitchFamily="34" charset="0"/>
                <a:ea typeface="Calibri" panose="020F0502020204030204" pitchFamily="34" charset="0"/>
                <a:cs typeface="Times New Roman" panose="02020603050405020304" pitchFamily="18" charset="0"/>
              </a:rPr>
              <a:t>Storage Coefficient </a:t>
            </a:r>
            <a:r>
              <a:rPr kumimoji="0" lang="en-AU"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NOT Specific Storage. The equivalent Specific Storage value for Layer 2 would vary from 3E-5 to 1E-4 /m. </a:t>
            </a:r>
            <a:r>
              <a:rPr kumimoji="0" lang="en-AU" sz="1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McNeilage</a:t>
            </a:r>
            <a:r>
              <a:rPr kumimoji="0" lang="en-AU"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(2012; </a:t>
            </a:r>
            <a:r>
              <a:rPr kumimoji="0" lang="en-AU" sz="1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DoI</a:t>
            </a:r>
            <a:r>
              <a:rPr kumimoji="0" lang="en-AU"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Water) estimated 1E-4 to 1E-3 /m – </a:t>
            </a:r>
            <a:r>
              <a:rPr kumimoji="0" lang="en-AU" sz="1100" b="0"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maps in formal response</a:t>
            </a:r>
            <a:r>
              <a:rPr kumimoji="0" lang="en-AU"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en-AU" sz="1200" b="0"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627063" marR="0" lvl="1" indent="-285750" algn="l" defTabSz="914400" rtl="0" eaLnBrk="1" fontAlgn="base" latinLnBrk="0" hangingPunct="1">
              <a:lnSpc>
                <a:spcPct val="110000"/>
              </a:lnSpc>
              <a:spcBef>
                <a:spcPts val="400"/>
              </a:spcBef>
              <a:spcAft>
                <a:spcPts val="400"/>
              </a:spcAft>
              <a:buClrTx/>
              <a:buSzTx/>
              <a:buFont typeface="Wingdings" panose="05000000000000000000" pitchFamily="2" charset="2"/>
              <a:buChar char="§"/>
              <a:tabLst/>
              <a:defRPr/>
            </a:pPr>
            <a:r>
              <a:rPr kumimoji="0" lang="en-AU"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The 2 m drawdown contour does not extend from the </a:t>
            </a:r>
            <a:r>
              <a:rPr kumimoji="0" lang="en-AU" sz="1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Maules</a:t>
            </a:r>
            <a:r>
              <a:rPr kumimoji="0" lang="en-AU"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Creek Formation into the Namoi River alluvium. The difference from the Rau maximum value would not have a significant effect on predictions. A reduction in modelled alluvial storage values would not increase the </a:t>
            </a:r>
            <a:r>
              <a:rPr kumimoji="0" lang="en-AU" sz="1200" b="0"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risk</a:t>
            </a:r>
            <a:r>
              <a:rPr kumimoji="0" lang="en-AU"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of drawdown &gt;2 m at water supply works in the Namoi River alluvium.</a:t>
            </a:r>
            <a:endParaRPr kumimoji="0" lang="en-AU" sz="1200" b="0"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grpSp>
        <p:nvGrpSpPr>
          <p:cNvPr id="7" name="Group 6">
            <a:extLst>
              <a:ext uri="{FF2B5EF4-FFF2-40B4-BE49-F238E27FC236}">
                <a16:creationId xmlns:a16="http://schemas.microsoft.com/office/drawing/2014/main" id="{2FBAD597-90A7-4C7B-A7D4-1F6401AB4F49}"/>
              </a:ext>
            </a:extLst>
          </p:cNvPr>
          <p:cNvGrpSpPr/>
          <p:nvPr/>
        </p:nvGrpSpPr>
        <p:grpSpPr>
          <a:xfrm>
            <a:off x="4745814" y="991985"/>
            <a:ext cx="4067331" cy="2950369"/>
            <a:chOff x="4745814" y="991985"/>
            <a:chExt cx="4067331" cy="2950369"/>
          </a:xfrm>
        </p:grpSpPr>
        <p:pic>
          <p:nvPicPr>
            <p:cNvPr id="4" name="Picture 3">
              <a:extLst>
                <a:ext uri="{FF2B5EF4-FFF2-40B4-BE49-F238E27FC236}">
                  <a16:creationId xmlns:a16="http://schemas.microsoft.com/office/drawing/2014/main" id="{CDD49B13-9892-4112-9AF8-B87A5296AE02}"/>
                </a:ext>
              </a:extLst>
            </p:cNvPr>
            <p:cNvPicPr>
              <a:picLocks noChangeAspect="1"/>
            </p:cNvPicPr>
            <p:nvPr/>
          </p:nvPicPr>
          <p:blipFill rotWithShape="1">
            <a:blip r:embed="rId3">
              <a:extLst>
                <a:ext uri="{28A0092B-C50C-407E-A947-70E740481C1C}">
                  <a14:useLocalDpi xmlns:a14="http://schemas.microsoft.com/office/drawing/2010/main" val="0"/>
                </a:ext>
              </a:extLst>
            </a:blip>
            <a:srcRect l="13832" t="13382" r="11475" b="48333"/>
            <a:stretch/>
          </p:blipFill>
          <p:spPr>
            <a:xfrm>
              <a:off x="4745814" y="991985"/>
              <a:ext cx="4067331" cy="2950369"/>
            </a:xfrm>
            <a:prstGeom prst="rect">
              <a:avLst/>
            </a:prstGeom>
          </p:spPr>
        </p:pic>
        <p:sp>
          <p:nvSpPr>
            <p:cNvPr id="6" name="Oval 5">
              <a:extLst>
                <a:ext uri="{FF2B5EF4-FFF2-40B4-BE49-F238E27FC236}">
                  <a16:creationId xmlns:a16="http://schemas.microsoft.com/office/drawing/2014/main" id="{F1919692-53D3-4D6B-87E4-B5B9A00393C2}"/>
                </a:ext>
              </a:extLst>
            </p:cNvPr>
            <p:cNvSpPr/>
            <p:nvPr/>
          </p:nvSpPr>
          <p:spPr>
            <a:xfrm>
              <a:off x="7843678" y="991985"/>
              <a:ext cx="454444" cy="215951"/>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1600" b="0" i="0" u="none" strike="noStrike" kern="1200" cap="none" spc="0" normalizeH="0" baseline="0" noProof="0" dirty="0">
                <a:ln>
                  <a:noFill/>
                </a:ln>
                <a:solidFill>
                  <a:srgbClr val="FFFFFF"/>
                </a:solidFill>
                <a:effectLst/>
                <a:uLnTx/>
                <a:uFillTx/>
                <a:latin typeface="Arial"/>
                <a:ea typeface="+mn-ea"/>
                <a:cs typeface="Arial"/>
              </a:endParaRPr>
            </a:p>
          </p:txBody>
        </p:sp>
      </p:grpSp>
    </p:spTree>
    <p:extLst>
      <p:ext uri="{BB962C8B-B14F-4D97-AF65-F5344CB8AC3E}">
        <p14:creationId xmlns:p14="http://schemas.microsoft.com/office/powerpoint/2010/main" val="1591364533"/>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E555DD8A-CE6B-4CD6-8883-3E78099C9E7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377" t="5480" r="7090" b="22204"/>
          <a:stretch/>
        </p:blipFill>
        <p:spPr>
          <a:xfrm>
            <a:off x="5063207" y="1654902"/>
            <a:ext cx="3948734" cy="4959479"/>
          </a:xfrm>
          <a:prstGeom prst="rect">
            <a:avLst/>
          </a:prstGeom>
          <a:ln>
            <a:solidFill>
              <a:schemeClr val="tx1"/>
            </a:solidFill>
          </a:ln>
        </p:spPr>
      </p:pic>
      <p:sp>
        <p:nvSpPr>
          <p:cNvPr id="2" name="Rectangle 1">
            <a:extLst>
              <a:ext uri="{FF2B5EF4-FFF2-40B4-BE49-F238E27FC236}">
                <a16:creationId xmlns:a16="http://schemas.microsoft.com/office/drawing/2014/main" id="{4C0E9414-70DE-45CA-BF1A-00A31C87B1F9}"/>
              </a:ext>
            </a:extLst>
          </p:cNvPr>
          <p:cNvSpPr/>
          <p:nvPr/>
        </p:nvSpPr>
        <p:spPr>
          <a:xfrm>
            <a:off x="438149" y="243619"/>
            <a:ext cx="7978587" cy="1579407"/>
          </a:xfrm>
          <a:prstGeom prst="rect">
            <a:avLst/>
          </a:prstGeom>
        </p:spPr>
        <p:txBody>
          <a:bodyPr wrap="square">
            <a:spAutoFit/>
          </a:bodyPr>
          <a:lstStyle/>
          <a:p>
            <a:pPr marL="0" marR="0" lvl="0" indent="0" algn="l" defTabSz="914400" rtl="0" eaLnBrk="1" fontAlgn="base" latinLnBrk="0" hangingPunct="1">
              <a:lnSpc>
                <a:spcPct val="110000"/>
              </a:lnSpc>
              <a:spcBef>
                <a:spcPts val="600"/>
              </a:spcBef>
              <a:spcAft>
                <a:spcPts val="600"/>
              </a:spcAft>
              <a:buClrTx/>
              <a:buSzTx/>
              <a:buFontTx/>
              <a:buNone/>
              <a:tabLst/>
              <a:defRPr/>
            </a:pPr>
            <a:r>
              <a:rPr kumimoji="0" lang="en-AU" sz="1600" b="1" i="1" u="none" strike="noStrike" kern="1200" cap="none" spc="0" normalizeH="0" baseline="0" noProof="0" dirty="0">
                <a:ln>
                  <a:noFill/>
                </a:ln>
                <a:solidFill>
                  <a:srgbClr val="000000"/>
                </a:solidFill>
                <a:effectLst/>
                <a:uLnTx/>
                <a:uFillTx/>
                <a:latin typeface="Arial" charset="0"/>
                <a:ea typeface="+mn-ea"/>
                <a:cs typeface="Arial" charset="0"/>
              </a:rPr>
              <a:t>What is the reliability of the predictions for the bore field (particularly given no test wells were drilled to the north of the site)? Specifically, what sensitivity studies were performed and what was the rationale for those sensitivity studies that were performed and those that were not?</a:t>
            </a:r>
          </a:p>
          <a:p>
            <a:pPr marL="285750" marR="0" lvl="0" indent="-285750" algn="l" defTabSz="914400" rtl="0" eaLnBrk="1" fontAlgn="base" latinLnBrk="0" hangingPunct="1">
              <a:lnSpc>
                <a:spcPct val="110000"/>
              </a:lnSpc>
              <a:spcBef>
                <a:spcPts val="600"/>
              </a:spcBef>
              <a:spcAft>
                <a:spcPts val="60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56D812E4-5BB3-4F59-A43C-5F7D2589ECD0}"/>
              </a:ext>
            </a:extLst>
          </p:cNvPr>
          <p:cNvSpPr/>
          <p:nvPr/>
        </p:nvSpPr>
        <p:spPr>
          <a:xfrm>
            <a:off x="103135" y="1407678"/>
            <a:ext cx="5076977" cy="5622052"/>
          </a:xfrm>
          <a:prstGeom prst="rect">
            <a:avLst/>
          </a:prstGeom>
        </p:spPr>
        <p:txBody>
          <a:bodyPr wrap="square">
            <a:spAutoFit/>
          </a:bodyPr>
          <a:lstStyle/>
          <a:p>
            <a:pPr marL="342900" marR="0" lvl="0" indent="-342900" algn="l" defTabSz="914400" rtl="0" eaLnBrk="1" fontAlgn="base" latinLnBrk="0" hangingPunct="1">
              <a:lnSpc>
                <a:spcPct val="100000"/>
              </a:lnSpc>
              <a:spcBef>
                <a:spcPts val="1200"/>
              </a:spcBef>
              <a:spcAft>
                <a:spcPts val="0"/>
              </a:spcAft>
              <a:buClrTx/>
              <a:buSzTx/>
              <a:buFont typeface="Arial" panose="020B0604020202020204" pitchFamily="34" charset="0"/>
              <a:buChar char="•"/>
              <a:tabLst/>
              <a:defRPr/>
            </a:pPr>
            <a:r>
              <a:rPr kumimoji="0" lang="en-AU" sz="1400" b="0" i="0" u="none" strike="noStrike" kern="1200" cap="none" spc="0" normalizeH="0" baseline="0" noProof="0" dirty="0">
                <a:ln>
                  <a:noFill/>
                </a:ln>
                <a:solidFill>
                  <a:srgbClr val="000000"/>
                </a:solidFill>
                <a:effectLst/>
                <a:uLnTx/>
                <a:uFillTx/>
                <a:latin typeface="Arial" charset="0"/>
                <a:ea typeface="Calibri" panose="020F0502020204030204" pitchFamily="34" charset="0"/>
                <a:cs typeface="Arial" charset="0"/>
              </a:rPr>
              <a:t>The </a:t>
            </a:r>
            <a:r>
              <a:rPr kumimoji="0" lang="en-AU" sz="1400" b="0" i="0" u="none" strike="noStrike" kern="1200" cap="none" spc="0" normalizeH="0" baseline="0" noProof="0" dirty="0" err="1">
                <a:ln>
                  <a:noFill/>
                </a:ln>
                <a:solidFill>
                  <a:srgbClr val="000000"/>
                </a:solidFill>
                <a:effectLst/>
                <a:uLnTx/>
                <a:uFillTx/>
                <a:latin typeface="Arial" charset="0"/>
                <a:ea typeface="Calibri" panose="020F0502020204030204" pitchFamily="34" charset="0"/>
                <a:cs typeface="Arial" charset="0"/>
              </a:rPr>
              <a:t>borefield</a:t>
            </a:r>
            <a:r>
              <a:rPr kumimoji="0" lang="en-AU" sz="1400" b="0" i="0" u="none" strike="noStrike" kern="1200" cap="none" spc="0" normalizeH="0" baseline="0" noProof="0" dirty="0">
                <a:ln>
                  <a:noFill/>
                </a:ln>
                <a:solidFill>
                  <a:srgbClr val="000000"/>
                </a:solidFill>
                <a:effectLst/>
                <a:uLnTx/>
                <a:uFillTx/>
                <a:latin typeface="Arial" charset="0"/>
                <a:ea typeface="Calibri" panose="020F0502020204030204" pitchFamily="34" charset="0"/>
                <a:cs typeface="Arial" charset="0"/>
              </a:rPr>
              <a:t> would be required only when rainfall captured on-site and Namoi River general security licensed allocations are insufficient to meet Project water demands</a:t>
            </a:r>
          </a:p>
          <a:p>
            <a:pPr marL="342900" marR="0" lvl="0" indent="-342900" algn="l" defTabSz="914400" rtl="0" eaLnBrk="1" fontAlgn="base" latinLnBrk="0" hangingPunct="1">
              <a:lnSpc>
                <a:spcPct val="100000"/>
              </a:lnSpc>
              <a:spcBef>
                <a:spcPts val="1200"/>
              </a:spcBef>
              <a:spcAft>
                <a:spcPts val="0"/>
              </a:spcAft>
              <a:buClrTx/>
              <a:buSzTx/>
              <a:buFont typeface="Arial" panose="020B0604020202020204" pitchFamily="34" charset="0"/>
              <a:buChar char="•"/>
              <a:tabLst/>
              <a:defRPr/>
            </a:pPr>
            <a:r>
              <a:rPr kumimoji="0" lang="en-AU" sz="1400" b="0" i="0" u="none" strike="noStrike" kern="1200" cap="none" spc="0" normalizeH="0" baseline="0" noProof="0" dirty="0">
                <a:ln>
                  <a:noFill/>
                </a:ln>
                <a:solidFill>
                  <a:srgbClr val="000000"/>
                </a:solidFill>
                <a:effectLst/>
                <a:uLnTx/>
                <a:uFillTx/>
                <a:latin typeface="Arial" charset="0"/>
                <a:ea typeface="Calibri" panose="020F0502020204030204" pitchFamily="34" charset="0"/>
                <a:cs typeface="Arial" charset="0"/>
              </a:rPr>
              <a:t>The </a:t>
            </a:r>
            <a:r>
              <a:rPr kumimoji="0" lang="en-AU" sz="1400" b="0" i="0" u="none" strike="noStrike" kern="1200" cap="none" spc="0" normalizeH="0" baseline="0" noProof="0" dirty="0" err="1">
                <a:ln>
                  <a:noFill/>
                </a:ln>
                <a:solidFill>
                  <a:srgbClr val="000000"/>
                </a:solidFill>
                <a:effectLst/>
                <a:uLnTx/>
                <a:uFillTx/>
                <a:latin typeface="Arial" charset="0"/>
                <a:ea typeface="Calibri" panose="020F0502020204030204" pitchFamily="34" charset="0"/>
                <a:cs typeface="Arial" charset="0"/>
              </a:rPr>
              <a:t>borefield</a:t>
            </a:r>
            <a:r>
              <a:rPr kumimoji="0" lang="en-AU" sz="1400" b="0" i="0" u="none" strike="noStrike" kern="1200" cap="none" spc="0" normalizeH="0" baseline="0" noProof="0" dirty="0">
                <a:ln>
                  <a:noFill/>
                </a:ln>
                <a:solidFill>
                  <a:srgbClr val="000000"/>
                </a:solidFill>
                <a:effectLst/>
                <a:uLnTx/>
                <a:uFillTx/>
                <a:latin typeface="Arial" charset="0"/>
                <a:ea typeface="Calibri" panose="020F0502020204030204" pitchFamily="34" charset="0"/>
                <a:cs typeface="Arial" charset="0"/>
              </a:rPr>
              <a:t> design &amp; operation is to be consistent with Water Sharing Plan licensing requirements:</a:t>
            </a:r>
          </a:p>
          <a:p>
            <a:pPr marL="627063" marR="0" lvl="1" indent="-285750" algn="l" defTabSz="914400" rtl="0" eaLnBrk="1" fontAlgn="base" latinLnBrk="0" hangingPunct="1">
              <a:lnSpc>
                <a:spcPct val="100000"/>
              </a:lnSpc>
              <a:spcBef>
                <a:spcPts val="800"/>
              </a:spcBef>
              <a:spcAft>
                <a:spcPts val="0"/>
              </a:spcAft>
              <a:buClrTx/>
              <a:buSzTx/>
              <a:buFont typeface="Wingdings" panose="05000000000000000000" pitchFamily="2" charset="2"/>
              <a:buChar char="§"/>
              <a:tabLst/>
              <a:defRPr/>
            </a:pPr>
            <a:r>
              <a:rPr kumimoji="0" lang="en-AU" sz="1200" b="0" i="0" u="none" strike="noStrike" kern="1200" cap="none" spc="0" normalizeH="0" baseline="0" noProof="0" dirty="0">
                <a:ln>
                  <a:noFill/>
                </a:ln>
                <a:solidFill>
                  <a:srgbClr val="000000"/>
                </a:solidFill>
                <a:effectLst/>
                <a:uLnTx/>
                <a:uFillTx/>
                <a:latin typeface="Arial" charset="0"/>
                <a:ea typeface="Calibri" panose="020F0502020204030204" pitchFamily="34" charset="0"/>
                <a:cs typeface="Arial" charset="0"/>
              </a:rPr>
              <a:t>Whitehaven’s total alluvial licences are insignificant in the context of the total quantity available under the Water Sharing Plan. </a:t>
            </a:r>
          </a:p>
          <a:p>
            <a:pPr marL="627063" marR="0" lvl="1" indent="-285750" algn="l" defTabSz="914400" rtl="0" eaLnBrk="1" fontAlgn="base" latinLnBrk="0" hangingPunct="1">
              <a:lnSpc>
                <a:spcPct val="100000"/>
              </a:lnSpc>
              <a:spcBef>
                <a:spcPts val="800"/>
              </a:spcBef>
              <a:spcAft>
                <a:spcPts val="0"/>
              </a:spcAft>
              <a:buClrTx/>
              <a:buSzTx/>
              <a:buFont typeface="Wingdings" panose="05000000000000000000" pitchFamily="2" charset="2"/>
              <a:buChar char="§"/>
              <a:tabLst/>
              <a:defRPr/>
            </a:pPr>
            <a:r>
              <a:rPr kumimoji="0" lang="en-AU" sz="1200" b="0" i="0" u="none" strike="noStrike" kern="1200" cap="none" spc="0" normalizeH="0" baseline="0" noProof="0" dirty="0">
                <a:ln>
                  <a:noFill/>
                </a:ln>
                <a:solidFill>
                  <a:srgbClr val="000000"/>
                </a:solidFill>
                <a:effectLst/>
                <a:uLnTx/>
                <a:uFillTx/>
                <a:latin typeface="Arial" charset="0"/>
                <a:ea typeface="Calibri" panose="020F0502020204030204" pitchFamily="34" charset="0"/>
                <a:cs typeface="Arial" charset="0"/>
              </a:rPr>
              <a:t>Individual bores would be positioned in accordance with the rules of the Water Sharing Plan. </a:t>
            </a:r>
          </a:p>
          <a:p>
            <a:pPr marL="342900" marR="0" lvl="0" indent="-342900" algn="l" defTabSz="914400" rtl="0" eaLnBrk="1" fontAlgn="base" latinLnBrk="0" hangingPunct="1">
              <a:lnSpc>
                <a:spcPct val="100000"/>
              </a:lnSpc>
              <a:spcBef>
                <a:spcPts val="1200"/>
              </a:spcBef>
              <a:spcAft>
                <a:spcPts val="0"/>
              </a:spcAft>
              <a:buClrTx/>
              <a:buSzTx/>
              <a:buFont typeface="Arial" panose="020B0604020202020204" pitchFamily="34" charset="0"/>
              <a:buChar char="•"/>
              <a:tabLst/>
              <a:defRPr/>
            </a:pPr>
            <a:r>
              <a:rPr kumimoji="0" lang="en-AU" sz="1400" b="0" i="0" u="none" strike="noStrike" kern="1200" cap="none" spc="0" normalizeH="0" baseline="0" noProof="0" dirty="0">
                <a:ln>
                  <a:noFill/>
                </a:ln>
                <a:solidFill>
                  <a:srgbClr val="000000"/>
                </a:solidFill>
                <a:effectLst/>
                <a:uLnTx/>
                <a:uFillTx/>
                <a:latin typeface="Arial" charset="0"/>
                <a:ea typeface="Calibri" panose="020F0502020204030204" pitchFamily="34" charset="0"/>
                <a:cs typeface="Arial" charset="0"/>
              </a:rPr>
              <a:t>The key predictions for the </a:t>
            </a:r>
            <a:r>
              <a:rPr kumimoji="0" lang="en-AU" sz="1400" b="0" i="0" u="none" strike="noStrike" kern="1200" cap="none" spc="0" normalizeH="0" baseline="0" noProof="0" dirty="0" err="1">
                <a:ln>
                  <a:noFill/>
                </a:ln>
                <a:solidFill>
                  <a:srgbClr val="000000"/>
                </a:solidFill>
                <a:effectLst/>
                <a:uLnTx/>
                <a:uFillTx/>
                <a:latin typeface="Arial" charset="0"/>
                <a:ea typeface="Calibri" panose="020F0502020204030204" pitchFamily="34" charset="0"/>
                <a:cs typeface="Arial" charset="0"/>
              </a:rPr>
              <a:t>borefield</a:t>
            </a:r>
            <a:r>
              <a:rPr kumimoji="0" lang="en-AU" sz="1400" b="0" i="0" u="none" strike="noStrike" kern="1200" cap="none" spc="0" normalizeH="0" baseline="0" noProof="0" dirty="0">
                <a:ln>
                  <a:noFill/>
                </a:ln>
                <a:solidFill>
                  <a:srgbClr val="000000"/>
                </a:solidFill>
                <a:effectLst/>
                <a:uLnTx/>
                <a:uFillTx/>
                <a:latin typeface="Arial" charset="0"/>
                <a:ea typeface="Calibri" panose="020F0502020204030204" pitchFamily="34" charset="0"/>
                <a:cs typeface="Arial" charset="0"/>
              </a:rPr>
              <a:t> are based on ultra-conservative modelling of </a:t>
            </a:r>
            <a:r>
              <a:rPr kumimoji="0" lang="en-AU" sz="1400" b="0" i="1" u="none" strike="noStrike" kern="1200" cap="none" spc="0" normalizeH="0" baseline="0" noProof="0" dirty="0">
                <a:ln>
                  <a:noFill/>
                </a:ln>
                <a:solidFill>
                  <a:srgbClr val="00B050"/>
                </a:solidFill>
                <a:effectLst/>
                <a:uLnTx/>
                <a:uFillTx/>
                <a:latin typeface="Arial" charset="0"/>
                <a:ea typeface="Calibri" panose="020F0502020204030204" pitchFamily="34" charset="0"/>
                <a:cs typeface="Arial" charset="0"/>
              </a:rPr>
              <a:t>600 ML/a continuous </a:t>
            </a:r>
            <a:r>
              <a:rPr kumimoji="0" lang="en-AU" sz="1400" b="0" i="0" u="none" strike="noStrike" kern="1200" cap="none" spc="0" normalizeH="0" baseline="0" noProof="0" dirty="0">
                <a:ln>
                  <a:noFill/>
                </a:ln>
                <a:solidFill>
                  <a:srgbClr val="000000"/>
                </a:solidFill>
                <a:effectLst/>
                <a:uLnTx/>
                <a:uFillTx/>
                <a:latin typeface="Arial" charset="0"/>
                <a:ea typeface="Calibri" panose="020F0502020204030204" pitchFamily="34" charset="0"/>
                <a:cs typeface="Arial" charset="0"/>
              </a:rPr>
              <a:t>production, including cumulatively with Project mining.</a:t>
            </a:r>
          </a:p>
          <a:p>
            <a:pPr marL="342900" marR="0" lvl="0" indent="-342900" algn="l" defTabSz="914400" rtl="0" eaLnBrk="1" fontAlgn="base" latinLnBrk="0" hangingPunct="1">
              <a:lnSpc>
                <a:spcPct val="100000"/>
              </a:lnSpc>
              <a:spcBef>
                <a:spcPts val="1200"/>
              </a:spcBef>
              <a:spcAft>
                <a:spcPts val="0"/>
              </a:spcAft>
              <a:buClrTx/>
              <a:buSzTx/>
              <a:buFont typeface="Arial" panose="020B0604020202020204" pitchFamily="34" charset="0"/>
              <a:buChar char="•"/>
              <a:tabLst/>
              <a:defRPr/>
            </a:pPr>
            <a:r>
              <a:rPr kumimoji="0" lang="en-AU" sz="1400" b="0" i="0" u="none" strike="noStrike" kern="1200" cap="none" spc="0" normalizeH="0" baseline="0" noProof="0" dirty="0">
                <a:ln>
                  <a:noFill/>
                </a:ln>
                <a:solidFill>
                  <a:srgbClr val="000000"/>
                </a:solidFill>
                <a:effectLst/>
                <a:uLnTx/>
                <a:uFillTx/>
                <a:latin typeface="Arial" charset="0"/>
                <a:ea typeface="Calibri" panose="020F0502020204030204" pitchFamily="34" charset="0"/>
                <a:cs typeface="Arial" charset="0"/>
              </a:rPr>
              <a:t>Alluvium properties at the </a:t>
            </a:r>
            <a:r>
              <a:rPr kumimoji="0" lang="en-AU" sz="1400" b="0" i="0" u="none" strike="noStrike" kern="1200" cap="none" spc="0" normalizeH="0" baseline="0" noProof="0" dirty="0" err="1">
                <a:ln>
                  <a:noFill/>
                </a:ln>
                <a:solidFill>
                  <a:srgbClr val="000000"/>
                </a:solidFill>
                <a:effectLst/>
                <a:uLnTx/>
                <a:uFillTx/>
                <a:latin typeface="Arial" charset="0"/>
                <a:ea typeface="Calibri" panose="020F0502020204030204" pitchFamily="34" charset="0"/>
                <a:cs typeface="Arial" charset="0"/>
              </a:rPr>
              <a:t>borefield</a:t>
            </a:r>
            <a:r>
              <a:rPr kumimoji="0" lang="en-AU" sz="1400" b="0" i="0" u="none" strike="noStrike" kern="1200" cap="none" spc="0" normalizeH="0" baseline="0" noProof="0" dirty="0">
                <a:ln>
                  <a:noFill/>
                </a:ln>
                <a:solidFill>
                  <a:srgbClr val="000000"/>
                </a:solidFill>
                <a:effectLst/>
                <a:uLnTx/>
                <a:uFillTx/>
                <a:latin typeface="Arial" charset="0"/>
                <a:ea typeface="Calibri" panose="020F0502020204030204" pitchFamily="34" charset="0"/>
                <a:cs typeface="Arial" charset="0"/>
              </a:rPr>
              <a:t> are well defined through calibration and are consistent with the </a:t>
            </a:r>
            <a:r>
              <a:rPr kumimoji="0" lang="en-AU" sz="1400" b="0" i="0" u="none" strike="noStrike" kern="1200" cap="none" spc="0" normalizeH="0" baseline="0" noProof="0" dirty="0" err="1">
                <a:ln>
                  <a:noFill/>
                </a:ln>
                <a:solidFill>
                  <a:srgbClr val="000000"/>
                </a:solidFill>
                <a:effectLst/>
                <a:uLnTx/>
                <a:uFillTx/>
                <a:latin typeface="Arial" charset="0"/>
                <a:ea typeface="Calibri" panose="020F0502020204030204" pitchFamily="34" charset="0"/>
                <a:cs typeface="Arial" charset="0"/>
              </a:rPr>
              <a:t>DoI</a:t>
            </a:r>
            <a:r>
              <a:rPr kumimoji="0" lang="en-AU" sz="1400" b="0" i="0" u="none" strike="noStrike" kern="1200" cap="none" spc="0" normalizeH="0" baseline="0" noProof="0" dirty="0">
                <a:ln>
                  <a:noFill/>
                </a:ln>
                <a:solidFill>
                  <a:srgbClr val="000000"/>
                </a:solidFill>
                <a:effectLst/>
                <a:uLnTx/>
                <a:uFillTx/>
                <a:latin typeface="Arial" charset="0"/>
                <a:ea typeface="Calibri" panose="020F0502020204030204" pitchFamily="34" charset="0"/>
                <a:cs typeface="Arial" charset="0"/>
              </a:rPr>
              <a:t> Water model </a:t>
            </a:r>
            <a:r>
              <a:rPr kumimoji="0" lang="en-AU" sz="1200" b="0"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AU" sz="1100" b="0"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maps in formal response</a:t>
            </a:r>
            <a:r>
              <a:rPr kumimoji="0" lang="en-AU" sz="1400" b="0" i="0" u="none" strike="noStrike" kern="1200" cap="none" spc="0" normalizeH="0" baseline="0" noProof="0" dirty="0">
                <a:ln>
                  <a:noFill/>
                </a:ln>
                <a:solidFill>
                  <a:srgbClr val="000000"/>
                </a:solidFill>
                <a:effectLst/>
                <a:uLnTx/>
                <a:uFillTx/>
                <a:latin typeface="Arial" charset="0"/>
                <a:ea typeface="Calibri" panose="020F0502020204030204" pitchFamily="34" charset="0"/>
                <a:cs typeface="Arial" charset="0"/>
              </a:rPr>
              <a:t>. </a:t>
            </a:r>
          </a:p>
          <a:p>
            <a:pPr marL="342900" marR="0" lvl="0" indent="-342900" algn="l" defTabSz="914400" rtl="0" eaLnBrk="1" fontAlgn="base" latinLnBrk="0" hangingPunct="1">
              <a:lnSpc>
                <a:spcPct val="100000"/>
              </a:lnSpc>
              <a:spcBef>
                <a:spcPts val="1200"/>
              </a:spcBef>
              <a:spcAft>
                <a:spcPts val="0"/>
              </a:spcAft>
              <a:buClrTx/>
              <a:buSzTx/>
              <a:buFont typeface="Arial" panose="020B0604020202020204" pitchFamily="34" charset="0"/>
              <a:buChar char="•"/>
              <a:tabLst/>
              <a:defRPr/>
            </a:pPr>
            <a:r>
              <a:rPr kumimoji="0" lang="en-AU" sz="1400" b="0" i="0" u="none" strike="noStrike" kern="1200" cap="none" spc="0" normalizeH="0" baseline="0" noProof="0" dirty="0">
                <a:ln>
                  <a:noFill/>
                </a:ln>
                <a:solidFill>
                  <a:srgbClr val="000000"/>
                </a:solidFill>
                <a:effectLst/>
                <a:uLnTx/>
                <a:uFillTx/>
                <a:latin typeface="Arial" charset="0"/>
                <a:ea typeface="Calibri" panose="020F0502020204030204" pitchFamily="34" charset="0"/>
                <a:cs typeface="Arial" charset="0"/>
              </a:rPr>
              <a:t>The risk of an impact on the nearest production bores is too low to warrant sensitivity analysis. The predictions for the </a:t>
            </a:r>
            <a:r>
              <a:rPr kumimoji="0" lang="en-AU" sz="1400" b="0" i="0" u="none" strike="noStrike" kern="1200" cap="none" spc="0" normalizeH="0" baseline="0" noProof="0" dirty="0" err="1">
                <a:ln>
                  <a:noFill/>
                </a:ln>
                <a:solidFill>
                  <a:srgbClr val="000000"/>
                </a:solidFill>
                <a:effectLst/>
                <a:uLnTx/>
                <a:uFillTx/>
                <a:latin typeface="Arial" charset="0"/>
                <a:ea typeface="Calibri" panose="020F0502020204030204" pitchFamily="34" charset="0"/>
                <a:cs typeface="Arial" charset="0"/>
              </a:rPr>
              <a:t>borefield</a:t>
            </a:r>
            <a:r>
              <a:rPr kumimoji="0" lang="en-AU" sz="1400" b="0" i="0" u="none" strike="noStrike" kern="1200" cap="none" spc="0" normalizeH="0" baseline="0" noProof="0" dirty="0">
                <a:ln>
                  <a:noFill/>
                </a:ln>
                <a:solidFill>
                  <a:srgbClr val="000000"/>
                </a:solidFill>
                <a:effectLst/>
                <a:uLnTx/>
                <a:uFillTx/>
                <a:latin typeface="Arial" charset="0"/>
                <a:ea typeface="Calibri" panose="020F0502020204030204" pitchFamily="34" charset="0"/>
                <a:cs typeface="Arial" charset="0"/>
              </a:rPr>
              <a:t> are reliable. </a:t>
            </a:r>
          </a:p>
          <a:p>
            <a:pPr marL="342900" marR="0" lvl="0" indent="-342900" algn="l" defTabSz="914400" rtl="0" eaLnBrk="1" fontAlgn="base" latinLnBrk="0" hangingPunct="1">
              <a:lnSpc>
                <a:spcPct val="100000"/>
              </a:lnSpc>
              <a:spcBef>
                <a:spcPts val="1200"/>
              </a:spcBef>
              <a:spcAft>
                <a:spcPts val="0"/>
              </a:spcAft>
              <a:buClrTx/>
              <a:buSzTx/>
              <a:buFont typeface="Arial" panose="020B0604020202020204" pitchFamily="34" charset="0"/>
              <a:buChar char="•"/>
              <a:tabLst/>
              <a:defRPr/>
            </a:pPr>
            <a:endParaRPr kumimoji="0" lang="en-AU" sz="1400" b="0" i="0" u="none" strike="noStrike" kern="1200" cap="none" spc="0" normalizeH="0" baseline="0" noProof="0" dirty="0">
              <a:ln>
                <a:noFill/>
              </a:ln>
              <a:solidFill>
                <a:srgbClr val="000000"/>
              </a:solidFill>
              <a:effectLst/>
              <a:uLnTx/>
              <a:uFillTx/>
              <a:latin typeface="Arial" charset="0"/>
              <a:ea typeface="Calibri" panose="020F0502020204030204" pitchFamily="34" charset="0"/>
              <a:cs typeface="Arial" charset="0"/>
            </a:endParaRPr>
          </a:p>
        </p:txBody>
      </p:sp>
      <p:grpSp>
        <p:nvGrpSpPr>
          <p:cNvPr id="20" name="Group 19">
            <a:extLst>
              <a:ext uri="{FF2B5EF4-FFF2-40B4-BE49-F238E27FC236}">
                <a16:creationId xmlns:a16="http://schemas.microsoft.com/office/drawing/2014/main" id="{E09FED9B-9C6D-42C4-939C-6C2E59220281}"/>
              </a:ext>
            </a:extLst>
          </p:cNvPr>
          <p:cNvGrpSpPr/>
          <p:nvPr/>
        </p:nvGrpSpPr>
        <p:grpSpPr>
          <a:xfrm>
            <a:off x="7428558" y="1112587"/>
            <a:ext cx="1583383" cy="1403352"/>
            <a:chOff x="7428558" y="1112587"/>
            <a:chExt cx="1583383" cy="1403352"/>
          </a:xfrm>
        </p:grpSpPr>
        <p:pic>
          <p:nvPicPr>
            <p:cNvPr id="4" name="Picture 3">
              <a:extLst>
                <a:ext uri="{FF2B5EF4-FFF2-40B4-BE49-F238E27FC236}">
                  <a16:creationId xmlns:a16="http://schemas.microsoft.com/office/drawing/2014/main" id="{122B101B-452F-4F8D-883D-C64939D2E5CC}"/>
                </a:ext>
              </a:extLst>
            </p:cNvPr>
            <p:cNvPicPr>
              <a:picLocks noChangeAspect="1"/>
            </p:cNvPicPr>
            <p:nvPr/>
          </p:nvPicPr>
          <p:blipFill rotWithShape="1">
            <a:blip r:embed="rId4"/>
            <a:srcRect l="18723" r="1270"/>
            <a:stretch/>
          </p:blipFill>
          <p:spPr>
            <a:xfrm>
              <a:off x="7428558" y="1277689"/>
              <a:ext cx="1486047" cy="1238250"/>
            </a:xfrm>
            <a:prstGeom prst="rect">
              <a:avLst/>
            </a:prstGeom>
            <a:ln w="12700">
              <a:solidFill>
                <a:schemeClr val="tx1"/>
              </a:solidFill>
            </a:ln>
          </p:spPr>
        </p:pic>
        <p:sp>
          <p:nvSpPr>
            <p:cNvPr id="8" name="Speech Bubble: Rectangle 7">
              <a:extLst>
                <a:ext uri="{FF2B5EF4-FFF2-40B4-BE49-F238E27FC236}">
                  <a16:creationId xmlns:a16="http://schemas.microsoft.com/office/drawing/2014/main" id="{D39693E4-D35E-4230-90B8-C8CC4AA163BB}"/>
                </a:ext>
              </a:extLst>
            </p:cNvPr>
            <p:cNvSpPr/>
            <p:nvPr/>
          </p:nvSpPr>
          <p:spPr>
            <a:xfrm>
              <a:off x="8235063" y="1112587"/>
              <a:ext cx="776878" cy="489416"/>
            </a:xfrm>
            <a:prstGeom prst="wedgeRectCallout">
              <a:avLst>
                <a:gd name="adj1" fmla="val -54109"/>
                <a:gd name="adj2" fmla="val 91447"/>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AU" sz="900" b="1" i="0" u="none" strike="noStrike" kern="1200" cap="none" spc="0" normalizeH="0" baseline="0" noProof="0" dirty="0">
                  <a:ln>
                    <a:noFill/>
                  </a:ln>
                  <a:solidFill>
                    <a:srgbClr val="000000"/>
                  </a:solidFill>
                  <a:effectLst/>
                  <a:uLnTx/>
                  <a:uFillTx/>
                  <a:latin typeface="Arial"/>
                  <a:ea typeface="+mn-ea"/>
                  <a:cs typeface="Arial"/>
                </a:rPr>
                <a:t>2 m Drawdown Contour</a:t>
              </a:r>
            </a:p>
          </p:txBody>
        </p:sp>
      </p:grpSp>
      <p:pic>
        <p:nvPicPr>
          <p:cNvPr id="12" name="Picture 11">
            <a:extLst>
              <a:ext uri="{FF2B5EF4-FFF2-40B4-BE49-F238E27FC236}">
                <a16:creationId xmlns:a16="http://schemas.microsoft.com/office/drawing/2014/main" id="{576E1445-AC05-4AF5-BB8A-D7258B32B34F}"/>
              </a:ext>
            </a:extLst>
          </p:cNvPr>
          <p:cNvPicPr>
            <a:picLocks noChangeAspect="1"/>
          </p:cNvPicPr>
          <p:nvPr/>
        </p:nvPicPr>
        <p:blipFill>
          <a:blip r:embed="rId5"/>
          <a:stretch>
            <a:fillRect/>
          </a:stretch>
        </p:blipFill>
        <p:spPr>
          <a:xfrm>
            <a:off x="5063207" y="5712130"/>
            <a:ext cx="963921" cy="902251"/>
          </a:xfrm>
          <a:prstGeom prst="rect">
            <a:avLst/>
          </a:prstGeom>
          <a:ln>
            <a:solidFill>
              <a:schemeClr val="tx1"/>
            </a:solidFill>
          </a:ln>
        </p:spPr>
      </p:pic>
      <p:sp>
        <p:nvSpPr>
          <p:cNvPr id="15" name="Rectangle 14">
            <a:extLst>
              <a:ext uri="{FF2B5EF4-FFF2-40B4-BE49-F238E27FC236}">
                <a16:creationId xmlns:a16="http://schemas.microsoft.com/office/drawing/2014/main" id="{B2856135-DD51-4F56-97ED-4CF862BBFEA6}"/>
              </a:ext>
            </a:extLst>
          </p:cNvPr>
          <p:cNvSpPr/>
          <p:nvPr/>
        </p:nvSpPr>
        <p:spPr>
          <a:xfrm>
            <a:off x="6506598" y="1896813"/>
            <a:ext cx="575883" cy="88963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1600" b="0" i="0" u="none" strike="noStrike" kern="1200" cap="none" spc="0" normalizeH="0" baseline="0" noProof="0">
              <a:ln>
                <a:noFill/>
              </a:ln>
              <a:solidFill>
                <a:srgbClr val="FFFFFF"/>
              </a:solidFill>
              <a:effectLst/>
              <a:uLnTx/>
              <a:uFillTx/>
              <a:latin typeface="Arial"/>
              <a:ea typeface="+mn-ea"/>
              <a:cs typeface="Arial"/>
            </a:endParaRPr>
          </a:p>
        </p:txBody>
      </p:sp>
      <p:cxnSp>
        <p:nvCxnSpPr>
          <p:cNvPr id="17" name="Straight Connector 16">
            <a:extLst>
              <a:ext uri="{FF2B5EF4-FFF2-40B4-BE49-F238E27FC236}">
                <a16:creationId xmlns:a16="http://schemas.microsoft.com/office/drawing/2014/main" id="{B529F7B7-302C-4827-A933-6C6FD3FA7CF4}"/>
              </a:ext>
            </a:extLst>
          </p:cNvPr>
          <p:cNvCxnSpPr>
            <a:cxnSpLocks/>
          </p:cNvCxnSpPr>
          <p:nvPr/>
        </p:nvCxnSpPr>
        <p:spPr>
          <a:xfrm flipV="1">
            <a:off x="6506598" y="1277689"/>
            <a:ext cx="914400" cy="6191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65FF3E9-8F99-41D3-B110-2D9343DBC01E}"/>
              </a:ext>
            </a:extLst>
          </p:cNvPr>
          <p:cNvCxnSpPr>
            <a:cxnSpLocks/>
          </p:cNvCxnSpPr>
          <p:nvPr/>
        </p:nvCxnSpPr>
        <p:spPr>
          <a:xfrm flipV="1">
            <a:off x="7082481" y="2515939"/>
            <a:ext cx="1832124" cy="2705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85C7B73A-7E08-4861-B6D0-622F9AF01ACF}"/>
              </a:ext>
            </a:extLst>
          </p:cNvPr>
          <p:cNvSpPr txBox="1"/>
          <p:nvPr/>
        </p:nvSpPr>
        <p:spPr>
          <a:xfrm>
            <a:off x="6863406" y="3429000"/>
            <a:ext cx="853119" cy="2616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1100" b="0" i="0" u="none" strike="noStrike" kern="1200" cap="none" spc="0" normalizeH="0" baseline="0" noProof="0" dirty="0">
                <a:ln>
                  <a:noFill/>
                </a:ln>
                <a:solidFill>
                  <a:srgbClr val="0070C0"/>
                </a:solidFill>
                <a:effectLst/>
                <a:uLnTx/>
                <a:uFillTx/>
                <a:latin typeface="Arial" charset="0"/>
                <a:ea typeface="+mn-ea"/>
                <a:cs typeface="Arial" charset="0"/>
              </a:rPr>
              <a:t>&lt;400 ML/a</a:t>
            </a:r>
          </a:p>
        </p:txBody>
      </p:sp>
    </p:spTree>
    <p:extLst>
      <p:ext uri="{BB962C8B-B14F-4D97-AF65-F5344CB8AC3E}">
        <p14:creationId xmlns:p14="http://schemas.microsoft.com/office/powerpoint/2010/main" val="138997159"/>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0E9414-70DE-45CA-BF1A-00A31C87B1F9}"/>
              </a:ext>
            </a:extLst>
          </p:cNvPr>
          <p:cNvSpPr/>
          <p:nvPr/>
        </p:nvSpPr>
        <p:spPr>
          <a:xfrm>
            <a:off x="438149" y="365749"/>
            <a:ext cx="8411127" cy="1680973"/>
          </a:xfrm>
          <a:prstGeom prst="rect">
            <a:avLst/>
          </a:prstGeom>
        </p:spPr>
        <p:txBody>
          <a:bodyPr wrap="square">
            <a:spAutoFit/>
          </a:bodyPr>
          <a:lstStyle/>
          <a:p>
            <a:pPr marL="0" marR="0" lvl="0" indent="0" algn="l" defTabSz="914400" rtl="0" eaLnBrk="1" fontAlgn="base" latinLnBrk="0" hangingPunct="1">
              <a:lnSpc>
                <a:spcPct val="110000"/>
              </a:lnSpc>
              <a:spcBef>
                <a:spcPts val="600"/>
              </a:spcBef>
              <a:spcAft>
                <a:spcPts val="600"/>
              </a:spcAft>
              <a:buClrTx/>
              <a:buSzTx/>
              <a:buFontTx/>
              <a:buNone/>
              <a:tabLst/>
              <a:defRPr/>
            </a:pPr>
            <a:r>
              <a:rPr kumimoji="0" lang="en-AU" sz="1400" b="1" i="1" u="none" strike="noStrike" kern="1200" cap="none" spc="0" normalizeH="0" baseline="0" noProof="0" dirty="0">
                <a:ln>
                  <a:noFill/>
                </a:ln>
                <a:solidFill>
                  <a:srgbClr val="000000"/>
                </a:solidFill>
                <a:effectLst/>
                <a:uLnTx/>
                <a:uFillTx/>
                <a:latin typeface="Arial" charset="0"/>
                <a:ea typeface="+mn-ea"/>
                <a:cs typeface="Arial" charset="0"/>
              </a:rPr>
              <a:t>The reports note that post-rehabilitation that groundwater transients are observed for 300 years. Please present results of drawdowns and flow directions for 300 years as the report only shows them for 100 years for the entire domain modelled, not just in the immediate locale of the mine. Justify that the pit lake will be a sink for the entire site for the entire transient period, and at equilibrium.</a:t>
            </a:r>
          </a:p>
          <a:p>
            <a:pPr marL="285750" marR="0" lvl="0" indent="-285750" algn="l" defTabSz="914400" rtl="0" eaLnBrk="1" fontAlgn="base" latinLnBrk="0" hangingPunct="1">
              <a:lnSpc>
                <a:spcPct val="110000"/>
              </a:lnSpc>
              <a:spcBef>
                <a:spcPts val="600"/>
              </a:spcBef>
              <a:spcAft>
                <a:spcPts val="60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C370460E-E782-409F-9C7B-89193379C666}"/>
              </a:ext>
            </a:extLst>
          </p:cNvPr>
          <p:cNvSpPr/>
          <p:nvPr/>
        </p:nvSpPr>
        <p:spPr>
          <a:xfrm>
            <a:off x="148015" y="1716643"/>
            <a:ext cx="8625061" cy="4691605"/>
          </a:xfrm>
          <a:prstGeom prst="rect">
            <a:avLst/>
          </a:prstGeom>
        </p:spPr>
        <p:txBody>
          <a:bodyPr wrap="square">
            <a:spAutoFit/>
          </a:bodyPr>
          <a:lstStyle/>
          <a:p>
            <a:pPr marL="342900" marR="0" lvl="0" indent="-342900" algn="l" defTabSz="914400" rtl="0" eaLnBrk="1" fontAlgn="base" latinLnBrk="0" hangingPunct="1">
              <a:lnSpc>
                <a:spcPct val="110000"/>
              </a:lnSpc>
              <a:spcBef>
                <a:spcPts val="400"/>
              </a:spcBef>
              <a:spcAft>
                <a:spcPts val="0"/>
              </a:spcAft>
              <a:buClrTx/>
              <a:buSzTx/>
              <a:buFont typeface="Arial" panose="020B0604020202020204" pitchFamily="34" charset="0"/>
              <a:buChar char="•"/>
              <a:tabLst/>
              <a:defRPr/>
            </a:pPr>
            <a:r>
              <a:rPr kumimoji="0" lang="en-AU" sz="1400" b="0" i="0" u="none" strike="noStrike" kern="1200" cap="none" spc="0" normalizeH="0" baseline="0" noProof="0" dirty="0">
                <a:ln>
                  <a:noFill/>
                </a:ln>
                <a:solidFill>
                  <a:srgbClr val="000000"/>
                </a:solidFill>
                <a:effectLst/>
                <a:uLnTx/>
                <a:uFillTx/>
                <a:latin typeface="Arial" charset="0"/>
                <a:ea typeface="+mn-ea"/>
                <a:cs typeface="Arial" charset="0"/>
              </a:rPr>
              <a:t>The final void will be a sink under all predicted scenarios. </a:t>
            </a:r>
          </a:p>
          <a:p>
            <a:pPr marL="342900" marR="0" lvl="0" indent="-342900" algn="l" defTabSz="914400" rtl="0" eaLnBrk="1" fontAlgn="base" latinLnBrk="0" hangingPunct="1">
              <a:lnSpc>
                <a:spcPct val="110000"/>
              </a:lnSpc>
              <a:spcBef>
                <a:spcPts val="400"/>
              </a:spcBef>
              <a:spcAft>
                <a:spcPts val="0"/>
              </a:spcAft>
              <a:buClrTx/>
              <a:buSzTx/>
              <a:buFont typeface="Arial" panose="020B0604020202020204" pitchFamily="34" charset="0"/>
              <a:buChar char="•"/>
              <a:tabLst/>
              <a:defRPr/>
            </a:pPr>
            <a:r>
              <a:rPr kumimoji="0" lang="en-AU" sz="1400" b="0" i="0" u="none" strike="noStrike" kern="1200" cap="none" spc="0" normalizeH="0" baseline="0" noProof="0" dirty="0">
                <a:ln>
                  <a:noFill/>
                </a:ln>
                <a:solidFill>
                  <a:srgbClr val="000000"/>
                </a:solidFill>
                <a:effectLst/>
                <a:uLnTx/>
                <a:uFillTx/>
                <a:latin typeface="Arial" charset="0"/>
                <a:ea typeface="+mn-ea"/>
                <a:cs typeface="Arial" charset="0"/>
              </a:rPr>
              <a:t>Groundwater modellers defer to surface water modellers for better representation of spatial and temporal scale, final landform, incorporation of runoff and stochastic climate, and salinity calculations.</a:t>
            </a:r>
          </a:p>
          <a:p>
            <a:pPr marL="342900" marR="0" lvl="0" indent="-342900" algn="l" defTabSz="914400" rtl="0" eaLnBrk="1" fontAlgn="base" latinLnBrk="0" hangingPunct="1">
              <a:lnSpc>
                <a:spcPct val="110000"/>
              </a:lnSpc>
              <a:spcBef>
                <a:spcPts val="400"/>
              </a:spcBef>
              <a:spcAft>
                <a:spcPts val="0"/>
              </a:spcAft>
              <a:buClrTx/>
              <a:buSzTx/>
              <a:buFont typeface="Arial" panose="020B0604020202020204" pitchFamily="34" charset="0"/>
              <a:buChar char="•"/>
              <a:tabLst/>
              <a:defRPr/>
            </a:pPr>
            <a:r>
              <a:rPr kumimoji="0" lang="en-AU" sz="1400" b="0" i="0" u="none" strike="noStrike" kern="1200" cap="none" spc="0" normalizeH="0" baseline="0" noProof="0" dirty="0">
                <a:ln>
                  <a:noFill/>
                </a:ln>
                <a:solidFill>
                  <a:srgbClr val="000000"/>
                </a:solidFill>
                <a:effectLst/>
                <a:uLnTx/>
                <a:uFillTx/>
                <a:latin typeface="Arial" charset="0"/>
                <a:ea typeface="+mn-ea"/>
                <a:cs typeface="Arial" charset="0"/>
              </a:rPr>
              <a:t>The Surface Water Assessment has assessed the </a:t>
            </a:r>
            <a:br>
              <a:rPr kumimoji="0" lang="en-AU" sz="1400" b="0" i="0" u="none" strike="noStrike" kern="1200" cap="none" spc="0" normalizeH="0" baseline="0" noProof="0" dirty="0">
                <a:ln>
                  <a:noFill/>
                </a:ln>
                <a:solidFill>
                  <a:srgbClr val="000000"/>
                </a:solidFill>
                <a:effectLst/>
                <a:uLnTx/>
                <a:uFillTx/>
                <a:latin typeface="Arial" charset="0"/>
                <a:ea typeface="+mn-ea"/>
                <a:cs typeface="Arial" charset="0"/>
              </a:rPr>
            </a:br>
            <a:r>
              <a:rPr kumimoji="0" lang="en-AU" sz="1400" b="0" i="0" u="none" strike="noStrike" kern="1200" cap="none" spc="0" normalizeH="0" baseline="0" noProof="0" dirty="0">
                <a:ln>
                  <a:noFill/>
                </a:ln>
                <a:solidFill>
                  <a:srgbClr val="000000"/>
                </a:solidFill>
                <a:effectLst/>
                <a:uLnTx/>
                <a:uFillTx/>
                <a:latin typeface="Arial" charset="0"/>
                <a:ea typeface="+mn-ea"/>
                <a:cs typeface="Arial" charset="0"/>
              </a:rPr>
              <a:t>final void pit lake elevation for: </a:t>
            </a:r>
          </a:p>
          <a:p>
            <a:pPr marL="627063" marR="0" lvl="1" indent="-285750" algn="l" defTabSz="914400" rtl="0" eaLnBrk="1" fontAlgn="base" latinLnBrk="0" hangingPunct="1">
              <a:lnSpc>
                <a:spcPct val="110000"/>
              </a:lnSpc>
              <a:spcBef>
                <a:spcPts val="600"/>
              </a:spcBef>
              <a:spcAft>
                <a:spcPts val="200"/>
              </a:spcAft>
              <a:buClrTx/>
              <a:buSzTx/>
              <a:buFont typeface="Wingdings" panose="05000000000000000000" pitchFamily="2" charset="2"/>
              <a:buChar char="§"/>
              <a:tabLst/>
              <a:defRPr/>
            </a:pPr>
            <a:r>
              <a:rPr kumimoji="0" lang="en-AU"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 period of 1,000 years.</a:t>
            </a:r>
          </a:p>
          <a:p>
            <a:pPr marL="627063" marR="0" lvl="1" indent="-285750" algn="l" defTabSz="914400" rtl="0" eaLnBrk="1" fontAlgn="base" latinLnBrk="0" hangingPunct="1">
              <a:lnSpc>
                <a:spcPct val="110000"/>
              </a:lnSpc>
              <a:spcBef>
                <a:spcPts val="600"/>
              </a:spcBef>
              <a:spcAft>
                <a:spcPts val="0"/>
              </a:spcAft>
              <a:buClrTx/>
              <a:buSzTx/>
              <a:buFont typeface="Wingdings" panose="05000000000000000000" pitchFamily="2" charset="2"/>
              <a:buChar char="§"/>
              <a:tabLst/>
              <a:defRPr/>
            </a:pPr>
            <a:r>
              <a:rPr kumimoji="0" lang="en-AU"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Four scenarios to test the sensitivity of predictions under </a:t>
            </a:r>
            <a:br>
              <a:rPr kumimoji="0" lang="en-AU"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br>
            <a:r>
              <a:rPr kumimoji="0" lang="en-AU"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IPCC climate change scenarios. </a:t>
            </a:r>
          </a:p>
          <a:p>
            <a:pPr marL="342900" marR="0" lvl="0" indent="-342900" algn="l" defTabSz="914400" rtl="0" eaLnBrk="1" fontAlgn="base" latinLnBrk="0" hangingPunct="1">
              <a:lnSpc>
                <a:spcPct val="110000"/>
              </a:lnSpc>
              <a:spcBef>
                <a:spcPts val="400"/>
              </a:spcBef>
              <a:spcAft>
                <a:spcPts val="0"/>
              </a:spcAft>
              <a:buClrTx/>
              <a:buSzTx/>
              <a:buFont typeface="Arial" panose="020B0604020202020204" pitchFamily="34" charset="0"/>
              <a:buChar char="•"/>
              <a:tabLst/>
              <a:defRPr/>
            </a:pPr>
            <a:r>
              <a:rPr kumimoji="0" lang="en-AU" sz="1400" b="0" i="0" u="none" strike="noStrike" kern="1200" cap="none" spc="0" normalizeH="0" baseline="0" noProof="0" dirty="0">
                <a:ln>
                  <a:noFill/>
                </a:ln>
                <a:solidFill>
                  <a:srgbClr val="000000"/>
                </a:solidFill>
                <a:effectLst/>
                <a:uLnTx/>
                <a:uFillTx/>
                <a:latin typeface="Arial" charset="0"/>
                <a:ea typeface="+mn-ea"/>
                <a:cs typeface="Arial" charset="0"/>
              </a:rPr>
              <a:t>The groundwater model provides input to the Surface </a:t>
            </a:r>
            <a:br>
              <a:rPr kumimoji="0" lang="en-AU" sz="1400" b="0" i="0" u="none" strike="noStrike" kern="1200" cap="none" spc="0" normalizeH="0" baseline="0" noProof="0" dirty="0">
                <a:ln>
                  <a:noFill/>
                </a:ln>
                <a:solidFill>
                  <a:srgbClr val="000000"/>
                </a:solidFill>
                <a:effectLst/>
                <a:uLnTx/>
                <a:uFillTx/>
                <a:latin typeface="Arial" charset="0"/>
                <a:ea typeface="+mn-ea"/>
                <a:cs typeface="Arial" charset="0"/>
              </a:rPr>
            </a:br>
            <a:r>
              <a:rPr kumimoji="0" lang="en-AU" sz="1400" b="0" i="0" u="none" strike="noStrike" kern="1200" cap="none" spc="0" normalizeH="0" baseline="0" noProof="0" dirty="0">
                <a:ln>
                  <a:noFill/>
                </a:ln>
                <a:solidFill>
                  <a:srgbClr val="000000"/>
                </a:solidFill>
                <a:effectLst/>
                <a:uLnTx/>
                <a:uFillTx/>
                <a:latin typeface="Arial" charset="0"/>
                <a:ea typeface="+mn-ea"/>
                <a:cs typeface="Arial" charset="0"/>
              </a:rPr>
              <a:t>Water Assessment in the form of a </a:t>
            </a:r>
            <a:r>
              <a:rPr kumimoji="0" lang="en-AU" sz="1400" b="0" i="1" u="none" strike="noStrike" kern="1200" cap="none" spc="0" normalizeH="0" baseline="0" noProof="0" dirty="0">
                <a:ln>
                  <a:noFill/>
                </a:ln>
                <a:solidFill>
                  <a:srgbClr val="000000"/>
                </a:solidFill>
                <a:effectLst/>
                <a:uLnTx/>
                <a:uFillTx/>
                <a:latin typeface="Arial" charset="0"/>
                <a:ea typeface="+mn-ea"/>
                <a:cs typeface="Arial" charset="0"/>
              </a:rPr>
              <a:t>discharge-stage </a:t>
            </a:r>
            <a:br>
              <a:rPr kumimoji="0" lang="en-AU" sz="1400" b="0" i="0" u="none" strike="noStrike" kern="1200" cap="none" spc="0" normalizeH="0" baseline="0" noProof="0" dirty="0">
                <a:ln>
                  <a:noFill/>
                </a:ln>
                <a:solidFill>
                  <a:srgbClr val="000000"/>
                </a:solidFill>
                <a:effectLst/>
                <a:uLnTx/>
                <a:uFillTx/>
                <a:latin typeface="Arial" charset="0"/>
                <a:ea typeface="+mn-ea"/>
                <a:cs typeface="Arial" charset="0"/>
              </a:rPr>
            </a:br>
            <a:r>
              <a:rPr kumimoji="0" lang="en-AU" sz="1400" b="0" i="0" u="none" strike="noStrike" kern="1200" cap="none" spc="0" normalizeH="0" baseline="0" noProof="0" dirty="0">
                <a:ln>
                  <a:noFill/>
                </a:ln>
                <a:solidFill>
                  <a:srgbClr val="000000"/>
                </a:solidFill>
                <a:effectLst/>
                <a:uLnTx/>
                <a:uFillTx/>
                <a:latin typeface="Arial" charset="0"/>
                <a:ea typeface="+mn-ea"/>
                <a:cs typeface="Arial" charset="0"/>
              </a:rPr>
              <a:t>curve. </a:t>
            </a:r>
          </a:p>
          <a:p>
            <a:pPr marL="342900" marR="0" lvl="0" indent="-342900" algn="l" defTabSz="914400" rtl="0" eaLnBrk="1" fontAlgn="base" latinLnBrk="0" hangingPunct="1">
              <a:lnSpc>
                <a:spcPct val="110000"/>
              </a:lnSpc>
              <a:spcBef>
                <a:spcPts val="400"/>
              </a:spcBef>
              <a:spcAft>
                <a:spcPts val="0"/>
              </a:spcAft>
              <a:buClrTx/>
              <a:buSzTx/>
              <a:buFont typeface="Arial" panose="020B0604020202020204" pitchFamily="34" charset="0"/>
              <a:buChar char="•"/>
              <a:tabLst/>
              <a:defRPr/>
            </a:pPr>
            <a:r>
              <a:rPr kumimoji="0" lang="en-AU" sz="1400" b="0" i="0" u="none" strike="noStrike" kern="1200" cap="none" spc="0" normalizeH="0" baseline="0" noProof="0" dirty="0">
                <a:ln>
                  <a:noFill/>
                </a:ln>
                <a:solidFill>
                  <a:srgbClr val="000000"/>
                </a:solidFill>
                <a:effectLst/>
                <a:uLnTx/>
                <a:uFillTx/>
                <a:latin typeface="Arial" charset="0"/>
                <a:ea typeface="+mn-ea"/>
                <a:cs typeface="Arial" charset="0"/>
              </a:rPr>
              <a:t>Finding: </a:t>
            </a:r>
            <a:r>
              <a:rPr kumimoji="0" lang="en-AU"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Long-term, the pit lake would be at least 130 m below the </a:t>
            </a:r>
            <a:br>
              <a:rPr kumimoji="0" lang="en-AU"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br>
            <a:r>
              <a:rPr kumimoji="0" lang="en-AU"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surrounding groundwater </a:t>
            </a:r>
            <a:r>
              <a:rPr kumimoji="0" lang="en-AU" sz="1200" b="0"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panose="02020603050405020304" pitchFamily="18" charset="0"/>
              </a:rPr>
              <a:t>table.</a:t>
            </a:r>
          </a:p>
          <a:p>
            <a:pPr marL="342900" marR="0" lvl="0" indent="-342900" algn="l" defTabSz="914400" rtl="0" eaLnBrk="1" fontAlgn="base" latinLnBrk="0" hangingPunct="1">
              <a:lnSpc>
                <a:spcPct val="110000"/>
              </a:lnSpc>
              <a:spcBef>
                <a:spcPts val="400"/>
              </a:spcBef>
              <a:spcAft>
                <a:spcPts val="0"/>
              </a:spcAft>
              <a:buClrTx/>
              <a:buSzTx/>
              <a:buFont typeface="Arial" panose="020B0604020202020204" pitchFamily="34" charset="0"/>
              <a:buChar char="•"/>
              <a:tabLst/>
              <a:defRPr/>
            </a:pPr>
            <a:r>
              <a:rPr kumimoji="0" lang="en-AU" sz="1400" b="0" i="0" u="none" strike="noStrike" kern="1200" cap="none" spc="0" normalizeH="0" baseline="0" noProof="0" dirty="0">
                <a:ln>
                  <a:noFill/>
                </a:ln>
                <a:solidFill>
                  <a:srgbClr val="000000"/>
                </a:solidFill>
                <a:effectLst/>
                <a:uLnTx/>
                <a:uFillTx/>
                <a:latin typeface="Arial" charset="0"/>
                <a:ea typeface="+mn-ea"/>
                <a:cs typeface="Arial" charset="0"/>
              </a:rPr>
              <a:t>Running the groundwater model for 300 years </a:t>
            </a:r>
            <a:br>
              <a:rPr kumimoji="0" lang="en-AU" sz="1400" b="0" i="0" u="none" strike="noStrike" kern="1200" cap="none" spc="0" normalizeH="0" baseline="0" noProof="0" dirty="0">
                <a:ln>
                  <a:noFill/>
                </a:ln>
                <a:solidFill>
                  <a:srgbClr val="000000"/>
                </a:solidFill>
                <a:effectLst/>
                <a:uLnTx/>
                <a:uFillTx/>
                <a:latin typeface="Arial" charset="0"/>
                <a:ea typeface="+mn-ea"/>
                <a:cs typeface="Arial" charset="0"/>
              </a:rPr>
            </a:br>
            <a:r>
              <a:rPr kumimoji="0" lang="en-AU" sz="1200" b="0" i="0" u="none" strike="noStrike" kern="1200" cap="none" spc="0" normalizeH="0" baseline="0" noProof="0" dirty="0">
                <a:ln>
                  <a:noFill/>
                </a:ln>
                <a:solidFill>
                  <a:srgbClr val="000000"/>
                </a:solidFill>
                <a:effectLst/>
                <a:uLnTx/>
                <a:uFillTx/>
                <a:latin typeface="Arial" charset="0"/>
                <a:ea typeface="+mn-ea"/>
                <a:cs typeface="Arial" charset="0"/>
              </a:rPr>
              <a:t>(adopting the pit lake level from the surface water model)</a:t>
            </a:r>
            <a:br>
              <a:rPr kumimoji="0" lang="en-AU" sz="1200" b="0" i="0" u="none" strike="noStrike" kern="1200" cap="none" spc="0" normalizeH="0" baseline="0" noProof="0" dirty="0">
                <a:ln>
                  <a:noFill/>
                </a:ln>
                <a:solidFill>
                  <a:srgbClr val="000000"/>
                </a:solidFill>
                <a:effectLst/>
                <a:uLnTx/>
                <a:uFillTx/>
                <a:latin typeface="Arial" charset="0"/>
                <a:ea typeface="+mn-ea"/>
                <a:cs typeface="Arial" charset="0"/>
              </a:rPr>
            </a:br>
            <a:r>
              <a:rPr kumimoji="0" lang="en-AU" sz="1400" b="0" i="0" u="none" strike="noStrike" kern="1200" cap="none" spc="0" normalizeH="0" baseline="0" noProof="0" dirty="0">
                <a:ln>
                  <a:noFill/>
                </a:ln>
                <a:solidFill>
                  <a:srgbClr val="000000"/>
                </a:solidFill>
                <a:effectLst/>
                <a:uLnTx/>
                <a:uFillTx/>
                <a:latin typeface="Arial" charset="0"/>
                <a:ea typeface="+mn-ea"/>
                <a:cs typeface="Arial" charset="0"/>
              </a:rPr>
              <a:t>would still demonstrate the void to be a strong sink</a:t>
            </a:r>
          </a:p>
          <a:p>
            <a:pPr marL="0" marR="0" lvl="0" indent="0" algn="l" defTabSz="914400" rtl="0" eaLnBrk="1" fontAlgn="base" latinLnBrk="0" hangingPunct="1">
              <a:lnSpc>
                <a:spcPct val="110000"/>
              </a:lnSpc>
              <a:spcBef>
                <a:spcPts val="0"/>
              </a:spcBef>
              <a:spcAft>
                <a:spcPts val="1200"/>
              </a:spcAft>
              <a:buClrTx/>
              <a:buSzTx/>
              <a:buFontTx/>
              <a:buNone/>
              <a:tabLst/>
              <a:defRPr/>
            </a:pPr>
            <a:r>
              <a:rPr kumimoji="0" lang="en-AU" sz="1400" b="0" i="0" u="none" strike="noStrike" kern="1200" cap="none" spc="0" normalizeH="0" baseline="0" noProof="0" dirty="0">
                <a:ln>
                  <a:noFill/>
                </a:ln>
                <a:solidFill>
                  <a:srgbClr val="000000"/>
                </a:solidFill>
                <a:effectLst/>
                <a:uLnTx/>
                <a:uFillTx/>
                <a:latin typeface="Arial" charset="0"/>
                <a:ea typeface="+mn-ea"/>
                <a:cs typeface="Arial" charset="0"/>
              </a:rPr>
              <a:t>        </a:t>
            </a:r>
            <a:r>
              <a:rPr kumimoji="0" lang="en-AU" sz="1100" b="0"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panose="02020603050405020304" pitchFamily="18" charset="0"/>
              </a:rPr>
              <a:t>– </a:t>
            </a:r>
            <a:r>
              <a:rPr kumimoji="0" lang="en-AU" sz="1100" b="0" i="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panose="02020603050405020304" pitchFamily="18" charset="0"/>
              </a:rPr>
              <a:t>an extra 10-20m would not change the appearance of the 100yr map</a:t>
            </a:r>
            <a:r>
              <a:rPr kumimoji="0" lang="en-AU" sz="1200" b="0"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panose="02020603050405020304" pitchFamily="18" charset="0"/>
              </a:rPr>
              <a:t>. </a:t>
            </a:r>
            <a:br>
              <a:rPr kumimoji="0" lang="en-AU" sz="1200" b="0"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panose="02020603050405020304" pitchFamily="18" charset="0"/>
              </a:rPr>
            </a:br>
            <a:r>
              <a:rPr kumimoji="0" lang="en-AU" sz="1400" b="0" i="0" u="none" strike="noStrike" kern="1200" cap="none" spc="0" normalizeH="0" baseline="0" noProof="0" dirty="0">
                <a:ln>
                  <a:noFill/>
                </a:ln>
                <a:solidFill>
                  <a:srgbClr val="000000"/>
                </a:solidFill>
                <a:effectLst/>
                <a:uLnTx/>
                <a:uFillTx/>
                <a:latin typeface="Arial" charset="0"/>
                <a:ea typeface="+mn-ea"/>
                <a:cs typeface="Arial" charset="0"/>
              </a:rPr>
              <a:t>Additional modelling is therefore not considered warranted.</a:t>
            </a:r>
          </a:p>
        </p:txBody>
      </p:sp>
      <p:grpSp>
        <p:nvGrpSpPr>
          <p:cNvPr id="3" name="Group 2">
            <a:extLst>
              <a:ext uri="{FF2B5EF4-FFF2-40B4-BE49-F238E27FC236}">
                <a16:creationId xmlns:a16="http://schemas.microsoft.com/office/drawing/2014/main" id="{CC93A9CE-1522-46EA-A9E6-12F2636A758B}"/>
              </a:ext>
            </a:extLst>
          </p:cNvPr>
          <p:cNvGrpSpPr/>
          <p:nvPr/>
        </p:nvGrpSpPr>
        <p:grpSpPr>
          <a:xfrm>
            <a:off x="5013519" y="2585357"/>
            <a:ext cx="4130481" cy="3906894"/>
            <a:chOff x="5013519" y="2585357"/>
            <a:chExt cx="4130481" cy="3906894"/>
          </a:xfrm>
        </p:grpSpPr>
        <p:pic>
          <p:nvPicPr>
            <p:cNvPr id="7" name="Picture 6">
              <a:extLst>
                <a:ext uri="{FF2B5EF4-FFF2-40B4-BE49-F238E27FC236}">
                  <a16:creationId xmlns:a16="http://schemas.microsoft.com/office/drawing/2014/main" id="{EC288101-974F-45F1-8B49-08C44C4B32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3519" y="2585357"/>
              <a:ext cx="4130481" cy="3906894"/>
            </a:xfrm>
            <a:prstGeom prst="rect">
              <a:avLst/>
            </a:prstGeom>
          </p:spPr>
        </p:pic>
        <p:sp>
          <p:nvSpPr>
            <p:cNvPr id="6" name="Oval 5">
              <a:extLst>
                <a:ext uri="{FF2B5EF4-FFF2-40B4-BE49-F238E27FC236}">
                  <a16:creationId xmlns:a16="http://schemas.microsoft.com/office/drawing/2014/main" id="{5A8CB236-F9C4-4B16-834B-8FE08F4BDB0A}"/>
                </a:ext>
              </a:extLst>
            </p:cNvPr>
            <p:cNvSpPr/>
            <p:nvPr/>
          </p:nvSpPr>
          <p:spPr>
            <a:xfrm>
              <a:off x="5580085" y="5928774"/>
              <a:ext cx="454444" cy="215951"/>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1600" b="0" i="0" u="none" strike="noStrike" kern="1200" cap="none" spc="0" normalizeH="0" baseline="0" noProof="0" dirty="0">
                <a:ln>
                  <a:noFill/>
                </a:ln>
                <a:solidFill>
                  <a:srgbClr val="FFFFFF"/>
                </a:solidFill>
                <a:effectLst/>
                <a:uLnTx/>
                <a:uFillTx/>
                <a:latin typeface="Arial"/>
                <a:ea typeface="+mn-ea"/>
                <a:cs typeface="Arial"/>
              </a:endParaRPr>
            </a:p>
          </p:txBody>
        </p:sp>
        <p:sp>
          <p:nvSpPr>
            <p:cNvPr id="9" name="Oval 8">
              <a:extLst>
                <a:ext uri="{FF2B5EF4-FFF2-40B4-BE49-F238E27FC236}">
                  <a16:creationId xmlns:a16="http://schemas.microsoft.com/office/drawing/2014/main" id="{08E13BBB-4C58-4E9A-AB05-394FB3E6D9BD}"/>
                </a:ext>
              </a:extLst>
            </p:cNvPr>
            <p:cNvSpPr/>
            <p:nvPr/>
          </p:nvSpPr>
          <p:spPr>
            <a:xfrm>
              <a:off x="6302219" y="5928774"/>
              <a:ext cx="454444" cy="215951"/>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1600" b="0" i="0" u="none" strike="noStrike" kern="1200" cap="none" spc="0" normalizeH="0" baseline="0" noProof="0" dirty="0">
                <a:ln>
                  <a:noFill/>
                </a:ln>
                <a:solidFill>
                  <a:srgbClr val="FFFFFF"/>
                </a:solidFill>
                <a:effectLst/>
                <a:uLnTx/>
                <a:uFillTx/>
                <a:latin typeface="Arial"/>
                <a:ea typeface="+mn-ea"/>
                <a:cs typeface="Arial"/>
              </a:endParaRPr>
            </a:p>
          </p:txBody>
        </p:sp>
      </p:grpSp>
    </p:spTree>
    <p:extLst>
      <p:ext uri="{BB962C8B-B14F-4D97-AF65-F5344CB8AC3E}">
        <p14:creationId xmlns:p14="http://schemas.microsoft.com/office/powerpoint/2010/main" val="418801552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9C5441B-8332-4892-8281-F9E81916C08F}"/>
              </a:ext>
            </a:extLst>
          </p:cNvPr>
          <p:cNvPicPr>
            <a:picLocks noChangeAspect="1"/>
          </p:cNvPicPr>
          <p:nvPr/>
        </p:nvPicPr>
        <p:blipFill rotWithShape="1">
          <a:blip r:embed="rId3"/>
          <a:srcRect l="12749" r="14395"/>
          <a:stretch/>
        </p:blipFill>
        <p:spPr>
          <a:xfrm>
            <a:off x="4671069" y="1167674"/>
            <a:ext cx="3960440" cy="4492940"/>
          </a:xfrm>
          <a:prstGeom prst="rect">
            <a:avLst/>
          </a:prstGeom>
        </p:spPr>
      </p:pic>
      <p:pic>
        <p:nvPicPr>
          <p:cNvPr id="5" name="Picture 4">
            <a:extLst>
              <a:ext uri="{FF2B5EF4-FFF2-40B4-BE49-F238E27FC236}">
                <a16:creationId xmlns:a16="http://schemas.microsoft.com/office/drawing/2014/main" id="{3F4B1829-DC52-45A9-AD34-ABCE0CD543AB}"/>
              </a:ext>
            </a:extLst>
          </p:cNvPr>
          <p:cNvPicPr>
            <a:picLocks noChangeAspect="1"/>
          </p:cNvPicPr>
          <p:nvPr/>
        </p:nvPicPr>
        <p:blipFill rotWithShape="1">
          <a:blip r:embed="rId4"/>
          <a:srcRect l="12861" r="14282"/>
          <a:stretch/>
        </p:blipFill>
        <p:spPr>
          <a:xfrm>
            <a:off x="601162" y="1167674"/>
            <a:ext cx="3960440" cy="4492940"/>
          </a:xfrm>
          <a:prstGeom prst="rect">
            <a:avLst/>
          </a:prstGeom>
        </p:spPr>
      </p:pic>
      <p:sp>
        <p:nvSpPr>
          <p:cNvPr id="7" name="Slide Number Placeholder 6"/>
          <p:cNvSpPr>
            <a:spLocks noGrp="1"/>
          </p:cNvSpPr>
          <p:nvPr>
            <p:ph type="sldNum" sz="quarter" idx="14"/>
          </p:nvPr>
        </p:nvSpPr>
        <p:spPr>
          <a:xfrm>
            <a:off x="467544" y="6312162"/>
            <a:ext cx="370163" cy="135794"/>
          </a:xfrm>
        </p:spPr>
        <p:txBody>
          <a:bodyPr/>
          <a:lstStyle/>
          <a:p>
            <a:fld id="{E917DE0E-AFB1-41FD-BC35-27DB61CA125F}" type="slidenum">
              <a:rPr lang="en-AU" smtClean="0">
                <a:solidFill>
                  <a:srgbClr val="4E5768"/>
                </a:solidFill>
              </a:rPr>
              <a:pPr/>
              <a:t>3</a:t>
            </a:fld>
            <a:r>
              <a:rPr lang="en-AU" dirty="0">
                <a:solidFill>
                  <a:srgbClr val="4E5768"/>
                </a:solidFill>
              </a:rPr>
              <a:t> </a:t>
            </a:r>
            <a:r>
              <a:rPr lang="en-AU" dirty="0">
                <a:solidFill>
                  <a:srgbClr val="D3AE64"/>
                </a:solidFill>
              </a:rPr>
              <a:t>//</a:t>
            </a:r>
          </a:p>
        </p:txBody>
      </p:sp>
      <p:sp>
        <p:nvSpPr>
          <p:cNvPr id="9" name="Content Placeholder 2"/>
          <p:cNvSpPr txBox="1">
            <a:spLocks/>
          </p:cNvSpPr>
          <p:nvPr/>
        </p:nvSpPr>
        <p:spPr>
          <a:xfrm>
            <a:off x="710629" y="1844824"/>
            <a:ext cx="7806795" cy="3168352"/>
          </a:xfrm>
          <a:prstGeom prst="rect">
            <a:avLst/>
          </a:prstGeom>
        </p:spPr>
        <p:txBody>
          <a:bodyPr vert="horz" lIns="0" tIns="0" rIns="0" bIns="0" rtlCol="0">
            <a:noAutofit/>
          </a:bodyPr>
          <a:lstStyle>
            <a:lvl1pPr marL="0" indent="0" algn="l" defTabSz="914400" rtl="0" eaLnBrk="1" latinLnBrk="0" hangingPunct="1">
              <a:lnSpc>
                <a:spcPct val="100000"/>
              </a:lnSpc>
              <a:spcBef>
                <a:spcPts val="600"/>
              </a:spcBef>
              <a:spcAft>
                <a:spcPts val="600"/>
              </a:spcAft>
              <a:buClr>
                <a:schemeClr val="tx1"/>
              </a:buClr>
              <a:buFont typeface="Arial" pitchFamily="34" charset="0"/>
              <a:buNone/>
              <a:defRPr lang="en-US" sz="1600" b="1" kern="1200" dirty="0" smtClean="0">
                <a:solidFill>
                  <a:schemeClr val="accent3"/>
                </a:solidFill>
                <a:latin typeface="+mn-lt"/>
                <a:ea typeface="+mn-ea"/>
                <a:cs typeface="+mn-cs"/>
              </a:defRPr>
            </a:lvl1pPr>
            <a:lvl2pPr marL="174625" indent="-174625" algn="l" defTabSz="914400" rtl="0" eaLnBrk="1" latinLnBrk="0" hangingPunct="1">
              <a:spcBef>
                <a:spcPts val="0"/>
              </a:spcBef>
              <a:spcAft>
                <a:spcPts val="600"/>
              </a:spcAft>
              <a:buClr>
                <a:schemeClr val="accent4"/>
              </a:buClr>
              <a:buFont typeface="Arial" panose="020B0604020202020204" pitchFamily="34" charset="0"/>
              <a:buChar char="–"/>
              <a:defRPr lang="en-US" sz="1400" kern="1200" dirty="0" smtClean="0">
                <a:solidFill>
                  <a:schemeClr val="accent3"/>
                </a:solidFill>
                <a:latin typeface="+mn-lt"/>
                <a:ea typeface="+mn-ea"/>
                <a:cs typeface="+mn-cs"/>
              </a:defRPr>
            </a:lvl2pPr>
            <a:lvl3pPr marL="358775" indent="-184150" algn="l" defTabSz="914400" rtl="0" eaLnBrk="1" latinLnBrk="0" hangingPunct="1">
              <a:spcBef>
                <a:spcPts val="0"/>
              </a:spcBef>
              <a:spcAft>
                <a:spcPts val="300"/>
              </a:spcAft>
              <a:buClr>
                <a:schemeClr val="accent4"/>
              </a:buClr>
              <a:buFont typeface="Arial" panose="020B0604020202020204" pitchFamily="34" charset="0"/>
              <a:buChar char="–"/>
              <a:defRPr lang="en-US" sz="1400" kern="1200" dirty="0" smtClean="0">
                <a:solidFill>
                  <a:schemeClr val="accent3"/>
                </a:solidFill>
                <a:latin typeface="+mn-lt"/>
                <a:ea typeface="+mn-ea"/>
                <a:cs typeface="+mn-cs"/>
              </a:defRPr>
            </a:lvl3pPr>
            <a:lvl4pPr marL="533400" indent="-174625" algn="l" defTabSz="914400" rtl="0" eaLnBrk="1" latinLnBrk="0" hangingPunct="1">
              <a:spcBef>
                <a:spcPts val="0"/>
              </a:spcBef>
              <a:spcAft>
                <a:spcPts val="300"/>
              </a:spcAft>
              <a:buClr>
                <a:schemeClr val="accent4"/>
              </a:buClr>
              <a:buFont typeface="Arial" panose="020B0604020202020204" pitchFamily="34" charset="0"/>
              <a:buChar char="–"/>
              <a:defRPr sz="1400" kern="1200" baseline="0">
                <a:solidFill>
                  <a:schemeClr val="accent3"/>
                </a:solidFill>
                <a:latin typeface="+mn-lt"/>
                <a:ea typeface="+mn-ea"/>
                <a:cs typeface="+mn-cs"/>
              </a:defRPr>
            </a:lvl4pPr>
            <a:lvl5pPr marL="0" indent="0" algn="l" defTabSz="914400" rtl="0" eaLnBrk="1" latinLnBrk="0" hangingPunct="1">
              <a:spcBef>
                <a:spcPts val="600"/>
              </a:spcBef>
              <a:spcAft>
                <a:spcPts val="600"/>
              </a:spcAft>
              <a:buFont typeface="Arial" pitchFamily="34" charset="0"/>
              <a:buNone/>
              <a:defRPr sz="900" kern="1200" baseline="0">
                <a:solidFill>
                  <a:schemeClr val="accent3"/>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Clr>
                <a:srgbClr val="D3AE64"/>
              </a:buClr>
              <a:buNone/>
            </a:pPr>
            <a:endParaRPr lang="en-AU" sz="1500" cap="all" dirty="0">
              <a:solidFill>
                <a:schemeClr val="accent2"/>
              </a:solidFill>
            </a:endParaRPr>
          </a:p>
          <a:p>
            <a:pPr marL="0" lvl="1" indent="0">
              <a:buClr>
                <a:srgbClr val="D3AE64"/>
              </a:buClr>
              <a:buNone/>
            </a:pPr>
            <a:endParaRPr lang="en-AU" sz="1320" dirty="0">
              <a:solidFill>
                <a:srgbClr val="4E5768"/>
              </a:solidFill>
            </a:endParaRPr>
          </a:p>
          <a:p>
            <a:pPr lvl="1" fontAlgn="auto">
              <a:buClr>
                <a:srgbClr val="D3AE64"/>
              </a:buClr>
            </a:pPr>
            <a:endParaRPr lang="en-AU" sz="1320" dirty="0">
              <a:solidFill>
                <a:srgbClr val="4E5768"/>
              </a:solidFill>
            </a:endParaRPr>
          </a:p>
          <a:p>
            <a:pPr lvl="1" fontAlgn="auto">
              <a:buClr>
                <a:srgbClr val="D3AE64"/>
              </a:buClr>
            </a:pPr>
            <a:endParaRPr lang="en-AU" sz="1320" dirty="0">
              <a:solidFill>
                <a:srgbClr val="4E5768"/>
              </a:solidFill>
            </a:endParaRPr>
          </a:p>
          <a:p>
            <a:pPr marL="0" lvl="1" indent="0">
              <a:buClr>
                <a:srgbClr val="D3AE64"/>
              </a:buClr>
              <a:buNone/>
            </a:pPr>
            <a:endParaRPr lang="en-AU" sz="1320" dirty="0">
              <a:solidFill>
                <a:srgbClr val="4E5768"/>
              </a:solidFill>
            </a:endParaRPr>
          </a:p>
          <a:p>
            <a:pPr lvl="4" fontAlgn="auto"/>
            <a:endParaRPr lang="en-AU" sz="849" dirty="0">
              <a:solidFill>
                <a:srgbClr val="4E5768"/>
              </a:solidFill>
            </a:endParaRPr>
          </a:p>
          <a:p>
            <a:pPr fontAlgn="auto">
              <a:buClr>
                <a:prstClr val="black"/>
              </a:buClr>
            </a:pPr>
            <a:endParaRPr lang="en-AU" sz="1509" dirty="0">
              <a:solidFill>
                <a:srgbClr val="4E5768"/>
              </a:solidFill>
            </a:endParaRPr>
          </a:p>
          <a:p>
            <a:pPr fontAlgn="auto">
              <a:buClr>
                <a:prstClr val="black"/>
              </a:buClr>
            </a:pPr>
            <a:endParaRPr lang="en-AU" sz="1509" dirty="0">
              <a:solidFill>
                <a:srgbClr val="4E5768"/>
              </a:solidFill>
            </a:endParaRPr>
          </a:p>
        </p:txBody>
      </p:sp>
      <p:sp>
        <p:nvSpPr>
          <p:cNvPr id="11" name="Title 4">
            <a:extLst>
              <a:ext uri="{FF2B5EF4-FFF2-40B4-BE49-F238E27FC236}">
                <a16:creationId xmlns:a16="http://schemas.microsoft.com/office/drawing/2014/main" id="{7EC0B1DC-5AD2-401E-8259-449B6421DABC}"/>
              </a:ext>
            </a:extLst>
          </p:cNvPr>
          <p:cNvSpPr txBox="1">
            <a:spLocks/>
          </p:cNvSpPr>
          <p:nvPr/>
        </p:nvSpPr>
        <p:spPr>
          <a:xfrm>
            <a:off x="467544" y="334249"/>
            <a:ext cx="7815880" cy="509307"/>
          </a:xfrm>
          <a:prstGeom prst="rect">
            <a:avLst/>
          </a:prstGeom>
        </p:spPr>
        <p:txBody>
          <a:bodyPr vert="horz" lIns="0" tIns="0" rIns="0" bIns="0" rtlCol="0" anchor="b">
            <a:normAutofit/>
          </a:bodyPr>
          <a:lstStyle>
            <a:lvl1pPr algn="l" defTabSz="914400" rtl="0" eaLnBrk="1" latinLnBrk="0" hangingPunct="1">
              <a:lnSpc>
                <a:spcPct val="90000"/>
              </a:lnSpc>
              <a:spcBef>
                <a:spcPct val="0"/>
              </a:spcBef>
              <a:buNone/>
              <a:defRPr sz="3000" b="1" kern="1200" baseline="0">
                <a:solidFill>
                  <a:schemeClr val="accent1"/>
                </a:solidFill>
                <a:latin typeface="+mj-lt"/>
                <a:ea typeface="+mj-ea"/>
                <a:cs typeface="+mj-cs"/>
              </a:defRPr>
            </a:lvl1pPr>
          </a:lstStyle>
          <a:p>
            <a:r>
              <a:rPr lang="en-AU" sz="2800" dirty="0"/>
              <a:t>Project Site – History of Mining</a:t>
            </a:r>
          </a:p>
        </p:txBody>
      </p:sp>
      <p:sp>
        <p:nvSpPr>
          <p:cNvPr id="2" name="Footer Placeholder 1"/>
          <p:cNvSpPr>
            <a:spLocks noGrp="1"/>
          </p:cNvSpPr>
          <p:nvPr>
            <p:ph type="ftr" sz="quarter" idx="13"/>
          </p:nvPr>
        </p:nvSpPr>
        <p:spPr/>
        <p:txBody>
          <a:bodyPr/>
          <a:lstStyle/>
          <a:p>
            <a:r>
              <a:rPr lang="en-AU" dirty="0"/>
              <a:t>Vickery Extension Project - Briefing </a:t>
            </a:r>
          </a:p>
        </p:txBody>
      </p:sp>
      <p:sp>
        <p:nvSpPr>
          <p:cNvPr id="12" name="Title 4">
            <a:extLst>
              <a:ext uri="{FF2B5EF4-FFF2-40B4-BE49-F238E27FC236}">
                <a16:creationId xmlns:a16="http://schemas.microsoft.com/office/drawing/2014/main" id="{424C4687-5C8D-4994-8CB2-547721ED2471}"/>
              </a:ext>
            </a:extLst>
          </p:cNvPr>
          <p:cNvSpPr txBox="1">
            <a:spLocks/>
          </p:cNvSpPr>
          <p:nvPr/>
        </p:nvSpPr>
        <p:spPr>
          <a:xfrm>
            <a:off x="710629" y="1193276"/>
            <a:ext cx="1929200" cy="330890"/>
          </a:xfrm>
          <a:prstGeom prst="rect">
            <a:avLst/>
          </a:prstGeom>
        </p:spPr>
        <p:txBody>
          <a:bodyPr vert="horz" lIns="0" tIns="0" rIns="0" bIns="0" rtlCol="0" anchor="b">
            <a:normAutofit/>
          </a:bodyPr>
          <a:lstStyle>
            <a:lvl1pPr algn="l" defTabSz="914400" rtl="0" eaLnBrk="1" latinLnBrk="0" hangingPunct="1">
              <a:lnSpc>
                <a:spcPct val="90000"/>
              </a:lnSpc>
              <a:spcBef>
                <a:spcPct val="0"/>
              </a:spcBef>
              <a:buNone/>
              <a:defRPr sz="3000" b="1" kern="1200" baseline="0">
                <a:solidFill>
                  <a:schemeClr val="accent1"/>
                </a:solidFill>
                <a:latin typeface="+mj-lt"/>
                <a:ea typeface="+mj-ea"/>
                <a:cs typeface="+mj-cs"/>
              </a:defRPr>
            </a:lvl1pPr>
          </a:lstStyle>
          <a:p>
            <a:r>
              <a:rPr lang="en-AU" sz="2000" dirty="0">
                <a:solidFill>
                  <a:schemeClr val="accent2">
                    <a:lumMod val="75000"/>
                  </a:schemeClr>
                </a:solidFill>
              </a:rPr>
              <a:t>Historic Mining</a:t>
            </a:r>
          </a:p>
        </p:txBody>
      </p:sp>
      <p:sp>
        <p:nvSpPr>
          <p:cNvPr id="13" name="Title 4">
            <a:extLst>
              <a:ext uri="{FF2B5EF4-FFF2-40B4-BE49-F238E27FC236}">
                <a16:creationId xmlns:a16="http://schemas.microsoft.com/office/drawing/2014/main" id="{EB512ECE-5970-489B-9D68-1BDC18BD6684}"/>
              </a:ext>
            </a:extLst>
          </p:cNvPr>
          <p:cNvSpPr txBox="1">
            <a:spLocks/>
          </p:cNvSpPr>
          <p:nvPr/>
        </p:nvSpPr>
        <p:spPr>
          <a:xfrm>
            <a:off x="4850480" y="1193276"/>
            <a:ext cx="1929200" cy="330890"/>
          </a:xfrm>
          <a:prstGeom prst="rect">
            <a:avLst/>
          </a:prstGeom>
        </p:spPr>
        <p:txBody>
          <a:bodyPr vert="horz" lIns="0" tIns="0" rIns="0" bIns="0" rtlCol="0" anchor="b">
            <a:normAutofit/>
          </a:bodyPr>
          <a:lstStyle>
            <a:lvl1pPr algn="l" defTabSz="914400" rtl="0" eaLnBrk="1" latinLnBrk="0" hangingPunct="1">
              <a:lnSpc>
                <a:spcPct val="90000"/>
              </a:lnSpc>
              <a:spcBef>
                <a:spcPct val="0"/>
              </a:spcBef>
              <a:buNone/>
              <a:defRPr sz="3000" b="1" kern="1200" baseline="0">
                <a:solidFill>
                  <a:schemeClr val="accent1"/>
                </a:solidFill>
                <a:latin typeface="+mj-lt"/>
                <a:ea typeface="+mj-ea"/>
                <a:cs typeface="+mj-cs"/>
              </a:defRPr>
            </a:lvl1pPr>
          </a:lstStyle>
          <a:p>
            <a:r>
              <a:rPr lang="en-AU" sz="2000" dirty="0">
                <a:solidFill>
                  <a:schemeClr val="accent2">
                    <a:lumMod val="75000"/>
                  </a:schemeClr>
                </a:solidFill>
              </a:rPr>
              <a:t>Approved Mine</a:t>
            </a:r>
          </a:p>
        </p:txBody>
      </p:sp>
    </p:spTree>
    <p:extLst>
      <p:ext uri="{BB962C8B-B14F-4D97-AF65-F5344CB8AC3E}">
        <p14:creationId xmlns:p14="http://schemas.microsoft.com/office/powerpoint/2010/main" val="1469171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0E9414-70DE-45CA-BF1A-00A31C87B1F9}"/>
              </a:ext>
            </a:extLst>
          </p:cNvPr>
          <p:cNvSpPr/>
          <p:nvPr/>
        </p:nvSpPr>
        <p:spPr>
          <a:xfrm>
            <a:off x="438149" y="404197"/>
            <a:ext cx="7978587" cy="6408421"/>
          </a:xfrm>
          <a:prstGeom prst="rect">
            <a:avLst/>
          </a:prstGeom>
        </p:spPr>
        <p:txBody>
          <a:bodyPr wrap="square">
            <a:spAutoFit/>
          </a:bodyPr>
          <a:lstStyle/>
          <a:p>
            <a:pPr marL="0" marR="0" lvl="0" indent="0" algn="l" defTabSz="914400" rtl="0" eaLnBrk="1" fontAlgn="base" latinLnBrk="0" hangingPunct="1">
              <a:lnSpc>
                <a:spcPct val="110000"/>
              </a:lnSpc>
              <a:spcBef>
                <a:spcPts val="600"/>
              </a:spcBef>
              <a:spcAft>
                <a:spcPts val="600"/>
              </a:spcAft>
              <a:buClrTx/>
              <a:buSzTx/>
              <a:buFontTx/>
              <a:buNone/>
              <a:tabLst/>
              <a:defRPr/>
            </a:pPr>
            <a:r>
              <a:rPr kumimoji="0" lang="en-AU" sz="1600" b="1" i="1" u="none" strike="noStrike" kern="1200" cap="none" spc="0" normalizeH="0" baseline="0" noProof="0" dirty="0">
                <a:ln>
                  <a:noFill/>
                </a:ln>
                <a:solidFill>
                  <a:srgbClr val="000000"/>
                </a:solidFill>
                <a:effectLst/>
                <a:uLnTx/>
                <a:uFillTx/>
                <a:latin typeface="Arial" charset="0"/>
                <a:ea typeface="+mn-ea"/>
                <a:cs typeface="Arial" charset="0"/>
              </a:rPr>
              <a:t>What is the sensitivity of the equilibrium pit lake elevation to changes in the groundwater parameter assumptions? Do all aquifers drain into the lake or can some be recharged (and thus polluted) by the equilibrium pit lake water level?</a:t>
            </a:r>
          </a:p>
          <a:p>
            <a:pPr marL="0" marR="0" lvl="0" indent="0" algn="l" defTabSz="914400" rtl="0" eaLnBrk="1" fontAlgn="base" latinLnBrk="0" hangingPunct="1">
              <a:lnSpc>
                <a:spcPct val="110000"/>
              </a:lnSpc>
              <a:spcBef>
                <a:spcPts val="600"/>
              </a:spcBef>
              <a:spcAft>
                <a:spcPts val="600"/>
              </a:spcAft>
              <a:buClrTx/>
              <a:buSzTx/>
              <a:buFontTx/>
              <a:buNone/>
              <a:tabLst/>
              <a:defRPr/>
            </a:pPr>
            <a:r>
              <a:rPr kumimoji="0" lang="en-AU" sz="1600" b="1" i="1" u="none" strike="noStrike" kern="1200" cap="none" spc="0" normalizeH="0" baseline="0" noProof="0" dirty="0">
                <a:ln>
                  <a:noFill/>
                </a:ln>
                <a:solidFill>
                  <a:srgbClr val="000000"/>
                </a:solidFill>
                <a:effectLst/>
                <a:uLnTx/>
                <a:uFillTx/>
                <a:latin typeface="Arial" charset="0"/>
                <a:ea typeface="+mn-ea"/>
                <a:cs typeface="Arial" charset="0"/>
              </a:rPr>
              <a:t>To what extent does the increasing concentration of solutes in the void with time pose a serious threat to groundwater quality in the region?</a:t>
            </a:r>
          </a:p>
          <a:p>
            <a:pPr marL="285750" marR="0" lvl="0" indent="-285750" algn="l" defTabSz="914400" rtl="0" eaLnBrk="1" fontAlgn="base" latinLnBrk="0" hangingPunct="1">
              <a:lnSpc>
                <a:spcPct val="110000"/>
              </a:lnSpc>
              <a:spcBef>
                <a:spcPts val="1200"/>
              </a:spcBef>
              <a:spcAft>
                <a:spcPts val="600"/>
              </a:spcAft>
              <a:buClrTx/>
              <a:buSzTx/>
              <a:buFont typeface="Arial" panose="020B0604020202020204" pitchFamily="34" charset="0"/>
              <a:buChar char="•"/>
              <a:tabLst/>
              <a:defRPr/>
            </a:pPr>
            <a:r>
              <a:rPr kumimoji="0" lang="en-AU" sz="1600" b="0" i="0" u="none" strike="noStrike" kern="1200" cap="none" spc="0" normalizeH="0" baseline="0" noProof="0" dirty="0">
                <a:ln>
                  <a:noFill/>
                </a:ln>
                <a:solidFill>
                  <a:srgbClr val="000000"/>
                </a:solidFill>
                <a:effectLst/>
                <a:uLnTx/>
                <a:uFillTx/>
                <a:latin typeface="Arial" charset="0"/>
                <a:ea typeface="+mn-ea"/>
                <a:cs typeface="Arial" charset="0"/>
              </a:rPr>
              <a:t>As the final void remains a strong sink, groundwater flow would be to the final void preventing the migration of water from the void. There is negligible risk for water in the void recharging the groundwater system. </a:t>
            </a:r>
          </a:p>
          <a:p>
            <a:pPr marL="285750" marR="0" lvl="0" indent="-285750" algn="l" defTabSz="914400" rtl="0" eaLnBrk="1" fontAlgn="base" latinLnBrk="0" hangingPunct="1">
              <a:lnSpc>
                <a:spcPct val="110000"/>
              </a:lnSpc>
              <a:spcBef>
                <a:spcPts val="60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Arial" charset="0"/>
              </a:rPr>
              <a:t>The pit lake elevation is not considered sensitive to groundwater parameter assumptions because: </a:t>
            </a:r>
          </a:p>
          <a:p>
            <a:pPr marL="627063" marR="0" lvl="1" indent="-285750" algn="l" defTabSz="914400" rtl="0" eaLnBrk="1" fontAlgn="base" latinLnBrk="0" hangingPunct="1">
              <a:lnSpc>
                <a:spcPct val="110000"/>
              </a:lnSpc>
              <a:spcBef>
                <a:spcPts val="120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panose="02020603050405020304" pitchFamily="18" charset="0"/>
              </a:rPr>
              <a:t>Inflows are minor compared to rainfall and evaporation. </a:t>
            </a:r>
          </a:p>
          <a:p>
            <a:pPr marL="627063" marR="0" lvl="1" indent="-285750" algn="l" defTabSz="914400" rtl="0" eaLnBrk="1" fontAlgn="base" latinLnBrk="0" hangingPunct="1">
              <a:lnSpc>
                <a:spcPct val="110000"/>
              </a:lnSpc>
              <a:spcBef>
                <a:spcPts val="120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panose="02020603050405020304" pitchFamily="18" charset="0"/>
              </a:rPr>
              <a:t>C</a:t>
            </a:r>
            <a:r>
              <a:rPr kumimoji="0" lang="en-AU"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Times New Roman" panose="02020603050405020304" pitchFamily="18" charset="0"/>
              </a:rPr>
              <a:t>hanges</a:t>
            </a:r>
            <a:r>
              <a:rPr kumimoji="0" lang="en-AU" sz="1400" b="0"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panose="02020603050405020304" pitchFamily="18" charset="0"/>
              </a:rPr>
              <a:t> in regional groundwater system properties in general would have a negligible effect on the discharge-stage curve input to the surface water model.</a:t>
            </a:r>
          </a:p>
          <a:p>
            <a:pPr marL="627063" marR="0" lvl="1" indent="-285750" algn="l" defTabSz="914400" rtl="0" eaLnBrk="1" fontAlgn="base" latinLnBrk="0" hangingPunct="1">
              <a:lnSpc>
                <a:spcPct val="110000"/>
              </a:lnSpc>
              <a:spcBef>
                <a:spcPts val="120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panose="02020603050405020304" pitchFamily="18" charset="0"/>
              </a:rPr>
              <a:t>T</a:t>
            </a:r>
            <a:r>
              <a:rPr kumimoji="0" lang="en-AU" sz="1400" b="0"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panose="02020603050405020304" pitchFamily="18" charset="0"/>
              </a:rPr>
              <a:t>he discharge is controlled by adopted spoil properties. The model uses </a:t>
            </a:r>
            <a:r>
              <a:rPr kumimoji="0" lang="en-AU"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Times New Roman" panose="02020603050405020304" pitchFamily="18" charset="0"/>
              </a:rPr>
              <a:t>Kx</a:t>
            </a:r>
            <a:r>
              <a:rPr kumimoji="0" lang="en-AU" sz="1400" b="0"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panose="02020603050405020304" pitchFamily="18" charset="0"/>
              </a:rPr>
              <a:t>=1 m/d and </a:t>
            </a:r>
            <a:r>
              <a:rPr kumimoji="0" lang="en-AU"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Times New Roman" panose="02020603050405020304" pitchFamily="18" charset="0"/>
              </a:rPr>
              <a:t>Kz</a:t>
            </a:r>
            <a:r>
              <a:rPr kumimoji="0" lang="en-AU" sz="1400" b="0"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panose="02020603050405020304" pitchFamily="18" charset="0"/>
              </a:rPr>
              <a:t>=0.1 m/d (Mackie, 2009). Spoil properties would have a slight effect on the </a:t>
            </a:r>
            <a:br>
              <a:rPr kumimoji="0" lang="en-AU" sz="1400" b="0"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panose="02020603050405020304" pitchFamily="18" charset="0"/>
              </a:rPr>
            </a:br>
            <a:r>
              <a:rPr kumimoji="0" lang="en-AU" sz="1400" b="0"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panose="02020603050405020304" pitchFamily="18" charset="0"/>
              </a:rPr>
              <a:t>discharge-stage curve, as the hydraulic gradient through the spoil would alter. </a:t>
            </a:r>
          </a:p>
          <a:p>
            <a:pPr marL="627063" marR="0" lvl="1" indent="-285750" algn="l" defTabSz="914400" rtl="0" eaLnBrk="1" fontAlgn="base" latinLnBrk="0" hangingPunct="1">
              <a:lnSpc>
                <a:spcPct val="110000"/>
              </a:lnSpc>
              <a:spcBef>
                <a:spcPts val="1200"/>
              </a:spcBef>
              <a:spcAft>
                <a:spcPts val="0"/>
              </a:spcAft>
              <a:buClrTx/>
              <a:buSzTx/>
              <a:buFont typeface="Wingdings" panose="05000000000000000000" pitchFamily="2" charset="2"/>
              <a:buChar char="§"/>
              <a:tabLst/>
              <a:defRPr/>
            </a:pPr>
            <a:r>
              <a:rPr kumimoji="0" lang="en-AU" sz="1400" b="0"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panose="02020603050405020304" pitchFamily="18" charset="0"/>
              </a:rPr>
              <a:t>For current final landform design there is </a:t>
            </a:r>
            <a:r>
              <a:rPr kumimoji="0" lang="en-AU" sz="1400" b="0" i="0" u="none" strike="noStrike" kern="1200" cap="none" spc="0" normalizeH="0" baseline="0" noProof="0" dirty="0">
                <a:ln>
                  <a:noFill/>
                </a:ln>
                <a:solidFill>
                  <a:srgbClr val="00B050"/>
                </a:solidFill>
                <a:effectLst/>
                <a:uLnTx/>
                <a:uFillTx/>
                <a:latin typeface="Arial" panose="020B0604020202020204" pitchFamily="34" charset="0"/>
                <a:ea typeface="+mn-ea"/>
                <a:cs typeface="Times New Roman" panose="02020603050405020304" pitchFamily="18" charset="0"/>
              </a:rPr>
              <a:t>negligible risk </a:t>
            </a:r>
            <a:r>
              <a:rPr kumimoji="0" lang="en-AU" sz="1400" b="0"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panose="02020603050405020304" pitchFamily="18" charset="0"/>
              </a:rPr>
              <a:t>of the final void not acting as a permanent sink.</a:t>
            </a:r>
          </a:p>
          <a:p>
            <a:pPr marL="285750" marR="0" lvl="0" indent="-285750" algn="l" defTabSz="914400" rtl="0" eaLnBrk="1" fontAlgn="base" latinLnBrk="0" hangingPunct="1">
              <a:lnSpc>
                <a:spcPct val="110000"/>
              </a:lnSpc>
              <a:spcBef>
                <a:spcPts val="600"/>
              </a:spcBef>
              <a:spcAft>
                <a:spcPts val="60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69700428"/>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0E9414-70DE-45CA-BF1A-00A31C87B1F9}"/>
              </a:ext>
            </a:extLst>
          </p:cNvPr>
          <p:cNvSpPr/>
          <p:nvPr/>
        </p:nvSpPr>
        <p:spPr>
          <a:xfrm>
            <a:off x="438149" y="408556"/>
            <a:ext cx="7978587" cy="6297621"/>
          </a:xfrm>
          <a:prstGeom prst="rect">
            <a:avLst/>
          </a:prstGeom>
        </p:spPr>
        <p:txBody>
          <a:bodyPr wrap="square">
            <a:spAutoFit/>
          </a:bodyPr>
          <a:lstStyle/>
          <a:p>
            <a:pPr marL="0" marR="0" lvl="0" indent="0" algn="l" defTabSz="914400" rtl="0" eaLnBrk="1" fontAlgn="base" latinLnBrk="0" hangingPunct="1">
              <a:lnSpc>
                <a:spcPct val="110000"/>
              </a:lnSpc>
              <a:spcBef>
                <a:spcPts val="600"/>
              </a:spcBef>
              <a:spcAft>
                <a:spcPts val="600"/>
              </a:spcAft>
              <a:buClrTx/>
              <a:buSzTx/>
              <a:buFontTx/>
              <a:buNone/>
              <a:tabLst/>
              <a:defRPr/>
            </a:pPr>
            <a:r>
              <a:rPr kumimoji="0" lang="en-AU" sz="1600" b="1" i="1" u="none" strike="noStrike" kern="1200" cap="none" spc="0" normalizeH="0" baseline="0" noProof="0" dirty="0">
                <a:ln>
                  <a:noFill/>
                </a:ln>
                <a:solidFill>
                  <a:srgbClr val="000000"/>
                </a:solidFill>
                <a:effectLst/>
                <a:uLnTx/>
                <a:uFillTx/>
                <a:latin typeface="Arial" charset="0"/>
                <a:ea typeface="+mn-ea"/>
                <a:cs typeface="Arial" charset="0"/>
              </a:rPr>
              <a:t>What is the sensitivity of the results to potential climate change impacts both during and post-mining?</a:t>
            </a:r>
          </a:p>
          <a:p>
            <a:pPr marL="285750" marR="0" lvl="0" indent="-285750" algn="l" defTabSz="914400" rtl="0" eaLnBrk="1" fontAlgn="base" latinLnBrk="0" hangingPunct="1">
              <a:lnSpc>
                <a:spcPct val="110000"/>
              </a:lnSpc>
              <a:spcBef>
                <a:spcPts val="600"/>
              </a:spcBef>
              <a:spcAft>
                <a:spcPts val="600"/>
              </a:spcAft>
              <a:buClrTx/>
              <a:buSzTx/>
              <a:buFont typeface="Arial" panose="020B0604020202020204" pitchFamily="34" charset="0"/>
              <a:buChar char="•"/>
              <a:tabLst/>
              <a:defRPr/>
            </a:pPr>
            <a:r>
              <a:rPr kumimoji="0" lang="en-AU" sz="1600" b="0" i="0" u="none" strike="noStrike" kern="1200" cap="none" spc="0" normalizeH="0" baseline="0" noProof="0" dirty="0">
                <a:ln>
                  <a:noFill/>
                </a:ln>
                <a:solidFill>
                  <a:srgbClr val="000000"/>
                </a:solidFill>
                <a:effectLst/>
                <a:uLnTx/>
                <a:uFillTx/>
                <a:latin typeface="Arial" charset="0"/>
                <a:ea typeface="+mn-ea"/>
                <a:cs typeface="Arial" charset="0"/>
              </a:rPr>
              <a:t>The Groundwater and Surface Water Assessments have considered potential changes in rainfall and evaporation to account for climate change predictions over the life of mining and post-mining. </a:t>
            </a:r>
          </a:p>
          <a:p>
            <a:pPr marL="285750" marR="0" lvl="0" indent="-285750" algn="l" defTabSz="914400" rtl="0" eaLnBrk="1" fontAlgn="base" latinLnBrk="0" hangingPunct="1">
              <a:lnSpc>
                <a:spcPct val="110000"/>
              </a:lnSpc>
              <a:spcBef>
                <a:spcPts val="600"/>
              </a:spcBef>
              <a:spcAft>
                <a:spcPts val="600"/>
              </a:spcAft>
              <a:buClrTx/>
              <a:buSzTx/>
              <a:buFont typeface="Arial" panose="020B0604020202020204" pitchFamily="34" charset="0"/>
              <a:buChar char="•"/>
              <a:tabLst/>
              <a:defRPr/>
            </a:pPr>
            <a:r>
              <a:rPr kumimoji="0" lang="en-AU" sz="1600" b="0" i="0" u="none" strike="noStrike" kern="1200" cap="none" spc="0" normalizeH="0" baseline="0" noProof="0" dirty="0">
                <a:ln>
                  <a:noFill/>
                </a:ln>
                <a:solidFill>
                  <a:srgbClr val="000000"/>
                </a:solidFill>
                <a:effectLst/>
                <a:uLnTx/>
                <a:uFillTx/>
                <a:latin typeface="Arial" charset="0"/>
                <a:ea typeface="+mn-ea"/>
                <a:cs typeface="Arial" charset="0"/>
              </a:rPr>
              <a:t>Post-mining: </a:t>
            </a:r>
          </a:p>
          <a:p>
            <a:pPr marL="627063" marR="0" lvl="1" indent="-285750" algn="l" defTabSz="914400" rtl="0" eaLnBrk="1" fontAlgn="base" latinLnBrk="0" hangingPunct="1">
              <a:lnSpc>
                <a:spcPct val="110000"/>
              </a:lnSpc>
              <a:spcBef>
                <a:spcPts val="600"/>
              </a:spcBef>
              <a:spcAft>
                <a:spcPts val="600"/>
              </a:spcAft>
              <a:buClrTx/>
              <a:buSzTx/>
              <a:buFont typeface="Wingdings" panose="05000000000000000000" pitchFamily="2" charset="2"/>
              <a:buChar char="§"/>
              <a:tabLst/>
              <a:defRPr/>
            </a:pPr>
            <a:r>
              <a:rPr kumimoji="0" lang="en-AU" sz="1400" b="0" i="0" u="none" strike="noStrike" kern="1200" cap="none" spc="0" normalizeH="0" baseline="0" noProof="0" dirty="0">
                <a:ln>
                  <a:noFill/>
                </a:ln>
                <a:solidFill>
                  <a:srgbClr val="000000"/>
                </a:solidFill>
                <a:effectLst/>
                <a:uLnTx/>
                <a:uFillTx/>
                <a:latin typeface="Arial" charset="0"/>
                <a:ea typeface="+mn-ea"/>
                <a:cs typeface="Arial" charset="0"/>
              </a:rPr>
              <a:t>The sensitivity of the final void pit lake equilibrium level has been tested by </a:t>
            </a:r>
            <a:r>
              <a:rPr kumimoji="0" lang="en-AU" sz="1400" b="0" i="0" u="none" strike="noStrike" kern="1200" cap="none" spc="0" normalizeH="0" baseline="0" noProof="0" dirty="0" err="1">
                <a:ln>
                  <a:noFill/>
                </a:ln>
                <a:solidFill>
                  <a:srgbClr val="000000"/>
                </a:solidFill>
                <a:effectLst/>
                <a:uLnTx/>
                <a:uFillTx/>
                <a:latin typeface="Arial" charset="0"/>
                <a:ea typeface="+mn-ea"/>
                <a:cs typeface="Arial" charset="0"/>
              </a:rPr>
              <a:t>Advisian</a:t>
            </a:r>
            <a:r>
              <a:rPr kumimoji="0" lang="en-AU" sz="1400" b="0" i="0" u="none" strike="noStrike" kern="1200" cap="none" spc="0" normalizeH="0" baseline="0" noProof="0" dirty="0">
                <a:ln>
                  <a:noFill/>
                </a:ln>
                <a:solidFill>
                  <a:srgbClr val="000000"/>
                </a:solidFill>
                <a:effectLst/>
                <a:uLnTx/>
                <a:uFillTx/>
                <a:latin typeface="Arial" charset="0"/>
                <a:ea typeface="+mn-ea"/>
                <a:cs typeface="Arial" charset="0"/>
              </a:rPr>
              <a:t> (2018) for various IPCC climate change scenarios. </a:t>
            </a:r>
          </a:p>
          <a:p>
            <a:pPr marL="285750" marR="0" lvl="0" indent="-285750" algn="l" defTabSz="914400" rtl="0" eaLnBrk="1" fontAlgn="base" latinLnBrk="0" hangingPunct="1">
              <a:lnSpc>
                <a:spcPct val="110000"/>
              </a:lnSpc>
              <a:spcBef>
                <a:spcPts val="600"/>
              </a:spcBef>
              <a:spcAft>
                <a:spcPts val="600"/>
              </a:spcAft>
              <a:buClrTx/>
              <a:buSzTx/>
              <a:buFont typeface="Arial" panose="020B0604020202020204" pitchFamily="34" charset="0"/>
              <a:buChar char="•"/>
              <a:tabLst/>
              <a:defRPr/>
            </a:pPr>
            <a:r>
              <a:rPr kumimoji="0" lang="en-AU" sz="1600" b="0" i="0" u="none" strike="noStrike" kern="1200" cap="none" spc="0" normalizeH="0" baseline="0" noProof="0" dirty="0">
                <a:ln>
                  <a:noFill/>
                </a:ln>
                <a:solidFill>
                  <a:srgbClr val="000000"/>
                </a:solidFill>
                <a:effectLst/>
                <a:uLnTx/>
                <a:uFillTx/>
                <a:latin typeface="Arial" charset="0"/>
                <a:ea typeface="+mn-ea"/>
                <a:cs typeface="Arial" charset="0"/>
              </a:rPr>
              <a:t>During mining: </a:t>
            </a:r>
          </a:p>
          <a:p>
            <a:pPr marL="627063" marR="0" lvl="1" indent="-285750" algn="l" defTabSz="914400" rtl="0" eaLnBrk="1" fontAlgn="base" latinLnBrk="0" hangingPunct="1">
              <a:lnSpc>
                <a:spcPct val="110000"/>
              </a:lnSpc>
              <a:spcBef>
                <a:spcPts val="600"/>
              </a:spcBef>
              <a:spcAft>
                <a:spcPts val="600"/>
              </a:spcAft>
              <a:buClrTx/>
              <a:buSzTx/>
              <a:buFont typeface="Wingdings" panose="05000000000000000000" pitchFamily="2" charset="2"/>
              <a:buChar char="§"/>
              <a:tabLst/>
              <a:defRPr/>
            </a:pPr>
            <a:r>
              <a:rPr kumimoji="0" lang="en-AU" sz="1400" b="0" i="0" u="none" strike="noStrike" kern="1200" cap="none" spc="0" normalizeH="0" baseline="0" noProof="0" dirty="0" err="1">
                <a:ln>
                  <a:noFill/>
                </a:ln>
                <a:solidFill>
                  <a:srgbClr val="000000"/>
                </a:solidFill>
                <a:effectLst/>
                <a:uLnTx/>
                <a:uFillTx/>
                <a:latin typeface="Arial" charset="0"/>
                <a:ea typeface="+mn-ea"/>
                <a:cs typeface="Arial" charset="0"/>
              </a:rPr>
              <a:t>NarClim</a:t>
            </a:r>
            <a:r>
              <a:rPr kumimoji="0" lang="en-AU" sz="1400" b="0" i="0" u="none" strike="noStrike" kern="1200" cap="none" spc="0" normalizeH="0" baseline="0" noProof="0" dirty="0">
                <a:ln>
                  <a:noFill/>
                </a:ln>
                <a:solidFill>
                  <a:srgbClr val="000000"/>
                </a:solidFill>
                <a:effectLst/>
                <a:uLnTx/>
                <a:uFillTx/>
                <a:latin typeface="Arial" charset="0"/>
                <a:ea typeface="+mn-ea"/>
                <a:cs typeface="Arial" charset="0"/>
              </a:rPr>
              <a:t>, </a:t>
            </a:r>
            <a:r>
              <a:rPr kumimoji="0" lang="en-AU" sz="1400" b="0" i="0" u="none" strike="noStrike" kern="1200" cap="none" spc="0" normalizeH="0" baseline="0" noProof="0" dirty="0" err="1">
                <a:ln>
                  <a:noFill/>
                </a:ln>
                <a:solidFill>
                  <a:srgbClr val="000000"/>
                </a:solidFill>
                <a:effectLst/>
                <a:uLnTx/>
                <a:uFillTx/>
                <a:latin typeface="Arial" charset="0"/>
                <a:ea typeface="+mn-ea"/>
                <a:cs typeface="Arial" charset="0"/>
              </a:rPr>
              <a:t>CCiA</a:t>
            </a:r>
            <a:r>
              <a:rPr kumimoji="0" lang="en-AU" sz="1400" b="0" i="0" u="none" strike="noStrike" kern="1200" cap="none" spc="0" normalizeH="0" baseline="0" noProof="0" dirty="0">
                <a:ln>
                  <a:noFill/>
                </a:ln>
                <a:solidFill>
                  <a:srgbClr val="000000"/>
                </a:solidFill>
                <a:effectLst/>
                <a:uLnTx/>
                <a:uFillTx/>
                <a:latin typeface="Arial" charset="0"/>
                <a:ea typeface="+mn-ea"/>
                <a:cs typeface="Arial" charset="0"/>
              </a:rPr>
              <a:t> and CSIRO modelling predictions have been reviewed for Project mining and post-mining periods, for each of four seasons. </a:t>
            </a:r>
          </a:p>
          <a:p>
            <a:pPr marL="627063" marR="0" lvl="1" indent="-285750" algn="l" defTabSz="914400" rtl="0" eaLnBrk="1" fontAlgn="base" latinLnBrk="0" hangingPunct="1">
              <a:lnSpc>
                <a:spcPct val="110000"/>
              </a:lnSpc>
              <a:spcBef>
                <a:spcPts val="600"/>
              </a:spcBef>
              <a:spcAft>
                <a:spcPts val="600"/>
              </a:spcAft>
              <a:buClrTx/>
              <a:buSzTx/>
              <a:buFont typeface="Wingdings" panose="05000000000000000000" pitchFamily="2" charset="2"/>
              <a:buChar char="§"/>
              <a:tabLst/>
              <a:defRPr/>
            </a:pPr>
            <a:r>
              <a:rPr kumimoji="0" lang="en-AU" sz="1400" b="0" i="0" u="none" strike="noStrike" kern="1200" cap="none" spc="0" normalizeH="0" baseline="0" noProof="0" dirty="0">
                <a:ln>
                  <a:noFill/>
                </a:ln>
                <a:solidFill>
                  <a:srgbClr val="000000"/>
                </a:solidFill>
                <a:effectLst/>
                <a:uLnTx/>
                <a:uFillTx/>
                <a:latin typeface="Arial" charset="0"/>
                <a:ea typeface="+mn-ea"/>
                <a:cs typeface="Arial" charset="0"/>
              </a:rPr>
              <a:t>The pit inflow predicted by the groundwater model was found to be insensitive to recharge variation predicted by </a:t>
            </a:r>
            <a:r>
              <a:rPr kumimoji="0" lang="en-AU" sz="1400" b="0" i="0" u="none" strike="noStrike" kern="1200" cap="none" spc="0" normalizeH="0" baseline="0" noProof="0" dirty="0" err="1">
                <a:ln>
                  <a:noFill/>
                </a:ln>
                <a:solidFill>
                  <a:srgbClr val="000000"/>
                </a:solidFill>
                <a:effectLst/>
                <a:uLnTx/>
                <a:uFillTx/>
                <a:latin typeface="Arial" charset="0"/>
                <a:ea typeface="+mn-ea"/>
                <a:cs typeface="Arial" charset="0"/>
              </a:rPr>
              <a:t>CCiA</a:t>
            </a:r>
            <a:r>
              <a:rPr kumimoji="0" lang="en-AU" sz="1400" b="0" i="0" u="none" strike="noStrike" kern="1200" cap="none" spc="0" normalizeH="0" baseline="0" noProof="0" dirty="0">
                <a:ln>
                  <a:noFill/>
                </a:ln>
                <a:solidFill>
                  <a:srgbClr val="000000"/>
                </a:solidFill>
                <a:effectLst/>
                <a:uLnTx/>
                <a:uFillTx/>
                <a:latin typeface="Arial" charset="0"/>
                <a:ea typeface="+mn-ea"/>
                <a:cs typeface="Arial" charset="0"/>
              </a:rPr>
              <a:t> climate change models. </a:t>
            </a:r>
          </a:p>
          <a:p>
            <a:pPr marL="627063" marR="0" lvl="1" indent="-285750" algn="l" defTabSz="914400" rtl="0" eaLnBrk="1" fontAlgn="base" latinLnBrk="0" hangingPunct="1">
              <a:lnSpc>
                <a:spcPct val="110000"/>
              </a:lnSpc>
              <a:spcBef>
                <a:spcPts val="600"/>
              </a:spcBef>
              <a:spcAft>
                <a:spcPts val="600"/>
              </a:spcAft>
              <a:buClrTx/>
              <a:buSzTx/>
              <a:buFont typeface="Wingdings" panose="05000000000000000000" pitchFamily="2" charset="2"/>
              <a:buChar char="§"/>
              <a:tabLst/>
              <a:defRPr/>
            </a:pPr>
            <a:r>
              <a:rPr kumimoji="0" lang="en-AU" sz="1400" b="0" i="0" u="none" strike="noStrike" kern="1200" cap="none" spc="0" normalizeH="0" baseline="0" noProof="0" dirty="0">
                <a:ln>
                  <a:noFill/>
                </a:ln>
                <a:solidFill>
                  <a:srgbClr val="000000"/>
                </a:solidFill>
                <a:effectLst/>
                <a:uLnTx/>
                <a:uFillTx/>
                <a:latin typeface="Arial" charset="0"/>
                <a:ea typeface="+mn-ea"/>
                <a:cs typeface="Arial" charset="0"/>
              </a:rPr>
              <a:t>The site water balance predicts water supply demands could be met (within Whitehaven’s licensed allocations) and that the water management system would operate satisfactorily to contain rainfall runoff. </a:t>
            </a:r>
          </a:p>
          <a:p>
            <a:pPr marL="285750" marR="0" lvl="0" indent="-285750" algn="l" defTabSz="914400" rtl="0" eaLnBrk="1" fontAlgn="base" latinLnBrk="0" hangingPunct="1">
              <a:lnSpc>
                <a:spcPct val="110000"/>
              </a:lnSpc>
              <a:spcBef>
                <a:spcPts val="600"/>
              </a:spcBef>
              <a:spcAft>
                <a:spcPts val="600"/>
              </a:spcAft>
              <a:buClrTx/>
              <a:buSzTx/>
              <a:buFont typeface="Arial" panose="020B0604020202020204" pitchFamily="34" charset="0"/>
              <a:buChar char="•"/>
              <a:tabLst/>
              <a:defRPr/>
            </a:pPr>
            <a:r>
              <a:rPr kumimoji="0" lang="en-AU" sz="1600" b="0" i="0" u="none" strike="noStrike" kern="1200" cap="none" spc="0" normalizeH="0" baseline="0" noProof="0" dirty="0">
                <a:ln>
                  <a:noFill/>
                </a:ln>
                <a:solidFill>
                  <a:srgbClr val="000000"/>
                </a:solidFill>
                <a:effectLst/>
                <a:uLnTx/>
                <a:uFillTx/>
                <a:latin typeface="Arial" charset="0"/>
                <a:ea typeface="+mn-ea"/>
                <a:cs typeface="Arial" charset="0"/>
              </a:rPr>
              <a:t>Groundwater and Surface Water Assessment have been peer reviewed (for the EIS and by / on behalf of DPE)</a:t>
            </a:r>
          </a:p>
          <a:p>
            <a:pPr marL="285750" marR="0" lvl="0" indent="-285750" algn="l" defTabSz="914400" rtl="0" eaLnBrk="1" fontAlgn="base" latinLnBrk="0" hangingPunct="1">
              <a:lnSpc>
                <a:spcPct val="110000"/>
              </a:lnSpc>
              <a:spcBef>
                <a:spcPts val="600"/>
              </a:spcBef>
              <a:spcAft>
                <a:spcPts val="60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54504942"/>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2D8B11C-EF97-498C-B9FF-4292C1AED80E}"/>
              </a:ext>
            </a:extLst>
          </p:cNvPr>
          <p:cNvSpPr>
            <a:spLocks noChangeArrowheads="1"/>
          </p:cNvSpPr>
          <p:nvPr/>
        </p:nvSpPr>
        <p:spPr bwMode="auto">
          <a:xfrm>
            <a:off x="0" y="5506948"/>
            <a:ext cx="9144000" cy="1351051"/>
          </a:xfrm>
          <a:prstGeom prst="rect">
            <a:avLst/>
          </a:prstGeom>
          <a:solidFill>
            <a:schemeClr val="bg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 name="Rectangle 9">
            <a:extLst>
              <a:ext uri="{FF2B5EF4-FFF2-40B4-BE49-F238E27FC236}">
                <a16:creationId xmlns:a16="http://schemas.microsoft.com/office/drawing/2014/main" id="{7CC11D2B-0EDF-4E42-BBA1-17266C4BAA54}"/>
              </a:ext>
            </a:extLst>
          </p:cNvPr>
          <p:cNvSpPr>
            <a:spLocks noChangeArrowheads="1"/>
          </p:cNvSpPr>
          <p:nvPr/>
        </p:nvSpPr>
        <p:spPr bwMode="auto">
          <a:xfrm rot="10800000">
            <a:off x="0" y="5506948"/>
            <a:ext cx="9144000" cy="986312"/>
          </a:xfrm>
          <a:prstGeom prst="rect">
            <a:avLst/>
          </a:prstGeom>
          <a:gradFill>
            <a:gsLst>
              <a:gs pos="0">
                <a:srgbClr val="0A5B18"/>
              </a:gs>
              <a:gs pos="50000">
                <a:srgbClr val="D0EBB3"/>
              </a:gs>
              <a:gs pos="100000">
                <a:schemeClr val="bg1"/>
              </a:gs>
            </a:gsLst>
            <a:lin ang="0" scaled="1"/>
          </a:gradFill>
          <a:ln w="9525">
            <a:no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5" name="Text Box 17">
            <a:extLst>
              <a:ext uri="{FF2B5EF4-FFF2-40B4-BE49-F238E27FC236}">
                <a16:creationId xmlns:a16="http://schemas.microsoft.com/office/drawing/2014/main" id="{3978C70C-FEC9-47EC-9899-2FAB2E6F4411}"/>
              </a:ext>
            </a:extLst>
          </p:cNvPr>
          <p:cNvSpPr txBox="1">
            <a:spLocks noChangeArrowheads="1"/>
          </p:cNvSpPr>
          <p:nvPr/>
        </p:nvSpPr>
        <p:spPr bwMode="auto">
          <a:xfrm>
            <a:off x="388938" y="6082285"/>
            <a:ext cx="8755062" cy="400110"/>
          </a:xfrm>
          <a:prstGeom prst="rect">
            <a:avLst/>
          </a:prstGeom>
          <a:noFill/>
          <a:ln w="9525">
            <a:noFill/>
            <a:miter lim="800000"/>
            <a:headEnd/>
            <a:tailEnd/>
          </a:ln>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AU" sz="2000" b="0" i="0" u="none" strike="noStrike" kern="1200" cap="none" spc="0" normalizeH="0" baseline="0" noProof="0" dirty="0">
                <a:ln>
                  <a:noFill/>
                </a:ln>
                <a:solidFill>
                  <a:srgbClr val="FFFFFF"/>
                </a:solidFill>
                <a:effectLst/>
                <a:uLnTx/>
                <a:uFillTx/>
                <a:latin typeface="Arial Black" pitchFamily="34" charset="0"/>
                <a:ea typeface="+mn-ea"/>
                <a:cs typeface="Arial" charset="0"/>
              </a:rPr>
              <a:t>www.hydrosimulations.com</a:t>
            </a:r>
          </a:p>
        </p:txBody>
      </p:sp>
      <p:pic>
        <p:nvPicPr>
          <p:cNvPr id="6" name="Picture 5" descr="hs-logo-green-RGB10_91_24.png">
            <a:extLst>
              <a:ext uri="{FF2B5EF4-FFF2-40B4-BE49-F238E27FC236}">
                <a16:creationId xmlns:a16="http://schemas.microsoft.com/office/drawing/2014/main" id="{3D5E6240-26ED-46C9-86BD-316A9DE491B0}"/>
              </a:ext>
            </a:extLst>
          </p:cNvPr>
          <p:cNvPicPr>
            <a:picLocks noChangeAspect="1"/>
          </p:cNvPicPr>
          <p:nvPr/>
        </p:nvPicPr>
        <p:blipFill>
          <a:blip r:embed="rId3" cstate="print"/>
          <a:stretch>
            <a:fillRect/>
          </a:stretch>
        </p:blipFill>
        <p:spPr>
          <a:xfrm>
            <a:off x="2283216" y="2071877"/>
            <a:ext cx="4598155" cy="1004698"/>
          </a:xfrm>
          <a:prstGeom prst="rect">
            <a:avLst/>
          </a:prstGeom>
        </p:spPr>
      </p:pic>
      <p:sp>
        <p:nvSpPr>
          <p:cNvPr id="7" name="Slide Number Placeholder 5">
            <a:extLst>
              <a:ext uri="{FF2B5EF4-FFF2-40B4-BE49-F238E27FC236}">
                <a16:creationId xmlns:a16="http://schemas.microsoft.com/office/drawing/2014/main" id="{C224ED3F-FDA1-4C0E-8791-9741D66FAE25}"/>
              </a:ext>
            </a:extLst>
          </p:cNvPr>
          <p:cNvSpPr txBox="1">
            <a:spLocks/>
          </p:cNvSpPr>
          <p:nvPr/>
        </p:nvSpPr>
        <p:spPr>
          <a:xfrm>
            <a:off x="8648700" y="6089650"/>
            <a:ext cx="358140" cy="365125"/>
          </a:xfrm>
          <a:prstGeom prst="rect">
            <a:avLst/>
          </a:prstGeom>
        </p:spPr>
        <p:txBody>
          <a:bodyPr/>
          <a:lstStyle>
            <a:defPPr>
              <a:defRPr lang="en-AU"/>
            </a:defPPr>
            <a:lvl1pPr algn="l" rtl="0" fontAlgn="base">
              <a:spcBef>
                <a:spcPct val="0"/>
              </a:spcBef>
              <a:spcAft>
                <a:spcPct val="0"/>
              </a:spcAft>
              <a:defRPr sz="1600" kern="1200">
                <a:solidFill>
                  <a:schemeClr val="tx1"/>
                </a:solidFill>
                <a:latin typeface="Arial" charset="0"/>
                <a:ea typeface="+mn-ea"/>
                <a:cs typeface="Arial" charset="0"/>
              </a:defRPr>
            </a:lvl1pPr>
            <a:lvl2pPr marL="457200" algn="l" rtl="0" fontAlgn="base">
              <a:spcBef>
                <a:spcPct val="0"/>
              </a:spcBef>
              <a:spcAft>
                <a:spcPct val="0"/>
              </a:spcAft>
              <a:defRPr sz="1600" kern="1200">
                <a:solidFill>
                  <a:schemeClr val="tx1"/>
                </a:solidFill>
                <a:latin typeface="Arial" charset="0"/>
                <a:ea typeface="+mn-ea"/>
                <a:cs typeface="Arial" charset="0"/>
              </a:defRPr>
            </a:lvl2pPr>
            <a:lvl3pPr marL="914400" algn="l" rtl="0" fontAlgn="base">
              <a:spcBef>
                <a:spcPct val="0"/>
              </a:spcBef>
              <a:spcAft>
                <a:spcPct val="0"/>
              </a:spcAft>
              <a:defRPr sz="1600" kern="1200">
                <a:solidFill>
                  <a:schemeClr val="tx1"/>
                </a:solidFill>
                <a:latin typeface="Arial" charset="0"/>
                <a:ea typeface="+mn-ea"/>
                <a:cs typeface="Arial" charset="0"/>
              </a:defRPr>
            </a:lvl3pPr>
            <a:lvl4pPr marL="1371600" algn="l" rtl="0" fontAlgn="base">
              <a:spcBef>
                <a:spcPct val="0"/>
              </a:spcBef>
              <a:spcAft>
                <a:spcPct val="0"/>
              </a:spcAft>
              <a:defRPr sz="1600" kern="1200">
                <a:solidFill>
                  <a:schemeClr val="tx1"/>
                </a:solidFill>
                <a:latin typeface="Arial" charset="0"/>
                <a:ea typeface="+mn-ea"/>
                <a:cs typeface="Arial" charset="0"/>
              </a:defRPr>
            </a:lvl4pPr>
            <a:lvl5pPr marL="1828800" algn="l" rtl="0" fontAlgn="base">
              <a:spcBef>
                <a:spcPct val="0"/>
              </a:spcBef>
              <a:spcAft>
                <a:spcPct val="0"/>
              </a:spcAft>
              <a:defRPr sz="1600" kern="1200">
                <a:solidFill>
                  <a:schemeClr val="tx1"/>
                </a:solidFill>
                <a:latin typeface="Arial" charset="0"/>
                <a:ea typeface="+mn-ea"/>
                <a:cs typeface="Arial" charset="0"/>
              </a:defRPr>
            </a:lvl5pPr>
            <a:lvl6pPr marL="2286000" algn="l" defTabSz="914400" rtl="0" eaLnBrk="1" latinLnBrk="0" hangingPunct="1">
              <a:defRPr sz="1600" kern="1200">
                <a:solidFill>
                  <a:schemeClr val="tx1"/>
                </a:solidFill>
                <a:latin typeface="Arial" charset="0"/>
                <a:ea typeface="+mn-ea"/>
                <a:cs typeface="Arial" charset="0"/>
              </a:defRPr>
            </a:lvl6pPr>
            <a:lvl7pPr marL="2743200" algn="l" defTabSz="914400" rtl="0" eaLnBrk="1" latinLnBrk="0" hangingPunct="1">
              <a:defRPr sz="1600" kern="1200">
                <a:solidFill>
                  <a:schemeClr val="tx1"/>
                </a:solidFill>
                <a:latin typeface="Arial" charset="0"/>
                <a:ea typeface="+mn-ea"/>
                <a:cs typeface="Arial" charset="0"/>
              </a:defRPr>
            </a:lvl7pPr>
            <a:lvl8pPr marL="3200400" algn="l" defTabSz="914400" rtl="0" eaLnBrk="1" latinLnBrk="0" hangingPunct="1">
              <a:defRPr sz="1600" kern="1200">
                <a:solidFill>
                  <a:schemeClr val="tx1"/>
                </a:solidFill>
                <a:latin typeface="Arial" charset="0"/>
                <a:ea typeface="+mn-ea"/>
                <a:cs typeface="Arial" charset="0"/>
              </a:defRPr>
            </a:lvl8pPr>
            <a:lvl9pPr marL="3657600" algn="l" defTabSz="914400" rtl="0" eaLnBrk="1" latinLnBrk="0" hangingPunct="1">
              <a:defRPr sz="1600" kern="1200">
                <a:solidFill>
                  <a:schemeClr val="tx1"/>
                </a:solidFill>
                <a:latin typeface="Arial" charset="0"/>
                <a:ea typeface="+mn-ea"/>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62B5CA2F-5FD0-4E4B-97F0-CB1C5F96DAFE}" type="slidenum">
              <a:rPr kumimoji="0" lang="en-AU" sz="16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32</a:t>
            </a:fld>
            <a:endParaRPr kumimoji="0" lang="en-AU" sz="16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8" name="TextBox 7">
            <a:extLst>
              <a:ext uri="{FF2B5EF4-FFF2-40B4-BE49-F238E27FC236}">
                <a16:creationId xmlns:a16="http://schemas.microsoft.com/office/drawing/2014/main" id="{13D3C441-0056-405C-A77F-79A0F4449408}"/>
              </a:ext>
            </a:extLst>
          </p:cNvPr>
          <p:cNvSpPr txBox="1"/>
          <p:nvPr/>
        </p:nvSpPr>
        <p:spPr>
          <a:xfrm>
            <a:off x="3466569" y="3651912"/>
            <a:ext cx="2210862"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3600" b="1" i="0" u="none" strike="noStrike" kern="1200" cap="none" spc="0" normalizeH="0" baseline="0" noProof="0" dirty="0">
                <a:ln>
                  <a:noFill/>
                </a:ln>
                <a:solidFill>
                  <a:srgbClr val="000000"/>
                </a:solidFill>
                <a:effectLst/>
                <a:uLnTx/>
                <a:uFillTx/>
                <a:latin typeface="Arial" charset="0"/>
                <a:ea typeface="+mn-ea"/>
                <a:cs typeface="Arial" charset="0"/>
              </a:rPr>
              <a:t>THE END</a:t>
            </a:r>
          </a:p>
        </p:txBody>
      </p:sp>
    </p:spTree>
    <p:extLst>
      <p:ext uri="{BB962C8B-B14F-4D97-AF65-F5344CB8AC3E}">
        <p14:creationId xmlns:p14="http://schemas.microsoft.com/office/powerpoint/2010/main" val="738640856"/>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3F6A9-5B48-4608-B29D-CAB102F2EEBD}"/>
              </a:ext>
            </a:extLst>
          </p:cNvPr>
          <p:cNvSpPr>
            <a:spLocks noGrp="1"/>
          </p:cNvSpPr>
          <p:nvPr>
            <p:ph type="ctrTitle"/>
          </p:nvPr>
        </p:nvSpPr>
        <p:spPr/>
        <p:txBody>
          <a:bodyPr>
            <a:normAutofit/>
          </a:bodyPr>
          <a:lstStyle/>
          <a:p>
            <a:r>
              <a:rPr lang="en-AU" sz="4800" b="1" dirty="0"/>
              <a:t>Surface Water</a:t>
            </a:r>
          </a:p>
        </p:txBody>
      </p:sp>
    </p:spTree>
    <p:extLst>
      <p:ext uri="{BB962C8B-B14F-4D97-AF65-F5344CB8AC3E}">
        <p14:creationId xmlns:p14="http://schemas.microsoft.com/office/powerpoint/2010/main" val="9951971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Placeholder 7">
            <a:extLst>
              <a:ext uri="{FF2B5EF4-FFF2-40B4-BE49-F238E27FC236}">
                <a16:creationId xmlns:a16="http://schemas.microsoft.com/office/drawing/2014/main" id="{AFE17272-3305-4055-9E90-39AF3DF0E548}"/>
              </a:ext>
            </a:extLst>
          </p:cNvPr>
          <p:cNvSpPr>
            <a:spLocks noGrp="1" noChangeArrowheads="1"/>
          </p:cNvSpPr>
          <p:nvPr>
            <p:ph type="body" sz="quarter" idx="11"/>
          </p:nvPr>
        </p:nvSpPr>
        <p:spPr>
          <a:xfrm>
            <a:off x="3173413" y="4086225"/>
            <a:ext cx="4352925" cy="676275"/>
          </a:xfrm>
        </p:spPr>
        <p:txBody>
          <a:bodyPr/>
          <a:lstStyle/>
          <a:p>
            <a:pPr marL="0" indent="0">
              <a:spcBef>
                <a:spcPct val="0"/>
              </a:spcBef>
              <a:spcAft>
                <a:spcPts val="300"/>
              </a:spcAft>
              <a:buFont typeface="Wingdings 3" panose="05040102010807070707" pitchFamily="18" charset="2"/>
              <a:buNone/>
              <a:defRPr/>
            </a:pPr>
            <a:r>
              <a:rPr lang="en-US" altLang="en-US" sz="1200" b="1" dirty="0">
                <a:latin typeface="Arial Narrow" panose="020B0606020202030204" pitchFamily="34" charset="0"/>
              </a:rPr>
              <a:t>Chris Thomas</a:t>
            </a:r>
          </a:p>
          <a:p>
            <a:pPr marL="0" indent="0">
              <a:spcBef>
                <a:spcPct val="0"/>
              </a:spcBef>
              <a:buFont typeface="Wingdings 3" panose="05040102010807070707" pitchFamily="18" charset="2"/>
              <a:buNone/>
              <a:defRPr/>
            </a:pPr>
            <a:r>
              <a:rPr lang="en-US" altLang="en-US" sz="1200" b="1" i="1" dirty="0">
                <a:latin typeface="Arial Narrow" panose="020B0606020202030204" pitchFamily="34" charset="0"/>
              </a:rPr>
              <a:t>Senior Principal</a:t>
            </a:r>
            <a:br>
              <a:rPr lang="en-US" altLang="en-US" sz="1200" b="1" i="1" dirty="0">
                <a:latin typeface="Arial Narrow" panose="020B0606020202030204" pitchFamily="34" charset="0"/>
              </a:rPr>
            </a:br>
            <a:r>
              <a:rPr lang="en-US" altLang="en-US" sz="1200" b="1" i="1" dirty="0">
                <a:latin typeface="Arial Narrow" panose="020B0606020202030204" pitchFamily="34" charset="0"/>
              </a:rPr>
              <a:t>Practice Lead – Water Resources</a:t>
            </a:r>
          </a:p>
          <a:p>
            <a:pPr>
              <a:spcBef>
                <a:spcPct val="0"/>
              </a:spcBef>
              <a:spcAft>
                <a:spcPct val="0"/>
              </a:spcAft>
              <a:defRPr/>
            </a:pPr>
            <a:endParaRPr lang="en-US" altLang="en-US" sz="1200" b="1" dirty="0">
              <a:latin typeface="Arial Narrow" panose="020B0606020202030204" pitchFamily="34" charset="0"/>
            </a:endParaRPr>
          </a:p>
          <a:p>
            <a:pPr marL="0" indent="0">
              <a:spcBef>
                <a:spcPct val="0"/>
              </a:spcBef>
              <a:spcAft>
                <a:spcPct val="0"/>
              </a:spcAft>
              <a:buFont typeface="Wingdings 3" panose="05040102010807070707" pitchFamily="18" charset="2"/>
              <a:buNone/>
              <a:defRPr/>
            </a:pPr>
            <a:r>
              <a:rPr lang="en-US" altLang="en-US" sz="1200" b="1" dirty="0">
                <a:latin typeface="Arial Narrow" panose="020B0606020202030204" pitchFamily="34" charset="0"/>
              </a:rPr>
              <a:t>25 February 2019</a:t>
            </a:r>
          </a:p>
        </p:txBody>
      </p:sp>
      <p:sp>
        <p:nvSpPr>
          <p:cNvPr id="7171" name="Title 6">
            <a:extLst>
              <a:ext uri="{FF2B5EF4-FFF2-40B4-BE49-F238E27FC236}">
                <a16:creationId xmlns:a16="http://schemas.microsoft.com/office/drawing/2014/main" id="{9406C5C3-097A-4CD6-BD20-8A1030B83CAA}"/>
              </a:ext>
            </a:extLst>
          </p:cNvPr>
          <p:cNvSpPr>
            <a:spLocks noGrp="1" noChangeArrowheads="1"/>
          </p:cNvSpPr>
          <p:nvPr>
            <p:ph type="title"/>
          </p:nvPr>
        </p:nvSpPr>
        <p:spPr>
          <a:xfrm>
            <a:off x="3173413" y="1900238"/>
            <a:ext cx="4560887" cy="1711325"/>
          </a:xfrm>
        </p:spPr>
        <p:txBody>
          <a:bodyPr/>
          <a:lstStyle/>
          <a:p>
            <a:r>
              <a:rPr lang="en-US" altLang="en-US" sz="2400" b="1">
                <a:latin typeface="Segoe UI" panose="020B0502040204020203" pitchFamily="34" charset="0"/>
              </a:rPr>
              <a:t>Vickery Extension Project</a:t>
            </a:r>
            <a:br>
              <a:rPr lang="en-US" altLang="en-US" sz="2000" b="1">
                <a:latin typeface="Segoe UI" panose="020B0502040204020203" pitchFamily="34" charset="0"/>
              </a:rPr>
            </a:br>
            <a:r>
              <a:rPr lang="en-US" altLang="en-US" sz="2000" b="1">
                <a:latin typeface="Segoe UI" panose="020B0502040204020203" pitchFamily="34" charset="0"/>
              </a:rPr>
              <a:t>Surface Water Assessment</a:t>
            </a:r>
            <a:br>
              <a:rPr lang="en-US" altLang="en-US" sz="2000" b="1">
                <a:latin typeface="Segoe UI" panose="020B0502040204020203" pitchFamily="34" charset="0"/>
              </a:rPr>
            </a:br>
            <a:r>
              <a:rPr lang="en-US" altLang="en-US" sz="2000" b="1">
                <a:latin typeface="Segoe UI" panose="020B0502040204020203" pitchFamily="34" charset="0"/>
              </a:rPr>
              <a:t> </a:t>
            </a:r>
            <a:br>
              <a:rPr lang="en-US" altLang="en-US" sz="2000" b="1">
                <a:latin typeface="Segoe UI" panose="020B0502040204020203" pitchFamily="34" charset="0"/>
              </a:rPr>
            </a:br>
            <a:endParaRPr lang="en-US" altLang="en-US" sz="2000" b="1">
              <a:latin typeface="Segoe UI" panose="020B0502040204020203" pitchFamily="34" charset="0"/>
            </a:endParaRPr>
          </a:p>
        </p:txBody>
      </p:sp>
      <p:sp>
        <p:nvSpPr>
          <p:cNvPr id="7172" name="Text Placeholder 8">
            <a:extLst>
              <a:ext uri="{FF2B5EF4-FFF2-40B4-BE49-F238E27FC236}">
                <a16:creationId xmlns:a16="http://schemas.microsoft.com/office/drawing/2014/main" id="{821665F6-70B6-490A-8485-D6229F3CAD2D}"/>
              </a:ext>
            </a:extLst>
          </p:cNvPr>
          <p:cNvSpPr>
            <a:spLocks noGrp="1" noChangeArrowheads="1"/>
          </p:cNvSpPr>
          <p:nvPr>
            <p:ph type="body" sz="quarter" idx="12"/>
          </p:nvPr>
        </p:nvSpPr>
        <p:spPr>
          <a:xfrm>
            <a:off x="3159125" y="3124200"/>
            <a:ext cx="4327525" cy="928688"/>
          </a:xfrm>
        </p:spPr>
        <p:txBody>
          <a:bodyPr/>
          <a:lstStyle/>
          <a:p>
            <a:pPr marL="0" indent="0">
              <a:buFont typeface="Wingdings 3" panose="05040102010807070707" pitchFamily="18" charset="2"/>
              <a:buNone/>
            </a:pPr>
            <a:r>
              <a:rPr lang="en-US" altLang="en-US" b="1">
                <a:latin typeface="Arial Narrow" panose="020B0606020202030204" pitchFamily="34" charset="0"/>
              </a:rPr>
              <a:t>Independent Planning Commission Briefing</a:t>
            </a:r>
          </a:p>
        </p:txBody>
      </p:sp>
      <p:pic>
        <p:nvPicPr>
          <p:cNvPr id="7173" name="Picture 2">
            <a:extLst>
              <a:ext uri="{FF2B5EF4-FFF2-40B4-BE49-F238E27FC236}">
                <a16:creationId xmlns:a16="http://schemas.microsoft.com/office/drawing/2014/main" id="{5127A609-5167-4F0B-830C-1DD6183BCC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85077" b="97929"/>
          <a:stretch>
            <a:fillRect/>
          </a:stretch>
        </p:blipFill>
        <p:spPr bwMode="auto">
          <a:xfrm>
            <a:off x="5181600" y="368300"/>
            <a:ext cx="35941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TextBox 3">
            <a:extLst>
              <a:ext uri="{FF2B5EF4-FFF2-40B4-BE49-F238E27FC236}">
                <a16:creationId xmlns:a16="http://schemas.microsoft.com/office/drawing/2014/main" id="{762C5D2C-852D-4F5E-9DEE-2404BF8C6EC3}"/>
              </a:ext>
            </a:extLst>
          </p:cNvPr>
          <p:cNvSpPr txBox="1">
            <a:spLocks noChangeArrowheads="1"/>
          </p:cNvSpPr>
          <p:nvPr/>
        </p:nvSpPr>
        <p:spPr bwMode="auto">
          <a:xfrm>
            <a:off x="838200" y="908050"/>
            <a:ext cx="20748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969696"/>
              </a:buClr>
              <a:buSzPct val="80000"/>
              <a:buFont typeface="Wingdings 3" panose="05040102010807070707" pitchFamily="18" charset="2"/>
              <a:buChar char="u"/>
              <a:defRPr sz="2400">
                <a:solidFill>
                  <a:schemeClr val="tx1"/>
                </a:solidFill>
                <a:latin typeface="Arial" panose="020B0604020202020204" pitchFamily="34" charset="0"/>
              </a:defRPr>
            </a:lvl1pPr>
            <a:lvl2pPr marL="742950" indent="-285750">
              <a:spcBef>
                <a:spcPct val="20000"/>
              </a:spcBef>
              <a:buClr>
                <a:srgbClr val="FF1100"/>
              </a:buClr>
              <a:buFont typeface="Symbol" panose="05050102010706020507" pitchFamily="18" charset="2"/>
              <a:buChar char="·"/>
              <a:defRPr sz="2000">
                <a:solidFill>
                  <a:schemeClr val="tx1"/>
                </a:solidFill>
                <a:latin typeface="Arial" panose="020B0604020202020204" pitchFamily="34" charset="0"/>
              </a:defRPr>
            </a:lvl2pPr>
            <a:lvl3pPr marL="1143000" indent="-228600">
              <a:spcBef>
                <a:spcPct val="20000"/>
              </a:spcBef>
              <a:buClr>
                <a:schemeClr val="tx1"/>
              </a:buClr>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Clr>
                <a:srgbClr val="969696"/>
              </a:buClr>
              <a:buSzPct val="80000"/>
              <a:buFont typeface="Times New Roman" panose="02020603050405020304" pitchFamily="18" charset="0"/>
              <a:buChar char="♦"/>
              <a:defRPr sz="1600">
                <a:solidFill>
                  <a:schemeClr val="tx1"/>
                </a:solidFill>
                <a:latin typeface="Arial" panose="020B0604020202020204" pitchFamily="34" charset="0"/>
              </a:defRPr>
            </a:lvl4pPr>
            <a:lvl5pPr marL="2057400" indent="-228600">
              <a:spcBef>
                <a:spcPct val="20000"/>
              </a:spcBef>
              <a:buClr>
                <a:schemeClr val="tx1"/>
              </a:buClr>
              <a:buSzPct val="8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0000"/>
              <a:buFont typeface="Arial" panose="020B0604020202020204" pitchFamily="34" charset="0"/>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mn-cs"/>
              </a:rPr>
              <a:t>Relevant image needed</a:t>
            </a:r>
          </a:p>
        </p:txBody>
      </p:sp>
      <p:sp>
        <p:nvSpPr>
          <p:cNvPr id="7" name="Parallelogram 6">
            <a:extLst>
              <a:ext uri="{FF2B5EF4-FFF2-40B4-BE49-F238E27FC236}">
                <a16:creationId xmlns:a16="http://schemas.microsoft.com/office/drawing/2014/main" id="{E3E93A43-DDF5-4301-92A3-9E338F144177}"/>
              </a:ext>
            </a:extLst>
          </p:cNvPr>
          <p:cNvSpPr/>
          <p:nvPr/>
        </p:nvSpPr>
        <p:spPr bwMode="auto">
          <a:xfrm>
            <a:off x="5791200" y="1585913"/>
            <a:ext cx="1216025" cy="914400"/>
          </a:xfrm>
          <a:prstGeom prst="parallelogram">
            <a:avLst/>
          </a:prstGeom>
          <a:noFill/>
          <a:ln w="9525" cap="flat" cmpd="sng" algn="ctr">
            <a:noFill/>
            <a:prstDash val="solid"/>
            <a:round/>
            <a:headEnd type="none" w="med" len="med"/>
            <a:tailEnd type="none" w="med" len="med"/>
          </a:ln>
          <a:effectLst/>
        </p:spPr>
        <p:txBody>
          <a:bodyPr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endParaRPr>
          </a:p>
        </p:txBody>
      </p:sp>
      <p:sp>
        <p:nvSpPr>
          <p:cNvPr id="8" name="Parallelogram 7">
            <a:extLst>
              <a:ext uri="{FF2B5EF4-FFF2-40B4-BE49-F238E27FC236}">
                <a16:creationId xmlns:a16="http://schemas.microsoft.com/office/drawing/2014/main" id="{64ED8676-8CC1-4E57-8B6E-2CF6B2C38931}"/>
              </a:ext>
            </a:extLst>
          </p:cNvPr>
          <p:cNvSpPr/>
          <p:nvPr/>
        </p:nvSpPr>
        <p:spPr bwMode="auto">
          <a:xfrm rot="10800000">
            <a:off x="152400" y="2124075"/>
            <a:ext cx="869950" cy="1838325"/>
          </a:xfrm>
          <a:prstGeom prst="parallelogram">
            <a:avLst/>
          </a:prstGeom>
          <a:noFill/>
          <a:ln w="9525" cap="flat" cmpd="sng" algn="ctr">
            <a:noFill/>
            <a:prstDash val="solid"/>
            <a:round/>
            <a:headEnd type="none" w="med" len="med"/>
            <a:tailEnd type="none" w="med" len="med"/>
          </a:ln>
          <a:effectLst/>
        </p:spPr>
        <p:txBody>
          <a:bodyPr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endParaRPr>
          </a:p>
        </p:txBody>
      </p:sp>
      <p:pic>
        <p:nvPicPr>
          <p:cNvPr id="19" name="Picture Placeholder 18">
            <a:extLst>
              <a:ext uri="{FF2B5EF4-FFF2-40B4-BE49-F238E27FC236}">
                <a16:creationId xmlns:a16="http://schemas.microsoft.com/office/drawing/2014/main" id="{BA647562-6CFD-4175-8513-8E158917E98E}"/>
              </a:ext>
            </a:extLst>
          </p:cNvPr>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l="5809" r="5809"/>
          <a:stretch>
            <a:fillRect/>
          </a:stretch>
        </p:blipFill>
        <p:spPr>
          <a:xfrm>
            <a:off x="-38100" y="-45720"/>
            <a:ext cx="9228138" cy="6903720"/>
          </a:xfrm>
        </p:spPr>
      </p:pic>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53">
            <a:extLst>
              <a:ext uri="{FF2B5EF4-FFF2-40B4-BE49-F238E27FC236}">
                <a16:creationId xmlns:a16="http://schemas.microsoft.com/office/drawing/2014/main" id="{07427216-15A3-446A-9B29-2D77AF0ECF61}"/>
              </a:ext>
            </a:extLst>
          </p:cNvPr>
          <p:cNvSpPr>
            <a:spLocks noGrp="1" noChangeArrowheads="1"/>
          </p:cNvSpPr>
          <p:nvPr>
            <p:ph type="sldNum" sz="quarter" idx="10"/>
          </p:nvPr>
        </p:nvSpPr>
        <p:spPr>
          <a:xfrm>
            <a:off x="539750" y="6545263"/>
            <a:ext cx="647700" cy="196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45720" rIns="36000" bIns="45720" anchor="t"/>
          <a:lstStyle>
            <a:lvl1pPr>
              <a:spcBef>
                <a:spcPct val="20000"/>
              </a:spcBef>
              <a:buClr>
                <a:srgbClr val="969696"/>
              </a:buClr>
              <a:buSzPct val="80000"/>
              <a:buFont typeface="Wingdings 3" panose="05040102010807070707" pitchFamily="18" charset="2"/>
              <a:buChar char="u"/>
              <a:defRPr sz="2400">
                <a:solidFill>
                  <a:schemeClr val="tx1"/>
                </a:solidFill>
                <a:latin typeface="Arial" panose="020B0604020202020204" pitchFamily="34" charset="0"/>
              </a:defRPr>
            </a:lvl1pPr>
            <a:lvl2pPr marL="742950" indent="-285750">
              <a:spcBef>
                <a:spcPct val="20000"/>
              </a:spcBef>
              <a:buClr>
                <a:srgbClr val="FF1100"/>
              </a:buClr>
              <a:buFont typeface="Symbol" panose="05050102010706020507" pitchFamily="18" charset="2"/>
              <a:buChar char="·"/>
              <a:defRPr sz="2000">
                <a:solidFill>
                  <a:schemeClr val="tx1"/>
                </a:solidFill>
                <a:latin typeface="Arial" panose="020B0604020202020204" pitchFamily="34" charset="0"/>
              </a:defRPr>
            </a:lvl2pPr>
            <a:lvl3pPr marL="1143000" indent="-228600">
              <a:spcBef>
                <a:spcPct val="20000"/>
              </a:spcBef>
              <a:buClr>
                <a:schemeClr val="tx1"/>
              </a:buClr>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Clr>
                <a:srgbClr val="969696"/>
              </a:buClr>
              <a:buSzPct val="80000"/>
              <a:buFont typeface="Times New Roman" panose="02020603050405020304" pitchFamily="18" charset="0"/>
              <a:buChar char="♦"/>
              <a:defRPr sz="1600">
                <a:solidFill>
                  <a:schemeClr val="tx1"/>
                </a:solidFill>
                <a:latin typeface="Arial" panose="020B0604020202020204" pitchFamily="34" charset="0"/>
              </a:defRPr>
            </a:lvl4pPr>
            <a:lvl5pPr marL="2057400" indent="-228600">
              <a:spcBef>
                <a:spcPct val="20000"/>
              </a:spcBef>
              <a:buClr>
                <a:schemeClr val="tx1"/>
              </a:buClr>
              <a:buSzPct val="8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0000"/>
              <a:buFont typeface="Arial" panose="020B0604020202020204" pitchFamily="34" charset="0"/>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fld id="{9558E3CD-5E5F-4413-9DFF-30CD10D53FCF}" type="slidenum">
              <a:rPr kumimoji="0" lang="en-AU" altLang="en-US" sz="700" b="0" i="0" u="none" strike="noStrike" kern="1200" cap="none" spc="0" normalizeH="0" baseline="0" noProof="0" smtClean="0">
                <a:ln>
                  <a:noFill/>
                </a:ln>
                <a:solidFill>
                  <a:srgbClr val="093678"/>
                </a:solidFill>
                <a:effectLst/>
                <a:uLnTx/>
                <a:uFillTx/>
                <a:latin typeface="Arial" panose="020B0604020202020204" pitchFamily="34" charset="0"/>
                <a:ea typeface="+mn-ea"/>
                <a:cs typeface="+mn-cs"/>
              </a:rPr>
              <a:pPr marL="0" marR="0" lvl="0" indent="0" algn="l" defTabSz="914400" rtl="0" eaLnBrk="0" fontAlgn="base" latinLnBrk="0" hangingPunct="0">
                <a:lnSpc>
                  <a:spcPct val="90000"/>
                </a:lnSpc>
                <a:spcBef>
                  <a:spcPct val="0"/>
                </a:spcBef>
                <a:spcAft>
                  <a:spcPct val="0"/>
                </a:spcAft>
                <a:buClrTx/>
                <a:buSzTx/>
                <a:buFontTx/>
                <a:buNone/>
                <a:tabLst/>
                <a:defRPr/>
              </a:pPr>
              <a:t>35</a:t>
            </a:fld>
            <a:endParaRPr kumimoji="0" lang="en-AU" altLang="en-US" sz="700" b="0" i="0" u="none" strike="noStrike" kern="1200" cap="none" spc="0" normalizeH="0" baseline="0" noProof="0">
              <a:ln>
                <a:noFill/>
              </a:ln>
              <a:solidFill>
                <a:srgbClr val="093678"/>
              </a:solidFill>
              <a:effectLst/>
              <a:uLnTx/>
              <a:uFillTx/>
              <a:latin typeface="Arial" panose="020B0604020202020204" pitchFamily="34" charset="0"/>
              <a:ea typeface="+mn-ea"/>
              <a:cs typeface="+mn-cs"/>
            </a:endParaRPr>
          </a:p>
        </p:txBody>
      </p:sp>
      <p:sp>
        <p:nvSpPr>
          <p:cNvPr id="9219" name="Rectangle 2">
            <a:extLst>
              <a:ext uri="{FF2B5EF4-FFF2-40B4-BE49-F238E27FC236}">
                <a16:creationId xmlns:a16="http://schemas.microsoft.com/office/drawing/2014/main" id="{2F02FE2A-1B83-4B61-80C7-ACE78187EE6A}"/>
              </a:ext>
            </a:extLst>
          </p:cNvPr>
          <p:cNvSpPr>
            <a:spLocks noGrp="1" noChangeArrowheads="1"/>
          </p:cNvSpPr>
          <p:nvPr>
            <p:ph type="title" idx="4294967295"/>
          </p:nvPr>
        </p:nvSpPr>
        <p:spPr>
          <a:xfrm>
            <a:off x="3733800" y="152400"/>
            <a:ext cx="5053013" cy="838200"/>
          </a:xfrm>
        </p:spPr>
        <p:txBody>
          <a:bodyPr/>
          <a:lstStyle/>
          <a:p>
            <a:r>
              <a:rPr lang="en-GB" altLang="en-US" sz="1800" b="1">
                <a:latin typeface="Arial Narrow" panose="020B0606020202030204" pitchFamily="34" charset="0"/>
              </a:rPr>
              <a:t>Vickery Extension Project</a:t>
            </a:r>
            <a:br>
              <a:rPr lang="en-GB" altLang="en-US" sz="1800" b="1">
                <a:latin typeface="Arial Narrow" panose="020B0606020202030204" pitchFamily="34" charset="0"/>
              </a:rPr>
            </a:br>
            <a:r>
              <a:rPr lang="en-GB" altLang="en-US" sz="1800" b="1">
                <a:latin typeface="Arial Narrow" panose="020B0606020202030204" pitchFamily="34" charset="0"/>
              </a:rPr>
              <a:t>Surface Water Assessment</a:t>
            </a:r>
            <a:br>
              <a:rPr lang="en-GB" altLang="en-US" sz="2000" b="1">
                <a:latin typeface="Arial Narrow" panose="020B0606020202030204" pitchFamily="34" charset="0"/>
              </a:rPr>
            </a:br>
            <a:endParaRPr lang="en-AU" altLang="en-US" sz="1800" b="1">
              <a:solidFill>
                <a:srgbClr val="FF1100"/>
              </a:solidFill>
              <a:latin typeface="Arial Narrow" panose="020B0606020202030204" pitchFamily="34" charset="0"/>
            </a:endParaRPr>
          </a:p>
        </p:txBody>
      </p:sp>
      <p:sp>
        <p:nvSpPr>
          <p:cNvPr id="9220" name="Rectangle 3">
            <a:extLst>
              <a:ext uri="{FF2B5EF4-FFF2-40B4-BE49-F238E27FC236}">
                <a16:creationId xmlns:a16="http://schemas.microsoft.com/office/drawing/2014/main" id="{F407D06A-5C5A-4E9E-A9BA-504F7C352CC1}"/>
              </a:ext>
            </a:extLst>
          </p:cNvPr>
          <p:cNvSpPr>
            <a:spLocks noGrp="1" noChangeArrowheads="1"/>
          </p:cNvSpPr>
          <p:nvPr>
            <p:ph type="body" idx="4294967295"/>
          </p:nvPr>
        </p:nvSpPr>
        <p:spPr>
          <a:xfrm>
            <a:off x="419100" y="1800225"/>
            <a:ext cx="8191500" cy="4295775"/>
          </a:xfrm>
        </p:spPr>
        <p:txBody>
          <a:bodyPr/>
          <a:lstStyle/>
          <a:p>
            <a:pPr marL="0" indent="0">
              <a:spcBef>
                <a:spcPts val="1200"/>
              </a:spcBef>
              <a:buClr>
                <a:schemeClr val="tx1"/>
              </a:buClr>
              <a:buSzPct val="100000"/>
              <a:buFont typeface="Wingdings 3" panose="05040102010807070707" pitchFamily="18" charset="2"/>
              <a:buNone/>
              <a:defRPr/>
            </a:pPr>
            <a:r>
              <a:rPr lang="en-AU" altLang="en-US" sz="2200" dirty="0">
                <a:latin typeface="Arial Narrow" panose="020B0606020202030204" pitchFamily="34" charset="0"/>
              </a:rPr>
              <a:t>Chris Thomas (B.Eng., </a:t>
            </a:r>
            <a:r>
              <a:rPr lang="en-AU" altLang="en-US" sz="2200" dirty="0" err="1">
                <a:latin typeface="Arial Narrow" panose="020B0606020202030204" pitchFamily="34" charset="0"/>
              </a:rPr>
              <a:t>M.Eng.Sc</a:t>
            </a:r>
            <a:r>
              <a:rPr lang="en-AU" altLang="en-US" sz="2200" dirty="0">
                <a:latin typeface="Arial Narrow" panose="020B0606020202030204" pitchFamily="34" charset="0"/>
              </a:rPr>
              <a:t>.), Principal, Water Resources, Advisian</a:t>
            </a:r>
          </a:p>
          <a:p>
            <a:pPr marL="648000" lvl="1" indent="-288000">
              <a:spcBef>
                <a:spcPts val="1200"/>
              </a:spcBef>
              <a:buClr>
                <a:schemeClr val="tx1"/>
              </a:buClr>
              <a:buSzPct val="100000"/>
              <a:buFont typeface="Wingdings" panose="05000000000000000000" pitchFamily="2" charset="2"/>
              <a:buChar char="§"/>
              <a:defRPr/>
            </a:pPr>
            <a:r>
              <a:rPr lang="en-AU" altLang="en-US" sz="1800" dirty="0">
                <a:latin typeface="Arial Narrow" panose="020B0606020202030204" pitchFamily="34" charset="0"/>
                <a:ea typeface="+mn-ea"/>
                <a:cs typeface="+mn-cs"/>
              </a:rPr>
              <a:t>30 years experience as a Water Resources Engineer practicing in all facets including catchment and flood hydrology, surface water management, surface water-groundwater interaction, water balance, dam design and water quality analysis </a:t>
            </a:r>
          </a:p>
          <a:p>
            <a:pPr marL="648000" lvl="1" indent="-288000">
              <a:spcBef>
                <a:spcPts val="1200"/>
              </a:spcBef>
              <a:buClr>
                <a:schemeClr val="tx1"/>
              </a:buClr>
              <a:buSzPct val="100000"/>
              <a:buFont typeface="Wingdings" panose="05000000000000000000" pitchFamily="2" charset="2"/>
              <a:buChar char="§"/>
              <a:defRPr/>
            </a:pPr>
            <a:r>
              <a:rPr lang="en-AU" altLang="en-US" sz="1800" dirty="0">
                <a:latin typeface="Arial Narrow" panose="020B0606020202030204" pitchFamily="34" charset="0"/>
                <a:ea typeface="+mn-ea"/>
                <a:cs typeface="+mn-cs"/>
              </a:rPr>
              <a:t>Principal Hydrologist responsible for Surface Water Assessments for a range of NSW coal mining projects (Ashton, Moolarben, Mt Arthur)</a:t>
            </a:r>
          </a:p>
          <a:p>
            <a:pPr marL="648000" lvl="1" indent="-288000">
              <a:spcBef>
                <a:spcPts val="1200"/>
              </a:spcBef>
              <a:buClr>
                <a:schemeClr val="tx1"/>
              </a:buClr>
              <a:buSzPct val="100000"/>
              <a:buFont typeface="Wingdings" panose="05000000000000000000" pitchFamily="2" charset="2"/>
              <a:buChar char="§"/>
              <a:defRPr/>
            </a:pPr>
            <a:r>
              <a:rPr lang="en-AU" altLang="en-US" sz="1800" dirty="0">
                <a:latin typeface="Arial Narrow" panose="020B0606020202030204" pitchFamily="34" charset="0"/>
                <a:ea typeface="+mn-ea"/>
                <a:cs typeface="+mn-cs"/>
              </a:rPr>
              <a:t>Peer Review of Surface Water Assessments including Bylong Coal Project </a:t>
            </a:r>
          </a:p>
          <a:p>
            <a:pPr marL="648000" lvl="1" indent="-288000">
              <a:spcBef>
                <a:spcPts val="1200"/>
              </a:spcBef>
              <a:buClr>
                <a:schemeClr val="tx1"/>
              </a:buClr>
              <a:buSzPct val="100000"/>
              <a:buFont typeface="Wingdings" panose="05000000000000000000" pitchFamily="2" charset="2"/>
              <a:buChar char="§"/>
              <a:defRPr/>
            </a:pPr>
            <a:r>
              <a:rPr lang="en-AU" altLang="en-US" sz="1800" dirty="0">
                <a:latin typeface="Arial Narrow" panose="020B0606020202030204" pitchFamily="34" charset="0"/>
                <a:ea typeface="+mn-ea"/>
                <a:cs typeface="+mn-cs"/>
              </a:rPr>
              <a:t>Immediate past chair and longstanding member of the Sydney Diversion Water Panel of Engineers Australia </a:t>
            </a:r>
          </a:p>
          <a:p>
            <a:pPr marL="0" indent="0">
              <a:spcBef>
                <a:spcPts val="1200"/>
              </a:spcBef>
              <a:buClr>
                <a:schemeClr val="tx1"/>
              </a:buClr>
              <a:buSzPct val="100000"/>
              <a:buFont typeface="Wingdings 3" panose="05040102010807070707" pitchFamily="18" charset="2"/>
              <a:buNone/>
              <a:defRPr/>
            </a:pPr>
            <a:r>
              <a:rPr lang="en-AU" altLang="en-US" sz="2200" dirty="0">
                <a:latin typeface="Arial Narrow" panose="020B0606020202030204" pitchFamily="34" charset="0"/>
              </a:rPr>
              <a:t>Peer review by Emeritus Professor Thomas McMahon, University of Melbourne</a:t>
            </a:r>
            <a:endParaRPr lang="en-AU" altLang="en-US" sz="1800" dirty="0">
              <a:latin typeface="Arial Narrow" panose="020B0606020202030204" pitchFamily="34" charset="0"/>
            </a:endParaRPr>
          </a:p>
        </p:txBody>
      </p:sp>
      <p:sp>
        <p:nvSpPr>
          <p:cNvPr id="9221" name="Rectangle 2">
            <a:extLst>
              <a:ext uri="{FF2B5EF4-FFF2-40B4-BE49-F238E27FC236}">
                <a16:creationId xmlns:a16="http://schemas.microsoft.com/office/drawing/2014/main" id="{E1FA3CF4-800E-4A4E-A528-19974571DC9C}"/>
              </a:ext>
            </a:extLst>
          </p:cNvPr>
          <p:cNvSpPr>
            <a:spLocks noGrp="1" noChangeArrowheads="1"/>
          </p:cNvSpPr>
          <p:nvPr>
            <p:ph type="title" idx="4294967295"/>
          </p:nvPr>
        </p:nvSpPr>
        <p:spPr>
          <a:xfrm>
            <a:off x="381000" y="1143000"/>
            <a:ext cx="5410200" cy="533400"/>
          </a:xfrm>
        </p:spPr>
        <p:txBody>
          <a:bodyPr/>
          <a:lstStyle/>
          <a:p>
            <a:pPr algn="l"/>
            <a:r>
              <a:rPr lang="en-GB" altLang="en-US" sz="2200" b="1">
                <a:latin typeface="Arial Narrow" panose="020B0606020202030204" pitchFamily="34" charset="0"/>
              </a:rPr>
              <a:t>Introduction</a:t>
            </a:r>
            <a:endParaRPr lang="en-AU" altLang="en-US" sz="2200" b="1">
              <a:solidFill>
                <a:srgbClr val="FF1100"/>
              </a:solidFill>
              <a:latin typeface="Arial Narrow" panose="020B0606020202030204" pitchFamily="34" charset="0"/>
            </a:endParaRPr>
          </a:p>
        </p:txBody>
      </p:sp>
      <p:pic>
        <p:nvPicPr>
          <p:cNvPr id="9222" name="Picture 8">
            <a:extLst>
              <a:ext uri="{FF2B5EF4-FFF2-40B4-BE49-F238E27FC236}">
                <a16:creationId xmlns:a16="http://schemas.microsoft.com/office/drawing/2014/main" id="{BD46F3AC-3DAC-4CC5-B8D8-5134B0B132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85077" b="97929"/>
          <a:stretch>
            <a:fillRect/>
          </a:stretch>
        </p:blipFill>
        <p:spPr bwMode="auto">
          <a:xfrm>
            <a:off x="2163763" y="301625"/>
            <a:ext cx="35941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931CACF8-81D9-4538-BE93-52C9811D047E}"/>
              </a:ext>
            </a:extLst>
          </p:cNvPr>
          <p:cNvSpPr/>
          <p:nvPr/>
        </p:nvSpPr>
        <p:spPr bwMode="auto">
          <a:xfrm>
            <a:off x="7854287" y="6455972"/>
            <a:ext cx="1112292" cy="375432"/>
          </a:xfrm>
          <a:prstGeom prst="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endParaRP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53">
            <a:extLst>
              <a:ext uri="{FF2B5EF4-FFF2-40B4-BE49-F238E27FC236}">
                <a16:creationId xmlns:a16="http://schemas.microsoft.com/office/drawing/2014/main" id="{FAEF06AE-0C36-4336-8DFC-D9B81FFADB3F}"/>
              </a:ext>
            </a:extLst>
          </p:cNvPr>
          <p:cNvSpPr>
            <a:spLocks noGrp="1" noChangeArrowheads="1"/>
          </p:cNvSpPr>
          <p:nvPr>
            <p:ph type="sldNum" sz="quarter" idx="10"/>
          </p:nvPr>
        </p:nvSpPr>
        <p:spPr>
          <a:xfrm>
            <a:off x="539750" y="6545263"/>
            <a:ext cx="647700" cy="196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45720" rIns="36000" bIns="45720" anchor="t"/>
          <a:lstStyle>
            <a:lvl1pPr>
              <a:spcBef>
                <a:spcPct val="20000"/>
              </a:spcBef>
              <a:buClr>
                <a:srgbClr val="969696"/>
              </a:buClr>
              <a:buSzPct val="80000"/>
              <a:buFont typeface="Wingdings 3" panose="05040102010807070707" pitchFamily="18" charset="2"/>
              <a:buChar char="u"/>
              <a:defRPr sz="2400">
                <a:solidFill>
                  <a:schemeClr val="tx1"/>
                </a:solidFill>
                <a:latin typeface="Arial" panose="020B0604020202020204" pitchFamily="34" charset="0"/>
              </a:defRPr>
            </a:lvl1pPr>
            <a:lvl2pPr marL="742950" indent="-285750">
              <a:spcBef>
                <a:spcPct val="20000"/>
              </a:spcBef>
              <a:buClr>
                <a:srgbClr val="FF1100"/>
              </a:buClr>
              <a:buFont typeface="Symbol" panose="05050102010706020507" pitchFamily="18" charset="2"/>
              <a:buChar char="·"/>
              <a:defRPr sz="2000">
                <a:solidFill>
                  <a:schemeClr val="tx1"/>
                </a:solidFill>
                <a:latin typeface="Arial" panose="020B0604020202020204" pitchFamily="34" charset="0"/>
              </a:defRPr>
            </a:lvl2pPr>
            <a:lvl3pPr marL="1143000" indent="-228600">
              <a:spcBef>
                <a:spcPct val="20000"/>
              </a:spcBef>
              <a:buClr>
                <a:schemeClr val="tx1"/>
              </a:buClr>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Clr>
                <a:srgbClr val="969696"/>
              </a:buClr>
              <a:buSzPct val="80000"/>
              <a:buFont typeface="Times New Roman" panose="02020603050405020304" pitchFamily="18" charset="0"/>
              <a:buChar char="♦"/>
              <a:defRPr sz="1600">
                <a:solidFill>
                  <a:schemeClr val="tx1"/>
                </a:solidFill>
                <a:latin typeface="Arial" panose="020B0604020202020204" pitchFamily="34" charset="0"/>
              </a:defRPr>
            </a:lvl4pPr>
            <a:lvl5pPr marL="2057400" indent="-228600">
              <a:spcBef>
                <a:spcPct val="20000"/>
              </a:spcBef>
              <a:buClr>
                <a:schemeClr val="tx1"/>
              </a:buClr>
              <a:buSzPct val="8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0000"/>
              <a:buFont typeface="Arial" panose="020B0604020202020204" pitchFamily="34" charset="0"/>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fld id="{30756EF6-834C-46E0-BDAD-87752F60BB29}" type="slidenum">
              <a:rPr kumimoji="0" lang="en-AU" altLang="en-US" sz="700" b="0" i="0" u="none" strike="noStrike" kern="1200" cap="none" spc="0" normalizeH="0" baseline="0" noProof="0" smtClean="0">
                <a:ln>
                  <a:noFill/>
                </a:ln>
                <a:solidFill>
                  <a:srgbClr val="093678"/>
                </a:solidFill>
                <a:effectLst/>
                <a:uLnTx/>
                <a:uFillTx/>
                <a:latin typeface="Arial" panose="020B0604020202020204" pitchFamily="34" charset="0"/>
                <a:ea typeface="+mn-ea"/>
                <a:cs typeface="+mn-cs"/>
              </a:rPr>
              <a:pPr marL="0" marR="0" lvl="0" indent="0" algn="l" defTabSz="914400" rtl="0" eaLnBrk="0" fontAlgn="base" latinLnBrk="0" hangingPunct="0">
                <a:lnSpc>
                  <a:spcPct val="90000"/>
                </a:lnSpc>
                <a:spcBef>
                  <a:spcPct val="0"/>
                </a:spcBef>
                <a:spcAft>
                  <a:spcPct val="0"/>
                </a:spcAft>
                <a:buClrTx/>
                <a:buSzTx/>
                <a:buFontTx/>
                <a:buNone/>
                <a:tabLst/>
                <a:defRPr/>
              </a:pPr>
              <a:t>36</a:t>
            </a:fld>
            <a:endParaRPr kumimoji="0" lang="en-AU" altLang="en-US" sz="700" b="0" i="0" u="none" strike="noStrike" kern="1200" cap="none" spc="0" normalizeH="0" baseline="0" noProof="0">
              <a:ln>
                <a:noFill/>
              </a:ln>
              <a:solidFill>
                <a:srgbClr val="093678"/>
              </a:solidFill>
              <a:effectLst/>
              <a:uLnTx/>
              <a:uFillTx/>
              <a:latin typeface="Arial" panose="020B0604020202020204" pitchFamily="34" charset="0"/>
              <a:ea typeface="+mn-ea"/>
              <a:cs typeface="+mn-cs"/>
            </a:endParaRPr>
          </a:p>
        </p:txBody>
      </p:sp>
      <p:sp>
        <p:nvSpPr>
          <p:cNvPr id="11267" name="Rectangle 2">
            <a:extLst>
              <a:ext uri="{FF2B5EF4-FFF2-40B4-BE49-F238E27FC236}">
                <a16:creationId xmlns:a16="http://schemas.microsoft.com/office/drawing/2014/main" id="{B18B832D-328E-4F9D-9A20-EFD58A57DF1D}"/>
              </a:ext>
            </a:extLst>
          </p:cNvPr>
          <p:cNvSpPr>
            <a:spLocks noGrp="1" noChangeArrowheads="1"/>
          </p:cNvSpPr>
          <p:nvPr>
            <p:ph type="title" idx="4294967295"/>
          </p:nvPr>
        </p:nvSpPr>
        <p:spPr>
          <a:xfrm>
            <a:off x="3733800" y="152400"/>
            <a:ext cx="5053013" cy="838200"/>
          </a:xfrm>
        </p:spPr>
        <p:txBody>
          <a:bodyPr/>
          <a:lstStyle/>
          <a:p>
            <a:r>
              <a:rPr lang="en-GB" altLang="en-US" sz="1800" b="1">
                <a:latin typeface="Arial Narrow" panose="020B0606020202030204" pitchFamily="34" charset="0"/>
              </a:rPr>
              <a:t>Vickery Extension Project</a:t>
            </a:r>
            <a:br>
              <a:rPr lang="en-GB" altLang="en-US" sz="1800" b="1">
                <a:latin typeface="Arial Narrow" panose="020B0606020202030204" pitchFamily="34" charset="0"/>
              </a:rPr>
            </a:br>
            <a:r>
              <a:rPr lang="en-GB" altLang="en-US" sz="1800" b="1">
                <a:latin typeface="Arial Narrow" panose="020B0606020202030204" pitchFamily="34" charset="0"/>
              </a:rPr>
              <a:t>Surface Water Assessment</a:t>
            </a:r>
            <a:br>
              <a:rPr lang="en-GB" altLang="en-US" sz="2000" b="1">
                <a:latin typeface="Arial Narrow" panose="020B0606020202030204" pitchFamily="34" charset="0"/>
              </a:rPr>
            </a:br>
            <a:endParaRPr lang="en-AU" altLang="en-US" sz="1800" b="1">
              <a:solidFill>
                <a:srgbClr val="FF1100"/>
              </a:solidFill>
              <a:latin typeface="Arial Narrow" panose="020B0606020202030204" pitchFamily="34" charset="0"/>
            </a:endParaRPr>
          </a:p>
        </p:txBody>
      </p:sp>
      <p:sp>
        <p:nvSpPr>
          <p:cNvPr id="9220" name="Rectangle 3">
            <a:extLst>
              <a:ext uri="{FF2B5EF4-FFF2-40B4-BE49-F238E27FC236}">
                <a16:creationId xmlns:a16="http://schemas.microsoft.com/office/drawing/2014/main" id="{F90705EC-D3EF-4BD9-BB16-FB77E246DF0C}"/>
              </a:ext>
            </a:extLst>
          </p:cNvPr>
          <p:cNvSpPr>
            <a:spLocks noGrp="1" noChangeArrowheads="1"/>
          </p:cNvSpPr>
          <p:nvPr>
            <p:ph type="body" idx="4294967295"/>
          </p:nvPr>
        </p:nvSpPr>
        <p:spPr>
          <a:xfrm>
            <a:off x="419100" y="1800225"/>
            <a:ext cx="8191500" cy="3838575"/>
          </a:xfrm>
        </p:spPr>
        <p:txBody>
          <a:bodyPr/>
          <a:lstStyle/>
          <a:p>
            <a:pPr>
              <a:spcBef>
                <a:spcPts val="1200"/>
              </a:spcBef>
              <a:buClr>
                <a:schemeClr val="tx1"/>
              </a:buClr>
              <a:buSzPct val="100000"/>
              <a:buFont typeface="Arial" panose="020B0604020202020204" pitchFamily="34" charset="0"/>
              <a:buChar char="•"/>
              <a:defRPr/>
            </a:pPr>
            <a:r>
              <a:rPr lang="en-AU" altLang="en-US" sz="2200" dirty="0">
                <a:latin typeface="Arial Narrow" panose="020B0606020202030204" pitchFamily="34" charset="0"/>
              </a:rPr>
              <a:t>Extension of the Approved Mine into the Vickery South area has minimal impact on the surface water management regime.</a:t>
            </a:r>
          </a:p>
          <a:p>
            <a:pPr>
              <a:spcBef>
                <a:spcPts val="1200"/>
              </a:spcBef>
              <a:buClr>
                <a:schemeClr val="tx1"/>
              </a:buClr>
              <a:buSzPct val="100000"/>
              <a:buFont typeface="Arial" panose="020B0604020202020204" pitchFamily="34" charset="0"/>
              <a:buChar char="•"/>
              <a:defRPr/>
            </a:pPr>
            <a:r>
              <a:rPr lang="en-AU" altLang="en-US" sz="2200" dirty="0">
                <a:latin typeface="Arial Narrow" panose="020B0606020202030204" pitchFamily="34" charset="0"/>
              </a:rPr>
              <a:t>Western Emplacement no closer to the Namoi River. </a:t>
            </a:r>
            <a:endParaRPr lang="en-AU" altLang="en-US" sz="1800" dirty="0">
              <a:solidFill>
                <a:srgbClr val="FF0000"/>
              </a:solidFill>
              <a:latin typeface="Arial Narrow" panose="020B0606020202030204" pitchFamily="34" charset="0"/>
              <a:ea typeface="+mn-ea"/>
              <a:cs typeface="+mn-cs"/>
            </a:endParaRPr>
          </a:p>
          <a:p>
            <a:pPr marL="0" indent="0">
              <a:spcBef>
                <a:spcPts val="1200"/>
              </a:spcBef>
              <a:buClr>
                <a:schemeClr val="tx1"/>
              </a:buClr>
              <a:buSzPct val="100000"/>
              <a:buFont typeface="Wingdings 3" panose="05040102010807070707" pitchFamily="18" charset="2"/>
              <a:buNone/>
              <a:defRPr/>
            </a:pPr>
            <a:endParaRPr lang="en-AU" altLang="en-US" sz="2200" dirty="0">
              <a:latin typeface="Arial Narrow" panose="020B0606020202030204" pitchFamily="34" charset="0"/>
            </a:endParaRPr>
          </a:p>
        </p:txBody>
      </p:sp>
      <p:sp>
        <p:nvSpPr>
          <p:cNvPr id="11269" name="Rectangle 2">
            <a:extLst>
              <a:ext uri="{FF2B5EF4-FFF2-40B4-BE49-F238E27FC236}">
                <a16:creationId xmlns:a16="http://schemas.microsoft.com/office/drawing/2014/main" id="{D0ECA863-8F1D-4A71-BD0C-8B626234205C}"/>
              </a:ext>
            </a:extLst>
          </p:cNvPr>
          <p:cNvSpPr>
            <a:spLocks noGrp="1" noChangeArrowheads="1"/>
          </p:cNvSpPr>
          <p:nvPr>
            <p:ph type="title" idx="4294967295"/>
          </p:nvPr>
        </p:nvSpPr>
        <p:spPr>
          <a:xfrm>
            <a:off x="381000" y="1143000"/>
            <a:ext cx="7315200" cy="533400"/>
          </a:xfrm>
        </p:spPr>
        <p:txBody>
          <a:bodyPr/>
          <a:lstStyle/>
          <a:p>
            <a:pPr algn="l"/>
            <a:r>
              <a:rPr lang="en-GB" altLang="en-US" sz="2200" b="1">
                <a:latin typeface="Arial Narrow" panose="020B0606020202030204" pitchFamily="34" charset="0"/>
              </a:rPr>
              <a:t>Incremental Impacts due to Extension of Approved Mine</a:t>
            </a:r>
            <a:endParaRPr lang="en-AU" altLang="en-US" sz="2200" b="1">
              <a:solidFill>
                <a:srgbClr val="FF1100"/>
              </a:solidFill>
              <a:latin typeface="Arial Narrow" panose="020B0606020202030204" pitchFamily="34" charset="0"/>
            </a:endParaRPr>
          </a:p>
        </p:txBody>
      </p:sp>
      <p:pic>
        <p:nvPicPr>
          <p:cNvPr id="11270" name="Picture 8">
            <a:extLst>
              <a:ext uri="{FF2B5EF4-FFF2-40B4-BE49-F238E27FC236}">
                <a16:creationId xmlns:a16="http://schemas.microsoft.com/office/drawing/2014/main" id="{A7017B7F-5845-49F2-B21D-E55AFD66F7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85077" b="97929"/>
          <a:stretch>
            <a:fillRect/>
          </a:stretch>
        </p:blipFill>
        <p:spPr bwMode="auto">
          <a:xfrm>
            <a:off x="2163763" y="301625"/>
            <a:ext cx="35941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33B320E9-53D9-48C7-9E04-346959A51CA1}"/>
              </a:ext>
            </a:extLst>
          </p:cNvPr>
          <p:cNvSpPr/>
          <p:nvPr/>
        </p:nvSpPr>
        <p:spPr bwMode="auto">
          <a:xfrm>
            <a:off x="7854287" y="6455972"/>
            <a:ext cx="1112292" cy="375432"/>
          </a:xfrm>
          <a:prstGeom prst="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endParaRP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53">
            <a:extLst>
              <a:ext uri="{FF2B5EF4-FFF2-40B4-BE49-F238E27FC236}">
                <a16:creationId xmlns:a16="http://schemas.microsoft.com/office/drawing/2014/main" id="{DA4A38AB-9A62-4AE5-BB9B-A419B688D339}"/>
              </a:ext>
            </a:extLst>
          </p:cNvPr>
          <p:cNvSpPr>
            <a:spLocks noGrp="1" noChangeArrowheads="1"/>
          </p:cNvSpPr>
          <p:nvPr>
            <p:ph type="sldNum" sz="quarter" idx="10"/>
          </p:nvPr>
        </p:nvSpPr>
        <p:spPr>
          <a:xfrm>
            <a:off x="539750" y="6545263"/>
            <a:ext cx="647700" cy="196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45720" rIns="36000" bIns="45720" anchor="t"/>
          <a:lstStyle>
            <a:lvl1pPr>
              <a:spcBef>
                <a:spcPct val="20000"/>
              </a:spcBef>
              <a:buClr>
                <a:srgbClr val="969696"/>
              </a:buClr>
              <a:buSzPct val="80000"/>
              <a:buFont typeface="Wingdings 3" panose="05040102010807070707" pitchFamily="18" charset="2"/>
              <a:buChar char="u"/>
              <a:defRPr sz="2400">
                <a:solidFill>
                  <a:schemeClr val="tx1"/>
                </a:solidFill>
                <a:latin typeface="Arial" panose="020B0604020202020204" pitchFamily="34" charset="0"/>
              </a:defRPr>
            </a:lvl1pPr>
            <a:lvl2pPr marL="742950" indent="-285750">
              <a:spcBef>
                <a:spcPct val="20000"/>
              </a:spcBef>
              <a:buClr>
                <a:srgbClr val="FF1100"/>
              </a:buClr>
              <a:buFont typeface="Symbol" panose="05050102010706020507" pitchFamily="18" charset="2"/>
              <a:buChar char="·"/>
              <a:defRPr sz="2000">
                <a:solidFill>
                  <a:schemeClr val="tx1"/>
                </a:solidFill>
                <a:latin typeface="Arial" panose="020B0604020202020204" pitchFamily="34" charset="0"/>
              </a:defRPr>
            </a:lvl2pPr>
            <a:lvl3pPr marL="1143000" indent="-228600">
              <a:spcBef>
                <a:spcPct val="20000"/>
              </a:spcBef>
              <a:buClr>
                <a:schemeClr val="tx1"/>
              </a:buClr>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Clr>
                <a:srgbClr val="969696"/>
              </a:buClr>
              <a:buSzPct val="80000"/>
              <a:buFont typeface="Times New Roman" panose="02020603050405020304" pitchFamily="18" charset="0"/>
              <a:buChar char="♦"/>
              <a:defRPr sz="1600">
                <a:solidFill>
                  <a:schemeClr val="tx1"/>
                </a:solidFill>
                <a:latin typeface="Arial" panose="020B0604020202020204" pitchFamily="34" charset="0"/>
              </a:defRPr>
            </a:lvl4pPr>
            <a:lvl5pPr marL="2057400" indent="-228600">
              <a:spcBef>
                <a:spcPct val="20000"/>
              </a:spcBef>
              <a:buClr>
                <a:schemeClr val="tx1"/>
              </a:buClr>
              <a:buSzPct val="8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0000"/>
              <a:buFont typeface="Arial" panose="020B0604020202020204" pitchFamily="34" charset="0"/>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fld id="{920B04FA-BC77-48A7-B702-CE79A79F8F19}" type="slidenum">
              <a:rPr kumimoji="0" lang="en-AU" altLang="en-US" sz="700" b="0" i="0" u="none" strike="noStrike" kern="1200" cap="none" spc="0" normalizeH="0" baseline="0" noProof="0" smtClean="0">
                <a:ln>
                  <a:noFill/>
                </a:ln>
                <a:solidFill>
                  <a:srgbClr val="093678"/>
                </a:solidFill>
                <a:effectLst/>
                <a:uLnTx/>
                <a:uFillTx/>
                <a:latin typeface="Arial" panose="020B0604020202020204" pitchFamily="34" charset="0"/>
                <a:ea typeface="+mn-ea"/>
                <a:cs typeface="+mn-cs"/>
              </a:rPr>
              <a:pPr marL="0" marR="0" lvl="0" indent="0" algn="l" defTabSz="914400" rtl="0" eaLnBrk="0" fontAlgn="base" latinLnBrk="0" hangingPunct="0">
                <a:lnSpc>
                  <a:spcPct val="90000"/>
                </a:lnSpc>
                <a:spcBef>
                  <a:spcPct val="0"/>
                </a:spcBef>
                <a:spcAft>
                  <a:spcPct val="0"/>
                </a:spcAft>
                <a:buClrTx/>
                <a:buSzTx/>
                <a:buFontTx/>
                <a:buNone/>
                <a:tabLst/>
                <a:defRPr/>
              </a:pPr>
              <a:t>37</a:t>
            </a:fld>
            <a:endParaRPr kumimoji="0" lang="en-AU" altLang="en-US" sz="700" b="0" i="0" u="none" strike="noStrike" kern="1200" cap="none" spc="0" normalizeH="0" baseline="0" noProof="0">
              <a:ln>
                <a:noFill/>
              </a:ln>
              <a:solidFill>
                <a:srgbClr val="093678"/>
              </a:solidFill>
              <a:effectLst/>
              <a:uLnTx/>
              <a:uFillTx/>
              <a:latin typeface="Arial" panose="020B0604020202020204" pitchFamily="34" charset="0"/>
              <a:ea typeface="+mn-ea"/>
              <a:cs typeface="+mn-cs"/>
            </a:endParaRPr>
          </a:p>
        </p:txBody>
      </p:sp>
      <p:sp>
        <p:nvSpPr>
          <p:cNvPr id="13315" name="Rectangle 2">
            <a:extLst>
              <a:ext uri="{FF2B5EF4-FFF2-40B4-BE49-F238E27FC236}">
                <a16:creationId xmlns:a16="http://schemas.microsoft.com/office/drawing/2014/main" id="{51BADDE9-ECDC-47FC-BD6F-501A69097253}"/>
              </a:ext>
            </a:extLst>
          </p:cNvPr>
          <p:cNvSpPr>
            <a:spLocks noGrp="1" noChangeArrowheads="1"/>
          </p:cNvSpPr>
          <p:nvPr>
            <p:ph type="title" idx="4294967295"/>
          </p:nvPr>
        </p:nvSpPr>
        <p:spPr>
          <a:xfrm>
            <a:off x="3733800" y="152400"/>
            <a:ext cx="5053013" cy="838200"/>
          </a:xfrm>
        </p:spPr>
        <p:txBody>
          <a:bodyPr/>
          <a:lstStyle/>
          <a:p>
            <a:r>
              <a:rPr lang="en-GB" altLang="en-US" sz="1800" b="1">
                <a:latin typeface="Arial Narrow" panose="020B0606020202030204" pitchFamily="34" charset="0"/>
              </a:rPr>
              <a:t>Vickery Extension Project</a:t>
            </a:r>
            <a:br>
              <a:rPr lang="en-GB" altLang="en-US" sz="1800" b="1">
                <a:latin typeface="Arial Narrow" panose="020B0606020202030204" pitchFamily="34" charset="0"/>
              </a:rPr>
            </a:br>
            <a:r>
              <a:rPr lang="en-GB" altLang="en-US" sz="1800" b="1">
                <a:latin typeface="Arial Narrow" panose="020B0606020202030204" pitchFamily="34" charset="0"/>
              </a:rPr>
              <a:t>Surface Water Assessment</a:t>
            </a:r>
            <a:br>
              <a:rPr lang="en-GB" altLang="en-US" sz="2000" b="1">
                <a:latin typeface="Arial Narrow" panose="020B0606020202030204" pitchFamily="34" charset="0"/>
              </a:rPr>
            </a:br>
            <a:endParaRPr lang="en-AU" altLang="en-US" sz="1800" b="1">
              <a:solidFill>
                <a:srgbClr val="FF1100"/>
              </a:solidFill>
              <a:latin typeface="Arial Narrow" panose="020B0606020202030204" pitchFamily="34" charset="0"/>
            </a:endParaRPr>
          </a:p>
        </p:txBody>
      </p:sp>
      <p:sp>
        <p:nvSpPr>
          <p:cNvPr id="9220" name="Rectangle 3">
            <a:extLst>
              <a:ext uri="{FF2B5EF4-FFF2-40B4-BE49-F238E27FC236}">
                <a16:creationId xmlns:a16="http://schemas.microsoft.com/office/drawing/2014/main" id="{72CAD07A-7419-4FA4-894C-8175AE7C25BD}"/>
              </a:ext>
            </a:extLst>
          </p:cNvPr>
          <p:cNvSpPr>
            <a:spLocks noGrp="1" noChangeArrowheads="1"/>
          </p:cNvSpPr>
          <p:nvPr>
            <p:ph type="body" idx="4294967295"/>
          </p:nvPr>
        </p:nvSpPr>
        <p:spPr>
          <a:xfrm>
            <a:off x="419100" y="1800225"/>
            <a:ext cx="8367713" cy="4829175"/>
          </a:xfrm>
        </p:spPr>
        <p:txBody>
          <a:bodyPr/>
          <a:lstStyle/>
          <a:p>
            <a:pPr marL="0" indent="0">
              <a:spcBef>
                <a:spcPts val="1200"/>
              </a:spcBef>
              <a:buClr>
                <a:schemeClr val="tx1"/>
              </a:buClr>
              <a:buSzPct val="100000"/>
              <a:buFont typeface="Wingdings 3" panose="05040102010807070707" pitchFamily="18" charset="2"/>
              <a:buNone/>
              <a:defRPr/>
            </a:pPr>
            <a:r>
              <a:rPr lang="en-AU" altLang="en-US" sz="2200" dirty="0">
                <a:latin typeface="Arial Narrow" panose="020B0606020202030204" pitchFamily="34" charset="0"/>
              </a:rPr>
              <a:t>ASSESSMENT OBJECTIVES</a:t>
            </a:r>
          </a:p>
          <a:p>
            <a:pPr marL="648000" lvl="1" indent="-288000">
              <a:spcBef>
                <a:spcPts val="1200"/>
              </a:spcBef>
              <a:buClr>
                <a:schemeClr val="tx1"/>
              </a:buClr>
              <a:buSzPct val="100000"/>
              <a:buFont typeface="Wingdings" panose="05000000000000000000" pitchFamily="2" charset="2"/>
              <a:buChar char="§"/>
              <a:defRPr/>
            </a:pPr>
            <a:r>
              <a:rPr lang="en-AU" altLang="en-US" sz="1800" dirty="0">
                <a:latin typeface="Arial Narrow" panose="020B0606020202030204" pitchFamily="34" charset="0"/>
                <a:ea typeface="+mn-ea"/>
                <a:cs typeface="+mn-cs"/>
              </a:rPr>
              <a:t>Develop a water management system and water balance for the Project life which:-</a:t>
            </a:r>
          </a:p>
          <a:p>
            <a:pPr marL="360000" lvl="1" indent="0">
              <a:spcBef>
                <a:spcPts val="1200"/>
              </a:spcBef>
              <a:buClr>
                <a:schemeClr val="tx1"/>
              </a:buClr>
              <a:buSzPct val="100000"/>
              <a:buFont typeface="Symbol" panose="05050102010706020507" pitchFamily="18" charset="2"/>
              <a:buNone/>
              <a:defRPr/>
            </a:pPr>
            <a:r>
              <a:rPr lang="en-AU" altLang="en-US" sz="1800" dirty="0">
                <a:latin typeface="Arial Narrow" panose="020B0606020202030204" pitchFamily="34" charset="0"/>
                <a:ea typeface="+mn-ea"/>
                <a:cs typeface="+mn-cs"/>
              </a:rPr>
              <a:t>	- demonstrates there is sufficient water to meet mining needs</a:t>
            </a:r>
          </a:p>
          <a:p>
            <a:pPr marL="360000" lvl="1" indent="0">
              <a:spcBef>
                <a:spcPts val="1200"/>
              </a:spcBef>
              <a:buClr>
                <a:schemeClr val="tx1"/>
              </a:buClr>
              <a:buSzPct val="100000"/>
              <a:buFont typeface="Symbol" panose="05050102010706020507" pitchFamily="18" charset="2"/>
              <a:buNone/>
              <a:defRPr/>
            </a:pPr>
            <a:r>
              <a:rPr lang="en-AU" altLang="en-US" sz="1800" dirty="0">
                <a:latin typeface="Arial Narrow" panose="020B0606020202030204" pitchFamily="34" charset="0"/>
                <a:ea typeface="+mn-ea"/>
                <a:cs typeface="+mn-cs"/>
              </a:rPr>
              <a:t>	- demonstrates water inflows can be effectively managed</a:t>
            </a:r>
          </a:p>
          <a:p>
            <a:pPr marL="648000" lvl="1" indent="-288000">
              <a:spcBef>
                <a:spcPts val="1200"/>
              </a:spcBef>
              <a:buClr>
                <a:schemeClr val="tx1"/>
              </a:buClr>
              <a:buSzPct val="100000"/>
              <a:buFont typeface="Wingdings" panose="05000000000000000000" pitchFamily="2" charset="2"/>
              <a:buChar char="§"/>
              <a:defRPr/>
            </a:pPr>
            <a:r>
              <a:rPr lang="en-AU" altLang="en-US" sz="1800" dirty="0">
                <a:latin typeface="Arial Narrow" panose="020B0606020202030204" pitchFamily="34" charset="0"/>
                <a:ea typeface="+mn-ea"/>
                <a:cs typeface="+mn-cs"/>
              </a:rPr>
              <a:t>Assess the impacts of any changes to water flow and quality in the receiving environment</a:t>
            </a:r>
          </a:p>
          <a:p>
            <a:pPr marL="0" indent="0">
              <a:spcBef>
                <a:spcPts val="1200"/>
              </a:spcBef>
              <a:buClr>
                <a:schemeClr val="tx1"/>
              </a:buClr>
              <a:buSzPct val="100000"/>
              <a:buFont typeface="Wingdings 3" panose="05040102010807070707" pitchFamily="18" charset="2"/>
              <a:buNone/>
              <a:defRPr/>
            </a:pPr>
            <a:r>
              <a:rPr lang="en-AU" altLang="en-US" sz="2200" dirty="0">
                <a:latin typeface="Arial Narrow" panose="020B0606020202030204" pitchFamily="34" charset="0"/>
              </a:rPr>
              <a:t>KEY CONCLUSIONS</a:t>
            </a:r>
          </a:p>
          <a:p>
            <a:pPr marL="648000" lvl="1" indent="-288000">
              <a:spcBef>
                <a:spcPts val="1200"/>
              </a:spcBef>
              <a:buClr>
                <a:schemeClr val="tx1"/>
              </a:buClr>
              <a:buSzPct val="100000"/>
              <a:buFont typeface="Wingdings" panose="05000000000000000000" pitchFamily="2" charset="2"/>
              <a:buChar char="§"/>
              <a:defRPr/>
            </a:pPr>
            <a:r>
              <a:rPr lang="en-AU" altLang="en-US" sz="1800" dirty="0">
                <a:latin typeface="Arial Narrow" panose="020B0606020202030204" pitchFamily="34" charset="0"/>
              </a:rPr>
              <a:t>Water management system designed in accordance with relevant guidelines which prevents the release of ‘mine water’ off-site</a:t>
            </a:r>
          </a:p>
          <a:p>
            <a:pPr marL="648000" lvl="1" indent="-288000">
              <a:spcBef>
                <a:spcPts val="1200"/>
              </a:spcBef>
              <a:buClr>
                <a:schemeClr val="tx1"/>
              </a:buClr>
              <a:buSzPct val="100000"/>
              <a:buFont typeface="Wingdings" panose="05000000000000000000" pitchFamily="2" charset="2"/>
              <a:buChar char="§"/>
              <a:defRPr/>
            </a:pPr>
            <a:r>
              <a:rPr lang="en-AU" altLang="en-US" sz="1800" dirty="0">
                <a:latin typeface="Arial Narrow" panose="020B0606020202030204" pitchFamily="34" charset="0"/>
              </a:rPr>
              <a:t>Water balance demonstrates Whitehaven holds sufficient licences for life of mine</a:t>
            </a:r>
          </a:p>
          <a:p>
            <a:pPr marL="648000" lvl="1" indent="-288000">
              <a:spcBef>
                <a:spcPts val="1200"/>
              </a:spcBef>
              <a:buClr>
                <a:schemeClr val="tx1"/>
              </a:buClr>
              <a:buSzPct val="100000"/>
              <a:buFont typeface="Wingdings" panose="05000000000000000000" pitchFamily="2" charset="2"/>
              <a:buChar char="§"/>
              <a:defRPr/>
            </a:pPr>
            <a:r>
              <a:rPr lang="en-AU" altLang="en-US" sz="1800" dirty="0">
                <a:latin typeface="Arial Narrow" panose="020B0606020202030204" pitchFamily="34" charset="0"/>
              </a:rPr>
              <a:t>Potential downstream impacts on water flow and quality considered to be negligible</a:t>
            </a:r>
          </a:p>
          <a:p>
            <a:pPr marL="360000" lvl="1" indent="0">
              <a:spcBef>
                <a:spcPts val="1200"/>
              </a:spcBef>
              <a:buClr>
                <a:schemeClr val="tx1"/>
              </a:buClr>
              <a:buSzPct val="100000"/>
              <a:buFont typeface="Symbol" panose="05050102010706020507" pitchFamily="18" charset="2"/>
              <a:buNone/>
              <a:defRPr/>
            </a:pPr>
            <a:endParaRPr lang="en-AU" altLang="en-US" sz="1800" dirty="0">
              <a:solidFill>
                <a:srgbClr val="FF0000"/>
              </a:solidFill>
              <a:latin typeface="Arial Narrow" panose="020B0606020202030204" pitchFamily="34" charset="0"/>
              <a:ea typeface="+mn-ea"/>
              <a:cs typeface="+mn-cs"/>
            </a:endParaRPr>
          </a:p>
          <a:p>
            <a:pPr marL="648000" lvl="1" indent="-288000">
              <a:spcBef>
                <a:spcPts val="1200"/>
              </a:spcBef>
              <a:buClr>
                <a:schemeClr val="tx1"/>
              </a:buClr>
              <a:buSzPct val="100000"/>
              <a:buFont typeface="Wingdings" panose="05000000000000000000" pitchFamily="2" charset="2"/>
              <a:buChar char="§"/>
              <a:defRPr/>
            </a:pPr>
            <a:endParaRPr lang="en-AU" altLang="en-US" sz="1800" dirty="0">
              <a:latin typeface="Arial Narrow" panose="020B0606020202030204" pitchFamily="34" charset="0"/>
              <a:ea typeface="+mn-ea"/>
              <a:cs typeface="+mn-cs"/>
            </a:endParaRPr>
          </a:p>
          <a:p>
            <a:pPr marL="0" indent="0">
              <a:spcBef>
                <a:spcPts val="1200"/>
              </a:spcBef>
              <a:buClr>
                <a:schemeClr val="tx1"/>
              </a:buClr>
              <a:buSzPct val="100000"/>
              <a:buFont typeface="Wingdings 3" panose="05040102010807070707" pitchFamily="18" charset="2"/>
              <a:buNone/>
              <a:defRPr/>
            </a:pPr>
            <a:endParaRPr lang="en-AU" altLang="en-US" sz="2200" dirty="0">
              <a:latin typeface="Arial Narrow" panose="020B0606020202030204" pitchFamily="34" charset="0"/>
            </a:endParaRPr>
          </a:p>
        </p:txBody>
      </p:sp>
      <p:sp>
        <p:nvSpPr>
          <p:cNvPr id="13317" name="Rectangle 2">
            <a:extLst>
              <a:ext uri="{FF2B5EF4-FFF2-40B4-BE49-F238E27FC236}">
                <a16:creationId xmlns:a16="http://schemas.microsoft.com/office/drawing/2014/main" id="{05ABEA2B-CB57-4BC2-AC57-CAC5ACA46A66}"/>
              </a:ext>
            </a:extLst>
          </p:cNvPr>
          <p:cNvSpPr>
            <a:spLocks noGrp="1" noChangeArrowheads="1"/>
          </p:cNvSpPr>
          <p:nvPr>
            <p:ph type="title" idx="4294967295"/>
          </p:nvPr>
        </p:nvSpPr>
        <p:spPr>
          <a:xfrm>
            <a:off x="381000" y="1143000"/>
            <a:ext cx="5410200" cy="533400"/>
          </a:xfrm>
        </p:spPr>
        <p:txBody>
          <a:bodyPr/>
          <a:lstStyle/>
          <a:p>
            <a:pPr algn="l"/>
            <a:r>
              <a:rPr lang="en-GB" altLang="en-US" sz="2200" b="1">
                <a:latin typeface="Arial Narrow" panose="020B0606020202030204" pitchFamily="34" charset="0"/>
              </a:rPr>
              <a:t>Introduction</a:t>
            </a:r>
            <a:endParaRPr lang="en-AU" altLang="en-US" sz="2200" b="1">
              <a:solidFill>
                <a:srgbClr val="FF1100"/>
              </a:solidFill>
              <a:latin typeface="Arial Narrow" panose="020B0606020202030204" pitchFamily="34" charset="0"/>
            </a:endParaRPr>
          </a:p>
        </p:txBody>
      </p:sp>
      <p:pic>
        <p:nvPicPr>
          <p:cNvPr id="13318" name="Picture 8">
            <a:extLst>
              <a:ext uri="{FF2B5EF4-FFF2-40B4-BE49-F238E27FC236}">
                <a16:creationId xmlns:a16="http://schemas.microsoft.com/office/drawing/2014/main" id="{5DE77633-0A76-4835-BBA6-4E9980DF43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85077" b="97929"/>
          <a:stretch>
            <a:fillRect/>
          </a:stretch>
        </p:blipFill>
        <p:spPr bwMode="auto">
          <a:xfrm>
            <a:off x="2163763" y="301625"/>
            <a:ext cx="35941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19858E44-61AD-4F78-8AEA-63169A1A9E3F}"/>
              </a:ext>
            </a:extLst>
          </p:cNvPr>
          <p:cNvSpPr/>
          <p:nvPr/>
        </p:nvSpPr>
        <p:spPr bwMode="auto">
          <a:xfrm>
            <a:off x="7854287" y="6455972"/>
            <a:ext cx="1112292" cy="375432"/>
          </a:xfrm>
          <a:prstGeom prst="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endParaRP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9">
            <a:extLst>
              <a:ext uri="{FF2B5EF4-FFF2-40B4-BE49-F238E27FC236}">
                <a16:creationId xmlns:a16="http://schemas.microsoft.com/office/drawing/2014/main" id="{3BD2A1A0-DE9F-4CEC-BC91-4C4AF510E6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7650" y="1033463"/>
            <a:ext cx="3771900" cy="283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18">
            <a:extLst>
              <a:ext uri="{FF2B5EF4-FFF2-40B4-BE49-F238E27FC236}">
                <a16:creationId xmlns:a16="http://schemas.microsoft.com/office/drawing/2014/main" id="{53D4F039-0EA8-49EB-9DD9-412F663BA8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85077" b="97929"/>
          <a:stretch>
            <a:fillRect/>
          </a:stretch>
        </p:blipFill>
        <p:spPr bwMode="auto">
          <a:xfrm>
            <a:off x="2163763" y="301625"/>
            <a:ext cx="35941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
            <a:extLst>
              <a:ext uri="{FF2B5EF4-FFF2-40B4-BE49-F238E27FC236}">
                <a16:creationId xmlns:a16="http://schemas.microsoft.com/office/drawing/2014/main" id="{3430A2F7-CD5D-4A11-B5E3-88706430D3CD}"/>
              </a:ext>
            </a:extLst>
          </p:cNvPr>
          <p:cNvSpPr txBox="1">
            <a:spLocks noChangeArrowheads="1"/>
          </p:cNvSpPr>
          <p:nvPr/>
        </p:nvSpPr>
        <p:spPr bwMode="auto">
          <a:xfrm>
            <a:off x="3733800" y="152400"/>
            <a:ext cx="50530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lgn="r" rtl="0" eaLnBrk="0" fontAlgn="base" hangingPunct="0">
              <a:spcBef>
                <a:spcPct val="50000"/>
              </a:spcBef>
              <a:spcAft>
                <a:spcPct val="0"/>
              </a:spcAft>
              <a:defRPr sz="2400">
                <a:solidFill>
                  <a:schemeClr val="tx1"/>
                </a:solidFill>
                <a:latin typeface="+mj-lt"/>
                <a:ea typeface="+mj-ea"/>
                <a:cs typeface="+mj-cs"/>
              </a:defRPr>
            </a:lvl1pPr>
            <a:lvl2pPr algn="r" rtl="0" eaLnBrk="0" fontAlgn="base" hangingPunct="0">
              <a:spcBef>
                <a:spcPct val="50000"/>
              </a:spcBef>
              <a:spcAft>
                <a:spcPct val="0"/>
              </a:spcAft>
              <a:defRPr sz="2400">
                <a:solidFill>
                  <a:schemeClr val="tx1"/>
                </a:solidFill>
                <a:latin typeface="Arial" charset="0"/>
              </a:defRPr>
            </a:lvl2pPr>
            <a:lvl3pPr algn="r" rtl="0" eaLnBrk="0" fontAlgn="base" hangingPunct="0">
              <a:spcBef>
                <a:spcPct val="50000"/>
              </a:spcBef>
              <a:spcAft>
                <a:spcPct val="0"/>
              </a:spcAft>
              <a:defRPr sz="2400">
                <a:solidFill>
                  <a:schemeClr val="tx1"/>
                </a:solidFill>
                <a:latin typeface="Arial" charset="0"/>
              </a:defRPr>
            </a:lvl3pPr>
            <a:lvl4pPr algn="r" rtl="0" eaLnBrk="0" fontAlgn="base" hangingPunct="0">
              <a:spcBef>
                <a:spcPct val="50000"/>
              </a:spcBef>
              <a:spcAft>
                <a:spcPct val="0"/>
              </a:spcAft>
              <a:defRPr sz="2400">
                <a:solidFill>
                  <a:schemeClr val="tx1"/>
                </a:solidFill>
                <a:latin typeface="Arial" charset="0"/>
              </a:defRPr>
            </a:lvl4pPr>
            <a:lvl5pPr algn="r" rtl="0" eaLnBrk="0" fontAlgn="base" hangingPunct="0">
              <a:spcBef>
                <a:spcPct val="50000"/>
              </a:spcBef>
              <a:spcAft>
                <a:spcPct val="0"/>
              </a:spcAft>
              <a:defRPr sz="2400">
                <a:solidFill>
                  <a:schemeClr val="tx1"/>
                </a:solidFill>
                <a:latin typeface="Arial" charset="0"/>
              </a:defRPr>
            </a:lvl5pPr>
            <a:lvl6pPr marL="457200" algn="r" rtl="0" eaLnBrk="0" fontAlgn="base" hangingPunct="0">
              <a:spcBef>
                <a:spcPct val="50000"/>
              </a:spcBef>
              <a:spcAft>
                <a:spcPct val="0"/>
              </a:spcAft>
              <a:defRPr sz="2400">
                <a:solidFill>
                  <a:schemeClr val="tx1"/>
                </a:solidFill>
                <a:latin typeface="Arial" charset="0"/>
              </a:defRPr>
            </a:lvl6pPr>
            <a:lvl7pPr marL="914400" algn="r" rtl="0" eaLnBrk="0" fontAlgn="base" hangingPunct="0">
              <a:spcBef>
                <a:spcPct val="50000"/>
              </a:spcBef>
              <a:spcAft>
                <a:spcPct val="0"/>
              </a:spcAft>
              <a:defRPr sz="2400">
                <a:solidFill>
                  <a:schemeClr val="tx1"/>
                </a:solidFill>
                <a:latin typeface="Arial" charset="0"/>
              </a:defRPr>
            </a:lvl7pPr>
            <a:lvl8pPr marL="1371600" algn="r" rtl="0" eaLnBrk="0" fontAlgn="base" hangingPunct="0">
              <a:spcBef>
                <a:spcPct val="50000"/>
              </a:spcBef>
              <a:spcAft>
                <a:spcPct val="0"/>
              </a:spcAft>
              <a:defRPr sz="2400">
                <a:solidFill>
                  <a:schemeClr val="tx1"/>
                </a:solidFill>
                <a:latin typeface="Arial" charset="0"/>
              </a:defRPr>
            </a:lvl8pPr>
            <a:lvl9pPr marL="1828800" algn="r" rtl="0" eaLnBrk="0" fontAlgn="base" hangingPunct="0">
              <a:spcBef>
                <a:spcPct val="50000"/>
              </a:spcBef>
              <a:spcAft>
                <a:spcPct val="0"/>
              </a:spcAft>
              <a:defRPr sz="2400">
                <a:solidFill>
                  <a:schemeClr val="tx1"/>
                </a:solidFill>
                <a:latin typeface="Arial"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GB" altLang="en-US" sz="1800" b="1" i="0" u="none" strike="noStrike" kern="0" cap="none" spc="0" normalizeH="0" baseline="0" noProof="0">
                <a:ln>
                  <a:noFill/>
                </a:ln>
                <a:solidFill>
                  <a:srgbClr val="000000"/>
                </a:solidFill>
                <a:effectLst/>
                <a:uLnTx/>
                <a:uFillTx/>
                <a:latin typeface="Arial Narrow" panose="020B0606020202030204" pitchFamily="34" charset="0"/>
                <a:ea typeface="+mj-ea"/>
                <a:cs typeface="+mj-cs"/>
              </a:rPr>
              <a:t>Vickery Extension Project</a:t>
            </a:r>
            <a:br>
              <a:rPr kumimoji="0" lang="en-GB" altLang="en-US" sz="1800" b="1" i="0" u="none" strike="noStrike" kern="0" cap="none" spc="0" normalizeH="0" baseline="0" noProof="0">
                <a:ln>
                  <a:noFill/>
                </a:ln>
                <a:solidFill>
                  <a:srgbClr val="000000"/>
                </a:solidFill>
                <a:effectLst/>
                <a:uLnTx/>
                <a:uFillTx/>
                <a:latin typeface="Arial Narrow" panose="020B0606020202030204" pitchFamily="34" charset="0"/>
                <a:ea typeface="+mj-ea"/>
                <a:cs typeface="+mj-cs"/>
              </a:rPr>
            </a:br>
            <a:r>
              <a:rPr kumimoji="0" lang="en-GB" altLang="en-US" sz="1800" b="1" i="0" u="none" strike="noStrike" kern="0" cap="none" spc="0" normalizeH="0" baseline="0" noProof="0">
                <a:ln>
                  <a:noFill/>
                </a:ln>
                <a:solidFill>
                  <a:srgbClr val="000000"/>
                </a:solidFill>
                <a:effectLst/>
                <a:uLnTx/>
                <a:uFillTx/>
                <a:latin typeface="Arial Narrow" panose="020B0606020202030204" pitchFamily="34" charset="0"/>
                <a:ea typeface="+mj-ea"/>
                <a:cs typeface="+mj-cs"/>
              </a:rPr>
              <a:t>Surface Water Assessment</a:t>
            </a:r>
            <a:br>
              <a:rPr kumimoji="0" lang="en-GB" altLang="en-US" sz="2000" b="1" i="0" u="none" strike="noStrike" kern="0" cap="none" spc="0" normalizeH="0" baseline="0" noProof="0">
                <a:ln>
                  <a:noFill/>
                </a:ln>
                <a:solidFill>
                  <a:srgbClr val="000000"/>
                </a:solidFill>
                <a:effectLst/>
                <a:uLnTx/>
                <a:uFillTx/>
                <a:latin typeface="Arial Narrow" panose="020B0606020202030204" pitchFamily="34" charset="0"/>
                <a:ea typeface="+mj-ea"/>
                <a:cs typeface="+mj-cs"/>
              </a:rPr>
            </a:br>
            <a:endParaRPr kumimoji="0" lang="en-AU" altLang="en-US" sz="1800" b="1" i="0" u="none" strike="noStrike" kern="0" cap="none" spc="0" normalizeH="0" baseline="0" noProof="0" dirty="0">
              <a:ln>
                <a:noFill/>
              </a:ln>
              <a:solidFill>
                <a:srgbClr val="FF1100"/>
              </a:solidFill>
              <a:effectLst/>
              <a:uLnTx/>
              <a:uFillTx/>
              <a:latin typeface="Arial Narrow" panose="020B0606020202030204" pitchFamily="34" charset="0"/>
              <a:ea typeface="+mj-ea"/>
              <a:cs typeface="+mj-cs"/>
            </a:endParaRPr>
          </a:p>
        </p:txBody>
      </p:sp>
      <p:sp>
        <p:nvSpPr>
          <p:cNvPr id="24" name="Rectangle 2">
            <a:extLst>
              <a:ext uri="{FF2B5EF4-FFF2-40B4-BE49-F238E27FC236}">
                <a16:creationId xmlns:a16="http://schemas.microsoft.com/office/drawing/2014/main" id="{6A1E9F54-67A2-4FE2-AC3B-8BA6D14E52BE}"/>
              </a:ext>
            </a:extLst>
          </p:cNvPr>
          <p:cNvSpPr txBox="1">
            <a:spLocks noChangeArrowheads="1"/>
          </p:cNvSpPr>
          <p:nvPr/>
        </p:nvSpPr>
        <p:spPr bwMode="auto">
          <a:xfrm>
            <a:off x="381000" y="1143000"/>
            <a:ext cx="3048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lgn="r" rtl="0" eaLnBrk="0" fontAlgn="base" hangingPunct="0">
              <a:spcBef>
                <a:spcPct val="50000"/>
              </a:spcBef>
              <a:spcAft>
                <a:spcPct val="0"/>
              </a:spcAft>
              <a:defRPr sz="2400">
                <a:solidFill>
                  <a:schemeClr val="tx1"/>
                </a:solidFill>
                <a:latin typeface="+mj-lt"/>
                <a:ea typeface="+mj-ea"/>
                <a:cs typeface="+mj-cs"/>
              </a:defRPr>
            </a:lvl1pPr>
            <a:lvl2pPr algn="r" rtl="0" eaLnBrk="0" fontAlgn="base" hangingPunct="0">
              <a:spcBef>
                <a:spcPct val="50000"/>
              </a:spcBef>
              <a:spcAft>
                <a:spcPct val="0"/>
              </a:spcAft>
              <a:defRPr sz="2400">
                <a:solidFill>
                  <a:schemeClr val="tx1"/>
                </a:solidFill>
                <a:latin typeface="Arial" charset="0"/>
              </a:defRPr>
            </a:lvl2pPr>
            <a:lvl3pPr algn="r" rtl="0" eaLnBrk="0" fontAlgn="base" hangingPunct="0">
              <a:spcBef>
                <a:spcPct val="50000"/>
              </a:spcBef>
              <a:spcAft>
                <a:spcPct val="0"/>
              </a:spcAft>
              <a:defRPr sz="2400">
                <a:solidFill>
                  <a:schemeClr val="tx1"/>
                </a:solidFill>
                <a:latin typeface="Arial" charset="0"/>
              </a:defRPr>
            </a:lvl3pPr>
            <a:lvl4pPr algn="r" rtl="0" eaLnBrk="0" fontAlgn="base" hangingPunct="0">
              <a:spcBef>
                <a:spcPct val="50000"/>
              </a:spcBef>
              <a:spcAft>
                <a:spcPct val="0"/>
              </a:spcAft>
              <a:defRPr sz="2400">
                <a:solidFill>
                  <a:schemeClr val="tx1"/>
                </a:solidFill>
                <a:latin typeface="Arial" charset="0"/>
              </a:defRPr>
            </a:lvl4pPr>
            <a:lvl5pPr algn="r" rtl="0" eaLnBrk="0" fontAlgn="base" hangingPunct="0">
              <a:spcBef>
                <a:spcPct val="50000"/>
              </a:spcBef>
              <a:spcAft>
                <a:spcPct val="0"/>
              </a:spcAft>
              <a:defRPr sz="2400">
                <a:solidFill>
                  <a:schemeClr val="tx1"/>
                </a:solidFill>
                <a:latin typeface="Arial" charset="0"/>
              </a:defRPr>
            </a:lvl5pPr>
            <a:lvl6pPr marL="457200" algn="r" rtl="0" eaLnBrk="0" fontAlgn="base" hangingPunct="0">
              <a:spcBef>
                <a:spcPct val="50000"/>
              </a:spcBef>
              <a:spcAft>
                <a:spcPct val="0"/>
              </a:spcAft>
              <a:defRPr sz="2400">
                <a:solidFill>
                  <a:schemeClr val="tx1"/>
                </a:solidFill>
                <a:latin typeface="Arial" charset="0"/>
              </a:defRPr>
            </a:lvl6pPr>
            <a:lvl7pPr marL="914400" algn="r" rtl="0" eaLnBrk="0" fontAlgn="base" hangingPunct="0">
              <a:spcBef>
                <a:spcPct val="50000"/>
              </a:spcBef>
              <a:spcAft>
                <a:spcPct val="0"/>
              </a:spcAft>
              <a:defRPr sz="2400">
                <a:solidFill>
                  <a:schemeClr val="tx1"/>
                </a:solidFill>
                <a:latin typeface="Arial" charset="0"/>
              </a:defRPr>
            </a:lvl7pPr>
            <a:lvl8pPr marL="1371600" algn="r" rtl="0" eaLnBrk="0" fontAlgn="base" hangingPunct="0">
              <a:spcBef>
                <a:spcPct val="50000"/>
              </a:spcBef>
              <a:spcAft>
                <a:spcPct val="0"/>
              </a:spcAft>
              <a:defRPr sz="2400">
                <a:solidFill>
                  <a:schemeClr val="tx1"/>
                </a:solidFill>
                <a:latin typeface="Arial" charset="0"/>
              </a:defRPr>
            </a:lvl8pPr>
            <a:lvl9pPr marL="1828800" algn="r" rtl="0" eaLnBrk="0" fontAlgn="base" hangingPunct="0">
              <a:spcBef>
                <a:spcPct val="50000"/>
              </a:spcBef>
              <a:spcAft>
                <a:spcPct val="0"/>
              </a:spcAft>
              <a:defRPr sz="2400">
                <a:solidFill>
                  <a:schemeClr val="tx1"/>
                </a:solidFill>
                <a:latin typeface="Arial"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GB" altLang="en-US" sz="2200" b="1" i="0" u="none" strike="noStrike" kern="0" cap="none" spc="0" normalizeH="0" baseline="0" noProof="0" dirty="0">
                <a:ln>
                  <a:noFill/>
                </a:ln>
                <a:solidFill>
                  <a:srgbClr val="000000"/>
                </a:solidFill>
                <a:effectLst/>
                <a:uLnTx/>
                <a:uFillTx/>
                <a:latin typeface="Arial Narrow" panose="020B0606020202030204" pitchFamily="34" charset="0"/>
                <a:ea typeface="+mj-ea"/>
                <a:cs typeface="+mj-cs"/>
              </a:rPr>
              <a:t>Existing Environment – Water Flow and Quality</a:t>
            </a:r>
            <a:endParaRPr kumimoji="0" lang="en-AU" altLang="en-US" sz="2200" b="1" i="0" u="none" strike="noStrike" kern="0" cap="none" spc="0" normalizeH="0" baseline="0" noProof="0" dirty="0">
              <a:ln>
                <a:noFill/>
              </a:ln>
              <a:solidFill>
                <a:srgbClr val="FF1100"/>
              </a:solidFill>
              <a:effectLst/>
              <a:uLnTx/>
              <a:uFillTx/>
              <a:latin typeface="Arial Narrow" panose="020B0606020202030204" pitchFamily="34" charset="0"/>
              <a:ea typeface="+mj-ea"/>
              <a:cs typeface="+mj-cs"/>
            </a:endParaRPr>
          </a:p>
        </p:txBody>
      </p:sp>
      <p:sp>
        <p:nvSpPr>
          <p:cNvPr id="8" name="Rectangle 2">
            <a:extLst>
              <a:ext uri="{FF2B5EF4-FFF2-40B4-BE49-F238E27FC236}">
                <a16:creationId xmlns:a16="http://schemas.microsoft.com/office/drawing/2014/main" id="{F798CBDA-5250-45B0-A26B-FF8A653249D4}"/>
              </a:ext>
            </a:extLst>
          </p:cNvPr>
          <p:cNvSpPr txBox="1">
            <a:spLocks noChangeArrowheads="1"/>
          </p:cNvSpPr>
          <p:nvPr/>
        </p:nvSpPr>
        <p:spPr bwMode="auto">
          <a:xfrm>
            <a:off x="5970588" y="1092200"/>
            <a:ext cx="2484437" cy="361950"/>
          </a:xfrm>
          <a:prstGeom prst="rect">
            <a:avLst/>
          </a:prstGeom>
          <a:solidFill>
            <a:schemeClr val="bg1"/>
          </a:solidFill>
          <a:ln>
            <a:noFill/>
          </a:ln>
          <a:extLst/>
        </p:spPr>
        <p:txBody>
          <a:bodyPr/>
          <a:lstStyle>
            <a:lvl1pPr algn="r" rtl="0" eaLnBrk="0" fontAlgn="base" hangingPunct="0">
              <a:spcBef>
                <a:spcPct val="50000"/>
              </a:spcBef>
              <a:spcAft>
                <a:spcPct val="0"/>
              </a:spcAft>
              <a:defRPr sz="2400">
                <a:solidFill>
                  <a:schemeClr val="tx1"/>
                </a:solidFill>
                <a:latin typeface="+mj-lt"/>
                <a:ea typeface="+mj-ea"/>
                <a:cs typeface="+mj-cs"/>
              </a:defRPr>
            </a:lvl1pPr>
            <a:lvl2pPr algn="r" rtl="0" eaLnBrk="0" fontAlgn="base" hangingPunct="0">
              <a:spcBef>
                <a:spcPct val="50000"/>
              </a:spcBef>
              <a:spcAft>
                <a:spcPct val="0"/>
              </a:spcAft>
              <a:defRPr sz="2400">
                <a:solidFill>
                  <a:schemeClr val="tx1"/>
                </a:solidFill>
                <a:latin typeface="Arial" charset="0"/>
              </a:defRPr>
            </a:lvl2pPr>
            <a:lvl3pPr algn="r" rtl="0" eaLnBrk="0" fontAlgn="base" hangingPunct="0">
              <a:spcBef>
                <a:spcPct val="50000"/>
              </a:spcBef>
              <a:spcAft>
                <a:spcPct val="0"/>
              </a:spcAft>
              <a:defRPr sz="2400">
                <a:solidFill>
                  <a:schemeClr val="tx1"/>
                </a:solidFill>
                <a:latin typeface="Arial" charset="0"/>
              </a:defRPr>
            </a:lvl3pPr>
            <a:lvl4pPr algn="r" rtl="0" eaLnBrk="0" fontAlgn="base" hangingPunct="0">
              <a:spcBef>
                <a:spcPct val="50000"/>
              </a:spcBef>
              <a:spcAft>
                <a:spcPct val="0"/>
              </a:spcAft>
              <a:defRPr sz="2400">
                <a:solidFill>
                  <a:schemeClr val="tx1"/>
                </a:solidFill>
                <a:latin typeface="Arial" charset="0"/>
              </a:defRPr>
            </a:lvl4pPr>
            <a:lvl5pPr algn="r" rtl="0" eaLnBrk="0" fontAlgn="base" hangingPunct="0">
              <a:spcBef>
                <a:spcPct val="50000"/>
              </a:spcBef>
              <a:spcAft>
                <a:spcPct val="0"/>
              </a:spcAft>
              <a:defRPr sz="2400">
                <a:solidFill>
                  <a:schemeClr val="tx1"/>
                </a:solidFill>
                <a:latin typeface="Arial" charset="0"/>
              </a:defRPr>
            </a:lvl5pPr>
            <a:lvl6pPr marL="457200" algn="r" rtl="0" eaLnBrk="0" fontAlgn="base" hangingPunct="0">
              <a:spcBef>
                <a:spcPct val="50000"/>
              </a:spcBef>
              <a:spcAft>
                <a:spcPct val="0"/>
              </a:spcAft>
              <a:defRPr sz="2400">
                <a:solidFill>
                  <a:schemeClr val="tx1"/>
                </a:solidFill>
                <a:latin typeface="Arial" charset="0"/>
              </a:defRPr>
            </a:lvl6pPr>
            <a:lvl7pPr marL="914400" algn="r" rtl="0" eaLnBrk="0" fontAlgn="base" hangingPunct="0">
              <a:spcBef>
                <a:spcPct val="50000"/>
              </a:spcBef>
              <a:spcAft>
                <a:spcPct val="0"/>
              </a:spcAft>
              <a:defRPr sz="2400">
                <a:solidFill>
                  <a:schemeClr val="tx1"/>
                </a:solidFill>
                <a:latin typeface="Arial" charset="0"/>
              </a:defRPr>
            </a:lvl7pPr>
            <a:lvl8pPr marL="1371600" algn="r" rtl="0" eaLnBrk="0" fontAlgn="base" hangingPunct="0">
              <a:spcBef>
                <a:spcPct val="50000"/>
              </a:spcBef>
              <a:spcAft>
                <a:spcPct val="0"/>
              </a:spcAft>
              <a:defRPr sz="2400">
                <a:solidFill>
                  <a:schemeClr val="tx1"/>
                </a:solidFill>
                <a:latin typeface="Arial" charset="0"/>
              </a:defRPr>
            </a:lvl8pPr>
            <a:lvl9pPr marL="1828800" algn="r" rtl="0" eaLnBrk="0" fontAlgn="base" hangingPunct="0">
              <a:spcBef>
                <a:spcPct val="50000"/>
              </a:spcBef>
              <a:spcAft>
                <a:spcPct val="0"/>
              </a:spcAft>
              <a:defRPr sz="2400">
                <a:solidFill>
                  <a:schemeClr val="tx1"/>
                </a:solidFill>
                <a:latin typeface="Arial"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GB" altLang="en-US" sz="1800" b="1" i="0" u="none" strike="noStrike" kern="0" cap="none" spc="0" normalizeH="0" baseline="0" noProof="0" dirty="0">
                <a:ln>
                  <a:noFill/>
                </a:ln>
                <a:solidFill>
                  <a:srgbClr val="000000"/>
                </a:solidFill>
                <a:effectLst/>
                <a:uLnTx/>
                <a:uFillTx/>
                <a:latin typeface="Arial Narrow" panose="020B0606020202030204" pitchFamily="34" charset="0"/>
                <a:ea typeface="+mj-ea"/>
                <a:cs typeface="+mj-cs"/>
              </a:rPr>
              <a:t>North-west Drainage Line</a:t>
            </a:r>
            <a:endParaRPr kumimoji="0" lang="en-AU" altLang="en-US" sz="1800" b="1" i="0" u="none" strike="noStrike" kern="0" cap="none" spc="0" normalizeH="0" baseline="0" noProof="0" dirty="0">
              <a:ln>
                <a:noFill/>
              </a:ln>
              <a:solidFill>
                <a:srgbClr val="FF1100"/>
              </a:solidFill>
              <a:effectLst/>
              <a:uLnTx/>
              <a:uFillTx/>
              <a:latin typeface="Arial Narrow" panose="020B0606020202030204" pitchFamily="34" charset="0"/>
              <a:ea typeface="+mj-ea"/>
              <a:cs typeface="+mj-cs"/>
            </a:endParaRPr>
          </a:p>
        </p:txBody>
      </p:sp>
      <p:pic>
        <p:nvPicPr>
          <p:cNvPr id="15367" name="Picture 4">
            <a:extLst>
              <a:ext uri="{FF2B5EF4-FFF2-40B4-BE49-F238E27FC236}">
                <a16:creationId xmlns:a16="http://schemas.microsoft.com/office/drawing/2014/main" id="{E0A3A320-7E9C-49EE-A279-A40B09B9BC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7650" y="3906838"/>
            <a:ext cx="3732213"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
            <a:extLst>
              <a:ext uri="{FF2B5EF4-FFF2-40B4-BE49-F238E27FC236}">
                <a16:creationId xmlns:a16="http://schemas.microsoft.com/office/drawing/2014/main" id="{8FCC449E-FFC9-4C55-B428-A7B111E139E9}"/>
              </a:ext>
            </a:extLst>
          </p:cNvPr>
          <p:cNvSpPr txBox="1">
            <a:spLocks noChangeArrowheads="1"/>
          </p:cNvSpPr>
          <p:nvPr/>
        </p:nvSpPr>
        <p:spPr bwMode="auto">
          <a:xfrm>
            <a:off x="6465888" y="3940175"/>
            <a:ext cx="1455737" cy="360363"/>
          </a:xfrm>
          <a:prstGeom prst="rect">
            <a:avLst/>
          </a:prstGeom>
          <a:solidFill>
            <a:schemeClr val="bg1"/>
          </a:solidFill>
          <a:ln>
            <a:noFill/>
          </a:ln>
          <a:extLst/>
        </p:spPr>
        <p:txBody>
          <a:bodyPr/>
          <a:lstStyle>
            <a:lvl1pPr algn="r" rtl="0" eaLnBrk="0" fontAlgn="base" hangingPunct="0">
              <a:spcBef>
                <a:spcPct val="50000"/>
              </a:spcBef>
              <a:spcAft>
                <a:spcPct val="0"/>
              </a:spcAft>
              <a:defRPr sz="2400">
                <a:solidFill>
                  <a:schemeClr val="tx1"/>
                </a:solidFill>
                <a:latin typeface="+mj-lt"/>
                <a:ea typeface="+mj-ea"/>
                <a:cs typeface="+mj-cs"/>
              </a:defRPr>
            </a:lvl1pPr>
            <a:lvl2pPr algn="r" rtl="0" eaLnBrk="0" fontAlgn="base" hangingPunct="0">
              <a:spcBef>
                <a:spcPct val="50000"/>
              </a:spcBef>
              <a:spcAft>
                <a:spcPct val="0"/>
              </a:spcAft>
              <a:defRPr sz="2400">
                <a:solidFill>
                  <a:schemeClr val="tx1"/>
                </a:solidFill>
                <a:latin typeface="Arial" charset="0"/>
              </a:defRPr>
            </a:lvl2pPr>
            <a:lvl3pPr algn="r" rtl="0" eaLnBrk="0" fontAlgn="base" hangingPunct="0">
              <a:spcBef>
                <a:spcPct val="50000"/>
              </a:spcBef>
              <a:spcAft>
                <a:spcPct val="0"/>
              </a:spcAft>
              <a:defRPr sz="2400">
                <a:solidFill>
                  <a:schemeClr val="tx1"/>
                </a:solidFill>
                <a:latin typeface="Arial" charset="0"/>
              </a:defRPr>
            </a:lvl3pPr>
            <a:lvl4pPr algn="r" rtl="0" eaLnBrk="0" fontAlgn="base" hangingPunct="0">
              <a:spcBef>
                <a:spcPct val="50000"/>
              </a:spcBef>
              <a:spcAft>
                <a:spcPct val="0"/>
              </a:spcAft>
              <a:defRPr sz="2400">
                <a:solidFill>
                  <a:schemeClr val="tx1"/>
                </a:solidFill>
                <a:latin typeface="Arial" charset="0"/>
              </a:defRPr>
            </a:lvl4pPr>
            <a:lvl5pPr algn="r" rtl="0" eaLnBrk="0" fontAlgn="base" hangingPunct="0">
              <a:spcBef>
                <a:spcPct val="50000"/>
              </a:spcBef>
              <a:spcAft>
                <a:spcPct val="0"/>
              </a:spcAft>
              <a:defRPr sz="2400">
                <a:solidFill>
                  <a:schemeClr val="tx1"/>
                </a:solidFill>
                <a:latin typeface="Arial" charset="0"/>
              </a:defRPr>
            </a:lvl5pPr>
            <a:lvl6pPr marL="457200" algn="r" rtl="0" eaLnBrk="0" fontAlgn="base" hangingPunct="0">
              <a:spcBef>
                <a:spcPct val="50000"/>
              </a:spcBef>
              <a:spcAft>
                <a:spcPct val="0"/>
              </a:spcAft>
              <a:defRPr sz="2400">
                <a:solidFill>
                  <a:schemeClr val="tx1"/>
                </a:solidFill>
                <a:latin typeface="Arial" charset="0"/>
              </a:defRPr>
            </a:lvl6pPr>
            <a:lvl7pPr marL="914400" algn="r" rtl="0" eaLnBrk="0" fontAlgn="base" hangingPunct="0">
              <a:spcBef>
                <a:spcPct val="50000"/>
              </a:spcBef>
              <a:spcAft>
                <a:spcPct val="0"/>
              </a:spcAft>
              <a:defRPr sz="2400">
                <a:solidFill>
                  <a:schemeClr val="tx1"/>
                </a:solidFill>
                <a:latin typeface="Arial" charset="0"/>
              </a:defRPr>
            </a:lvl7pPr>
            <a:lvl8pPr marL="1371600" algn="r" rtl="0" eaLnBrk="0" fontAlgn="base" hangingPunct="0">
              <a:spcBef>
                <a:spcPct val="50000"/>
              </a:spcBef>
              <a:spcAft>
                <a:spcPct val="0"/>
              </a:spcAft>
              <a:defRPr sz="2400">
                <a:solidFill>
                  <a:schemeClr val="tx1"/>
                </a:solidFill>
                <a:latin typeface="Arial" charset="0"/>
              </a:defRPr>
            </a:lvl8pPr>
            <a:lvl9pPr marL="1828800" algn="r" rtl="0" eaLnBrk="0" fontAlgn="base" hangingPunct="0">
              <a:spcBef>
                <a:spcPct val="50000"/>
              </a:spcBef>
              <a:spcAft>
                <a:spcPct val="0"/>
              </a:spcAft>
              <a:defRPr sz="2400">
                <a:solidFill>
                  <a:schemeClr val="tx1"/>
                </a:solidFill>
                <a:latin typeface="Arial"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altLang="en-US" sz="1800" b="1" i="0" u="none" strike="noStrike" kern="0" cap="none" spc="0" normalizeH="0" baseline="0" noProof="0" dirty="0">
                <a:ln>
                  <a:noFill/>
                </a:ln>
                <a:solidFill>
                  <a:srgbClr val="000000"/>
                </a:solidFill>
                <a:effectLst/>
                <a:uLnTx/>
                <a:uFillTx/>
                <a:latin typeface="Arial Narrow" panose="020B0606020202030204" pitchFamily="34" charset="0"/>
                <a:ea typeface="+mj-ea"/>
                <a:cs typeface="+mj-cs"/>
              </a:rPr>
              <a:t>South Creek</a:t>
            </a:r>
            <a:endParaRPr kumimoji="0" lang="en-AU" altLang="en-US" sz="1800" b="1" i="0" u="none" strike="noStrike" kern="0" cap="none" spc="0" normalizeH="0" baseline="0" noProof="0" dirty="0">
              <a:ln>
                <a:noFill/>
              </a:ln>
              <a:solidFill>
                <a:srgbClr val="FF1100"/>
              </a:solidFill>
              <a:effectLst/>
              <a:uLnTx/>
              <a:uFillTx/>
              <a:latin typeface="Arial Narrow" panose="020B0606020202030204" pitchFamily="34" charset="0"/>
              <a:ea typeface="+mj-ea"/>
              <a:cs typeface="+mj-cs"/>
            </a:endParaRPr>
          </a:p>
        </p:txBody>
      </p:sp>
      <p:pic>
        <p:nvPicPr>
          <p:cNvPr id="15369" name="Picture 6">
            <a:extLst>
              <a:ext uri="{FF2B5EF4-FFF2-40B4-BE49-F238E27FC236}">
                <a16:creationId xmlns:a16="http://schemas.microsoft.com/office/drawing/2014/main" id="{076B4509-1A89-4F96-8EFA-51F4D7DF60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325" y="1978025"/>
            <a:ext cx="4981575" cy="373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2">
            <a:extLst>
              <a:ext uri="{FF2B5EF4-FFF2-40B4-BE49-F238E27FC236}">
                <a16:creationId xmlns:a16="http://schemas.microsoft.com/office/drawing/2014/main" id="{4E579383-373E-4796-A312-3FF848951E92}"/>
              </a:ext>
            </a:extLst>
          </p:cNvPr>
          <p:cNvSpPr txBox="1">
            <a:spLocks noChangeArrowheads="1"/>
          </p:cNvSpPr>
          <p:nvPr/>
        </p:nvSpPr>
        <p:spPr bwMode="auto">
          <a:xfrm>
            <a:off x="2009775" y="2063750"/>
            <a:ext cx="1336675" cy="384175"/>
          </a:xfrm>
          <a:prstGeom prst="rect">
            <a:avLst/>
          </a:prstGeom>
          <a:solidFill>
            <a:schemeClr val="bg1"/>
          </a:solidFill>
          <a:ln>
            <a:noFill/>
          </a:ln>
          <a:extLst/>
        </p:spPr>
        <p:txBody>
          <a:bodyPr/>
          <a:lstStyle>
            <a:lvl1pPr algn="r" rtl="0" eaLnBrk="0" fontAlgn="base" hangingPunct="0">
              <a:spcBef>
                <a:spcPct val="50000"/>
              </a:spcBef>
              <a:spcAft>
                <a:spcPct val="0"/>
              </a:spcAft>
              <a:defRPr sz="2400">
                <a:solidFill>
                  <a:schemeClr val="tx1"/>
                </a:solidFill>
                <a:latin typeface="+mj-lt"/>
                <a:ea typeface="+mj-ea"/>
                <a:cs typeface="+mj-cs"/>
              </a:defRPr>
            </a:lvl1pPr>
            <a:lvl2pPr algn="r" rtl="0" eaLnBrk="0" fontAlgn="base" hangingPunct="0">
              <a:spcBef>
                <a:spcPct val="50000"/>
              </a:spcBef>
              <a:spcAft>
                <a:spcPct val="0"/>
              </a:spcAft>
              <a:defRPr sz="2400">
                <a:solidFill>
                  <a:schemeClr val="tx1"/>
                </a:solidFill>
                <a:latin typeface="Arial" charset="0"/>
              </a:defRPr>
            </a:lvl2pPr>
            <a:lvl3pPr algn="r" rtl="0" eaLnBrk="0" fontAlgn="base" hangingPunct="0">
              <a:spcBef>
                <a:spcPct val="50000"/>
              </a:spcBef>
              <a:spcAft>
                <a:spcPct val="0"/>
              </a:spcAft>
              <a:defRPr sz="2400">
                <a:solidFill>
                  <a:schemeClr val="tx1"/>
                </a:solidFill>
                <a:latin typeface="Arial" charset="0"/>
              </a:defRPr>
            </a:lvl3pPr>
            <a:lvl4pPr algn="r" rtl="0" eaLnBrk="0" fontAlgn="base" hangingPunct="0">
              <a:spcBef>
                <a:spcPct val="50000"/>
              </a:spcBef>
              <a:spcAft>
                <a:spcPct val="0"/>
              </a:spcAft>
              <a:defRPr sz="2400">
                <a:solidFill>
                  <a:schemeClr val="tx1"/>
                </a:solidFill>
                <a:latin typeface="Arial" charset="0"/>
              </a:defRPr>
            </a:lvl4pPr>
            <a:lvl5pPr algn="r" rtl="0" eaLnBrk="0" fontAlgn="base" hangingPunct="0">
              <a:spcBef>
                <a:spcPct val="50000"/>
              </a:spcBef>
              <a:spcAft>
                <a:spcPct val="0"/>
              </a:spcAft>
              <a:defRPr sz="2400">
                <a:solidFill>
                  <a:schemeClr val="tx1"/>
                </a:solidFill>
                <a:latin typeface="Arial" charset="0"/>
              </a:defRPr>
            </a:lvl5pPr>
            <a:lvl6pPr marL="457200" algn="r" rtl="0" eaLnBrk="0" fontAlgn="base" hangingPunct="0">
              <a:spcBef>
                <a:spcPct val="50000"/>
              </a:spcBef>
              <a:spcAft>
                <a:spcPct val="0"/>
              </a:spcAft>
              <a:defRPr sz="2400">
                <a:solidFill>
                  <a:schemeClr val="tx1"/>
                </a:solidFill>
                <a:latin typeface="Arial" charset="0"/>
              </a:defRPr>
            </a:lvl6pPr>
            <a:lvl7pPr marL="914400" algn="r" rtl="0" eaLnBrk="0" fontAlgn="base" hangingPunct="0">
              <a:spcBef>
                <a:spcPct val="50000"/>
              </a:spcBef>
              <a:spcAft>
                <a:spcPct val="0"/>
              </a:spcAft>
              <a:defRPr sz="2400">
                <a:solidFill>
                  <a:schemeClr val="tx1"/>
                </a:solidFill>
                <a:latin typeface="Arial" charset="0"/>
              </a:defRPr>
            </a:lvl7pPr>
            <a:lvl8pPr marL="1371600" algn="r" rtl="0" eaLnBrk="0" fontAlgn="base" hangingPunct="0">
              <a:spcBef>
                <a:spcPct val="50000"/>
              </a:spcBef>
              <a:spcAft>
                <a:spcPct val="0"/>
              </a:spcAft>
              <a:defRPr sz="2400">
                <a:solidFill>
                  <a:schemeClr val="tx1"/>
                </a:solidFill>
                <a:latin typeface="Arial" charset="0"/>
              </a:defRPr>
            </a:lvl8pPr>
            <a:lvl9pPr marL="1828800" algn="r" rtl="0" eaLnBrk="0" fontAlgn="base" hangingPunct="0">
              <a:spcBef>
                <a:spcPct val="50000"/>
              </a:spcBef>
              <a:spcAft>
                <a:spcPct val="0"/>
              </a:spcAft>
              <a:defRPr sz="2400">
                <a:solidFill>
                  <a:schemeClr val="tx1"/>
                </a:solidFill>
                <a:latin typeface="Arial"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altLang="en-US" sz="1800" b="1" i="0" u="none" strike="noStrike" kern="0" cap="none" spc="0" normalizeH="0" baseline="0" noProof="0" dirty="0" err="1">
                <a:ln>
                  <a:noFill/>
                </a:ln>
                <a:solidFill>
                  <a:srgbClr val="000000"/>
                </a:solidFill>
                <a:effectLst/>
                <a:uLnTx/>
                <a:uFillTx/>
                <a:latin typeface="Arial Narrow" panose="020B0606020202030204" pitchFamily="34" charset="0"/>
                <a:ea typeface="+mj-ea"/>
                <a:cs typeface="+mj-cs"/>
              </a:rPr>
              <a:t>Namoi</a:t>
            </a:r>
            <a:r>
              <a:rPr kumimoji="0" lang="en-GB" altLang="en-US" sz="1800" b="1" i="0" u="none" strike="noStrike" kern="0" cap="none" spc="0" normalizeH="0" baseline="0" noProof="0" dirty="0">
                <a:ln>
                  <a:noFill/>
                </a:ln>
                <a:solidFill>
                  <a:srgbClr val="000000"/>
                </a:solidFill>
                <a:effectLst/>
                <a:uLnTx/>
                <a:uFillTx/>
                <a:latin typeface="Arial Narrow" panose="020B0606020202030204" pitchFamily="34" charset="0"/>
                <a:ea typeface="+mj-ea"/>
                <a:cs typeface="+mj-cs"/>
              </a:rPr>
              <a:t> River</a:t>
            </a:r>
            <a:endParaRPr kumimoji="0" lang="en-AU" altLang="en-US" sz="1800" b="1" i="0" u="none" strike="noStrike" kern="0" cap="none" spc="0" normalizeH="0" baseline="0" noProof="0" dirty="0">
              <a:ln>
                <a:noFill/>
              </a:ln>
              <a:solidFill>
                <a:srgbClr val="FF1100"/>
              </a:solidFill>
              <a:effectLst/>
              <a:uLnTx/>
              <a:uFillTx/>
              <a:latin typeface="Arial Narrow" panose="020B0606020202030204" pitchFamily="34" charset="0"/>
              <a:ea typeface="+mj-ea"/>
              <a:cs typeface="+mj-cs"/>
            </a:endParaRP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53">
            <a:extLst>
              <a:ext uri="{FF2B5EF4-FFF2-40B4-BE49-F238E27FC236}">
                <a16:creationId xmlns:a16="http://schemas.microsoft.com/office/drawing/2014/main" id="{54257132-C20C-42A9-B6FC-BA5A1B71DBC8}"/>
              </a:ext>
            </a:extLst>
          </p:cNvPr>
          <p:cNvSpPr>
            <a:spLocks noGrp="1" noChangeArrowheads="1"/>
          </p:cNvSpPr>
          <p:nvPr>
            <p:ph type="sldNum" sz="quarter" idx="10"/>
          </p:nvPr>
        </p:nvSpPr>
        <p:spPr>
          <a:xfrm>
            <a:off x="539750" y="6545263"/>
            <a:ext cx="647700" cy="196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45720" rIns="36000" bIns="45720" anchor="t"/>
          <a:lstStyle>
            <a:lvl1pPr>
              <a:spcBef>
                <a:spcPct val="20000"/>
              </a:spcBef>
              <a:buClr>
                <a:srgbClr val="969696"/>
              </a:buClr>
              <a:buSzPct val="80000"/>
              <a:buFont typeface="Wingdings 3" panose="05040102010807070707" pitchFamily="18" charset="2"/>
              <a:buChar char="u"/>
              <a:defRPr sz="2400">
                <a:solidFill>
                  <a:schemeClr val="tx1"/>
                </a:solidFill>
                <a:latin typeface="Arial" panose="020B0604020202020204" pitchFamily="34" charset="0"/>
              </a:defRPr>
            </a:lvl1pPr>
            <a:lvl2pPr marL="742950" indent="-285750">
              <a:spcBef>
                <a:spcPct val="20000"/>
              </a:spcBef>
              <a:buClr>
                <a:srgbClr val="FF1100"/>
              </a:buClr>
              <a:buFont typeface="Symbol" panose="05050102010706020507" pitchFamily="18" charset="2"/>
              <a:buChar char="·"/>
              <a:defRPr sz="2000">
                <a:solidFill>
                  <a:schemeClr val="tx1"/>
                </a:solidFill>
                <a:latin typeface="Arial" panose="020B0604020202020204" pitchFamily="34" charset="0"/>
              </a:defRPr>
            </a:lvl2pPr>
            <a:lvl3pPr marL="1143000" indent="-228600">
              <a:spcBef>
                <a:spcPct val="20000"/>
              </a:spcBef>
              <a:buClr>
                <a:schemeClr val="tx1"/>
              </a:buClr>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Clr>
                <a:srgbClr val="969696"/>
              </a:buClr>
              <a:buSzPct val="80000"/>
              <a:buFont typeface="Times New Roman" panose="02020603050405020304" pitchFamily="18" charset="0"/>
              <a:buChar char="♦"/>
              <a:defRPr sz="1600">
                <a:solidFill>
                  <a:schemeClr val="tx1"/>
                </a:solidFill>
                <a:latin typeface="Arial" panose="020B0604020202020204" pitchFamily="34" charset="0"/>
              </a:defRPr>
            </a:lvl4pPr>
            <a:lvl5pPr marL="2057400" indent="-228600">
              <a:spcBef>
                <a:spcPct val="20000"/>
              </a:spcBef>
              <a:buClr>
                <a:schemeClr val="tx1"/>
              </a:buClr>
              <a:buSzPct val="8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0000"/>
              <a:buFont typeface="Arial" panose="020B0604020202020204" pitchFamily="34" charset="0"/>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fld id="{5ED05C64-95E4-4EE7-822C-3493C95F9E33}" type="slidenum">
              <a:rPr kumimoji="0" lang="en-AU" altLang="en-US" sz="700" b="0" i="0" u="none" strike="noStrike" kern="1200" cap="none" spc="0" normalizeH="0" baseline="0" noProof="0" smtClean="0">
                <a:ln>
                  <a:noFill/>
                </a:ln>
                <a:solidFill>
                  <a:srgbClr val="093678"/>
                </a:solidFill>
                <a:effectLst/>
                <a:uLnTx/>
                <a:uFillTx/>
                <a:latin typeface="Arial" panose="020B0604020202020204" pitchFamily="34" charset="0"/>
                <a:ea typeface="+mn-ea"/>
                <a:cs typeface="+mn-cs"/>
              </a:rPr>
              <a:pPr marL="0" marR="0" lvl="0" indent="0" algn="l" defTabSz="914400" rtl="0" eaLnBrk="0" fontAlgn="base" latinLnBrk="0" hangingPunct="0">
                <a:lnSpc>
                  <a:spcPct val="90000"/>
                </a:lnSpc>
                <a:spcBef>
                  <a:spcPct val="0"/>
                </a:spcBef>
                <a:spcAft>
                  <a:spcPct val="0"/>
                </a:spcAft>
                <a:buClrTx/>
                <a:buSzTx/>
                <a:buFontTx/>
                <a:buNone/>
                <a:tabLst/>
                <a:defRPr/>
              </a:pPr>
              <a:t>39</a:t>
            </a:fld>
            <a:endParaRPr kumimoji="0" lang="en-AU" altLang="en-US" sz="700" b="0" i="0" u="none" strike="noStrike" kern="1200" cap="none" spc="0" normalizeH="0" baseline="0" noProof="0">
              <a:ln>
                <a:noFill/>
              </a:ln>
              <a:solidFill>
                <a:srgbClr val="093678"/>
              </a:solidFill>
              <a:effectLst/>
              <a:uLnTx/>
              <a:uFillTx/>
              <a:latin typeface="Arial" panose="020B0604020202020204" pitchFamily="34" charset="0"/>
              <a:ea typeface="+mn-ea"/>
              <a:cs typeface="+mn-cs"/>
            </a:endParaRPr>
          </a:p>
        </p:txBody>
      </p:sp>
      <p:pic>
        <p:nvPicPr>
          <p:cNvPr id="17411" name="Picture 5">
            <a:extLst>
              <a:ext uri="{FF2B5EF4-FFF2-40B4-BE49-F238E27FC236}">
                <a16:creationId xmlns:a16="http://schemas.microsoft.com/office/drawing/2014/main" id="{497C2CED-3C42-45F4-B2AD-0F399B0FA9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85077" b="97929"/>
          <a:stretch>
            <a:fillRect/>
          </a:stretch>
        </p:blipFill>
        <p:spPr bwMode="auto">
          <a:xfrm>
            <a:off x="2163763" y="301625"/>
            <a:ext cx="35941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a:extLst>
              <a:ext uri="{FF2B5EF4-FFF2-40B4-BE49-F238E27FC236}">
                <a16:creationId xmlns:a16="http://schemas.microsoft.com/office/drawing/2014/main" id="{F7B5063F-915D-43A7-AF36-B2EA1CFEC1D3}"/>
              </a:ext>
            </a:extLst>
          </p:cNvPr>
          <p:cNvSpPr txBox="1">
            <a:spLocks noChangeArrowheads="1"/>
          </p:cNvSpPr>
          <p:nvPr/>
        </p:nvSpPr>
        <p:spPr bwMode="auto">
          <a:xfrm>
            <a:off x="3733800" y="152400"/>
            <a:ext cx="50530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lgn="r" rtl="0" eaLnBrk="0" fontAlgn="base" hangingPunct="0">
              <a:spcBef>
                <a:spcPct val="50000"/>
              </a:spcBef>
              <a:spcAft>
                <a:spcPct val="0"/>
              </a:spcAft>
              <a:defRPr sz="2400">
                <a:solidFill>
                  <a:schemeClr val="tx1"/>
                </a:solidFill>
                <a:latin typeface="+mj-lt"/>
                <a:ea typeface="+mj-ea"/>
                <a:cs typeface="+mj-cs"/>
              </a:defRPr>
            </a:lvl1pPr>
            <a:lvl2pPr algn="r" rtl="0" eaLnBrk="0" fontAlgn="base" hangingPunct="0">
              <a:spcBef>
                <a:spcPct val="50000"/>
              </a:spcBef>
              <a:spcAft>
                <a:spcPct val="0"/>
              </a:spcAft>
              <a:defRPr sz="2400">
                <a:solidFill>
                  <a:schemeClr val="tx1"/>
                </a:solidFill>
                <a:latin typeface="Arial" charset="0"/>
              </a:defRPr>
            </a:lvl2pPr>
            <a:lvl3pPr algn="r" rtl="0" eaLnBrk="0" fontAlgn="base" hangingPunct="0">
              <a:spcBef>
                <a:spcPct val="50000"/>
              </a:spcBef>
              <a:spcAft>
                <a:spcPct val="0"/>
              </a:spcAft>
              <a:defRPr sz="2400">
                <a:solidFill>
                  <a:schemeClr val="tx1"/>
                </a:solidFill>
                <a:latin typeface="Arial" charset="0"/>
              </a:defRPr>
            </a:lvl3pPr>
            <a:lvl4pPr algn="r" rtl="0" eaLnBrk="0" fontAlgn="base" hangingPunct="0">
              <a:spcBef>
                <a:spcPct val="50000"/>
              </a:spcBef>
              <a:spcAft>
                <a:spcPct val="0"/>
              </a:spcAft>
              <a:defRPr sz="2400">
                <a:solidFill>
                  <a:schemeClr val="tx1"/>
                </a:solidFill>
                <a:latin typeface="Arial" charset="0"/>
              </a:defRPr>
            </a:lvl4pPr>
            <a:lvl5pPr algn="r" rtl="0" eaLnBrk="0" fontAlgn="base" hangingPunct="0">
              <a:spcBef>
                <a:spcPct val="50000"/>
              </a:spcBef>
              <a:spcAft>
                <a:spcPct val="0"/>
              </a:spcAft>
              <a:defRPr sz="2400">
                <a:solidFill>
                  <a:schemeClr val="tx1"/>
                </a:solidFill>
                <a:latin typeface="Arial" charset="0"/>
              </a:defRPr>
            </a:lvl5pPr>
            <a:lvl6pPr marL="457200" algn="r" rtl="0" eaLnBrk="0" fontAlgn="base" hangingPunct="0">
              <a:spcBef>
                <a:spcPct val="50000"/>
              </a:spcBef>
              <a:spcAft>
                <a:spcPct val="0"/>
              </a:spcAft>
              <a:defRPr sz="2400">
                <a:solidFill>
                  <a:schemeClr val="tx1"/>
                </a:solidFill>
                <a:latin typeface="Arial" charset="0"/>
              </a:defRPr>
            </a:lvl6pPr>
            <a:lvl7pPr marL="914400" algn="r" rtl="0" eaLnBrk="0" fontAlgn="base" hangingPunct="0">
              <a:spcBef>
                <a:spcPct val="50000"/>
              </a:spcBef>
              <a:spcAft>
                <a:spcPct val="0"/>
              </a:spcAft>
              <a:defRPr sz="2400">
                <a:solidFill>
                  <a:schemeClr val="tx1"/>
                </a:solidFill>
                <a:latin typeface="Arial" charset="0"/>
              </a:defRPr>
            </a:lvl7pPr>
            <a:lvl8pPr marL="1371600" algn="r" rtl="0" eaLnBrk="0" fontAlgn="base" hangingPunct="0">
              <a:spcBef>
                <a:spcPct val="50000"/>
              </a:spcBef>
              <a:spcAft>
                <a:spcPct val="0"/>
              </a:spcAft>
              <a:defRPr sz="2400">
                <a:solidFill>
                  <a:schemeClr val="tx1"/>
                </a:solidFill>
                <a:latin typeface="Arial" charset="0"/>
              </a:defRPr>
            </a:lvl8pPr>
            <a:lvl9pPr marL="1828800" algn="r" rtl="0" eaLnBrk="0" fontAlgn="base" hangingPunct="0">
              <a:spcBef>
                <a:spcPct val="50000"/>
              </a:spcBef>
              <a:spcAft>
                <a:spcPct val="0"/>
              </a:spcAft>
              <a:defRPr sz="2400">
                <a:solidFill>
                  <a:schemeClr val="tx1"/>
                </a:solidFill>
                <a:latin typeface="Arial"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GB" altLang="en-US" sz="1800" b="1" i="0" u="none" strike="noStrike" kern="0" cap="none" spc="0" normalizeH="0" baseline="0" noProof="0">
                <a:ln>
                  <a:noFill/>
                </a:ln>
                <a:solidFill>
                  <a:srgbClr val="000000"/>
                </a:solidFill>
                <a:effectLst/>
                <a:uLnTx/>
                <a:uFillTx/>
                <a:latin typeface="Arial Narrow" panose="020B0606020202030204" pitchFamily="34" charset="0"/>
                <a:ea typeface="+mj-ea"/>
                <a:cs typeface="+mj-cs"/>
              </a:rPr>
              <a:t>Vickery Extension Project</a:t>
            </a:r>
            <a:br>
              <a:rPr kumimoji="0" lang="en-GB" altLang="en-US" sz="1800" b="1" i="0" u="none" strike="noStrike" kern="0" cap="none" spc="0" normalizeH="0" baseline="0" noProof="0">
                <a:ln>
                  <a:noFill/>
                </a:ln>
                <a:solidFill>
                  <a:srgbClr val="000000"/>
                </a:solidFill>
                <a:effectLst/>
                <a:uLnTx/>
                <a:uFillTx/>
                <a:latin typeface="Arial Narrow" panose="020B0606020202030204" pitchFamily="34" charset="0"/>
                <a:ea typeface="+mj-ea"/>
                <a:cs typeface="+mj-cs"/>
              </a:rPr>
            </a:br>
            <a:r>
              <a:rPr kumimoji="0" lang="en-GB" altLang="en-US" sz="1800" b="1" i="0" u="none" strike="noStrike" kern="0" cap="none" spc="0" normalizeH="0" baseline="0" noProof="0">
                <a:ln>
                  <a:noFill/>
                </a:ln>
                <a:solidFill>
                  <a:srgbClr val="000000"/>
                </a:solidFill>
                <a:effectLst/>
                <a:uLnTx/>
                <a:uFillTx/>
                <a:latin typeface="Arial Narrow" panose="020B0606020202030204" pitchFamily="34" charset="0"/>
                <a:ea typeface="+mj-ea"/>
                <a:cs typeface="+mj-cs"/>
              </a:rPr>
              <a:t>Surface Water Assessment</a:t>
            </a:r>
            <a:br>
              <a:rPr kumimoji="0" lang="en-GB" altLang="en-US" sz="2000" b="1" i="0" u="none" strike="noStrike" kern="0" cap="none" spc="0" normalizeH="0" baseline="0" noProof="0">
                <a:ln>
                  <a:noFill/>
                </a:ln>
                <a:solidFill>
                  <a:srgbClr val="000000"/>
                </a:solidFill>
                <a:effectLst/>
                <a:uLnTx/>
                <a:uFillTx/>
                <a:latin typeface="Arial Narrow" panose="020B0606020202030204" pitchFamily="34" charset="0"/>
                <a:ea typeface="+mj-ea"/>
                <a:cs typeface="+mj-cs"/>
              </a:rPr>
            </a:br>
            <a:endParaRPr kumimoji="0" lang="en-AU" altLang="en-US" sz="1800" b="1" i="0" u="none" strike="noStrike" kern="0" cap="none" spc="0" normalizeH="0" baseline="0" noProof="0" dirty="0">
              <a:ln>
                <a:noFill/>
              </a:ln>
              <a:solidFill>
                <a:srgbClr val="FF1100"/>
              </a:solidFill>
              <a:effectLst/>
              <a:uLnTx/>
              <a:uFillTx/>
              <a:latin typeface="Arial Narrow" panose="020B0606020202030204" pitchFamily="34" charset="0"/>
              <a:ea typeface="+mj-ea"/>
              <a:cs typeface="+mj-cs"/>
            </a:endParaRPr>
          </a:p>
        </p:txBody>
      </p:sp>
      <p:sp>
        <p:nvSpPr>
          <p:cNvPr id="9" name="Rectangle 2">
            <a:extLst>
              <a:ext uri="{FF2B5EF4-FFF2-40B4-BE49-F238E27FC236}">
                <a16:creationId xmlns:a16="http://schemas.microsoft.com/office/drawing/2014/main" id="{00CFDD78-C312-4338-BA62-42380686DDF1}"/>
              </a:ext>
            </a:extLst>
          </p:cNvPr>
          <p:cNvSpPr txBox="1">
            <a:spLocks noChangeArrowheads="1"/>
          </p:cNvSpPr>
          <p:nvPr/>
        </p:nvSpPr>
        <p:spPr bwMode="auto">
          <a:xfrm>
            <a:off x="381000" y="1143000"/>
            <a:ext cx="5410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lgn="r" rtl="0" eaLnBrk="0" fontAlgn="base" hangingPunct="0">
              <a:spcBef>
                <a:spcPct val="50000"/>
              </a:spcBef>
              <a:spcAft>
                <a:spcPct val="0"/>
              </a:spcAft>
              <a:defRPr sz="2400">
                <a:solidFill>
                  <a:schemeClr val="tx1"/>
                </a:solidFill>
                <a:latin typeface="+mj-lt"/>
                <a:ea typeface="+mj-ea"/>
                <a:cs typeface="+mj-cs"/>
              </a:defRPr>
            </a:lvl1pPr>
            <a:lvl2pPr algn="r" rtl="0" eaLnBrk="0" fontAlgn="base" hangingPunct="0">
              <a:spcBef>
                <a:spcPct val="50000"/>
              </a:spcBef>
              <a:spcAft>
                <a:spcPct val="0"/>
              </a:spcAft>
              <a:defRPr sz="2400">
                <a:solidFill>
                  <a:schemeClr val="tx1"/>
                </a:solidFill>
                <a:latin typeface="Arial" charset="0"/>
              </a:defRPr>
            </a:lvl2pPr>
            <a:lvl3pPr algn="r" rtl="0" eaLnBrk="0" fontAlgn="base" hangingPunct="0">
              <a:spcBef>
                <a:spcPct val="50000"/>
              </a:spcBef>
              <a:spcAft>
                <a:spcPct val="0"/>
              </a:spcAft>
              <a:defRPr sz="2400">
                <a:solidFill>
                  <a:schemeClr val="tx1"/>
                </a:solidFill>
                <a:latin typeface="Arial" charset="0"/>
              </a:defRPr>
            </a:lvl3pPr>
            <a:lvl4pPr algn="r" rtl="0" eaLnBrk="0" fontAlgn="base" hangingPunct="0">
              <a:spcBef>
                <a:spcPct val="50000"/>
              </a:spcBef>
              <a:spcAft>
                <a:spcPct val="0"/>
              </a:spcAft>
              <a:defRPr sz="2400">
                <a:solidFill>
                  <a:schemeClr val="tx1"/>
                </a:solidFill>
                <a:latin typeface="Arial" charset="0"/>
              </a:defRPr>
            </a:lvl4pPr>
            <a:lvl5pPr algn="r" rtl="0" eaLnBrk="0" fontAlgn="base" hangingPunct="0">
              <a:spcBef>
                <a:spcPct val="50000"/>
              </a:spcBef>
              <a:spcAft>
                <a:spcPct val="0"/>
              </a:spcAft>
              <a:defRPr sz="2400">
                <a:solidFill>
                  <a:schemeClr val="tx1"/>
                </a:solidFill>
                <a:latin typeface="Arial" charset="0"/>
              </a:defRPr>
            </a:lvl5pPr>
            <a:lvl6pPr marL="457200" algn="r" rtl="0" eaLnBrk="0" fontAlgn="base" hangingPunct="0">
              <a:spcBef>
                <a:spcPct val="50000"/>
              </a:spcBef>
              <a:spcAft>
                <a:spcPct val="0"/>
              </a:spcAft>
              <a:defRPr sz="2400">
                <a:solidFill>
                  <a:schemeClr val="tx1"/>
                </a:solidFill>
                <a:latin typeface="Arial" charset="0"/>
              </a:defRPr>
            </a:lvl6pPr>
            <a:lvl7pPr marL="914400" algn="r" rtl="0" eaLnBrk="0" fontAlgn="base" hangingPunct="0">
              <a:spcBef>
                <a:spcPct val="50000"/>
              </a:spcBef>
              <a:spcAft>
                <a:spcPct val="0"/>
              </a:spcAft>
              <a:defRPr sz="2400">
                <a:solidFill>
                  <a:schemeClr val="tx1"/>
                </a:solidFill>
                <a:latin typeface="Arial" charset="0"/>
              </a:defRPr>
            </a:lvl7pPr>
            <a:lvl8pPr marL="1371600" algn="r" rtl="0" eaLnBrk="0" fontAlgn="base" hangingPunct="0">
              <a:spcBef>
                <a:spcPct val="50000"/>
              </a:spcBef>
              <a:spcAft>
                <a:spcPct val="0"/>
              </a:spcAft>
              <a:defRPr sz="2400">
                <a:solidFill>
                  <a:schemeClr val="tx1"/>
                </a:solidFill>
                <a:latin typeface="Arial" charset="0"/>
              </a:defRPr>
            </a:lvl8pPr>
            <a:lvl9pPr marL="1828800" algn="r" rtl="0" eaLnBrk="0" fontAlgn="base" hangingPunct="0">
              <a:spcBef>
                <a:spcPct val="50000"/>
              </a:spcBef>
              <a:spcAft>
                <a:spcPct val="0"/>
              </a:spcAft>
              <a:defRPr sz="2400">
                <a:solidFill>
                  <a:schemeClr val="tx1"/>
                </a:solidFill>
                <a:latin typeface="Arial"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GB" altLang="en-US" sz="2200" b="1" i="0" u="none" strike="noStrike" kern="0" cap="none" spc="0" normalizeH="0" baseline="0" noProof="0" dirty="0">
                <a:ln>
                  <a:noFill/>
                </a:ln>
                <a:solidFill>
                  <a:srgbClr val="000000"/>
                </a:solidFill>
                <a:effectLst/>
                <a:uLnTx/>
                <a:uFillTx/>
                <a:latin typeface="Arial Narrow" panose="020B0606020202030204" pitchFamily="34" charset="0"/>
                <a:ea typeface="+mj-ea"/>
                <a:cs typeface="+mj-cs"/>
              </a:rPr>
              <a:t>Water Balance Model</a:t>
            </a:r>
            <a:endParaRPr kumimoji="0" lang="en-AU" altLang="en-US" sz="2200" b="1" i="0" u="none" strike="noStrike" kern="0" cap="none" spc="0" normalizeH="0" baseline="0" noProof="0" dirty="0">
              <a:ln>
                <a:noFill/>
              </a:ln>
              <a:solidFill>
                <a:srgbClr val="FF1100"/>
              </a:solidFill>
              <a:effectLst/>
              <a:uLnTx/>
              <a:uFillTx/>
              <a:latin typeface="Arial Narrow" panose="020B0606020202030204" pitchFamily="34" charset="0"/>
              <a:ea typeface="+mj-ea"/>
              <a:cs typeface="+mj-cs"/>
            </a:endParaRPr>
          </a:p>
        </p:txBody>
      </p:sp>
      <p:sp>
        <p:nvSpPr>
          <p:cNvPr id="10" name="Rectangle 3">
            <a:extLst>
              <a:ext uri="{FF2B5EF4-FFF2-40B4-BE49-F238E27FC236}">
                <a16:creationId xmlns:a16="http://schemas.microsoft.com/office/drawing/2014/main" id="{F694B694-9F6B-4BE8-B08C-9455B4CA7AAF}"/>
              </a:ext>
            </a:extLst>
          </p:cNvPr>
          <p:cNvSpPr txBox="1">
            <a:spLocks noChangeArrowheads="1"/>
          </p:cNvSpPr>
          <p:nvPr/>
        </p:nvSpPr>
        <p:spPr bwMode="auto">
          <a:xfrm>
            <a:off x="419100" y="1800225"/>
            <a:ext cx="8496300" cy="474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lr>
                <a:srgbClr val="969696"/>
              </a:buClr>
              <a:buSzPct val="80000"/>
              <a:buFont typeface="Wingdings 3" panose="05040102010807070707" pitchFamily="18" charset="2"/>
              <a:buChar char="u"/>
              <a:defRPr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FF1100"/>
              </a:buClr>
              <a:buFont typeface="Symbol" panose="05050102010706020507" pitchFamily="18" charset="2"/>
              <a:buChar char="·"/>
              <a:defRPr sz="2000">
                <a:solidFill>
                  <a:schemeClr val="tx1"/>
                </a:solidFill>
                <a:latin typeface="+mn-lt"/>
              </a:defRPr>
            </a:lvl2pPr>
            <a:lvl3pPr marL="1143000" indent="-228600" algn="l" rtl="0" eaLnBrk="0" fontAlgn="base" hangingPunct="0">
              <a:spcBef>
                <a:spcPct val="20000"/>
              </a:spcBef>
              <a:spcAft>
                <a:spcPct val="0"/>
              </a:spcAft>
              <a:buClr>
                <a:schemeClr val="tx1"/>
              </a:buClr>
              <a:buFont typeface="Arial" panose="020B0604020202020204" pitchFamily="34" charset="0"/>
              <a:buChar char="−"/>
              <a:defRPr sz="2400">
                <a:solidFill>
                  <a:schemeClr val="tx1"/>
                </a:solidFill>
                <a:latin typeface="+mn-lt"/>
              </a:defRPr>
            </a:lvl3pPr>
            <a:lvl4pPr marL="1600200" indent="-228600" algn="l" rtl="0" eaLnBrk="0" fontAlgn="base" hangingPunct="0">
              <a:spcBef>
                <a:spcPct val="20000"/>
              </a:spcBef>
              <a:spcAft>
                <a:spcPct val="0"/>
              </a:spcAft>
              <a:buClr>
                <a:srgbClr val="969696"/>
              </a:buClr>
              <a:buSzPct val="80000"/>
              <a:buFont typeface="Times New Roman" panose="02020603050405020304" pitchFamily="18" charset="0"/>
              <a:buChar char="♦"/>
              <a:defRPr sz="1600">
                <a:solidFill>
                  <a:schemeClr val="tx1"/>
                </a:solidFill>
                <a:latin typeface="+mn-lt"/>
              </a:defRPr>
            </a:lvl4pPr>
            <a:lvl5pPr marL="2057400" indent="-228600" algn="l" rtl="0" eaLnBrk="0" fontAlgn="base" hangingPunct="0">
              <a:spcBef>
                <a:spcPct val="20000"/>
              </a:spcBef>
              <a:spcAft>
                <a:spcPct val="0"/>
              </a:spcAft>
              <a:buClr>
                <a:schemeClr val="tx1"/>
              </a:buClr>
              <a:buSzPct val="80000"/>
              <a:buFont typeface="Arial" panose="020B0604020202020204" pitchFamily="34" charset="0"/>
              <a:buChar char="−"/>
              <a:defRPr sz="1400">
                <a:solidFill>
                  <a:schemeClr val="tx1"/>
                </a:solidFill>
                <a:latin typeface="+mn-lt"/>
              </a:defRPr>
            </a:lvl5pPr>
            <a:lvl6pPr marL="2514600" indent="-228600" algn="l" rtl="0" eaLnBrk="0" fontAlgn="base" hangingPunct="0">
              <a:spcBef>
                <a:spcPct val="20000"/>
              </a:spcBef>
              <a:spcAft>
                <a:spcPct val="0"/>
              </a:spcAft>
              <a:buClr>
                <a:schemeClr val="tx1"/>
              </a:buClr>
              <a:buSzPct val="80000"/>
              <a:buFont typeface="Arial" charset="0"/>
              <a:buChar char="−"/>
              <a:defRPr sz="1400">
                <a:solidFill>
                  <a:schemeClr val="tx1"/>
                </a:solidFill>
                <a:latin typeface="+mn-lt"/>
              </a:defRPr>
            </a:lvl6pPr>
            <a:lvl7pPr marL="2971800" indent="-228600" algn="l" rtl="0" eaLnBrk="0" fontAlgn="base" hangingPunct="0">
              <a:spcBef>
                <a:spcPct val="20000"/>
              </a:spcBef>
              <a:spcAft>
                <a:spcPct val="0"/>
              </a:spcAft>
              <a:buClr>
                <a:schemeClr val="tx1"/>
              </a:buClr>
              <a:buSzPct val="80000"/>
              <a:buFont typeface="Arial" charset="0"/>
              <a:buChar char="−"/>
              <a:defRPr sz="1400">
                <a:solidFill>
                  <a:schemeClr val="tx1"/>
                </a:solidFill>
                <a:latin typeface="+mn-lt"/>
              </a:defRPr>
            </a:lvl7pPr>
            <a:lvl8pPr marL="3429000" indent="-228600" algn="l" rtl="0" eaLnBrk="0" fontAlgn="base" hangingPunct="0">
              <a:spcBef>
                <a:spcPct val="20000"/>
              </a:spcBef>
              <a:spcAft>
                <a:spcPct val="0"/>
              </a:spcAft>
              <a:buClr>
                <a:schemeClr val="tx1"/>
              </a:buClr>
              <a:buSzPct val="80000"/>
              <a:buFont typeface="Arial" charset="0"/>
              <a:buChar char="−"/>
              <a:defRPr sz="1400">
                <a:solidFill>
                  <a:schemeClr val="tx1"/>
                </a:solidFill>
                <a:latin typeface="+mn-lt"/>
              </a:defRPr>
            </a:lvl8pPr>
            <a:lvl9pPr marL="3886200" indent="-228600" algn="l" rtl="0" eaLnBrk="0" fontAlgn="base" hangingPunct="0">
              <a:spcBef>
                <a:spcPct val="20000"/>
              </a:spcBef>
              <a:spcAft>
                <a:spcPct val="0"/>
              </a:spcAft>
              <a:buClr>
                <a:schemeClr val="tx1"/>
              </a:buClr>
              <a:buSzPct val="80000"/>
              <a:buFont typeface="Arial" charset="0"/>
              <a:buChar char="−"/>
              <a:defRPr sz="1400">
                <a:solidFill>
                  <a:schemeClr val="tx1"/>
                </a:solidFill>
                <a:latin typeface="+mn-lt"/>
              </a:defRPr>
            </a:lvl9pPr>
          </a:lstStyle>
          <a:p>
            <a:pPr marL="360000" marR="0" lvl="0" indent="-360000" algn="l" defTabSz="914400" rtl="0" eaLnBrk="0" fontAlgn="base" latinLnBrk="0" hangingPunct="0">
              <a:lnSpc>
                <a:spcPct val="100000"/>
              </a:lnSpc>
              <a:spcBef>
                <a:spcPts val="1200"/>
              </a:spcBef>
              <a:spcAft>
                <a:spcPct val="0"/>
              </a:spcAft>
              <a:buClr>
                <a:srgbClr val="000000"/>
              </a:buClr>
              <a:buSzPct val="95000"/>
              <a:buFont typeface="Wingdings 3" panose="05040102010807070707" pitchFamily="18" charset="2"/>
              <a:buAutoNum type="arabicPeriod"/>
              <a:tabLst/>
              <a:defRPr/>
            </a:pPr>
            <a:r>
              <a:rPr kumimoji="0" lang="en-AU" altLang="en-US" sz="22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Analysis undertaken to assess the performance of the water management system in terms of:</a:t>
            </a:r>
          </a:p>
          <a:p>
            <a:pPr marL="857250" marR="0" lvl="1" indent="-457200" algn="l" defTabSz="914400" rtl="0" eaLnBrk="0" fontAlgn="base" latinLnBrk="0" hangingPunct="0">
              <a:lnSpc>
                <a:spcPct val="100000"/>
              </a:lnSpc>
              <a:spcBef>
                <a:spcPts val="1200"/>
              </a:spcBef>
              <a:spcAft>
                <a:spcPct val="0"/>
              </a:spcAft>
              <a:buClr>
                <a:srgbClr val="000000"/>
              </a:buClr>
              <a:buSzTx/>
              <a:buFont typeface="Wingdings" panose="05000000000000000000" pitchFamily="2" charset="2"/>
              <a:buChar char="§"/>
              <a:tabLst/>
              <a:defRPr/>
            </a:pPr>
            <a:r>
              <a:rPr kumimoji="0" lang="en-AU" altLang="en-US" sz="22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Security of water supply for operational purposes</a:t>
            </a:r>
          </a:p>
          <a:p>
            <a:pPr marL="857250" marR="0" lvl="1" indent="-457200" algn="l" defTabSz="914400" rtl="0" eaLnBrk="0" fontAlgn="base" latinLnBrk="0" hangingPunct="0">
              <a:lnSpc>
                <a:spcPct val="100000"/>
              </a:lnSpc>
              <a:spcBef>
                <a:spcPts val="1200"/>
              </a:spcBef>
              <a:spcAft>
                <a:spcPct val="0"/>
              </a:spcAft>
              <a:buClr>
                <a:srgbClr val="000000"/>
              </a:buClr>
              <a:buSzTx/>
              <a:buFont typeface="Wingdings" panose="05000000000000000000" pitchFamily="2" charset="2"/>
              <a:buChar char="§"/>
              <a:tabLst/>
              <a:defRPr/>
            </a:pPr>
            <a:r>
              <a:rPr kumimoji="0" lang="en-AU" altLang="en-US" sz="22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Frequency and volume of discharge of water from the mine site</a:t>
            </a:r>
          </a:p>
          <a:p>
            <a:pPr marL="857250" marR="0" lvl="1" indent="-457200" algn="l" defTabSz="914400" rtl="0" eaLnBrk="0" fontAlgn="base" latinLnBrk="0" hangingPunct="0">
              <a:lnSpc>
                <a:spcPct val="100000"/>
              </a:lnSpc>
              <a:spcBef>
                <a:spcPts val="1200"/>
              </a:spcBef>
              <a:spcAft>
                <a:spcPct val="0"/>
              </a:spcAft>
              <a:buClr>
                <a:srgbClr val="000000"/>
              </a:buClr>
              <a:buSzTx/>
              <a:buFont typeface="Wingdings" panose="05000000000000000000" pitchFamily="2" charset="2"/>
              <a:buChar char="§"/>
              <a:tabLst/>
              <a:defRPr/>
            </a:pPr>
            <a:r>
              <a:rPr kumimoji="0" lang="en-AU" altLang="en-US" sz="22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Water balance monitoring and management</a:t>
            </a:r>
          </a:p>
          <a:p>
            <a:pPr marL="360000" marR="0" lvl="0" indent="-360000" algn="l" defTabSz="914400" rtl="0" eaLnBrk="0" fontAlgn="base" latinLnBrk="0" hangingPunct="0">
              <a:lnSpc>
                <a:spcPct val="100000"/>
              </a:lnSpc>
              <a:spcBef>
                <a:spcPts val="1800"/>
              </a:spcBef>
              <a:spcAft>
                <a:spcPct val="0"/>
              </a:spcAft>
              <a:buClr>
                <a:srgbClr val="000000"/>
              </a:buClr>
              <a:buSzPct val="95000"/>
              <a:buFont typeface="Wingdings 3" panose="05040102010807070707" pitchFamily="18" charset="2"/>
              <a:buAutoNum type="arabicPeriod"/>
              <a:tabLst/>
              <a:defRPr/>
            </a:pPr>
            <a:r>
              <a:rPr kumimoji="0" lang="en-AU" altLang="en-US" sz="22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Separate water balance analysis undertaken to assess the long-term water level </a:t>
            </a:r>
            <a:r>
              <a:rPr kumimoji="0" lang="en-AU" sz="22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and salinity in the final void following mine closure</a:t>
            </a:r>
            <a:endParaRPr kumimoji="0" lang="en-AU" altLang="en-US" sz="22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8" name="Rectangle 7">
            <a:extLst>
              <a:ext uri="{FF2B5EF4-FFF2-40B4-BE49-F238E27FC236}">
                <a16:creationId xmlns:a16="http://schemas.microsoft.com/office/drawing/2014/main" id="{D509FEC1-DE7B-4B84-8322-D50E95DACBCA}"/>
              </a:ext>
            </a:extLst>
          </p:cNvPr>
          <p:cNvSpPr/>
          <p:nvPr/>
        </p:nvSpPr>
        <p:spPr bwMode="auto">
          <a:xfrm>
            <a:off x="7854287" y="6455972"/>
            <a:ext cx="1112292" cy="375432"/>
          </a:xfrm>
          <a:prstGeom prst="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4"/>
          </p:nvPr>
        </p:nvSpPr>
        <p:spPr>
          <a:xfrm>
            <a:off x="467544" y="6312162"/>
            <a:ext cx="370163" cy="135794"/>
          </a:xfrm>
        </p:spPr>
        <p:txBody>
          <a:bodyPr/>
          <a:lstStyle/>
          <a:p>
            <a:fld id="{E917DE0E-AFB1-41FD-BC35-27DB61CA125F}" type="slidenum">
              <a:rPr lang="en-AU" smtClean="0">
                <a:solidFill>
                  <a:srgbClr val="4E5768"/>
                </a:solidFill>
              </a:rPr>
              <a:pPr/>
              <a:t>4</a:t>
            </a:fld>
            <a:r>
              <a:rPr lang="en-AU" dirty="0">
                <a:solidFill>
                  <a:srgbClr val="4E5768"/>
                </a:solidFill>
              </a:rPr>
              <a:t> </a:t>
            </a:r>
            <a:r>
              <a:rPr lang="en-AU" dirty="0">
                <a:solidFill>
                  <a:srgbClr val="D3AE64"/>
                </a:solidFill>
              </a:rPr>
              <a:t>//</a:t>
            </a:r>
          </a:p>
        </p:txBody>
      </p:sp>
      <p:sp>
        <p:nvSpPr>
          <p:cNvPr id="9" name="Content Placeholder 2"/>
          <p:cNvSpPr txBox="1">
            <a:spLocks/>
          </p:cNvSpPr>
          <p:nvPr/>
        </p:nvSpPr>
        <p:spPr>
          <a:xfrm>
            <a:off x="710629" y="1844824"/>
            <a:ext cx="7806795" cy="3168352"/>
          </a:xfrm>
          <a:prstGeom prst="rect">
            <a:avLst/>
          </a:prstGeom>
        </p:spPr>
        <p:txBody>
          <a:bodyPr vert="horz" lIns="0" tIns="0" rIns="0" bIns="0" rtlCol="0">
            <a:noAutofit/>
          </a:bodyPr>
          <a:lstStyle>
            <a:lvl1pPr marL="0" indent="0" algn="l" defTabSz="914400" rtl="0" eaLnBrk="1" latinLnBrk="0" hangingPunct="1">
              <a:lnSpc>
                <a:spcPct val="100000"/>
              </a:lnSpc>
              <a:spcBef>
                <a:spcPts val="600"/>
              </a:spcBef>
              <a:spcAft>
                <a:spcPts val="600"/>
              </a:spcAft>
              <a:buClr>
                <a:schemeClr val="tx1"/>
              </a:buClr>
              <a:buFont typeface="Arial" pitchFamily="34" charset="0"/>
              <a:buNone/>
              <a:defRPr lang="en-US" sz="1600" b="1" kern="1200" dirty="0" smtClean="0">
                <a:solidFill>
                  <a:schemeClr val="accent3"/>
                </a:solidFill>
                <a:latin typeface="+mn-lt"/>
                <a:ea typeface="+mn-ea"/>
                <a:cs typeface="+mn-cs"/>
              </a:defRPr>
            </a:lvl1pPr>
            <a:lvl2pPr marL="174625" indent="-174625" algn="l" defTabSz="914400" rtl="0" eaLnBrk="1" latinLnBrk="0" hangingPunct="1">
              <a:spcBef>
                <a:spcPts val="0"/>
              </a:spcBef>
              <a:spcAft>
                <a:spcPts val="600"/>
              </a:spcAft>
              <a:buClr>
                <a:schemeClr val="accent4"/>
              </a:buClr>
              <a:buFont typeface="Arial" panose="020B0604020202020204" pitchFamily="34" charset="0"/>
              <a:buChar char="–"/>
              <a:defRPr lang="en-US" sz="1400" kern="1200" dirty="0" smtClean="0">
                <a:solidFill>
                  <a:schemeClr val="accent3"/>
                </a:solidFill>
                <a:latin typeface="+mn-lt"/>
                <a:ea typeface="+mn-ea"/>
                <a:cs typeface="+mn-cs"/>
              </a:defRPr>
            </a:lvl2pPr>
            <a:lvl3pPr marL="358775" indent="-184150" algn="l" defTabSz="914400" rtl="0" eaLnBrk="1" latinLnBrk="0" hangingPunct="1">
              <a:spcBef>
                <a:spcPts val="0"/>
              </a:spcBef>
              <a:spcAft>
                <a:spcPts val="300"/>
              </a:spcAft>
              <a:buClr>
                <a:schemeClr val="accent4"/>
              </a:buClr>
              <a:buFont typeface="Arial" panose="020B0604020202020204" pitchFamily="34" charset="0"/>
              <a:buChar char="–"/>
              <a:defRPr lang="en-US" sz="1400" kern="1200" dirty="0" smtClean="0">
                <a:solidFill>
                  <a:schemeClr val="accent3"/>
                </a:solidFill>
                <a:latin typeface="+mn-lt"/>
                <a:ea typeface="+mn-ea"/>
                <a:cs typeface="+mn-cs"/>
              </a:defRPr>
            </a:lvl3pPr>
            <a:lvl4pPr marL="533400" indent="-174625" algn="l" defTabSz="914400" rtl="0" eaLnBrk="1" latinLnBrk="0" hangingPunct="1">
              <a:spcBef>
                <a:spcPts val="0"/>
              </a:spcBef>
              <a:spcAft>
                <a:spcPts val="300"/>
              </a:spcAft>
              <a:buClr>
                <a:schemeClr val="accent4"/>
              </a:buClr>
              <a:buFont typeface="Arial" panose="020B0604020202020204" pitchFamily="34" charset="0"/>
              <a:buChar char="–"/>
              <a:defRPr sz="1400" kern="1200" baseline="0">
                <a:solidFill>
                  <a:schemeClr val="accent3"/>
                </a:solidFill>
                <a:latin typeface="+mn-lt"/>
                <a:ea typeface="+mn-ea"/>
                <a:cs typeface="+mn-cs"/>
              </a:defRPr>
            </a:lvl4pPr>
            <a:lvl5pPr marL="0" indent="0" algn="l" defTabSz="914400" rtl="0" eaLnBrk="1" latinLnBrk="0" hangingPunct="1">
              <a:spcBef>
                <a:spcPts val="600"/>
              </a:spcBef>
              <a:spcAft>
                <a:spcPts val="600"/>
              </a:spcAft>
              <a:buFont typeface="Arial" pitchFamily="34" charset="0"/>
              <a:buNone/>
              <a:defRPr sz="900" kern="1200" baseline="0">
                <a:solidFill>
                  <a:schemeClr val="accent3"/>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Clr>
                <a:srgbClr val="D3AE64"/>
              </a:buClr>
              <a:buNone/>
            </a:pPr>
            <a:endParaRPr lang="en-AU" sz="1500" cap="all" dirty="0">
              <a:solidFill>
                <a:schemeClr val="accent2"/>
              </a:solidFill>
            </a:endParaRPr>
          </a:p>
          <a:p>
            <a:pPr marL="0" lvl="1" indent="0">
              <a:buClr>
                <a:srgbClr val="D3AE64"/>
              </a:buClr>
              <a:buNone/>
            </a:pPr>
            <a:endParaRPr lang="en-AU" sz="1320" dirty="0">
              <a:solidFill>
                <a:srgbClr val="4E5768"/>
              </a:solidFill>
            </a:endParaRPr>
          </a:p>
          <a:p>
            <a:pPr lvl="1" fontAlgn="auto">
              <a:buClr>
                <a:srgbClr val="D3AE64"/>
              </a:buClr>
            </a:pPr>
            <a:endParaRPr lang="en-AU" sz="1320" dirty="0">
              <a:solidFill>
                <a:srgbClr val="4E5768"/>
              </a:solidFill>
            </a:endParaRPr>
          </a:p>
          <a:p>
            <a:pPr lvl="1" fontAlgn="auto">
              <a:buClr>
                <a:srgbClr val="D3AE64"/>
              </a:buClr>
            </a:pPr>
            <a:endParaRPr lang="en-AU" sz="1320" dirty="0">
              <a:solidFill>
                <a:srgbClr val="4E5768"/>
              </a:solidFill>
            </a:endParaRPr>
          </a:p>
          <a:p>
            <a:pPr marL="0" lvl="1" indent="0">
              <a:buClr>
                <a:srgbClr val="D3AE64"/>
              </a:buClr>
              <a:buNone/>
            </a:pPr>
            <a:endParaRPr lang="en-AU" sz="1320" dirty="0">
              <a:solidFill>
                <a:srgbClr val="4E5768"/>
              </a:solidFill>
            </a:endParaRPr>
          </a:p>
          <a:p>
            <a:pPr lvl="4" fontAlgn="auto"/>
            <a:endParaRPr lang="en-AU" sz="849" dirty="0">
              <a:solidFill>
                <a:srgbClr val="4E5768"/>
              </a:solidFill>
            </a:endParaRPr>
          </a:p>
          <a:p>
            <a:pPr fontAlgn="auto">
              <a:buClr>
                <a:prstClr val="black"/>
              </a:buClr>
            </a:pPr>
            <a:endParaRPr lang="en-AU" sz="1509" dirty="0">
              <a:solidFill>
                <a:srgbClr val="4E5768"/>
              </a:solidFill>
            </a:endParaRPr>
          </a:p>
          <a:p>
            <a:pPr fontAlgn="auto">
              <a:buClr>
                <a:prstClr val="black"/>
              </a:buClr>
            </a:pPr>
            <a:endParaRPr lang="en-AU" sz="1509" dirty="0">
              <a:solidFill>
                <a:srgbClr val="4E5768"/>
              </a:solidFill>
            </a:endParaRPr>
          </a:p>
        </p:txBody>
      </p:sp>
      <p:sp>
        <p:nvSpPr>
          <p:cNvPr id="11" name="Title 4">
            <a:extLst>
              <a:ext uri="{FF2B5EF4-FFF2-40B4-BE49-F238E27FC236}">
                <a16:creationId xmlns:a16="http://schemas.microsoft.com/office/drawing/2014/main" id="{7EC0B1DC-5AD2-401E-8259-449B6421DABC}"/>
              </a:ext>
            </a:extLst>
          </p:cNvPr>
          <p:cNvSpPr txBox="1">
            <a:spLocks/>
          </p:cNvSpPr>
          <p:nvPr/>
        </p:nvSpPr>
        <p:spPr>
          <a:xfrm>
            <a:off x="467544" y="334249"/>
            <a:ext cx="7815880" cy="509307"/>
          </a:xfrm>
          <a:prstGeom prst="rect">
            <a:avLst/>
          </a:prstGeom>
        </p:spPr>
        <p:txBody>
          <a:bodyPr vert="horz" lIns="0" tIns="0" rIns="0" bIns="0" rtlCol="0" anchor="b">
            <a:normAutofit/>
          </a:bodyPr>
          <a:lstStyle>
            <a:lvl1pPr algn="l" defTabSz="914400" rtl="0" eaLnBrk="1" latinLnBrk="0" hangingPunct="1">
              <a:lnSpc>
                <a:spcPct val="90000"/>
              </a:lnSpc>
              <a:spcBef>
                <a:spcPct val="0"/>
              </a:spcBef>
              <a:buNone/>
              <a:defRPr sz="3000" b="1" kern="1200" baseline="0">
                <a:solidFill>
                  <a:schemeClr val="accent1"/>
                </a:solidFill>
                <a:latin typeface="+mj-lt"/>
                <a:ea typeface="+mj-ea"/>
                <a:cs typeface="+mj-cs"/>
              </a:defRPr>
            </a:lvl1pPr>
          </a:lstStyle>
          <a:p>
            <a:r>
              <a:rPr lang="en-AU" sz="2800" dirty="0"/>
              <a:t>Project – Builds on Existing Approval  </a:t>
            </a:r>
          </a:p>
        </p:txBody>
      </p:sp>
      <p:sp>
        <p:nvSpPr>
          <p:cNvPr id="2" name="Footer Placeholder 1"/>
          <p:cNvSpPr>
            <a:spLocks noGrp="1"/>
          </p:cNvSpPr>
          <p:nvPr>
            <p:ph type="ftr" sz="quarter" idx="13"/>
          </p:nvPr>
        </p:nvSpPr>
        <p:spPr/>
        <p:txBody>
          <a:bodyPr/>
          <a:lstStyle/>
          <a:p>
            <a:r>
              <a:rPr lang="en-AU" dirty="0"/>
              <a:t>Vickery Extension Project - Briefing </a:t>
            </a:r>
          </a:p>
        </p:txBody>
      </p:sp>
      <p:sp>
        <p:nvSpPr>
          <p:cNvPr id="8" name="TextBox 7">
            <a:extLst>
              <a:ext uri="{FF2B5EF4-FFF2-40B4-BE49-F238E27FC236}">
                <a16:creationId xmlns:a16="http://schemas.microsoft.com/office/drawing/2014/main" id="{DCB18C3D-C630-4A0B-A93B-0B702D1B5649}"/>
              </a:ext>
            </a:extLst>
          </p:cNvPr>
          <p:cNvSpPr txBox="1"/>
          <p:nvPr/>
        </p:nvSpPr>
        <p:spPr>
          <a:xfrm>
            <a:off x="390719" y="934437"/>
            <a:ext cx="8213729" cy="1015663"/>
          </a:xfrm>
          <a:prstGeom prst="rect">
            <a:avLst/>
          </a:prstGeom>
          <a:noFill/>
        </p:spPr>
        <p:txBody>
          <a:bodyPr wrap="square" rtlCol="0">
            <a:spAutoFit/>
          </a:bodyPr>
          <a:lstStyle/>
          <a:p>
            <a:pPr marL="0" lvl="1" indent="-282575">
              <a:spcBef>
                <a:spcPts val="600"/>
              </a:spcBef>
              <a:spcAft>
                <a:spcPts val="600"/>
              </a:spcAft>
              <a:buClr>
                <a:schemeClr val="accent4"/>
              </a:buClr>
            </a:pPr>
            <a:endParaRPr lang="en-AU" sz="1200" b="1" dirty="0">
              <a:solidFill>
                <a:srgbClr val="6B8096"/>
              </a:solidFill>
            </a:endParaRPr>
          </a:p>
          <a:p>
            <a:pPr marL="0" lvl="1" indent="-282575">
              <a:spcBef>
                <a:spcPts val="600"/>
              </a:spcBef>
              <a:spcAft>
                <a:spcPts val="600"/>
              </a:spcAft>
              <a:buClr>
                <a:schemeClr val="accent4"/>
              </a:buClr>
            </a:pPr>
            <a:endParaRPr lang="en-AU" sz="1200" b="1" dirty="0">
              <a:solidFill>
                <a:srgbClr val="6B8096"/>
              </a:solidFill>
            </a:endParaRPr>
          </a:p>
          <a:p>
            <a:pPr marL="0" lvl="1" indent="-282575">
              <a:spcBef>
                <a:spcPts val="600"/>
              </a:spcBef>
              <a:spcAft>
                <a:spcPts val="600"/>
              </a:spcAft>
              <a:buClr>
                <a:schemeClr val="accent4"/>
              </a:buClr>
            </a:pPr>
            <a:endParaRPr lang="en-US" sz="1600" b="1" dirty="0">
              <a:solidFill>
                <a:srgbClr val="6B8096"/>
              </a:solidFill>
            </a:endParaRPr>
          </a:p>
        </p:txBody>
      </p:sp>
      <p:pic>
        <p:nvPicPr>
          <p:cNvPr id="12" name="Picture 11">
            <a:extLst>
              <a:ext uri="{FF2B5EF4-FFF2-40B4-BE49-F238E27FC236}">
                <a16:creationId xmlns:a16="http://schemas.microsoft.com/office/drawing/2014/main" id="{F1FDFEE1-B0DA-4818-BAB6-8B9CD84B3079}"/>
              </a:ext>
            </a:extLst>
          </p:cNvPr>
          <p:cNvPicPr>
            <a:picLocks noChangeAspect="1"/>
          </p:cNvPicPr>
          <p:nvPr/>
        </p:nvPicPr>
        <p:blipFill>
          <a:blip r:embed="rId3"/>
          <a:stretch>
            <a:fillRect/>
          </a:stretch>
        </p:blipFill>
        <p:spPr>
          <a:xfrm>
            <a:off x="1368503" y="893907"/>
            <a:ext cx="6406993" cy="5295481"/>
          </a:xfrm>
          <a:prstGeom prst="rect">
            <a:avLst/>
          </a:prstGeom>
        </p:spPr>
      </p:pic>
    </p:spTree>
    <p:extLst>
      <p:ext uri="{BB962C8B-B14F-4D97-AF65-F5344CB8AC3E}">
        <p14:creationId xmlns:p14="http://schemas.microsoft.com/office/powerpoint/2010/main" val="4056486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53">
            <a:extLst>
              <a:ext uri="{FF2B5EF4-FFF2-40B4-BE49-F238E27FC236}">
                <a16:creationId xmlns:a16="http://schemas.microsoft.com/office/drawing/2014/main" id="{E3AC17D9-F7C7-43A0-8084-51ED4C1CC8EC}"/>
              </a:ext>
            </a:extLst>
          </p:cNvPr>
          <p:cNvSpPr>
            <a:spLocks noGrp="1" noChangeArrowheads="1"/>
          </p:cNvSpPr>
          <p:nvPr>
            <p:ph type="sldNum" sz="quarter" idx="10"/>
          </p:nvPr>
        </p:nvSpPr>
        <p:spPr>
          <a:xfrm>
            <a:off x="539750" y="6545263"/>
            <a:ext cx="647700" cy="196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45720" rIns="36000" bIns="45720" anchor="t"/>
          <a:lstStyle>
            <a:lvl1pPr>
              <a:spcBef>
                <a:spcPct val="20000"/>
              </a:spcBef>
              <a:buClr>
                <a:srgbClr val="969696"/>
              </a:buClr>
              <a:buSzPct val="80000"/>
              <a:buFont typeface="Wingdings 3" panose="05040102010807070707" pitchFamily="18" charset="2"/>
              <a:buChar char="u"/>
              <a:defRPr sz="2400">
                <a:solidFill>
                  <a:schemeClr val="tx1"/>
                </a:solidFill>
                <a:latin typeface="Arial" panose="020B0604020202020204" pitchFamily="34" charset="0"/>
              </a:defRPr>
            </a:lvl1pPr>
            <a:lvl2pPr marL="742950" indent="-285750">
              <a:spcBef>
                <a:spcPct val="20000"/>
              </a:spcBef>
              <a:buClr>
                <a:srgbClr val="FF1100"/>
              </a:buClr>
              <a:buFont typeface="Symbol" panose="05050102010706020507" pitchFamily="18" charset="2"/>
              <a:buChar char="·"/>
              <a:defRPr sz="2000">
                <a:solidFill>
                  <a:schemeClr val="tx1"/>
                </a:solidFill>
                <a:latin typeface="Arial" panose="020B0604020202020204" pitchFamily="34" charset="0"/>
              </a:defRPr>
            </a:lvl2pPr>
            <a:lvl3pPr marL="1143000" indent="-228600">
              <a:spcBef>
                <a:spcPct val="20000"/>
              </a:spcBef>
              <a:buClr>
                <a:schemeClr val="tx1"/>
              </a:buClr>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Clr>
                <a:srgbClr val="969696"/>
              </a:buClr>
              <a:buSzPct val="80000"/>
              <a:buFont typeface="Times New Roman" panose="02020603050405020304" pitchFamily="18" charset="0"/>
              <a:buChar char="♦"/>
              <a:defRPr sz="1600">
                <a:solidFill>
                  <a:schemeClr val="tx1"/>
                </a:solidFill>
                <a:latin typeface="Arial" panose="020B0604020202020204" pitchFamily="34" charset="0"/>
              </a:defRPr>
            </a:lvl4pPr>
            <a:lvl5pPr marL="2057400" indent="-228600">
              <a:spcBef>
                <a:spcPct val="20000"/>
              </a:spcBef>
              <a:buClr>
                <a:schemeClr val="tx1"/>
              </a:buClr>
              <a:buSzPct val="8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0000"/>
              <a:buFont typeface="Arial" panose="020B0604020202020204" pitchFamily="34" charset="0"/>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fld id="{A296746A-D96A-41F5-B773-3B53A1EEAC9C}" type="slidenum">
              <a:rPr kumimoji="0" lang="en-AU" altLang="en-US" sz="700" b="0" i="0" u="none" strike="noStrike" kern="1200" cap="none" spc="0" normalizeH="0" baseline="0" noProof="0" smtClean="0">
                <a:ln>
                  <a:noFill/>
                </a:ln>
                <a:solidFill>
                  <a:srgbClr val="093678"/>
                </a:solidFill>
                <a:effectLst/>
                <a:uLnTx/>
                <a:uFillTx/>
                <a:latin typeface="Arial" panose="020B0604020202020204" pitchFamily="34" charset="0"/>
                <a:ea typeface="+mn-ea"/>
                <a:cs typeface="+mn-cs"/>
              </a:rPr>
              <a:pPr marL="0" marR="0" lvl="0" indent="0" algn="l" defTabSz="914400" rtl="0" eaLnBrk="0" fontAlgn="base" latinLnBrk="0" hangingPunct="0">
                <a:lnSpc>
                  <a:spcPct val="90000"/>
                </a:lnSpc>
                <a:spcBef>
                  <a:spcPct val="0"/>
                </a:spcBef>
                <a:spcAft>
                  <a:spcPct val="0"/>
                </a:spcAft>
                <a:buClrTx/>
                <a:buSzTx/>
                <a:buFontTx/>
                <a:buNone/>
                <a:tabLst/>
                <a:defRPr/>
              </a:pPr>
              <a:t>40</a:t>
            </a:fld>
            <a:endParaRPr kumimoji="0" lang="en-AU" altLang="en-US" sz="700" b="0" i="0" u="none" strike="noStrike" kern="1200" cap="none" spc="0" normalizeH="0" baseline="0" noProof="0">
              <a:ln>
                <a:noFill/>
              </a:ln>
              <a:solidFill>
                <a:srgbClr val="093678"/>
              </a:solidFill>
              <a:effectLst/>
              <a:uLnTx/>
              <a:uFillTx/>
              <a:latin typeface="Arial" panose="020B0604020202020204" pitchFamily="34" charset="0"/>
              <a:ea typeface="+mn-ea"/>
              <a:cs typeface="+mn-cs"/>
            </a:endParaRPr>
          </a:p>
        </p:txBody>
      </p:sp>
      <p:pic>
        <p:nvPicPr>
          <p:cNvPr id="19459" name="Picture 5">
            <a:extLst>
              <a:ext uri="{FF2B5EF4-FFF2-40B4-BE49-F238E27FC236}">
                <a16:creationId xmlns:a16="http://schemas.microsoft.com/office/drawing/2014/main" id="{B138054B-6A58-4519-AD7A-BBB66F15C7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85077" b="97929"/>
          <a:stretch>
            <a:fillRect/>
          </a:stretch>
        </p:blipFill>
        <p:spPr bwMode="auto">
          <a:xfrm>
            <a:off x="2163763" y="301625"/>
            <a:ext cx="35941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a:extLst>
              <a:ext uri="{FF2B5EF4-FFF2-40B4-BE49-F238E27FC236}">
                <a16:creationId xmlns:a16="http://schemas.microsoft.com/office/drawing/2014/main" id="{AC2442BC-E204-436A-8870-B2C04DE8475F}"/>
              </a:ext>
            </a:extLst>
          </p:cNvPr>
          <p:cNvSpPr txBox="1">
            <a:spLocks noChangeArrowheads="1"/>
          </p:cNvSpPr>
          <p:nvPr/>
        </p:nvSpPr>
        <p:spPr bwMode="auto">
          <a:xfrm>
            <a:off x="3733800" y="152400"/>
            <a:ext cx="50530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lgn="r" rtl="0" eaLnBrk="0" fontAlgn="base" hangingPunct="0">
              <a:spcBef>
                <a:spcPct val="50000"/>
              </a:spcBef>
              <a:spcAft>
                <a:spcPct val="0"/>
              </a:spcAft>
              <a:defRPr sz="2400">
                <a:solidFill>
                  <a:schemeClr val="tx1"/>
                </a:solidFill>
                <a:latin typeface="+mj-lt"/>
                <a:ea typeface="+mj-ea"/>
                <a:cs typeface="+mj-cs"/>
              </a:defRPr>
            </a:lvl1pPr>
            <a:lvl2pPr algn="r" rtl="0" eaLnBrk="0" fontAlgn="base" hangingPunct="0">
              <a:spcBef>
                <a:spcPct val="50000"/>
              </a:spcBef>
              <a:spcAft>
                <a:spcPct val="0"/>
              </a:spcAft>
              <a:defRPr sz="2400">
                <a:solidFill>
                  <a:schemeClr val="tx1"/>
                </a:solidFill>
                <a:latin typeface="Arial" charset="0"/>
              </a:defRPr>
            </a:lvl2pPr>
            <a:lvl3pPr algn="r" rtl="0" eaLnBrk="0" fontAlgn="base" hangingPunct="0">
              <a:spcBef>
                <a:spcPct val="50000"/>
              </a:spcBef>
              <a:spcAft>
                <a:spcPct val="0"/>
              </a:spcAft>
              <a:defRPr sz="2400">
                <a:solidFill>
                  <a:schemeClr val="tx1"/>
                </a:solidFill>
                <a:latin typeface="Arial" charset="0"/>
              </a:defRPr>
            </a:lvl3pPr>
            <a:lvl4pPr algn="r" rtl="0" eaLnBrk="0" fontAlgn="base" hangingPunct="0">
              <a:spcBef>
                <a:spcPct val="50000"/>
              </a:spcBef>
              <a:spcAft>
                <a:spcPct val="0"/>
              </a:spcAft>
              <a:defRPr sz="2400">
                <a:solidFill>
                  <a:schemeClr val="tx1"/>
                </a:solidFill>
                <a:latin typeface="Arial" charset="0"/>
              </a:defRPr>
            </a:lvl4pPr>
            <a:lvl5pPr algn="r" rtl="0" eaLnBrk="0" fontAlgn="base" hangingPunct="0">
              <a:spcBef>
                <a:spcPct val="50000"/>
              </a:spcBef>
              <a:spcAft>
                <a:spcPct val="0"/>
              </a:spcAft>
              <a:defRPr sz="2400">
                <a:solidFill>
                  <a:schemeClr val="tx1"/>
                </a:solidFill>
                <a:latin typeface="Arial" charset="0"/>
              </a:defRPr>
            </a:lvl5pPr>
            <a:lvl6pPr marL="457200" algn="r" rtl="0" eaLnBrk="0" fontAlgn="base" hangingPunct="0">
              <a:spcBef>
                <a:spcPct val="50000"/>
              </a:spcBef>
              <a:spcAft>
                <a:spcPct val="0"/>
              </a:spcAft>
              <a:defRPr sz="2400">
                <a:solidFill>
                  <a:schemeClr val="tx1"/>
                </a:solidFill>
                <a:latin typeface="Arial" charset="0"/>
              </a:defRPr>
            </a:lvl6pPr>
            <a:lvl7pPr marL="914400" algn="r" rtl="0" eaLnBrk="0" fontAlgn="base" hangingPunct="0">
              <a:spcBef>
                <a:spcPct val="50000"/>
              </a:spcBef>
              <a:spcAft>
                <a:spcPct val="0"/>
              </a:spcAft>
              <a:defRPr sz="2400">
                <a:solidFill>
                  <a:schemeClr val="tx1"/>
                </a:solidFill>
                <a:latin typeface="Arial" charset="0"/>
              </a:defRPr>
            </a:lvl7pPr>
            <a:lvl8pPr marL="1371600" algn="r" rtl="0" eaLnBrk="0" fontAlgn="base" hangingPunct="0">
              <a:spcBef>
                <a:spcPct val="50000"/>
              </a:spcBef>
              <a:spcAft>
                <a:spcPct val="0"/>
              </a:spcAft>
              <a:defRPr sz="2400">
                <a:solidFill>
                  <a:schemeClr val="tx1"/>
                </a:solidFill>
                <a:latin typeface="Arial" charset="0"/>
              </a:defRPr>
            </a:lvl8pPr>
            <a:lvl9pPr marL="1828800" algn="r" rtl="0" eaLnBrk="0" fontAlgn="base" hangingPunct="0">
              <a:spcBef>
                <a:spcPct val="50000"/>
              </a:spcBef>
              <a:spcAft>
                <a:spcPct val="0"/>
              </a:spcAft>
              <a:defRPr sz="2400">
                <a:solidFill>
                  <a:schemeClr val="tx1"/>
                </a:solidFill>
                <a:latin typeface="Arial"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GB" altLang="en-US" sz="1800" b="1" i="0" u="none" strike="noStrike" kern="0" cap="none" spc="0" normalizeH="0" baseline="0" noProof="0">
                <a:ln>
                  <a:noFill/>
                </a:ln>
                <a:solidFill>
                  <a:srgbClr val="000000"/>
                </a:solidFill>
                <a:effectLst/>
                <a:uLnTx/>
                <a:uFillTx/>
                <a:latin typeface="Arial Narrow" panose="020B0606020202030204" pitchFamily="34" charset="0"/>
                <a:ea typeface="+mj-ea"/>
                <a:cs typeface="+mj-cs"/>
              </a:rPr>
              <a:t>Vickery Extension Project</a:t>
            </a:r>
            <a:br>
              <a:rPr kumimoji="0" lang="en-GB" altLang="en-US" sz="1800" b="1" i="0" u="none" strike="noStrike" kern="0" cap="none" spc="0" normalizeH="0" baseline="0" noProof="0">
                <a:ln>
                  <a:noFill/>
                </a:ln>
                <a:solidFill>
                  <a:srgbClr val="000000"/>
                </a:solidFill>
                <a:effectLst/>
                <a:uLnTx/>
                <a:uFillTx/>
                <a:latin typeface="Arial Narrow" panose="020B0606020202030204" pitchFamily="34" charset="0"/>
                <a:ea typeface="+mj-ea"/>
                <a:cs typeface="+mj-cs"/>
              </a:rPr>
            </a:br>
            <a:r>
              <a:rPr kumimoji="0" lang="en-GB" altLang="en-US" sz="1800" b="1" i="0" u="none" strike="noStrike" kern="0" cap="none" spc="0" normalizeH="0" baseline="0" noProof="0">
                <a:ln>
                  <a:noFill/>
                </a:ln>
                <a:solidFill>
                  <a:srgbClr val="000000"/>
                </a:solidFill>
                <a:effectLst/>
                <a:uLnTx/>
                <a:uFillTx/>
                <a:latin typeface="Arial Narrow" panose="020B0606020202030204" pitchFamily="34" charset="0"/>
                <a:ea typeface="+mj-ea"/>
                <a:cs typeface="+mj-cs"/>
              </a:rPr>
              <a:t>Surface Water Assessment</a:t>
            </a:r>
            <a:br>
              <a:rPr kumimoji="0" lang="en-GB" altLang="en-US" sz="2000" b="1" i="0" u="none" strike="noStrike" kern="0" cap="none" spc="0" normalizeH="0" baseline="0" noProof="0">
                <a:ln>
                  <a:noFill/>
                </a:ln>
                <a:solidFill>
                  <a:srgbClr val="000000"/>
                </a:solidFill>
                <a:effectLst/>
                <a:uLnTx/>
                <a:uFillTx/>
                <a:latin typeface="Arial Narrow" panose="020B0606020202030204" pitchFamily="34" charset="0"/>
                <a:ea typeface="+mj-ea"/>
                <a:cs typeface="+mj-cs"/>
              </a:rPr>
            </a:br>
            <a:endParaRPr kumimoji="0" lang="en-AU" altLang="en-US" sz="1800" b="1" i="0" u="none" strike="noStrike" kern="0" cap="none" spc="0" normalizeH="0" baseline="0" noProof="0" dirty="0">
              <a:ln>
                <a:noFill/>
              </a:ln>
              <a:solidFill>
                <a:srgbClr val="FF1100"/>
              </a:solidFill>
              <a:effectLst/>
              <a:uLnTx/>
              <a:uFillTx/>
              <a:latin typeface="Arial Narrow" panose="020B0606020202030204" pitchFamily="34" charset="0"/>
              <a:ea typeface="+mj-ea"/>
              <a:cs typeface="+mj-cs"/>
            </a:endParaRPr>
          </a:p>
        </p:txBody>
      </p:sp>
      <p:sp>
        <p:nvSpPr>
          <p:cNvPr id="8" name="Rectangle 3">
            <a:extLst>
              <a:ext uri="{FF2B5EF4-FFF2-40B4-BE49-F238E27FC236}">
                <a16:creationId xmlns:a16="http://schemas.microsoft.com/office/drawing/2014/main" id="{B20D127D-62DE-4C57-9A3A-67A8404E03D9}"/>
              </a:ext>
            </a:extLst>
          </p:cNvPr>
          <p:cNvSpPr txBox="1">
            <a:spLocks noChangeArrowheads="1"/>
          </p:cNvSpPr>
          <p:nvPr/>
        </p:nvSpPr>
        <p:spPr bwMode="auto">
          <a:xfrm>
            <a:off x="381000" y="1676400"/>
            <a:ext cx="84963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lr>
                <a:srgbClr val="969696"/>
              </a:buClr>
              <a:buSzPct val="80000"/>
              <a:buFont typeface="Wingdings 3" panose="05040102010807070707" pitchFamily="18" charset="2"/>
              <a:buChar char="u"/>
              <a:defRPr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FF1100"/>
              </a:buClr>
              <a:buFont typeface="Symbol" panose="05050102010706020507" pitchFamily="18" charset="2"/>
              <a:buChar char="·"/>
              <a:defRPr sz="2000">
                <a:solidFill>
                  <a:schemeClr val="tx1"/>
                </a:solidFill>
                <a:latin typeface="+mn-lt"/>
              </a:defRPr>
            </a:lvl2pPr>
            <a:lvl3pPr marL="1143000" indent="-228600" algn="l" rtl="0" eaLnBrk="0" fontAlgn="base" hangingPunct="0">
              <a:spcBef>
                <a:spcPct val="20000"/>
              </a:spcBef>
              <a:spcAft>
                <a:spcPct val="0"/>
              </a:spcAft>
              <a:buClr>
                <a:schemeClr val="tx1"/>
              </a:buClr>
              <a:buFont typeface="Arial" panose="020B0604020202020204" pitchFamily="34" charset="0"/>
              <a:buChar char="−"/>
              <a:defRPr sz="2400">
                <a:solidFill>
                  <a:schemeClr val="tx1"/>
                </a:solidFill>
                <a:latin typeface="+mn-lt"/>
              </a:defRPr>
            </a:lvl3pPr>
            <a:lvl4pPr marL="1600200" indent="-228600" algn="l" rtl="0" eaLnBrk="0" fontAlgn="base" hangingPunct="0">
              <a:spcBef>
                <a:spcPct val="20000"/>
              </a:spcBef>
              <a:spcAft>
                <a:spcPct val="0"/>
              </a:spcAft>
              <a:buClr>
                <a:srgbClr val="969696"/>
              </a:buClr>
              <a:buSzPct val="80000"/>
              <a:buFont typeface="Times New Roman" panose="02020603050405020304" pitchFamily="18" charset="0"/>
              <a:buChar char="♦"/>
              <a:defRPr sz="1600">
                <a:solidFill>
                  <a:schemeClr val="tx1"/>
                </a:solidFill>
                <a:latin typeface="+mn-lt"/>
              </a:defRPr>
            </a:lvl4pPr>
            <a:lvl5pPr marL="2057400" indent="-228600" algn="l" rtl="0" eaLnBrk="0" fontAlgn="base" hangingPunct="0">
              <a:spcBef>
                <a:spcPct val="20000"/>
              </a:spcBef>
              <a:spcAft>
                <a:spcPct val="0"/>
              </a:spcAft>
              <a:buClr>
                <a:schemeClr val="tx1"/>
              </a:buClr>
              <a:buSzPct val="80000"/>
              <a:buFont typeface="Arial" panose="020B0604020202020204" pitchFamily="34" charset="0"/>
              <a:buChar char="−"/>
              <a:defRPr sz="1400">
                <a:solidFill>
                  <a:schemeClr val="tx1"/>
                </a:solidFill>
                <a:latin typeface="+mn-lt"/>
              </a:defRPr>
            </a:lvl5pPr>
            <a:lvl6pPr marL="2514600" indent="-228600" algn="l" rtl="0" eaLnBrk="0" fontAlgn="base" hangingPunct="0">
              <a:spcBef>
                <a:spcPct val="20000"/>
              </a:spcBef>
              <a:spcAft>
                <a:spcPct val="0"/>
              </a:spcAft>
              <a:buClr>
                <a:schemeClr val="tx1"/>
              </a:buClr>
              <a:buSzPct val="80000"/>
              <a:buFont typeface="Arial" charset="0"/>
              <a:buChar char="−"/>
              <a:defRPr sz="1400">
                <a:solidFill>
                  <a:schemeClr val="tx1"/>
                </a:solidFill>
                <a:latin typeface="+mn-lt"/>
              </a:defRPr>
            </a:lvl6pPr>
            <a:lvl7pPr marL="2971800" indent="-228600" algn="l" rtl="0" eaLnBrk="0" fontAlgn="base" hangingPunct="0">
              <a:spcBef>
                <a:spcPct val="20000"/>
              </a:spcBef>
              <a:spcAft>
                <a:spcPct val="0"/>
              </a:spcAft>
              <a:buClr>
                <a:schemeClr val="tx1"/>
              </a:buClr>
              <a:buSzPct val="80000"/>
              <a:buFont typeface="Arial" charset="0"/>
              <a:buChar char="−"/>
              <a:defRPr sz="1400">
                <a:solidFill>
                  <a:schemeClr val="tx1"/>
                </a:solidFill>
                <a:latin typeface="+mn-lt"/>
              </a:defRPr>
            </a:lvl7pPr>
            <a:lvl8pPr marL="3429000" indent="-228600" algn="l" rtl="0" eaLnBrk="0" fontAlgn="base" hangingPunct="0">
              <a:spcBef>
                <a:spcPct val="20000"/>
              </a:spcBef>
              <a:spcAft>
                <a:spcPct val="0"/>
              </a:spcAft>
              <a:buClr>
                <a:schemeClr val="tx1"/>
              </a:buClr>
              <a:buSzPct val="80000"/>
              <a:buFont typeface="Arial" charset="0"/>
              <a:buChar char="−"/>
              <a:defRPr sz="1400">
                <a:solidFill>
                  <a:schemeClr val="tx1"/>
                </a:solidFill>
                <a:latin typeface="+mn-lt"/>
              </a:defRPr>
            </a:lvl8pPr>
            <a:lvl9pPr marL="3886200" indent="-228600" algn="l" rtl="0" eaLnBrk="0" fontAlgn="base" hangingPunct="0">
              <a:spcBef>
                <a:spcPct val="20000"/>
              </a:spcBef>
              <a:spcAft>
                <a:spcPct val="0"/>
              </a:spcAft>
              <a:buClr>
                <a:schemeClr val="tx1"/>
              </a:buClr>
              <a:buSzPct val="80000"/>
              <a:buFont typeface="Arial" charset="0"/>
              <a:buChar char="−"/>
              <a:defRPr sz="1400">
                <a:solidFill>
                  <a:schemeClr val="tx1"/>
                </a:solidFill>
                <a:latin typeface="+mn-lt"/>
              </a:defRPr>
            </a:lvl9pPr>
          </a:lstStyle>
          <a:p>
            <a:pPr marL="457200" marR="0" lvl="0" indent="-457200" algn="l" defTabSz="914400" rtl="0" eaLnBrk="0" fontAlgn="base" latinLnBrk="0" hangingPunct="0">
              <a:lnSpc>
                <a:spcPct val="100000"/>
              </a:lnSpc>
              <a:spcBef>
                <a:spcPts val="1800"/>
              </a:spcBef>
              <a:spcAft>
                <a:spcPct val="0"/>
              </a:spcAft>
              <a:buClr>
                <a:srgbClr val="000000"/>
              </a:buClr>
              <a:buSzPct val="80000"/>
              <a:buFont typeface="Wingdings" panose="05000000000000000000" pitchFamily="2" charset="2"/>
              <a:buChar char="§"/>
              <a:tabLst/>
              <a:defRPr/>
            </a:pPr>
            <a:r>
              <a:rPr kumimoji="0" lang="en-AU"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As per the Approved Mine water management system operates effectively and meets the water requirements for coal processing and dust suppression</a:t>
            </a:r>
            <a:endParaRPr kumimoji="0" lang="en-AU" alt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a:p>
            <a:pPr marL="457200" marR="0" lvl="0" indent="-457200" algn="l" defTabSz="914400" rtl="0" eaLnBrk="0" fontAlgn="base" latinLnBrk="0" hangingPunct="0">
              <a:lnSpc>
                <a:spcPct val="100000"/>
              </a:lnSpc>
              <a:spcBef>
                <a:spcPts val="1800"/>
              </a:spcBef>
              <a:spcAft>
                <a:spcPct val="0"/>
              </a:spcAft>
              <a:buClr>
                <a:srgbClr val="000000"/>
              </a:buClr>
              <a:buSzPct val="80000"/>
              <a:buFont typeface="Wingdings" panose="05000000000000000000" pitchFamily="2" charset="2"/>
              <a:buChar char="§"/>
              <a:tabLst/>
              <a:defRPr/>
            </a:pPr>
            <a:r>
              <a:rPr kumimoji="0" lang="en-AU"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System is capable of operating with no discharge of water that has been in contact with coal</a:t>
            </a:r>
            <a:br>
              <a:rPr kumimoji="0" lang="en-AU"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br>
            <a:r>
              <a:rPr kumimoji="0" lang="en-AU"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==&gt; Nil Discharge Mine</a:t>
            </a:r>
            <a:endParaRPr kumimoji="0" lang="en-AU" alt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a:p>
            <a:pPr marL="457200" marR="0" lvl="0" indent="-457200" algn="l" defTabSz="914400" rtl="0" eaLnBrk="0" fontAlgn="base" latinLnBrk="0" hangingPunct="0">
              <a:lnSpc>
                <a:spcPct val="100000"/>
              </a:lnSpc>
              <a:spcBef>
                <a:spcPts val="1800"/>
              </a:spcBef>
              <a:spcAft>
                <a:spcPct val="0"/>
              </a:spcAft>
              <a:buClr>
                <a:srgbClr val="000000"/>
              </a:buClr>
              <a:buSzPct val="80000"/>
              <a:buFont typeface="Wingdings" panose="05000000000000000000" pitchFamily="2" charset="2"/>
              <a:buChar char="§"/>
              <a:tabLst/>
              <a:defRPr/>
            </a:pPr>
            <a:r>
              <a:rPr kumimoji="0" lang="en-AU"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Sediment dam releases to restore dam capacity within five days of a rainfall event exceeding the design capacity would occur as controlled discharge, in accordance with </a:t>
            </a:r>
            <a:r>
              <a:rPr kumimoji="0" lang="en-AU" sz="1800" b="0" i="0" u="none" strike="noStrike" kern="0" cap="none" spc="0" normalizeH="0" baseline="0" noProof="0" dirty="0" err="1">
                <a:ln>
                  <a:noFill/>
                </a:ln>
                <a:solidFill>
                  <a:srgbClr val="000000"/>
                </a:solidFill>
                <a:effectLst/>
                <a:uLnTx/>
                <a:uFillTx/>
                <a:latin typeface="Arial Narrow" panose="020B0606020202030204" pitchFamily="34" charset="0"/>
                <a:ea typeface="+mn-ea"/>
                <a:cs typeface="+mn-cs"/>
              </a:rPr>
              <a:t>Landcom</a:t>
            </a:r>
            <a:r>
              <a:rPr kumimoji="0" lang="en-AU"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 (2004) and contemporary Environmental Protection Licence conditions</a:t>
            </a:r>
          </a:p>
          <a:p>
            <a:pPr marL="457200" marR="0" lvl="0" indent="-457200" algn="l" defTabSz="914400" rtl="0" eaLnBrk="0" fontAlgn="base" latinLnBrk="0" hangingPunct="0">
              <a:lnSpc>
                <a:spcPct val="100000"/>
              </a:lnSpc>
              <a:spcBef>
                <a:spcPts val="1800"/>
              </a:spcBef>
              <a:spcAft>
                <a:spcPct val="0"/>
              </a:spcAft>
              <a:buClr>
                <a:srgbClr val="000000"/>
              </a:buClr>
              <a:buSzPct val="80000"/>
              <a:buFont typeface="Wingdings" panose="05000000000000000000" pitchFamily="2" charset="2"/>
              <a:buChar char="§"/>
              <a:tabLst/>
              <a:defRPr/>
            </a:pPr>
            <a:r>
              <a:rPr kumimoji="0" lang="en-AU"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No significant changes to the quantity or quality of surface water available to third party users or the environment </a:t>
            </a:r>
          </a:p>
          <a:p>
            <a:pPr marL="457200" marR="0" lvl="0" indent="-457200" algn="l" defTabSz="914400" rtl="0" eaLnBrk="0" fontAlgn="base" latinLnBrk="0" hangingPunct="0">
              <a:lnSpc>
                <a:spcPct val="100000"/>
              </a:lnSpc>
              <a:spcBef>
                <a:spcPts val="1800"/>
              </a:spcBef>
              <a:spcAft>
                <a:spcPct val="0"/>
              </a:spcAft>
              <a:buClr>
                <a:srgbClr val="000000"/>
              </a:buClr>
              <a:buSzPct val="80000"/>
              <a:buFont typeface="Wingdings" panose="05000000000000000000" pitchFamily="2" charset="2"/>
              <a:buChar char="§"/>
              <a:tabLst/>
              <a:defRPr/>
            </a:pPr>
            <a:r>
              <a:rPr kumimoji="0" lang="en-AU" alt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No risk of overflow from the final void following mine closure</a:t>
            </a:r>
          </a:p>
          <a:p>
            <a:pPr marL="457200" marR="0" lvl="0" indent="-457200" algn="l" defTabSz="914400" rtl="0" eaLnBrk="0" fontAlgn="base" latinLnBrk="0" hangingPunct="0">
              <a:lnSpc>
                <a:spcPct val="100000"/>
              </a:lnSpc>
              <a:spcBef>
                <a:spcPts val="1800"/>
              </a:spcBef>
              <a:spcAft>
                <a:spcPct val="0"/>
              </a:spcAft>
              <a:buClr>
                <a:srgbClr val="000000"/>
              </a:buClr>
              <a:buSzPct val="80000"/>
              <a:buFont typeface="Wingdings" panose="05000000000000000000" pitchFamily="2" charset="2"/>
              <a:buChar char="§"/>
              <a:tabLst/>
              <a:defRPr/>
            </a:pPr>
            <a:r>
              <a:rPr kumimoji="0" lang="en-AU" alt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Salinity in the final void is expected to increase progressively with the accumulation of salt</a:t>
            </a:r>
          </a:p>
          <a:p>
            <a:pPr marL="400050" marR="0" lvl="1" indent="0" algn="l" defTabSz="914400" rtl="0" eaLnBrk="0" fontAlgn="base" latinLnBrk="0" hangingPunct="0">
              <a:lnSpc>
                <a:spcPct val="100000"/>
              </a:lnSpc>
              <a:spcBef>
                <a:spcPts val="1200"/>
              </a:spcBef>
              <a:spcAft>
                <a:spcPct val="0"/>
              </a:spcAft>
              <a:buClr>
                <a:srgbClr val="000000"/>
              </a:buClr>
              <a:buSzTx/>
              <a:buFont typeface="Symbol" panose="05050102010706020507" pitchFamily="18" charset="2"/>
              <a:buNone/>
              <a:tabLst/>
              <a:defRPr/>
            </a:pPr>
            <a:endParaRPr kumimoji="0" lang="en-AU" alt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9" name="Rectangle 2">
            <a:extLst>
              <a:ext uri="{FF2B5EF4-FFF2-40B4-BE49-F238E27FC236}">
                <a16:creationId xmlns:a16="http://schemas.microsoft.com/office/drawing/2014/main" id="{0313E41F-EC59-430F-A1C4-D8ECC1D3600A}"/>
              </a:ext>
            </a:extLst>
          </p:cNvPr>
          <p:cNvSpPr txBox="1">
            <a:spLocks noChangeArrowheads="1"/>
          </p:cNvSpPr>
          <p:nvPr/>
        </p:nvSpPr>
        <p:spPr bwMode="auto">
          <a:xfrm>
            <a:off x="381000" y="1143000"/>
            <a:ext cx="5410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lgn="r" rtl="0" eaLnBrk="0" fontAlgn="base" hangingPunct="0">
              <a:spcBef>
                <a:spcPct val="50000"/>
              </a:spcBef>
              <a:spcAft>
                <a:spcPct val="0"/>
              </a:spcAft>
              <a:defRPr sz="2400">
                <a:solidFill>
                  <a:schemeClr val="tx1"/>
                </a:solidFill>
                <a:latin typeface="+mj-lt"/>
                <a:ea typeface="+mj-ea"/>
                <a:cs typeface="+mj-cs"/>
              </a:defRPr>
            </a:lvl1pPr>
            <a:lvl2pPr algn="r" rtl="0" eaLnBrk="0" fontAlgn="base" hangingPunct="0">
              <a:spcBef>
                <a:spcPct val="50000"/>
              </a:spcBef>
              <a:spcAft>
                <a:spcPct val="0"/>
              </a:spcAft>
              <a:defRPr sz="2400">
                <a:solidFill>
                  <a:schemeClr val="tx1"/>
                </a:solidFill>
                <a:latin typeface="Arial" charset="0"/>
              </a:defRPr>
            </a:lvl2pPr>
            <a:lvl3pPr algn="r" rtl="0" eaLnBrk="0" fontAlgn="base" hangingPunct="0">
              <a:spcBef>
                <a:spcPct val="50000"/>
              </a:spcBef>
              <a:spcAft>
                <a:spcPct val="0"/>
              </a:spcAft>
              <a:defRPr sz="2400">
                <a:solidFill>
                  <a:schemeClr val="tx1"/>
                </a:solidFill>
                <a:latin typeface="Arial" charset="0"/>
              </a:defRPr>
            </a:lvl3pPr>
            <a:lvl4pPr algn="r" rtl="0" eaLnBrk="0" fontAlgn="base" hangingPunct="0">
              <a:spcBef>
                <a:spcPct val="50000"/>
              </a:spcBef>
              <a:spcAft>
                <a:spcPct val="0"/>
              </a:spcAft>
              <a:defRPr sz="2400">
                <a:solidFill>
                  <a:schemeClr val="tx1"/>
                </a:solidFill>
                <a:latin typeface="Arial" charset="0"/>
              </a:defRPr>
            </a:lvl4pPr>
            <a:lvl5pPr algn="r" rtl="0" eaLnBrk="0" fontAlgn="base" hangingPunct="0">
              <a:spcBef>
                <a:spcPct val="50000"/>
              </a:spcBef>
              <a:spcAft>
                <a:spcPct val="0"/>
              </a:spcAft>
              <a:defRPr sz="2400">
                <a:solidFill>
                  <a:schemeClr val="tx1"/>
                </a:solidFill>
                <a:latin typeface="Arial" charset="0"/>
              </a:defRPr>
            </a:lvl5pPr>
            <a:lvl6pPr marL="457200" algn="r" rtl="0" eaLnBrk="0" fontAlgn="base" hangingPunct="0">
              <a:spcBef>
                <a:spcPct val="50000"/>
              </a:spcBef>
              <a:spcAft>
                <a:spcPct val="0"/>
              </a:spcAft>
              <a:defRPr sz="2400">
                <a:solidFill>
                  <a:schemeClr val="tx1"/>
                </a:solidFill>
                <a:latin typeface="Arial" charset="0"/>
              </a:defRPr>
            </a:lvl6pPr>
            <a:lvl7pPr marL="914400" algn="r" rtl="0" eaLnBrk="0" fontAlgn="base" hangingPunct="0">
              <a:spcBef>
                <a:spcPct val="50000"/>
              </a:spcBef>
              <a:spcAft>
                <a:spcPct val="0"/>
              </a:spcAft>
              <a:defRPr sz="2400">
                <a:solidFill>
                  <a:schemeClr val="tx1"/>
                </a:solidFill>
                <a:latin typeface="Arial" charset="0"/>
              </a:defRPr>
            </a:lvl7pPr>
            <a:lvl8pPr marL="1371600" algn="r" rtl="0" eaLnBrk="0" fontAlgn="base" hangingPunct="0">
              <a:spcBef>
                <a:spcPct val="50000"/>
              </a:spcBef>
              <a:spcAft>
                <a:spcPct val="0"/>
              </a:spcAft>
              <a:defRPr sz="2400">
                <a:solidFill>
                  <a:schemeClr val="tx1"/>
                </a:solidFill>
                <a:latin typeface="Arial" charset="0"/>
              </a:defRPr>
            </a:lvl8pPr>
            <a:lvl9pPr marL="1828800" algn="r" rtl="0" eaLnBrk="0" fontAlgn="base" hangingPunct="0">
              <a:spcBef>
                <a:spcPct val="50000"/>
              </a:spcBef>
              <a:spcAft>
                <a:spcPct val="0"/>
              </a:spcAft>
              <a:defRPr sz="2400">
                <a:solidFill>
                  <a:schemeClr val="tx1"/>
                </a:solidFill>
                <a:latin typeface="Arial"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GB" altLang="en-US" sz="2200" b="1" i="0" u="none" strike="noStrike" kern="0" cap="none" spc="0" normalizeH="0" baseline="0" noProof="0" dirty="0">
                <a:ln>
                  <a:noFill/>
                </a:ln>
                <a:solidFill>
                  <a:srgbClr val="000000"/>
                </a:solidFill>
                <a:effectLst/>
                <a:uLnTx/>
                <a:uFillTx/>
                <a:latin typeface="Arial Narrow" panose="020B0606020202030204" pitchFamily="34" charset="0"/>
                <a:ea typeface="+mj-ea"/>
                <a:cs typeface="+mj-cs"/>
              </a:rPr>
              <a:t>Water Balance Modelling Results</a:t>
            </a:r>
            <a:endParaRPr kumimoji="0" lang="en-AU" altLang="en-US" sz="2200" b="1" i="0" u="none" strike="noStrike" kern="0" cap="none" spc="0" normalizeH="0" baseline="0" noProof="0" dirty="0">
              <a:ln>
                <a:noFill/>
              </a:ln>
              <a:solidFill>
                <a:srgbClr val="FF1100"/>
              </a:solidFill>
              <a:effectLst/>
              <a:uLnTx/>
              <a:uFillTx/>
              <a:latin typeface="Arial Narrow" panose="020B0606020202030204" pitchFamily="34" charset="0"/>
              <a:ea typeface="+mj-ea"/>
              <a:cs typeface="+mj-cs"/>
            </a:endParaRPr>
          </a:p>
        </p:txBody>
      </p:sp>
      <p:sp>
        <p:nvSpPr>
          <p:cNvPr id="10" name="Rectangle 9">
            <a:extLst>
              <a:ext uri="{FF2B5EF4-FFF2-40B4-BE49-F238E27FC236}">
                <a16:creationId xmlns:a16="http://schemas.microsoft.com/office/drawing/2014/main" id="{10D6CD76-C709-4CFC-89A4-C90CD201A91B}"/>
              </a:ext>
            </a:extLst>
          </p:cNvPr>
          <p:cNvSpPr/>
          <p:nvPr/>
        </p:nvSpPr>
        <p:spPr bwMode="auto">
          <a:xfrm>
            <a:off x="7854287" y="6455972"/>
            <a:ext cx="1112292" cy="375432"/>
          </a:xfrm>
          <a:prstGeom prst="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endParaRP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53">
            <a:extLst>
              <a:ext uri="{FF2B5EF4-FFF2-40B4-BE49-F238E27FC236}">
                <a16:creationId xmlns:a16="http://schemas.microsoft.com/office/drawing/2014/main" id="{83CB581C-75D4-4577-B538-43E6732F8D44}"/>
              </a:ext>
            </a:extLst>
          </p:cNvPr>
          <p:cNvSpPr>
            <a:spLocks noGrp="1" noChangeArrowheads="1"/>
          </p:cNvSpPr>
          <p:nvPr>
            <p:ph type="sldNum" sz="quarter" idx="10"/>
          </p:nvPr>
        </p:nvSpPr>
        <p:spPr>
          <a:xfrm>
            <a:off x="539750" y="6545263"/>
            <a:ext cx="647700" cy="196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45720" rIns="36000" bIns="45720" anchor="t"/>
          <a:lstStyle>
            <a:lvl1pPr>
              <a:spcBef>
                <a:spcPct val="20000"/>
              </a:spcBef>
              <a:buClr>
                <a:srgbClr val="969696"/>
              </a:buClr>
              <a:buSzPct val="80000"/>
              <a:buFont typeface="Wingdings 3" panose="05040102010807070707" pitchFamily="18" charset="2"/>
              <a:buChar char="u"/>
              <a:defRPr sz="2400">
                <a:solidFill>
                  <a:schemeClr val="tx1"/>
                </a:solidFill>
                <a:latin typeface="Arial" panose="020B0604020202020204" pitchFamily="34" charset="0"/>
              </a:defRPr>
            </a:lvl1pPr>
            <a:lvl2pPr marL="742950" indent="-285750">
              <a:spcBef>
                <a:spcPct val="20000"/>
              </a:spcBef>
              <a:buClr>
                <a:srgbClr val="FF1100"/>
              </a:buClr>
              <a:buFont typeface="Symbol" panose="05050102010706020507" pitchFamily="18" charset="2"/>
              <a:buChar char="·"/>
              <a:defRPr sz="2000">
                <a:solidFill>
                  <a:schemeClr val="tx1"/>
                </a:solidFill>
                <a:latin typeface="Arial" panose="020B0604020202020204" pitchFamily="34" charset="0"/>
              </a:defRPr>
            </a:lvl2pPr>
            <a:lvl3pPr marL="1143000" indent="-228600">
              <a:spcBef>
                <a:spcPct val="20000"/>
              </a:spcBef>
              <a:buClr>
                <a:schemeClr val="tx1"/>
              </a:buClr>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Clr>
                <a:srgbClr val="969696"/>
              </a:buClr>
              <a:buSzPct val="80000"/>
              <a:buFont typeface="Times New Roman" panose="02020603050405020304" pitchFamily="18" charset="0"/>
              <a:buChar char="♦"/>
              <a:defRPr sz="1600">
                <a:solidFill>
                  <a:schemeClr val="tx1"/>
                </a:solidFill>
                <a:latin typeface="Arial" panose="020B0604020202020204" pitchFamily="34" charset="0"/>
              </a:defRPr>
            </a:lvl4pPr>
            <a:lvl5pPr marL="2057400" indent="-228600">
              <a:spcBef>
                <a:spcPct val="20000"/>
              </a:spcBef>
              <a:buClr>
                <a:schemeClr val="tx1"/>
              </a:buClr>
              <a:buSzPct val="8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0000"/>
              <a:buFont typeface="Arial" panose="020B0604020202020204" pitchFamily="34" charset="0"/>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fld id="{AB2077E9-3FF5-4C5D-A426-A32932F86B94}" type="slidenum">
              <a:rPr kumimoji="0" lang="en-AU" altLang="en-US" sz="700" b="0" i="0" u="none" strike="noStrike" kern="1200" cap="none" spc="0" normalizeH="0" baseline="0" noProof="0" smtClean="0">
                <a:ln>
                  <a:noFill/>
                </a:ln>
                <a:solidFill>
                  <a:srgbClr val="093678"/>
                </a:solidFill>
                <a:effectLst/>
                <a:uLnTx/>
                <a:uFillTx/>
                <a:latin typeface="Arial" panose="020B0604020202020204" pitchFamily="34" charset="0"/>
                <a:ea typeface="+mn-ea"/>
                <a:cs typeface="+mn-cs"/>
              </a:rPr>
              <a:pPr marL="0" marR="0" lvl="0" indent="0" algn="l" defTabSz="914400" rtl="0" eaLnBrk="0" fontAlgn="base" latinLnBrk="0" hangingPunct="0">
                <a:lnSpc>
                  <a:spcPct val="90000"/>
                </a:lnSpc>
                <a:spcBef>
                  <a:spcPct val="0"/>
                </a:spcBef>
                <a:spcAft>
                  <a:spcPct val="0"/>
                </a:spcAft>
                <a:buClrTx/>
                <a:buSzTx/>
                <a:buFontTx/>
                <a:buNone/>
                <a:tabLst/>
                <a:defRPr/>
              </a:pPr>
              <a:t>41</a:t>
            </a:fld>
            <a:endParaRPr kumimoji="0" lang="en-AU" altLang="en-US" sz="700" b="0" i="0" u="none" strike="noStrike" kern="1200" cap="none" spc="0" normalizeH="0" baseline="0" noProof="0">
              <a:ln>
                <a:noFill/>
              </a:ln>
              <a:solidFill>
                <a:srgbClr val="093678"/>
              </a:solidFill>
              <a:effectLst/>
              <a:uLnTx/>
              <a:uFillTx/>
              <a:latin typeface="Arial" panose="020B0604020202020204" pitchFamily="34" charset="0"/>
              <a:ea typeface="+mn-ea"/>
              <a:cs typeface="+mn-cs"/>
            </a:endParaRPr>
          </a:p>
        </p:txBody>
      </p:sp>
      <p:pic>
        <p:nvPicPr>
          <p:cNvPr id="21507" name="Picture 5">
            <a:extLst>
              <a:ext uri="{FF2B5EF4-FFF2-40B4-BE49-F238E27FC236}">
                <a16:creationId xmlns:a16="http://schemas.microsoft.com/office/drawing/2014/main" id="{F3F9A6C2-D1FC-4554-A792-5814B01769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85077" b="97929"/>
          <a:stretch>
            <a:fillRect/>
          </a:stretch>
        </p:blipFill>
        <p:spPr bwMode="auto">
          <a:xfrm>
            <a:off x="2163763" y="301625"/>
            <a:ext cx="35941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a:extLst>
              <a:ext uri="{FF2B5EF4-FFF2-40B4-BE49-F238E27FC236}">
                <a16:creationId xmlns:a16="http://schemas.microsoft.com/office/drawing/2014/main" id="{39CA45A9-1F69-43D2-A93D-B917240895A7}"/>
              </a:ext>
            </a:extLst>
          </p:cNvPr>
          <p:cNvSpPr txBox="1">
            <a:spLocks noChangeArrowheads="1"/>
          </p:cNvSpPr>
          <p:nvPr/>
        </p:nvSpPr>
        <p:spPr bwMode="auto">
          <a:xfrm>
            <a:off x="3733800" y="152400"/>
            <a:ext cx="50530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lgn="r" rtl="0" eaLnBrk="0" fontAlgn="base" hangingPunct="0">
              <a:spcBef>
                <a:spcPct val="50000"/>
              </a:spcBef>
              <a:spcAft>
                <a:spcPct val="0"/>
              </a:spcAft>
              <a:defRPr sz="2400">
                <a:solidFill>
                  <a:schemeClr val="tx1"/>
                </a:solidFill>
                <a:latin typeface="+mj-lt"/>
                <a:ea typeface="+mj-ea"/>
                <a:cs typeface="+mj-cs"/>
              </a:defRPr>
            </a:lvl1pPr>
            <a:lvl2pPr algn="r" rtl="0" eaLnBrk="0" fontAlgn="base" hangingPunct="0">
              <a:spcBef>
                <a:spcPct val="50000"/>
              </a:spcBef>
              <a:spcAft>
                <a:spcPct val="0"/>
              </a:spcAft>
              <a:defRPr sz="2400">
                <a:solidFill>
                  <a:schemeClr val="tx1"/>
                </a:solidFill>
                <a:latin typeface="Arial" charset="0"/>
              </a:defRPr>
            </a:lvl2pPr>
            <a:lvl3pPr algn="r" rtl="0" eaLnBrk="0" fontAlgn="base" hangingPunct="0">
              <a:spcBef>
                <a:spcPct val="50000"/>
              </a:spcBef>
              <a:spcAft>
                <a:spcPct val="0"/>
              </a:spcAft>
              <a:defRPr sz="2400">
                <a:solidFill>
                  <a:schemeClr val="tx1"/>
                </a:solidFill>
                <a:latin typeface="Arial" charset="0"/>
              </a:defRPr>
            </a:lvl3pPr>
            <a:lvl4pPr algn="r" rtl="0" eaLnBrk="0" fontAlgn="base" hangingPunct="0">
              <a:spcBef>
                <a:spcPct val="50000"/>
              </a:spcBef>
              <a:spcAft>
                <a:spcPct val="0"/>
              </a:spcAft>
              <a:defRPr sz="2400">
                <a:solidFill>
                  <a:schemeClr val="tx1"/>
                </a:solidFill>
                <a:latin typeface="Arial" charset="0"/>
              </a:defRPr>
            </a:lvl4pPr>
            <a:lvl5pPr algn="r" rtl="0" eaLnBrk="0" fontAlgn="base" hangingPunct="0">
              <a:spcBef>
                <a:spcPct val="50000"/>
              </a:spcBef>
              <a:spcAft>
                <a:spcPct val="0"/>
              </a:spcAft>
              <a:defRPr sz="2400">
                <a:solidFill>
                  <a:schemeClr val="tx1"/>
                </a:solidFill>
                <a:latin typeface="Arial" charset="0"/>
              </a:defRPr>
            </a:lvl5pPr>
            <a:lvl6pPr marL="457200" algn="r" rtl="0" eaLnBrk="0" fontAlgn="base" hangingPunct="0">
              <a:spcBef>
                <a:spcPct val="50000"/>
              </a:spcBef>
              <a:spcAft>
                <a:spcPct val="0"/>
              </a:spcAft>
              <a:defRPr sz="2400">
                <a:solidFill>
                  <a:schemeClr val="tx1"/>
                </a:solidFill>
                <a:latin typeface="Arial" charset="0"/>
              </a:defRPr>
            </a:lvl6pPr>
            <a:lvl7pPr marL="914400" algn="r" rtl="0" eaLnBrk="0" fontAlgn="base" hangingPunct="0">
              <a:spcBef>
                <a:spcPct val="50000"/>
              </a:spcBef>
              <a:spcAft>
                <a:spcPct val="0"/>
              </a:spcAft>
              <a:defRPr sz="2400">
                <a:solidFill>
                  <a:schemeClr val="tx1"/>
                </a:solidFill>
                <a:latin typeface="Arial" charset="0"/>
              </a:defRPr>
            </a:lvl7pPr>
            <a:lvl8pPr marL="1371600" algn="r" rtl="0" eaLnBrk="0" fontAlgn="base" hangingPunct="0">
              <a:spcBef>
                <a:spcPct val="50000"/>
              </a:spcBef>
              <a:spcAft>
                <a:spcPct val="0"/>
              </a:spcAft>
              <a:defRPr sz="2400">
                <a:solidFill>
                  <a:schemeClr val="tx1"/>
                </a:solidFill>
                <a:latin typeface="Arial" charset="0"/>
              </a:defRPr>
            </a:lvl8pPr>
            <a:lvl9pPr marL="1828800" algn="r" rtl="0" eaLnBrk="0" fontAlgn="base" hangingPunct="0">
              <a:spcBef>
                <a:spcPct val="50000"/>
              </a:spcBef>
              <a:spcAft>
                <a:spcPct val="0"/>
              </a:spcAft>
              <a:defRPr sz="2400">
                <a:solidFill>
                  <a:schemeClr val="tx1"/>
                </a:solidFill>
                <a:latin typeface="Arial"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GB" altLang="en-US" sz="1800" b="1" i="0" u="none" strike="noStrike" kern="0" cap="none" spc="0" normalizeH="0" baseline="0" noProof="0">
                <a:ln>
                  <a:noFill/>
                </a:ln>
                <a:solidFill>
                  <a:srgbClr val="000000"/>
                </a:solidFill>
                <a:effectLst/>
                <a:uLnTx/>
                <a:uFillTx/>
                <a:latin typeface="Arial Narrow" panose="020B0606020202030204" pitchFamily="34" charset="0"/>
                <a:ea typeface="+mj-ea"/>
                <a:cs typeface="+mj-cs"/>
              </a:rPr>
              <a:t>Vickery Extension Project</a:t>
            </a:r>
            <a:br>
              <a:rPr kumimoji="0" lang="en-GB" altLang="en-US" sz="1800" b="1" i="0" u="none" strike="noStrike" kern="0" cap="none" spc="0" normalizeH="0" baseline="0" noProof="0">
                <a:ln>
                  <a:noFill/>
                </a:ln>
                <a:solidFill>
                  <a:srgbClr val="000000"/>
                </a:solidFill>
                <a:effectLst/>
                <a:uLnTx/>
                <a:uFillTx/>
                <a:latin typeface="Arial Narrow" panose="020B0606020202030204" pitchFamily="34" charset="0"/>
                <a:ea typeface="+mj-ea"/>
                <a:cs typeface="+mj-cs"/>
              </a:rPr>
            </a:br>
            <a:r>
              <a:rPr kumimoji="0" lang="en-GB" altLang="en-US" sz="1800" b="1" i="0" u="none" strike="noStrike" kern="0" cap="none" spc="0" normalizeH="0" baseline="0" noProof="0">
                <a:ln>
                  <a:noFill/>
                </a:ln>
                <a:solidFill>
                  <a:srgbClr val="000000"/>
                </a:solidFill>
                <a:effectLst/>
                <a:uLnTx/>
                <a:uFillTx/>
                <a:latin typeface="Arial Narrow" panose="020B0606020202030204" pitchFamily="34" charset="0"/>
                <a:ea typeface="+mj-ea"/>
                <a:cs typeface="+mj-cs"/>
              </a:rPr>
              <a:t>Surface Water Assessment</a:t>
            </a:r>
            <a:br>
              <a:rPr kumimoji="0" lang="en-GB" altLang="en-US" sz="2000" b="1" i="0" u="none" strike="noStrike" kern="0" cap="none" spc="0" normalizeH="0" baseline="0" noProof="0">
                <a:ln>
                  <a:noFill/>
                </a:ln>
                <a:solidFill>
                  <a:srgbClr val="000000"/>
                </a:solidFill>
                <a:effectLst/>
                <a:uLnTx/>
                <a:uFillTx/>
                <a:latin typeface="Arial Narrow" panose="020B0606020202030204" pitchFamily="34" charset="0"/>
                <a:ea typeface="+mj-ea"/>
                <a:cs typeface="+mj-cs"/>
              </a:rPr>
            </a:br>
            <a:endParaRPr kumimoji="0" lang="en-AU" altLang="en-US" sz="1800" b="1" i="0" u="none" strike="noStrike" kern="0" cap="none" spc="0" normalizeH="0" baseline="0" noProof="0" dirty="0">
              <a:ln>
                <a:noFill/>
              </a:ln>
              <a:solidFill>
                <a:srgbClr val="FF1100"/>
              </a:solidFill>
              <a:effectLst/>
              <a:uLnTx/>
              <a:uFillTx/>
              <a:latin typeface="Arial Narrow" panose="020B0606020202030204" pitchFamily="34" charset="0"/>
              <a:ea typeface="+mj-ea"/>
              <a:cs typeface="+mj-cs"/>
            </a:endParaRPr>
          </a:p>
        </p:txBody>
      </p:sp>
      <p:sp>
        <p:nvSpPr>
          <p:cNvPr id="11" name="Rectangle 2">
            <a:extLst>
              <a:ext uri="{FF2B5EF4-FFF2-40B4-BE49-F238E27FC236}">
                <a16:creationId xmlns:a16="http://schemas.microsoft.com/office/drawing/2014/main" id="{488B8A5F-FC47-4DAB-B6D1-0B61296CD921}"/>
              </a:ext>
            </a:extLst>
          </p:cNvPr>
          <p:cNvSpPr txBox="1">
            <a:spLocks noChangeArrowheads="1"/>
          </p:cNvSpPr>
          <p:nvPr/>
        </p:nvSpPr>
        <p:spPr bwMode="auto">
          <a:xfrm>
            <a:off x="381000" y="1143000"/>
            <a:ext cx="5410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lgn="r" rtl="0" eaLnBrk="0" fontAlgn="base" hangingPunct="0">
              <a:spcBef>
                <a:spcPct val="50000"/>
              </a:spcBef>
              <a:spcAft>
                <a:spcPct val="0"/>
              </a:spcAft>
              <a:defRPr sz="2400">
                <a:solidFill>
                  <a:schemeClr val="tx1"/>
                </a:solidFill>
                <a:latin typeface="+mj-lt"/>
                <a:ea typeface="+mj-ea"/>
                <a:cs typeface="+mj-cs"/>
              </a:defRPr>
            </a:lvl1pPr>
            <a:lvl2pPr algn="r" rtl="0" eaLnBrk="0" fontAlgn="base" hangingPunct="0">
              <a:spcBef>
                <a:spcPct val="50000"/>
              </a:spcBef>
              <a:spcAft>
                <a:spcPct val="0"/>
              </a:spcAft>
              <a:defRPr sz="2400">
                <a:solidFill>
                  <a:schemeClr val="tx1"/>
                </a:solidFill>
                <a:latin typeface="Arial" charset="0"/>
              </a:defRPr>
            </a:lvl2pPr>
            <a:lvl3pPr algn="r" rtl="0" eaLnBrk="0" fontAlgn="base" hangingPunct="0">
              <a:spcBef>
                <a:spcPct val="50000"/>
              </a:spcBef>
              <a:spcAft>
                <a:spcPct val="0"/>
              </a:spcAft>
              <a:defRPr sz="2400">
                <a:solidFill>
                  <a:schemeClr val="tx1"/>
                </a:solidFill>
                <a:latin typeface="Arial" charset="0"/>
              </a:defRPr>
            </a:lvl3pPr>
            <a:lvl4pPr algn="r" rtl="0" eaLnBrk="0" fontAlgn="base" hangingPunct="0">
              <a:spcBef>
                <a:spcPct val="50000"/>
              </a:spcBef>
              <a:spcAft>
                <a:spcPct val="0"/>
              </a:spcAft>
              <a:defRPr sz="2400">
                <a:solidFill>
                  <a:schemeClr val="tx1"/>
                </a:solidFill>
                <a:latin typeface="Arial" charset="0"/>
              </a:defRPr>
            </a:lvl4pPr>
            <a:lvl5pPr algn="r" rtl="0" eaLnBrk="0" fontAlgn="base" hangingPunct="0">
              <a:spcBef>
                <a:spcPct val="50000"/>
              </a:spcBef>
              <a:spcAft>
                <a:spcPct val="0"/>
              </a:spcAft>
              <a:defRPr sz="2400">
                <a:solidFill>
                  <a:schemeClr val="tx1"/>
                </a:solidFill>
                <a:latin typeface="Arial" charset="0"/>
              </a:defRPr>
            </a:lvl5pPr>
            <a:lvl6pPr marL="457200" algn="r" rtl="0" eaLnBrk="0" fontAlgn="base" hangingPunct="0">
              <a:spcBef>
                <a:spcPct val="50000"/>
              </a:spcBef>
              <a:spcAft>
                <a:spcPct val="0"/>
              </a:spcAft>
              <a:defRPr sz="2400">
                <a:solidFill>
                  <a:schemeClr val="tx1"/>
                </a:solidFill>
                <a:latin typeface="Arial" charset="0"/>
              </a:defRPr>
            </a:lvl6pPr>
            <a:lvl7pPr marL="914400" algn="r" rtl="0" eaLnBrk="0" fontAlgn="base" hangingPunct="0">
              <a:spcBef>
                <a:spcPct val="50000"/>
              </a:spcBef>
              <a:spcAft>
                <a:spcPct val="0"/>
              </a:spcAft>
              <a:defRPr sz="2400">
                <a:solidFill>
                  <a:schemeClr val="tx1"/>
                </a:solidFill>
                <a:latin typeface="Arial" charset="0"/>
              </a:defRPr>
            </a:lvl7pPr>
            <a:lvl8pPr marL="1371600" algn="r" rtl="0" eaLnBrk="0" fontAlgn="base" hangingPunct="0">
              <a:spcBef>
                <a:spcPct val="50000"/>
              </a:spcBef>
              <a:spcAft>
                <a:spcPct val="0"/>
              </a:spcAft>
              <a:defRPr sz="2400">
                <a:solidFill>
                  <a:schemeClr val="tx1"/>
                </a:solidFill>
                <a:latin typeface="Arial" charset="0"/>
              </a:defRPr>
            </a:lvl8pPr>
            <a:lvl9pPr marL="1828800" algn="r" rtl="0" eaLnBrk="0" fontAlgn="base" hangingPunct="0">
              <a:spcBef>
                <a:spcPct val="50000"/>
              </a:spcBef>
              <a:spcAft>
                <a:spcPct val="0"/>
              </a:spcAft>
              <a:defRPr sz="2400">
                <a:solidFill>
                  <a:schemeClr val="tx1"/>
                </a:solidFill>
                <a:latin typeface="Arial"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GB" altLang="en-US" sz="2200" b="1" i="0" u="none" strike="noStrike" kern="0" cap="none" spc="0" normalizeH="0" baseline="0" noProof="0" dirty="0">
                <a:ln>
                  <a:noFill/>
                </a:ln>
                <a:solidFill>
                  <a:srgbClr val="000000"/>
                </a:solidFill>
                <a:effectLst/>
                <a:uLnTx/>
                <a:uFillTx/>
                <a:latin typeface="Arial Narrow" panose="020B0606020202030204" pitchFamily="34" charset="0"/>
                <a:ea typeface="+mj-ea"/>
                <a:cs typeface="+mj-cs"/>
              </a:rPr>
              <a:t>Summary of Assessment Findings</a:t>
            </a:r>
            <a:endParaRPr kumimoji="0" lang="en-AU" altLang="en-US" sz="2200" b="1" i="0" u="none" strike="noStrike" kern="0" cap="none" spc="0" normalizeH="0" baseline="0" noProof="0" dirty="0">
              <a:ln>
                <a:noFill/>
              </a:ln>
              <a:solidFill>
                <a:srgbClr val="FF1100"/>
              </a:solidFill>
              <a:effectLst/>
              <a:uLnTx/>
              <a:uFillTx/>
              <a:latin typeface="Arial Narrow" panose="020B0606020202030204" pitchFamily="34" charset="0"/>
              <a:ea typeface="+mj-ea"/>
              <a:cs typeface="+mj-cs"/>
            </a:endParaRPr>
          </a:p>
        </p:txBody>
      </p:sp>
      <p:sp>
        <p:nvSpPr>
          <p:cNvPr id="13" name="Rectangle 3">
            <a:extLst>
              <a:ext uri="{FF2B5EF4-FFF2-40B4-BE49-F238E27FC236}">
                <a16:creationId xmlns:a16="http://schemas.microsoft.com/office/drawing/2014/main" id="{FB510E22-A970-4072-A069-006E1E1E2021}"/>
              </a:ext>
            </a:extLst>
          </p:cNvPr>
          <p:cNvSpPr txBox="1">
            <a:spLocks noChangeArrowheads="1"/>
          </p:cNvSpPr>
          <p:nvPr/>
        </p:nvSpPr>
        <p:spPr bwMode="auto">
          <a:xfrm>
            <a:off x="396875" y="1724025"/>
            <a:ext cx="84963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lr>
                <a:srgbClr val="969696"/>
              </a:buClr>
              <a:buSzPct val="80000"/>
              <a:buFont typeface="Wingdings 3" panose="05040102010807070707" pitchFamily="18" charset="2"/>
              <a:buChar char="u"/>
              <a:defRPr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FF1100"/>
              </a:buClr>
              <a:buFont typeface="Symbol" panose="05050102010706020507" pitchFamily="18" charset="2"/>
              <a:buChar char="·"/>
              <a:defRPr sz="2000">
                <a:solidFill>
                  <a:schemeClr val="tx1"/>
                </a:solidFill>
                <a:latin typeface="+mn-lt"/>
              </a:defRPr>
            </a:lvl2pPr>
            <a:lvl3pPr marL="1143000" indent="-228600" algn="l" rtl="0" eaLnBrk="0" fontAlgn="base" hangingPunct="0">
              <a:spcBef>
                <a:spcPct val="20000"/>
              </a:spcBef>
              <a:spcAft>
                <a:spcPct val="0"/>
              </a:spcAft>
              <a:buClr>
                <a:schemeClr val="tx1"/>
              </a:buClr>
              <a:buFont typeface="Arial" panose="020B0604020202020204" pitchFamily="34" charset="0"/>
              <a:buChar char="−"/>
              <a:defRPr sz="2400">
                <a:solidFill>
                  <a:schemeClr val="tx1"/>
                </a:solidFill>
                <a:latin typeface="+mn-lt"/>
              </a:defRPr>
            </a:lvl3pPr>
            <a:lvl4pPr marL="1600200" indent="-228600" algn="l" rtl="0" eaLnBrk="0" fontAlgn="base" hangingPunct="0">
              <a:spcBef>
                <a:spcPct val="20000"/>
              </a:spcBef>
              <a:spcAft>
                <a:spcPct val="0"/>
              </a:spcAft>
              <a:buClr>
                <a:srgbClr val="969696"/>
              </a:buClr>
              <a:buSzPct val="80000"/>
              <a:buFont typeface="Times New Roman" panose="02020603050405020304" pitchFamily="18" charset="0"/>
              <a:buChar char="♦"/>
              <a:defRPr sz="1600">
                <a:solidFill>
                  <a:schemeClr val="tx1"/>
                </a:solidFill>
                <a:latin typeface="+mn-lt"/>
              </a:defRPr>
            </a:lvl4pPr>
            <a:lvl5pPr marL="2057400" indent="-228600" algn="l" rtl="0" eaLnBrk="0" fontAlgn="base" hangingPunct="0">
              <a:spcBef>
                <a:spcPct val="20000"/>
              </a:spcBef>
              <a:spcAft>
                <a:spcPct val="0"/>
              </a:spcAft>
              <a:buClr>
                <a:schemeClr val="tx1"/>
              </a:buClr>
              <a:buSzPct val="80000"/>
              <a:buFont typeface="Arial" panose="020B0604020202020204" pitchFamily="34" charset="0"/>
              <a:buChar char="−"/>
              <a:defRPr sz="1400">
                <a:solidFill>
                  <a:schemeClr val="tx1"/>
                </a:solidFill>
                <a:latin typeface="+mn-lt"/>
              </a:defRPr>
            </a:lvl5pPr>
            <a:lvl6pPr marL="2514600" indent="-228600" algn="l" rtl="0" eaLnBrk="0" fontAlgn="base" hangingPunct="0">
              <a:spcBef>
                <a:spcPct val="20000"/>
              </a:spcBef>
              <a:spcAft>
                <a:spcPct val="0"/>
              </a:spcAft>
              <a:buClr>
                <a:schemeClr val="tx1"/>
              </a:buClr>
              <a:buSzPct val="80000"/>
              <a:buFont typeface="Arial" charset="0"/>
              <a:buChar char="−"/>
              <a:defRPr sz="1400">
                <a:solidFill>
                  <a:schemeClr val="tx1"/>
                </a:solidFill>
                <a:latin typeface="+mn-lt"/>
              </a:defRPr>
            </a:lvl6pPr>
            <a:lvl7pPr marL="2971800" indent="-228600" algn="l" rtl="0" eaLnBrk="0" fontAlgn="base" hangingPunct="0">
              <a:spcBef>
                <a:spcPct val="20000"/>
              </a:spcBef>
              <a:spcAft>
                <a:spcPct val="0"/>
              </a:spcAft>
              <a:buClr>
                <a:schemeClr val="tx1"/>
              </a:buClr>
              <a:buSzPct val="80000"/>
              <a:buFont typeface="Arial" charset="0"/>
              <a:buChar char="−"/>
              <a:defRPr sz="1400">
                <a:solidFill>
                  <a:schemeClr val="tx1"/>
                </a:solidFill>
                <a:latin typeface="+mn-lt"/>
              </a:defRPr>
            </a:lvl7pPr>
            <a:lvl8pPr marL="3429000" indent="-228600" algn="l" rtl="0" eaLnBrk="0" fontAlgn="base" hangingPunct="0">
              <a:spcBef>
                <a:spcPct val="20000"/>
              </a:spcBef>
              <a:spcAft>
                <a:spcPct val="0"/>
              </a:spcAft>
              <a:buClr>
                <a:schemeClr val="tx1"/>
              </a:buClr>
              <a:buSzPct val="80000"/>
              <a:buFont typeface="Arial" charset="0"/>
              <a:buChar char="−"/>
              <a:defRPr sz="1400">
                <a:solidFill>
                  <a:schemeClr val="tx1"/>
                </a:solidFill>
                <a:latin typeface="+mn-lt"/>
              </a:defRPr>
            </a:lvl8pPr>
            <a:lvl9pPr marL="3886200" indent="-228600" algn="l" rtl="0" eaLnBrk="0" fontAlgn="base" hangingPunct="0">
              <a:spcBef>
                <a:spcPct val="20000"/>
              </a:spcBef>
              <a:spcAft>
                <a:spcPct val="0"/>
              </a:spcAft>
              <a:buClr>
                <a:schemeClr val="tx1"/>
              </a:buClr>
              <a:buSzPct val="80000"/>
              <a:buFont typeface="Arial" charset="0"/>
              <a:buChar char="−"/>
              <a:defRPr sz="1400">
                <a:solidFill>
                  <a:schemeClr val="tx1"/>
                </a:solidFill>
                <a:latin typeface="+mn-lt"/>
              </a:defRPr>
            </a:lvl9pPr>
          </a:lstStyle>
          <a:p>
            <a:pPr marL="0" marR="0" lvl="0" indent="0" algn="l" defTabSz="914400" rtl="0" eaLnBrk="0" fontAlgn="base" latinLnBrk="0" hangingPunct="0">
              <a:lnSpc>
                <a:spcPct val="100000"/>
              </a:lnSpc>
              <a:spcBef>
                <a:spcPts val="1200"/>
              </a:spcBef>
              <a:spcAft>
                <a:spcPct val="0"/>
              </a:spcAft>
              <a:buClr>
                <a:srgbClr val="000000"/>
              </a:buClr>
              <a:buSzPct val="100000"/>
              <a:buFont typeface="Wingdings 3" panose="05040102010807070707" pitchFamily="18" charset="2"/>
              <a:buNone/>
              <a:tabLst/>
              <a:defRPr/>
            </a:pPr>
            <a:r>
              <a:rPr kumimoji="0" lang="en-AU" altLang="en-US" sz="2000" b="1"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Namoi River</a:t>
            </a:r>
          </a:p>
          <a:p>
            <a:pPr marL="648000" marR="0" lvl="1" indent="-288000" algn="l" defTabSz="914400" rtl="0" eaLnBrk="0" fontAlgn="base" latinLnBrk="0" hangingPunct="0">
              <a:lnSpc>
                <a:spcPct val="100000"/>
              </a:lnSpc>
              <a:spcBef>
                <a:spcPts val="1800"/>
              </a:spcBef>
              <a:spcAft>
                <a:spcPct val="0"/>
              </a:spcAft>
              <a:buClr>
                <a:srgbClr val="000000"/>
              </a:buClr>
              <a:buSzTx/>
              <a:buFont typeface="Wingdings" panose="05000000000000000000" pitchFamily="2" charset="2"/>
              <a:buChar char="§"/>
              <a:tabLst/>
              <a:defRPr/>
            </a:pPr>
            <a:r>
              <a:rPr kumimoji="0" lang="en-AU" alt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Catchment reduction of up to 2.5 km</a:t>
            </a:r>
            <a:r>
              <a:rPr kumimoji="0" lang="en-AU" altLang="en-US" sz="1800" b="0" i="0" u="none" strike="noStrike" kern="0" cap="none" spc="0" normalizeH="0" baseline="30000" noProof="0" dirty="0">
                <a:ln>
                  <a:noFill/>
                </a:ln>
                <a:solidFill>
                  <a:srgbClr val="000000"/>
                </a:solidFill>
                <a:effectLst/>
                <a:uLnTx/>
                <a:uFillTx/>
                <a:latin typeface="Arial Narrow" panose="020B0606020202030204" pitchFamily="34" charset="0"/>
                <a:ea typeface="+mn-ea"/>
                <a:cs typeface="+mn-cs"/>
              </a:rPr>
              <a:t>2</a:t>
            </a:r>
            <a:r>
              <a:rPr kumimoji="0" lang="en-AU" alt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 during mining and 2.4 km</a:t>
            </a:r>
            <a:r>
              <a:rPr kumimoji="0" lang="en-AU" altLang="en-US" sz="1800" b="0" i="0" u="none" strike="noStrike" kern="0" cap="none" spc="0" normalizeH="0" baseline="30000" noProof="0" dirty="0">
                <a:ln>
                  <a:noFill/>
                </a:ln>
                <a:solidFill>
                  <a:srgbClr val="000000"/>
                </a:solidFill>
                <a:effectLst/>
                <a:uLnTx/>
                <a:uFillTx/>
                <a:latin typeface="Arial Narrow" panose="020B0606020202030204" pitchFamily="34" charset="0"/>
                <a:ea typeface="+mn-ea"/>
                <a:cs typeface="+mn-cs"/>
              </a:rPr>
              <a:t>2</a:t>
            </a:r>
            <a:r>
              <a:rPr kumimoji="0" lang="en-AU" alt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 following completion of mining </a:t>
            </a:r>
            <a:r>
              <a:rPr kumimoji="0" lang="en-AU" alt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sym typeface="Wingdings" panose="05000000000000000000" pitchFamily="2" charset="2"/>
              </a:rPr>
              <a:t> </a:t>
            </a:r>
            <a:r>
              <a:rPr kumimoji="0" lang="en-AU" alt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 0.01% of total catchment</a:t>
            </a:r>
          </a:p>
          <a:p>
            <a:pPr marL="648000" marR="0" lvl="1" indent="-288000" algn="l" defTabSz="914400" rtl="0" eaLnBrk="0" fontAlgn="base" latinLnBrk="0" hangingPunct="0">
              <a:lnSpc>
                <a:spcPct val="100000"/>
              </a:lnSpc>
              <a:spcBef>
                <a:spcPts val="1800"/>
              </a:spcBef>
              <a:spcAft>
                <a:spcPct val="0"/>
              </a:spcAft>
              <a:buClr>
                <a:srgbClr val="000000"/>
              </a:buClr>
              <a:buSzTx/>
              <a:buFont typeface="Wingdings" panose="05000000000000000000" pitchFamily="2" charset="2"/>
              <a:buChar char="§"/>
              <a:tabLst/>
              <a:defRPr/>
            </a:pPr>
            <a:r>
              <a:rPr kumimoji="0" lang="en-AU" alt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Approximately 9 km</a:t>
            </a:r>
            <a:r>
              <a:rPr kumimoji="0" lang="en-AU" altLang="en-US" sz="1800" b="0" i="0" u="none" strike="noStrike" kern="0" cap="none" spc="0" normalizeH="0" baseline="30000" noProof="0" dirty="0">
                <a:ln>
                  <a:noFill/>
                </a:ln>
                <a:solidFill>
                  <a:srgbClr val="000000"/>
                </a:solidFill>
                <a:effectLst/>
                <a:uLnTx/>
                <a:uFillTx/>
                <a:latin typeface="Arial Narrow" panose="020B0606020202030204" pitchFamily="34" charset="0"/>
                <a:ea typeface="+mn-ea"/>
                <a:cs typeface="+mn-cs"/>
              </a:rPr>
              <a:t>2</a:t>
            </a:r>
            <a:r>
              <a:rPr kumimoji="0" lang="en-AU" alt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 of rehabilitated waste rock emplacement area would drain towards </a:t>
            </a:r>
            <a:br>
              <a:rPr kumimoji="0" lang="en-AU" alt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br>
            <a:r>
              <a:rPr kumimoji="0" lang="en-AU" alt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the Namoi River</a:t>
            </a:r>
          </a:p>
          <a:p>
            <a:pPr marL="648000" marR="0" lvl="1" indent="-288000" algn="l" defTabSz="914400" rtl="0" eaLnBrk="0" fontAlgn="base" latinLnBrk="0" hangingPunct="0">
              <a:lnSpc>
                <a:spcPct val="100000"/>
              </a:lnSpc>
              <a:spcBef>
                <a:spcPts val="1800"/>
              </a:spcBef>
              <a:spcAft>
                <a:spcPct val="0"/>
              </a:spcAft>
              <a:buClr>
                <a:srgbClr val="000000"/>
              </a:buClr>
              <a:buSzTx/>
              <a:buFont typeface="Wingdings" panose="05000000000000000000" pitchFamily="2" charset="2"/>
              <a:buChar char="§"/>
              <a:tabLst/>
              <a:defRPr/>
            </a:pPr>
            <a:r>
              <a:rPr kumimoji="0" lang="en-AU" alt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No perceptible or measurable change in the flow regime expected</a:t>
            </a:r>
          </a:p>
          <a:p>
            <a:pPr marL="648000" marR="0" lvl="1" indent="-288000" algn="l" defTabSz="914400" rtl="0" eaLnBrk="0" fontAlgn="base" latinLnBrk="0" hangingPunct="0">
              <a:lnSpc>
                <a:spcPct val="100000"/>
              </a:lnSpc>
              <a:spcBef>
                <a:spcPts val="1800"/>
              </a:spcBef>
              <a:spcAft>
                <a:spcPct val="0"/>
              </a:spcAft>
              <a:buClr>
                <a:srgbClr val="000000"/>
              </a:buClr>
              <a:buSzTx/>
              <a:buFont typeface="Wingdings" panose="05000000000000000000" pitchFamily="2" charset="2"/>
              <a:buChar char="§"/>
              <a:tabLst/>
              <a:defRPr/>
            </a:pPr>
            <a:r>
              <a:rPr kumimoji="0" lang="en-AU"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Similar to the Approved Mine no change in the overall water quality of the Namoi River is expected due to the measures being taken to protect the quality of the water in the watercourses surrounding the site</a:t>
            </a:r>
            <a:endParaRPr kumimoji="0" lang="en-AU" alt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8" name="Rectangle 7">
            <a:extLst>
              <a:ext uri="{FF2B5EF4-FFF2-40B4-BE49-F238E27FC236}">
                <a16:creationId xmlns:a16="http://schemas.microsoft.com/office/drawing/2014/main" id="{71EC7D7A-17B7-49DF-8422-4B94F26EEDE4}"/>
              </a:ext>
            </a:extLst>
          </p:cNvPr>
          <p:cNvSpPr/>
          <p:nvPr/>
        </p:nvSpPr>
        <p:spPr bwMode="auto">
          <a:xfrm>
            <a:off x="7854287" y="6455972"/>
            <a:ext cx="1112292" cy="375432"/>
          </a:xfrm>
          <a:prstGeom prst="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endParaRP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53">
            <a:extLst>
              <a:ext uri="{FF2B5EF4-FFF2-40B4-BE49-F238E27FC236}">
                <a16:creationId xmlns:a16="http://schemas.microsoft.com/office/drawing/2014/main" id="{E9EFC067-794D-47AD-A82A-1C1433D18395}"/>
              </a:ext>
            </a:extLst>
          </p:cNvPr>
          <p:cNvSpPr>
            <a:spLocks noGrp="1" noChangeArrowheads="1"/>
          </p:cNvSpPr>
          <p:nvPr>
            <p:ph type="sldNum" sz="quarter" idx="10"/>
          </p:nvPr>
        </p:nvSpPr>
        <p:spPr>
          <a:xfrm>
            <a:off x="539750" y="6545263"/>
            <a:ext cx="647700" cy="196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45720" rIns="36000" bIns="45720" anchor="t"/>
          <a:lstStyle>
            <a:lvl1pPr>
              <a:spcBef>
                <a:spcPct val="20000"/>
              </a:spcBef>
              <a:buClr>
                <a:srgbClr val="969696"/>
              </a:buClr>
              <a:buSzPct val="80000"/>
              <a:buFont typeface="Wingdings 3" panose="05040102010807070707" pitchFamily="18" charset="2"/>
              <a:buChar char="u"/>
              <a:defRPr sz="2400">
                <a:solidFill>
                  <a:schemeClr val="tx1"/>
                </a:solidFill>
                <a:latin typeface="Arial" panose="020B0604020202020204" pitchFamily="34" charset="0"/>
              </a:defRPr>
            </a:lvl1pPr>
            <a:lvl2pPr marL="742950" indent="-285750">
              <a:spcBef>
                <a:spcPct val="20000"/>
              </a:spcBef>
              <a:buClr>
                <a:srgbClr val="FF1100"/>
              </a:buClr>
              <a:buFont typeface="Symbol" panose="05050102010706020507" pitchFamily="18" charset="2"/>
              <a:buChar char="·"/>
              <a:defRPr sz="2000">
                <a:solidFill>
                  <a:schemeClr val="tx1"/>
                </a:solidFill>
                <a:latin typeface="Arial" panose="020B0604020202020204" pitchFamily="34" charset="0"/>
              </a:defRPr>
            </a:lvl2pPr>
            <a:lvl3pPr marL="1143000" indent="-228600">
              <a:spcBef>
                <a:spcPct val="20000"/>
              </a:spcBef>
              <a:buClr>
                <a:schemeClr val="tx1"/>
              </a:buClr>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Clr>
                <a:srgbClr val="969696"/>
              </a:buClr>
              <a:buSzPct val="80000"/>
              <a:buFont typeface="Times New Roman" panose="02020603050405020304" pitchFamily="18" charset="0"/>
              <a:buChar char="♦"/>
              <a:defRPr sz="1600">
                <a:solidFill>
                  <a:schemeClr val="tx1"/>
                </a:solidFill>
                <a:latin typeface="Arial" panose="020B0604020202020204" pitchFamily="34" charset="0"/>
              </a:defRPr>
            </a:lvl4pPr>
            <a:lvl5pPr marL="2057400" indent="-228600">
              <a:spcBef>
                <a:spcPct val="20000"/>
              </a:spcBef>
              <a:buClr>
                <a:schemeClr val="tx1"/>
              </a:buClr>
              <a:buSzPct val="8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0000"/>
              <a:buFont typeface="Arial" panose="020B0604020202020204" pitchFamily="34" charset="0"/>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fld id="{EA4CC920-4AEF-4182-ACF4-BD15309B4345}" type="slidenum">
              <a:rPr kumimoji="0" lang="en-AU" altLang="en-US" sz="700" b="0" i="0" u="none" strike="noStrike" kern="1200" cap="none" spc="0" normalizeH="0" baseline="0" noProof="0" smtClean="0">
                <a:ln>
                  <a:noFill/>
                </a:ln>
                <a:solidFill>
                  <a:srgbClr val="093678"/>
                </a:solidFill>
                <a:effectLst/>
                <a:uLnTx/>
                <a:uFillTx/>
                <a:latin typeface="Arial" panose="020B0604020202020204" pitchFamily="34" charset="0"/>
                <a:ea typeface="+mn-ea"/>
                <a:cs typeface="+mn-cs"/>
              </a:rPr>
              <a:pPr marL="0" marR="0" lvl="0" indent="0" algn="l" defTabSz="914400" rtl="0" eaLnBrk="0" fontAlgn="base" latinLnBrk="0" hangingPunct="0">
                <a:lnSpc>
                  <a:spcPct val="90000"/>
                </a:lnSpc>
                <a:spcBef>
                  <a:spcPct val="0"/>
                </a:spcBef>
                <a:spcAft>
                  <a:spcPct val="0"/>
                </a:spcAft>
                <a:buClrTx/>
                <a:buSzTx/>
                <a:buFontTx/>
                <a:buNone/>
                <a:tabLst/>
                <a:defRPr/>
              </a:pPr>
              <a:t>42</a:t>
            </a:fld>
            <a:endParaRPr kumimoji="0" lang="en-AU" altLang="en-US" sz="700" b="0" i="0" u="none" strike="noStrike" kern="1200" cap="none" spc="0" normalizeH="0" baseline="0" noProof="0">
              <a:ln>
                <a:noFill/>
              </a:ln>
              <a:solidFill>
                <a:srgbClr val="093678"/>
              </a:solidFill>
              <a:effectLst/>
              <a:uLnTx/>
              <a:uFillTx/>
              <a:latin typeface="Arial" panose="020B0604020202020204" pitchFamily="34" charset="0"/>
              <a:ea typeface="+mn-ea"/>
              <a:cs typeface="+mn-cs"/>
            </a:endParaRPr>
          </a:p>
        </p:txBody>
      </p:sp>
      <p:pic>
        <p:nvPicPr>
          <p:cNvPr id="23555" name="Picture 5">
            <a:extLst>
              <a:ext uri="{FF2B5EF4-FFF2-40B4-BE49-F238E27FC236}">
                <a16:creationId xmlns:a16="http://schemas.microsoft.com/office/drawing/2014/main" id="{09EABF89-8853-4D27-AC75-22618303B4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85077" b="97929"/>
          <a:stretch>
            <a:fillRect/>
          </a:stretch>
        </p:blipFill>
        <p:spPr bwMode="auto">
          <a:xfrm>
            <a:off x="2163763" y="301625"/>
            <a:ext cx="35941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a:extLst>
              <a:ext uri="{FF2B5EF4-FFF2-40B4-BE49-F238E27FC236}">
                <a16:creationId xmlns:a16="http://schemas.microsoft.com/office/drawing/2014/main" id="{1AA286A0-234C-4D04-8B14-2AF52E1DF0AA}"/>
              </a:ext>
            </a:extLst>
          </p:cNvPr>
          <p:cNvSpPr txBox="1">
            <a:spLocks noChangeArrowheads="1"/>
          </p:cNvSpPr>
          <p:nvPr/>
        </p:nvSpPr>
        <p:spPr bwMode="auto">
          <a:xfrm>
            <a:off x="3733800" y="152400"/>
            <a:ext cx="50530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lgn="r" rtl="0" eaLnBrk="0" fontAlgn="base" hangingPunct="0">
              <a:spcBef>
                <a:spcPct val="50000"/>
              </a:spcBef>
              <a:spcAft>
                <a:spcPct val="0"/>
              </a:spcAft>
              <a:defRPr sz="2400">
                <a:solidFill>
                  <a:schemeClr val="tx1"/>
                </a:solidFill>
                <a:latin typeface="+mj-lt"/>
                <a:ea typeface="+mj-ea"/>
                <a:cs typeface="+mj-cs"/>
              </a:defRPr>
            </a:lvl1pPr>
            <a:lvl2pPr algn="r" rtl="0" eaLnBrk="0" fontAlgn="base" hangingPunct="0">
              <a:spcBef>
                <a:spcPct val="50000"/>
              </a:spcBef>
              <a:spcAft>
                <a:spcPct val="0"/>
              </a:spcAft>
              <a:defRPr sz="2400">
                <a:solidFill>
                  <a:schemeClr val="tx1"/>
                </a:solidFill>
                <a:latin typeface="Arial" charset="0"/>
              </a:defRPr>
            </a:lvl2pPr>
            <a:lvl3pPr algn="r" rtl="0" eaLnBrk="0" fontAlgn="base" hangingPunct="0">
              <a:spcBef>
                <a:spcPct val="50000"/>
              </a:spcBef>
              <a:spcAft>
                <a:spcPct val="0"/>
              </a:spcAft>
              <a:defRPr sz="2400">
                <a:solidFill>
                  <a:schemeClr val="tx1"/>
                </a:solidFill>
                <a:latin typeface="Arial" charset="0"/>
              </a:defRPr>
            </a:lvl3pPr>
            <a:lvl4pPr algn="r" rtl="0" eaLnBrk="0" fontAlgn="base" hangingPunct="0">
              <a:spcBef>
                <a:spcPct val="50000"/>
              </a:spcBef>
              <a:spcAft>
                <a:spcPct val="0"/>
              </a:spcAft>
              <a:defRPr sz="2400">
                <a:solidFill>
                  <a:schemeClr val="tx1"/>
                </a:solidFill>
                <a:latin typeface="Arial" charset="0"/>
              </a:defRPr>
            </a:lvl4pPr>
            <a:lvl5pPr algn="r" rtl="0" eaLnBrk="0" fontAlgn="base" hangingPunct="0">
              <a:spcBef>
                <a:spcPct val="50000"/>
              </a:spcBef>
              <a:spcAft>
                <a:spcPct val="0"/>
              </a:spcAft>
              <a:defRPr sz="2400">
                <a:solidFill>
                  <a:schemeClr val="tx1"/>
                </a:solidFill>
                <a:latin typeface="Arial" charset="0"/>
              </a:defRPr>
            </a:lvl5pPr>
            <a:lvl6pPr marL="457200" algn="r" rtl="0" eaLnBrk="0" fontAlgn="base" hangingPunct="0">
              <a:spcBef>
                <a:spcPct val="50000"/>
              </a:spcBef>
              <a:spcAft>
                <a:spcPct val="0"/>
              </a:spcAft>
              <a:defRPr sz="2400">
                <a:solidFill>
                  <a:schemeClr val="tx1"/>
                </a:solidFill>
                <a:latin typeface="Arial" charset="0"/>
              </a:defRPr>
            </a:lvl6pPr>
            <a:lvl7pPr marL="914400" algn="r" rtl="0" eaLnBrk="0" fontAlgn="base" hangingPunct="0">
              <a:spcBef>
                <a:spcPct val="50000"/>
              </a:spcBef>
              <a:spcAft>
                <a:spcPct val="0"/>
              </a:spcAft>
              <a:defRPr sz="2400">
                <a:solidFill>
                  <a:schemeClr val="tx1"/>
                </a:solidFill>
                <a:latin typeface="Arial" charset="0"/>
              </a:defRPr>
            </a:lvl7pPr>
            <a:lvl8pPr marL="1371600" algn="r" rtl="0" eaLnBrk="0" fontAlgn="base" hangingPunct="0">
              <a:spcBef>
                <a:spcPct val="50000"/>
              </a:spcBef>
              <a:spcAft>
                <a:spcPct val="0"/>
              </a:spcAft>
              <a:defRPr sz="2400">
                <a:solidFill>
                  <a:schemeClr val="tx1"/>
                </a:solidFill>
                <a:latin typeface="Arial" charset="0"/>
              </a:defRPr>
            </a:lvl8pPr>
            <a:lvl9pPr marL="1828800" algn="r" rtl="0" eaLnBrk="0" fontAlgn="base" hangingPunct="0">
              <a:spcBef>
                <a:spcPct val="50000"/>
              </a:spcBef>
              <a:spcAft>
                <a:spcPct val="0"/>
              </a:spcAft>
              <a:defRPr sz="2400">
                <a:solidFill>
                  <a:schemeClr val="tx1"/>
                </a:solidFill>
                <a:latin typeface="Arial"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GB" altLang="en-US" sz="1800" b="1" i="0" u="none" strike="noStrike" kern="0" cap="none" spc="0" normalizeH="0" baseline="0" noProof="0">
                <a:ln>
                  <a:noFill/>
                </a:ln>
                <a:solidFill>
                  <a:srgbClr val="000000"/>
                </a:solidFill>
                <a:effectLst/>
                <a:uLnTx/>
                <a:uFillTx/>
                <a:latin typeface="Arial Narrow" panose="020B0606020202030204" pitchFamily="34" charset="0"/>
                <a:ea typeface="+mj-ea"/>
                <a:cs typeface="+mj-cs"/>
              </a:rPr>
              <a:t>Vickery Extension Project</a:t>
            </a:r>
            <a:br>
              <a:rPr kumimoji="0" lang="en-GB" altLang="en-US" sz="1800" b="1" i="0" u="none" strike="noStrike" kern="0" cap="none" spc="0" normalizeH="0" baseline="0" noProof="0">
                <a:ln>
                  <a:noFill/>
                </a:ln>
                <a:solidFill>
                  <a:srgbClr val="000000"/>
                </a:solidFill>
                <a:effectLst/>
                <a:uLnTx/>
                <a:uFillTx/>
                <a:latin typeface="Arial Narrow" panose="020B0606020202030204" pitchFamily="34" charset="0"/>
                <a:ea typeface="+mj-ea"/>
                <a:cs typeface="+mj-cs"/>
              </a:rPr>
            </a:br>
            <a:r>
              <a:rPr kumimoji="0" lang="en-GB" altLang="en-US" sz="1800" b="1" i="0" u="none" strike="noStrike" kern="0" cap="none" spc="0" normalizeH="0" baseline="0" noProof="0">
                <a:ln>
                  <a:noFill/>
                </a:ln>
                <a:solidFill>
                  <a:srgbClr val="000000"/>
                </a:solidFill>
                <a:effectLst/>
                <a:uLnTx/>
                <a:uFillTx/>
                <a:latin typeface="Arial Narrow" panose="020B0606020202030204" pitchFamily="34" charset="0"/>
                <a:ea typeface="+mj-ea"/>
                <a:cs typeface="+mj-cs"/>
              </a:rPr>
              <a:t>Surface Water Assessment</a:t>
            </a:r>
            <a:br>
              <a:rPr kumimoji="0" lang="en-GB" altLang="en-US" sz="2000" b="1" i="0" u="none" strike="noStrike" kern="0" cap="none" spc="0" normalizeH="0" baseline="0" noProof="0">
                <a:ln>
                  <a:noFill/>
                </a:ln>
                <a:solidFill>
                  <a:srgbClr val="000000"/>
                </a:solidFill>
                <a:effectLst/>
                <a:uLnTx/>
                <a:uFillTx/>
                <a:latin typeface="Arial Narrow" panose="020B0606020202030204" pitchFamily="34" charset="0"/>
                <a:ea typeface="+mj-ea"/>
                <a:cs typeface="+mj-cs"/>
              </a:rPr>
            </a:br>
            <a:endParaRPr kumimoji="0" lang="en-AU" altLang="en-US" sz="1800" b="1" i="0" u="none" strike="noStrike" kern="0" cap="none" spc="0" normalizeH="0" baseline="0" noProof="0" dirty="0">
              <a:ln>
                <a:noFill/>
              </a:ln>
              <a:solidFill>
                <a:srgbClr val="FF1100"/>
              </a:solidFill>
              <a:effectLst/>
              <a:uLnTx/>
              <a:uFillTx/>
              <a:latin typeface="Arial Narrow" panose="020B0606020202030204" pitchFamily="34" charset="0"/>
              <a:ea typeface="+mj-ea"/>
              <a:cs typeface="+mj-cs"/>
            </a:endParaRPr>
          </a:p>
        </p:txBody>
      </p:sp>
      <p:sp>
        <p:nvSpPr>
          <p:cNvPr id="11" name="Rectangle 2">
            <a:extLst>
              <a:ext uri="{FF2B5EF4-FFF2-40B4-BE49-F238E27FC236}">
                <a16:creationId xmlns:a16="http://schemas.microsoft.com/office/drawing/2014/main" id="{1F8BB510-20B1-487F-8364-75B815757E87}"/>
              </a:ext>
            </a:extLst>
          </p:cNvPr>
          <p:cNvSpPr txBox="1">
            <a:spLocks noChangeArrowheads="1"/>
          </p:cNvSpPr>
          <p:nvPr/>
        </p:nvSpPr>
        <p:spPr bwMode="auto">
          <a:xfrm>
            <a:off x="381000" y="1143000"/>
            <a:ext cx="5410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lgn="r" rtl="0" eaLnBrk="0" fontAlgn="base" hangingPunct="0">
              <a:spcBef>
                <a:spcPct val="50000"/>
              </a:spcBef>
              <a:spcAft>
                <a:spcPct val="0"/>
              </a:spcAft>
              <a:defRPr sz="2400">
                <a:solidFill>
                  <a:schemeClr val="tx1"/>
                </a:solidFill>
                <a:latin typeface="+mj-lt"/>
                <a:ea typeface="+mj-ea"/>
                <a:cs typeface="+mj-cs"/>
              </a:defRPr>
            </a:lvl1pPr>
            <a:lvl2pPr algn="r" rtl="0" eaLnBrk="0" fontAlgn="base" hangingPunct="0">
              <a:spcBef>
                <a:spcPct val="50000"/>
              </a:spcBef>
              <a:spcAft>
                <a:spcPct val="0"/>
              </a:spcAft>
              <a:defRPr sz="2400">
                <a:solidFill>
                  <a:schemeClr val="tx1"/>
                </a:solidFill>
                <a:latin typeface="Arial" charset="0"/>
              </a:defRPr>
            </a:lvl2pPr>
            <a:lvl3pPr algn="r" rtl="0" eaLnBrk="0" fontAlgn="base" hangingPunct="0">
              <a:spcBef>
                <a:spcPct val="50000"/>
              </a:spcBef>
              <a:spcAft>
                <a:spcPct val="0"/>
              </a:spcAft>
              <a:defRPr sz="2400">
                <a:solidFill>
                  <a:schemeClr val="tx1"/>
                </a:solidFill>
                <a:latin typeface="Arial" charset="0"/>
              </a:defRPr>
            </a:lvl3pPr>
            <a:lvl4pPr algn="r" rtl="0" eaLnBrk="0" fontAlgn="base" hangingPunct="0">
              <a:spcBef>
                <a:spcPct val="50000"/>
              </a:spcBef>
              <a:spcAft>
                <a:spcPct val="0"/>
              </a:spcAft>
              <a:defRPr sz="2400">
                <a:solidFill>
                  <a:schemeClr val="tx1"/>
                </a:solidFill>
                <a:latin typeface="Arial" charset="0"/>
              </a:defRPr>
            </a:lvl4pPr>
            <a:lvl5pPr algn="r" rtl="0" eaLnBrk="0" fontAlgn="base" hangingPunct="0">
              <a:spcBef>
                <a:spcPct val="50000"/>
              </a:spcBef>
              <a:spcAft>
                <a:spcPct val="0"/>
              </a:spcAft>
              <a:defRPr sz="2400">
                <a:solidFill>
                  <a:schemeClr val="tx1"/>
                </a:solidFill>
                <a:latin typeface="Arial" charset="0"/>
              </a:defRPr>
            </a:lvl5pPr>
            <a:lvl6pPr marL="457200" algn="r" rtl="0" eaLnBrk="0" fontAlgn="base" hangingPunct="0">
              <a:spcBef>
                <a:spcPct val="50000"/>
              </a:spcBef>
              <a:spcAft>
                <a:spcPct val="0"/>
              </a:spcAft>
              <a:defRPr sz="2400">
                <a:solidFill>
                  <a:schemeClr val="tx1"/>
                </a:solidFill>
                <a:latin typeface="Arial" charset="0"/>
              </a:defRPr>
            </a:lvl6pPr>
            <a:lvl7pPr marL="914400" algn="r" rtl="0" eaLnBrk="0" fontAlgn="base" hangingPunct="0">
              <a:spcBef>
                <a:spcPct val="50000"/>
              </a:spcBef>
              <a:spcAft>
                <a:spcPct val="0"/>
              </a:spcAft>
              <a:defRPr sz="2400">
                <a:solidFill>
                  <a:schemeClr val="tx1"/>
                </a:solidFill>
                <a:latin typeface="Arial" charset="0"/>
              </a:defRPr>
            </a:lvl7pPr>
            <a:lvl8pPr marL="1371600" algn="r" rtl="0" eaLnBrk="0" fontAlgn="base" hangingPunct="0">
              <a:spcBef>
                <a:spcPct val="50000"/>
              </a:spcBef>
              <a:spcAft>
                <a:spcPct val="0"/>
              </a:spcAft>
              <a:defRPr sz="2400">
                <a:solidFill>
                  <a:schemeClr val="tx1"/>
                </a:solidFill>
                <a:latin typeface="Arial" charset="0"/>
              </a:defRPr>
            </a:lvl8pPr>
            <a:lvl9pPr marL="1828800" algn="r" rtl="0" eaLnBrk="0" fontAlgn="base" hangingPunct="0">
              <a:spcBef>
                <a:spcPct val="50000"/>
              </a:spcBef>
              <a:spcAft>
                <a:spcPct val="0"/>
              </a:spcAft>
              <a:defRPr sz="2400">
                <a:solidFill>
                  <a:schemeClr val="tx1"/>
                </a:solidFill>
                <a:latin typeface="Arial"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GB" altLang="en-US" sz="2200" b="1" i="0" u="none" strike="noStrike" kern="0" cap="none" spc="0" normalizeH="0" baseline="0" noProof="0" dirty="0">
                <a:ln>
                  <a:noFill/>
                </a:ln>
                <a:solidFill>
                  <a:srgbClr val="000000"/>
                </a:solidFill>
                <a:effectLst/>
                <a:uLnTx/>
                <a:uFillTx/>
                <a:latin typeface="Arial Narrow" panose="020B0606020202030204" pitchFamily="34" charset="0"/>
                <a:ea typeface="+mj-ea"/>
                <a:cs typeface="+mj-cs"/>
              </a:rPr>
              <a:t>Summary of Assessment Findings</a:t>
            </a:r>
            <a:endParaRPr kumimoji="0" lang="en-AU" altLang="en-US" sz="2200" b="1" i="0" u="none" strike="noStrike" kern="0" cap="none" spc="0" normalizeH="0" baseline="0" noProof="0" dirty="0">
              <a:ln>
                <a:noFill/>
              </a:ln>
              <a:solidFill>
                <a:srgbClr val="FF1100"/>
              </a:solidFill>
              <a:effectLst/>
              <a:uLnTx/>
              <a:uFillTx/>
              <a:latin typeface="Arial Narrow" panose="020B0606020202030204" pitchFamily="34" charset="0"/>
              <a:ea typeface="+mj-ea"/>
              <a:cs typeface="+mj-cs"/>
            </a:endParaRPr>
          </a:p>
        </p:txBody>
      </p:sp>
      <p:sp>
        <p:nvSpPr>
          <p:cNvPr id="13" name="Rectangle 3">
            <a:extLst>
              <a:ext uri="{FF2B5EF4-FFF2-40B4-BE49-F238E27FC236}">
                <a16:creationId xmlns:a16="http://schemas.microsoft.com/office/drawing/2014/main" id="{EAE64D4B-38E9-4F10-91E6-5E67FF08F2E7}"/>
              </a:ext>
            </a:extLst>
          </p:cNvPr>
          <p:cNvSpPr txBox="1">
            <a:spLocks noChangeArrowheads="1"/>
          </p:cNvSpPr>
          <p:nvPr/>
        </p:nvSpPr>
        <p:spPr bwMode="auto">
          <a:xfrm>
            <a:off x="381000" y="1724025"/>
            <a:ext cx="84963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lr>
                <a:srgbClr val="969696"/>
              </a:buClr>
              <a:buSzPct val="80000"/>
              <a:buFont typeface="Wingdings 3" panose="05040102010807070707" pitchFamily="18" charset="2"/>
              <a:buChar char="u"/>
              <a:defRPr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FF1100"/>
              </a:buClr>
              <a:buFont typeface="Symbol" panose="05050102010706020507" pitchFamily="18" charset="2"/>
              <a:buChar char="·"/>
              <a:defRPr sz="2000">
                <a:solidFill>
                  <a:schemeClr val="tx1"/>
                </a:solidFill>
                <a:latin typeface="+mn-lt"/>
              </a:defRPr>
            </a:lvl2pPr>
            <a:lvl3pPr marL="1143000" indent="-228600" algn="l" rtl="0" eaLnBrk="0" fontAlgn="base" hangingPunct="0">
              <a:spcBef>
                <a:spcPct val="20000"/>
              </a:spcBef>
              <a:spcAft>
                <a:spcPct val="0"/>
              </a:spcAft>
              <a:buClr>
                <a:schemeClr val="tx1"/>
              </a:buClr>
              <a:buFont typeface="Arial" panose="020B0604020202020204" pitchFamily="34" charset="0"/>
              <a:buChar char="−"/>
              <a:defRPr sz="2400">
                <a:solidFill>
                  <a:schemeClr val="tx1"/>
                </a:solidFill>
                <a:latin typeface="+mn-lt"/>
              </a:defRPr>
            </a:lvl3pPr>
            <a:lvl4pPr marL="1600200" indent="-228600" algn="l" rtl="0" eaLnBrk="0" fontAlgn="base" hangingPunct="0">
              <a:spcBef>
                <a:spcPct val="20000"/>
              </a:spcBef>
              <a:spcAft>
                <a:spcPct val="0"/>
              </a:spcAft>
              <a:buClr>
                <a:srgbClr val="969696"/>
              </a:buClr>
              <a:buSzPct val="80000"/>
              <a:buFont typeface="Times New Roman" panose="02020603050405020304" pitchFamily="18" charset="0"/>
              <a:buChar char="♦"/>
              <a:defRPr sz="1600">
                <a:solidFill>
                  <a:schemeClr val="tx1"/>
                </a:solidFill>
                <a:latin typeface="+mn-lt"/>
              </a:defRPr>
            </a:lvl4pPr>
            <a:lvl5pPr marL="2057400" indent="-228600" algn="l" rtl="0" eaLnBrk="0" fontAlgn="base" hangingPunct="0">
              <a:spcBef>
                <a:spcPct val="20000"/>
              </a:spcBef>
              <a:spcAft>
                <a:spcPct val="0"/>
              </a:spcAft>
              <a:buClr>
                <a:schemeClr val="tx1"/>
              </a:buClr>
              <a:buSzPct val="80000"/>
              <a:buFont typeface="Arial" panose="020B0604020202020204" pitchFamily="34" charset="0"/>
              <a:buChar char="−"/>
              <a:defRPr sz="1400">
                <a:solidFill>
                  <a:schemeClr val="tx1"/>
                </a:solidFill>
                <a:latin typeface="+mn-lt"/>
              </a:defRPr>
            </a:lvl5pPr>
            <a:lvl6pPr marL="2514600" indent="-228600" algn="l" rtl="0" eaLnBrk="0" fontAlgn="base" hangingPunct="0">
              <a:spcBef>
                <a:spcPct val="20000"/>
              </a:spcBef>
              <a:spcAft>
                <a:spcPct val="0"/>
              </a:spcAft>
              <a:buClr>
                <a:schemeClr val="tx1"/>
              </a:buClr>
              <a:buSzPct val="80000"/>
              <a:buFont typeface="Arial" charset="0"/>
              <a:buChar char="−"/>
              <a:defRPr sz="1400">
                <a:solidFill>
                  <a:schemeClr val="tx1"/>
                </a:solidFill>
                <a:latin typeface="+mn-lt"/>
              </a:defRPr>
            </a:lvl6pPr>
            <a:lvl7pPr marL="2971800" indent="-228600" algn="l" rtl="0" eaLnBrk="0" fontAlgn="base" hangingPunct="0">
              <a:spcBef>
                <a:spcPct val="20000"/>
              </a:spcBef>
              <a:spcAft>
                <a:spcPct val="0"/>
              </a:spcAft>
              <a:buClr>
                <a:schemeClr val="tx1"/>
              </a:buClr>
              <a:buSzPct val="80000"/>
              <a:buFont typeface="Arial" charset="0"/>
              <a:buChar char="−"/>
              <a:defRPr sz="1400">
                <a:solidFill>
                  <a:schemeClr val="tx1"/>
                </a:solidFill>
                <a:latin typeface="+mn-lt"/>
              </a:defRPr>
            </a:lvl7pPr>
            <a:lvl8pPr marL="3429000" indent="-228600" algn="l" rtl="0" eaLnBrk="0" fontAlgn="base" hangingPunct="0">
              <a:spcBef>
                <a:spcPct val="20000"/>
              </a:spcBef>
              <a:spcAft>
                <a:spcPct val="0"/>
              </a:spcAft>
              <a:buClr>
                <a:schemeClr val="tx1"/>
              </a:buClr>
              <a:buSzPct val="80000"/>
              <a:buFont typeface="Arial" charset="0"/>
              <a:buChar char="−"/>
              <a:defRPr sz="1400">
                <a:solidFill>
                  <a:schemeClr val="tx1"/>
                </a:solidFill>
                <a:latin typeface="+mn-lt"/>
              </a:defRPr>
            </a:lvl8pPr>
            <a:lvl9pPr marL="3886200" indent="-228600" algn="l" rtl="0" eaLnBrk="0" fontAlgn="base" hangingPunct="0">
              <a:spcBef>
                <a:spcPct val="20000"/>
              </a:spcBef>
              <a:spcAft>
                <a:spcPct val="0"/>
              </a:spcAft>
              <a:buClr>
                <a:schemeClr val="tx1"/>
              </a:buClr>
              <a:buSzPct val="80000"/>
              <a:buFont typeface="Arial" charset="0"/>
              <a:buChar char="−"/>
              <a:defRPr sz="1400">
                <a:solidFill>
                  <a:schemeClr val="tx1"/>
                </a:solidFill>
                <a:latin typeface="+mn-lt"/>
              </a:defRPr>
            </a:lvl9pPr>
          </a:lstStyle>
          <a:p>
            <a:pPr marL="0" marR="0" lvl="0" indent="0" algn="l" defTabSz="914400" rtl="0" eaLnBrk="0" fontAlgn="base" latinLnBrk="0" hangingPunct="0">
              <a:lnSpc>
                <a:spcPct val="100000"/>
              </a:lnSpc>
              <a:spcBef>
                <a:spcPts val="1200"/>
              </a:spcBef>
              <a:spcAft>
                <a:spcPct val="0"/>
              </a:spcAft>
              <a:buClr>
                <a:srgbClr val="000000"/>
              </a:buClr>
              <a:buSzPct val="100000"/>
              <a:buFont typeface="Wingdings 3" panose="05040102010807070707" pitchFamily="18" charset="2"/>
              <a:buNone/>
              <a:tabLst/>
              <a:defRPr/>
            </a:pPr>
            <a:r>
              <a:rPr kumimoji="0" lang="en-AU" altLang="en-US" sz="2000" b="1"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Water Quality in Off-Site Watercourses</a:t>
            </a:r>
          </a:p>
          <a:p>
            <a:pPr marL="648000" marR="0" lvl="1" indent="-288000" algn="l" defTabSz="914400" rtl="0" eaLnBrk="0" fontAlgn="base" latinLnBrk="0" hangingPunct="0">
              <a:lnSpc>
                <a:spcPct val="100000"/>
              </a:lnSpc>
              <a:spcBef>
                <a:spcPts val="1800"/>
              </a:spcBef>
              <a:spcAft>
                <a:spcPct val="0"/>
              </a:spcAft>
              <a:buClr>
                <a:srgbClr val="000000"/>
              </a:buClr>
              <a:buSzTx/>
              <a:buFont typeface="Wingdings" panose="05000000000000000000" pitchFamily="2" charset="2"/>
              <a:buChar char="§"/>
              <a:tabLst/>
              <a:defRPr/>
            </a:pPr>
            <a:r>
              <a:rPr kumimoji="0" lang="en-AU" alt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All water in contact with coal (“mine water”) would be retained on site in mine water dams</a:t>
            </a:r>
          </a:p>
          <a:p>
            <a:pPr marL="648000" marR="0" lvl="1" indent="-288000" algn="l" defTabSz="914400" rtl="0" eaLnBrk="0" fontAlgn="base" latinLnBrk="0" hangingPunct="0">
              <a:lnSpc>
                <a:spcPct val="100000"/>
              </a:lnSpc>
              <a:spcBef>
                <a:spcPts val="1800"/>
              </a:spcBef>
              <a:spcAft>
                <a:spcPct val="0"/>
              </a:spcAft>
              <a:buClr>
                <a:srgbClr val="000000"/>
              </a:buClr>
              <a:buSzTx/>
              <a:buFont typeface="Wingdings" panose="05000000000000000000" pitchFamily="2" charset="2"/>
              <a:buChar char="§"/>
              <a:tabLst/>
              <a:defRPr/>
            </a:pPr>
            <a:r>
              <a:rPr kumimoji="0" lang="en-AU" alt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Sediment that may be carried by runoff would be controlled by:</a:t>
            </a:r>
          </a:p>
          <a:p>
            <a:pPr marL="936000" marR="0" lvl="2" indent="-288000" algn="l" defTabSz="914400" rtl="0" eaLnBrk="0" fontAlgn="base" latinLnBrk="0" hangingPunct="0">
              <a:lnSpc>
                <a:spcPct val="100000"/>
              </a:lnSpc>
              <a:spcBef>
                <a:spcPts val="800"/>
              </a:spcBef>
              <a:spcAft>
                <a:spcPct val="0"/>
              </a:spcAft>
              <a:buClr>
                <a:srgbClr val="000000"/>
              </a:buClr>
              <a:buSzTx/>
              <a:buFont typeface="Courier New" panose="02070309020205020404" pitchFamily="49" charset="0"/>
              <a:buChar char="o"/>
              <a:tabLst/>
              <a:defRPr/>
            </a:pPr>
            <a:r>
              <a:rPr kumimoji="0" lang="en-AU" altLang="en-US" sz="16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Sediment dams (note: sediment dams do not hold mine water)</a:t>
            </a:r>
          </a:p>
          <a:p>
            <a:pPr marL="936000" marR="0" lvl="2" indent="-288000" algn="l" defTabSz="914400" rtl="0" eaLnBrk="0" fontAlgn="base" latinLnBrk="0" hangingPunct="0">
              <a:lnSpc>
                <a:spcPct val="100000"/>
              </a:lnSpc>
              <a:spcBef>
                <a:spcPts val="800"/>
              </a:spcBef>
              <a:spcAft>
                <a:spcPct val="0"/>
              </a:spcAft>
              <a:buClr>
                <a:srgbClr val="000000"/>
              </a:buClr>
              <a:buSzTx/>
              <a:buFont typeface="Courier New" panose="02070309020205020404" pitchFamily="49" charset="0"/>
              <a:buChar char="o"/>
              <a:tabLst/>
              <a:defRPr/>
            </a:pPr>
            <a:r>
              <a:rPr kumimoji="0" lang="en-AU" altLang="en-US" sz="16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Prior to a controlled discharge of water from the dam, water would be allowed to settle </a:t>
            </a:r>
            <a:br>
              <a:rPr kumimoji="0" lang="en-AU" altLang="en-US" sz="16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br>
            <a:r>
              <a:rPr kumimoji="0" lang="en-AU" altLang="en-US" sz="16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(aided by a flocculent if necessary) to ensure SS concentration &lt; 50 mg/L</a:t>
            </a:r>
          </a:p>
          <a:p>
            <a:pPr marL="936000" marR="0" lvl="2" indent="-288000" algn="l" defTabSz="914400" rtl="0" eaLnBrk="0" fontAlgn="base" latinLnBrk="0" hangingPunct="0">
              <a:lnSpc>
                <a:spcPct val="100000"/>
              </a:lnSpc>
              <a:spcBef>
                <a:spcPts val="800"/>
              </a:spcBef>
              <a:spcAft>
                <a:spcPct val="0"/>
              </a:spcAft>
              <a:buClr>
                <a:srgbClr val="000000"/>
              </a:buClr>
              <a:buSzTx/>
              <a:buFont typeface="Courier New" panose="02070309020205020404" pitchFamily="49" charset="0"/>
              <a:buChar char="o"/>
              <a:tabLst/>
              <a:defRPr/>
            </a:pPr>
            <a:r>
              <a:rPr kumimoji="0" lang="en-AU" altLang="en-US" sz="16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Wet weather discharges and discharges to restore sediment dam capacity would by undertaken in accordance with an EPL which would specify water quality requirements and limits, including monitoring and discharge requirements</a:t>
            </a:r>
          </a:p>
          <a:p>
            <a:pPr marL="936000" marR="0" lvl="2" indent="-288000" algn="l" defTabSz="914400" rtl="0" eaLnBrk="0" fontAlgn="base" latinLnBrk="0" hangingPunct="0">
              <a:lnSpc>
                <a:spcPct val="100000"/>
              </a:lnSpc>
              <a:spcBef>
                <a:spcPts val="800"/>
              </a:spcBef>
              <a:spcAft>
                <a:spcPct val="0"/>
              </a:spcAft>
              <a:buClr>
                <a:srgbClr val="000000"/>
              </a:buClr>
              <a:buSzTx/>
              <a:buFont typeface="Courier New" panose="02070309020205020404" pitchFamily="49" charset="0"/>
              <a:buChar char="o"/>
              <a:tabLst/>
              <a:defRPr/>
            </a:pPr>
            <a:r>
              <a:rPr kumimoji="0" lang="en-AU" altLang="en-US" sz="16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Treatment of areas of the final waste rock emplacement face that exhibit some erosion with gypsum</a:t>
            </a:r>
          </a:p>
          <a:p>
            <a:pPr marL="648000" marR="0" lvl="1" indent="-288000" algn="l" defTabSz="914400" rtl="0" eaLnBrk="0" fontAlgn="base" latinLnBrk="0" hangingPunct="0">
              <a:lnSpc>
                <a:spcPct val="100000"/>
              </a:lnSpc>
              <a:spcBef>
                <a:spcPts val="1800"/>
              </a:spcBef>
              <a:spcAft>
                <a:spcPct val="0"/>
              </a:spcAft>
              <a:buClr>
                <a:srgbClr val="000000"/>
              </a:buClr>
              <a:buSzTx/>
              <a:buFont typeface="Wingdings" panose="05000000000000000000" pitchFamily="2" charset="2"/>
              <a:buChar char="§"/>
              <a:tabLst/>
              <a:defRPr/>
            </a:pPr>
            <a:r>
              <a:rPr kumimoji="0" lang="en-AU" alt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Implementation of the sediment control measures would ensure that any controlled discharge would have minimal impact on the water quality of local creeks</a:t>
            </a:r>
          </a:p>
        </p:txBody>
      </p:sp>
      <p:sp>
        <p:nvSpPr>
          <p:cNvPr id="8" name="Rectangle 7">
            <a:extLst>
              <a:ext uri="{FF2B5EF4-FFF2-40B4-BE49-F238E27FC236}">
                <a16:creationId xmlns:a16="http://schemas.microsoft.com/office/drawing/2014/main" id="{D301F9F1-E632-4890-95BE-9C234C06C07D}"/>
              </a:ext>
            </a:extLst>
          </p:cNvPr>
          <p:cNvSpPr/>
          <p:nvPr/>
        </p:nvSpPr>
        <p:spPr bwMode="auto">
          <a:xfrm>
            <a:off x="7854287" y="6455972"/>
            <a:ext cx="1112292" cy="375432"/>
          </a:xfrm>
          <a:prstGeom prst="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endParaRP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a:extLst>
              <a:ext uri="{FF2B5EF4-FFF2-40B4-BE49-F238E27FC236}">
                <a16:creationId xmlns:a16="http://schemas.microsoft.com/office/drawing/2014/main" id="{E8548830-6AB1-4EC8-912E-D2D828251406}"/>
              </a:ext>
            </a:extLst>
          </p:cNvPr>
          <p:cNvSpPr txBox="1">
            <a:spLocks noChangeArrowheads="1"/>
          </p:cNvSpPr>
          <p:nvPr/>
        </p:nvSpPr>
        <p:spPr bwMode="auto">
          <a:xfrm>
            <a:off x="401638" y="1631950"/>
            <a:ext cx="84963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lr>
                <a:srgbClr val="969696"/>
              </a:buClr>
              <a:buSzPct val="80000"/>
              <a:buFont typeface="Wingdings 3" panose="05040102010807070707" pitchFamily="18" charset="2"/>
              <a:buChar char="u"/>
              <a:defRPr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FF1100"/>
              </a:buClr>
              <a:buFont typeface="Symbol" panose="05050102010706020507" pitchFamily="18" charset="2"/>
              <a:buChar char="·"/>
              <a:defRPr sz="2000">
                <a:solidFill>
                  <a:schemeClr val="tx1"/>
                </a:solidFill>
                <a:latin typeface="+mn-lt"/>
              </a:defRPr>
            </a:lvl2pPr>
            <a:lvl3pPr marL="1143000" indent="-228600" algn="l" rtl="0" eaLnBrk="0" fontAlgn="base" hangingPunct="0">
              <a:spcBef>
                <a:spcPct val="20000"/>
              </a:spcBef>
              <a:spcAft>
                <a:spcPct val="0"/>
              </a:spcAft>
              <a:buClr>
                <a:schemeClr val="tx1"/>
              </a:buClr>
              <a:buFont typeface="Arial" panose="020B0604020202020204" pitchFamily="34" charset="0"/>
              <a:buChar char="−"/>
              <a:defRPr sz="2400">
                <a:solidFill>
                  <a:schemeClr val="tx1"/>
                </a:solidFill>
                <a:latin typeface="+mn-lt"/>
              </a:defRPr>
            </a:lvl3pPr>
            <a:lvl4pPr marL="1600200" indent="-228600" algn="l" rtl="0" eaLnBrk="0" fontAlgn="base" hangingPunct="0">
              <a:spcBef>
                <a:spcPct val="20000"/>
              </a:spcBef>
              <a:spcAft>
                <a:spcPct val="0"/>
              </a:spcAft>
              <a:buClr>
                <a:srgbClr val="969696"/>
              </a:buClr>
              <a:buSzPct val="80000"/>
              <a:buFont typeface="Times New Roman" panose="02020603050405020304" pitchFamily="18" charset="0"/>
              <a:buChar char="♦"/>
              <a:defRPr sz="1600">
                <a:solidFill>
                  <a:schemeClr val="tx1"/>
                </a:solidFill>
                <a:latin typeface="+mn-lt"/>
              </a:defRPr>
            </a:lvl4pPr>
            <a:lvl5pPr marL="2057400" indent="-228600" algn="l" rtl="0" eaLnBrk="0" fontAlgn="base" hangingPunct="0">
              <a:spcBef>
                <a:spcPct val="20000"/>
              </a:spcBef>
              <a:spcAft>
                <a:spcPct val="0"/>
              </a:spcAft>
              <a:buClr>
                <a:schemeClr val="tx1"/>
              </a:buClr>
              <a:buSzPct val="80000"/>
              <a:buFont typeface="Arial" panose="020B0604020202020204" pitchFamily="34" charset="0"/>
              <a:buChar char="−"/>
              <a:defRPr sz="1400">
                <a:solidFill>
                  <a:schemeClr val="tx1"/>
                </a:solidFill>
                <a:latin typeface="+mn-lt"/>
              </a:defRPr>
            </a:lvl5pPr>
            <a:lvl6pPr marL="2514600" indent="-228600" algn="l" rtl="0" eaLnBrk="0" fontAlgn="base" hangingPunct="0">
              <a:spcBef>
                <a:spcPct val="20000"/>
              </a:spcBef>
              <a:spcAft>
                <a:spcPct val="0"/>
              </a:spcAft>
              <a:buClr>
                <a:schemeClr val="tx1"/>
              </a:buClr>
              <a:buSzPct val="80000"/>
              <a:buFont typeface="Arial" charset="0"/>
              <a:buChar char="−"/>
              <a:defRPr sz="1400">
                <a:solidFill>
                  <a:schemeClr val="tx1"/>
                </a:solidFill>
                <a:latin typeface="+mn-lt"/>
              </a:defRPr>
            </a:lvl6pPr>
            <a:lvl7pPr marL="2971800" indent="-228600" algn="l" rtl="0" eaLnBrk="0" fontAlgn="base" hangingPunct="0">
              <a:spcBef>
                <a:spcPct val="20000"/>
              </a:spcBef>
              <a:spcAft>
                <a:spcPct val="0"/>
              </a:spcAft>
              <a:buClr>
                <a:schemeClr val="tx1"/>
              </a:buClr>
              <a:buSzPct val="80000"/>
              <a:buFont typeface="Arial" charset="0"/>
              <a:buChar char="−"/>
              <a:defRPr sz="1400">
                <a:solidFill>
                  <a:schemeClr val="tx1"/>
                </a:solidFill>
                <a:latin typeface="+mn-lt"/>
              </a:defRPr>
            </a:lvl7pPr>
            <a:lvl8pPr marL="3429000" indent="-228600" algn="l" rtl="0" eaLnBrk="0" fontAlgn="base" hangingPunct="0">
              <a:spcBef>
                <a:spcPct val="20000"/>
              </a:spcBef>
              <a:spcAft>
                <a:spcPct val="0"/>
              </a:spcAft>
              <a:buClr>
                <a:schemeClr val="tx1"/>
              </a:buClr>
              <a:buSzPct val="80000"/>
              <a:buFont typeface="Arial" charset="0"/>
              <a:buChar char="−"/>
              <a:defRPr sz="1400">
                <a:solidFill>
                  <a:schemeClr val="tx1"/>
                </a:solidFill>
                <a:latin typeface="+mn-lt"/>
              </a:defRPr>
            </a:lvl8pPr>
            <a:lvl9pPr marL="3886200" indent="-228600" algn="l" rtl="0" eaLnBrk="0" fontAlgn="base" hangingPunct="0">
              <a:spcBef>
                <a:spcPct val="20000"/>
              </a:spcBef>
              <a:spcAft>
                <a:spcPct val="0"/>
              </a:spcAft>
              <a:buClr>
                <a:schemeClr val="tx1"/>
              </a:buClr>
              <a:buSzPct val="80000"/>
              <a:buFont typeface="Arial" charset="0"/>
              <a:buChar char="−"/>
              <a:defRPr sz="1400">
                <a:solidFill>
                  <a:schemeClr val="tx1"/>
                </a:solidFill>
                <a:latin typeface="+mn-lt"/>
              </a:defRPr>
            </a:lvl9pPr>
          </a:lstStyle>
          <a:p>
            <a:pPr marL="0" marR="0" lvl="0" indent="0" algn="l" defTabSz="914400" rtl="0" eaLnBrk="0" fontAlgn="base" latinLnBrk="0" hangingPunct="0">
              <a:lnSpc>
                <a:spcPct val="100000"/>
              </a:lnSpc>
              <a:spcBef>
                <a:spcPts val="1200"/>
              </a:spcBef>
              <a:spcAft>
                <a:spcPct val="0"/>
              </a:spcAft>
              <a:buClr>
                <a:srgbClr val="000000"/>
              </a:buClr>
              <a:buSzPct val="100000"/>
              <a:buFont typeface="Wingdings 3" panose="05040102010807070707" pitchFamily="18" charset="2"/>
              <a:buNone/>
              <a:tabLst/>
              <a:defRPr/>
            </a:pPr>
            <a:r>
              <a:rPr kumimoji="0" lang="en-AU" altLang="en-US" sz="2000" b="1"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Water Management Plan (similar to the Approved Mine)</a:t>
            </a:r>
          </a:p>
          <a:p>
            <a:pPr marL="648000" marR="0" lvl="1" indent="-288000" algn="l" defTabSz="914400" rtl="0" eaLnBrk="0" fontAlgn="base" latinLnBrk="0" hangingPunct="0">
              <a:lnSpc>
                <a:spcPct val="100000"/>
              </a:lnSpc>
              <a:spcBef>
                <a:spcPts val="1200"/>
              </a:spcBef>
              <a:spcAft>
                <a:spcPct val="0"/>
              </a:spcAft>
              <a:buClr>
                <a:srgbClr val="000000"/>
              </a:buClr>
              <a:buSzTx/>
              <a:buFont typeface="Wingdings" panose="05000000000000000000" pitchFamily="2" charset="2"/>
              <a:buChar char="§"/>
              <a:tabLst/>
              <a:defRPr/>
            </a:pPr>
            <a:r>
              <a:rPr kumimoji="0" lang="en-AU" alt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Climate monitoring</a:t>
            </a:r>
          </a:p>
          <a:p>
            <a:pPr marL="648000" marR="0" lvl="1" indent="-288000" algn="l" defTabSz="914400" rtl="0" eaLnBrk="0" fontAlgn="base" latinLnBrk="0" hangingPunct="0">
              <a:lnSpc>
                <a:spcPct val="100000"/>
              </a:lnSpc>
              <a:spcBef>
                <a:spcPts val="1200"/>
              </a:spcBef>
              <a:spcAft>
                <a:spcPct val="0"/>
              </a:spcAft>
              <a:buClr>
                <a:srgbClr val="000000"/>
              </a:buClr>
              <a:buSzTx/>
              <a:buFont typeface="Wingdings" panose="05000000000000000000" pitchFamily="2" charset="2"/>
              <a:buChar char="§"/>
              <a:tabLst/>
              <a:defRPr/>
            </a:pPr>
            <a:r>
              <a:rPr kumimoji="0" lang="en-AU" alt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Site surface water monitoring and discharge</a:t>
            </a:r>
          </a:p>
          <a:p>
            <a:pPr marL="648000" marR="0" lvl="1" indent="-288000" algn="l" defTabSz="914400" rtl="0" eaLnBrk="0" fontAlgn="base" latinLnBrk="0" hangingPunct="0">
              <a:lnSpc>
                <a:spcPct val="100000"/>
              </a:lnSpc>
              <a:spcBef>
                <a:spcPts val="1200"/>
              </a:spcBef>
              <a:spcAft>
                <a:spcPct val="0"/>
              </a:spcAft>
              <a:buClr>
                <a:srgbClr val="000000"/>
              </a:buClr>
              <a:buSzTx/>
              <a:buFont typeface="Wingdings" panose="05000000000000000000" pitchFamily="2" charset="2"/>
              <a:buChar char="§"/>
              <a:tabLst/>
              <a:defRPr/>
            </a:pPr>
            <a:r>
              <a:rPr kumimoji="0" lang="en-AU" alt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Ambient surface water quality</a:t>
            </a:r>
          </a:p>
          <a:p>
            <a:pPr marL="648000" marR="0" lvl="1" indent="-288000" algn="l" defTabSz="914400" rtl="0" eaLnBrk="0" fontAlgn="base" latinLnBrk="0" hangingPunct="0">
              <a:lnSpc>
                <a:spcPct val="100000"/>
              </a:lnSpc>
              <a:spcBef>
                <a:spcPts val="1200"/>
              </a:spcBef>
              <a:spcAft>
                <a:spcPct val="0"/>
              </a:spcAft>
              <a:buClr>
                <a:srgbClr val="000000"/>
              </a:buClr>
              <a:buSzTx/>
              <a:buFont typeface="Wingdings" panose="05000000000000000000" pitchFamily="2" charset="2"/>
              <a:buChar char="§"/>
              <a:tabLst/>
              <a:defRPr/>
            </a:pPr>
            <a:r>
              <a:rPr kumimoji="0" lang="en-AU" alt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Water balance monitoring and management</a:t>
            </a:r>
          </a:p>
          <a:p>
            <a:pPr marL="648000" marR="0" lvl="1" indent="-288000" algn="l" defTabSz="914400" rtl="0" eaLnBrk="0" fontAlgn="base" latinLnBrk="0" hangingPunct="0">
              <a:lnSpc>
                <a:spcPct val="100000"/>
              </a:lnSpc>
              <a:spcBef>
                <a:spcPts val="1200"/>
              </a:spcBef>
              <a:spcAft>
                <a:spcPct val="0"/>
              </a:spcAft>
              <a:buClr>
                <a:srgbClr val="000000"/>
              </a:buClr>
              <a:buSzTx/>
              <a:buFont typeface="Wingdings" panose="05000000000000000000" pitchFamily="2" charset="2"/>
              <a:buChar char="§"/>
              <a:tabLst/>
              <a:defRPr/>
            </a:pPr>
            <a:r>
              <a:rPr kumimoji="0" lang="en-AU" alt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Environmental Protection Licence for conditions for water quality monitoring and sediment dam discharge</a:t>
            </a:r>
          </a:p>
          <a:p>
            <a:pPr marL="857250" marR="0" lvl="1" indent="-457200" algn="l" defTabSz="914400" rtl="0" eaLnBrk="0" fontAlgn="base" latinLnBrk="0" hangingPunct="0">
              <a:lnSpc>
                <a:spcPct val="100000"/>
              </a:lnSpc>
              <a:spcBef>
                <a:spcPts val="1200"/>
              </a:spcBef>
              <a:spcAft>
                <a:spcPct val="0"/>
              </a:spcAft>
              <a:buClr>
                <a:srgbClr val="000000"/>
              </a:buClr>
              <a:buSzTx/>
              <a:buFont typeface="Wingdings" panose="05000000000000000000" pitchFamily="2" charset="2"/>
              <a:buChar char="§"/>
              <a:tabLst/>
              <a:defRPr/>
            </a:pPr>
            <a:endParaRPr kumimoji="0" lang="en-AU" alt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7651" name="Rectangle 53">
            <a:extLst>
              <a:ext uri="{FF2B5EF4-FFF2-40B4-BE49-F238E27FC236}">
                <a16:creationId xmlns:a16="http://schemas.microsoft.com/office/drawing/2014/main" id="{C3A49126-2C5B-4A54-B3C7-C86DB4EB38E1}"/>
              </a:ext>
            </a:extLst>
          </p:cNvPr>
          <p:cNvSpPr>
            <a:spLocks noGrp="1" noChangeArrowheads="1"/>
          </p:cNvSpPr>
          <p:nvPr>
            <p:ph type="sldNum" sz="quarter" idx="10"/>
          </p:nvPr>
        </p:nvSpPr>
        <p:spPr>
          <a:xfrm>
            <a:off x="539750" y="6545263"/>
            <a:ext cx="647700" cy="196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45720" rIns="36000" bIns="45720" anchor="t"/>
          <a:lstStyle>
            <a:lvl1pPr>
              <a:spcBef>
                <a:spcPct val="20000"/>
              </a:spcBef>
              <a:buClr>
                <a:srgbClr val="969696"/>
              </a:buClr>
              <a:buSzPct val="80000"/>
              <a:buFont typeface="Wingdings 3" panose="05040102010807070707" pitchFamily="18" charset="2"/>
              <a:buChar char="u"/>
              <a:defRPr sz="2400">
                <a:solidFill>
                  <a:schemeClr val="tx1"/>
                </a:solidFill>
                <a:latin typeface="Arial" panose="020B0604020202020204" pitchFamily="34" charset="0"/>
              </a:defRPr>
            </a:lvl1pPr>
            <a:lvl2pPr marL="742950" indent="-285750">
              <a:spcBef>
                <a:spcPct val="20000"/>
              </a:spcBef>
              <a:buClr>
                <a:srgbClr val="FF1100"/>
              </a:buClr>
              <a:buFont typeface="Symbol" panose="05050102010706020507" pitchFamily="18" charset="2"/>
              <a:buChar char="·"/>
              <a:defRPr sz="2000">
                <a:solidFill>
                  <a:schemeClr val="tx1"/>
                </a:solidFill>
                <a:latin typeface="Arial" panose="020B0604020202020204" pitchFamily="34" charset="0"/>
              </a:defRPr>
            </a:lvl2pPr>
            <a:lvl3pPr marL="1143000" indent="-228600">
              <a:spcBef>
                <a:spcPct val="20000"/>
              </a:spcBef>
              <a:buClr>
                <a:schemeClr val="tx1"/>
              </a:buClr>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Clr>
                <a:srgbClr val="969696"/>
              </a:buClr>
              <a:buSzPct val="80000"/>
              <a:buFont typeface="Times New Roman" panose="02020603050405020304" pitchFamily="18" charset="0"/>
              <a:buChar char="♦"/>
              <a:defRPr sz="1600">
                <a:solidFill>
                  <a:schemeClr val="tx1"/>
                </a:solidFill>
                <a:latin typeface="Arial" panose="020B0604020202020204" pitchFamily="34" charset="0"/>
              </a:defRPr>
            </a:lvl4pPr>
            <a:lvl5pPr marL="2057400" indent="-228600">
              <a:spcBef>
                <a:spcPct val="20000"/>
              </a:spcBef>
              <a:buClr>
                <a:schemeClr val="tx1"/>
              </a:buClr>
              <a:buSzPct val="8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0000"/>
              <a:buFont typeface="Arial" panose="020B0604020202020204" pitchFamily="34" charset="0"/>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fld id="{325EBA54-74B6-4FB0-B8B7-816FFB89D071}" type="slidenum">
              <a:rPr kumimoji="0" lang="en-AU" altLang="en-US" sz="700" b="0" i="0" u="none" strike="noStrike" kern="1200" cap="none" spc="0" normalizeH="0" baseline="0" noProof="0" smtClean="0">
                <a:ln>
                  <a:noFill/>
                </a:ln>
                <a:solidFill>
                  <a:srgbClr val="093678"/>
                </a:solidFill>
                <a:effectLst/>
                <a:uLnTx/>
                <a:uFillTx/>
                <a:latin typeface="Arial" panose="020B0604020202020204" pitchFamily="34" charset="0"/>
                <a:ea typeface="+mn-ea"/>
                <a:cs typeface="+mn-cs"/>
              </a:rPr>
              <a:pPr marL="0" marR="0" lvl="0" indent="0" algn="l" defTabSz="914400" rtl="0" eaLnBrk="0" fontAlgn="base" latinLnBrk="0" hangingPunct="0">
                <a:lnSpc>
                  <a:spcPct val="90000"/>
                </a:lnSpc>
                <a:spcBef>
                  <a:spcPct val="0"/>
                </a:spcBef>
                <a:spcAft>
                  <a:spcPct val="0"/>
                </a:spcAft>
                <a:buClrTx/>
                <a:buSzTx/>
                <a:buFontTx/>
                <a:buNone/>
                <a:tabLst/>
                <a:defRPr/>
              </a:pPr>
              <a:t>43</a:t>
            </a:fld>
            <a:endParaRPr kumimoji="0" lang="en-AU" altLang="en-US" sz="700" b="0" i="0" u="none" strike="noStrike" kern="1200" cap="none" spc="0" normalizeH="0" baseline="0" noProof="0">
              <a:ln>
                <a:noFill/>
              </a:ln>
              <a:solidFill>
                <a:srgbClr val="093678"/>
              </a:solidFill>
              <a:effectLst/>
              <a:uLnTx/>
              <a:uFillTx/>
              <a:latin typeface="Arial" panose="020B0604020202020204" pitchFamily="34" charset="0"/>
              <a:ea typeface="+mn-ea"/>
              <a:cs typeface="+mn-cs"/>
            </a:endParaRPr>
          </a:p>
        </p:txBody>
      </p:sp>
      <p:pic>
        <p:nvPicPr>
          <p:cNvPr id="27652" name="Picture 5">
            <a:extLst>
              <a:ext uri="{FF2B5EF4-FFF2-40B4-BE49-F238E27FC236}">
                <a16:creationId xmlns:a16="http://schemas.microsoft.com/office/drawing/2014/main" id="{710D4CB5-AD27-4C85-B25F-1907ED45A8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85077" b="97929"/>
          <a:stretch>
            <a:fillRect/>
          </a:stretch>
        </p:blipFill>
        <p:spPr bwMode="auto">
          <a:xfrm>
            <a:off x="2163763" y="301625"/>
            <a:ext cx="35941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a:extLst>
              <a:ext uri="{FF2B5EF4-FFF2-40B4-BE49-F238E27FC236}">
                <a16:creationId xmlns:a16="http://schemas.microsoft.com/office/drawing/2014/main" id="{F89B4CE4-44BA-4D7C-B3BF-C9B5364D9FFC}"/>
              </a:ext>
            </a:extLst>
          </p:cNvPr>
          <p:cNvSpPr txBox="1">
            <a:spLocks noChangeArrowheads="1"/>
          </p:cNvSpPr>
          <p:nvPr/>
        </p:nvSpPr>
        <p:spPr bwMode="auto">
          <a:xfrm>
            <a:off x="3733800" y="152400"/>
            <a:ext cx="50530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lgn="r" rtl="0" eaLnBrk="0" fontAlgn="base" hangingPunct="0">
              <a:spcBef>
                <a:spcPct val="50000"/>
              </a:spcBef>
              <a:spcAft>
                <a:spcPct val="0"/>
              </a:spcAft>
              <a:defRPr sz="2400">
                <a:solidFill>
                  <a:schemeClr val="tx1"/>
                </a:solidFill>
                <a:latin typeface="+mj-lt"/>
                <a:ea typeface="+mj-ea"/>
                <a:cs typeface="+mj-cs"/>
              </a:defRPr>
            </a:lvl1pPr>
            <a:lvl2pPr algn="r" rtl="0" eaLnBrk="0" fontAlgn="base" hangingPunct="0">
              <a:spcBef>
                <a:spcPct val="50000"/>
              </a:spcBef>
              <a:spcAft>
                <a:spcPct val="0"/>
              </a:spcAft>
              <a:defRPr sz="2400">
                <a:solidFill>
                  <a:schemeClr val="tx1"/>
                </a:solidFill>
                <a:latin typeface="Arial" charset="0"/>
              </a:defRPr>
            </a:lvl2pPr>
            <a:lvl3pPr algn="r" rtl="0" eaLnBrk="0" fontAlgn="base" hangingPunct="0">
              <a:spcBef>
                <a:spcPct val="50000"/>
              </a:spcBef>
              <a:spcAft>
                <a:spcPct val="0"/>
              </a:spcAft>
              <a:defRPr sz="2400">
                <a:solidFill>
                  <a:schemeClr val="tx1"/>
                </a:solidFill>
                <a:latin typeface="Arial" charset="0"/>
              </a:defRPr>
            </a:lvl3pPr>
            <a:lvl4pPr algn="r" rtl="0" eaLnBrk="0" fontAlgn="base" hangingPunct="0">
              <a:spcBef>
                <a:spcPct val="50000"/>
              </a:spcBef>
              <a:spcAft>
                <a:spcPct val="0"/>
              </a:spcAft>
              <a:defRPr sz="2400">
                <a:solidFill>
                  <a:schemeClr val="tx1"/>
                </a:solidFill>
                <a:latin typeface="Arial" charset="0"/>
              </a:defRPr>
            </a:lvl4pPr>
            <a:lvl5pPr algn="r" rtl="0" eaLnBrk="0" fontAlgn="base" hangingPunct="0">
              <a:spcBef>
                <a:spcPct val="50000"/>
              </a:spcBef>
              <a:spcAft>
                <a:spcPct val="0"/>
              </a:spcAft>
              <a:defRPr sz="2400">
                <a:solidFill>
                  <a:schemeClr val="tx1"/>
                </a:solidFill>
                <a:latin typeface="Arial" charset="0"/>
              </a:defRPr>
            </a:lvl5pPr>
            <a:lvl6pPr marL="457200" algn="r" rtl="0" eaLnBrk="0" fontAlgn="base" hangingPunct="0">
              <a:spcBef>
                <a:spcPct val="50000"/>
              </a:spcBef>
              <a:spcAft>
                <a:spcPct val="0"/>
              </a:spcAft>
              <a:defRPr sz="2400">
                <a:solidFill>
                  <a:schemeClr val="tx1"/>
                </a:solidFill>
                <a:latin typeface="Arial" charset="0"/>
              </a:defRPr>
            </a:lvl6pPr>
            <a:lvl7pPr marL="914400" algn="r" rtl="0" eaLnBrk="0" fontAlgn="base" hangingPunct="0">
              <a:spcBef>
                <a:spcPct val="50000"/>
              </a:spcBef>
              <a:spcAft>
                <a:spcPct val="0"/>
              </a:spcAft>
              <a:defRPr sz="2400">
                <a:solidFill>
                  <a:schemeClr val="tx1"/>
                </a:solidFill>
                <a:latin typeface="Arial" charset="0"/>
              </a:defRPr>
            </a:lvl7pPr>
            <a:lvl8pPr marL="1371600" algn="r" rtl="0" eaLnBrk="0" fontAlgn="base" hangingPunct="0">
              <a:spcBef>
                <a:spcPct val="50000"/>
              </a:spcBef>
              <a:spcAft>
                <a:spcPct val="0"/>
              </a:spcAft>
              <a:defRPr sz="2400">
                <a:solidFill>
                  <a:schemeClr val="tx1"/>
                </a:solidFill>
                <a:latin typeface="Arial" charset="0"/>
              </a:defRPr>
            </a:lvl8pPr>
            <a:lvl9pPr marL="1828800" algn="r" rtl="0" eaLnBrk="0" fontAlgn="base" hangingPunct="0">
              <a:spcBef>
                <a:spcPct val="50000"/>
              </a:spcBef>
              <a:spcAft>
                <a:spcPct val="0"/>
              </a:spcAft>
              <a:defRPr sz="2400">
                <a:solidFill>
                  <a:schemeClr val="tx1"/>
                </a:solidFill>
                <a:latin typeface="Arial"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GB" altLang="en-US" sz="1800" b="1" i="0" u="none" strike="noStrike" kern="0" cap="none" spc="0" normalizeH="0" baseline="0" noProof="0">
                <a:ln>
                  <a:noFill/>
                </a:ln>
                <a:solidFill>
                  <a:srgbClr val="000000"/>
                </a:solidFill>
                <a:effectLst/>
                <a:uLnTx/>
                <a:uFillTx/>
                <a:latin typeface="Arial Narrow" panose="020B0606020202030204" pitchFamily="34" charset="0"/>
                <a:ea typeface="+mj-ea"/>
                <a:cs typeface="+mj-cs"/>
              </a:rPr>
              <a:t>Vickery Extension Project</a:t>
            </a:r>
            <a:br>
              <a:rPr kumimoji="0" lang="en-GB" altLang="en-US" sz="1800" b="1" i="0" u="none" strike="noStrike" kern="0" cap="none" spc="0" normalizeH="0" baseline="0" noProof="0">
                <a:ln>
                  <a:noFill/>
                </a:ln>
                <a:solidFill>
                  <a:srgbClr val="000000"/>
                </a:solidFill>
                <a:effectLst/>
                <a:uLnTx/>
                <a:uFillTx/>
                <a:latin typeface="Arial Narrow" panose="020B0606020202030204" pitchFamily="34" charset="0"/>
                <a:ea typeface="+mj-ea"/>
                <a:cs typeface="+mj-cs"/>
              </a:rPr>
            </a:br>
            <a:r>
              <a:rPr kumimoji="0" lang="en-GB" altLang="en-US" sz="1800" b="1" i="0" u="none" strike="noStrike" kern="0" cap="none" spc="0" normalizeH="0" baseline="0" noProof="0">
                <a:ln>
                  <a:noFill/>
                </a:ln>
                <a:solidFill>
                  <a:srgbClr val="000000"/>
                </a:solidFill>
                <a:effectLst/>
                <a:uLnTx/>
                <a:uFillTx/>
                <a:latin typeface="Arial Narrow" panose="020B0606020202030204" pitchFamily="34" charset="0"/>
                <a:ea typeface="+mj-ea"/>
                <a:cs typeface="+mj-cs"/>
              </a:rPr>
              <a:t>Surface Water Assessment</a:t>
            </a:r>
            <a:br>
              <a:rPr kumimoji="0" lang="en-GB" altLang="en-US" sz="2000" b="1" i="0" u="none" strike="noStrike" kern="0" cap="none" spc="0" normalizeH="0" baseline="0" noProof="0">
                <a:ln>
                  <a:noFill/>
                </a:ln>
                <a:solidFill>
                  <a:srgbClr val="000000"/>
                </a:solidFill>
                <a:effectLst/>
                <a:uLnTx/>
                <a:uFillTx/>
                <a:latin typeface="Arial Narrow" panose="020B0606020202030204" pitchFamily="34" charset="0"/>
                <a:ea typeface="+mj-ea"/>
                <a:cs typeface="+mj-cs"/>
              </a:rPr>
            </a:br>
            <a:endParaRPr kumimoji="0" lang="en-AU" altLang="en-US" sz="1800" b="1" i="0" u="none" strike="noStrike" kern="0" cap="none" spc="0" normalizeH="0" baseline="0" noProof="0" dirty="0">
              <a:ln>
                <a:noFill/>
              </a:ln>
              <a:solidFill>
                <a:srgbClr val="FF1100"/>
              </a:solidFill>
              <a:effectLst/>
              <a:uLnTx/>
              <a:uFillTx/>
              <a:latin typeface="Arial Narrow" panose="020B0606020202030204" pitchFamily="34" charset="0"/>
              <a:ea typeface="+mj-ea"/>
              <a:cs typeface="+mj-cs"/>
            </a:endParaRPr>
          </a:p>
        </p:txBody>
      </p:sp>
      <p:sp>
        <p:nvSpPr>
          <p:cNvPr id="11" name="Rectangle 2">
            <a:extLst>
              <a:ext uri="{FF2B5EF4-FFF2-40B4-BE49-F238E27FC236}">
                <a16:creationId xmlns:a16="http://schemas.microsoft.com/office/drawing/2014/main" id="{AE029E9D-93ED-45CA-BA9E-CA913D2976A3}"/>
              </a:ext>
            </a:extLst>
          </p:cNvPr>
          <p:cNvSpPr txBox="1">
            <a:spLocks noChangeArrowheads="1"/>
          </p:cNvSpPr>
          <p:nvPr/>
        </p:nvSpPr>
        <p:spPr bwMode="auto">
          <a:xfrm>
            <a:off x="381000" y="1143000"/>
            <a:ext cx="5410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lgn="r" rtl="0" eaLnBrk="0" fontAlgn="base" hangingPunct="0">
              <a:spcBef>
                <a:spcPct val="50000"/>
              </a:spcBef>
              <a:spcAft>
                <a:spcPct val="0"/>
              </a:spcAft>
              <a:defRPr sz="2400">
                <a:solidFill>
                  <a:schemeClr val="tx1"/>
                </a:solidFill>
                <a:latin typeface="+mj-lt"/>
                <a:ea typeface="+mj-ea"/>
                <a:cs typeface="+mj-cs"/>
              </a:defRPr>
            </a:lvl1pPr>
            <a:lvl2pPr algn="r" rtl="0" eaLnBrk="0" fontAlgn="base" hangingPunct="0">
              <a:spcBef>
                <a:spcPct val="50000"/>
              </a:spcBef>
              <a:spcAft>
                <a:spcPct val="0"/>
              </a:spcAft>
              <a:defRPr sz="2400">
                <a:solidFill>
                  <a:schemeClr val="tx1"/>
                </a:solidFill>
                <a:latin typeface="Arial" charset="0"/>
              </a:defRPr>
            </a:lvl2pPr>
            <a:lvl3pPr algn="r" rtl="0" eaLnBrk="0" fontAlgn="base" hangingPunct="0">
              <a:spcBef>
                <a:spcPct val="50000"/>
              </a:spcBef>
              <a:spcAft>
                <a:spcPct val="0"/>
              </a:spcAft>
              <a:defRPr sz="2400">
                <a:solidFill>
                  <a:schemeClr val="tx1"/>
                </a:solidFill>
                <a:latin typeface="Arial" charset="0"/>
              </a:defRPr>
            </a:lvl3pPr>
            <a:lvl4pPr algn="r" rtl="0" eaLnBrk="0" fontAlgn="base" hangingPunct="0">
              <a:spcBef>
                <a:spcPct val="50000"/>
              </a:spcBef>
              <a:spcAft>
                <a:spcPct val="0"/>
              </a:spcAft>
              <a:defRPr sz="2400">
                <a:solidFill>
                  <a:schemeClr val="tx1"/>
                </a:solidFill>
                <a:latin typeface="Arial" charset="0"/>
              </a:defRPr>
            </a:lvl4pPr>
            <a:lvl5pPr algn="r" rtl="0" eaLnBrk="0" fontAlgn="base" hangingPunct="0">
              <a:spcBef>
                <a:spcPct val="50000"/>
              </a:spcBef>
              <a:spcAft>
                <a:spcPct val="0"/>
              </a:spcAft>
              <a:defRPr sz="2400">
                <a:solidFill>
                  <a:schemeClr val="tx1"/>
                </a:solidFill>
                <a:latin typeface="Arial" charset="0"/>
              </a:defRPr>
            </a:lvl5pPr>
            <a:lvl6pPr marL="457200" algn="r" rtl="0" eaLnBrk="0" fontAlgn="base" hangingPunct="0">
              <a:spcBef>
                <a:spcPct val="50000"/>
              </a:spcBef>
              <a:spcAft>
                <a:spcPct val="0"/>
              </a:spcAft>
              <a:defRPr sz="2400">
                <a:solidFill>
                  <a:schemeClr val="tx1"/>
                </a:solidFill>
                <a:latin typeface="Arial" charset="0"/>
              </a:defRPr>
            </a:lvl6pPr>
            <a:lvl7pPr marL="914400" algn="r" rtl="0" eaLnBrk="0" fontAlgn="base" hangingPunct="0">
              <a:spcBef>
                <a:spcPct val="50000"/>
              </a:spcBef>
              <a:spcAft>
                <a:spcPct val="0"/>
              </a:spcAft>
              <a:defRPr sz="2400">
                <a:solidFill>
                  <a:schemeClr val="tx1"/>
                </a:solidFill>
                <a:latin typeface="Arial" charset="0"/>
              </a:defRPr>
            </a:lvl7pPr>
            <a:lvl8pPr marL="1371600" algn="r" rtl="0" eaLnBrk="0" fontAlgn="base" hangingPunct="0">
              <a:spcBef>
                <a:spcPct val="50000"/>
              </a:spcBef>
              <a:spcAft>
                <a:spcPct val="0"/>
              </a:spcAft>
              <a:defRPr sz="2400">
                <a:solidFill>
                  <a:schemeClr val="tx1"/>
                </a:solidFill>
                <a:latin typeface="Arial" charset="0"/>
              </a:defRPr>
            </a:lvl8pPr>
            <a:lvl9pPr marL="1828800" algn="r" rtl="0" eaLnBrk="0" fontAlgn="base" hangingPunct="0">
              <a:spcBef>
                <a:spcPct val="50000"/>
              </a:spcBef>
              <a:spcAft>
                <a:spcPct val="0"/>
              </a:spcAft>
              <a:defRPr sz="2400">
                <a:solidFill>
                  <a:schemeClr val="tx1"/>
                </a:solidFill>
                <a:latin typeface="Arial"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GB" altLang="en-US" sz="2200" b="1" i="0" u="none" strike="noStrike" kern="0" cap="none" spc="0" normalizeH="0" baseline="0" noProof="0" dirty="0">
                <a:ln>
                  <a:noFill/>
                </a:ln>
                <a:solidFill>
                  <a:srgbClr val="000000"/>
                </a:solidFill>
                <a:effectLst/>
                <a:uLnTx/>
                <a:uFillTx/>
                <a:latin typeface="Arial Narrow" panose="020B0606020202030204" pitchFamily="34" charset="0"/>
                <a:ea typeface="+mj-ea"/>
                <a:cs typeface="+mj-cs"/>
              </a:rPr>
              <a:t>Monitoring and Licensing</a:t>
            </a:r>
            <a:endParaRPr kumimoji="0" lang="en-AU" altLang="en-US" sz="2200" b="1" i="0" u="none" strike="noStrike" kern="0" cap="none" spc="0" normalizeH="0" baseline="0" noProof="0" dirty="0">
              <a:ln>
                <a:noFill/>
              </a:ln>
              <a:solidFill>
                <a:srgbClr val="FF1100"/>
              </a:solidFill>
              <a:effectLst/>
              <a:uLnTx/>
              <a:uFillTx/>
              <a:latin typeface="Arial Narrow" panose="020B0606020202030204" pitchFamily="34" charset="0"/>
              <a:ea typeface="+mj-ea"/>
              <a:cs typeface="+mj-cs"/>
            </a:endParaRPr>
          </a:p>
        </p:txBody>
      </p:sp>
      <p:sp>
        <p:nvSpPr>
          <p:cNvPr id="8" name="Rectangle 7">
            <a:extLst>
              <a:ext uri="{FF2B5EF4-FFF2-40B4-BE49-F238E27FC236}">
                <a16:creationId xmlns:a16="http://schemas.microsoft.com/office/drawing/2014/main" id="{E60811EA-D7CC-4B29-957B-FB545FCCEB08}"/>
              </a:ext>
            </a:extLst>
          </p:cNvPr>
          <p:cNvSpPr/>
          <p:nvPr/>
        </p:nvSpPr>
        <p:spPr bwMode="auto">
          <a:xfrm>
            <a:off x="7854287" y="6455972"/>
            <a:ext cx="1112292" cy="375432"/>
          </a:xfrm>
          <a:prstGeom prst="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endParaRP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53">
            <a:extLst>
              <a:ext uri="{FF2B5EF4-FFF2-40B4-BE49-F238E27FC236}">
                <a16:creationId xmlns:a16="http://schemas.microsoft.com/office/drawing/2014/main" id="{9AD60930-E763-4955-B257-93B5D1C68D76}"/>
              </a:ext>
            </a:extLst>
          </p:cNvPr>
          <p:cNvSpPr>
            <a:spLocks noGrp="1" noChangeArrowheads="1"/>
          </p:cNvSpPr>
          <p:nvPr>
            <p:ph type="sldNum" sz="quarter" idx="10"/>
          </p:nvPr>
        </p:nvSpPr>
        <p:spPr>
          <a:xfrm>
            <a:off x="539750" y="6545263"/>
            <a:ext cx="647700" cy="196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45720" rIns="36000" bIns="45720" anchor="t"/>
          <a:lstStyle>
            <a:lvl1pPr>
              <a:spcBef>
                <a:spcPct val="20000"/>
              </a:spcBef>
              <a:buClr>
                <a:srgbClr val="969696"/>
              </a:buClr>
              <a:buSzPct val="80000"/>
              <a:buFont typeface="Wingdings 3" panose="05040102010807070707" pitchFamily="18" charset="2"/>
              <a:buChar char="u"/>
              <a:defRPr sz="2400">
                <a:solidFill>
                  <a:schemeClr val="tx1"/>
                </a:solidFill>
                <a:latin typeface="Arial" panose="020B0604020202020204" pitchFamily="34" charset="0"/>
              </a:defRPr>
            </a:lvl1pPr>
            <a:lvl2pPr marL="742950" indent="-285750">
              <a:spcBef>
                <a:spcPct val="20000"/>
              </a:spcBef>
              <a:buClr>
                <a:srgbClr val="FF1100"/>
              </a:buClr>
              <a:buFont typeface="Symbol" panose="05050102010706020507" pitchFamily="18" charset="2"/>
              <a:buChar char="·"/>
              <a:defRPr sz="2000">
                <a:solidFill>
                  <a:schemeClr val="tx1"/>
                </a:solidFill>
                <a:latin typeface="Arial" panose="020B0604020202020204" pitchFamily="34" charset="0"/>
              </a:defRPr>
            </a:lvl2pPr>
            <a:lvl3pPr marL="1143000" indent="-228600">
              <a:spcBef>
                <a:spcPct val="20000"/>
              </a:spcBef>
              <a:buClr>
                <a:schemeClr val="tx1"/>
              </a:buClr>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Clr>
                <a:srgbClr val="969696"/>
              </a:buClr>
              <a:buSzPct val="80000"/>
              <a:buFont typeface="Times New Roman" panose="02020603050405020304" pitchFamily="18" charset="0"/>
              <a:buChar char="♦"/>
              <a:defRPr sz="1600">
                <a:solidFill>
                  <a:schemeClr val="tx1"/>
                </a:solidFill>
                <a:latin typeface="Arial" panose="020B0604020202020204" pitchFamily="34" charset="0"/>
              </a:defRPr>
            </a:lvl4pPr>
            <a:lvl5pPr marL="2057400" indent="-228600">
              <a:spcBef>
                <a:spcPct val="20000"/>
              </a:spcBef>
              <a:buClr>
                <a:schemeClr val="tx1"/>
              </a:buClr>
              <a:buSzPct val="8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0000"/>
              <a:buFont typeface="Arial" panose="020B0604020202020204" pitchFamily="34" charset="0"/>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fld id="{A17CD221-21FB-439C-ACD1-2B7EAA472591}" type="slidenum">
              <a:rPr kumimoji="0" lang="en-AU" altLang="en-US" sz="700" b="0" i="0" u="none" strike="noStrike" kern="1200" cap="none" spc="0" normalizeH="0" baseline="0" noProof="0" smtClean="0">
                <a:ln>
                  <a:noFill/>
                </a:ln>
                <a:solidFill>
                  <a:srgbClr val="093678"/>
                </a:solidFill>
                <a:effectLst/>
                <a:uLnTx/>
                <a:uFillTx/>
                <a:latin typeface="Arial" panose="020B0604020202020204" pitchFamily="34" charset="0"/>
                <a:ea typeface="+mn-ea"/>
                <a:cs typeface="+mn-cs"/>
              </a:rPr>
              <a:pPr marL="0" marR="0" lvl="0" indent="0" algn="l" defTabSz="914400" rtl="0" eaLnBrk="0" fontAlgn="base" latinLnBrk="0" hangingPunct="0">
                <a:lnSpc>
                  <a:spcPct val="90000"/>
                </a:lnSpc>
                <a:spcBef>
                  <a:spcPct val="0"/>
                </a:spcBef>
                <a:spcAft>
                  <a:spcPct val="0"/>
                </a:spcAft>
                <a:buClrTx/>
                <a:buSzTx/>
                <a:buFontTx/>
                <a:buNone/>
                <a:tabLst/>
                <a:defRPr/>
              </a:pPr>
              <a:t>44</a:t>
            </a:fld>
            <a:endParaRPr kumimoji="0" lang="en-AU" altLang="en-US" sz="700" b="0" i="0" u="none" strike="noStrike" kern="1200" cap="none" spc="0" normalizeH="0" baseline="0" noProof="0">
              <a:ln>
                <a:noFill/>
              </a:ln>
              <a:solidFill>
                <a:srgbClr val="093678"/>
              </a:solidFill>
              <a:effectLst/>
              <a:uLnTx/>
              <a:uFillTx/>
              <a:latin typeface="Arial" panose="020B0604020202020204" pitchFamily="34" charset="0"/>
              <a:ea typeface="+mn-ea"/>
              <a:cs typeface="+mn-cs"/>
            </a:endParaRPr>
          </a:p>
        </p:txBody>
      </p:sp>
      <p:pic>
        <p:nvPicPr>
          <p:cNvPr id="29699" name="Picture 5">
            <a:extLst>
              <a:ext uri="{FF2B5EF4-FFF2-40B4-BE49-F238E27FC236}">
                <a16:creationId xmlns:a16="http://schemas.microsoft.com/office/drawing/2014/main" id="{86EE9F28-8183-446D-876D-95A5A14BE0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85077" b="97929"/>
          <a:stretch>
            <a:fillRect/>
          </a:stretch>
        </p:blipFill>
        <p:spPr bwMode="auto">
          <a:xfrm>
            <a:off x="2163763" y="301625"/>
            <a:ext cx="35941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a:extLst>
              <a:ext uri="{FF2B5EF4-FFF2-40B4-BE49-F238E27FC236}">
                <a16:creationId xmlns:a16="http://schemas.microsoft.com/office/drawing/2014/main" id="{E4286FF7-9647-4C7A-9E90-AB1129DAE4CA}"/>
              </a:ext>
            </a:extLst>
          </p:cNvPr>
          <p:cNvSpPr txBox="1">
            <a:spLocks noChangeArrowheads="1"/>
          </p:cNvSpPr>
          <p:nvPr/>
        </p:nvSpPr>
        <p:spPr bwMode="auto">
          <a:xfrm>
            <a:off x="3733800" y="152400"/>
            <a:ext cx="50530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lgn="r" rtl="0" eaLnBrk="0" fontAlgn="base" hangingPunct="0">
              <a:spcBef>
                <a:spcPct val="50000"/>
              </a:spcBef>
              <a:spcAft>
                <a:spcPct val="0"/>
              </a:spcAft>
              <a:defRPr sz="2400">
                <a:solidFill>
                  <a:schemeClr val="tx1"/>
                </a:solidFill>
                <a:latin typeface="+mj-lt"/>
                <a:ea typeface="+mj-ea"/>
                <a:cs typeface="+mj-cs"/>
              </a:defRPr>
            </a:lvl1pPr>
            <a:lvl2pPr algn="r" rtl="0" eaLnBrk="0" fontAlgn="base" hangingPunct="0">
              <a:spcBef>
                <a:spcPct val="50000"/>
              </a:spcBef>
              <a:spcAft>
                <a:spcPct val="0"/>
              </a:spcAft>
              <a:defRPr sz="2400">
                <a:solidFill>
                  <a:schemeClr val="tx1"/>
                </a:solidFill>
                <a:latin typeface="Arial" charset="0"/>
              </a:defRPr>
            </a:lvl2pPr>
            <a:lvl3pPr algn="r" rtl="0" eaLnBrk="0" fontAlgn="base" hangingPunct="0">
              <a:spcBef>
                <a:spcPct val="50000"/>
              </a:spcBef>
              <a:spcAft>
                <a:spcPct val="0"/>
              </a:spcAft>
              <a:defRPr sz="2400">
                <a:solidFill>
                  <a:schemeClr val="tx1"/>
                </a:solidFill>
                <a:latin typeface="Arial" charset="0"/>
              </a:defRPr>
            </a:lvl3pPr>
            <a:lvl4pPr algn="r" rtl="0" eaLnBrk="0" fontAlgn="base" hangingPunct="0">
              <a:spcBef>
                <a:spcPct val="50000"/>
              </a:spcBef>
              <a:spcAft>
                <a:spcPct val="0"/>
              </a:spcAft>
              <a:defRPr sz="2400">
                <a:solidFill>
                  <a:schemeClr val="tx1"/>
                </a:solidFill>
                <a:latin typeface="Arial" charset="0"/>
              </a:defRPr>
            </a:lvl4pPr>
            <a:lvl5pPr algn="r" rtl="0" eaLnBrk="0" fontAlgn="base" hangingPunct="0">
              <a:spcBef>
                <a:spcPct val="50000"/>
              </a:spcBef>
              <a:spcAft>
                <a:spcPct val="0"/>
              </a:spcAft>
              <a:defRPr sz="2400">
                <a:solidFill>
                  <a:schemeClr val="tx1"/>
                </a:solidFill>
                <a:latin typeface="Arial" charset="0"/>
              </a:defRPr>
            </a:lvl5pPr>
            <a:lvl6pPr marL="457200" algn="r" rtl="0" eaLnBrk="0" fontAlgn="base" hangingPunct="0">
              <a:spcBef>
                <a:spcPct val="50000"/>
              </a:spcBef>
              <a:spcAft>
                <a:spcPct val="0"/>
              </a:spcAft>
              <a:defRPr sz="2400">
                <a:solidFill>
                  <a:schemeClr val="tx1"/>
                </a:solidFill>
                <a:latin typeface="Arial" charset="0"/>
              </a:defRPr>
            </a:lvl6pPr>
            <a:lvl7pPr marL="914400" algn="r" rtl="0" eaLnBrk="0" fontAlgn="base" hangingPunct="0">
              <a:spcBef>
                <a:spcPct val="50000"/>
              </a:spcBef>
              <a:spcAft>
                <a:spcPct val="0"/>
              </a:spcAft>
              <a:defRPr sz="2400">
                <a:solidFill>
                  <a:schemeClr val="tx1"/>
                </a:solidFill>
                <a:latin typeface="Arial" charset="0"/>
              </a:defRPr>
            </a:lvl7pPr>
            <a:lvl8pPr marL="1371600" algn="r" rtl="0" eaLnBrk="0" fontAlgn="base" hangingPunct="0">
              <a:spcBef>
                <a:spcPct val="50000"/>
              </a:spcBef>
              <a:spcAft>
                <a:spcPct val="0"/>
              </a:spcAft>
              <a:defRPr sz="2400">
                <a:solidFill>
                  <a:schemeClr val="tx1"/>
                </a:solidFill>
                <a:latin typeface="Arial" charset="0"/>
              </a:defRPr>
            </a:lvl8pPr>
            <a:lvl9pPr marL="1828800" algn="r" rtl="0" eaLnBrk="0" fontAlgn="base" hangingPunct="0">
              <a:spcBef>
                <a:spcPct val="50000"/>
              </a:spcBef>
              <a:spcAft>
                <a:spcPct val="0"/>
              </a:spcAft>
              <a:defRPr sz="2400">
                <a:solidFill>
                  <a:schemeClr val="tx1"/>
                </a:solidFill>
                <a:latin typeface="Arial"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GB" altLang="en-US" sz="1800" b="1" i="0" u="none" strike="noStrike" kern="0" cap="none" spc="0" normalizeH="0" baseline="0" noProof="0">
                <a:ln>
                  <a:noFill/>
                </a:ln>
                <a:solidFill>
                  <a:srgbClr val="000000"/>
                </a:solidFill>
                <a:effectLst/>
                <a:uLnTx/>
                <a:uFillTx/>
                <a:latin typeface="Arial Narrow" panose="020B0606020202030204" pitchFamily="34" charset="0"/>
                <a:ea typeface="+mj-ea"/>
                <a:cs typeface="+mj-cs"/>
              </a:rPr>
              <a:t>Vickery Extension Project</a:t>
            </a:r>
            <a:br>
              <a:rPr kumimoji="0" lang="en-GB" altLang="en-US" sz="1800" b="1" i="0" u="none" strike="noStrike" kern="0" cap="none" spc="0" normalizeH="0" baseline="0" noProof="0">
                <a:ln>
                  <a:noFill/>
                </a:ln>
                <a:solidFill>
                  <a:srgbClr val="000000"/>
                </a:solidFill>
                <a:effectLst/>
                <a:uLnTx/>
                <a:uFillTx/>
                <a:latin typeface="Arial Narrow" panose="020B0606020202030204" pitchFamily="34" charset="0"/>
                <a:ea typeface="+mj-ea"/>
                <a:cs typeface="+mj-cs"/>
              </a:rPr>
            </a:br>
            <a:r>
              <a:rPr kumimoji="0" lang="en-GB" altLang="en-US" sz="1800" b="1" i="0" u="none" strike="noStrike" kern="0" cap="none" spc="0" normalizeH="0" baseline="0" noProof="0">
                <a:ln>
                  <a:noFill/>
                </a:ln>
                <a:solidFill>
                  <a:srgbClr val="000000"/>
                </a:solidFill>
                <a:effectLst/>
                <a:uLnTx/>
                <a:uFillTx/>
                <a:latin typeface="Arial Narrow" panose="020B0606020202030204" pitchFamily="34" charset="0"/>
                <a:ea typeface="+mj-ea"/>
                <a:cs typeface="+mj-cs"/>
              </a:rPr>
              <a:t>Surface Water Assessment</a:t>
            </a:r>
            <a:br>
              <a:rPr kumimoji="0" lang="en-GB" altLang="en-US" sz="2000" b="1" i="0" u="none" strike="noStrike" kern="0" cap="none" spc="0" normalizeH="0" baseline="0" noProof="0">
                <a:ln>
                  <a:noFill/>
                </a:ln>
                <a:solidFill>
                  <a:srgbClr val="000000"/>
                </a:solidFill>
                <a:effectLst/>
                <a:uLnTx/>
                <a:uFillTx/>
                <a:latin typeface="Arial Narrow" panose="020B0606020202030204" pitchFamily="34" charset="0"/>
                <a:ea typeface="+mj-ea"/>
                <a:cs typeface="+mj-cs"/>
              </a:rPr>
            </a:br>
            <a:endParaRPr kumimoji="0" lang="en-AU" altLang="en-US" sz="1800" b="1" i="0" u="none" strike="noStrike" kern="0" cap="none" spc="0" normalizeH="0" baseline="0" noProof="0" dirty="0">
              <a:ln>
                <a:noFill/>
              </a:ln>
              <a:solidFill>
                <a:srgbClr val="FF1100"/>
              </a:solidFill>
              <a:effectLst/>
              <a:uLnTx/>
              <a:uFillTx/>
              <a:latin typeface="Arial Narrow" panose="020B0606020202030204" pitchFamily="34" charset="0"/>
              <a:ea typeface="+mj-ea"/>
              <a:cs typeface="+mj-cs"/>
            </a:endParaRPr>
          </a:p>
        </p:txBody>
      </p:sp>
      <p:sp>
        <p:nvSpPr>
          <p:cNvPr id="11" name="Rectangle 2">
            <a:extLst>
              <a:ext uri="{FF2B5EF4-FFF2-40B4-BE49-F238E27FC236}">
                <a16:creationId xmlns:a16="http://schemas.microsoft.com/office/drawing/2014/main" id="{473F149B-DD59-47BC-A4B8-57762F589D32}"/>
              </a:ext>
            </a:extLst>
          </p:cNvPr>
          <p:cNvSpPr txBox="1">
            <a:spLocks noChangeArrowheads="1"/>
          </p:cNvSpPr>
          <p:nvPr/>
        </p:nvSpPr>
        <p:spPr bwMode="auto">
          <a:xfrm>
            <a:off x="0" y="2895600"/>
            <a:ext cx="9144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lgn="r" rtl="0" eaLnBrk="0" fontAlgn="base" hangingPunct="0">
              <a:spcBef>
                <a:spcPct val="50000"/>
              </a:spcBef>
              <a:spcAft>
                <a:spcPct val="0"/>
              </a:spcAft>
              <a:defRPr sz="2400">
                <a:solidFill>
                  <a:schemeClr val="tx1"/>
                </a:solidFill>
                <a:latin typeface="+mj-lt"/>
                <a:ea typeface="+mj-ea"/>
                <a:cs typeface="+mj-cs"/>
              </a:defRPr>
            </a:lvl1pPr>
            <a:lvl2pPr algn="r" rtl="0" eaLnBrk="0" fontAlgn="base" hangingPunct="0">
              <a:spcBef>
                <a:spcPct val="50000"/>
              </a:spcBef>
              <a:spcAft>
                <a:spcPct val="0"/>
              </a:spcAft>
              <a:defRPr sz="2400">
                <a:solidFill>
                  <a:schemeClr val="tx1"/>
                </a:solidFill>
                <a:latin typeface="Arial" charset="0"/>
              </a:defRPr>
            </a:lvl2pPr>
            <a:lvl3pPr algn="r" rtl="0" eaLnBrk="0" fontAlgn="base" hangingPunct="0">
              <a:spcBef>
                <a:spcPct val="50000"/>
              </a:spcBef>
              <a:spcAft>
                <a:spcPct val="0"/>
              </a:spcAft>
              <a:defRPr sz="2400">
                <a:solidFill>
                  <a:schemeClr val="tx1"/>
                </a:solidFill>
                <a:latin typeface="Arial" charset="0"/>
              </a:defRPr>
            </a:lvl3pPr>
            <a:lvl4pPr algn="r" rtl="0" eaLnBrk="0" fontAlgn="base" hangingPunct="0">
              <a:spcBef>
                <a:spcPct val="50000"/>
              </a:spcBef>
              <a:spcAft>
                <a:spcPct val="0"/>
              </a:spcAft>
              <a:defRPr sz="2400">
                <a:solidFill>
                  <a:schemeClr val="tx1"/>
                </a:solidFill>
                <a:latin typeface="Arial" charset="0"/>
              </a:defRPr>
            </a:lvl4pPr>
            <a:lvl5pPr algn="r" rtl="0" eaLnBrk="0" fontAlgn="base" hangingPunct="0">
              <a:spcBef>
                <a:spcPct val="50000"/>
              </a:spcBef>
              <a:spcAft>
                <a:spcPct val="0"/>
              </a:spcAft>
              <a:defRPr sz="2400">
                <a:solidFill>
                  <a:schemeClr val="tx1"/>
                </a:solidFill>
                <a:latin typeface="Arial" charset="0"/>
              </a:defRPr>
            </a:lvl5pPr>
            <a:lvl6pPr marL="457200" algn="r" rtl="0" eaLnBrk="0" fontAlgn="base" hangingPunct="0">
              <a:spcBef>
                <a:spcPct val="50000"/>
              </a:spcBef>
              <a:spcAft>
                <a:spcPct val="0"/>
              </a:spcAft>
              <a:defRPr sz="2400">
                <a:solidFill>
                  <a:schemeClr val="tx1"/>
                </a:solidFill>
                <a:latin typeface="Arial" charset="0"/>
              </a:defRPr>
            </a:lvl6pPr>
            <a:lvl7pPr marL="914400" algn="r" rtl="0" eaLnBrk="0" fontAlgn="base" hangingPunct="0">
              <a:spcBef>
                <a:spcPct val="50000"/>
              </a:spcBef>
              <a:spcAft>
                <a:spcPct val="0"/>
              </a:spcAft>
              <a:defRPr sz="2400">
                <a:solidFill>
                  <a:schemeClr val="tx1"/>
                </a:solidFill>
                <a:latin typeface="Arial" charset="0"/>
              </a:defRPr>
            </a:lvl7pPr>
            <a:lvl8pPr marL="1371600" algn="r" rtl="0" eaLnBrk="0" fontAlgn="base" hangingPunct="0">
              <a:spcBef>
                <a:spcPct val="50000"/>
              </a:spcBef>
              <a:spcAft>
                <a:spcPct val="0"/>
              </a:spcAft>
              <a:defRPr sz="2400">
                <a:solidFill>
                  <a:schemeClr val="tx1"/>
                </a:solidFill>
                <a:latin typeface="Arial" charset="0"/>
              </a:defRPr>
            </a:lvl8pPr>
            <a:lvl9pPr marL="1828800" algn="r" rtl="0" eaLnBrk="0" fontAlgn="base" hangingPunct="0">
              <a:spcBef>
                <a:spcPct val="50000"/>
              </a:spcBef>
              <a:spcAft>
                <a:spcPct val="0"/>
              </a:spcAft>
              <a:defRPr sz="2400">
                <a:solidFill>
                  <a:schemeClr val="tx1"/>
                </a:solidFill>
                <a:latin typeface="Arial" charset="0"/>
              </a:defRPr>
            </a:lvl9pPr>
          </a:lstStyle>
          <a:p>
            <a:pPr marL="0" marR="0" lvl="0" indent="0" algn="ctr" defTabSz="914400" rtl="0" eaLnBrk="0" fontAlgn="base" latinLnBrk="0" hangingPunct="0">
              <a:lnSpc>
                <a:spcPct val="100000"/>
              </a:lnSpc>
              <a:spcBef>
                <a:spcPts val="1200"/>
              </a:spcBef>
              <a:spcAft>
                <a:spcPct val="0"/>
              </a:spcAft>
              <a:buClrTx/>
              <a:buSzTx/>
              <a:buFontTx/>
              <a:buNone/>
              <a:tabLst/>
              <a:defRPr/>
            </a:pPr>
            <a:r>
              <a:rPr kumimoji="0" lang="en-AU" altLang="en-US" sz="3600" b="1" i="1" u="none" strike="noStrike" kern="0" cap="none" spc="0" normalizeH="0" baseline="0" noProof="0" dirty="0">
                <a:ln>
                  <a:noFill/>
                </a:ln>
                <a:solidFill>
                  <a:srgbClr val="000000"/>
                </a:solidFill>
                <a:effectLst/>
                <a:uLnTx/>
                <a:uFillTx/>
                <a:latin typeface="Arial Narrow" panose="020B0606020202030204" pitchFamily="34" charset="0"/>
                <a:ea typeface="+mj-ea"/>
                <a:cs typeface="+mj-cs"/>
              </a:rPr>
              <a:t>IPC Questions</a:t>
            </a:r>
            <a:endParaRPr kumimoji="0" lang="en-AU" altLang="en-US" sz="3600" b="1" i="1" u="none" strike="noStrike" kern="0" cap="none" spc="0" normalizeH="0" baseline="0" noProof="0" dirty="0">
              <a:ln>
                <a:noFill/>
              </a:ln>
              <a:solidFill>
                <a:srgbClr val="FF1100"/>
              </a:solidFill>
              <a:effectLst/>
              <a:uLnTx/>
              <a:uFillTx/>
              <a:latin typeface="Arial Narrow" panose="020B0606020202030204" pitchFamily="34" charset="0"/>
              <a:ea typeface="+mj-ea"/>
              <a:cs typeface="+mj-cs"/>
            </a:endParaRPr>
          </a:p>
        </p:txBody>
      </p:sp>
      <p:sp>
        <p:nvSpPr>
          <p:cNvPr id="8" name="Rectangle 7">
            <a:extLst>
              <a:ext uri="{FF2B5EF4-FFF2-40B4-BE49-F238E27FC236}">
                <a16:creationId xmlns:a16="http://schemas.microsoft.com/office/drawing/2014/main" id="{5454A26D-E5DA-4C8A-A3F6-9CAD6F5F6196}"/>
              </a:ext>
            </a:extLst>
          </p:cNvPr>
          <p:cNvSpPr/>
          <p:nvPr/>
        </p:nvSpPr>
        <p:spPr bwMode="auto">
          <a:xfrm>
            <a:off x="7854287" y="6455972"/>
            <a:ext cx="1112292" cy="375432"/>
          </a:xfrm>
          <a:prstGeom prst="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endParaRPr>
          </a:p>
        </p:txBody>
      </p:sp>
    </p:spTree>
    <p:extLst>
      <p:ext uri="{BB962C8B-B14F-4D97-AF65-F5344CB8AC3E}">
        <p14:creationId xmlns:p14="http://schemas.microsoft.com/office/powerpoint/2010/main" val="2786955890"/>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53">
            <a:extLst>
              <a:ext uri="{FF2B5EF4-FFF2-40B4-BE49-F238E27FC236}">
                <a16:creationId xmlns:a16="http://schemas.microsoft.com/office/drawing/2014/main" id="{9AD60930-E763-4955-B257-93B5D1C68D76}"/>
              </a:ext>
            </a:extLst>
          </p:cNvPr>
          <p:cNvSpPr>
            <a:spLocks noGrp="1" noChangeArrowheads="1"/>
          </p:cNvSpPr>
          <p:nvPr>
            <p:ph type="sldNum" sz="quarter" idx="10"/>
          </p:nvPr>
        </p:nvSpPr>
        <p:spPr>
          <a:xfrm>
            <a:off x="539750" y="6545263"/>
            <a:ext cx="647700" cy="196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45720" rIns="36000" bIns="45720" anchor="t"/>
          <a:lstStyle>
            <a:lvl1pPr>
              <a:spcBef>
                <a:spcPct val="20000"/>
              </a:spcBef>
              <a:buClr>
                <a:srgbClr val="969696"/>
              </a:buClr>
              <a:buSzPct val="80000"/>
              <a:buFont typeface="Wingdings 3" panose="05040102010807070707" pitchFamily="18" charset="2"/>
              <a:buChar char="u"/>
              <a:defRPr sz="2400">
                <a:solidFill>
                  <a:schemeClr val="tx1"/>
                </a:solidFill>
                <a:latin typeface="Arial" panose="020B0604020202020204" pitchFamily="34" charset="0"/>
              </a:defRPr>
            </a:lvl1pPr>
            <a:lvl2pPr marL="742950" indent="-285750">
              <a:spcBef>
                <a:spcPct val="20000"/>
              </a:spcBef>
              <a:buClr>
                <a:srgbClr val="FF1100"/>
              </a:buClr>
              <a:buFont typeface="Symbol" panose="05050102010706020507" pitchFamily="18" charset="2"/>
              <a:buChar char="·"/>
              <a:defRPr sz="2000">
                <a:solidFill>
                  <a:schemeClr val="tx1"/>
                </a:solidFill>
                <a:latin typeface="Arial" panose="020B0604020202020204" pitchFamily="34" charset="0"/>
              </a:defRPr>
            </a:lvl2pPr>
            <a:lvl3pPr marL="1143000" indent="-228600">
              <a:spcBef>
                <a:spcPct val="20000"/>
              </a:spcBef>
              <a:buClr>
                <a:schemeClr val="tx1"/>
              </a:buClr>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Clr>
                <a:srgbClr val="969696"/>
              </a:buClr>
              <a:buSzPct val="80000"/>
              <a:buFont typeface="Times New Roman" panose="02020603050405020304" pitchFamily="18" charset="0"/>
              <a:buChar char="♦"/>
              <a:defRPr sz="1600">
                <a:solidFill>
                  <a:schemeClr val="tx1"/>
                </a:solidFill>
                <a:latin typeface="Arial" panose="020B0604020202020204" pitchFamily="34" charset="0"/>
              </a:defRPr>
            </a:lvl4pPr>
            <a:lvl5pPr marL="2057400" indent="-228600">
              <a:spcBef>
                <a:spcPct val="20000"/>
              </a:spcBef>
              <a:buClr>
                <a:schemeClr val="tx1"/>
              </a:buClr>
              <a:buSzPct val="8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0000"/>
              <a:buFont typeface="Arial" panose="020B0604020202020204" pitchFamily="34" charset="0"/>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fld id="{A17CD221-21FB-439C-ACD1-2B7EAA472591}" type="slidenum">
              <a:rPr kumimoji="0" lang="en-AU" altLang="en-US" sz="700" b="0" i="0" u="none" strike="noStrike" kern="1200" cap="none" spc="0" normalizeH="0" baseline="0" noProof="0" smtClean="0">
                <a:ln>
                  <a:noFill/>
                </a:ln>
                <a:solidFill>
                  <a:srgbClr val="093678"/>
                </a:solidFill>
                <a:effectLst/>
                <a:uLnTx/>
                <a:uFillTx/>
                <a:latin typeface="Arial" panose="020B0604020202020204" pitchFamily="34" charset="0"/>
                <a:ea typeface="+mn-ea"/>
                <a:cs typeface="+mn-cs"/>
              </a:rPr>
              <a:pPr marL="0" marR="0" lvl="0" indent="0" algn="l" defTabSz="914400" rtl="0" eaLnBrk="0" fontAlgn="base" latinLnBrk="0" hangingPunct="0">
                <a:lnSpc>
                  <a:spcPct val="90000"/>
                </a:lnSpc>
                <a:spcBef>
                  <a:spcPct val="0"/>
                </a:spcBef>
                <a:spcAft>
                  <a:spcPct val="0"/>
                </a:spcAft>
                <a:buClrTx/>
                <a:buSzTx/>
                <a:buFontTx/>
                <a:buNone/>
                <a:tabLst/>
                <a:defRPr/>
              </a:pPr>
              <a:t>45</a:t>
            </a:fld>
            <a:endParaRPr kumimoji="0" lang="en-AU" altLang="en-US" sz="700" b="0" i="0" u="none" strike="noStrike" kern="1200" cap="none" spc="0" normalizeH="0" baseline="0" noProof="0">
              <a:ln>
                <a:noFill/>
              </a:ln>
              <a:solidFill>
                <a:srgbClr val="093678"/>
              </a:solidFill>
              <a:effectLst/>
              <a:uLnTx/>
              <a:uFillTx/>
              <a:latin typeface="Arial" panose="020B0604020202020204" pitchFamily="34" charset="0"/>
              <a:ea typeface="+mn-ea"/>
              <a:cs typeface="+mn-cs"/>
            </a:endParaRPr>
          </a:p>
        </p:txBody>
      </p:sp>
      <p:pic>
        <p:nvPicPr>
          <p:cNvPr id="29699" name="Picture 5">
            <a:extLst>
              <a:ext uri="{FF2B5EF4-FFF2-40B4-BE49-F238E27FC236}">
                <a16:creationId xmlns:a16="http://schemas.microsoft.com/office/drawing/2014/main" id="{86EE9F28-8183-446D-876D-95A5A14BE0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85077" b="97929"/>
          <a:stretch>
            <a:fillRect/>
          </a:stretch>
        </p:blipFill>
        <p:spPr bwMode="auto">
          <a:xfrm>
            <a:off x="2163763" y="301625"/>
            <a:ext cx="35941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a:extLst>
              <a:ext uri="{FF2B5EF4-FFF2-40B4-BE49-F238E27FC236}">
                <a16:creationId xmlns:a16="http://schemas.microsoft.com/office/drawing/2014/main" id="{E4286FF7-9647-4C7A-9E90-AB1129DAE4CA}"/>
              </a:ext>
            </a:extLst>
          </p:cNvPr>
          <p:cNvSpPr txBox="1">
            <a:spLocks noChangeArrowheads="1"/>
          </p:cNvSpPr>
          <p:nvPr/>
        </p:nvSpPr>
        <p:spPr bwMode="auto">
          <a:xfrm>
            <a:off x="3733800" y="152400"/>
            <a:ext cx="50530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lgn="r" rtl="0" eaLnBrk="0" fontAlgn="base" hangingPunct="0">
              <a:spcBef>
                <a:spcPct val="50000"/>
              </a:spcBef>
              <a:spcAft>
                <a:spcPct val="0"/>
              </a:spcAft>
              <a:defRPr sz="2400">
                <a:solidFill>
                  <a:schemeClr val="tx1"/>
                </a:solidFill>
                <a:latin typeface="+mj-lt"/>
                <a:ea typeface="+mj-ea"/>
                <a:cs typeface="+mj-cs"/>
              </a:defRPr>
            </a:lvl1pPr>
            <a:lvl2pPr algn="r" rtl="0" eaLnBrk="0" fontAlgn="base" hangingPunct="0">
              <a:spcBef>
                <a:spcPct val="50000"/>
              </a:spcBef>
              <a:spcAft>
                <a:spcPct val="0"/>
              </a:spcAft>
              <a:defRPr sz="2400">
                <a:solidFill>
                  <a:schemeClr val="tx1"/>
                </a:solidFill>
                <a:latin typeface="Arial" charset="0"/>
              </a:defRPr>
            </a:lvl2pPr>
            <a:lvl3pPr algn="r" rtl="0" eaLnBrk="0" fontAlgn="base" hangingPunct="0">
              <a:spcBef>
                <a:spcPct val="50000"/>
              </a:spcBef>
              <a:spcAft>
                <a:spcPct val="0"/>
              </a:spcAft>
              <a:defRPr sz="2400">
                <a:solidFill>
                  <a:schemeClr val="tx1"/>
                </a:solidFill>
                <a:latin typeface="Arial" charset="0"/>
              </a:defRPr>
            </a:lvl3pPr>
            <a:lvl4pPr algn="r" rtl="0" eaLnBrk="0" fontAlgn="base" hangingPunct="0">
              <a:spcBef>
                <a:spcPct val="50000"/>
              </a:spcBef>
              <a:spcAft>
                <a:spcPct val="0"/>
              </a:spcAft>
              <a:defRPr sz="2400">
                <a:solidFill>
                  <a:schemeClr val="tx1"/>
                </a:solidFill>
                <a:latin typeface="Arial" charset="0"/>
              </a:defRPr>
            </a:lvl4pPr>
            <a:lvl5pPr algn="r" rtl="0" eaLnBrk="0" fontAlgn="base" hangingPunct="0">
              <a:spcBef>
                <a:spcPct val="50000"/>
              </a:spcBef>
              <a:spcAft>
                <a:spcPct val="0"/>
              </a:spcAft>
              <a:defRPr sz="2400">
                <a:solidFill>
                  <a:schemeClr val="tx1"/>
                </a:solidFill>
                <a:latin typeface="Arial" charset="0"/>
              </a:defRPr>
            </a:lvl5pPr>
            <a:lvl6pPr marL="457200" algn="r" rtl="0" eaLnBrk="0" fontAlgn="base" hangingPunct="0">
              <a:spcBef>
                <a:spcPct val="50000"/>
              </a:spcBef>
              <a:spcAft>
                <a:spcPct val="0"/>
              </a:spcAft>
              <a:defRPr sz="2400">
                <a:solidFill>
                  <a:schemeClr val="tx1"/>
                </a:solidFill>
                <a:latin typeface="Arial" charset="0"/>
              </a:defRPr>
            </a:lvl6pPr>
            <a:lvl7pPr marL="914400" algn="r" rtl="0" eaLnBrk="0" fontAlgn="base" hangingPunct="0">
              <a:spcBef>
                <a:spcPct val="50000"/>
              </a:spcBef>
              <a:spcAft>
                <a:spcPct val="0"/>
              </a:spcAft>
              <a:defRPr sz="2400">
                <a:solidFill>
                  <a:schemeClr val="tx1"/>
                </a:solidFill>
                <a:latin typeface="Arial" charset="0"/>
              </a:defRPr>
            </a:lvl7pPr>
            <a:lvl8pPr marL="1371600" algn="r" rtl="0" eaLnBrk="0" fontAlgn="base" hangingPunct="0">
              <a:spcBef>
                <a:spcPct val="50000"/>
              </a:spcBef>
              <a:spcAft>
                <a:spcPct val="0"/>
              </a:spcAft>
              <a:defRPr sz="2400">
                <a:solidFill>
                  <a:schemeClr val="tx1"/>
                </a:solidFill>
                <a:latin typeface="Arial" charset="0"/>
              </a:defRPr>
            </a:lvl8pPr>
            <a:lvl9pPr marL="1828800" algn="r" rtl="0" eaLnBrk="0" fontAlgn="base" hangingPunct="0">
              <a:spcBef>
                <a:spcPct val="50000"/>
              </a:spcBef>
              <a:spcAft>
                <a:spcPct val="0"/>
              </a:spcAft>
              <a:defRPr sz="2400">
                <a:solidFill>
                  <a:schemeClr val="tx1"/>
                </a:solidFill>
                <a:latin typeface="Arial"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GB" altLang="en-US" sz="1800" b="1" i="0" u="none" strike="noStrike" kern="0" cap="none" spc="0" normalizeH="0" baseline="0" noProof="0">
                <a:ln>
                  <a:noFill/>
                </a:ln>
                <a:solidFill>
                  <a:srgbClr val="000000"/>
                </a:solidFill>
                <a:effectLst/>
                <a:uLnTx/>
                <a:uFillTx/>
                <a:latin typeface="Arial Narrow" panose="020B0606020202030204" pitchFamily="34" charset="0"/>
                <a:ea typeface="+mj-ea"/>
                <a:cs typeface="+mj-cs"/>
              </a:rPr>
              <a:t>Vickery Extension Project</a:t>
            </a:r>
            <a:br>
              <a:rPr kumimoji="0" lang="en-GB" altLang="en-US" sz="1800" b="1" i="0" u="none" strike="noStrike" kern="0" cap="none" spc="0" normalizeH="0" baseline="0" noProof="0">
                <a:ln>
                  <a:noFill/>
                </a:ln>
                <a:solidFill>
                  <a:srgbClr val="000000"/>
                </a:solidFill>
                <a:effectLst/>
                <a:uLnTx/>
                <a:uFillTx/>
                <a:latin typeface="Arial Narrow" panose="020B0606020202030204" pitchFamily="34" charset="0"/>
                <a:ea typeface="+mj-ea"/>
                <a:cs typeface="+mj-cs"/>
              </a:rPr>
            </a:br>
            <a:r>
              <a:rPr kumimoji="0" lang="en-GB" altLang="en-US" sz="1800" b="1" i="0" u="none" strike="noStrike" kern="0" cap="none" spc="0" normalizeH="0" baseline="0" noProof="0">
                <a:ln>
                  <a:noFill/>
                </a:ln>
                <a:solidFill>
                  <a:srgbClr val="000000"/>
                </a:solidFill>
                <a:effectLst/>
                <a:uLnTx/>
                <a:uFillTx/>
                <a:latin typeface="Arial Narrow" panose="020B0606020202030204" pitchFamily="34" charset="0"/>
                <a:ea typeface="+mj-ea"/>
                <a:cs typeface="+mj-cs"/>
              </a:rPr>
              <a:t>Surface Water Assessment</a:t>
            </a:r>
            <a:br>
              <a:rPr kumimoji="0" lang="en-GB" altLang="en-US" sz="2000" b="1" i="0" u="none" strike="noStrike" kern="0" cap="none" spc="0" normalizeH="0" baseline="0" noProof="0">
                <a:ln>
                  <a:noFill/>
                </a:ln>
                <a:solidFill>
                  <a:srgbClr val="000000"/>
                </a:solidFill>
                <a:effectLst/>
                <a:uLnTx/>
                <a:uFillTx/>
                <a:latin typeface="Arial Narrow" panose="020B0606020202030204" pitchFamily="34" charset="0"/>
                <a:ea typeface="+mj-ea"/>
                <a:cs typeface="+mj-cs"/>
              </a:rPr>
            </a:br>
            <a:endParaRPr kumimoji="0" lang="en-AU" altLang="en-US" sz="1800" b="1" i="0" u="none" strike="noStrike" kern="0" cap="none" spc="0" normalizeH="0" baseline="0" noProof="0" dirty="0">
              <a:ln>
                <a:noFill/>
              </a:ln>
              <a:solidFill>
                <a:srgbClr val="FF1100"/>
              </a:solidFill>
              <a:effectLst/>
              <a:uLnTx/>
              <a:uFillTx/>
              <a:latin typeface="Arial Narrow" panose="020B0606020202030204" pitchFamily="34" charset="0"/>
              <a:ea typeface="+mj-ea"/>
              <a:cs typeface="+mj-cs"/>
            </a:endParaRPr>
          </a:p>
        </p:txBody>
      </p:sp>
      <p:sp>
        <p:nvSpPr>
          <p:cNvPr id="11" name="Rectangle 2">
            <a:extLst>
              <a:ext uri="{FF2B5EF4-FFF2-40B4-BE49-F238E27FC236}">
                <a16:creationId xmlns:a16="http://schemas.microsoft.com/office/drawing/2014/main" id="{473F149B-DD59-47BC-A4B8-57762F589D32}"/>
              </a:ext>
            </a:extLst>
          </p:cNvPr>
          <p:cNvSpPr txBox="1">
            <a:spLocks noChangeArrowheads="1"/>
          </p:cNvSpPr>
          <p:nvPr/>
        </p:nvSpPr>
        <p:spPr bwMode="auto">
          <a:xfrm>
            <a:off x="380999" y="937260"/>
            <a:ext cx="8496299"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lgn="r" rtl="0" eaLnBrk="0" fontAlgn="base" hangingPunct="0">
              <a:spcBef>
                <a:spcPct val="50000"/>
              </a:spcBef>
              <a:spcAft>
                <a:spcPct val="0"/>
              </a:spcAft>
              <a:defRPr sz="2400">
                <a:solidFill>
                  <a:schemeClr val="tx1"/>
                </a:solidFill>
                <a:latin typeface="+mj-lt"/>
                <a:ea typeface="+mj-ea"/>
                <a:cs typeface="+mj-cs"/>
              </a:defRPr>
            </a:lvl1pPr>
            <a:lvl2pPr algn="r" rtl="0" eaLnBrk="0" fontAlgn="base" hangingPunct="0">
              <a:spcBef>
                <a:spcPct val="50000"/>
              </a:spcBef>
              <a:spcAft>
                <a:spcPct val="0"/>
              </a:spcAft>
              <a:defRPr sz="2400">
                <a:solidFill>
                  <a:schemeClr val="tx1"/>
                </a:solidFill>
                <a:latin typeface="Arial" charset="0"/>
              </a:defRPr>
            </a:lvl2pPr>
            <a:lvl3pPr algn="r" rtl="0" eaLnBrk="0" fontAlgn="base" hangingPunct="0">
              <a:spcBef>
                <a:spcPct val="50000"/>
              </a:spcBef>
              <a:spcAft>
                <a:spcPct val="0"/>
              </a:spcAft>
              <a:defRPr sz="2400">
                <a:solidFill>
                  <a:schemeClr val="tx1"/>
                </a:solidFill>
                <a:latin typeface="Arial" charset="0"/>
              </a:defRPr>
            </a:lvl3pPr>
            <a:lvl4pPr algn="r" rtl="0" eaLnBrk="0" fontAlgn="base" hangingPunct="0">
              <a:spcBef>
                <a:spcPct val="50000"/>
              </a:spcBef>
              <a:spcAft>
                <a:spcPct val="0"/>
              </a:spcAft>
              <a:defRPr sz="2400">
                <a:solidFill>
                  <a:schemeClr val="tx1"/>
                </a:solidFill>
                <a:latin typeface="Arial" charset="0"/>
              </a:defRPr>
            </a:lvl4pPr>
            <a:lvl5pPr algn="r" rtl="0" eaLnBrk="0" fontAlgn="base" hangingPunct="0">
              <a:spcBef>
                <a:spcPct val="50000"/>
              </a:spcBef>
              <a:spcAft>
                <a:spcPct val="0"/>
              </a:spcAft>
              <a:defRPr sz="2400">
                <a:solidFill>
                  <a:schemeClr val="tx1"/>
                </a:solidFill>
                <a:latin typeface="Arial" charset="0"/>
              </a:defRPr>
            </a:lvl5pPr>
            <a:lvl6pPr marL="457200" algn="r" rtl="0" eaLnBrk="0" fontAlgn="base" hangingPunct="0">
              <a:spcBef>
                <a:spcPct val="50000"/>
              </a:spcBef>
              <a:spcAft>
                <a:spcPct val="0"/>
              </a:spcAft>
              <a:defRPr sz="2400">
                <a:solidFill>
                  <a:schemeClr val="tx1"/>
                </a:solidFill>
                <a:latin typeface="Arial" charset="0"/>
              </a:defRPr>
            </a:lvl6pPr>
            <a:lvl7pPr marL="914400" algn="r" rtl="0" eaLnBrk="0" fontAlgn="base" hangingPunct="0">
              <a:spcBef>
                <a:spcPct val="50000"/>
              </a:spcBef>
              <a:spcAft>
                <a:spcPct val="0"/>
              </a:spcAft>
              <a:defRPr sz="2400">
                <a:solidFill>
                  <a:schemeClr val="tx1"/>
                </a:solidFill>
                <a:latin typeface="Arial" charset="0"/>
              </a:defRPr>
            </a:lvl7pPr>
            <a:lvl8pPr marL="1371600" algn="r" rtl="0" eaLnBrk="0" fontAlgn="base" hangingPunct="0">
              <a:spcBef>
                <a:spcPct val="50000"/>
              </a:spcBef>
              <a:spcAft>
                <a:spcPct val="0"/>
              </a:spcAft>
              <a:defRPr sz="2400">
                <a:solidFill>
                  <a:schemeClr val="tx1"/>
                </a:solidFill>
                <a:latin typeface="Arial" charset="0"/>
              </a:defRPr>
            </a:lvl8pPr>
            <a:lvl9pPr marL="1828800" algn="r" rtl="0" eaLnBrk="0" fontAlgn="base" hangingPunct="0">
              <a:spcBef>
                <a:spcPct val="50000"/>
              </a:spcBef>
              <a:spcAft>
                <a:spcPct val="0"/>
              </a:spcAft>
              <a:defRPr sz="2400">
                <a:solidFill>
                  <a:schemeClr val="tx1"/>
                </a:solidFill>
                <a:latin typeface="Arial" charset="0"/>
              </a:defRPr>
            </a:lvl9pPr>
          </a:lstStyle>
          <a:p>
            <a:pPr marL="0" marR="0" lvl="0" indent="0" algn="l" defTabSz="914400" rtl="0" eaLnBrk="0" fontAlgn="base" latinLnBrk="0" hangingPunct="0">
              <a:lnSpc>
                <a:spcPct val="100000"/>
              </a:lnSpc>
              <a:spcBef>
                <a:spcPts val="1200"/>
              </a:spcBef>
              <a:spcAft>
                <a:spcPct val="0"/>
              </a:spcAft>
              <a:buClrTx/>
              <a:buSzTx/>
              <a:buFontTx/>
              <a:buNone/>
              <a:tabLst/>
              <a:defRPr/>
            </a:pPr>
            <a:r>
              <a:rPr kumimoji="0" lang="en-AU" altLang="en-US" sz="1800" b="1" i="1" u="none" strike="noStrike" kern="0" cap="none" spc="0" normalizeH="0" baseline="0" noProof="0" dirty="0">
                <a:ln>
                  <a:noFill/>
                </a:ln>
                <a:solidFill>
                  <a:srgbClr val="000000"/>
                </a:solidFill>
                <a:effectLst/>
                <a:uLnTx/>
                <a:uFillTx/>
                <a:latin typeface="Arial Narrow" panose="020B0606020202030204" pitchFamily="34" charset="0"/>
                <a:ea typeface="+mj-ea"/>
                <a:cs typeface="+mj-cs"/>
              </a:rPr>
              <a:t>In the light of the Giles review, what does the Whitehaven Coal consider to be a reasonable range on analytes to be monitored in surface water surrounding the mine and in water released from the mine to ensure no damage to the surrounding environment?</a:t>
            </a:r>
            <a:endParaRPr kumimoji="0" lang="en-AU" altLang="en-US" sz="1800" b="1" i="1" u="none" strike="noStrike" kern="0" cap="none" spc="0" normalizeH="0" baseline="0" noProof="0" dirty="0">
              <a:ln>
                <a:noFill/>
              </a:ln>
              <a:solidFill>
                <a:srgbClr val="FF1100"/>
              </a:solidFill>
              <a:effectLst/>
              <a:uLnTx/>
              <a:uFillTx/>
              <a:latin typeface="Arial Narrow" panose="020B0606020202030204" pitchFamily="34" charset="0"/>
              <a:ea typeface="+mj-ea"/>
              <a:cs typeface="+mj-cs"/>
            </a:endParaRPr>
          </a:p>
        </p:txBody>
      </p:sp>
      <p:sp>
        <p:nvSpPr>
          <p:cNvPr id="8" name="Rectangle 7">
            <a:extLst>
              <a:ext uri="{FF2B5EF4-FFF2-40B4-BE49-F238E27FC236}">
                <a16:creationId xmlns:a16="http://schemas.microsoft.com/office/drawing/2014/main" id="{5454A26D-E5DA-4C8A-A3F6-9CAD6F5F6196}"/>
              </a:ext>
            </a:extLst>
          </p:cNvPr>
          <p:cNvSpPr/>
          <p:nvPr/>
        </p:nvSpPr>
        <p:spPr bwMode="auto">
          <a:xfrm>
            <a:off x="7854287" y="6455972"/>
            <a:ext cx="1112292" cy="375432"/>
          </a:xfrm>
          <a:prstGeom prst="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endParaRPr>
          </a:p>
        </p:txBody>
      </p:sp>
      <p:sp>
        <p:nvSpPr>
          <p:cNvPr id="9" name="Content Placeholder 2">
            <a:extLst>
              <a:ext uri="{FF2B5EF4-FFF2-40B4-BE49-F238E27FC236}">
                <a16:creationId xmlns:a16="http://schemas.microsoft.com/office/drawing/2014/main" id="{0FCA7254-CC66-497B-97ED-0FABF21C12B8}"/>
              </a:ext>
            </a:extLst>
          </p:cNvPr>
          <p:cNvSpPr>
            <a:spLocks noGrp="1"/>
          </p:cNvSpPr>
          <p:nvPr>
            <p:ph idx="1"/>
          </p:nvPr>
        </p:nvSpPr>
        <p:spPr>
          <a:xfrm>
            <a:off x="380999" y="1966670"/>
            <a:ext cx="8496299" cy="4775443"/>
          </a:xfrm>
        </p:spPr>
        <p:txBody>
          <a:bodyPr>
            <a:normAutofit fontScale="85000" lnSpcReduction="20000"/>
          </a:bodyPr>
          <a:lstStyle/>
          <a:p>
            <a:pPr marL="360000" indent="-360000">
              <a:spcBef>
                <a:spcPts val="1200"/>
              </a:spcBef>
              <a:buClrTx/>
              <a:buFont typeface="Wingdings" panose="05000000000000000000" pitchFamily="2" charset="2"/>
              <a:buChar char="§"/>
            </a:pPr>
            <a:r>
              <a:rPr lang="en-AU" sz="2000" b="1" dirty="0">
                <a:latin typeface="Arial Narrow" panose="020B0606020202030204" pitchFamily="34" charset="0"/>
              </a:rPr>
              <a:t>Negligible impact to the surrounding water quality is predicted because “mine water” is not proposed to be released from the Project</a:t>
            </a:r>
          </a:p>
          <a:p>
            <a:pPr marL="360000" indent="-360000">
              <a:spcBef>
                <a:spcPts val="1200"/>
              </a:spcBef>
              <a:buClrTx/>
              <a:buFont typeface="Wingdings" panose="05000000000000000000" pitchFamily="2" charset="2"/>
              <a:buChar char="§"/>
            </a:pPr>
            <a:r>
              <a:rPr lang="en-AU" sz="2000" dirty="0">
                <a:latin typeface="Arial Narrow" panose="020B0606020202030204" pitchFamily="34" charset="0"/>
              </a:rPr>
              <a:t>Water captured in the mine water management system will be re-used on-site to reduce demands from external water sources </a:t>
            </a:r>
          </a:p>
          <a:p>
            <a:pPr marL="360000" indent="-360000">
              <a:spcBef>
                <a:spcPts val="1200"/>
              </a:spcBef>
              <a:buClrTx/>
              <a:buFont typeface="Wingdings" panose="05000000000000000000" pitchFamily="2" charset="2"/>
              <a:buChar char="§"/>
            </a:pPr>
            <a:r>
              <a:rPr lang="en-AU" sz="2000" dirty="0">
                <a:latin typeface="Arial Narrow" panose="020B0606020202030204" pitchFamily="34" charset="0"/>
              </a:rPr>
              <a:t>Recommended analytes to be monitored informed by the Project Geochemistry Assessment </a:t>
            </a:r>
            <a:br>
              <a:rPr lang="en-AU" sz="2000" dirty="0">
                <a:latin typeface="Arial Narrow" panose="020B0606020202030204" pitchFamily="34" charset="0"/>
              </a:rPr>
            </a:br>
            <a:r>
              <a:rPr lang="en-AU" sz="2000" dirty="0">
                <a:latin typeface="Arial Narrow" panose="020B0606020202030204" pitchFamily="34" charset="0"/>
              </a:rPr>
              <a:t>(GEM, 2018) and are as follows:</a:t>
            </a:r>
          </a:p>
          <a:p>
            <a:pPr marL="612000" lvl="1" indent="-252000">
              <a:lnSpc>
                <a:spcPct val="110000"/>
              </a:lnSpc>
              <a:spcBef>
                <a:spcPts val="900"/>
              </a:spcBef>
              <a:buClrTx/>
            </a:pPr>
            <a:r>
              <a:rPr lang="en-AU" sz="1900" b="1" dirty="0">
                <a:latin typeface="Arial Narrow" panose="020B0606020202030204" pitchFamily="34" charset="0"/>
              </a:rPr>
              <a:t>Runoff from ROM Coal Stockpile </a:t>
            </a:r>
          </a:p>
          <a:p>
            <a:pPr marL="360000" lvl="1" indent="0">
              <a:spcBef>
                <a:spcPts val="900"/>
              </a:spcBef>
              <a:buNone/>
            </a:pPr>
            <a:r>
              <a:rPr lang="en-AU" sz="1900" dirty="0">
                <a:latin typeface="Arial Narrow" panose="020B0606020202030204" pitchFamily="34" charset="0"/>
                <a:sym typeface="Wingdings" panose="05000000000000000000" pitchFamily="2" charset="2"/>
              </a:rPr>
              <a:t>	 NIL, as no water is proposed for release from this area</a:t>
            </a:r>
          </a:p>
          <a:p>
            <a:pPr marL="612000" lvl="1" indent="-252000">
              <a:lnSpc>
                <a:spcPct val="110000"/>
              </a:lnSpc>
              <a:spcBef>
                <a:spcPts val="900"/>
              </a:spcBef>
              <a:buClrTx/>
            </a:pPr>
            <a:r>
              <a:rPr lang="en-AU" sz="1900" b="1" dirty="0">
                <a:latin typeface="Arial Narrow" panose="020B0606020202030204" pitchFamily="34" charset="0"/>
              </a:rPr>
              <a:t>Runoff from Reject Material</a:t>
            </a:r>
          </a:p>
          <a:p>
            <a:pPr marL="1221750" lvl="1" indent="-285750">
              <a:lnSpc>
                <a:spcPct val="100000"/>
              </a:lnSpc>
              <a:spcBef>
                <a:spcPts val="900"/>
              </a:spcBef>
              <a:buClrTx/>
              <a:buFont typeface="Wingdings" panose="05000000000000000000" pitchFamily="2" charset="2"/>
              <a:buChar char="è"/>
            </a:pPr>
            <a:r>
              <a:rPr lang="en-AU" sz="1900" dirty="0">
                <a:latin typeface="Arial Narrow" panose="020B0606020202030204" pitchFamily="34" charset="0"/>
                <a:sym typeface="Wingdings" panose="05000000000000000000" pitchFamily="2" charset="2"/>
              </a:rPr>
              <a:t>D</a:t>
            </a:r>
            <a:r>
              <a:rPr lang="en-AU" sz="1900" dirty="0">
                <a:latin typeface="Arial Narrow" panose="020B0606020202030204" pitchFamily="34" charset="0"/>
              </a:rPr>
              <a:t>ewatered reject material to be co‑disposed in locations such that runoff and infiltration reports to the mine water management system</a:t>
            </a:r>
            <a:r>
              <a:rPr lang="en-AU" sz="1900" dirty="0">
                <a:latin typeface="Arial Narrow" panose="020B0606020202030204" pitchFamily="34" charset="0"/>
                <a:sym typeface="Wingdings" panose="05000000000000000000" pitchFamily="2" charset="2"/>
              </a:rPr>
              <a:t> </a:t>
            </a:r>
          </a:p>
          <a:p>
            <a:pPr marL="1221750" lvl="1">
              <a:spcBef>
                <a:spcPts val="900"/>
              </a:spcBef>
              <a:buClrTx/>
              <a:buFont typeface="Wingdings" panose="05000000000000000000" pitchFamily="2" charset="2"/>
              <a:buChar char="è"/>
            </a:pPr>
            <a:r>
              <a:rPr lang="en-AU" sz="1900" dirty="0">
                <a:latin typeface="Arial Narrow" panose="020B0606020202030204" pitchFamily="34" charset="0"/>
                <a:sym typeface="Wingdings" panose="05000000000000000000" pitchFamily="2" charset="2"/>
              </a:rPr>
              <a:t>Groundwater quality to be monitored by testing from bores installed in waste rock emplacement. Testing of pH, DO, EC, TDS, iron, aluminium, arsenic, magnesium, molybdenum, selenium, calcium, sodium, chloride, sulphate</a:t>
            </a:r>
          </a:p>
          <a:p>
            <a:pPr marL="612000" lvl="1" indent="-252000">
              <a:spcBef>
                <a:spcPts val="900"/>
              </a:spcBef>
              <a:buClrTx/>
            </a:pPr>
            <a:r>
              <a:rPr lang="en-AU" sz="1900" b="1" dirty="0">
                <a:latin typeface="Arial Narrow" panose="020B0606020202030204" pitchFamily="34" charset="0"/>
              </a:rPr>
              <a:t>Runoff from Overburden / </a:t>
            </a:r>
            <a:r>
              <a:rPr lang="en-AU" sz="1900" b="1" dirty="0" err="1">
                <a:latin typeface="Arial Narrow" panose="020B0606020202030204" pitchFamily="34" charset="0"/>
              </a:rPr>
              <a:t>Interburden</a:t>
            </a:r>
            <a:endParaRPr lang="en-AU" sz="1900" b="1" dirty="0">
              <a:latin typeface="Arial Narrow" panose="020B0606020202030204" pitchFamily="34" charset="0"/>
            </a:endParaRPr>
          </a:p>
          <a:p>
            <a:pPr marL="1221750" lvl="1" indent="-285750">
              <a:lnSpc>
                <a:spcPct val="100000"/>
              </a:lnSpc>
              <a:spcBef>
                <a:spcPts val="900"/>
              </a:spcBef>
              <a:buClrTx/>
              <a:buFont typeface="Wingdings" panose="05000000000000000000" pitchFamily="2" charset="2"/>
              <a:buChar char="è"/>
            </a:pPr>
            <a:r>
              <a:rPr lang="en-AU" sz="1900" dirty="0">
                <a:latin typeface="Arial Narrow" panose="020B0606020202030204" pitchFamily="34" charset="0"/>
                <a:sym typeface="Wingdings" panose="05000000000000000000" pitchFamily="2" charset="2"/>
              </a:rPr>
              <a:t>pH, EC, total alkalinity/acidity, sulphate, aluminium, arsenic, molybdenum, selenium and TSS </a:t>
            </a:r>
            <a:r>
              <a:rPr lang="en-AU" sz="1900" dirty="0">
                <a:latin typeface="Arial Narrow" panose="020B0606020202030204" pitchFamily="34" charset="0"/>
              </a:rPr>
              <a:t>in sediment dams capturing runoff from the waste emplacement </a:t>
            </a:r>
            <a:endParaRPr lang="en-US" sz="1900" dirty="0">
              <a:latin typeface="Arial Narrow" panose="020B0606020202030204" pitchFamily="34" charset="0"/>
            </a:endParaRPr>
          </a:p>
        </p:txBody>
      </p:sp>
    </p:spTree>
    <p:extLst>
      <p:ext uri="{BB962C8B-B14F-4D97-AF65-F5344CB8AC3E}">
        <p14:creationId xmlns:p14="http://schemas.microsoft.com/office/powerpoint/2010/main" val="2320596236"/>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53">
            <a:extLst>
              <a:ext uri="{FF2B5EF4-FFF2-40B4-BE49-F238E27FC236}">
                <a16:creationId xmlns:a16="http://schemas.microsoft.com/office/drawing/2014/main" id="{9AD60930-E763-4955-B257-93B5D1C68D76}"/>
              </a:ext>
            </a:extLst>
          </p:cNvPr>
          <p:cNvSpPr>
            <a:spLocks noGrp="1" noChangeArrowheads="1"/>
          </p:cNvSpPr>
          <p:nvPr>
            <p:ph type="sldNum" sz="quarter" idx="10"/>
          </p:nvPr>
        </p:nvSpPr>
        <p:spPr>
          <a:xfrm>
            <a:off x="539750" y="6545263"/>
            <a:ext cx="647700" cy="196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45720" rIns="36000" bIns="45720" anchor="t"/>
          <a:lstStyle>
            <a:lvl1pPr>
              <a:spcBef>
                <a:spcPct val="20000"/>
              </a:spcBef>
              <a:buClr>
                <a:srgbClr val="969696"/>
              </a:buClr>
              <a:buSzPct val="80000"/>
              <a:buFont typeface="Wingdings 3" panose="05040102010807070707" pitchFamily="18" charset="2"/>
              <a:buChar char="u"/>
              <a:defRPr sz="2400">
                <a:solidFill>
                  <a:schemeClr val="tx1"/>
                </a:solidFill>
                <a:latin typeface="Arial" panose="020B0604020202020204" pitchFamily="34" charset="0"/>
              </a:defRPr>
            </a:lvl1pPr>
            <a:lvl2pPr marL="742950" indent="-285750">
              <a:spcBef>
                <a:spcPct val="20000"/>
              </a:spcBef>
              <a:buClr>
                <a:srgbClr val="FF1100"/>
              </a:buClr>
              <a:buFont typeface="Symbol" panose="05050102010706020507" pitchFamily="18" charset="2"/>
              <a:buChar char="·"/>
              <a:defRPr sz="2000">
                <a:solidFill>
                  <a:schemeClr val="tx1"/>
                </a:solidFill>
                <a:latin typeface="Arial" panose="020B0604020202020204" pitchFamily="34" charset="0"/>
              </a:defRPr>
            </a:lvl2pPr>
            <a:lvl3pPr marL="1143000" indent="-228600">
              <a:spcBef>
                <a:spcPct val="20000"/>
              </a:spcBef>
              <a:buClr>
                <a:schemeClr val="tx1"/>
              </a:buClr>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Clr>
                <a:srgbClr val="969696"/>
              </a:buClr>
              <a:buSzPct val="80000"/>
              <a:buFont typeface="Times New Roman" panose="02020603050405020304" pitchFamily="18" charset="0"/>
              <a:buChar char="♦"/>
              <a:defRPr sz="1600">
                <a:solidFill>
                  <a:schemeClr val="tx1"/>
                </a:solidFill>
                <a:latin typeface="Arial" panose="020B0604020202020204" pitchFamily="34" charset="0"/>
              </a:defRPr>
            </a:lvl4pPr>
            <a:lvl5pPr marL="2057400" indent="-228600">
              <a:spcBef>
                <a:spcPct val="20000"/>
              </a:spcBef>
              <a:buClr>
                <a:schemeClr val="tx1"/>
              </a:buClr>
              <a:buSzPct val="8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0000"/>
              <a:buFont typeface="Arial" panose="020B0604020202020204" pitchFamily="34" charset="0"/>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fld id="{A17CD221-21FB-439C-ACD1-2B7EAA472591}" type="slidenum">
              <a:rPr kumimoji="0" lang="en-AU" altLang="en-US" sz="700" b="0" i="0" u="none" strike="noStrike" kern="1200" cap="none" spc="0" normalizeH="0" baseline="0" noProof="0" smtClean="0">
                <a:ln>
                  <a:noFill/>
                </a:ln>
                <a:solidFill>
                  <a:srgbClr val="093678"/>
                </a:solidFill>
                <a:effectLst/>
                <a:uLnTx/>
                <a:uFillTx/>
                <a:latin typeface="Arial" panose="020B0604020202020204" pitchFamily="34" charset="0"/>
                <a:ea typeface="+mn-ea"/>
                <a:cs typeface="+mn-cs"/>
              </a:rPr>
              <a:pPr marL="0" marR="0" lvl="0" indent="0" algn="l" defTabSz="914400" rtl="0" eaLnBrk="0" fontAlgn="base" latinLnBrk="0" hangingPunct="0">
                <a:lnSpc>
                  <a:spcPct val="90000"/>
                </a:lnSpc>
                <a:spcBef>
                  <a:spcPct val="0"/>
                </a:spcBef>
                <a:spcAft>
                  <a:spcPct val="0"/>
                </a:spcAft>
                <a:buClrTx/>
                <a:buSzTx/>
                <a:buFontTx/>
                <a:buNone/>
                <a:tabLst/>
                <a:defRPr/>
              </a:pPr>
              <a:t>46</a:t>
            </a:fld>
            <a:endParaRPr kumimoji="0" lang="en-AU" altLang="en-US" sz="700" b="0" i="0" u="none" strike="noStrike" kern="1200" cap="none" spc="0" normalizeH="0" baseline="0" noProof="0">
              <a:ln>
                <a:noFill/>
              </a:ln>
              <a:solidFill>
                <a:srgbClr val="093678"/>
              </a:solidFill>
              <a:effectLst/>
              <a:uLnTx/>
              <a:uFillTx/>
              <a:latin typeface="Arial" panose="020B0604020202020204" pitchFamily="34" charset="0"/>
              <a:ea typeface="+mn-ea"/>
              <a:cs typeface="+mn-cs"/>
            </a:endParaRPr>
          </a:p>
        </p:txBody>
      </p:sp>
      <p:pic>
        <p:nvPicPr>
          <p:cNvPr id="29699" name="Picture 5">
            <a:extLst>
              <a:ext uri="{FF2B5EF4-FFF2-40B4-BE49-F238E27FC236}">
                <a16:creationId xmlns:a16="http://schemas.microsoft.com/office/drawing/2014/main" id="{86EE9F28-8183-446D-876D-95A5A14BE0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85077" b="97929"/>
          <a:stretch>
            <a:fillRect/>
          </a:stretch>
        </p:blipFill>
        <p:spPr bwMode="auto">
          <a:xfrm>
            <a:off x="2163763" y="301625"/>
            <a:ext cx="35941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a:extLst>
              <a:ext uri="{FF2B5EF4-FFF2-40B4-BE49-F238E27FC236}">
                <a16:creationId xmlns:a16="http://schemas.microsoft.com/office/drawing/2014/main" id="{E4286FF7-9647-4C7A-9E90-AB1129DAE4CA}"/>
              </a:ext>
            </a:extLst>
          </p:cNvPr>
          <p:cNvSpPr txBox="1">
            <a:spLocks noChangeArrowheads="1"/>
          </p:cNvSpPr>
          <p:nvPr/>
        </p:nvSpPr>
        <p:spPr bwMode="auto">
          <a:xfrm>
            <a:off x="3733800" y="152400"/>
            <a:ext cx="50530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lgn="r" rtl="0" eaLnBrk="0" fontAlgn="base" hangingPunct="0">
              <a:spcBef>
                <a:spcPct val="50000"/>
              </a:spcBef>
              <a:spcAft>
                <a:spcPct val="0"/>
              </a:spcAft>
              <a:defRPr sz="2400">
                <a:solidFill>
                  <a:schemeClr val="tx1"/>
                </a:solidFill>
                <a:latin typeface="+mj-lt"/>
                <a:ea typeface="+mj-ea"/>
                <a:cs typeface="+mj-cs"/>
              </a:defRPr>
            </a:lvl1pPr>
            <a:lvl2pPr algn="r" rtl="0" eaLnBrk="0" fontAlgn="base" hangingPunct="0">
              <a:spcBef>
                <a:spcPct val="50000"/>
              </a:spcBef>
              <a:spcAft>
                <a:spcPct val="0"/>
              </a:spcAft>
              <a:defRPr sz="2400">
                <a:solidFill>
                  <a:schemeClr val="tx1"/>
                </a:solidFill>
                <a:latin typeface="Arial" charset="0"/>
              </a:defRPr>
            </a:lvl2pPr>
            <a:lvl3pPr algn="r" rtl="0" eaLnBrk="0" fontAlgn="base" hangingPunct="0">
              <a:spcBef>
                <a:spcPct val="50000"/>
              </a:spcBef>
              <a:spcAft>
                <a:spcPct val="0"/>
              </a:spcAft>
              <a:defRPr sz="2400">
                <a:solidFill>
                  <a:schemeClr val="tx1"/>
                </a:solidFill>
                <a:latin typeface="Arial" charset="0"/>
              </a:defRPr>
            </a:lvl3pPr>
            <a:lvl4pPr algn="r" rtl="0" eaLnBrk="0" fontAlgn="base" hangingPunct="0">
              <a:spcBef>
                <a:spcPct val="50000"/>
              </a:spcBef>
              <a:spcAft>
                <a:spcPct val="0"/>
              </a:spcAft>
              <a:defRPr sz="2400">
                <a:solidFill>
                  <a:schemeClr val="tx1"/>
                </a:solidFill>
                <a:latin typeface="Arial" charset="0"/>
              </a:defRPr>
            </a:lvl4pPr>
            <a:lvl5pPr algn="r" rtl="0" eaLnBrk="0" fontAlgn="base" hangingPunct="0">
              <a:spcBef>
                <a:spcPct val="50000"/>
              </a:spcBef>
              <a:spcAft>
                <a:spcPct val="0"/>
              </a:spcAft>
              <a:defRPr sz="2400">
                <a:solidFill>
                  <a:schemeClr val="tx1"/>
                </a:solidFill>
                <a:latin typeface="Arial" charset="0"/>
              </a:defRPr>
            </a:lvl5pPr>
            <a:lvl6pPr marL="457200" algn="r" rtl="0" eaLnBrk="0" fontAlgn="base" hangingPunct="0">
              <a:spcBef>
                <a:spcPct val="50000"/>
              </a:spcBef>
              <a:spcAft>
                <a:spcPct val="0"/>
              </a:spcAft>
              <a:defRPr sz="2400">
                <a:solidFill>
                  <a:schemeClr val="tx1"/>
                </a:solidFill>
                <a:latin typeface="Arial" charset="0"/>
              </a:defRPr>
            </a:lvl6pPr>
            <a:lvl7pPr marL="914400" algn="r" rtl="0" eaLnBrk="0" fontAlgn="base" hangingPunct="0">
              <a:spcBef>
                <a:spcPct val="50000"/>
              </a:spcBef>
              <a:spcAft>
                <a:spcPct val="0"/>
              </a:spcAft>
              <a:defRPr sz="2400">
                <a:solidFill>
                  <a:schemeClr val="tx1"/>
                </a:solidFill>
                <a:latin typeface="Arial" charset="0"/>
              </a:defRPr>
            </a:lvl7pPr>
            <a:lvl8pPr marL="1371600" algn="r" rtl="0" eaLnBrk="0" fontAlgn="base" hangingPunct="0">
              <a:spcBef>
                <a:spcPct val="50000"/>
              </a:spcBef>
              <a:spcAft>
                <a:spcPct val="0"/>
              </a:spcAft>
              <a:defRPr sz="2400">
                <a:solidFill>
                  <a:schemeClr val="tx1"/>
                </a:solidFill>
                <a:latin typeface="Arial" charset="0"/>
              </a:defRPr>
            </a:lvl8pPr>
            <a:lvl9pPr marL="1828800" algn="r" rtl="0" eaLnBrk="0" fontAlgn="base" hangingPunct="0">
              <a:spcBef>
                <a:spcPct val="50000"/>
              </a:spcBef>
              <a:spcAft>
                <a:spcPct val="0"/>
              </a:spcAft>
              <a:defRPr sz="2400">
                <a:solidFill>
                  <a:schemeClr val="tx1"/>
                </a:solidFill>
                <a:latin typeface="Arial"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GB" altLang="en-US" sz="1800" b="1" i="0" u="none" strike="noStrike" kern="0" cap="none" spc="0" normalizeH="0" baseline="0" noProof="0">
                <a:ln>
                  <a:noFill/>
                </a:ln>
                <a:solidFill>
                  <a:srgbClr val="000000"/>
                </a:solidFill>
                <a:effectLst/>
                <a:uLnTx/>
                <a:uFillTx/>
                <a:latin typeface="Arial Narrow" panose="020B0606020202030204" pitchFamily="34" charset="0"/>
                <a:ea typeface="+mj-ea"/>
                <a:cs typeface="+mj-cs"/>
              </a:rPr>
              <a:t>Vickery Extension Project</a:t>
            </a:r>
            <a:br>
              <a:rPr kumimoji="0" lang="en-GB" altLang="en-US" sz="1800" b="1" i="0" u="none" strike="noStrike" kern="0" cap="none" spc="0" normalizeH="0" baseline="0" noProof="0">
                <a:ln>
                  <a:noFill/>
                </a:ln>
                <a:solidFill>
                  <a:srgbClr val="000000"/>
                </a:solidFill>
                <a:effectLst/>
                <a:uLnTx/>
                <a:uFillTx/>
                <a:latin typeface="Arial Narrow" panose="020B0606020202030204" pitchFamily="34" charset="0"/>
                <a:ea typeface="+mj-ea"/>
                <a:cs typeface="+mj-cs"/>
              </a:rPr>
            </a:br>
            <a:r>
              <a:rPr kumimoji="0" lang="en-GB" altLang="en-US" sz="1800" b="1" i="0" u="none" strike="noStrike" kern="0" cap="none" spc="0" normalizeH="0" baseline="0" noProof="0">
                <a:ln>
                  <a:noFill/>
                </a:ln>
                <a:solidFill>
                  <a:srgbClr val="000000"/>
                </a:solidFill>
                <a:effectLst/>
                <a:uLnTx/>
                <a:uFillTx/>
                <a:latin typeface="Arial Narrow" panose="020B0606020202030204" pitchFamily="34" charset="0"/>
                <a:ea typeface="+mj-ea"/>
                <a:cs typeface="+mj-cs"/>
              </a:rPr>
              <a:t>Surface Water Assessment</a:t>
            </a:r>
            <a:br>
              <a:rPr kumimoji="0" lang="en-GB" altLang="en-US" sz="2000" b="1" i="0" u="none" strike="noStrike" kern="0" cap="none" spc="0" normalizeH="0" baseline="0" noProof="0">
                <a:ln>
                  <a:noFill/>
                </a:ln>
                <a:solidFill>
                  <a:srgbClr val="000000"/>
                </a:solidFill>
                <a:effectLst/>
                <a:uLnTx/>
                <a:uFillTx/>
                <a:latin typeface="Arial Narrow" panose="020B0606020202030204" pitchFamily="34" charset="0"/>
                <a:ea typeface="+mj-ea"/>
                <a:cs typeface="+mj-cs"/>
              </a:rPr>
            </a:br>
            <a:endParaRPr kumimoji="0" lang="en-AU" altLang="en-US" sz="1800" b="1" i="0" u="none" strike="noStrike" kern="0" cap="none" spc="0" normalizeH="0" baseline="0" noProof="0" dirty="0">
              <a:ln>
                <a:noFill/>
              </a:ln>
              <a:solidFill>
                <a:srgbClr val="FF1100"/>
              </a:solidFill>
              <a:effectLst/>
              <a:uLnTx/>
              <a:uFillTx/>
              <a:latin typeface="Arial Narrow" panose="020B0606020202030204" pitchFamily="34" charset="0"/>
              <a:ea typeface="+mj-ea"/>
              <a:cs typeface="+mj-cs"/>
            </a:endParaRPr>
          </a:p>
        </p:txBody>
      </p:sp>
      <p:sp>
        <p:nvSpPr>
          <p:cNvPr id="11" name="Rectangle 2">
            <a:extLst>
              <a:ext uri="{FF2B5EF4-FFF2-40B4-BE49-F238E27FC236}">
                <a16:creationId xmlns:a16="http://schemas.microsoft.com/office/drawing/2014/main" id="{473F149B-DD59-47BC-A4B8-57762F589D32}"/>
              </a:ext>
            </a:extLst>
          </p:cNvPr>
          <p:cNvSpPr txBox="1">
            <a:spLocks noChangeArrowheads="1"/>
          </p:cNvSpPr>
          <p:nvPr/>
        </p:nvSpPr>
        <p:spPr bwMode="auto">
          <a:xfrm>
            <a:off x="380999" y="937260"/>
            <a:ext cx="8496299"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lgn="r" rtl="0" eaLnBrk="0" fontAlgn="base" hangingPunct="0">
              <a:spcBef>
                <a:spcPct val="50000"/>
              </a:spcBef>
              <a:spcAft>
                <a:spcPct val="0"/>
              </a:spcAft>
              <a:defRPr sz="2400">
                <a:solidFill>
                  <a:schemeClr val="tx1"/>
                </a:solidFill>
                <a:latin typeface="+mj-lt"/>
                <a:ea typeface="+mj-ea"/>
                <a:cs typeface="+mj-cs"/>
              </a:defRPr>
            </a:lvl1pPr>
            <a:lvl2pPr algn="r" rtl="0" eaLnBrk="0" fontAlgn="base" hangingPunct="0">
              <a:spcBef>
                <a:spcPct val="50000"/>
              </a:spcBef>
              <a:spcAft>
                <a:spcPct val="0"/>
              </a:spcAft>
              <a:defRPr sz="2400">
                <a:solidFill>
                  <a:schemeClr val="tx1"/>
                </a:solidFill>
                <a:latin typeface="Arial" charset="0"/>
              </a:defRPr>
            </a:lvl2pPr>
            <a:lvl3pPr algn="r" rtl="0" eaLnBrk="0" fontAlgn="base" hangingPunct="0">
              <a:spcBef>
                <a:spcPct val="50000"/>
              </a:spcBef>
              <a:spcAft>
                <a:spcPct val="0"/>
              </a:spcAft>
              <a:defRPr sz="2400">
                <a:solidFill>
                  <a:schemeClr val="tx1"/>
                </a:solidFill>
                <a:latin typeface="Arial" charset="0"/>
              </a:defRPr>
            </a:lvl3pPr>
            <a:lvl4pPr algn="r" rtl="0" eaLnBrk="0" fontAlgn="base" hangingPunct="0">
              <a:spcBef>
                <a:spcPct val="50000"/>
              </a:spcBef>
              <a:spcAft>
                <a:spcPct val="0"/>
              </a:spcAft>
              <a:defRPr sz="2400">
                <a:solidFill>
                  <a:schemeClr val="tx1"/>
                </a:solidFill>
                <a:latin typeface="Arial" charset="0"/>
              </a:defRPr>
            </a:lvl4pPr>
            <a:lvl5pPr algn="r" rtl="0" eaLnBrk="0" fontAlgn="base" hangingPunct="0">
              <a:spcBef>
                <a:spcPct val="50000"/>
              </a:spcBef>
              <a:spcAft>
                <a:spcPct val="0"/>
              </a:spcAft>
              <a:defRPr sz="2400">
                <a:solidFill>
                  <a:schemeClr val="tx1"/>
                </a:solidFill>
                <a:latin typeface="Arial" charset="0"/>
              </a:defRPr>
            </a:lvl5pPr>
            <a:lvl6pPr marL="457200" algn="r" rtl="0" eaLnBrk="0" fontAlgn="base" hangingPunct="0">
              <a:spcBef>
                <a:spcPct val="50000"/>
              </a:spcBef>
              <a:spcAft>
                <a:spcPct val="0"/>
              </a:spcAft>
              <a:defRPr sz="2400">
                <a:solidFill>
                  <a:schemeClr val="tx1"/>
                </a:solidFill>
                <a:latin typeface="Arial" charset="0"/>
              </a:defRPr>
            </a:lvl6pPr>
            <a:lvl7pPr marL="914400" algn="r" rtl="0" eaLnBrk="0" fontAlgn="base" hangingPunct="0">
              <a:spcBef>
                <a:spcPct val="50000"/>
              </a:spcBef>
              <a:spcAft>
                <a:spcPct val="0"/>
              </a:spcAft>
              <a:defRPr sz="2400">
                <a:solidFill>
                  <a:schemeClr val="tx1"/>
                </a:solidFill>
                <a:latin typeface="Arial" charset="0"/>
              </a:defRPr>
            </a:lvl7pPr>
            <a:lvl8pPr marL="1371600" algn="r" rtl="0" eaLnBrk="0" fontAlgn="base" hangingPunct="0">
              <a:spcBef>
                <a:spcPct val="50000"/>
              </a:spcBef>
              <a:spcAft>
                <a:spcPct val="0"/>
              </a:spcAft>
              <a:defRPr sz="2400">
                <a:solidFill>
                  <a:schemeClr val="tx1"/>
                </a:solidFill>
                <a:latin typeface="Arial" charset="0"/>
              </a:defRPr>
            </a:lvl8pPr>
            <a:lvl9pPr marL="1828800" algn="r" rtl="0" eaLnBrk="0" fontAlgn="base" hangingPunct="0">
              <a:spcBef>
                <a:spcPct val="50000"/>
              </a:spcBef>
              <a:spcAft>
                <a:spcPct val="0"/>
              </a:spcAft>
              <a:defRPr sz="2400">
                <a:solidFill>
                  <a:schemeClr val="tx1"/>
                </a:solidFill>
                <a:latin typeface="Arial" charset="0"/>
              </a:defRPr>
            </a:lvl9pPr>
          </a:lstStyle>
          <a:p>
            <a:pPr marL="0" marR="0" lvl="0" indent="0" algn="l" defTabSz="914400" rtl="0" eaLnBrk="0" fontAlgn="base" latinLnBrk="0" hangingPunct="0">
              <a:lnSpc>
                <a:spcPct val="100000"/>
              </a:lnSpc>
              <a:spcBef>
                <a:spcPts val="1200"/>
              </a:spcBef>
              <a:spcAft>
                <a:spcPct val="0"/>
              </a:spcAft>
              <a:buClrTx/>
              <a:buSzTx/>
              <a:buFontTx/>
              <a:buNone/>
              <a:tabLst/>
              <a:defRPr/>
            </a:pPr>
            <a:r>
              <a:rPr kumimoji="0" lang="en-AU" altLang="en-US" sz="1800" b="1" i="1" u="none" strike="noStrike" kern="0" cap="none" spc="0" normalizeH="0" baseline="0" noProof="0" dirty="0">
                <a:ln>
                  <a:noFill/>
                </a:ln>
                <a:solidFill>
                  <a:srgbClr val="000000"/>
                </a:solidFill>
                <a:effectLst/>
                <a:uLnTx/>
                <a:uFillTx/>
                <a:latin typeface="Arial Narrow" panose="020B0606020202030204" pitchFamily="34" charset="0"/>
                <a:ea typeface="+mj-ea"/>
                <a:cs typeface="+mj-cs"/>
              </a:rPr>
              <a:t>Giles has adversely commented on the amount of information available on baseline surface water monitoring in the Vickery EIS and the adoption of appropriate trigger values. If approved, what steps would Whitehaven take to obtain adequate baseline surface water quality data before commissioning of the plant, especially given its failure to do so to date in the project that was approved in 2014?</a:t>
            </a:r>
            <a:endParaRPr kumimoji="0" lang="en-AU" altLang="en-US" sz="1800" b="1" i="1" u="none" strike="noStrike" kern="0" cap="none" spc="0" normalizeH="0" baseline="0" noProof="0" dirty="0">
              <a:ln>
                <a:noFill/>
              </a:ln>
              <a:solidFill>
                <a:srgbClr val="FF1100"/>
              </a:solidFill>
              <a:effectLst/>
              <a:uLnTx/>
              <a:uFillTx/>
              <a:latin typeface="Arial Narrow" panose="020B0606020202030204" pitchFamily="34" charset="0"/>
              <a:ea typeface="+mj-ea"/>
              <a:cs typeface="+mj-cs"/>
            </a:endParaRPr>
          </a:p>
        </p:txBody>
      </p:sp>
      <p:sp>
        <p:nvSpPr>
          <p:cNvPr id="8" name="Rectangle 7">
            <a:extLst>
              <a:ext uri="{FF2B5EF4-FFF2-40B4-BE49-F238E27FC236}">
                <a16:creationId xmlns:a16="http://schemas.microsoft.com/office/drawing/2014/main" id="{5454A26D-E5DA-4C8A-A3F6-9CAD6F5F6196}"/>
              </a:ext>
            </a:extLst>
          </p:cNvPr>
          <p:cNvSpPr/>
          <p:nvPr/>
        </p:nvSpPr>
        <p:spPr bwMode="auto">
          <a:xfrm>
            <a:off x="7854287" y="6455972"/>
            <a:ext cx="1112292" cy="375432"/>
          </a:xfrm>
          <a:prstGeom prst="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endParaRPr>
          </a:p>
        </p:txBody>
      </p:sp>
      <p:sp>
        <p:nvSpPr>
          <p:cNvPr id="9" name="Content Placeholder 2">
            <a:extLst>
              <a:ext uri="{FF2B5EF4-FFF2-40B4-BE49-F238E27FC236}">
                <a16:creationId xmlns:a16="http://schemas.microsoft.com/office/drawing/2014/main" id="{0FCA7254-CC66-497B-97ED-0FABF21C12B8}"/>
              </a:ext>
            </a:extLst>
          </p:cNvPr>
          <p:cNvSpPr>
            <a:spLocks noGrp="1"/>
          </p:cNvSpPr>
          <p:nvPr>
            <p:ph idx="1"/>
          </p:nvPr>
        </p:nvSpPr>
        <p:spPr>
          <a:xfrm>
            <a:off x="380999" y="2445454"/>
            <a:ext cx="8496299" cy="4257282"/>
          </a:xfrm>
        </p:spPr>
        <p:txBody>
          <a:bodyPr>
            <a:normAutofit fontScale="92500" lnSpcReduction="10000"/>
          </a:bodyPr>
          <a:lstStyle/>
          <a:p>
            <a:pPr marL="360000" lvl="0" indent="-360000" eaLnBrk="1" fontAlgn="auto" hangingPunct="1">
              <a:lnSpc>
                <a:spcPct val="90000"/>
              </a:lnSpc>
              <a:spcBef>
                <a:spcPts val="900"/>
              </a:spcBef>
              <a:spcAft>
                <a:spcPts val="0"/>
              </a:spcAft>
              <a:buClrTx/>
              <a:buSzTx/>
              <a:buFont typeface="Wingdings" panose="05000000000000000000" pitchFamily="2" charset="2"/>
              <a:buChar char="§"/>
            </a:pPr>
            <a:r>
              <a:rPr lang="en-AU" sz="1800" kern="1200" dirty="0">
                <a:latin typeface="Arial Narrow" panose="020B0606020202030204" pitchFamily="34" charset="0"/>
              </a:rPr>
              <a:t>There is extensive baseline data available for the Namoi River, however, the collection of recent monitoring data from local streams inhibited by intermittent flow and drought conditions</a:t>
            </a:r>
          </a:p>
          <a:p>
            <a:pPr marL="360000" lvl="0" indent="-360000" eaLnBrk="1" fontAlgn="auto" hangingPunct="1">
              <a:lnSpc>
                <a:spcPct val="90000"/>
              </a:lnSpc>
              <a:spcBef>
                <a:spcPts val="900"/>
              </a:spcBef>
              <a:spcAft>
                <a:spcPts val="0"/>
              </a:spcAft>
              <a:buClrTx/>
              <a:buSzTx/>
              <a:buFont typeface="Wingdings" panose="05000000000000000000" pitchFamily="2" charset="2"/>
              <a:buChar char="§"/>
            </a:pPr>
            <a:r>
              <a:rPr lang="en-AU" sz="1800" kern="1200" dirty="0">
                <a:latin typeface="Arial Narrow" panose="020B0606020202030204" pitchFamily="34" charset="0"/>
              </a:rPr>
              <a:t>As there is nil discharge of mine water there is limited potential for changes in downstream water quality – therefore limitations on local stream baseline data due to drought conditions not an assessment issue </a:t>
            </a:r>
          </a:p>
          <a:p>
            <a:pPr marL="360000" lvl="0" indent="-360000" eaLnBrk="1" fontAlgn="auto" hangingPunct="1">
              <a:lnSpc>
                <a:spcPct val="90000"/>
              </a:lnSpc>
              <a:spcBef>
                <a:spcPts val="900"/>
              </a:spcBef>
              <a:spcAft>
                <a:spcPts val="0"/>
              </a:spcAft>
              <a:buClrTx/>
              <a:buSzTx/>
              <a:buFont typeface="Wingdings" panose="05000000000000000000" pitchFamily="2" charset="2"/>
              <a:buChar char="§"/>
            </a:pPr>
            <a:r>
              <a:rPr lang="en-AU" sz="1800" kern="1200" dirty="0">
                <a:latin typeface="Arial Narrow" panose="020B0606020202030204" pitchFamily="34" charset="0"/>
              </a:rPr>
              <a:t>Baseline surface water quality data was drawn from:  </a:t>
            </a:r>
          </a:p>
          <a:p>
            <a:pPr marL="612000" lvl="1" indent="-252000" eaLnBrk="1" fontAlgn="auto" hangingPunct="1">
              <a:lnSpc>
                <a:spcPct val="80000"/>
              </a:lnSpc>
              <a:spcBef>
                <a:spcPts val="900"/>
              </a:spcBef>
              <a:spcAft>
                <a:spcPts val="0"/>
              </a:spcAft>
              <a:buClrTx/>
              <a:buFont typeface="Arial" panose="020B0604020202020204" pitchFamily="34" charset="0"/>
              <a:buChar char="•"/>
            </a:pPr>
            <a:r>
              <a:rPr lang="en-AU" sz="1500" kern="1200" dirty="0">
                <a:latin typeface="Arial Narrow" panose="020B0606020202030204" pitchFamily="34" charset="0"/>
                <a:ea typeface="+mn-ea"/>
                <a:cs typeface="+mn-cs"/>
              </a:rPr>
              <a:t>NSW Department of Industry (Water) database</a:t>
            </a:r>
          </a:p>
          <a:p>
            <a:pPr marL="612000" lvl="1" indent="-252000" eaLnBrk="1" fontAlgn="auto" hangingPunct="1">
              <a:lnSpc>
                <a:spcPct val="80000"/>
              </a:lnSpc>
              <a:spcBef>
                <a:spcPts val="900"/>
              </a:spcBef>
              <a:spcAft>
                <a:spcPts val="0"/>
              </a:spcAft>
              <a:buClrTx/>
              <a:buFont typeface="Arial" panose="020B0604020202020204" pitchFamily="34" charset="0"/>
              <a:buChar char="•"/>
            </a:pPr>
            <a:r>
              <a:rPr lang="en-AU" sz="1500" kern="1200" dirty="0">
                <a:latin typeface="Arial Narrow" panose="020B0606020202030204" pitchFamily="34" charset="0"/>
                <a:ea typeface="+mn-ea"/>
                <a:cs typeface="+mn-cs"/>
              </a:rPr>
              <a:t>Monitoring of nearby streams conducted by Whitehaven </a:t>
            </a:r>
          </a:p>
          <a:p>
            <a:pPr marL="612000" lvl="1" indent="-252000" eaLnBrk="1" fontAlgn="auto" hangingPunct="1">
              <a:lnSpc>
                <a:spcPct val="80000"/>
              </a:lnSpc>
              <a:spcBef>
                <a:spcPts val="900"/>
              </a:spcBef>
              <a:spcAft>
                <a:spcPts val="0"/>
              </a:spcAft>
              <a:buClrTx/>
              <a:buFont typeface="Arial" panose="020B0604020202020204" pitchFamily="34" charset="0"/>
              <a:buChar char="•"/>
            </a:pPr>
            <a:r>
              <a:rPr lang="en-AU" sz="1500" kern="1200" dirty="0">
                <a:latin typeface="Arial Narrow" panose="020B0606020202030204" pitchFamily="34" charset="0"/>
                <a:ea typeface="+mn-ea"/>
                <a:cs typeface="+mn-cs"/>
              </a:rPr>
              <a:t>Monitoring of mine water dams, sediment dams and final void water bodies for other mining operations in the region</a:t>
            </a:r>
          </a:p>
          <a:p>
            <a:pPr marL="612000" lvl="1" indent="-252000" eaLnBrk="1" fontAlgn="auto" hangingPunct="1">
              <a:lnSpc>
                <a:spcPct val="80000"/>
              </a:lnSpc>
              <a:spcBef>
                <a:spcPts val="900"/>
              </a:spcBef>
              <a:spcAft>
                <a:spcPts val="0"/>
              </a:spcAft>
              <a:buClrTx/>
              <a:buFont typeface="Arial" panose="020B0604020202020204" pitchFamily="34" charset="0"/>
              <a:buChar char="•"/>
            </a:pPr>
            <a:r>
              <a:rPr lang="en-AU" sz="1500" kern="1200" dirty="0">
                <a:latin typeface="Arial Narrow" panose="020B0606020202030204" pitchFamily="34" charset="0"/>
                <a:ea typeface="+mn-ea"/>
                <a:cs typeface="+mn-cs"/>
              </a:rPr>
              <a:t>Data compiled previously for the original Vickery Coal Mine EIS</a:t>
            </a:r>
          </a:p>
          <a:p>
            <a:pPr marL="360000" lvl="0" indent="-360000" eaLnBrk="1" fontAlgn="auto" hangingPunct="1">
              <a:lnSpc>
                <a:spcPct val="90000"/>
              </a:lnSpc>
              <a:spcBef>
                <a:spcPts val="900"/>
              </a:spcBef>
              <a:spcAft>
                <a:spcPts val="0"/>
              </a:spcAft>
              <a:buClrTx/>
              <a:buSzTx/>
              <a:buFont typeface="Wingdings" panose="05000000000000000000" pitchFamily="2" charset="2"/>
              <a:buChar char="§"/>
            </a:pPr>
            <a:r>
              <a:rPr lang="en-AU" sz="1800" kern="1200" dirty="0">
                <a:latin typeface="Arial Narrow" panose="020B0606020202030204" pitchFamily="34" charset="0"/>
              </a:rPr>
              <a:t>Proposed Baseline Surface Water Monitoring leading up to commissioning:</a:t>
            </a:r>
          </a:p>
          <a:p>
            <a:pPr marL="612000" lvl="1" indent="-252000" eaLnBrk="1" fontAlgn="auto" hangingPunct="1">
              <a:lnSpc>
                <a:spcPct val="90000"/>
              </a:lnSpc>
              <a:spcBef>
                <a:spcPts val="900"/>
              </a:spcBef>
              <a:spcAft>
                <a:spcPts val="0"/>
              </a:spcAft>
              <a:buClrTx/>
              <a:buFont typeface="Arial" panose="020B0604020202020204" pitchFamily="34" charset="0"/>
              <a:buChar char="•"/>
            </a:pPr>
            <a:r>
              <a:rPr lang="en-AU" sz="1600" kern="1200" dirty="0">
                <a:latin typeface="Arial Narrow" panose="020B0606020202030204" pitchFamily="34" charset="0"/>
                <a:ea typeface="+mn-ea"/>
                <a:cs typeface="+mn-cs"/>
              </a:rPr>
              <a:t>Sediment dams</a:t>
            </a:r>
          </a:p>
          <a:p>
            <a:pPr marL="612000" lvl="1" indent="-252000" eaLnBrk="1" fontAlgn="auto" hangingPunct="1">
              <a:lnSpc>
                <a:spcPct val="90000"/>
              </a:lnSpc>
              <a:spcBef>
                <a:spcPts val="900"/>
              </a:spcBef>
              <a:spcAft>
                <a:spcPts val="0"/>
              </a:spcAft>
              <a:buClrTx/>
              <a:buFont typeface="Arial" panose="020B0604020202020204" pitchFamily="34" charset="0"/>
              <a:buChar char="•"/>
            </a:pPr>
            <a:r>
              <a:rPr lang="en-AU" sz="1600" kern="1200" dirty="0">
                <a:latin typeface="Arial Narrow" panose="020B0606020202030204" pitchFamily="34" charset="0"/>
                <a:ea typeface="+mn-ea"/>
                <a:cs typeface="+mn-cs"/>
              </a:rPr>
              <a:t>Controlled discharge from sediment dams</a:t>
            </a:r>
            <a:endParaRPr lang="en-AU" sz="1600" kern="1200" dirty="0">
              <a:solidFill>
                <a:prstClr val="black"/>
              </a:solidFill>
              <a:latin typeface="Arial Narrow" panose="020B0606020202030204" pitchFamily="34" charset="0"/>
              <a:ea typeface="+mn-ea"/>
              <a:cs typeface="+mn-cs"/>
            </a:endParaRPr>
          </a:p>
          <a:p>
            <a:pPr marL="612000" lvl="1" indent="-252000" eaLnBrk="1" fontAlgn="auto" hangingPunct="1">
              <a:lnSpc>
                <a:spcPct val="90000"/>
              </a:lnSpc>
              <a:spcBef>
                <a:spcPts val="900"/>
              </a:spcBef>
              <a:spcAft>
                <a:spcPts val="0"/>
              </a:spcAft>
              <a:buClrTx/>
              <a:buFont typeface="Arial" panose="020B0604020202020204" pitchFamily="34" charset="0"/>
              <a:buChar char="•"/>
            </a:pPr>
            <a:r>
              <a:rPr lang="en-AU" sz="1600" kern="1200" dirty="0">
                <a:solidFill>
                  <a:prstClr val="black"/>
                </a:solidFill>
                <a:latin typeface="Arial Narrow" panose="020B0606020202030204" pitchFamily="34" charset="0"/>
                <a:ea typeface="+mn-ea"/>
                <a:cs typeface="+mn-cs"/>
              </a:rPr>
              <a:t>Ephemeral streams</a:t>
            </a:r>
          </a:p>
          <a:p>
            <a:pPr marL="360000" lvl="0" indent="-360000" eaLnBrk="1" fontAlgn="auto" hangingPunct="1">
              <a:lnSpc>
                <a:spcPct val="90000"/>
              </a:lnSpc>
              <a:spcBef>
                <a:spcPts val="900"/>
              </a:spcBef>
              <a:spcAft>
                <a:spcPts val="0"/>
              </a:spcAft>
              <a:buClrTx/>
              <a:buSzTx/>
              <a:buFont typeface="Wingdings" panose="05000000000000000000" pitchFamily="2" charset="2"/>
              <a:buChar char="§"/>
            </a:pPr>
            <a:r>
              <a:rPr lang="en-AU" sz="1800" kern="1200" dirty="0">
                <a:solidFill>
                  <a:prstClr val="black"/>
                </a:solidFill>
                <a:latin typeface="Arial Narrow" panose="020B0606020202030204" pitchFamily="34" charset="0"/>
              </a:rPr>
              <a:t>Monitoring will continue throughout the Project life</a:t>
            </a:r>
          </a:p>
        </p:txBody>
      </p:sp>
    </p:spTree>
    <p:extLst>
      <p:ext uri="{BB962C8B-B14F-4D97-AF65-F5344CB8AC3E}">
        <p14:creationId xmlns:p14="http://schemas.microsoft.com/office/powerpoint/2010/main" val="1275778742"/>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53">
            <a:extLst>
              <a:ext uri="{FF2B5EF4-FFF2-40B4-BE49-F238E27FC236}">
                <a16:creationId xmlns:a16="http://schemas.microsoft.com/office/drawing/2014/main" id="{9AD60930-E763-4955-B257-93B5D1C68D76}"/>
              </a:ext>
            </a:extLst>
          </p:cNvPr>
          <p:cNvSpPr>
            <a:spLocks noGrp="1" noChangeArrowheads="1"/>
          </p:cNvSpPr>
          <p:nvPr>
            <p:ph type="sldNum" sz="quarter" idx="10"/>
          </p:nvPr>
        </p:nvSpPr>
        <p:spPr>
          <a:xfrm>
            <a:off x="539750" y="6545263"/>
            <a:ext cx="647700" cy="196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45720" rIns="36000" bIns="45720" anchor="t"/>
          <a:lstStyle>
            <a:lvl1pPr>
              <a:spcBef>
                <a:spcPct val="20000"/>
              </a:spcBef>
              <a:buClr>
                <a:srgbClr val="969696"/>
              </a:buClr>
              <a:buSzPct val="80000"/>
              <a:buFont typeface="Wingdings 3" panose="05040102010807070707" pitchFamily="18" charset="2"/>
              <a:buChar char="u"/>
              <a:defRPr sz="2400">
                <a:solidFill>
                  <a:schemeClr val="tx1"/>
                </a:solidFill>
                <a:latin typeface="Arial" panose="020B0604020202020204" pitchFamily="34" charset="0"/>
              </a:defRPr>
            </a:lvl1pPr>
            <a:lvl2pPr marL="742950" indent="-285750">
              <a:spcBef>
                <a:spcPct val="20000"/>
              </a:spcBef>
              <a:buClr>
                <a:srgbClr val="FF1100"/>
              </a:buClr>
              <a:buFont typeface="Symbol" panose="05050102010706020507" pitchFamily="18" charset="2"/>
              <a:buChar char="·"/>
              <a:defRPr sz="2000">
                <a:solidFill>
                  <a:schemeClr val="tx1"/>
                </a:solidFill>
                <a:latin typeface="Arial" panose="020B0604020202020204" pitchFamily="34" charset="0"/>
              </a:defRPr>
            </a:lvl2pPr>
            <a:lvl3pPr marL="1143000" indent="-228600">
              <a:spcBef>
                <a:spcPct val="20000"/>
              </a:spcBef>
              <a:buClr>
                <a:schemeClr val="tx1"/>
              </a:buClr>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Clr>
                <a:srgbClr val="969696"/>
              </a:buClr>
              <a:buSzPct val="80000"/>
              <a:buFont typeface="Times New Roman" panose="02020603050405020304" pitchFamily="18" charset="0"/>
              <a:buChar char="♦"/>
              <a:defRPr sz="1600">
                <a:solidFill>
                  <a:schemeClr val="tx1"/>
                </a:solidFill>
                <a:latin typeface="Arial" panose="020B0604020202020204" pitchFamily="34" charset="0"/>
              </a:defRPr>
            </a:lvl4pPr>
            <a:lvl5pPr marL="2057400" indent="-228600">
              <a:spcBef>
                <a:spcPct val="20000"/>
              </a:spcBef>
              <a:buClr>
                <a:schemeClr val="tx1"/>
              </a:buClr>
              <a:buSzPct val="8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0000"/>
              <a:buFont typeface="Arial" panose="020B0604020202020204" pitchFamily="34" charset="0"/>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fld id="{A17CD221-21FB-439C-ACD1-2B7EAA472591}" type="slidenum">
              <a:rPr kumimoji="0" lang="en-AU" altLang="en-US" sz="700" b="0" i="0" u="none" strike="noStrike" kern="1200" cap="none" spc="0" normalizeH="0" baseline="0" noProof="0" smtClean="0">
                <a:ln>
                  <a:noFill/>
                </a:ln>
                <a:solidFill>
                  <a:srgbClr val="093678"/>
                </a:solidFill>
                <a:effectLst/>
                <a:uLnTx/>
                <a:uFillTx/>
                <a:latin typeface="Arial" panose="020B0604020202020204" pitchFamily="34" charset="0"/>
                <a:ea typeface="+mn-ea"/>
                <a:cs typeface="+mn-cs"/>
              </a:rPr>
              <a:pPr marL="0" marR="0" lvl="0" indent="0" algn="l" defTabSz="914400" rtl="0" eaLnBrk="0" fontAlgn="base" latinLnBrk="0" hangingPunct="0">
                <a:lnSpc>
                  <a:spcPct val="90000"/>
                </a:lnSpc>
                <a:spcBef>
                  <a:spcPct val="0"/>
                </a:spcBef>
                <a:spcAft>
                  <a:spcPct val="0"/>
                </a:spcAft>
                <a:buClrTx/>
                <a:buSzTx/>
                <a:buFontTx/>
                <a:buNone/>
                <a:tabLst/>
                <a:defRPr/>
              </a:pPr>
              <a:t>47</a:t>
            </a:fld>
            <a:endParaRPr kumimoji="0" lang="en-AU" altLang="en-US" sz="700" b="0" i="0" u="none" strike="noStrike" kern="1200" cap="none" spc="0" normalizeH="0" baseline="0" noProof="0">
              <a:ln>
                <a:noFill/>
              </a:ln>
              <a:solidFill>
                <a:srgbClr val="093678"/>
              </a:solidFill>
              <a:effectLst/>
              <a:uLnTx/>
              <a:uFillTx/>
              <a:latin typeface="Arial" panose="020B0604020202020204" pitchFamily="34" charset="0"/>
              <a:ea typeface="+mn-ea"/>
              <a:cs typeface="+mn-cs"/>
            </a:endParaRPr>
          </a:p>
        </p:txBody>
      </p:sp>
      <p:pic>
        <p:nvPicPr>
          <p:cNvPr id="29699" name="Picture 5">
            <a:extLst>
              <a:ext uri="{FF2B5EF4-FFF2-40B4-BE49-F238E27FC236}">
                <a16:creationId xmlns:a16="http://schemas.microsoft.com/office/drawing/2014/main" id="{86EE9F28-8183-446D-876D-95A5A14BE0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85077" b="97929"/>
          <a:stretch>
            <a:fillRect/>
          </a:stretch>
        </p:blipFill>
        <p:spPr bwMode="auto">
          <a:xfrm>
            <a:off x="2163763" y="301625"/>
            <a:ext cx="35941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a:extLst>
              <a:ext uri="{FF2B5EF4-FFF2-40B4-BE49-F238E27FC236}">
                <a16:creationId xmlns:a16="http://schemas.microsoft.com/office/drawing/2014/main" id="{E4286FF7-9647-4C7A-9E90-AB1129DAE4CA}"/>
              </a:ext>
            </a:extLst>
          </p:cNvPr>
          <p:cNvSpPr txBox="1">
            <a:spLocks noChangeArrowheads="1"/>
          </p:cNvSpPr>
          <p:nvPr/>
        </p:nvSpPr>
        <p:spPr bwMode="auto">
          <a:xfrm>
            <a:off x="3733800" y="152400"/>
            <a:ext cx="50530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lgn="r" rtl="0" eaLnBrk="0" fontAlgn="base" hangingPunct="0">
              <a:spcBef>
                <a:spcPct val="50000"/>
              </a:spcBef>
              <a:spcAft>
                <a:spcPct val="0"/>
              </a:spcAft>
              <a:defRPr sz="2400">
                <a:solidFill>
                  <a:schemeClr val="tx1"/>
                </a:solidFill>
                <a:latin typeface="+mj-lt"/>
                <a:ea typeface="+mj-ea"/>
                <a:cs typeface="+mj-cs"/>
              </a:defRPr>
            </a:lvl1pPr>
            <a:lvl2pPr algn="r" rtl="0" eaLnBrk="0" fontAlgn="base" hangingPunct="0">
              <a:spcBef>
                <a:spcPct val="50000"/>
              </a:spcBef>
              <a:spcAft>
                <a:spcPct val="0"/>
              </a:spcAft>
              <a:defRPr sz="2400">
                <a:solidFill>
                  <a:schemeClr val="tx1"/>
                </a:solidFill>
                <a:latin typeface="Arial" charset="0"/>
              </a:defRPr>
            </a:lvl2pPr>
            <a:lvl3pPr algn="r" rtl="0" eaLnBrk="0" fontAlgn="base" hangingPunct="0">
              <a:spcBef>
                <a:spcPct val="50000"/>
              </a:spcBef>
              <a:spcAft>
                <a:spcPct val="0"/>
              </a:spcAft>
              <a:defRPr sz="2400">
                <a:solidFill>
                  <a:schemeClr val="tx1"/>
                </a:solidFill>
                <a:latin typeface="Arial" charset="0"/>
              </a:defRPr>
            </a:lvl3pPr>
            <a:lvl4pPr algn="r" rtl="0" eaLnBrk="0" fontAlgn="base" hangingPunct="0">
              <a:spcBef>
                <a:spcPct val="50000"/>
              </a:spcBef>
              <a:spcAft>
                <a:spcPct val="0"/>
              </a:spcAft>
              <a:defRPr sz="2400">
                <a:solidFill>
                  <a:schemeClr val="tx1"/>
                </a:solidFill>
                <a:latin typeface="Arial" charset="0"/>
              </a:defRPr>
            </a:lvl4pPr>
            <a:lvl5pPr algn="r" rtl="0" eaLnBrk="0" fontAlgn="base" hangingPunct="0">
              <a:spcBef>
                <a:spcPct val="50000"/>
              </a:spcBef>
              <a:spcAft>
                <a:spcPct val="0"/>
              </a:spcAft>
              <a:defRPr sz="2400">
                <a:solidFill>
                  <a:schemeClr val="tx1"/>
                </a:solidFill>
                <a:latin typeface="Arial" charset="0"/>
              </a:defRPr>
            </a:lvl5pPr>
            <a:lvl6pPr marL="457200" algn="r" rtl="0" eaLnBrk="0" fontAlgn="base" hangingPunct="0">
              <a:spcBef>
                <a:spcPct val="50000"/>
              </a:spcBef>
              <a:spcAft>
                <a:spcPct val="0"/>
              </a:spcAft>
              <a:defRPr sz="2400">
                <a:solidFill>
                  <a:schemeClr val="tx1"/>
                </a:solidFill>
                <a:latin typeface="Arial" charset="0"/>
              </a:defRPr>
            </a:lvl6pPr>
            <a:lvl7pPr marL="914400" algn="r" rtl="0" eaLnBrk="0" fontAlgn="base" hangingPunct="0">
              <a:spcBef>
                <a:spcPct val="50000"/>
              </a:spcBef>
              <a:spcAft>
                <a:spcPct val="0"/>
              </a:spcAft>
              <a:defRPr sz="2400">
                <a:solidFill>
                  <a:schemeClr val="tx1"/>
                </a:solidFill>
                <a:latin typeface="Arial" charset="0"/>
              </a:defRPr>
            </a:lvl7pPr>
            <a:lvl8pPr marL="1371600" algn="r" rtl="0" eaLnBrk="0" fontAlgn="base" hangingPunct="0">
              <a:spcBef>
                <a:spcPct val="50000"/>
              </a:spcBef>
              <a:spcAft>
                <a:spcPct val="0"/>
              </a:spcAft>
              <a:defRPr sz="2400">
                <a:solidFill>
                  <a:schemeClr val="tx1"/>
                </a:solidFill>
                <a:latin typeface="Arial" charset="0"/>
              </a:defRPr>
            </a:lvl8pPr>
            <a:lvl9pPr marL="1828800" algn="r" rtl="0" eaLnBrk="0" fontAlgn="base" hangingPunct="0">
              <a:spcBef>
                <a:spcPct val="50000"/>
              </a:spcBef>
              <a:spcAft>
                <a:spcPct val="0"/>
              </a:spcAft>
              <a:defRPr sz="2400">
                <a:solidFill>
                  <a:schemeClr val="tx1"/>
                </a:solidFill>
                <a:latin typeface="Arial"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GB" altLang="en-US" sz="1800" b="1" i="0" u="none" strike="noStrike" kern="0" cap="none" spc="0" normalizeH="0" baseline="0" noProof="0">
                <a:ln>
                  <a:noFill/>
                </a:ln>
                <a:solidFill>
                  <a:srgbClr val="000000"/>
                </a:solidFill>
                <a:effectLst/>
                <a:uLnTx/>
                <a:uFillTx/>
                <a:latin typeface="Arial Narrow" panose="020B0606020202030204" pitchFamily="34" charset="0"/>
                <a:ea typeface="+mj-ea"/>
                <a:cs typeface="+mj-cs"/>
              </a:rPr>
              <a:t>Vickery Extension Project</a:t>
            </a:r>
            <a:br>
              <a:rPr kumimoji="0" lang="en-GB" altLang="en-US" sz="1800" b="1" i="0" u="none" strike="noStrike" kern="0" cap="none" spc="0" normalizeH="0" baseline="0" noProof="0">
                <a:ln>
                  <a:noFill/>
                </a:ln>
                <a:solidFill>
                  <a:srgbClr val="000000"/>
                </a:solidFill>
                <a:effectLst/>
                <a:uLnTx/>
                <a:uFillTx/>
                <a:latin typeface="Arial Narrow" panose="020B0606020202030204" pitchFamily="34" charset="0"/>
                <a:ea typeface="+mj-ea"/>
                <a:cs typeface="+mj-cs"/>
              </a:rPr>
            </a:br>
            <a:r>
              <a:rPr kumimoji="0" lang="en-GB" altLang="en-US" sz="1800" b="1" i="0" u="none" strike="noStrike" kern="0" cap="none" spc="0" normalizeH="0" baseline="0" noProof="0">
                <a:ln>
                  <a:noFill/>
                </a:ln>
                <a:solidFill>
                  <a:srgbClr val="000000"/>
                </a:solidFill>
                <a:effectLst/>
                <a:uLnTx/>
                <a:uFillTx/>
                <a:latin typeface="Arial Narrow" panose="020B0606020202030204" pitchFamily="34" charset="0"/>
                <a:ea typeface="+mj-ea"/>
                <a:cs typeface="+mj-cs"/>
              </a:rPr>
              <a:t>Surface Water Assessment</a:t>
            </a:r>
            <a:br>
              <a:rPr kumimoji="0" lang="en-GB" altLang="en-US" sz="2000" b="1" i="0" u="none" strike="noStrike" kern="0" cap="none" spc="0" normalizeH="0" baseline="0" noProof="0">
                <a:ln>
                  <a:noFill/>
                </a:ln>
                <a:solidFill>
                  <a:srgbClr val="000000"/>
                </a:solidFill>
                <a:effectLst/>
                <a:uLnTx/>
                <a:uFillTx/>
                <a:latin typeface="Arial Narrow" panose="020B0606020202030204" pitchFamily="34" charset="0"/>
                <a:ea typeface="+mj-ea"/>
                <a:cs typeface="+mj-cs"/>
              </a:rPr>
            </a:br>
            <a:endParaRPr kumimoji="0" lang="en-AU" altLang="en-US" sz="1800" b="1" i="0" u="none" strike="noStrike" kern="0" cap="none" spc="0" normalizeH="0" baseline="0" noProof="0" dirty="0">
              <a:ln>
                <a:noFill/>
              </a:ln>
              <a:solidFill>
                <a:srgbClr val="FF1100"/>
              </a:solidFill>
              <a:effectLst/>
              <a:uLnTx/>
              <a:uFillTx/>
              <a:latin typeface="Arial Narrow" panose="020B0606020202030204" pitchFamily="34" charset="0"/>
              <a:ea typeface="+mj-ea"/>
              <a:cs typeface="+mj-cs"/>
            </a:endParaRPr>
          </a:p>
        </p:txBody>
      </p:sp>
      <p:sp>
        <p:nvSpPr>
          <p:cNvPr id="11" name="Rectangle 2">
            <a:extLst>
              <a:ext uri="{FF2B5EF4-FFF2-40B4-BE49-F238E27FC236}">
                <a16:creationId xmlns:a16="http://schemas.microsoft.com/office/drawing/2014/main" id="{473F149B-DD59-47BC-A4B8-57762F589D32}"/>
              </a:ext>
            </a:extLst>
          </p:cNvPr>
          <p:cNvSpPr txBox="1">
            <a:spLocks noChangeArrowheads="1"/>
          </p:cNvSpPr>
          <p:nvPr/>
        </p:nvSpPr>
        <p:spPr bwMode="auto">
          <a:xfrm>
            <a:off x="380999" y="937260"/>
            <a:ext cx="8496299"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lgn="r" rtl="0" eaLnBrk="0" fontAlgn="base" hangingPunct="0">
              <a:spcBef>
                <a:spcPct val="50000"/>
              </a:spcBef>
              <a:spcAft>
                <a:spcPct val="0"/>
              </a:spcAft>
              <a:defRPr sz="2400">
                <a:solidFill>
                  <a:schemeClr val="tx1"/>
                </a:solidFill>
                <a:latin typeface="+mj-lt"/>
                <a:ea typeface="+mj-ea"/>
                <a:cs typeface="+mj-cs"/>
              </a:defRPr>
            </a:lvl1pPr>
            <a:lvl2pPr algn="r" rtl="0" eaLnBrk="0" fontAlgn="base" hangingPunct="0">
              <a:spcBef>
                <a:spcPct val="50000"/>
              </a:spcBef>
              <a:spcAft>
                <a:spcPct val="0"/>
              </a:spcAft>
              <a:defRPr sz="2400">
                <a:solidFill>
                  <a:schemeClr val="tx1"/>
                </a:solidFill>
                <a:latin typeface="Arial" charset="0"/>
              </a:defRPr>
            </a:lvl2pPr>
            <a:lvl3pPr algn="r" rtl="0" eaLnBrk="0" fontAlgn="base" hangingPunct="0">
              <a:spcBef>
                <a:spcPct val="50000"/>
              </a:spcBef>
              <a:spcAft>
                <a:spcPct val="0"/>
              </a:spcAft>
              <a:defRPr sz="2400">
                <a:solidFill>
                  <a:schemeClr val="tx1"/>
                </a:solidFill>
                <a:latin typeface="Arial" charset="0"/>
              </a:defRPr>
            </a:lvl3pPr>
            <a:lvl4pPr algn="r" rtl="0" eaLnBrk="0" fontAlgn="base" hangingPunct="0">
              <a:spcBef>
                <a:spcPct val="50000"/>
              </a:spcBef>
              <a:spcAft>
                <a:spcPct val="0"/>
              </a:spcAft>
              <a:defRPr sz="2400">
                <a:solidFill>
                  <a:schemeClr val="tx1"/>
                </a:solidFill>
                <a:latin typeface="Arial" charset="0"/>
              </a:defRPr>
            </a:lvl4pPr>
            <a:lvl5pPr algn="r" rtl="0" eaLnBrk="0" fontAlgn="base" hangingPunct="0">
              <a:spcBef>
                <a:spcPct val="50000"/>
              </a:spcBef>
              <a:spcAft>
                <a:spcPct val="0"/>
              </a:spcAft>
              <a:defRPr sz="2400">
                <a:solidFill>
                  <a:schemeClr val="tx1"/>
                </a:solidFill>
                <a:latin typeface="Arial" charset="0"/>
              </a:defRPr>
            </a:lvl5pPr>
            <a:lvl6pPr marL="457200" algn="r" rtl="0" eaLnBrk="0" fontAlgn="base" hangingPunct="0">
              <a:spcBef>
                <a:spcPct val="50000"/>
              </a:spcBef>
              <a:spcAft>
                <a:spcPct val="0"/>
              </a:spcAft>
              <a:defRPr sz="2400">
                <a:solidFill>
                  <a:schemeClr val="tx1"/>
                </a:solidFill>
                <a:latin typeface="Arial" charset="0"/>
              </a:defRPr>
            </a:lvl6pPr>
            <a:lvl7pPr marL="914400" algn="r" rtl="0" eaLnBrk="0" fontAlgn="base" hangingPunct="0">
              <a:spcBef>
                <a:spcPct val="50000"/>
              </a:spcBef>
              <a:spcAft>
                <a:spcPct val="0"/>
              </a:spcAft>
              <a:defRPr sz="2400">
                <a:solidFill>
                  <a:schemeClr val="tx1"/>
                </a:solidFill>
                <a:latin typeface="Arial" charset="0"/>
              </a:defRPr>
            </a:lvl7pPr>
            <a:lvl8pPr marL="1371600" algn="r" rtl="0" eaLnBrk="0" fontAlgn="base" hangingPunct="0">
              <a:spcBef>
                <a:spcPct val="50000"/>
              </a:spcBef>
              <a:spcAft>
                <a:spcPct val="0"/>
              </a:spcAft>
              <a:defRPr sz="2400">
                <a:solidFill>
                  <a:schemeClr val="tx1"/>
                </a:solidFill>
                <a:latin typeface="Arial" charset="0"/>
              </a:defRPr>
            </a:lvl8pPr>
            <a:lvl9pPr marL="1828800" algn="r" rtl="0" eaLnBrk="0" fontAlgn="base" hangingPunct="0">
              <a:spcBef>
                <a:spcPct val="50000"/>
              </a:spcBef>
              <a:spcAft>
                <a:spcPct val="0"/>
              </a:spcAft>
              <a:defRPr sz="2400">
                <a:solidFill>
                  <a:schemeClr val="tx1"/>
                </a:solidFill>
                <a:latin typeface="Arial" charset="0"/>
              </a:defRPr>
            </a:lvl9pPr>
          </a:lstStyle>
          <a:p>
            <a:pPr marL="0" marR="0" lvl="0" indent="0" algn="l" defTabSz="914400" rtl="0" eaLnBrk="0" fontAlgn="base" latinLnBrk="0" hangingPunct="0">
              <a:lnSpc>
                <a:spcPct val="100000"/>
              </a:lnSpc>
              <a:spcBef>
                <a:spcPts val="1200"/>
              </a:spcBef>
              <a:spcAft>
                <a:spcPct val="0"/>
              </a:spcAft>
              <a:buClrTx/>
              <a:buSzTx/>
              <a:buFontTx/>
              <a:buNone/>
              <a:tabLst>
                <a:tab pos="2514600" algn="l"/>
              </a:tabLst>
              <a:defRPr/>
            </a:pPr>
            <a:r>
              <a:rPr kumimoji="0" lang="en-AU" altLang="en-US" sz="1800" b="1" i="1" u="none" strike="noStrike" kern="0" cap="none" spc="0" normalizeH="0" baseline="0" noProof="0" dirty="0">
                <a:ln>
                  <a:noFill/>
                </a:ln>
                <a:solidFill>
                  <a:srgbClr val="000000"/>
                </a:solidFill>
                <a:effectLst/>
                <a:uLnTx/>
                <a:uFillTx/>
                <a:latin typeface="Arial Narrow" panose="020B0606020202030204" pitchFamily="34" charset="0"/>
                <a:ea typeface="+mj-ea"/>
                <a:cs typeface="+mj-cs"/>
              </a:rPr>
              <a:t>Given the proposed use of untreated mine water for process applications, is there a possibility of solute build-up in water on the site and a concomitant threat to surrounding surface and groundwater? Is there a case for treating process water to remove solutes and to make excess water available for beneficial purposes?</a:t>
            </a:r>
            <a:endParaRPr kumimoji="0" lang="en-AU" altLang="en-US" sz="1800" b="1" i="1" u="none" strike="noStrike" kern="0" cap="none" spc="0" normalizeH="0" baseline="0" noProof="0" dirty="0">
              <a:ln>
                <a:noFill/>
              </a:ln>
              <a:solidFill>
                <a:srgbClr val="FF1100"/>
              </a:solidFill>
              <a:effectLst/>
              <a:uLnTx/>
              <a:uFillTx/>
              <a:latin typeface="Arial Narrow" panose="020B0606020202030204" pitchFamily="34" charset="0"/>
              <a:ea typeface="+mj-ea"/>
              <a:cs typeface="+mj-cs"/>
            </a:endParaRPr>
          </a:p>
        </p:txBody>
      </p:sp>
      <p:sp>
        <p:nvSpPr>
          <p:cNvPr id="8" name="Rectangle 7">
            <a:extLst>
              <a:ext uri="{FF2B5EF4-FFF2-40B4-BE49-F238E27FC236}">
                <a16:creationId xmlns:a16="http://schemas.microsoft.com/office/drawing/2014/main" id="{5454A26D-E5DA-4C8A-A3F6-9CAD6F5F6196}"/>
              </a:ext>
            </a:extLst>
          </p:cNvPr>
          <p:cNvSpPr/>
          <p:nvPr/>
        </p:nvSpPr>
        <p:spPr bwMode="auto">
          <a:xfrm>
            <a:off x="7854287" y="6455972"/>
            <a:ext cx="1112292" cy="375432"/>
          </a:xfrm>
          <a:prstGeom prst="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endParaRPr>
          </a:p>
        </p:txBody>
      </p:sp>
      <p:sp>
        <p:nvSpPr>
          <p:cNvPr id="10" name="Content Placeholder 2">
            <a:extLst>
              <a:ext uri="{FF2B5EF4-FFF2-40B4-BE49-F238E27FC236}">
                <a16:creationId xmlns:a16="http://schemas.microsoft.com/office/drawing/2014/main" id="{4B45FA9A-193F-48DA-8C6E-14BC97F22A98}"/>
              </a:ext>
            </a:extLst>
          </p:cNvPr>
          <p:cNvSpPr txBox="1">
            <a:spLocks/>
          </p:cNvSpPr>
          <p:nvPr/>
        </p:nvSpPr>
        <p:spPr>
          <a:xfrm>
            <a:off x="418478" y="2160835"/>
            <a:ext cx="8185772" cy="4395540"/>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19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Solute “build-up” in water on site</a:t>
            </a:r>
          </a:p>
          <a:p>
            <a:pPr marL="612000" marR="0" lvl="1" indent="-252000" algn="l" defTabSz="914400" rtl="0" eaLnBrk="1" fontAlgn="auto" latinLnBrk="0" hangingPunct="1">
              <a:lnSpc>
                <a:spcPct val="100000"/>
              </a:lnSpc>
              <a:spcBef>
                <a:spcPts val="900"/>
              </a:spcBef>
              <a:spcAft>
                <a:spcPts val="0"/>
              </a:spcAft>
              <a:buClrTx/>
              <a:buSzTx/>
              <a:buFont typeface="Wingdings" panose="05000000000000000000" pitchFamily="2" charset="2"/>
              <a:buChar char="§"/>
              <a:tabLst/>
              <a:defRPr/>
            </a:pPr>
            <a:r>
              <a:rPr kumimoji="0" lang="en-AU" sz="1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Potential considered to be low</a:t>
            </a:r>
          </a:p>
          <a:p>
            <a:pPr marL="612000" marR="0" lvl="1" indent="-252000" algn="l" defTabSz="914400" rtl="0" eaLnBrk="1" fontAlgn="auto" latinLnBrk="0" hangingPunct="1">
              <a:lnSpc>
                <a:spcPct val="100000"/>
              </a:lnSpc>
              <a:spcBef>
                <a:spcPts val="900"/>
              </a:spcBef>
              <a:spcAft>
                <a:spcPts val="0"/>
              </a:spcAft>
              <a:buClrTx/>
              <a:buSzTx/>
              <a:buFont typeface="Wingdings" panose="05000000000000000000" pitchFamily="2" charset="2"/>
              <a:buChar char="§"/>
              <a:tabLst/>
              <a:defRPr/>
            </a:pPr>
            <a:r>
              <a:rPr kumimoji="0" lang="en-US" sz="1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Wingdings" panose="05000000000000000000" pitchFamily="2" charset="2"/>
              </a:rPr>
              <a:t>No risk to surrounding surface or groundwater because:</a:t>
            </a:r>
          </a:p>
          <a:p>
            <a:pPr marL="900000" marR="0" lvl="2"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AU" sz="1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Wingdings" panose="05000000000000000000" pitchFamily="2" charset="2"/>
              </a:rPr>
              <a:t>Solute will be “lost” as coal moisture during processing </a:t>
            </a:r>
            <a:endParaRPr kumimoji="0" lang="en-AU" sz="1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p>
            <a:pPr marL="900000" marR="0" lvl="2" indent="-285750" algn="l" defTabSz="914400" rtl="0" eaLnBrk="1" fontAlgn="auto" latinLnBrk="0" hangingPunct="1">
              <a:lnSpc>
                <a:spcPct val="110000"/>
              </a:lnSpc>
              <a:spcBef>
                <a:spcPts val="600"/>
              </a:spcBef>
              <a:spcAft>
                <a:spcPts val="0"/>
              </a:spcAft>
              <a:buClrTx/>
              <a:buSzTx/>
              <a:buFont typeface="Arial" panose="020B0604020202020204" pitchFamily="34" charset="0"/>
              <a:buChar char="•"/>
              <a:tabLst/>
              <a:defRPr/>
            </a:pPr>
            <a:r>
              <a:rPr kumimoji="0" lang="en-AU" sz="1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Any residual process water will make its way to the final void where it will be retained over the life of the project with negligible risk of recharging the groundwater system</a:t>
            </a:r>
            <a:endParaRPr kumimoji="0" lang="en-US" sz="15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p>
            <a:pPr marL="342900" marR="0" lvl="0" indent="-342900" algn="l" defTabSz="914400" rtl="0" eaLnBrk="1" fontAlgn="auto" latinLnBrk="0" hangingPunct="1">
              <a:lnSpc>
                <a:spcPct val="110000"/>
              </a:lnSpc>
              <a:spcBef>
                <a:spcPts val="1000"/>
              </a:spcBef>
              <a:spcAft>
                <a:spcPts val="0"/>
              </a:spcAft>
              <a:buClrTx/>
              <a:buSzTx/>
              <a:buFont typeface="+mj-lt"/>
              <a:buAutoNum type="arabicPeriod"/>
              <a:tabLst/>
              <a:defRPr/>
            </a:pPr>
            <a:r>
              <a:rPr kumimoji="0" lang="en-US" sz="19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Treatment of process water to remove solutes and make excess water available for (external) beneficial purposes</a:t>
            </a:r>
          </a:p>
          <a:p>
            <a:pPr marL="612000" marR="0" lvl="1" indent="-252000" algn="l" defTabSz="914400" rtl="0" eaLnBrk="1" fontAlgn="auto" latinLnBrk="0" hangingPunct="1">
              <a:lnSpc>
                <a:spcPct val="110000"/>
              </a:lnSpc>
              <a:spcBef>
                <a:spcPts val="900"/>
              </a:spcBef>
              <a:spcAft>
                <a:spcPts val="0"/>
              </a:spcAft>
              <a:buClrTx/>
              <a:buSzTx/>
              <a:buFont typeface="Wingdings" panose="05000000000000000000" pitchFamily="2" charset="2"/>
              <a:buChar char="§"/>
              <a:tabLst/>
              <a:defRPr/>
            </a:pPr>
            <a:r>
              <a:rPr kumimoji="0" lang="en-AU" sz="1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Water captured in mine water dams, coal contact water dams and sediment dams will be preferentially used to meet on‑site water demands</a:t>
            </a:r>
          </a:p>
          <a:p>
            <a:pPr marL="612000" marR="0" lvl="1" indent="-252000" algn="l" defTabSz="914400" rtl="0" eaLnBrk="1" fontAlgn="auto" latinLnBrk="0" hangingPunct="1">
              <a:lnSpc>
                <a:spcPct val="110000"/>
              </a:lnSpc>
              <a:spcBef>
                <a:spcPts val="900"/>
              </a:spcBef>
              <a:spcAft>
                <a:spcPts val="0"/>
              </a:spcAft>
              <a:buClrTx/>
              <a:buSzTx/>
              <a:buFont typeface="Wingdings" panose="05000000000000000000" pitchFamily="2" charset="2"/>
              <a:buChar char="§"/>
              <a:tabLst/>
              <a:defRPr/>
            </a:pPr>
            <a:r>
              <a:rPr kumimoji="0" lang="en-AU" sz="1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This water is critical to site water management and the site water balance</a:t>
            </a:r>
          </a:p>
          <a:p>
            <a:pPr marL="612000" marR="0" lvl="1" indent="-252000" algn="l" defTabSz="914400" rtl="0" eaLnBrk="1" fontAlgn="auto" latinLnBrk="0" hangingPunct="1">
              <a:lnSpc>
                <a:spcPct val="110000"/>
              </a:lnSpc>
              <a:spcBef>
                <a:spcPts val="900"/>
              </a:spcBef>
              <a:spcAft>
                <a:spcPts val="0"/>
              </a:spcAft>
              <a:buClrTx/>
              <a:buSzTx/>
              <a:buFont typeface="Wingdings" panose="05000000000000000000" pitchFamily="2" charset="2"/>
              <a:buChar char="§"/>
              <a:tabLst/>
              <a:defRPr/>
            </a:pPr>
            <a:r>
              <a:rPr kumimoji="0" lang="en-AU" sz="1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No plans for off-site beneficial re-use as this because:</a:t>
            </a:r>
          </a:p>
          <a:p>
            <a:pPr marL="900000" marR="0" lvl="2" indent="-285750" algn="l" defTabSz="914400" rtl="0" eaLnBrk="1" fontAlgn="auto" latinLnBrk="0" hangingPunct="1">
              <a:lnSpc>
                <a:spcPct val="110000"/>
              </a:lnSpc>
              <a:spcBef>
                <a:spcPts val="600"/>
              </a:spcBef>
              <a:spcAft>
                <a:spcPts val="0"/>
              </a:spcAft>
              <a:buClrTx/>
              <a:buSzTx/>
              <a:buFont typeface="Arial" panose="020B0604020202020204" pitchFamily="34" charset="0"/>
              <a:buChar char="•"/>
              <a:tabLst/>
              <a:defRPr/>
            </a:pPr>
            <a:r>
              <a:rPr kumimoji="0" lang="en-AU" sz="1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Mine designed to be a NIL Discharge Mine</a:t>
            </a:r>
          </a:p>
          <a:p>
            <a:pPr marL="900000" marR="0" lvl="2" indent="-285750" algn="l" defTabSz="914400" rtl="0" eaLnBrk="1" fontAlgn="auto" latinLnBrk="0" hangingPunct="1">
              <a:lnSpc>
                <a:spcPct val="110000"/>
              </a:lnSpc>
              <a:spcBef>
                <a:spcPts val="600"/>
              </a:spcBef>
              <a:spcAft>
                <a:spcPts val="0"/>
              </a:spcAft>
              <a:buClrTx/>
              <a:buSzTx/>
              <a:buFont typeface="Arial" panose="020B0604020202020204" pitchFamily="34" charset="0"/>
              <a:buChar char="•"/>
              <a:tabLst/>
              <a:defRPr/>
            </a:pPr>
            <a:r>
              <a:rPr kumimoji="0" lang="en-AU" sz="1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Off-site Transfer of Mine Water would increase requirement for use of external water sources (e.g. Namoi River and Project </a:t>
            </a:r>
            <a:r>
              <a:rPr kumimoji="0" lang="en-AU" sz="1700" b="0" i="0" u="none" strike="noStrike" kern="1200" cap="none" spc="0" normalizeH="0" baseline="0" noProof="0" dirty="0" err="1">
                <a:ln>
                  <a:noFill/>
                </a:ln>
                <a:solidFill>
                  <a:srgbClr val="000000"/>
                </a:solidFill>
                <a:effectLst/>
                <a:uLnTx/>
                <a:uFillTx/>
                <a:latin typeface="Arial Narrow" panose="020B0606020202030204" pitchFamily="34" charset="0"/>
                <a:ea typeface="+mn-ea"/>
                <a:cs typeface="+mn-cs"/>
              </a:rPr>
              <a:t>borefield</a:t>
            </a:r>
            <a:r>
              <a:rPr kumimoji="0" lang="en-AU" sz="17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a:t>
            </a:r>
          </a:p>
          <a:p>
            <a:pPr marL="360000" marR="0" lvl="1"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1942012445"/>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53">
            <a:extLst>
              <a:ext uri="{FF2B5EF4-FFF2-40B4-BE49-F238E27FC236}">
                <a16:creationId xmlns:a16="http://schemas.microsoft.com/office/drawing/2014/main" id="{9AD60930-E763-4955-B257-93B5D1C68D76}"/>
              </a:ext>
            </a:extLst>
          </p:cNvPr>
          <p:cNvSpPr>
            <a:spLocks noGrp="1" noChangeArrowheads="1"/>
          </p:cNvSpPr>
          <p:nvPr>
            <p:ph type="sldNum" sz="quarter" idx="10"/>
          </p:nvPr>
        </p:nvSpPr>
        <p:spPr>
          <a:xfrm>
            <a:off x="539750" y="6545263"/>
            <a:ext cx="647700" cy="196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45720" rIns="36000" bIns="45720" anchor="t"/>
          <a:lstStyle>
            <a:lvl1pPr>
              <a:spcBef>
                <a:spcPct val="20000"/>
              </a:spcBef>
              <a:buClr>
                <a:srgbClr val="969696"/>
              </a:buClr>
              <a:buSzPct val="80000"/>
              <a:buFont typeface="Wingdings 3" panose="05040102010807070707" pitchFamily="18" charset="2"/>
              <a:buChar char="u"/>
              <a:defRPr sz="2400">
                <a:solidFill>
                  <a:schemeClr val="tx1"/>
                </a:solidFill>
                <a:latin typeface="Arial" panose="020B0604020202020204" pitchFamily="34" charset="0"/>
              </a:defRPr>
            </a:lvl1pPr>
            <a:lvl2pPr marL="742950" indent="-285750">
              <a:spcBef>
                <a:spcPct val="20000"/>
              </a:spcBef>
              <a:buClr>
                <a:srgbClr val="FF1100"/>
              </a:buClr>
              <a:buFont typeface="Symbol" panose="05050102010706020507" pitchFamily="18" charset="2"/>
              <a:buChar char="·"/>
              <a:defRPr sz="2000">
                <a:solidFill>
                  <a:schemeClr val="tx1"/>
                </a:solidFill>
                <a:latin typeface="Arial" panose="020B0604020202020204" pitchFamily="34" charset="0"/>
              </a:defRPr>
            </a:lvl2pPr>
            <a:lvl3pPr marL="1143000" indent="-228600">
              <a:spcBef>
                <a:spcPct val="20000"/>
              </a:spcBef>
              <a:buClr>
                <a:schemeClr val="tx1"/>
              </a:buClr>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Clr>
                <a:srgbClr val="969696"/>
              </a:buClr>
              <a:buSzPct val="80000"/>
              <a:buFont typeface="Times New Roman" panose="02020603050405020304" pitchFamily="18" charset="0"/>
              <a:buChar char="♦"/>
              <a:defRPr sz="1600">
                <a:solidFill>
                  <a:schemeClr val="tx1"/>
                </a:solidFill>
                <a:latin typeface="Arial" panose="020B0604020202020204" pitchFamily="34" charset="0"/>
              </a:defRPr>
            </a:lvl4pPr>
            <a:lvl5pPr marL="2057400" indent="-228600">
              <a:spcBef>
                <a:spcPct val="20000"/>
              </a:spcBef>
              <a:buClr>
                <a:schemeClr val="tx1"/>
              </a:buClr>
              <a:buSzPct val="8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0000"/>
              <a:buFont typeface="Arial" panose="020B0604020202020204" pitchFamily="34" charset="0"/>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fld id="{A17CD221-21FB-439C-ACD1-2B7EAA472591}" type="slidenum">
              <a:rPr kumimoji="0" lang="en-AU" altLang="en-US" sz="700" b="0" i="0" u="none" strike="noStrike" kern="1200" cap="none" spc="0" normalizeH="0" baseline="0" noProof="0" smtClean="0">
                <a:ln>
                  <a:noFill/>
                </a:ln>
                <a:solidFill>
                  <a:srgbClr val="093678"/>
                </a:solidFill>
                <a:effectLst/>
                <a:uLnTx/>
                <a:uFillTx/>
                <a:latin typeface="Arial" panose="020B0604020202020204" pitchFamily="34" charset="0"/>
                <a:ea typeface="+mn-ea"/>
                <a:cs typeface="+mn-cs"/>
              </a:rPr>
              <a:pPr marL="0" marR="0" lvl="0" indent="0" algn="l" defTabSz="914400" rtl="0" eaLnBrk="0" fontAlgn="base" latinLnBrk="0" hangingPunct="0">
                <a:lnSpc>
                  <a:spcPct val="90000"/>
                </a:lnSpc>
                <a:spcBef>
                  <a:spcPct val="0"/>
                </a:spcBef>
                <a:spcAft>
                  <a:spcPct val="0"/>
                </a:spcAft>
                <a:buClrTx/>
                <a:buSzTx/>
                <a:buFontTx/>
                <a:buNone/>
                <a:tabLst/>
                <a:defRPr/>
              </a:pPr>
              <a:t>48</a:t>
            </a:fld>
            <a:endParaRPr kumimoji="0" lang="en-AU" altLang="en-US" sz="700" b="0" i="0" u="none" strike="noStrike" kern="1200" cap="none" spc="0" normalizeH="0" baseline="0" noProof="0">
              <a:ln>
                <a:noFill/>
              </a:ln>
              <a:solidFill>
                <a:srgbClr val="093678"/>
              </a:solidFill>
              <a:effectLst/>
              <a:uLnTx/>
              <a:uFillTx/>
              <a:latin typeface="Arial" panose="020B0604020202020204" pitchFamily="34" charset="0"/>
              <a:ea typeface="+mn-ea"/>
              <a:cs typeface="+mn-cs"/>
            </a:endParaRPr>
          </a:p>
        </p:txBody>
      </p:sp>
      <p:pic>
        <p:nvPicPr>
          <p:cNvPr id="29699" name="Picture 5">
            <a:extLst>
              <a:ext uri="{FF2B5EF4-FFF2-40B4-BE49-F238E27FC236}">
                <a16:creationId xmlns:a16="http://schemas.microsoft.com/office/drawing/2014/main" id="{86EE9F28-8183-446D-876D-95A5A14BE0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85077" b="97929"/>
          <a:stretch>
            <a:fillRect/>
          </a:stretch>
        </p:blipFill>
        <p:spPr bwMode="auto">
          <a:xfrm>
            <a:off x="2163763" y="301625"/>
            <a:ext cx="35941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a:extLst>
              <a:ext uri="{FF2B5EF4-FFF2-40B4-BE49-F238E27FC236}">
                <a16:creationId xmlns:a16="http://schemas.microsoft.com/office/drawing/2014/main" id="{E4286FF7-9647-4C7A-9E90-AB1129DAE4CA}"/>
              </a:ext>
            </a:extLst>
          </p:cNvPr>
          <p:cNvSpPr txBox="1">
            <a:spLocks noChangeArrowheads="1"/>
          </p:cNvSpPr>
          <p:nvPr/>
        </p:nvSpPr>
        <p:spPr bwMode="auto">
          <a:xfrm>
            <a:off x="3733800" y="152400"/>
            <a:ext cx="50530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lgn="r" rtl="0" eaLnBrk="0" fontAlgn="base" hangingPunct="0">
              <a:spcBef>
                <a:spcPct val="50000"/>
              </a:spcBef>
              <a:spcAft>
                <a:spcPct val="0"/>
              </a:spcAft>
              <a:defRPr sz="2400">
                <a:solidFill>
                  <a:schemeClr val="tx1"/>
                </a:solidFill>
                <a:latin typeface="+mj-lt"/>
                <a:ea typeface="+mj-ea"/>
                <a:cs typeface="+mj-cs"/>
              </a:defRPr>
            </a:lvl1pPr>
            <a:lvl2pPr algn="r" rtl="0" eaLnBrk="0" fontAlgn="base" hangingPunct="0">
              <a:spcBef>
                <a:spcPct val="50000"/>
              </a:spcBef>
              <a:spcAft>
                <a:spcPct val="0"/>
              </a:spcAft>
              <a:defRPr sz="2400">
                <a:solidFill>
                  <a:schemeClr val="tx1"/>
                </a:solidFill>
                <a:latin typeface="Arial" charset="0"/>
              </a:defRPr>
            </a:lvl2pPr>
            <a:lvl3pPr algn="r" rtl="0" eaLnBrk="0" fontAlgn="base" hangingPunct="0">
              <a:spcBef>
                <a:spcPct val="50000"/>
              </a:spcBef>
              <a:spcAft>
                <a:spcPct val="0"/>
              </a:spcAft>
              <a:defRPr sz="2400">
                <a:solidFill>
                  <a:schemeClr val="tx1"/>
                </a:solidFill>
                <a:latin typeface="Arial" charset="0"/>
              </a:defRPr>
            </a:lvl3pPr>
            <a:lvl4pPr algn="r" rtl="0" eaLnBrk="0" fontAlgn="base" hangingPunct="0">
              <a:spcBef>
                <a:spcPct val="50000"/>
              </a:spcBef>
              <a:spcAft>
                <a:spcPct val="0"/>
              </a:spcAft>
              <a:defRPr sz="2400">
                <a:solidFill>
                  <a:schemeClr val="tx1"/>
                </a:solidFill>
                <a:latin typeface="Arial" charset="0"/>
              </a:defRPr>
            </a:lvl4pPr>
            <a:lvl5pPr algn="r" rtl="0" eaLnBrk="0" fontAlgn="base" hangingPunct="0">
              <a:spcBef>
                <a:spcPct val="50000"/>
              </a:spcBef>
              <a:spcAft>
                <a:spcPct val="0"/>
              </a:spcAft>
              <a:defRPr sz="2400">
                <a:solidFill>
                  <a:schemeClr val="tx1"/>
                </a:solidFill>
                <a:latin typeface="Arial" charset="0"/>
              </a:defRPr>
            </a:lvl5pPr>
            <a:lvl6pPr marL="457200" algn="r" rtl="0" eaLnBrk="0" fontAlgn="base" hangingPunct="0">
              <a:spcBef>
                <a:spcPct val="50000"/>
              </a:spcBef>
              <a:spcAft>
                <a:spcPct val="0"/>
              </a:spcAft>
              <a:defRPr sz="2400">
                <a:solidFill>
                  <a:schemeClr val="tx1"/>
                </a:solidFill>
                <a:latin typeface="Arial" charset="0"/>
              </a:defRPr>
            </a:lvl6pPr>
            <a:lvl7pPr marL="914400" algn="r" rtl="0" eaLnBrk="0" fontAlgn="base" hangingPunct="0">
              <a:spcBef>
                <a:spcPct val="50000"/>
              </a:spcBef>
              <a:spcAft>
                <a:spcPct val="0"/>
              </a:spcAft>
              <a:defRPr sz="2400">
                <a:solidFill>
                  <a:schemeClr val="tx1"/>
                </a:solidFill>
                <a:latin typeface="Arial" charset="0"/>
              </a:defRPr>
            </a:lvl7pPr>
            <a:lvl8pPr marL="1371600" algn="r" rtl="0" eaLnBrk="0" fontAlgn="base" hangingPunct="0">
              <a:spcBef>
                <a:spcPct val="50000"/>
              </a:spcBef>
              <a:spcAft>
                <a:spcPct val="0"/>
              </a:spcAft>
              <a:defRPr sz="2400">
                <a:solidFill>
                  <a:schemeClr val="tx1"/>
                </a:solidFill>
                <a:latin typeface="Arial" charset="0"/>
              </a:defRPr>
            </a:lvl8pPr>
            <a:lvl9pPr marL="1828800" algn="r" rtl="0" eaLnBrk="0" fontAlgn="base" hangingPunct="0">
              <a:spcBef>
                <a:spcPct val="50000"/>
              </a:spcBef>
              <a:spcAft>
                <a:spcPct val="0"/>
              </a:spcAft>
              <a:defRPr sz="2400">
                <a:solidFill>
                  <a:schemeClr val="tx1"/>
                </a:solidFill>
                <a:latin typeface="Arial"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GB" altLang="en-US" sz="1800" b="1" i="0" u="none" strike="noStrike" kern="0" cap="none" spc="0" normalizeH="0" baseline="0" noProof="0">
                <a:ln>
                  <a:noFill/>
                </a:ln>
                <a:solidFill>
                  <a:srgbClr val="000000"/>
                </a:solidFill>
                <a:effectLst/>
                <a:uLnTx/>
                <a:uFillTx/>
                <a:latin typeface="Arial Narrow" panose="020B0606020202030204" pitchFamily="34" charset="0"/>
                <a:ea typeface="+mj-ea"/>
                <a:cs typeface="+mj-cs"/>
              </a:rPr>
              <a:t>Vickery Extension Project</a:t>
            </a:r>
            <a:br>
              <a:rPr kumimoji="0" lang="en-GB" altLang="en-US" sz="1800" b="1" i="0" u="none" strike="noStrike" kern="0" cap="none" spc="0" normalizeH="0" baseline="0" noProof="0">
                <a:ln>
                  <a:noFill/>
                </a:ln>
                <a:solidFill>
                  <a:srgbClr val="000000"/>
                </a:solidFill>
                <a:effectLst/>
                <a:uLnTx/>
                <a:uFillTx/>
                <a:latin typeface="Arial Narrow" panose="020B0606020202030204" pitchFamily="34" charset="0"/>
                <a:ea typeface="+mj-ea"/>
                <a:cs typeface="+mj-cs"/>
              </a:rPr>
            </a:br>
            <a:r>
              <a:rPr kumimoji="0" lang="en-GB" altLang="en-US" sz="1800" b="1" i="0" u="none" strike="noStrike" kern="0" cap="none" spc="0" normalizeH="0" baseline="0" noProof="0">
                <a:ln>
                  <a:noFill/>
                </a:ln>
                <a:solidFill>
                  <a:srgbClr val="000000"/>
                </a:solidFill>
                <a:effectLst/>
                <a:uLnTx/>
                <a:uFillTx/>
                <a:latin typeface="Arial Narrow" panose="020B0606020202030204" pitchFamily="34" charset="0"/>
                <a:ea typeface="+mj-ea"/>
                <a:cs typeface="+mj-cs"/>
              </a:rPr>
              <a:t>Surface Water Assessment</a:t>
            </a:r>
            <a:br>
              <a:rPr kumimoji="0" lang="en-GB" altLang="en-US" sz="2000" b="1" i="0" u="none" strike="noStrike" kern="0" cap="none" spc="0" normalizeH="0" baseline="0" noProof="0">
                <a:ln>
                  <a:noFill/>
                </a:ln>
                <a:solidFill>
                  <a:srgbClr val="000000"/>
                </a:solidFill>
                <a:effectLst/>
                <a:uLnTx/>
                <a:uFillTx/>
                <a:latin typeface="Arial Narrow" panose="020B0606020202030204" pitchFamily="34" charset="0"/>
                <a:ea typeface="+mj-ea"/>
                <a:cs typeface="+mj-cs"/>
              </a:rPr>
            </a:br>
            <a:endParaRPr kumimoji="0" lang="en-AU" altLang="en-US" sz="1800" b="1" i="0" u="none" strike="noStrike" kern="0" cap="none" spc="0" normalizeH="0" baseline="0" noProof="0" dirty="0">
              <a:ln>
                <a:noFill/>
              </a:ln>
              <a:solidFill>
                <a:srgbClr val="FF1100"/>
              </a:solidFill>
              <a:effectLst/>
              <a:uLnTx/>
              <a:uFillTx/>
              <a:latin typeface="Arial Narrow" panose="020B0606020202030204" pitchFamily="34" charset="0"/>
              <a:ea typeface="+mj-ea"/>
              <a:cs typeface="+mj-cs"/>
            </a:endParaRPr>
          </a:p>
        </p:txBody>
      </p:sp>
      <p:sp>
        <p:nvSpPr>
          <p:cNvPr id="11" name="Rectangle 2">
            <a:extLst>
              <a:ext uri="{FF2B5EF4-FFF2-40B4-BE49-F238E27FC236}">
                <a16:creationId xmlns:a16="http://schemas.microsoft.com/office/drawing/2014/main" id="{473F149B-DD59-47BC-A4B8-57762F589D32}"/>
              </a:ext>
            </a:extLst>
          </p:cNvPr>
          <p:cNvSpPr txBox="1">
            <a:spLocks noChangeArrowheads="1"/>
          </p:cNvSpPr>
          <p:nvPr/>
        </p:nvSpPr>
        <p:spPr bwMode="auto">
          <a:xfrm>
            <a:off x="380999" y="937260"/>
            <a:ext cx="8496299"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lgn="r" rtl="0" eaLnBrk="0" fontAlgn="base" hangingPunct="0">
              <a:spcBef>
                <a:spcPct val="50000"/>
              </a:spcBef>
              <a:spcAft>
                <a:spcPct val="0"/>
              </a:spcAft>
              <a:defRPr sz="2400">
                <a:solidFill>
                  <a:schemeClr val="tx1"/>
                </a:solidFill>
                <a:latin typeface="+mj-lt"/>
                <a:ea typeface="+mj-ea"/>
                <a:cs typeface="+mj-cs"/>
              </a:defRPr>
            </a:lvl1pPr>
            <a:lvl2pPr algn="r" rtl="0" eaLnBrk="0" fontAlgn="base" hangingPunct="0">
              <a:spcBef>
                <a:spcPct val="50000"/>
              </a:spcBef>
              <a:spcAft>
                <a:spcPct val="0"/>
              </a:spcAft>
              <a:defRPr sz="2400">
                <a:solidFill>
                  <a:schemeClr val="tx1"/>
                </a:solidFill>
                <a:latin typeface="Arial" charset="0"/>
              </a:defRPr>
            </a:lvl2pPr>
            <a:lvl3pPr algn="r" rtl="0" eaLnBrk="0" fontAlgn="base" hangingPunct="0">
              <a:spcBef>
                <a:spcPct val="50000"/>
              </a:spcBef>
              <a:spcAft>
                <a:spcPct val="0"/>
              </a:spcAft>
              <a:defRPr sz="2400">
                <a:solidFill>
                  <a:schemeClr val="tx1"/>
                </a:solidFill>
                <a:latin typeface="Arial" charset="0"/>
              </a:defRPr>
            </a:lvl3pPr>
            <a:lvl4pPr algn="r" rtl="0" eaLnBrk="0" fontAlgn="base" hangingPunct="0">
              <a:spcBef>
                <a:spcPct val="50000"/>
              </a:spcBef>
              <a:spcAft>
                <a:spcPct val="0"/>
              </a:spcAft>
              <a:defRPr sz="2400">
                <a:solidFill>
                  <a:schemeClr val="tx1"/>
                </a:solidFill>
                <a:latin typeface="Arial" charset="0"/>
              </a:defRPr>
            </a:lvl4pPr>
            <a:lvl5pPr algn="r" rtl="0" eaLnBrk="0" fontAlgn="base" hangingPunct="0">
              <a:spcBef>
                <a:spcPct val="50000"/>
              </a:spcBef>
              <a:spcAft>
                <a:spcPct val="0"/>
              </a:spcAft>
              <a:defRPr sz="2400">
                <a:solidFill>
                  <a:schemeClr val="tx1"/>
                </a:solidFill>
                <a:latin typeface="Arial" charset="0"/>
              </a:defRPr>
            </a:lvl5pPr>
            <a:lvl6pPr marL="457200" algn="r" rtl="0" eaLnBrk="0" fontAlgn="base" hangingPunct="0">
              <a:spcBef>
                <a:spcPct val="50000"/>
              </a:spcBef>
              <a:spcAft>
                <a:spcPct val="0"/>
              </a:spcAft>
              <a:defRPr sz="2400">
                <a:solidFill>
                  <a:schemeClr val="tx1"/>
                </a:solidFill>
                <a:latin typeface="Arial" charset="0"/>
              </a:defRPr>
            </a:lvl6pPr>
            <a:lvl7pPr marL="914400" algn="r" rtl="0" eaLnBrk="0" fontAlgn="base" hangingPunct="0">
              <a:spcBef>
                <a:spcPct val="50000"/>
              </a:spcBef>
              <a:spcAft>
                <a:spcPct val="0"/>
              </a:spcAft>
              <a:defRPr sz="2400">
                <a:solidFill>
                  <a:schemeClr val="tx1"/>
                </a:solidFill>
                <a:latin typeface="Arial" charset="0"/>
              </a:defRPr>
            </a:lvl7pPr>
            <a:lvl8pPr marL="1371600" algn="r" rtl="0" eaLnBrk="0" fontAlgn="base" hangingPunct="0">
              <a:spcBef>
                <a:spcPct val="50000"/>
              </a:spcBef>
              <a:spcAft>
                <a:spcPct val="0"/>
              </a:spcAft>
              <a:defRPr sz="2400">
                <a:solidFill>
                  <a:schemeClr val="tx1"/>
                </a:solidFill>
                <a:latin typeface="Arial" charset="0"/>
              </a:defRPr>
            </a:lvl8pPr>
            <a:lvl9pPr marL="1828800" algn="r" rtl="0" eaLnBrk="0" fontAlgn="base" hangingPunct="0">
              <a:spcBef>
                <a:spcPct val="50000"/>
              </a:spcBef>
              <a:spcAft>
                <a:spcPct val="0"/>
              </a:spcAft>
              <a:defRPr sz="2400">
                <a:solidFill>
                  <a:schemeClr val="tx1"/>
                </a:solidFill>
                <a:latin typeface="Arial" charset="0"/>
              </a:defRPr>
            </a:lvl9pPr>
          </a:lstStyle>
          <a:p>
            <a:pPr marL="0" marR="0" lvl="0" indent="0" algn="l" defTabSz="914400" rtl="0" eaLnBrk="0" fontAlgn="base" latinLnBrk="0" hangingPunct="0">
              <a:lnSpc>
                <a:spcPct val="100000"/>
              </a:lnSpc>
              <a:spcBef>
                <a:spcPts val="1200"/>
              </a:spcBef>
              <a:spcAft>
                <a:spcPct val="0"/>
              </a:spcAft>
              <a:buClrTx/>
              <a:buSzTx/>
              <a:buFontTx/>
              <a:buNone/>
              <a:tabLst/>
              <a:defRPr/>
            </a:pPr>
            <a:r>
              <a:rPr kumimoji="0" lang="en-AU" altLang="en-US" sz="1800" b="1" i="1" u="none" strike="noStrike" kern="0" cap="none" spc="0" normalizeH="0" baseline="0" noProof="0" dirty="0">
                <a:ln>
                  <a:noFill/>
                </a:ln>
                <a:solidFill>
                  <a:srgbClr val="000000"/>
                </a:solidFill>
                <a:effectLst/>
                <a:uLnTx/>
                <a:uFillTx/>
                <a:latin typeface="Arial Narrow" panose="020B0606020202030204" pitchFamily="34" charset="0"/>
                <a:ea typeface="+mj-ea"/>
                <a:cs typeface="+mj-cs"/>
              </a:rPr>
              <a:t>Reviewers have suggested that the available storage for mine water needs to be increased to prevent the risk of an inadvertent damaging discharge during prolonged inclement weather.  Could Whitehaven comment on the need or otherwise for this?</a:t>
            </a:r>
            <a:endParaRPr kumimoji="0" lang="en-AU" altLang="en-US" sz="1800" b="1" i="1" u="none" strike="noStrike" kern="0" cap="none" spc="0" normalizeH="0" baseline="0" noProof="0" dirty="0">
              <a:ln>
                <a:noFill/>
              </a:ln>
              <a:solidFill>
                <a:srgbClr val="FF1100"/>
              </a:solidFill>
              <a:effectLst/>
              <a:uLnTx/>
              <a:uFillTx/>
              <a:latin typeface="Arial Narrow" panose="020B0606020202030204" pitchFamily="34" charset="0"/>
              <a:ea typeface="+mj-ea"/>
              <a:cs typeface="+mj-cs"/>
            </a:endParaRPr>
          </a:p>
        </p:txBody>
      </p:sp>
      <p:sp>
        <p:nvSpPr>
          <p:cNvPr id="8" name="Rectangle 7">
            <a:extLst>
              <a:ext uri="{FF2B5EF4-FFF2-40B4-BE49-F238E27FC236}">
                <a16:creationId xmlns:a16="http://schemas.microsoft.com/office/drawing/2014/main" id="{5454A26D-E5DA-4C8A-A3F6-9CAD6F5F6196}"/>
              </a:ext>
            </a:extLst>
          </p:cNvPr>
          <p:cNvSpPr/>
          <p:nvPr/>
        </p:nvSpPr>
        <p:spPr bwMode="auto">
          <a:xfrm>
            <a:off x="7907186" y="6366681"/>
            <a:ext cx="1112292" cy="375432"/>
          </a:xfrm>
          <a:prstGeom prst="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endParaRPr>
          </a:p>
        </p:txBody>
      </p:sp>
      <p:sp>
        <p:nvSpPr>
          <p:cNvPr id="9" name="Content Placeholder 2">
            <a:extLst>
              <a:ext uri="{FF2B5EF4-FFF2-40B4-BE49-F238E27FC236}">
                <a16:creationId xmlns:a16="http://schemas.microsoft.com/office/drawing/2014/main" id="{C03DA174-D119-4D42-9930-3FF4871FAC95}"/>
              </a:ext>
            </a:extLst>
          </p:cNvPr>
          <p:cNvSpPr>
            <a:spLocks noGrp="1"/>
          </p:cNvSpPr>
          <p:nvPr>
            <p:ph idx="1"/>
          </p:nvPr>
        </p:nvSpPr>
        <p:spPr>
          <a:xfrm>
            <a:off x="380999" y="1874519"/>
            <a:ext cx="8337569" cy="4670743"/>
          </a:xfrm>
        </p:spPr>
        <p:txBody>
          <a:bodyPr>
            <a:normAutofit/>
          </a:bodyPr>
          <a:lstStyle/>
          <a:p>
            <a:pPr marL="360000" indent="-360000">
              <a:spcBef>
                <a:spcPts val="1200"/>
              </a:spcBef>
              <a:buClrTx/>
              <a:buFont typeface="Wingdings" panose="05000000000000000000" pitchFamily="2" charset="2"/>
              <a:buChar char="§"/>
            </a:pPr>
            <a:r>
              <a:rPr lang="en-AU" sz="1700" dirty="0">
                <a:latin typeface="Arial Narrow" panose="020B0606020202030204" pitchFamily="34" charset="0"/>
              </a:rPr>
              <a:t>Sediment Dam design is inherently over-designed to account for maximum catchment area over the Project life and reuse of water on-site</a:t>
            </a:r>
          </a:p>
          <a:p>
            <a:pPr marL="360000" indent="-360000">
              <a:spcBef>
                <a:spcPts val="1200"/>
              </a:spcBef>
              <a:buClrTx/>
              <a:buFont typeface="Wingdings" panose="05000000000000000000" pitchFamily="2" charset="2"/>
              <a:buChar char="§"/>
            </a:pPr>
            <a:r>
              <a:rPr lang="en-AU" sz="1700" dirty="0">
                <a:latin typeface="Arial Narrow" panose="020B0606020202030204" pitchFamily="34" charset="0"/>
              </a:rPr>
              <a:t>Mine designed to be a NIL Discharge Mine</a:t>
            </a:r>
          </a:p>
          <a:p>
            <a:pPr marL="360000" indent="-252000">
              <a:spcBef>
                <a:spcPts val="600"/>
              </a:spcBef>
              <a:buNone/>
            </a:pPr>
            <a:r>
              <a:rPr lang="en-AU" sz="1700" dirty="0">
                <a:latin typeface="Arial Narrow" panose="020B0606020202030204" pitchFamily="34" charset="0"/>
                <a:sym typeface="Wingdings" panose="05000000000000000000" pitchFamily="2" charset="2"/>
              </a:rPr>
              <a:t>	</a:t>
            </a:r>
            <a:r>
              <a:rPr lang="en-AU" sz="1400" dirty="0">
                <a:latin typeface="Arial Narrow" panose="020B0606020202030204" pitchFamily="34" charset="0"/>
                <a:sym typeface="Wingdings" panose="05000000000000000000" pitchFamily="2" charset="2"/>
              </a:rPr>
              <a:t></a:t>
            </a:r>
            <a:r>
              <a:rPr lang="en-AU" sz="1700" dirty="0">
                <a:latin typeface="Arial Narrow" panose="020B0606020202030204" pitchFamily="34" charset="0"/>
                <a:sym typeface="Wingdings" panose="05000000000000000000" pitchFamily="2" charset="2"/>
              </a:rPr>
              <a:t> </a:t>
            </a:r>
            <a:r>
              <a:rPr lang="en-AU" sz="1600" dirty="0">
                <a:latin typeface="Arial Narrow" panose="020B0606020202030204" pitchFamily="34" charset="0"/>
                <a:sym typeface="Wingdings" panose="05000000000000000000" pitchFamily="2" charset="2"/>
              </a:rPr>
              <a:t>No </a:t>
            </a:r>
            <a:r>
              <a:rPr lang="en-AU" sz="1600" dirty="0">
                <a:latin typeface="Arial Narrow" panose="020B0606020202030204" pitchFamily="34" charset="0"/>
              </a:rPr>
              <a:t>mine water or coal contact water will be discharged from the site</a:t>
            </a:r>
          </a:p>
          <a:p>
            <a:pPr marL="360000" indent="-360000">
              <a:spcBef>
                <a:spcPts val="1200"/>
              </a:spcBef>
              <a:buClrTx/>
              <a:buFont typeface="Wingdings" panose="05000000000000000000" pitchFamily="2" charset="2"/>
              <a:buChar char="§"/>
            </a:pPr>
            <a:r>
              <a:rPr lang="en-AU" sz="1700" dirty="0">
                <a:latin typeface="Arial Narrow" panose="020B0606020202030204" pitchFamily="34" charset="0"/>
              </a:rPr>
              <a:t>Sediment dams will collect sediment-laden runoff from active waste rock emplacement and rehabilitation areas…..</a:t>
            </a:r>
          </a:p>
          <a:p>
            <a:pPr marL="360000" indent="-252000">
              <a:spcBef>
                <a:spcPts val="600"/>
              </a:spcBef>
              <a:buNone/>
            </a:pPr>
            <a:r>
              <a:rPr lang="en-AU" sz="1700" dirty="0">
                <a:latin typeface="Arial Narrow" panose="020B0606020202030204" pitchFamily="34" charset="0"/>
                <a:sym typeface="Wingdings" panose="05000000000000000000" pitchFamily="2" charset="2"/>
              </a:rPr>
              <a:t>	</a:t>
            </a:r>
            <a:r>
              <a:rPr lang="en-AU" sz="1400" dirty="0">
                <a:latin typeface="Arial Narrow" panose="020B0606020202030204" pitchFamily="34" charset="0"/>
                <a:sym typeface="Wingdings" panose="05000000000000000000" pitchFamily="2" charset="2"/>
              </a:rPr>
              <a:t></a:t>
            </a:r>
            <a:r>
              <a:rPr lang="en-AU" sz="1700" dirty="0">
                <a:latin typeface="Arial Narrow" panose="020B0606020202030204" pitchFamily="34" charset="0"/>
                <a:sym typeface="Wingdings" panose="05000000000000000000" pitchFamily="2" charset="2"/>
              </a:rPr>
              <a:t> </a:t>
            </a:r>
            <a:r>
              <a:rPr lang="en-AU" sz="1600" dirty="0">
                <a:latin typeface="Arial Narrow" panose="020B0606020202030204" pitchFamily="34" charset="0"/>
                <a:sym typeface="Wingdings" panose="05000000000000000000" pitchFamily="2" charset="2"/>
              </a:rPr>
              <a:t>but NOT mine or coal contact water</a:t>
            </a:r>
            <a:endParaRPr lang="en-AU" sz="1600" dirty="0">
              <a:latin typeface="Arial Narrow" panose="020B0606020202030204" pitchFamily="34" charset="0"/>
            </a:endParaRPr>
          </a:p>
          <a:p>
            <a:pPr marL="360000" lvl="1" indent="-360000">
              <a:spcBef>
                <a:spcPts val="1200"/>
              </a:spcBef>
              <a:buClrTx/>
              <a:buFont typeface="Wingdings" panose="05000000000000000000" pitchFamily="2" charset="2"/>
              <a:buChar char="§"/>
            </a:pPr>
            <a:r>
              <a:rPr lang="en-AU" sz="1700" dirty="0">
                <a:latin typeface="Arial Narrow" panose="020B0606020202030204" pitchFamily="34" charset="0"/>
                <a:ea typeface="+mn-ea"/>
                <a:cs typeface="+mn-cs"/>
              </a:rPr>
              <a:t>Sediment dams conceptually designed according to standard practice </a:t>
            </a:r>
          </a:p>
          <a:p>
            <a:pPr marL="360000" lvl="1" indent="-252000">
              <a:spcBef>
                <a:spcPts val="600"/>
              </a:spcBef>
              <a:buNone/>
            </a:pPr>
            <a:r>
              <a:rPr lang="en-AU" sz="1700" dirty="0">
                <a:latin typeface="Arial Narrow" panose="020B0606020202030204" pitchFamily="34" charset="0"/>
                <a:sym typeface="Wingdings" panose="05000000000000000000" pitchFamily="2" charset="2"/>
              </a:rPr>
              <a:t>	</a:t>
            </a:r>
            <a:r>
              <a:rPr lang="en-AU" sz="1400" dirty="0">
                <a:latin typeface="Arial Narrow" panose="020B0606020202030204" pitchFamily="34" charset="0"/>
                <a:sym typeface="Wingdings" panose="05000000000000000000" pitchFamily="2" charset="2"/>
              </a:rPr>
              <a:t></a:t>
            </a:r>
            <a:r>
              <a:rPr lang="en-AU" sz="1700" dirty="0">
                <a:latin typeface="Arial Narrow" panose="020B0606020202030204" pitchFamily="34" charset="0"/>
                <a:sym typeface="Wingdings" panose="05000000000000000000" pitchFamily="2" charset="2"/>
              </a:rPr>
              <a:t> </a:t>
            </a:r>
            <a:r>
              <a:rPr lang="en-AU" sz="1600" dirty="0">
                <a:latin typeface="Arial Narrow" panose="020B0606020202030204" pitchFamily="34" charset="0"/>
                <a:sym typeface="Wingdings" panose="05000000000000000000" pitchFamily="2" charset="2"/>
              </a:rPr>
              <a:t>Based on guidelines in “the Blue Book” (</a:t>
            </a:r>
            <a:r>
              <a:rPr lang="en-AU" sz="1600" dirty="0" err="1">
                <a:latin typeface="Arial Narrow" panose="020B0606020202030204" pitchFamily="34" charset="0"/>
                <a:sym typeface="Wingdings" panose="05000000000000000000" pitchFamily="2" charset="2"/>
              </a:rPr>
              <a:t>Landcom</a:t>
            </a:r>
            <a:r>
              <a:rPr lang="en-AU" sz="1600" dirty="0">
                <a:latin typeface="Arial Narrow" panose="020B0606020202030204" pitchFamily="34" charset="0"/>
                <a:sym typeface="Wingdings" panose="05000000000000000000" pitchFamily="2" charset="2"/>
              </a:rPr>
              <a:t>, 2004)</a:t>
            </a:r>
            <a:endParaRPr lang="en-AU" sz="1600" dirty="0">
              <a:latin typeface="Arial Narrow" panose="020B0606020202030204" pitchFamily="34" charset="0"/>
            </a:endParaRPr>
          </a:p>
          <a:p>
            <a:pPr marL="360000" lvl="1" indent="-360000">
              <a:spcBef>
                <a:spcPts val="1200"/>
              </a:spcBef>
              <a:buClrTx/>
              <a:buFont typeface="Wingdings" panose="05000000000000000000" pitchFamily="2" charset="2"/>
              <a:buChar char="§"/>
            </a:pPr>
            <a:r>
              <a:rPr lang="en-AU" sz="1700" dirty="0">
                <a:latin typeface="Arial Narrow" panose="020B0606020202030204" pitchFamily="34" charset="0"/>
              </a:rPr>
              <a:t>Frequency of discharge will actually be less than prescribed by the Blue Book, because:</a:t>
            </a:r>
          </a:p>
          <a:p>
            <a:pPr marL="760050" lvl="2" indent="-400050">
              <a:spcBef>
                <a:spcPts val="600"/>
              </a:spcBef>
              <a:buAutoNum type="romanLcParenBoth"/>
            </a:pPr>
            <a:r>
              <a:rPr lang="en-AU" sz="1600" dirty="0">
                <a:latin typeface="Arial Narrow" panose="020B0606020202030204" pitchFamily="34" charset="0"/>
              </a:rPr>
              <a:t>Sediment dams would be over designed and constructed at the start of the Project for their maximum reporting catchment, which would increase over the Project life</a:t>
            </a:r>
          </a:p>
          <a:p>
            <a:pPr marL="760050" lvl="2" indent="-400050">
              <a:spcBef>
                <a:spcPts val="600"/>
              </a:spcBef>
              <a:buAutoNum type="romanLcParenBoth"/>
            </a:pPr>
            <a:r>
              <a:rPr lang="en-AU" sz="1600" dirty="0">
                <a:latin typeface="Arial Narrow" panose="020B0606020202030204" pitchFamily="34" charset="0"/>
              </a:rPr>
              <a:t>Water captured in sediment dams would be preferentially used to meet on‑site water demands which would reduce the likelihood of overflow</a:t>
            </a:r>
          </a:p>
        </p:txBody>
      </p:sp>
    </p:spTree>
    <p:extLst>
      <p:ext uri="{BB962C8B-B14F-4D97-AF65-F5344CB8AC3E}">
        <p14:creationId xmlns:p14="http://schemas.microsoft.com/office/powerpoint/2010/main" val="3532665750"/>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3F6A9-5B48-4608-B29D-CAB102F2EEBD}"/>
              </a:ext>
            </a:extLst>
          </p:cNvPr>
          <p:cNvSpPr>
            <a:spLocks noGrp="1"/>
          </p:cNvSpPr>
          <p:nvPr>
            <p:ph type="ctrTitle"/>
          </p:nvPr>
        </p:nvSpPr>
        <p:spPr/>
        <p:txBody>
          <a:bodyPr>
            <a:normAutofit/>
          </a:bodyPr>
          <a:lstStyle/>
          <a:p>
            <a:r>
              <a:rPr lang="en-AU" sz="4800" b="1" dirty="0"/>
              <a:t>Flooding</a:t>
            </a:r>
          </a:p>
        </p:txBody>
      </p:sp>
    </p:spTree>
    <p:extLst>
      <p:ext uri="{BB962C8B-B14F-4D97-AF65-F5344CB8AC3E}">
        <p14:creationId xmlns:p14="http://schemas.microsoft.com/office/powerpoint/2010/main" val="32897775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4"/>
          </p:nvPr>
        </p:nvSpPr>
        <p:spPr>
          <a:xfrm>
            <a:off x="467544" y="6312162"/>
            <a:ext cx="370163" cy="135794"/>
          </a:xfrm>
        </p:spPr>
        <p:txBody>
          <a:bodyPr/>
          <a:lstStyle/>
          <a:p>
            <a:fld id="{E917DE0E-AFB1-41FD-BC35-27DB61CA125F}" type="slidenum">
              <a:rPr lang="en-AU" smtClean="0">
                <a:solidFill>
                  <a:srgbClr val="4E5768"/>
                </a:solidFill>
              </a:rPr>
              <a:pPr/>
              <a:t>5</a:t>
            </a:fld>
            <a:r>
              <a:rPr lang="en-AU" dirty="0">
                <a:solidFill>
                  <a:srgbClr val="4E5768"/>
                </a:solidFill>
              </a:rPr>
              <a:t> </a:t>
            </a:r>
            <a:r>
              <a:rPr lang="en-AU" dirty="0">
                <a:solidFill>
                  <a:srgbClr val="D3AE64"/>
                </a:solidFill>
              </a:rPr>
              <a:t>//</a:t>
            </a:r>
          </a:p>
        </p:txBody>
      </p:sp>
      <p:sp>
        <p:nvSpPr>
          <p:cNvPr id="9" name="Content Placeholder 2"/>
          <p:cNvSpPr txBox="1">
            <a:spLocks/>
          </p:cNvSpPr>
          <p:nvPr/>
        </p:nvSpPr>
        <p:spPr>
          <a:xfrm>
            <a:off x="710629" y="1844824"/>
            <a:ext cx="7806795" cy="3168352"/>
          </a:xfrm>
          <a:prstGeom prst="rect">
            <a:avLst/>
          </a:prstGeom>
        </p:spPr>
        <p:txBody>
          <a:bodyPr vert="horz" lIns="0" tIns="0" rIns="0" bIns="0" rtlCol="0">
            <a:noAutofit/>
          </a:bodyPr>
          <a:lstStyle>
            <a:lvl1pPr marL="0" indent="0" algn="l" defTabSz="914400" rtl="0" eaLnBrk="1" latinLnBrk="0" hangingPunct="1">
              <a:lnSpc>
                <a:spcPct val="100000"/>
              </a:lnSpc>
              <a:spcBef>
                <a:spcPts val="600"/>
              </a:spcBef>
              <a:spcAft>
                <a:spcPts val="600"/>
              </a:spcAft>
              <a:buClr>
                <a:schemeClr val="tx1"/>
              </a:buClr>
              <a:buFont typeface="Arial" pitchFamily="34" charset="0"/>
              <a:buNone/>
              <a:defRPr lang="en-US" sz="1600" b="1" kern="1200" dirty="0" smtClean="0">
                <a:solidFill>
                  <a:schemeClr val="accent3"/>
                </a:solidFill>
                <a:latin typeface="+mn-lt"/>
                <a:ea typeface="+mn-ea"/>
                <a:cs typeface="+mn-cs"/>
              </a:defRPr>
            </a:lvl1pPr>
            <a:lvl2pPr marL="174625" indent="-174625" algn="l" defTabSz="914400" rtl="0" eaLnBrk="1" latinLnBrk="0" hangingPunct="1">
              <a:spcBef>
                <a:spcPts val="0"/>
              </a:spcBef>
              <a:spcAft>
                <a:spcPts val="600"/>
              </a:spcAft>
              <a:buClr>
                <a:schemeClr val="accent4"/>
              </a:buClr>
              <a:buFont typeface="Arial" panose="020B0604020202020204" pitchFamily="34" charset="0"/>
              <a:buChar char="–"/>
              <a:defRPr lang="en-US" sz="1400" kern="1200" dirty="0" smtClean="0">
                <a:solidFill>
                  <a:schemeClr val="accent3"/>
                </a:solidFill>
                <a:latin typeface="+mn-lt"/>
                <a:ea typeface="+mn-ea"/>
                <a:cs typeface="+mn-cs"/>
              </a:defRPr>
            </a:lvl2pPr>
            <a:lvl3pPr marL="358775" indent="-184150" algn="l" defTabSz="914400" rtl="0" eaLnBrk="1" latinLnBrk="0" hangingPunct="1">
              <a:spcBef>
                <a:spcPts val="0"/>
              </a:spcBef>
              <a:spcAft>
                <a:spcPts val="300"/>
              </a:spcAft>
              <a:buClr>
                <a:schemeClr val="accent4"/>
              </a:buClr>
              <a:buFont typeface="Arial" panose="020B0604020202020204" pitchFamily="34" charset="0"/>
              <a:buChar char="–"/>
              <a:defRPr lang="en-US" sz="1400" kern="1200" dirty="0" smtClean="0">
                <a:solidFill>
                  <a:schemeClr val="accent3"/>
                </a:solidFill>
                <a:latin typeface="+mn-lt"/>
                <a:ea typeface="+mn-ea"/>
                <a:cs typeface="+mn-cs"/>
              </a:defRPr>
            </a:lvl3pPr>
            <a:lvl4pPr marL="533400" indent="-174625" algn="l" defTabSz="914400" rtl="0" eaLnBrk="1" latinLnBrk="0" hangingPunct="1">
              <a:spcBef>
                <a:spcPts val="0"/>
              </a:spcBef>
              <a:spcAft>
                <a:spcPts val="300"/>
              </a:spcAft>
              <a:buClr>
                <a:schemeClr val="accent4"/>
              </a:buClr>
              <a:buFont typeface="Arial" panose="020B0604020202020204" pitchFamily="34" charset="0"/>
              <a:buChar char="–"/>
              <a:defRPr sz="1400" kern="1200" baseline="0">
                <a:solidFill>
                  <a:schemeClr val="accent3"/>
                </a:solidFill>
                <a:latin typeface="+mn-lt"/>
                <a:ea typeface="+mn-ea"/>
                <a:cs typeface="+mn-cs"/>
              </a:defRPr>
            </a:lvl4pPr>
            <a:lvl5pPr marL="0" indent="0" algn="l" defTabSz="914400" rtl="0" eaLnBrk="1" latinLnBrk="0" hangingPunct="1">
              <a:spcBef>
                <a:spcPts val="600"/>
              </a:spcBef>
              <a:spcAft>
                <a:spcPts val="600"/>
              </a:spcAft>
              <a:buFont typeface="Arial" pitchFamily="34" charset="0"/>
              <a:buNone/>
              <a:defRPr sz="900" kern="1200" baseline="0">
                <a:solidFill>
                  <a:schemeClr val="accent3"/>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Clr>
                <a:srgbClr val="D3AE64"/>
              </a:buClr>
              <a:buNone/>
            </a:pPr>
            <a:endParaRPr lang="en-AU" sz="1500" cap="all" dirty="0">
              <a:solidFill>
                <a:schemeClr val="accent2"/>
              </a:solidFill>
            </a:endParaRPr>
          </a:p>
          <a:p>
            <a:pPr marL="0" lvl="1" indent="0">
              <a:buClr>
                <a:srgbClr val="D3AE64"/>
              </a:buClr>
              <a:buNone/>
            </a:pPr>
            <a:endParaRPr lang="en-AU" sz="1320" dirty="0">
              <a:solidFill>
                <a:srgbClr val="4E5768"/>
              </a:solidFill>
            </a:endParaRPr>
          </a:p>
          <a:p>
            <a:pPr lvl="1" fontAlgn="auto">
              <a:buClr>
                <a:srgbClr val="D3AE64"/>
              </a:buClr>
            </a:pPr>
            <a:endParaRPr lang="en-AU" sz="1320" dirty="0">
              <a:solidFill>
                <a:srgbClr val="4E5768"/>
              </a:solidFill>
            </a:endParaRPr>
          </a:p>
          <a:p>
            <a:pPr lvl="1" fontAlgn="auto">
              <a:buClr>
                <a:srgbClr val="D3AE64"/>
              </a:buClr>
            </a:pPr>
            <a:endParaRPr lang="en-AU" sz="1320" dirty="0">
              <a:solidFill>
                <a:srgbClr val="4E5768"/>
              </a:solidFill>
            </a:endParaRPr>
          </a:p>
          <a:p>
            <a:pPr marL="0" lvl="1" indent="0">
              <a:buClr>
                <a:srgbClr val="D3AE64"/>
              </a:buClr>
              <a:buNone/>
            </a:pPr>
            <a:endParaRPr lang="en-AU" sz="1320" dirty="0">
              <a:solidFill>
                <a:srgbClr val="4E5768"/>
              </a:solidFill>
            </a:endParaRPr>
          </a:p>
          <a:p>
            <a:pPr lvl="4" fontAlgn="auto"/>
            <a:endParaRPr lang="en-AU" sz="849" dirty="0">
              <a:solidFill>
                <a:srgbClr val="4E5768"/>
              </a:solidFill>
            </a:endParaRPr>
          </a:p>
          <a:p>
            <a:pPr fontAlgn="auto">
              <a:buClr>
                <a:prstClr val="black"/>
              </a:buClr>
            </a:pPr>
            <a:endParaRPr lang="en-AU" sz="1509" dirty="0">
              <a:solidFill>
                <a:srgbClr val="4E5768"/>
              </a:solidFill>
            </a:endParaRPr>
          </a:p>
          <a:p>
            <a:pPr fontAlgn="auto">
              <a:buClr>
                <a:prstClr val="black"/>
              </a:buClr>
            </a:pPr>
            <a:endParaRPr lang="en-AU" sz="1509" dirty="0">
              <a:solidFill>
                <a:srgbClr val="4E5768"/>
              </a:solidFill>
            </a:endParaRPr>
          </a:p>
        </p:txBody>
      </p:sp>
      <p:sp>
        <p:nvSpPr>
          <p:cNvPr id="11" name="Title 4">
            <a:extLst>
              <a:ext uri="{FF2B5EF4-FFF2-40B4-BE49-F238E27FC236}">
                <a16:creationId xmlns:a16="http://schemas.microsoft.com/office/drawing/2014/main" id="{7EC0B1DC-5AD2-401E-8259-449B6421DABC}"/>
              </a:ext>
            </a:extLst>
          </p:cNvPr>
          <p:cNvSpPr txBox="1">
            <a:spLocks/>
          </p:cNvSpPr>
          <p:nvPr/>
        </p:nvSpPr>
        <p:spPr>
          <a:xfrm>
            <a:off x="467544" y="334249"/>
            <a:ext cx="7815880" cy="509307"/>
          </a:xfrm>
          <a:prstGeom prst="rect">
            <a:avLst/>
          </a:prstGeom>
        </p:spPr>
        <p:txBody>
          <a:bodyPr vert="horz" lIns="0" tIns="0" rIns="0" bIns="0" rtlCol="0" anchor="b">
            <a:normAutofit/>
          </a:bodyPr>
          <a:lstStyle>
            <a:lvl1pPr algn="l" defTabSz="914400" rtl="0" eaLnBrk="1" latinLnBrk="0" hangingPunct="1">
              <a:lnSpc>
                <a:spcPct val="90000"/>
              </a:lnSpc>
              <a:spcBef>
                <a:spcPct val="0"/>
              </a:spcBef>
              <a:buNone/>
              <a:defRPr sz="3000" b="1" kern="1200" baseline="0">
                <a:solidFill>
                  <a:schemeClr val="accent1"/>
                </a:solidFill>
                <a:latin typeface="+mj-lt"/>
                <a:ea typeface="+mj-ea"/>
                <a:cs typeface="+mj-cs"/>
              </a:defRPr>
            </a:lvl1pPr>
          </a:lstStyle>
          <a:p>
            <a:r>
              <a:rPr lang="en-AU" sz="2800" dirty="0"/>
              <a:t>Extensive Community Consultation</a:t>
            </a:r>
          </a:p>
        </p:txBody>
      </p:sp>
      <p:sp>
        <p:nvSpPr>
          <p:cNvPr id="2" name="Footer Placeholder 1"/>
          <p:cNvSpPr>
            <a:spLocks noGrp="1"/>
          </p:cNvSpPr>
          <p:nvPr>
            <p:ph type="ftr" sz="quarter" idx="13"/>
          </p:nvPr>
        </p:nvSpPr>
        <p:spPr/>
        <p:txBody>
          <a:bodyPr/>
          <a:lstStyle/>
          <a:p>
            <a:r>
              <a:rPr lang="en-AU" dirty="0"/>
              <a:t>Vickery Extension Project - Briefing </a:t>
            </a:r>
          </a:p>
        </p:txBody>
      </p:sp>
      <p:sp>
        <p:nvSpPr>
          <p:cNvPr id="8" name="TextBox 7">
            <a:extLst>
              <a:ext uri="{FF2B5EF4-FFF2-40B4-BE49-F238E27FC236}">
                <a16:creationId xmlns:a16="http://schemas.microsoft.com/office/drawing/2014/main" id="{DCB18C3D-C630-4A0B-A93B-0B702D1B5649}"/>
              </a:ext>
            </a:extLst>
          </p:cNvPr>
          <p:cNvSpPr txBox="1"/>
          <p:nvPr/>
        </p:nvSpPr>
        <p:spPr>
          <a:xfrm>
            <a:off x="390719" y="934437"/>
            <a:ext cx="3228380" cy="4985980"/>
          </a:xfrm>
          <a:prstGeom prst="rect">
            <a:avLst/>
          </a:prstGeom>
          <a:noFill/>
        </p:spPr>
        <p:txBody>
          <a:bodyPr wrap="square" rtlCol="0">
            <a:spAutoFit/>
          </a:bodyPr>
          <a:lstStyle/>
          <a:p>
            <a:pPr marL="171450" lvl="1" indent="-171450">
              <a:spcBef>
                <a:spcPts val="600"/>
              </a:spcBef>
              <a:spcAft>
                <a:spcPts val="600"/>
              </a:spcAft>
              <a:buClr>
                <a:schemeClr val="accent4"/>
              </a:buClr>
              <a:buFont typeface="Arial" panose="020B0604020202020204" pitchFamily="34" charset="0"/>
              <a:buChar char="•"/>
            </a:pPr>
            <a:r>
              <a:rPr lang="en-AU" sz="1600" dirty="0">
                <a:solidFill>
                  <a:srgbClr val="6B8096"/>
                </a:solidFill>
              </a:rPr>
              <a:t>Face-to-face meetings with locals and businesses</a:t>
            </a:r>
          </a:p>
          <a:p>
            <a:pPr marL="171450" lvl="1" indent="-171450">
              <a:spcBef>
                <a:spcPts val="1800"/>
              </a:spcBef>
              <a:buClr>
                <a:schemeClr val="accent4"/>
              </a:buClr>
              <a:buFont typeface="Arial" panose="020B0604020202020204" pitchFamily="34" charset="0"/>
              <a:buChar char="•"/>
            </a:pPr>
            <a:r>
              <a:rPr lang="en-AU" sz="1600" dirty="0">
                <a:solidFill>
                  <a:srgbClr val="6B8096"/>
                </a:solidFill>
              </a:rPr>
              <a:t>Community information sessions</a:t>
            </a:r>
          </a:p>
          <a:p>
            <a:pPr marL="171450" lvl="1" indent="-171450">
              <a:spcBef>
                <a:spcPts val="1800"/>
              </a:spcBef>
              <a:buClr>
                <a:schemeClr val="accent4"/>
              </a:buClr>
              <a:buFont typeface="Arial" panose="020B0604020202020204" pitchFamily="34" charset="0"/>
              <a:buChar char="•"/>
            </a:pPr>
            <a:r>
              <a:rPr lang="en-AU" sz="1600" dirty="0">
                <a:solidFill>
                  <a:srgbClr val="6B8096"/>
                </a:solidFill>
              </a:rPr>
              <a:t>Digital communications campaign</a:t>
            </a:r>
          </a:p>
          <a:p>
            <a:pPr marL="171450" lvl="1" indent="-171450">
              <a:spcBef>
                <a:spcPts val="1800"/>
              </a:spcBef>
              <a:buClr>
                <a:schemeClr val="accent4"/>
              </a:buClr>
              <a:buFont typeface="Arial" panose="020B0604020202020204" pitchFamily="34" charset="0"/>
              <a:buChar char="•"/>
            </a:pPr>
            <a:r>
              <a:rPr lang="en-AU" sz="1600" dirty="0">
                <a:solidFill>
                  <a:srgbClr val="6B8096"/>
                </a:solidFill>
              </a:rPr>
              <a:t>Individual landholder packages</a:t>
            </a:r>
          </a:p>
          <a:p>
            <a:pPr marL="171450" lvl="1" indent="-171450">
              <a:spcBef>
                <a:spcPts val="1800"/>
              </a:spcBef>
              <a:buClr>
                <a:schemeClr val="accent4"/>
              </a:buClr>
              <a:buFont typeface="Arial" panose="020B0604020202020204" pitchFamily="34" charset="0"/>
              <a:buChar char="•"/>
            </a:pPr>
            <a:r>
              <a:rPr lang="en-AU" sz="1600" dirty="0">
                <a:solidFill>
                  <a:srgbClr val="6B8096"/>
                </a:solidFill>
              </a:rPr>
              <a:t>Newsletters</a:t>
            </a:r>
          </a:p>
          <a:p>
            <a:pPr marL="171450" lvl="1" indent="-171450">
              <a:spcBef>
                <a:spcPts val="1800"/>
              </a:spcBef>
              <a:buClr>
                <a:schemeClr val="accent4"/>
              </a:buClr>
              <a:buFont typeface="Arial" panose="020B0604020202020204" pitchFamily="34" charset="0"/>
              <a:buChar char="•"/>
            </a:pPr>
            <a:r>
              <a:rPr lang="en-AU" sz="1600" dirty="0">
                <a:solidFill>
                  <a:srgbClr val="6B8096"/>
                </a:solidFill>
              </a:rPr>
              <a:t>Site tours</a:t>
            </a:r>
          </a:p>
          <a:p>
            <a:pPr marL="171450" lvl="1" indent="-171450">
              <a:spcBef>
                <a:spcPts val="1800"/>
              </a:spcBef>
              <a:buClr>
                <a:schemeClr val="accent4"/>
              </a:buClr>
              <a:buFont typeface="Arial" panose="020B0604020202020204" pitchFamily="34" charset="0"/>
              <a:buChar char="•"/>
            </a:pPr>
            <a:r>
              <a:rPr lang="en-AU" sz="1600" dirty="0">
                <a:solidFill>
                  <a:srgbClr val="6B8096"/>
                </a:solidFill>
              </a:rPr>
              <a:t>Social Impact Assessment</a:t>
            </a:r>
          </a:p>
          <a:p>
            <a:pPr marL="171450" lvl="1" indent="-171450">
              <a:spcBef>
                <a:spcPts val="1800"/>
              </a:spcBef>
              <a:buClr>
                <a:schemeClr val="accent4"/>
              </a:buClr>
              <a:buFont typeface="Arial" panose="020B0604020202020204" pitchFamily="34" charset="0"/>
              <a:buChar char="•"/>
            </a:pPr>
            <a:r>
              <a:rPr lang="en-AU" sz="1600" dirty="0">
                <a:solidFill>
                  <a:srgbClr val="6B8096"/>
                </a:solidFill>
              </a:rPr>
              <a:t>5 years of qualitative and quantitative baseline research on community views</a:t>
            </a:r>
          </a:p>
        </p:txBody>
      </p:sp>
      <p:pic>
        <p:nvPicPr>
          <p:cNvPr id="6" name="Picture 5">
            <a:extLst>
              <a:ext uri="{FF2B5EF4-FFF2-40B4-BE49-F238E27FC236}">
                <a16:creationId xmlns:a16="http://schemas.microsoft.com/office/drawing/2014/main" id="{DD3FE6EF-5C36-4FD6-BE9B-A6A0C5DA78FC}"/>
              </a:ext>
            </a:extLst>
          </p:cNvPr>
          <p:cNvPicPr>
            <a:picLocks noChangeAspect="1"/>
          </p:cNvPicPr>
          <p:nvPr/>
        </p:nvPicPr>
        <p:blipFill rotWithShape="1">
          <a:blip r:embed="rId3"/>
          <a:srcRect l="2651" t="2444" r="2896" b="50650"/>
          <a:stretch/>
        </p:blipFill>
        <p:spPr>
          <a:xfrm rot="5400000">
            <a:off x="6910859" y="3939195"/>
            <a:ext cx="2533646" cy="1862304"/>
          </a:xfrm>
          <a:prstGeom prst="rect">
            <a:avLst/>
          </a:prstGeom>
        </p:spPr>
      </p:pic>
      <p:pic>
        <p:nvPicPr>
          <p:cNvPr id="10" name="Picture 9">
            <a:extLst>
              <a:ext uri="{FF2B5EF4-FFF2-40B4-BE49-F238E27FC236}">
                <a16:creationId xmlns:a16="http://schemas.microsoft.com/office/drawing/2014/main" id="{9FC65D77-F06D-41C1-AC2C-3B2139D57BCB}"/>
              </a:ext>
            </a:extLst>
          </p:cNvPr>
          <p:cNvPicPr>
            <a:picLocks noChangeAspect="1"/>
          </p:cNvPicPr>
          <p:nvPr/>
        </p:nvPicPr>
        <p:blipFill>
          <a:blip r:embed="rId4"/>
          <a:stretch>
            <a:fillRect/>
          </a:stretch>
        </p:blipFill>
        <p:spPr>
          <a:xfrm>
            <a:off x="3619099" y="3644187"/>
            <a:ext cx="3467476" cy="2505321"/>
          </a:xfrm>
          <a:prstGeom prst="rect">
            <a:avLst/>
          </a:prstGeom>
        </p:spPr>
      </p:pic>
      <p:pic>
        <p:nvPicPr>
          <p:cNvPr id="13" name="Picture 12">
            <a:extLst>
              <a:ext uri="{FF2B5EF4-FFF2-40B4-BE49-F238E27FC236}">
                <a16:creationId xmlns:a16="http://schemas.microsoft.com/office/drawing/2014/main" id="{FD9AA7B5-DD3D-4BCF-8546-2663AC710797}"/>
              </a:ext>
            </a:extLst>
          </p:cNvPr>
          <p:cNvPicPr>
            <a:picLocks noChangeAspect="1"/>
          </p:cNvPicPr>
          <p:nvPr/>
        </p:nvPicPr>
        <p:blipFill rotWithShape="1">
          <a:blip r:embed="rId5"/>
          <a:srcRect l="2831" t="1701" r="2831"/>
          <a:stretch/>
        </p:blipFill>
        <p:spPr>
          <a:xfrm>
            <a:off x="7518030" y="934437"/>
            <a:ext cx="1319304" cy="2573184"/>
          </a:xfrm>
          <a:prstGeom prst="roundRect">
            <a:avLst/>
          </a:prstGeom>
        </p:spPr>
      </p:pic>
      <p:pic>
        <p:nvPicPr>
          <p:cNvPr id="1026" name="3298CF68-15AA-41DA-9D98-0539AD8DC1E2" descr="3298CF68-15AA-41DA-9D98-0539AD8DC1E2">
            <a:extLst>
              <a:ext uri="{FF2B5EF4-FFF2-40B4-BE49-F238E27FC236}">
                <a16:creationId xmlns:a16="http://schemas.microsoft.com/office/drawing/2014/main" id="{E4A19B2B-64CC-49C5-BB05-079D7723AD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19099" y="918641"/>
            <a:ext cx="3467476" cy="2607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6002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AU" dirty="0"/>
              <a:t>Vickery Extension Project</a:t>
            </a:r>
            <a:br>
              <a:rPr lang="en-AU" dirty="0"/>
            </a:br>
            <a:r>
              <a:rPr lang="en-AU" dirty="0"/>
              <a:t>Flood Assessment</a:t>
            </a:r>
          </a:p>
        </p:txBody>
      </p:sp>
      <p:sp>
        <p:nvSpPr>
          <p:cNvPr id="3" name="Subtitle 2"/>
          <p:cNvSpPr>
            <a:spLocks noGrp="1"/>
          </p:cNvSpPr>
          <p:nvPr>
            <p:ph type="subTitle" idx="1"/>
          </p:nvPr>
        </p:nvSpPr>
        <p:spPr/>
        <p:txBody>
          <a:bodyPr/>
          <a:lstStyle/>
          <a:p>
            <a:r>
              <a:rPr lang="en-AU" dirty="0"/>
              <a:t>IPC Briefing – 25 February 2019</a:t>
            </a:r>
          </a:p>
        </p:txBody>
      </p:sp>
    </p:spTree>
    <p:extLst>
      <p:ext uri="{BB962C8B-B14F-4D97-AF65-F5344CB8AC3E}">
        <p14:creationId xmlns:p14="http://schemas.microsoft.com/office/powerpoint/2010/main" val="35149116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73C92A8-9986-4494-BA25-754BE4556294}"/>
              </a:ext>
            </a:extLst>
          </p:cNvPr>
          <p:cNvSpPr>
            <a:spLocks noGrp="1"/>
          </p:cNvSpPr>
          <p:nvPr>
            <p:ph idx="1"/>
          </p:nvPr>
        </p:nvSpPr>
        <p:spPr>
          <a:xfrm>
            <a:off x="279918" y="1393826"/>
            <a:ext cx="8562329" cy="5217286"/>
          </a:xfrm>
        </p:spPr>
        <p:txBody>
          <a:bodyPr>
            <a:normAutofit fontScale="92500" lnSpcReduction="10000"/>
          </a:bodyPr>
          <a:lstStyle/>
          <a:p>
            <a:pPr marL="285750" indent="-285750">
              <a:lnSpc>
                <a:spcPct val="150000"/>
              </a:lnSpc>
              <a:buFont typeface="Arial" panose="020B0604020202020204" pitchFamily="34" charset="0"/>
              <a:buChar char="•"/>
            </a:pPr>
            <a:r>
              <a:rPr lang="en-AU" sz="2000" dirty="0"/>
              <a:t>Greg Roads (B.Eng.), Director, WRM Water &amp; Environment</a:t>
            </a:r>
          </a:p>
          <a:p>
            <a:pPr marL="717750" lvl="1" indent="-285750">
              <a:lnSpc>
                <a:spcPct val="150000"/>
              </a:lnSpc>
              <a:buFont typeface="Arial" panose="020B0604020202020204" pitchFamily="34" charset="0"/>
              <a:buChar char="•"/>
            </a:pPr>
            <a:r>
              <a:rPr lang="en-AU" sz="2000" dirty="0"/>
              <a:t>30 years experience as a Water Resources Engineer specialising in floodplain management</a:t>
            </a:r>
          </a:p>
          <a:p>
            <a:pPr marL="717750" lvl="1" indent="-285750">
              <a:lnSpc>
                <a:spcPct val="150000"/>
              </a:lnSpc>
              <a:buFont typeface="Arial" panose="020B0604020202020204" pitchFamily="34" charset="0"/>
              <a:buChar char="•"/>
            </a:pPr>
            <a:r>
              <a:rPr lang="en-AU" sz="2000" dirty="0"/>
              <a:t>10 years at NSW Dept. Water Resources and Dept. Land and Water Conservation in Rural Flood Group</a:t>
            </a:r>
          </a:p>
          <a:p>
            <a:pPr marL="717750" lvl="1" indent="-285750">
              <a:lnSpc>
                <a:spcPct val="150000"/>
              </a:lnSpc>
              <a:buFont typeface="Arial" panose="020B0604020202020204" pitchFamily="34" charset="0"/>
              <a:buChar char="•"/>
            </a:pPr>
            <a:r>
              <a:rPr lang="en-AU" sz="2000" dirty="0"/>
              <a:t>Currently undertaking Flood Management Plans for Narrabri and Moree Plains council’s</a:t>
            </a:r>
          </a:p>
          <a:p>
            <a:pPr marL="717750" lvl="1" indent="-285750">
              <a:lnSpc>
                <a:spcPct val="150000"/>
              </a:lnSpc>
              <a:buFont typeface="Arial" panose="020B0604020202020204" pitchFamily="34" charset="0"/>
              <a:buChar char="•"/>
            </a:pPr>
            <a:r>
              <a:rPr lang="en-AU" sz="2000" dirty="0"/>
              <a:t>Currently undertake peer reviewer for NSW Office of Water and</a:t>
            </a:r>
          </a:p>
          <a:p>
            <a:pPr marL="285750" lvl="1" indent="-285750">
              <a:lnSpc>
                <a:spcPct val="160000"/>
              </a:lnSpc>
              <a:spcBef>
                <a:spcPct val="20000"/>
              </a:spcBef>
              <a:buFont typeface="Arial" panose="020B0604020202020204" pitchFamily="34" charset="0"/>
              <a:buChar char="•"/>
            </a:pPr>
            <a:r>
              <a:rPr lang="en-AU" sz="2000" dirty="0"/>
              <a:t>Peer review by Rohan Hudson (B.Eng., </a:t>
            </a:r>
            <a:r>
              <a:rPr lang="en-AU" sz="2000" dirty="0" err="1"/>
              <a:t>M.Eng.Sci</a:t>
            </a:r>
            <a:r>
              <a:rPr lang="en-AU" sz="2000" dirty="0"/>
              <a:t>.), Senior Water Resources Engineer, Royal </a:t>
            </a:r>
            <a:r>
              <a:rPr lang="en-AU" sz="2000" dirty="0" err="1"/>
              <a:t>HaskoningDHV</a:t>
            </a:r>
            <a:endParaRPr lang="en-AU" sz="2000" dirty="0"/>
          </a:p>
          <a:p>
            <a:pPr marL="717750" lvl="1" indent="-285750">
              <a:lnSpc>
                <a:spcPct val="150000"/>
              </a:lnSpc>
              <a:buFont typeface="Arial" panose="020B0604020202020204" pitchFamily="34" charset="0"/>
              <a:buChar char="•"/>
            </a:pPr>
            <a:r>
              <a:rPr lang="en-AU" sz="2000" dirty="0"/>
              <a:t>18 years experience as a Water Resources Engineer</a:t>
            </a:r>
          </a:p>
          <a:p>
            <a:pPr marL="717750" lvl="1" indent="-285750">
              <a:lnSpc>
                <a:spcPct val="150000"/>
              </a:lnSpc>
              <a:buFont typeface="Arial" panose="020B0604020202020204" pitchFamily="34" charset="0"/>
              <a:buChar char="•"/>
            </a:pPr>
            <a:r>
              <a:rPr lang="en-AU" sz="2000" dirty="0"/>
              <a:t>Experience in peer reviews for Government</a:t>
            </a:r>
          </a:p>
          <a:p>
            <a:pPr marL="717750" lvl="1" indent="-285750">
              <a:lnSpc>
                <a:spcPct val="150000"/>
              </a:lnSpc>
              <a:buFont typeface="Arial" panose="020B0604020202020204" pitchFamily="34" charset="0"/>
              <a:buChar char="•"/>
            </a:pPr>
            <a:endParaRPr lang="en-AU" sz="2000" dirty="0"/>
          </a:p>
          <a:p>
            <a:pPr marL="285750" indent="-285750">
              <a:lnSpc>
                <a:spcPct val="150000"/>
              </a:lnSpc>
              <a:buFont typeface="Arial" panose="020B0604020202020204" pitchFamily="34" charset="0"/>
              <a:buChar char="•"/>
            </a:pPr>
            <a:endParaRPr lang="en-AU" sz="2000" dirty="0"/>
          </a:p>
        </p:txBody>
      </p:sp>
      <p:sp>
        <p:nvSpPr>
          <p:cNvPr id="3" name="Title 2">
            <a:extLst>
              <a:ext uri="{FF2B5EF4-FFF2-40B4-BE49-F238E27FC236}">
                <a16:creationId xmlns:a16="http://schemas.microsoft.com/office/drawing/2014/main" id="{0BD4B78B-7E4C-4644-899E-DEC7FF8CBD16}"/>
              </a:ext>
            </a:extLst>
          </p:cNvPr>
          <p:cNvSpPr>
            <a:spLocks noGrp="1"/>
          </p:cNvSpPr>
          <p:nvPr>
            <p:ph type="title"/>
          </p:nvPr>
        </p:nvSpPr>
        <p:spPr/>
        <p:txBody>
          <a:bodyPr/>
          <a:lstStyle/>
          <a:p>
            <a:r>
              <a:rPr lang="en-AU" dirty="0"/>
              <a:t>introduction</a:t>
            </a:r>
          </a:p>
        </p:txBody>
      </p:sp>
    </p:spTree>
    <p:extLst>
      <p:ext uri="{BB962C8B-B14F-4D97-AF65-F5344CB8AC3E}">
        <p14:creationId xmlns:p14="http://schemas.microsoft.com/office/powerpoint/2010/main" val="6919792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73C92A8-9986-4494-BA25-754BE4556294}"/>
              </a:ext>
            </a:extLst>
          </p:cNvPr>
          <p:cNvSpPr>
            <a:spLocks noGrp="1"/>
          </p:cNvSpPr>
          <p:nvPr>
            <p:ph idx="1"/>
          </p:nvPr>
        </p:nvSpPr>
        <p:spPr>
          <a:xfrm>
            <a:off x="279918" y="1393826"/>
            <a:ext cx="8562329" cy="5217286"/>
          </a:xfrm>
        </p:spPr>
        <p:txBody>
          <a:bodyPr>
            <a:normAutofit lnSpcReduction="10000"/>
          </a:bodyPr>
          <a:lstStyle/>
          <a:p>
            <a:pPr>
              <a:lnSpc>
                <a:spcPct val="150000"/>
              </a:lnSpc>
            </a:pPr>
            <a:r>
              <a:rPr lang="en-AU" sz="2000" dirty="0"/>
              <a:t>ASSESSMENT OBJECTIVES</a:t>
            </a:r>
          </a:p>
          <a:p>
            <a:pPr marL="285750" indent="-285750">
              <a:lnSpc>
                <a:spcPct val="150000"/>
              </a:lnSpc>
              <a:buFont typeface="Arial" panose="020B0604020202020204" pitchFamily="34" charset="0"/>
              <a:buChar char="•"/>
            </a:pPr>
            <a:r>
              <a:rPr lang="en-AU" sz="2000" dirty="0"/>
              <a:t>Assess potential impact of the Project on existing flooding characteristics of the Namoi River floodplain and adjacent tributaries</a:t>
            </a:r>
          </a:p>
          <a:p>
            <a:pPr marL="285750" indent="-285750">
              <a:lnSpc>
                <a:spcPct val="150000"/>
              </a:lnSpc>
              <a:buFont typeface="Arial" panose="020B0604020202020204" pitchFamily="34" charset="0"/>
              <a:buChar char="•"/>
            </a:pPr>
            <a:r>
              <a:rPr lang="en-AU" sz="2000" dirty="0"/>
              <a:t>Assist in developing a conceptual design of the Project rail spur that achieves compliance with Floodplain Management Plan criteria</a:t>
            </a:r>
          </a:p>
          <a:p>
            <a:pPr>
              <a:lnSpc>
                <a:spcPct val="150000"/>
              </a:lnSpc>
            </a:pPr>
            <a:r>
              <a:rPr lang="en-AU" sz="2000" dirty="0"/>
              <a:t>KEY CONCLUSIONS</a:t>
            </a:r>
          </a:p>
          <a:p>
            <a:pPr marL="285750" indent="-285750">
              <a:lnSpc>
                <a:spcPct val="150000"/>
              </a:lnSpc>
              <a:buFont typeface="Arial" panose="020B0604020202020204" pitchFamily="34" charset="0"/>
              <a:buChar char="•"/>
            </a:pPr>
            <a:r>
              <a:rPr lang="en-AU" sz="2000" dirty="0"/>
              <a:t>Project mining area located beyond Namoi River floodplain</a:t>
            </a:r>
          </a:p>
          <a:p>
            <a:pPr marL="285750" indent="-285750">
              <a:lnSpc>
                <a:spcPct val="150000"/>
              </a:lnSpc>
              <a:buFont typeface="Arial" panose="020B0604020202020204" pitchFamily="34" charset="0"/>
              <a:buChar char="•"/>
            </a:pPr>
            <a:r>
              <a:rPr lang="en-AU" sz="2000" dirty="0"/>
              <a:t>Project rail spur conceptual design complies with relevant FMP criteria:</a:t>
            </a:r>
          </a:p>
          <a:p>
            <a:pPr marL="717750" lvl="1" indent="-285750">
              <a:lnSpc>
                <a:spcPct val="150000"/>
              </a:lnSpc>
              <a:buFont typeface="Arial" panose="020B0604020202020204" pitchFamily="34" charset="0"/>
              <a:buChar char="•"/>
            </a:pPr>
            <a:r>
              <a:rPr lang="en-AU" sz="2000" dirty="0"/>
              <a:t>Negligible afflux</a:t>
            </a:r>
          </a:p>
          <a:p>
            <a:pPr marL="717750" lvl="1" indent="-285750">
              <a:lnSpc>
                <a:spcPct val="150000"/>
              </a:lnSpc>
              <a:buFont typeface="Arial" panose="020B0604020202020204" pitchFamily="34" charset="0"/>
              <a:buChar char="•"/>
            </a:pPr>
            <a:r>
              <a:rPr lang="en-AU" sz="2000" dirty="0"/>
              <a:t>Negligible change in velocity; and</a:t>
            </a:r>
          </a:p>
          <a:p>
            <a:pPr marL="717750" lvl="1" indent="-285750">
              <a:lnSpc>
                <a:spcPct val="150000"/>
              </a:lnSpc>
              <a:buFont typeface="Arial" panose="020B0604020202020204" pitchFamily="34" charset="0"/>
              <a:buChar char="•"/>
            </a:pPr>
            <a:r>
              <a:rPr lang="en-AU" sz="2000" dirty="0"/>
              <a:t>Negligible change in distribution of flows</a:t>
            </a:r>
          </a:p>
          <a:p>
            <a:pPr marL="717750" lvl="1" indent="-285750">
              <a:lnSpc>
                <a:spcPct val="150000"/>
              </a:lnSpc>
              <a:buFont typeface="Arial" panose="020B0604020202020204" pitchFamily="34" charset="0"/>
              <a:buChar char="•"/>
            </a:pPr>
            <a:endParaRPr lang="en-AU" sz="2000" dirty="0"/>
          </a:p>
          <a:p>
            <a:pPr marL="285750" indent="-285750">
              <a:lnSpc>
                <a:spcPct val="150000"/>
              </a:lnSpc>
              <a:buFont typeface="Arial" panose="020B0604020202020204" pitchFamily="34" charset="0"/>
              <a:buChar char="•"/>
            </a:pPr>
            <a:endParaRPr lang="en-AU" sz="2000" dirty="0"/>
          </a:p>
        </p:txBody>
      </p:sp>
      <p:sp>
        <p:nvSpPr>
          <p:cNvPr id="3" name="Title 2">
            <a:extLst>
              <a:ext uri="{FF2B5EF4-FFF2-40B4-BE49-F238E27FC236}">
                <a16:creationId xmlns:a16="http://schemas.microsoft.com/office/drawing/2014/main" id="{0BD4B78B-7E4C-4644-899E-DEC7FF8CBD16}"/>
              </a:ext>
            </a:extLst>
          </p:cNvPr>
          <p:cNvSpPr>
            <a:spLocks noGrp="1"/>
          </p:cNvSpPr>
          <p:nvPr>
            <p:ph type="title"/>
          </p:nvPr>
        </p:nvSpPr>
        <p:spPr/>
        <p:txBody>
          <a:bodyPr/>
          <a:lstStyle/>
          <a:p>
            <a:r>
              <a:rPr lang="en-AU" dirty="0"/>
              <a:t>INTRODUCTION</a:t>
            </a:r>
          </a:p>
        </p:txBody>
      </p:sp>
    </p:spTree>
    <p:extLst>
      <p:ext uri="{BB962C8B-B14F-4D97-AF65-F5344CB8AC3E}">
        <p14:creationId xmlns:p14="http://schemas.microsoft.com/office/powerpoint/2010/main" val="8265401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D4B78B-7E4C-4644-899E-DEC7FF8CBD16}"/>
              </a:ext>
            </a:extLst>
          </p:cNvPr>
          <p:cNvSpPr>
            <a:spLocks noGrp="1"/>
          </p:cNvSpPr>
          <p:nvPr>
            <p:ph type="title"/>
          </p:nvPr>
        </p:nvSpPr>
        <p:spPr/>
        <p:txBody>
          <a:bodyPr/>
          <a:lstStyle/>
          <a:p>
            <a:r>
              <a:rPr lang="en-AU" dirty="0"/>
              <a:t>Flood modelling</a:t>
            </a:r>
          </a:p>
        </p:txBody>
      </p:sp>
      <p:pic>
        <p:nvPicPr>
          <p:cNvPr id="6" name="Picture 5">
            <a:extLst>
              <a:ext uri="{FF2B5EF4-FFF2-40B4-BE49-F238E27FC236}">
                <a16:creationId xmlns:a16="http://schemas.microsoft.com/office/drawing/2014/main" id="{72B0917B-3D1B-48C5-B3D8-486DF9C6AD56}"/>
              </a:ext>
            </a:extLst>
          </p:cNvPr>
          <p:cNvPicPr>
            <a:picLocks noChangeAspect="1"/>
          </p:cNvPicPr>
          <p:nvPr/>
        </p:nvPicPr>
        <p:blipFill>
          <a:blip r:embed="rId3"/>
          <a:stretch>
            <a:fillRect/>
          </a:stretch>
        </p:blipFill>
        <p:spPr>
          <a:xfrm>
            <a:off x="313980" y="1128154"/>
            <a:ext cx="8516039" cy="5641686"/>
          </a:xfrm>
          <a:prstGeom prst="rect">
            <a:avLst/>
          </a:prstGeom>
        </p:spPr>
      </p:pic>
      <p:pic>
        <p:nvPicPr>
          <p:cNvPr id="7" name="Picture 6">
            <a:extLst>
              <a:ext uri="{FF2B5EF4-FFF2-40B4-BE49-F238E27FC236}">
                <a16:creationId xmlns:a16="http://schemas.microsoft.com/office/drawing/2014/main" id="{EE1CDF55-E6CE-4887-8FB0-A7EF67A37DBA}"/>
              </a:ext>
            </a:extLst>
          </p:cNvPr>
          <p:cNvPicPr>
            <a:picLocks noChangeAspect="1"/>
          </p:cNvPicPr>
          <p:nvPr/>
        </p:nvPicPr>
        <p:blipFill>
          <a:blip r:embed="rId4"/>
          <a:stretch>
            <a:fillRect/>
          </a:stretch>
        </p:blipFill>
        <p:spPr>
          <a:xfrm>
            <a:off x="7617810" y="4115968"/>
            <a:ext cx="1212209" cy="2653872"/>
          </a:xfrm>
          <a:prstGeom prst="rect">
            <a:avLst/>
          </a:prstGeom>
        </p:spPr>
      </p:pic>
    </p:spTree>
    <p:extLst>
      <p:ext uri="{BB962C8B-B14F-4D97-AF65-F5344CB8AC3E}">
        <p14:creationId xmlns:p14="http://schemas.microsoft.com/office/powerpoint/2010/main" val="41250523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B11A38F-9B23-4247-B973-12BC7A25739F}"/>
              </a:ext>
            </a:extLst>
          </p:cNvPr>
          <p:cNvPicPr>
            <a:picLocks noChangeAspect="1"/>
          </p:cNvPicPr>
          <p:nvPr/>
        </p:nvPicPr>
        <p:blipFill>
          <a:blip r:embed="rId3"/>
          <a:stretch>
            <a:fillRect/>
          </a:stretch>
        </p:blipFill>
        <p:spPr>
          <a:xfrm>
            <a:off x="1060258" y="1028344"/>
            <a:ext cx="7023484" cy="5829656"/>
          </a:xfrm>
          <a:prstGeom prst="rect">
            <a:avLst/>
          </a:prstGeom>
        </p:spPr>
      </p:pic>
      <p:sp>
        <p:nvSpPr>
          <p:cNvPr id="3" name="Title 2">
            <a:extLst>
              <a:ext uri="{FF2B5EF4-FFF2-40B4-BE49-F238E27FC236}">
                <a16:creationId xmlns:a16="http://schemas.microsoft.com/office/drawing/2014/main" id="{B9A59718-B2DF-45CB-9196-82F0C913B856}"/>
              </a:ext>
            </a:extLst>
          </p:cNvPr>
          <p:cNvSpPr>
            <a:spLocks noGrp="1"/>
          </p:cNvSpPr>
          <p:nvPr>
            <p:ph type="title"/>
          </p:nvPr>
        </p:nvSpPr>
        <p:spPr/>
        <p:txBody>
          <a:bodyPr/>
          <a:lstStyle/>
          <a:p>
            <a:r>
              <a:rPr lang="en-AU" dirty="0"/>
              <a:t>Rail spur – conceptual design</a:t>
            </a:r>
          </a:p>
        </p:txBody>
      </p:sp>
      <p:sp>
        <p:nvSpPr>
          <p:cNvPr id="6" name="TextBox 5">
            <a:extLst>
              <a:ext uri="{FF2B5EF4-FFF2-40B4-BE49-F238E27FC236}">
                <a16:creationId xmlns:a16="http://schemas.microsoft.com/office/drawing/2014/main" id="{21EE3A68-17E9-4A97-922D-AC4828A85F60}"/>
              </a:ext>
            </a:extLst>
          </p:cNvPr>
          <p:cNvSpPr txBox="1"/>
          <p:nvPr/>
        </p:nvSpPr>
        <p:spPr>
          <a:xfrm rot="5564783">
            <a:off x="5321765" y="5290994"/>
            <a:ext cx="191590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1B2A41"/>
                </a:solidFill>
                <a:effectLst/>
                <a:uLnTx/>
                <a:uFillTx/>
                <a:latin typeface="Calibri"/>
                <a:ea typeface="+mn-ea"/>
                <a:cs typeface="+mn-cs"/>
              </a:rPr>
              <a:t>Kamilaroi Highway</a:t>
            </a:r>
          </a:p>
        </p:txBody>
      </p:sp>
      <p:sp>
        <p:nvSpPr>
          <p:cNvPr id="7" name="TextBox 6">
            <a:extLst>
              <a:ext uri="{FF2B5EF4-FFF2-40B4-BE49-F238E27FC236}">
                <a16:creationId xmlns:a16="http://schemas.microsoft.com/office/drawing/2014/main" id="{3CDC798A-7382-4096-8A81-3017D18E1FAB}"/>
              </a:ext>
            </a:extLst>
          </p:cNvPr>
          <p:cNvSpPr txBox="1"/>
          <p:nvPr/>
        </p:nvSpPr>
        <p:spPr>
          <a:xfrm rot="5400000">
            <a:off x="6376941" y="5103030"/>
            <a:ext cx="133177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1B2A41"/>
                </a:solidFill>
                <a:effectLst/>
                <a:uLnTx/>
                <a:uFillTx/>
                <a:latin typeface="Calibri"/>
                <a:ea typeface="+mn-ea"/>
                <a:cs typeface="+mn-cs"/>
              </a:rPr>
              <a:t>Namoi River</a:t>
            </a:r>
          </a:p>
        </p:txBody>
      </p:sp>
      <p:cxnSp>
        <p:nvCxnSpPr>
          <p:cNvPr id="12" name="Straight Arrow Connector 11">
            <a:extLst>
              <a:ext uri="{FF2B5EF4-FFF2-40B4-BE49-F238E27FC236}">
                <a16:creationId xmlns:a16="http://schemas.microsoft.com/office/drawing/2014/main" id="{90FAD058-0F64-485A-9D26-7DE87594781B}"/>
              </a:ext>
            </a:extLst>
          </p:cNvPr>
          <p:cNvCxnSpPr>
            <a:cxnSpLocks/>
            <a:stCxn id="10" idx="0"/>
          </p:cNvCxnSpPr>
          <p:nvPr/>
        </p:nvCxnSpPr>
        <p:spPr>
          <a:xfrm flipH="1" flipV="1">
            <a:off x="4061318" y="4267448"/>
            <a:ext cx="994024" cy="1047816"/>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4E1587F8-AA45-4BB1-BF6E-39F47AAC8E08}"/>
              </a:ext>
            </a:extLst>
          </p:cNvPr>
          <p:cNvCxnSpPr>
            <a:cxnSpLocks/>
            <a:stCxn id="14" idx="2"/>
          </p:cNvCxnSpPr>
          <p:nvPr/>
        </p:nvCxnSpPr>
        <p:spPr>
          <a:xfrm>
            <a:off x="5792025" y="3934169"/>
            <a:ext cx="0" cy="272159"/>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BA40D780-2643-4287-BEF3-1C7C35577323}"/>
              </a:ext>
            </a:extLst>
          </p:cNvPr>
          <p:cNvCxnSpPr>
            <a:cxnSpLocks/>
            <a:stCxn id="18" idx="3"/>
          </p:cNvCxnSpPr>
          <p:nvPr/>
        </p:nvCxnSpPr>
        <p:spPr>
          <a:xfrm>
            <a:off x="6830439" y="2206767"/>
            <a:ext cx="402391" cy="81335"/>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960F745B-F861-44FC-81F4-7E4244E104EA}"/>
              </a:ext>
            </a:extLst>
          </p:cNvPr>
          <p:cNvCxnSpPr>
            <a:cxnSpLocks/>
            <a:stCxn id="14" idx="3"/>
          </p:cNvCxnSpPr>
          <p:nvPr/>
        </p:nvCxnSpPr>
        <p:spPr>
          <a:xfrm>
            <a:off x="6510074" y="3749503"/>
            <a:ext cx="772850" cy="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6CA5CECB-B679-4C38-836B-97ED56154A55}"/>
              </a:ext>
            </a:extLst>
          </p:cNvPr>
          <p:cNvCxnSpPr>
            <a:cxnSpLocks/>
            <a:stCxn id="10" idx="0"/>
          </p:cNvCxnSpPr>
          <p:nvPr/>
        </p:nvCxnSpPr>
        <p:spPr>
          <a:xfrm flipV="1">
            <a:off x="5055342" y="4267448"/>
            <a:ext cx="1357471" cy="1047816"/>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D973E82E-5332-4C10-9BB4-C4F99EA2BD45}"/>
              </a:ext>
            </a:extLst>
          </p:cNvPr>
          <p:cNvSpPr txBox="1"/>
          <p:nvPr/>
        </p:nvSpPr>
        <p:spPr>
          <a:xfrm>
            <a:off x="4108768" y="5315264"/>
            <a:ext cx="1893147" cy="369332"/>
          </a:xfrm>
          <a:prstGeom prst="rect">
            <a:avLst/>
          </a:prstGeom>
          <a:solidFill>
            <a:schemeClr val="bg1"/>
          </a:solid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1B2A41"/>
                </a:solidFill>
                <a:effectLst/>
                <a:uLnTx/>
                <a:uFillTx/>
                <a:latin typeface="Calibri"/>
                <a:ea typeface="+mn-ea"/>
                <a:cs typeface="+mn-cs"/>
              </a:rPr>
              <a:t>Elevated structure</a:t>
            </a:r>
          </a:p>
        </p:txBody>
      </p:sp>
      <p:sp>
        <p:nvSpPr>
          <p:cNvPr id="14" name="TextBox 13">
            <a:extLst>
              <a:ext uri="{FF2B5EF4-FFF2-40B4-BE49-F238E27FC236}">
                <a16:creationId xmlns:a16="http://schemas.microsoft.com/office/drawing/2014/main" id="{E5F30FFB-516F-4393-8422-03CA4E8BA027}"/>
              </a:ext>
            </a:extLst>
          </p:cNvPr>
          <p:cNvSpPr txBox="1"/>
          <p:nvPr/>
        </p:nvSpPr>
        <p:spPr>
          <a:xfrm>
            <a:off x="5073975" y="3564837"/>
            <a:ext cx="1436099"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1B2A41"/>
                </a:solidFill>
                <a:effectLst/>
                <a:uLnTx/>
                <a:uFillTx/>
                <a:latin typeface="Calibri"/>
                <a:ea typeface="+mn-ea"/>
                <a:cs typeface="+mn-cs"/>
              </a:rPr>
              <a:t>Embankment</a:t>
            </a:r>
          </a:p>
        </p:txBody>
      </p:sp>
      <p:sp>
        <p:nvSpPr>
          <p:cNvPr id="18" name="TextBox 17">
            <a:extLst>
              <a:ext uri="{FF2B5EF4-FFF2-40B4-BE49-F238E27FC236}">
                <a16:creationId xmlns:a16="http://schemas.microsoft.com/office/drawing/2014/main" id="{EDEE9F9D-9018-4AF4-95E3-A5A218E33A60}"/>
              </a:ext>
            </a:extLst>
          </p:cNvPr>
          <p:cNvSpPr txBox="1"/>
          <p:nvPr/>
        </p:nvSpPr>
        <p:spPr>
          <a:xfrm>
            <a:off x="4572000" y="2022101"/>
            <a:ext cx="2258439" cy="369332"/>
          </a:xfrm>
          <a:prstGeom prst="rect">
            <a:avLst/>
          </a:prstGeom>
          <a:solidFill>
            <a:schemeClr val="bg1"/>
          </a:solid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1B2A41"/>
                </a:solidFill>
                <a:effectLst/>
                <a:uLnTx/>
                <a:uFillTx/>
                <a:latin typeface="Calibri"/>
                <a:ea typeface="+mn-ea"/>
                <a:cs typeface="+mn-cs"/>
              </a:rPr>
              <a:t>Embankment/culverts</a:t>
            </a:r>
          </a:p>
        </p:txBody>
      </p:sp>
    </p:spTree>
    <p:extLst>
      <p:ext uri="{BB962C8B-B14F-4D97-AF65-F5344CB8AC3E}">
        <p14:creationId xmlns:p14="http://schemas.microsoft.com/office/powerpoint/2010/main" val="21398591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D4B78B-7E4C-4644-899E-DEC7FF8CBD16}"/>
              </a:ext>
            </a:extLst>
          </p:cNvPr>
          <p:cNvSpPr>
            <a:spLocks noGrp="1"/>
          </p:cNvSpPr>
          <p:nvPr>
            <p:ph type="title"/>
          </p:nvPr>
        </p:nvSpPr>
        <p:spPr/>
        <p:txBody>
          <a:bodyPr/>
          <a:lstStyle/>
          <a:p>
            <a:r>
              <a:rPr lang="en-AU" dirty="0"/>
              <a:t>Rail spur – conceptual design</a:t>
            </a:r>
          </a:p>
        </p:txBody>
      </p:sp>
      <p:pic>
        <p:nvPicPr>
          <p:cNvPr id="4" name="Picture 3">
            <a:extLst>
              <a:ext uri="{FF2B5EF4-FFF2-40B4-BE49-F238E27FC236}">
                <a16:creationId xmlns:a16="http://schemas.microsoft.com/office/drawing/2014/main" id="{B02AB2FC-FF01-4538-8CD2-0C553F78F8DB}"/>
              </a:ext>
            </a:extLst>
          </p:cNvPr>
          <p:cNvPicPr>
            <a:picLocks noChangeAspect="1"/>
          </p:cNvPicPr>
          <p:nvPr/>
        </p:nvPicPr>
        <p:blipFill>
          <a:blip r:embed="rId3"/>
          <a:stretch>
            <a:fillRect/>
          </a:stretch>
        </p:blipFill>
        <p:spPr>
          <a:xfrm>
            <a:off x="172584" y="2131925"/>
            <a:ext cx="8784318" cy="3892726"/>
          </a:xfrm>
          <a:prstGeom prst="rect">
            <a:avLst/>
          </a:prstGeom>
        </p:spPr>
      </p:pic>
      <p:sp>
        <p:nvSpPr>
          <p:cNvPr id="5" name="Content Placeholder 1">
            <a:extLst>
              <a:ext uri="{FF2B5EF4-FFF2-40B4-BE49-F238E27FC236}">
                <a16:creationId xmlns:a16="http://schemas.microsoft.com/office/drawing/2014/main" id="{44B8D67D-D383-42DA-83D2-1FA0AD337230}"/>
              </a:ext>
            </a:extLst>
          </p:cNvPr>
          <p:cNvSpPr txBox="1">
            <a:spLocks/>
          </p:cNvSpPr>
          <p:nvPr/>
        </p:nvSpPr>
        <p:spPr>
          <a:xfrm>
            <a:off x="7091807" y="5464174"/>
            <a:ext cx="1865095" cy="454201"/>
          </a:xfrm>
          <a:prstGeom prst="rect">
            <a:avLst/>
          </a:prstGeom>
        </p:spPr>
        <p:txBody>
          <a:bodyPr vert="horz" lIns="0" tIns="0" rIns="0" bIns="0" rtlCol="0">
            <a:normAutofit/>
          </a:bodyPr>
          <a:lstStyle>
            <a:lvl1pPr marL="0" indent="0" algn="l" defTabSz="457200" rtl="0" eaLnBrk="1" latinLnBrk="0" hangingPunct="1">
              <a:lnSpc>
                <a:spcPts val="1700"/>
              </a:lnSpc>
              <a:spcBef>
                <a:spcPct val="20000"/>
              </a:spcBef>
              <a:buFontTx/>
              <a:buNone/>
              <a:defRPr sz="1400" kern="1200">
                <a:solidFill>
                  <a:schemeClr val="bg1"/>
                </a:solidFill>
                <a:latin typeface="Trebuchet MS"/>
                <a:ea typeface="+mn-ea"/>
                <a:cs typeface="+mn-cs"/>
              </a:defRPr>
            </a:lvl1pPr>
            <a:lvl2pPr marL="432000" indent="-144000" algn="l" defTabSz="457200" rtl="0" eaLnBrk="1" latinLnBrk="0" hangingPunct="1">
              <a:lnSpc>
                <a:spcPts val="2400"/>
              </a:lnSpc>
              <a:spcBef>
                <a:spcPts val="100"/>
              </a:spcBef>
              <a:buClr>
                <a:srgbClr val="73B632"/>
              </a:buClr>
              <a:buFont typeface="Arial"/>
              <a:buChar char="•"/>
              <a:defRPr sz="1400" kern="1200">
                <a:solidFill>
                  <a:schemeClr val="bg1"/>
                </a:solidFill>
                <a:latin typeface="Trebuchet MS"/>
                <a:ea typeface="+mn-ea"/>
                <a:cs typeface="+mn-cs"/>
              </a:defRPr>
            </a:lvl2pPr>
            <a:lvl3pPr marL="576000" indent="-144000" algn="l" defTabSz="457200" rtl="0" eaLnBrk="1" latinLnBrk="0" hangingPunct="1">
              <a:spcBef>
                <a:spcPts val="100"/>
              </a:spcBef>
              <a:buFont typeface="Arial"/>
              <a:buChar char="•"/>
              <a:defRPr sz="1400" kern="1200">
                <a:solidFill>
                  <a:schemeClr val="bg1"/>
                </a:solidFill>
                <a:latin typeface="Trebuchet MS"/>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Trebuchet MS"/>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Trebuchet MS"/>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50000"/>
              </a:lnSpc>
              <a:spcBef>
                <a:spcPct val="20000"/>
              </a:spcBef>
              <a:spcAft>
                <a:spcPts val="0"/>
              </a:spcAft>
              <a:buClrTx/>
              <a:buSzTx/>
              <a:buFontTx/>
              <a:buNone/>
              <a:tabLst/>
              <a:defRPr/>
            </a:pPr>
            <a:r>
              <a:rPr kumimoji="0" lang="en-AU" sz="2000" b="0" i="0" u="none" strike="noStrike" kern="1200" cap="none" spc="0" normalizeH="0" baseline="0" noProof="0" dirty="0">
                <a:ln>
                  <a:noFill/>
                </a:ln>
                <a:solidFill>
                  <a:prstClr val="white"/>
                </a:solidFill>
                <a:effectLst/>
                <a:uLnTx/>
                <a:uFillTx/>
                <a:latin typeface="Trebuchet MS"/>
                <a:ea typeface="+mn-ea"/>
                <a:cs typeface="+mn-cs"/>
              </a:rPr>
              <a:t>Concept Design</a:t>
            </a:r>
          </a:p>
        </p:txBody>
      </p:sp>
    </p:spTree>
    <p:extLst>
      <p:ext uri="{BB962C8B-B14F-4D97-AF65-F5344CB8AC3E}">
        <p14:creationId xmlns:p14="http://schemas.microsoft.com/office/powerpoint/2010/main" val="23659297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5A6C32-F318-4899-8563-A479383370A5}"/>
              </a:ext>
            </a:extLst>
          </p:cNvPr>
          <p:cNvPicPr>
            <a:picLocks noChangeAspect="1"/>
          </p:cNvPicPr>
          <p:nvPr/>
        </p:nvPicPr>
        <p:blipFill>
          <a:blip r:embed="rId3"/>
          <a:stretch>
            <a:fillRect/>
          </a:stretch>
        </p:blipFill>
        <p:spPr>
          <a:xfrm>
            <a:off x="1079499" y="1021603"/>
            <a:ext cx="6999515" cy="5813537"/>
          </a:xfrm>
          <a:prstGeom prst="rect">
            <a:avLst/>
          </a:prstGeom>
        </p:spPr>
      </p:pic>
      <p:sp>
        <p:nvSpPr>
          <p:cNvPr id="3" name="Title 2">
            <a:extLst>
              <a:ext uri="{FF2B5EF4-FFF2-40B4-BE49-F238E27FC236}">
                <a16:creationId xmlns:a16="http://schemas.microsoft.com/office/drawing/2014/main" id="{B9A59718-B2DF-45CB-9196-82F0C913B856}"/>
              </a:ext>
            </a:extLst>
          </p:cNvPr>
          <p:cNvSpPr>
            <a:spLocks noGrp="1"/>
          </p:cNvSpPr>
          <p:nvPr>
            <p:ph type="title"/>
          </p:nvPr>
        </p:nvSpPr>
        <p:spPr>
          <a:xfrm>
            <a:off x="1473200" y="392915"/>
            <a:ext cx="6212115" cy="407533"/>
          </a:xfrm>
        </p:spPr>
        <p:txBody>
          <a:bodyPr>
            <a:normAutofit/>
          </a:bodyPr>
          <a:lstStyle/>
          <a:p>
            <a:r>
              <a:rPr lang="en-AU" dirty="0"/>
              <a:t>Rail spur – predicted flood impacts</a:t>
            </a:r>
          </a:p>
        </p:txBody>
      </p:sp>
      <p:sp>
        <p:nvSpPr>
          <p:cNvPr id="22" name="TextBox 21">
            <a:extLst>
              <a:ext uri="{FF2B5EF4-FFF2-40B4-BE49-F238E27FC236}">
                <a16:creationId xmlns:a16="http://schemas.microsoft.com/office/drawing/2014/main" id="{295DA8E9-194A-48A5-B601-675C2C7515E3}"/>
              </a:ext>
            </a:extLst>
          </p:cNvPr>
          <p:cNvSpPr txBox="1"/>
          <p:nvPr/>
        </p:nvSpPr>
        <p:spPr>
          <a:xfrm>
            <a:off x="5173219" y="5622720"/>
            <a:ext cx="2424574" cy="646331"/>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1B2A41"/>
                </a:solidFill>
                <a:effectLst/>
                <a:uLnTx/>
                <a:uFillTx/>
                <a:latin typeface="Calibri"/>
                <a:ea typeface="+mn-ea"/>
                <a:cs typeface="+mn-cs"/>
              </a:rPr>
              <a:t>Afflux only on WHC owned land</a:t>
            </a:r>
          </a:p>
        </p:txBody>
      </p:sp>
      <p:cxnSp>
        <p:nvCxnSpPr>
          <p:cNvPr id="23" name="Straight Arrow Connector 22">
            <a:extLst>
              <a:ext uri="{FF2B5EF4-FFF2-40B4-BE49-F238E27FC236}">
                <a16:creationId xmlns:a16="http://schemas.microsoft.com/office/drawing/2014/main" id="{888E519F-8A5D-49FE-AFD6-44F0CE98D22D}"/>
              </a:ext>
            </a:extLst>
          </p:cNvPr>
          <p:cNvCxnSpPr>
            <a:cxnSpLocks/>
            <a:stCxn id="22" idx="0"/>
          </p:cNvCxnSpPr>
          <p:nvPr/>
        </p:nvCxnSpPr>
        <p:spPr>
          <a:xfrm flipH="1" flipV="1">
            <a:off x="6044186" y="4736592"/>
            <a:ext cx="341320" cy="886128"/>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9E7C7B04-FD37-42B6-90C8-DB0AA0876104}"/>
              </a:ext>
            </a:extLst>
          </p:cNvPr>
          <p:cNvCxnSpPr>
            <a:cxnSpLocks/>
            <a:stCxn id="22" idx="0"/>
          </p:cNvCxnSpPr>
          <p:nvPr/>
        </p:nvCxnSpPr>
        <p:spPr>
          <a:xfrm flipV="1">
            <a:off x="6385506" y="4137660"/>
            <a:ext cx="870967" cy="148506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464135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73C92A8-9986-4494-BA25-754BE4556294}"/>
              </a:ext>
            </a:extLst>
          </p:cNvPr>
          <p:cNvSpPr>
            <a:spLocks noGrp="1"/>
          </p:cNvSpPr>
          <p:nvPr>
            <p:ph idx="1"/>
          </p:nvPr>
        </p:nvSpPr>
        <p:spPr>
          <a:xfrm>
            <a:off x="756139" y="1393826"/>
            <a:ext cx="7748883" cy="4986338"/>
          </a:xfrm>
        </p:spPr>
        <p:txBody>
          <a:bodyPr>
            <a:normAutofit/>
          </a:bodyPr>
          <a:lstStyle/>
          <a:p>
            <a:pPr marL="285750" indent="-285750">
              <a:lnSpc>
                <a:spcPct val="150000"/>
              </a:lnSpc>
              <a:buFont typeface="Arial" panose="020B0604020202020204" pitchFamily="34" charset="0"/>
              <a:buChar char="•"/>
            </a:pPr>
            <a:r>
              <a:rPr lang="en-AU" sz="2000" dirty="0"/>
              <a:t>Detailed design of the rail spur will meet the requirements of the FMP criteria (both 2006 Carroll to Boggabri FMP and 2016 Draft Upper Namoi Floodplain FMP.</a:t>
            </a:r>
          </a:p>
          <a:p>
            <a:pPr marL="285750" indent="-285750">
              <a:lnSpc>
                <a:spcPct val="150000"/>
              </a:lnSpc>
              <a:buFont typeface="Arial" panose="020B0604020202020204" pitchFamily="34" charset="0"/>
              <a:buChar char="•"/>
            </a:pPr>
            <a:r>
              <a:rPr lang="en-AU" sz="2000" dirty="0"/>
              <a:t>Following modelling of the conceptual design, Whitehaven has decided to elevate the rail spur west of the Namoi River on piers, based on constructability considerations.</a:t>
            </a:r>
          </a:p>
          <a:p>
            <a:pPr marL="285750" indent="-285750">
              <a:lnSpc>
                <a:spcPct val="150000"/>
              </a:lnSpc>
              <a:buFont typeface="Arial" panose="020B0604020202020204" pitchFamily="34" charset="0"/>
              <a:buChar char="•"/>
            </a:pPr>
            <a:r>
              <a:rPr lang="en-AU" sz="2000" dirty="0"/>
              <a:t>The final height and the size of the spans, piers and embankments will be determined during the detailed design stage</a:t>
            </a:r>
          </a:p>
          <a:p>
            <a:pPr marL="285750" indent="-285750">
              <a:lnSpc>
                <a:spcPct val="150000"/>
              </a:lnSpc>
              <a:buFont typeface="Arial" panose="020B0604020202020204" pitchFamily="34" charset="0"/>
              <a:buChar char="•"/>
            </a:pPr>
            <a:r>
              <a:rPr lang="en-AU" sz="2000" dirty="0"/>
              <a:t>Detailed design to be prepared in consultation with OEH</a:t>
            </a:r>
          </a:p>
        </p:txBody>
      </p:sp>
      <p:sp>
        <p:nvSpPr>
          <p:cNvPr id="3" name="Title 2">
            <a:extLst>
              <a:ext uri="{FF2B5EF4-FFF2-40B4-BE49-F238E27FC236}">
                <a16:creationId xmlns:a16="http://schemas.microsoft.com/office/drawing/2014/main" id="{0BD4B78B-7E4C-4644-899E-DEC7FF8CBD16}"/>
              </a:ext>
            </a:extLst>
          </p:cNvPr>
          <p:cNvSpPr>
            <a:spLocks noGrp="1"/>
          </p:cNvSpPr>
          <p:nvPr>
            <p:ph type="title"/>
          </p:nvPr>
        </p:nvSpPr>
        <p:spPr/>
        <p:txBody>
          <a:bodyPr/>
          <a:lstStyle/>
          <a:p>
            <a:r>
              <a:rPr lang="en-AU" dirty="0"/>
              <a:t>Rail spur – detailed design</a:t>
            </a:r>
          </a:p>
        </p:txBody>
      </p:sp>
    </p:spTree>
    <p:extLst>
      <p:ext uri="{BB962C8B-B14F-4D97-AF65-F5344CB8AC3E}">
        <p14:creationId xmlns:p14="http://schemas.microsoft.com/office/powerpoint/2010/main" val="38075766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73C92A8-9986-4494-BA25-754BE4556294}"/>
              </a:ext>
            </a:extLst>
          </p:cNvPr>
          <p:cNvSpPr>
            <a:spLocks noGrp="1"/>
          </p:cNvSpPr>
          <p:nvPr>
            <p:ph idx="1"/>
          </p:nvPr>
        </p:nvSpPr>
        <p:spPr>
          <a:xfrm>
            <a:off x="756138" y="1393826"/>
            <a:ext cx="7987812" cy="4986338"/>
          </a:xfrm>
        </p:spPr>
        <p:txBody>
          <a:bodyPr>
            <a:normAutofit/>
          </a:bodyPr>
          <a:lstStyle/>
          <a:p>
            <a:pPr>
              <a:lnSpc>
                <a:spcPct val="150000"/>
              </a:lnSpc>
            </a:pPr>
            <a:r>
              <a:rPr lang="en-AU" sz="2000" dirty="0"/>
              <a:t>Royal </a:t>
            </a:r>
            <a:r>
              <a:rPr lang="en-AU" sz="2000" dirty="0" err="1"/>
              <a:t>HaskoningDHV’s</a:t>
            </a:r>
            <a:r>
              <a:rPr lang="en-AU" sz="2000" dirty="0"/>
              <a:t> peer review concluded: </a:t>
            </a:r>
          </a:p>
          <a:p>
            <a:pPr marL="363538">
              <a:lnSpc>
                <a:spcPct val="150000"/>
              </a:lnSpc>
            </a:pPr>
            <a:r>
              <a:rPr lang="en-AU" sz="2000" dirty="0"/>
              <a:t>“… </a:t>
            </a:r>
            <a:r>
              <a:rPr lang="en-AU" sz="2000" i="1" dirty="0"/>
              <a:t>the WRM (2018) assessment was undertaken using best-practice techniques</a:t>
            </a:r>
            <a:r>
              <a:rPr lang="en-AU" sz="2000" dirty="0"/>
              <a:t>…”</a:t>
            </a:r>
          </a:p>
          <a:p>
            <a:pPr>
              <a:lnSpc>
                <a:spcPct val="150000"/>
              </a:lnSpc>
              <a:spcBef>
                <a:spcPts val="600"/>
              </a:spcBef>
            </a:pPr>
            <a:r>
              <a:rPr lang="en-AU" sz="2000" dirty="0" err="1"/>
              <a:t>WMAWater’s</a:t>
            </a:r>
            <a:r>
              <a:rPr lang="en-AU" sz="2000" dirty="0"/>
              <a:t> peer review confirmed the flood assessment was: </a:t>
            </a:r>
          </a:p>
          <a:p>
            <a:pPr marL="363538">
              <a:lnSpc>
                <a:spcPct val="150000"/>
              </a:lnSpc>
            </a:pPr>
            <a:r>
              <a:rPr lang="en-AU" sz="2000" dirty="0"/>
              <a:t>“… </a:t>
            </a:r>
            <a:r>
              <a:rPr lang="en-AU" sz="2000" i="1" dirty="0"/>
              <a:t>undertaken in accordance with industry best practice…</a:t>
            </a:r>
            <a:r>
              <a:rPr lang="en-AU" sz="2000" dirty="0"/>
              <a:t>”</a:t>
            </a:r>
          </a:p>
          <a:p>
            <a:pPr>
              <a:lnSpc>
                <a:spcPct val="150000"/>
              </a:lnSpc>
            </a:pPr>
            <a:r>
              <a:rPr lang="en-AU" sz="2000" dirty="0"/>
              <a:t>Whitehaven’s Response to Submissions will include detailed responses to each of the DPE’s Peer Reviewer comments.</a:t>
            </a:r>
          </a:p>
          <a:p>
            <a:pPr marL="285750" indent="-285750">
              <a:lnSpc>
                <a:spcPct val="150000"/>
              </a:lnSpc>
              <a:buFont typeface="Arial" panose="020B0604020202020204" pitchFamily="34" charset="0"/>
              <a:buChar char="•"/>
            </a:pPr>
            <a:endParaRPr lang="en-AU" sz="2000" dirty="0"/>
          </a:p>
          <a:p>
            <a:pPr marL="285750" indent="-285750">
              <a:lnSpc>
                <a:spcPct val="150000"/>
              </a:lnSpc>
              <a:buFont typeface="Arial" panose="020B0604020202020204" pitchFamily="34" charset="0"/>
              <a:buChar char="•"/>
            </a:pPr>
            <a:endParaRPr lang="en-AU" sz="2000" dirty="0"/>
          </a:p>
        </p:txBody>
      </p:sp>
      <p:sp>
        <p:nvSpPr>
          <p:cNvPr id="3" name="Title 2">
            <a:extLst>
              <a:ext uri="{FF2B5EF4-FFF2-40B4-BE49-F238E27FC236}">
                <a16:creationId xmlns:a16="http://schemas.microsoft.com/office/drawing/2014/main" id="{0BD4B78B-7E4C-4644-899E-DEC7FF8CBD16}"/>
              </a:ext>
            </a:extLst>
          </p:cNvPr>
          <p:cNvSpPr>
            <a:spLocks noGrp="1"/>
          </p:cNvSpPr>
          <p:nvPr>
            <p:ph type="title"/>
          </p:nvPr>
        </p:nvSpPr>
        <p:spPr/>
        <p:txBody>
          <a:bodyPr/>
          <a:lstStyle/>
          <a:p>
            <a:r>
              <a:rPr lang="en-AU" dirty="0"/>
              <a:t>Flood modelling – review comments</a:t>
            </a:r>
          </a:p>
        </p:txBody>
      </p:sp>
    </p:spTree>
    <p:extLst>
      <p:ext uri="{BB962C8B-B14F-4D97-AF65-F5344CB8AC3E}">
        <p14:creationId xmlns:p14="http://schemas.microsoft.com/office/powerpoint/2010/main" val="42320381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D4B78B-7E4C-4644-899E-DEC7FF8CBD16}"/>
              </a:ext>
            </a:extLst>
          </p:cNvPr>
          <p:cNvSpPr>
            <a:spLocks noGrp="1"/>
          </p:cNvSpPr>
          <p:nvPr>
            <p:ph type="ctrTitle"/>
          </p:nvPr>
        </p:nvSpPr>
        <p:spPr>
          <a:xfrm>
            <a:off x="959742" y="2856518"/>
            <a:ext cx="7224515" cy="1144964"/>
          </a:xfrm>
        </p:spPr>
        <p:txBody>
          <a:bodyPr anchor="ctr"/>
          <a:lstStyle/>
          <a:p>
            <a:pPr algn="ctr"/>
            <a:r>
              <a:rPr lang="en-AU" b="1" dirty="0"/>
              <a:t>IPC</a:t>
            </a:r>
            <a:r>
              <a:rPr lang="en-AU" dirty="0"/>
              <a:t> </a:t>
            </a:r>
            <a:r>
              <a:rPr lang="en-AU" b="1" dirty="0"/>
              <a:t>Questions</a:t>
            </a:r>
          </a:p>
        </p:txBody>
      </p:sp>
    </p:spTree>
    <p:extLst>
      <p:ext uri="{BB962C8B-B14F-4D97-AF65-F5344CB8AC3E}">
        <p14:creationId xmlns:p14="http://schemas.microsoft.com/office/powerpoint/2010/main" val="435552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4"/>
          </p:nvPr>
        </p:nvSpPr>
        <p:spPr>
          <a:xfrm>
            <a:off x="467544" y="6312162"/>
            <a:ext cx="370163" cy="135794"/>
          </a:xfrm>
        </p:spPr>
        <p:txBody>
          <a:bodyPr/>
          <a:lstStyle/>
          <a:p>
            <a:fld id="{E917DE0E-AFB1-41FD-BC35-27DB61CA125F}" type="slidenum">
              <a:rPr lang="en-AU" smtClean="0">
                <a:solidFill>
                  <a:srgbClr val="4E5768"/>
                </a:solidFill>
              </a:rPr>
              <a:pPr/>
              <a:t>6</a:t>
            </a:fld>
            <a:r>
              <a:rPr lang="en-AU" dirty="0">
                <a:solidFill>
                  <a:srgbClr val="4E5768"/>
                </a:solidFill>
              </a:rPr>
              <a:t> </a:t>
            </a:r>
            <a:r>
              <a:rPr lang="en-AU" dirty="0">
                <a:solidFill>
                  <a:srgbClr val="D3AE64"/>
                </a:solidFill>
              </a:rPr>
              <a:t>//</a:t>
            </a:r>
          </a:p>
        </p:txBody>
      </p:sp>
      <p:sp>
        <p:nvSpPr>
          <p:cNvPr id="9" name="Content Placeholder 2"/>
          <p:cNvSpPr txBox="1">
            <a:spLocks/>
          </p:cNvSpPr>
          <p:nvPr/>
        </p:nvSpPr>
        <p:spPr>
          <a:xfrm>
            <a:off x="710629" y="1844824"/>
            <a:ext cx="7806795" cy="3168352"/>
          </a:xfrm>
          <a:prstGeom prst="rect">
            <a:avLst/>
          </a:prstGeom>
        </p:spPr>
        <p:txBody>
          <a:bodyPr vert="horz" lIns="0" tIns="0" rIns="0" bIns="0" rtlCol="0">
            <a:noAutofit/>
          </a:bodyPr>
          <a:lstStyle>
            <a:lvl1pPr marL="0" indent="0" algn="l" defTabSz="914400" rtl="0" eaLnBrk="1" latinLnBrk="0" hangingPunct="1">
              <a:lnSpc>
                <a:spcPct val="100000"/>
              </a:lnSpc>
              <a:spcBef>
                <a:spcPts val="600"/>
              </a:spcBef>
              <a:spcAft>
                <a:spcPts val="600"/>
              </a:spcAft>
              <a:buClr>
                <a:schemeClr val="tx1"/>
              </a:buClr>
              <a:buFont typeface="Arial" pitchFamily="34" charset="0"/>
              <a:buNone/>
              <a:defRPr lang="en-US" sz="1600" b="1" kern="1200" dirty="0" smtClean="0">
                <a:solidFill>
                  <a:schemeClr val="accent3"/>
                </a:solidFill>
                <a:latin typeface="+mn-lt"/>
                <a:ea typeface="+mn-ea"/>
                <a:cs typeface="+mn-cs"/>
              </a:defRPr>
            </a:lvl1pPr>
            <a:lvl2pPr marL="174625" indent="-174625" algn="l" defTabSz="914400" rtl="0" eaLnBrk="1" latinLnBrk="0" hangingPunct="1">
              <a:spcBef>
                <a:spcPts val="0"/>
              </a:spcBef>
              <a:spcAft>
                <a:spcPts val="600"/>
              </a:spcAft>
              <a:buClr>
                <a:schemeClr val="accent4"/>
              </a:buClr>
              <a:buFont typeface="Arial" panose="020B0604020202020204" pitchFamily="34" charset="0"/>
              <a:buChar char="–"/>
              <a:defRPr lang="en-US" sz="1400" kern="1200" dirty="0" smtClean="0">
                <a:solidFill>
                  <a:schemeClr val="accent3"/>
                </a:solidFill>
                <a:latin typeface="+mn-lt"/>
                <a:ea typeface="+mn-ea"/>
                <a:cs typeface="+mn-cs"/>
              </a:defRPr>
            </a:lvl2pPr>
            <a:lvl3pPr marL="358775" indent="-184150" algn="l" defTabSz="914400" rtl="0" eaLnBrk="1" latinLnBrk="0" hangingPunct="1">
              <a:spcBef>
                <a:spcPts val="0"/>
              </a:spcBef>
              <a:spcAft>
                <a:spcPts val="300"/>
              </a:spcAft>
              <a:buClr>
                <a:schemeClr val="accent4"/>
              </a:buClr>
              <a:buFont typeface="Arial" panose="020B0604020202020204" pitchFamily="34" charset="0"/>
              <a:buChar char="–"/>
              <a:defRPr lang="en-US" sz="1400" kern="1200" dirty="0" smtClean="0">
                <a:solidFill>
                  <a:schemeClr val="accent3"/>
                </a:solidFill>
                <a:latin typeface="+mn-lt"/>
                <a:ea typeface="+mn-ea"/>
                <a:cs typeface="+mn-cs"/>
              </a:defRPr>
            </a:lvl3pPr>
            <a:lvl4pPr marL="533400" indent="-174625" algn="l" defTabSz="914400" rtl="0" eaLnBrk="1" latinLnBrk="0" hangingPunct="1">
              <a:spcBef>
                <a:spcPts val="0"/>
              </a:spcBef>
              <a:spcAft>
                <a:spcPts val="300"/>
              </a:spcAft>
              <a:buClr>
                <a:schemeClr val="accent4"/>
              </a:buClr>
              <a:buFont typeface="Arial" panose="020B0604020202020204" pitchFamily="34" charset="0"/>
              <a:buChar char="–"/>
              <a:defRPr sz="1400" kern="1200" baseline="0">
                <a:solidFill>
                  <a:schemeClr val="accent3"/>
                </a:solidFill>
                <a:latin typeface="+mn-lt"/>
                <a:ea typeface="+mn-ea"/>
                <a:cs typeface="+mn-cs"/>
              </a:defRPr>
            </a:lvl4pPr>
            <a:lvl5pPr marL="0" indent="0" algn="l" defTabSz="914400" rtl="0" eaLnBrk="1" latinLnBrk="0" hangingPunct="1">
              <a:spcBef>
                <a:spcPts val="600"/>
              </a:spcBef>
              <a:spcAft>
                <a:spcPts val="600"/>
              </a:spcAft>
              <a:buFont typeface="Arial" pitchFamily="34" charset="0"/>
              <a:buNone/>
              <a:defRPr sz="900" kern="1200" baseline="0">
                <a:solidFill>
                  <a:schemeClr val="accent3"/>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Clr>
                <a:srgbClr val="D3AE64"/>
              </a:buClr>
              <a:buNone/>
            </a:pPr>
            <a:endParaRPr lang="en-AU" sz="1500" cap="all" dirty="0">
              <a:solidFill>
                <a:schemeClr val="accent2"/>
              </a:solidFill>
            </a:endParaRPr>
          </a:p>
          <a:p>
            <a:pPr marL="0" lvl="1" indent="0">
              <a:buClr>
                <a:srgbClr val="D3AE64"/>
              </a:buClr>
              <a:buNone/>
            </a:pPr>
            <a:endParaRPr lang="en-AU" sz="1320" dirty="0">
              <a:solidFill>
                <a:srgbClr val="4E5768"/>
              </a:solidFill>
            </a:endParaRPr>
          </a:p>
          <a:p>
            <a:pPr lvl="1" fontAlgn="auto">
              <a:buClr>
                <a:srgbClr val="D3AE64"/>
              </a:buClr>
            </a:pPr>
            <a:endParaRPr lang="en-AU" sz="1320" dirty="0">
              <a:solidFill>
                <a:srgbClr val="4E5768"/>
              </a:solidFill>
            </a:endParaRPr>
          </a:p>
          <a:p>
            <a:pPr lvl="1" fontAlgn="auto">
              <a:buClr>
                <a:srgbClr val="D3AE64"/>
              </a:buClr>
            </a:pPr>
            <a:endParaRPr lang="en-AU" sz="1320" dirty="0">
              <a:solidFill>
                <a:srgbClr val="4E5768"/>
              </a:solidFill>
            </a:endParaRPr>
          </a:p>
          <a:p>
            <a:pPr marL="0" lvl="1" indent="0">
              <a:buClr>
                <a:srgbClr val="D3AE64"/>
              </a:buClr>
              <a:buNone/>
            </a:pPr>
            <a:endParaRPr lang="en-AU" sz="1320" dirty="0">
              <a:solidFill>
                <a:srgbClr val="4E5768"/>
              </a:solidFill>
            </a:endParaRPr>
          </a:p>
          <a:p>
            <a:pPr lvl="4" fontAlgn="auto"/>
            <a:endParaRPr lang="en-AU" sz="849" dirty="0">
              <a:solidFill>
                <a:srgbClr val="4E5768"/>
              </a:solidFill>
            </a:endParaRPr>
          </a:p>
          <a:p>
            <a:pPr fontAlgn="auto">
              <a:buClr>
                <a:prstClr val="black"/>
              </a:buClr>
            </a:pPr>
            <a:endParaRPr lang="en-AU" sz="1509" dirty="0">
              <a:solidFill>
                <a:srgbClr val="4E5768"/>
              </a:solidFill>
            </a:endParaRPr>
          </a:p>
          <a:p>
            <a:pPr fontAlgn="auto">
              <a:buClr>
                <a:prstClr val="black"/>
              </a:buClr>
            </a:pPr>
            <a:endParaRPr lang="en-AU" sz="1509" dirty="0">
              <a:solidFill>
                <a:srgbClr val="4E5768"/>
              </a:solidFill>
            </a:endParaRPr>
          </a:p>
        </p:txBody>
      </p:sp>
      <p:sp>
        <p:nvSpPr>
          <p:cNvPr id="11" name="Title 4">
            <a:extLst>
              <a:ext uri="{FF2B5EF4-FFF2-40B4-BE49-F238E27FC236}">
                <a16:creationId xmlns:a16="http://schemas.microsoft.com/office/drawing/2014/main" id="{7EC0B1DC-5AD2-401E-8259-449B6421DABC}"/>
              </a:ext>
            </a:extLst>
          </p:cNvPr>
          <p:cNvSpPr txBox="1">
            <a:spLocks/>
          </p:cNvSpPr>
          <p:nvPr/>
        </p:nvSpPr>
        <p:spPr>
          <a:xfrm>
            <a:off x="467544" y="334249"/>
            <a:ext cx="7815880" cy="509307"/>
          </a:xfrm>
          <a:prstGeom prst="rect">
            <a:avLst/>
          </a:prstGeom>
        </p:spPr>
        <p:txBody>
          <a:bodyPr vert="horz" lIns="0" tIns="0" rIns="0" bIns="0" rtlCol="0" anchor="b">
            <a:normAutofit/>
          </a:bodyPr>
          <a:lstStyle>
            <a:lvl1pPr algn="l" defTabSz="914400" rtl="0" eaLnBrk="1" latinLnBrk="0" hangingPunct="1">
              <a:lnSpc>
                <a:spcPct val="90000"/>
              </a:lnSpc>
              <a:spcBef>
                <a:spcPct val="0"/>
              </a:spcBef>
              <a:buNone/>
              <a:defRPr sz="3000" b="1" kern="1200" baseline="0">
                <a:solidFill>
                  <a:schemeClr val="accent1"/>
                </a:solidFill>
                <a:latin typeface="+mj-lt"/>
                <a:ea typeface="+mj-ea"/>
                <a:cs typeface="+mj-cs"/>
              </a:defRPr>
            </a:lvl1pPr>
          </a:lstStyle>
          <a:p>
            <a:r>
              <a:rPr lang="en-AU" sz="2800" dirty="0"/>
              <a:t>Project Rail Spur </a:t>
            </a:r>
          </a:p>
        </p:txBody>
      </p:sp>
      <p:sp>
        <p:nvSpPr>
          <p:cNvPr id="2" name="Footer Placeholder 1"/>
          <p:cNvSpPr>
            <a:spLocks noGrp="1"/>
          </p:cNvSpPr>
          <p:nvPr>
            <p:ph type="ftr" sz="quarter" idx="13"/>
          </p:nvPr>
        </p:nvSpPr>
        <p:spPr/>
        <p:txBody>
          <a:bodyPr/>
          <a:lstStyle/>
          <a:p>
            <a:r>
              <a:rPr lang="en-AU" dirty="0"/>
              <a:t>Vickery Extension Project - Briefing </a:t>
            </a:r>
          </a:p>
        </p:txBody>
      </p:sp>
      <p:pic>
        <p:nvPicPr>
          <p:cNvPr id="5" name="Picture 4">
            <a:extLst>
              <a:ext uri="{FF2B5EF4-FFF2-40B4-BE49-F238E27FC236}">
                <a16:creationId xmlns:a16="http://schemas.microsoft.com/office/drawing/2014/main" id="{30B82E11-425D-4439-960B-BE6056034358}"/>
              </a:ext>
            </a:extLst>
          </p:cNvPr>
          <p:cNvPicPr>
            <a:picLocks noChangeAspect="1"/>
          </p:cNvPicPr>
          <p:nvPr/>
        </p:nvPicPr>
        <p:blipFill>
          <a:blip r:embed="rId3"/>
          <a:stretch>
            <a:fillRect/>
          </a:stretch>
        </p:blipFill>
        <p:spPr>
          <a:xfrm>
            <a:off x="1373473" y="860861"/>
            <a:ext cx="6397053" cy="5303189"/>
          </a:xfrm>
          <a:prstGeom prst="rect">
            <a:avLst/>
          </a:prstGeom>
        </p:spPr>
      </p:pic>
    </p:spTree>
    <p:extLst>
      <p:ext uri="{BB962C8B-B14F-4D97-AF65-F5344CB8AC3E}">
        <p14:creationId xmlns:p14="http://schemas.microsoft.com/office/powerpoint/2010/main" val="997218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EFCE2D-FA42-47AA-A794-512C1228C9B5}"/>
              </a:ext>
            </a:extLst>
          </p:cNvPr>
          <p:cNvSpPr>
            <a:spLocks noGrp="1"/>
          </p:cNvSpPr>
          <p:nvPr>
            <p:ph idx="1"/>
          </p:nvPr>
        </p:nvSpPr>
        <p:spPr>
          <a:xfrm>
            <a:off x="218168" y="2663368"/>
            <a:ext cx="8693150" cy="3211961"/>
          </a:xfrm>
        </p:spPr>
        <p:txBody>
          <a:bodyPr/>
          <a:lstStyle/>
          <a:p>
            <a:pPr marL="228600" lvl="0" indent="-228600" defTabSz="914400">
              <a:lnSpc>
                <a:spcPct val="90000"/>
              </a:lnSpc>
              <a:spcBef>
                <a:spcPts val="1000"/>
              </a:spcBef>
              <a:buFont typeface="Arial" panose="020B0604020202020204" pitchFamily="34" charset="0"/>
              <a:buChar char="•"/>
            </a:pPr>
            <a:r>
              <a:rPr lang="en-AU" sz="2000" dirty="0">
                <a:latin typeface="Trebuchet MS" panose="020B0603020202020204" pitchFamily="34" charset="0"/>
              </a:rPr>
              <a:t>Whitehaven’s overarching design principle of the Project rail spur is to comply with the objectives of the </a:t>
            </a:r>
            <a:r>
              <a:rPr lang="en-AU" sz="2000" i="1" dirty="0">
                <a:latin typeface="Trebuchet MS" panose="020B0603020202020204" pitchFamily="34" charset="0"/>
              </a:rPr>
              <a:t>Draft Floodplain Management Plan for the Upper Namoi Valley Floodplain 2016 </a:t>
            </a:r>
            <a:r>
              <a:rPr lang="en-AU" sz="2000" dirty="0">
                <a:latin typeface="Trebuchet MS" panose="020B0603020202020204" pitchFamily="34" charset="0"/>
              </a:rPr>
              <a:t>(Draft FMP) and the </a:t>
            </a:r>
            <a:r>
              <a:rPr lang="en-AU" sz="2000" i="1" dirty="0">
                <a:latin typeface="Trebuchet MS" panose="020B0603020202020204" pitchFamily="34" charset="0"/>
              </a:rPr>
              <a:t>Carroll to Boggabri Floodplain Management Plan 2006</a:t>
            </a:r>
            <a:r>
              <a:rPr lang="en-AU" sz="2000" dirty="0">
                <a:latin typeface="Trebuchet MS" panose="020B0603020202020204" pitchFamily="34" charset="0"/>
              </a:rPr>
              <a:t> (FMP)</a:t>
            </a:r>
          </a:p>
          <a:p>
            <a:pPr marL="228600" lvl="0" indent="-228600" defTabSz="914400">
              <a:lnSpc>
                <a:spcPct val="90000"/>
              </a:lnSpc>
              <a:spcBef>
                <a:spcPts val="1000"/>
              </a:spcBef>
              <a:buFont typeface="Arial" panose="020B0604020202020204" pitchFamily="34" charset="0"/>
              <a:buChar char="•"/>
            </a:pPr>
            <a:r>
              <a:rPr lang="en-AU" sz="2000" dirty="0">
                <a:latin typeface="Trebuchet MS" panose="020B0603020202020204" pitchFamily="34" charset="0"/>
              </a:rPr>
              <a:t>West of the Namoi River the rail spur would be elevated above the 1 in 100 year flood level on a viaduct structure (except for a small section where the viaduct transitions to the main line)</a:t>
            </a:r>
          </a:p>
          <a:p>
            <a:pPr marL="228600" lvl="0" indent="-228600" defTabSz="914400">
              <a:lnSpc>
                <a:spcPct val="90000"/>
              </a:lnSpc>
              <a:spcBef>
                <a:spcPts val="1000"/>
              </a:spcBef>
              <a:buFont typeface="Arial" panose="020B0604020202020204" pitchFamily="34" charset="0"/>
              <a:buChar char="•"/>
            </a:pPr>
            <a:r>
              <a:rPr lang="en-AU" sz="2000" dirty="0">
                <a:latin typeface="Trebuchet MS" panose="020B0603020202020204" pitchFamily="34" charset="0"/>
              </a:rPr>
              <a:t>Design may include an embankment to the east of the Namoi River (on Whitehaven owned land)</a:t>
            </a:r>
          </a:p>
          <a:p>
            <a:endParaRPr lang="en-AU" dirty="0">
              <a:latin typeface="Trebuchet MS" panose="020B0603020202020204" pitchFamily="34" charset="0"/>
            </a:endParaRPr>
          </a:p>
        </p:txBody>
      </p:sp>
      <p:sp>
        <p:nvSpPr>
          <p:cNvPr id="4" name="Text Placeholder 3">
            <a:extLst>
              <a:ext uri="{FF2B5EF4-FFF2-40B4-BE49-F238E27FC236}">
                <a16:creationId xmlns:a16="http://schemas.microsoft.com/office/drawing/2014/main" id="{D26AB609-0542-438E-8738-4F6F59F3A166}"/>
              </a:ext>
            </a:extLst>
          </p:cNvPr>
          <p:cNvSpPr>
            <a:spLocks noGrp="1"/>
          </p:cNvSpPr>
          <p:nvPr>
            <p:ph type="body" sz="quarter" idx="4294967295"/>
          </p:nvPr>
        </p:nvSpPr>
        <p:spPr>
          <a:xfrm>
            <a:off x="232682" y="1326889"/>
            <a:ext cx="8693150" cy="1467825"/>
          </a:xfrm>
        </p:spPr>
        <p:txBody>
          <a:bodyPr>
            <a:normAutofit/>
          </a:bodyPr>
          <a:lstStyle/>
          <a:p>
            <a:pPr>
              <a:lnSpc>
                <a:spcPct val="100000"/>
              </a:lnSpc>
            </a:pPr>
            <a:r>
              <a:rPr lang="en-AU" sz="2200" b="1" i="1" dirty="0"/>
              <a:t>The questions below are predicated on the verbal promise by Whitehaven that the entire rail spur will be on viaduct across the floodplain.</a:t>
            </a:r>
          </a:p>
        </p:txBody>
      </p:sp>
    </p:spTree>
    <p:extLst>
      <p:ext uri="{BB962C8B-B14F-4D97-AF65-F5344CB8AC3E}">
        <p14:creationId xmlns:p14="http://schemas.microsoft.com/office/powerpoint/2010/main" val="5063792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EFCE2D-FA42-47AA-A794-512C1228C9B5}"/>
              </a:ext>
            </a:extLst>
          </p:cNvPr>
          <p:cNvSpPr>
            <a:spLocks noGrp="1"/>
          </p:cNvSpPr>
          <p:nvPr>
            <p:ph idx="1"/>
          </p:nvPr>
        </p:nvSpPr>
        <p:spPr>
          <a:xfrm>
            <a:off x="232682" y="2824942"/>
            <a:ext cx="8693150" cy="3211961"/>
          </a:xfrm>
        </p:spPr>
        <p:txBody>
          <a:bodyPr/>
          <a:lstStyle/>
          <a:p>
            <a:pPr marL="228600" lvl="0" indent="-228600" defTabSz="914400">
              <a:lnSpc>
                <a:spcPct val="90000"/>
              </a:lnSpc>
              <a:spcBef>
                <a:spcPts val="1000"/>
              </a:spcBef>
              <a:buFont typeface="Arial" panose="020B0604020202020204" pitchFamily="34" charset="0"/>
              <a:buChar char="•"/>
            </a:pPr>
            <a:r>
              <a:rPr lang="en-AU" sz="2000" dirty="0">
                <a:latin typeface="Trebuchet MS" panose="020B0603020202020204" pitchFamily="34" charset="0"/>
              </a:rPr>
              <a:t>Project CHPP is located outside the extent of the event that is three times the Namoi River 1 in 100 year design flood event</a:t>
            </a:r>
          </a:p>
          <a:p>
            <a:pPr marL="228600" lvl="0" indent="-228600" defTabSz="914400">
              <a:lnSpc>
                <a:spcPct val="90000"/>
              </a:lnSpc>
              <a:spcBef>
                <a:spcPts val="1000"/>
              </a:spcBef>
              <a:buFont typeface="Arial" panose="020B0604020202020204" pitchFamily="34" charset="0"/>
              <a:buChar char="•"/>
            </a:pPr>
            <a:r>
              <a:rPr lang="en-AU" sz="2000" dirty="0">
                <a:latin typeface="Trebuchet MS" panose="020B0603020202020204" pitchFamily="34" charset="0"/>
              </a:rPr>
              <a:t>North-west main line is not overtopped at the proposed junction with the Project rail spur for this event</a:t>
            </a:r>
          </a:p>
          <a:p>
            <a:pPr marL="228600" lvl="0" indent="-228600" defTabSz="914400">
              <a:lnSpc>
                <a:spcPct val="90000"/>
              </a:lnSpc>
              <a:spcBef>
                <a:spcPts val="1000"/>
              </a:spcBef>
              <a:buFont typeface="Arial" panose="020B0604020202020204" pitchFamily="34" charset="0"/>
              <a:buChar char="•"/>
            </a:pPr>
            <a:r>
              <a:rPr lang="en-AU" sz="2000" dirty="0">
                <a:latin typeface="Trebuchet MS" panose="020B0603020202020204" pitchFamily="34" charset="0"/>
              </a:rPr>
              <a:t>Flood modelling showed peak flood levels not overly sensitive to changes in floodplain roughness</a:t>
            </a:r>
          </a:p>
          <a:p>
            <a:pPr marL="228600" lvl="0" indent="-228600" defTabSz="914400">
              <a:lnSpc>
                <a:spcPct val="90000"/>
              </a:lnSpc>
              <a:spcBef>
                <a:spcPts val="1000"/>
              </a:spcBef>
              <a:buFont typeface="Arial" panose="020B0604020202020204" pitchFamily="34" charset="0"/>
              <a:buChar char="•"/>
            </a:pPr>
            <a:r>
              <a:rPr lang="en-AU" sz="2000" dirty="0">
                <a:latin typeface="Trebuchet MS" panose="020B0603020202020204" pitchFamily="34" charset="0"/>
              </a:rPr>
              <a:t>No chance that changes in floodplain roughness would impact on the flood immunity of the Project CHPP or the North West main line</a:t>
            </a:r>
          </a:p>
          <a:p>
            <a:endParaRPr lang="en-AU" dirty="0">
              <a:latin typeface="Trebuchet MS" panose="020B0603020202020204" pitchFamily="34" charset="0"/>
            </a:endParaRPr>
          </a:p>
        </p:txBody>
      </p:sp>
      <p:sp>
        <p:nvSpPr>
          <p:cNvPr id="4" name="Text Placeholder 3">
            <a:extLst>
              <a:ext uri="{FF2B5EF4-FFF2-40B4-BE49-F238E27FC236}">
                <a16:creationId xmlns:a16="http://schemas.microsoft.com/office/drawing/2014/main" id="{D26AB609-0542-438E-8738-4F6F59F3A166}"/>
              </a:ext>
            </a:extLst>
          </p:cNvPr>
          <p:cNvSpPr>
            <a:spLocks noGrp="1"/>
          </p:cNvSpPr>
          <p:nvPr>
            <p:ph type="body" sz="quarter" idx="4294967295"/>
          </p:nvPr>
        </p:nvSpPr>
        <p:spPr>
          <a:xfrm>
            <a:off x="232682" y="1326889"/>
            <a:ext cx="8693150" cy="1467825"/>
          </a:xfrm>
        </p:spPr>
        <p:txBody>
          <a:bodyPr>
            <a:normAutofit/>
          </a:bodyPr>
          <a:lstStyle/>
          <a:p>
            <a:pPr>
              <a:lnSpc>
                <a:spcPct val="100000"/>
              </a:lnSpc>
            </a:pPr>
            <a:r>
              <a:rPr lang="en-AU" sz="2200" b="1" i="1" dirty="0"/>
              <a:t>What is the sensitivity of the predicted incremental flood levels (above or below that would occur without the rail spur) at the CHPP and junction with the North-west main line to changes in the flood plain hydraulics parameters?</a:t>
            </a:r>
          </a:p>
        </p:txBody>
      </p:sp>
    </p:spTree>
    <p:extLst>
      <p:ext uri="{BB962C8B-B14F-4D97-AF65-F5344CB8AC3E}">
        <p14:creationId xmlns:p14="http://schemas.microsoft.com/office/powerpoint/2010/main" val="42902594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EFCE2D-FA42-47AA-A794-512C1228C9B5}"/>
              </a:ext>
            </a:extLst>
          </p:cNvPr>
          <p:cNvSpPr>
            <a:spLocks noGrp="1"/>
          </p:cNvSpPr>
          <p:nvPr>
            <p:ph idx="1"/>
          </p:nvPr>
        </p:nvSpPr>
        <p:spPr>
          <a:xfrm>
            <a:off x="218168" y="2482535"/>
            <a:ext cx="8693150" cy="3817267"/>
          </a:xfrm>
        </p:spPr>
        <p:txBody>
          <a:bodyPr/>
          <a:lstStyle/>
          <a:p>
            <a:pPr marL="228600" lvl="0" indent="-228600" defTabSz="914400">
              <a:lnSpc>
                <a:spcPct val="90000"/>
              </a:lnSpc>
              <a:spcBef>
                <a:spcPts val="1000"/>
              </a:spcBef>
              <a:buFont typeface="Arial" panose="020B0604020202020204" pitchFamily="34" charset="0"/>
              <a:buChar char="•"/>
            </a:pPr>
            <a:r>
              <a:rPr lang="en-AU" sz="2000" dirty="0">
                <a:latin typeface="Trebuchet MS" panose="020B0603020202020204" pitchFamily="34" charset="0"/>
              </a:rPr>
              <a:t>The 1 in 100 year flood event peak discharge from Stratford Creek and </a:t>
            </a:r>
            <a:r>
              <a:rPr lang="en-AU" sz="2000" dirty="0" err="1">
                <a:latin typeface="Trebuchet MS" panose="020B0603020202020204" pitchFamily="34" charset="0"/>
              </a:rPr>
              <a:t>Collygra</a:t>
            </a:r>
            <a:r>
              <a:rPr lang="en-AU" sz="2000" dirty="0">
                <a:latin typeface="Trebuchet MS" panose="020B0603020202020204" pitchFamily="34" charset="0"/>
              </a:rPr>
              <a:t> Creek (combined) is approximately 5% of the peak discharge from the Namoi River </a:t>
            </a:r>
          </a:p>
          <a:p>
            <a:pPr marL="228600" lvl="0" indent="-228600" defTabSz="914400">
              <a:lnSpc>
                <a:spcPct val="90000"/>
              </a:lnSpc>
              <a:spcBef>
                <a:spcPts val="1000"/>
              </a:spcBef>
              <a:buFont typeface="Arial" panose="020B0604020202020204" pitchFamily="34" charset="0"/>
              <a:buChar char="•"/>
            </a:pPr>
            <a:r>
              <a:rPr lang="en-AU" sz="2000" dirty="0">
                <a:latin typeface="Trebuchet MS" panose="020B0603020202020204" pitchFamily="34" charset="0"/>
              </a:rPr>
              <a:t>The increase in peak flood levels (with or without the rail) would be negligible if the two events peaked at the Project mining area at the same time</a:t>
            </a:r>
          </a:p>
          <a:p>
            <a:pPr marL="228600" lvl="0" indent="-228600" defTabSz="914400">
              <a:lnSpc>
                <a:spcPct val="90000"/>
              </a:lnSpc>
              <a:spcBef>
                <a:spcPts val="1000"/>
              </a:spcBef>
              <a:buFont typeface="Arial" panose="020B0604020202020204" pitchFamily="34" charset="0"/>
              <a:buChar char="•"/>
            </a:pPr>
            <a:r>
              <a:rPr lang="en-AU" sz="2000" dirty="0">
                <a:latin typeface="Trebuchet MS" panose="020B0603020202020204" pitchFamily="34" charset="0"/>
              </a:rPr>
              <a:t>The chance of the two catchments peaking at the same time is very low and would produce an event more rare than the adopted design event (more rare than 1 in 100 year ARI) </a:t>
            </a:r>
          </a:p>
          <a:p>
            <a:endParaRPr lang="en-AU" dirty="0"/>
          </a:p>
        </p:txBody>
      </p:sp>
      <p:sp>
        <p:nvSpPr>
          <p:cNvPr id="4" name="Text Placeholder 3">
            <a:extLst>
              <a:ext uri="{FF2B5EF4-FFF2-40B4-BE49-F238E27FC236}">
                <a16:creationId xmlns:a16="http://schemas.microsoft.com/office/drawing/2014/main" id="{D26AB609-0542-438E-8738-4F6F59F3A166}"/>
              </a:ext>
            </a:extLst>
          </p:cNvPr>
          <p:cNvSpPr>
            <a:spLocks noGrp="1"/>
          </p:cNvSpPr>
          <p:nvPr>
            <p:ph type="body" sz="quarter" idx="4294967295"/>
          </p:nvPr>
        </p:nvSpPr>
        <p:spPr>
          <a:xfrm>
            <a:off x="232682" y="1326889"/>
            <a:ext cx="8693150" cy="1132975"/>
          </a:xfrm>
        </p:spPr>
        <p:txBody>
          <a:bodyPr>
            <a:normAutofit/>
          </a:bodyPr>
          <a:lstStyle/>
          <a:p>
            <a:pPr>
              <a:lnSpc>
                <a:spcPct val="100000"/>
              </a:lnSpc>
            </a:pPr>
            <a:r>
              <a:rPr lang="en-AU" sz="2200" b="1" i="1" dirty="0"/>
              <a:t>What is the sensitivity of the incremental flood levels if the peak discharges for the local tributaries all occur at the same time?</a:t>
            </a:r>
          </a:p>
        </p:txBody>
      </p:sp>
    </p:spTree>
    <p:extLst>
      <p:ext uri="{BB962C8B-B14F-4D97-AF65-F5344CB8AC3E}">
        <p14:creationId xmlns:p14="http://schemas.microsoft.com/office/powerpoint/2010/main" val="28158873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3F6A9-5B48-4608-B29D-CAB102F2EEBD}"/>
              </a:ext>
            </a:extLst>
          </p:cNvPr>
          <p:cNvSpPr>
            <a:spLocks noGrp="1"/>
          </p:cNvSpPr>
          <p:nvPr>
            <p:ph type="ctrTitle"/>
          </p:nvPr>
        </p:nvSpPr>
        <p:spPr/>
        <p:txBody>
          <a:bodyPr>
            <a:normAutofit/>
          </a:bodyPr>
          <a:lstStyle/>
          <a:p>
            <a:r>
              <a:rPr lang="en-AU" sz="4800" b="1" dirty="0"/>
              <a:t>Air Quality</a:t>
            </a:r>
          </a:p>
        </p:txBody>
      </p:sp>
    </p:spTree>
    <p:extLst>
      <p:ext uri="{BB962C8B-B14F-4D97-AF65-F5344CB8AC3E}">
        <p14:creationId xmlns:p14="http://schemas.microsoft.com/office/powerpoint/2010/main" val="6989150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gradFill>
          <a:gsLst>
            <a:gs pos="0">
              <a:schemeClr val="bg2">
                <a:tint val="80000"/>
                <a:satMod val="400000"/>
              </a:schemeClr>
            </a:gs>
            <a:gs pos="25000">
              <a:schemeClr val="bg2">
                <a:tint val="83000"/>
                <a:satMod val="320000"/>
              </a:schemeClr>
            </a:gs>
            <a:gs pos="100000">
              <a:schemeClr val="bg2">
                <a:shade val="15000"/>
                <a:satMod val="320000"/>
              </a:schemeClr>
            </a:gs>
          </a:gsLst>
          <a:path path="circle">
            <a:fillToRect l="10000" t="110000" r="10000" b="100000"/>
          </a:path>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79512" y="836713"/>
            <a:ext cx="8784976" cy="2952328"/>
          </a:xfrm>
        </p:spPr>
        <p:txBody>
          <a:bodyPr>
            <a:noAutofit/>
          </a:bodyPr>
          <a:lstStyle/>
          <a:p>
            <a:pPr algn="ctr"/>
            <a:r>
              <a:rPr lang="en-AU" sz="5400" dirty="0">
                <a:latin typeface="+mj-lt"/>
              </a:rPr>
              <a:t>Vickery Extension Project</a:t>
            </a:r>
            <a:br>
              <a:rPr lang="en-AU" sz="5400" dirty="0">
                <a:latin typeface="+mj-lt"/>
              </a:rPr>
            </a:br>
            <a:br>
              <a:rPr lang="en-AU" sz="4400" dirty="0">
                <a:latin typeface="+mj-lt"/>
              </a:rPr>
            </a:br>
            <a:r>
              <a:rPr lang="en-AU" sz="3200" dirty="0">
                <a:latin typeface="+mj-lt"/>
              </a:rPr>
              <a:t>Air Quality</a:t>
            </a:r>
          </a:p>
        </p:txBody>
      </p:sp>
      <p:sp>
        <p:nvSpPr>
          <p:cNvPr id="3" name="Subtitle 2"/>
          <p:cNvSpPr>
            <a:spLocks noGrp="1"/>
          </p:cNvSpPr>
          <p:nvPr>
            <p:ph type="subTitle" idx="1"/>
          </p:nvPr>
        </p:nvSpPr>
        <p:spPr>
          <a:xfrm>
            <a:off x="533400" y="4221088"/>
            <a:ext cx="7854696" cy="760048"/>
          </a:xfrm>
        </p:spPr>
        <p:txBody>
          <a:bodyPr>
            <a:normAutofit/>
          </a:bodyPr>
          <a:lstStyle/>
          <a:p>
            <a:r>
              <a:rPr lang="en-AU" sz="2400" dirty="0">
                <a:latin typeface="+mj-lt"/>
              </a:rPr>
              <a:t>25 February 2019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CC0A0A-1A74-4DFB-AED0-F409A3CE9D8F}"/>
              </a:ext>
            </a:extLst>
          </p:cNvPr>
          <p:cNvSpPr>
            <a:spLocks noGrp="1"/>
          </p:cNvSpPr>
          <p:nvPr>
            <p:ph idx="1"/>
          </p:nvPr>
        </p:nvSpPr>
        <p:spPr>
          <a:xfrm>
            <a:off x="457200" y="1632168"/>
            <a:ext cx="8229600" cy="4389120"/>
          </a:xfrm>
        </p:spPr>
        <p:txBody>
          <a:bodyPr/>
          <a:lstStyle/>
          <a:p>
            <a:pPr marL="0" indent="0">
              <a:buNone/>
            </a:pPr>
            <a:r>
              <a:rPr lang="en-AU" dirty="0">
                <a:latin typeface="+mj-lt"/>
              </a:rPr>
              <a:t>Aleks Todoroski  </a:t>
            </a:r>
          </a:p>
          <a:p>
            <a:pPr>
              <a:spcBef>
                <a:spcPts val="1200"/>
              </a:spcBef>
            </a:pPr>
            <a:r>
              <a:rPr lang="en-AU" sz="1800" dirty="0">
                <a:latin typeface="+mj-lt"/>
              </a:rPr>
              <a:t>28 years experience in air quality, including hundreds of new and modified mine approval projects</a:t>
            </a:r>
          </a:p>
          <a:p>
            <a:pPr>
              <a:spcBef>
                <a:spcPts val="1200"/>
              </a:spcBef>
            </a:pPr>
            <a:r>
              <a:rPr lang="en-AU" sz="1800" dirty="0">
                <a:latin typeface="+mj-lt"/>
              </a:rPr>
              <a:t>Director – Todoroski Air Sciences (2011 to present)</a:t>
            </a:r>
          </a:p>
          <a:p>
            <a:pPr>
              <a:spcBef>
                <a:spcPts val="1200"/>
              </a:spcBef>
            </a:pPr>
            <a:r>
              <a:rPr lang="en-AU" sz="1800" dirty="0">
                <a:latin typeface="+mj-lt"/>
              </a:rPr>
              <a:t>Principal Technical Policy Advisor (Air) – EPA (10 years)</a:t>
            </a:r>
          </a:p>
          <a:p>
            <a:pPr>
              <a:spcBef>
                <a:spcPts val="1200"/>
              </a:spcBef>
            </a:pPr>
            <a:r>
              <a:rPr lang="en-AU" sz="1800" dirty="0">
                <a:latin typeface="+mj-lt"/>
              </a:rPr>
              <a:t>Conducted numerous peer reviews on behalf of the Department</a:t>
            </a:r>
          </a:p>
          <a:p>
            <a:pPr>
              <a:spcBef>
                <a:spcPts val="1200"/>
              </a:spcBef>
            </a:pPr>
            <a:r>
              <a:rPr lang="en-AU" sz="1800" dirty="0">
                <a:latin typeface="+mj-lt"/>
              </a:rPr>
              <a:t>Peer review of Vickery Extension Project AQ Assessment (prepared by Ramboll)</a:t>
            </a:r>
          </a:p>
        </p:txBody>
      </p:sp>
      <p:sp>
        <p:nvSpPr>
          <p:cNvPr id="4" name="Title 1">
            <a:extLst>
              <a:ext uri="{FF2B5EF4-FFF2-40B4-BE49-F238E27FC236}">
                <a16:creationId xmlns:a16="http://schemas.microsoft.com/office/drawing/2014/main" id="{3FB72899-4C39-482E-BB27-56821EAD30BD}"/>
              </a:ext>
            </a:extLst>
          </p:cNvPr>
          <p:cNvSpPr>
            <a:spLocks noGrp="1"/>
          </p:cNvSpPr>
          <p:nvPr>
            <p:ph type="title"/>
          </p:nvPr>
        </p:nvSpPr>
        <p:spPr>
          <a:xfrm>
            <a:off x="457200" y="704088"/>
            <a:ext cx="8229600" cy="780696"/>
          </a:xfrm>
        </p:spPr>
        <p:txBody>
          <a:bodyPr>
            <a:normAutofit fontScale="90000"/>
          </a:bodyPr>
          <a:lstStyle/>
          <a:p>
            <a:r>
              <a:rPr lang="en-AU" dirty="0"/>
              <a:t>Introduction</a:t>
            </a:r>
          </a:p>
        </p:txBody>
      </p:sp>
    </p:spTree>
    <p:extLst>
      <p:ext uri="{BB962C8B-B14F-4D97-AF65-F5344CB8AC3E}">
        <p14:creationId xmlns:p14="http://schemas.microsoft.com/office/powerpoint/2010/main" val="26844554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780696"/>
          </a:xfrm>
        </p:spPr>
        <p:txBody>
          <a:bodyPr>
            <a:normAutofit fontScale="90000"/>
          </a:bodyPr>
          <a:lstStyle/>
          <a:p>
            <a:r>
              <a:rPr lang="en-AU" dirty="0"/>
              <a:t>Objectives and Conclusions</a:t>
            </a:r>
          </a:p>
        </p:txBody>
      </p:sp>
      <p:sp>
        <p:nvSpPr>
          <p:cNvPr id="3" name="Content Placeholder 2"/>
          <p:cNvSpPr>
            <a:spLocks noGrp="1"/>
          </p:cNvSpPr>
          <p:nvPr>
            <p:ph idx="1"/>
          </p:nvPr>
        </p:nvSpPr>
        <p:spPr>
          <a:xfrm>
            <a:off x="457200" y="1628800"/>
            <a:ext cx="8229600" cy="3384376"/>
          </a:xfrm>
        </p:spPr>
        <p:txBody>
          <a:bodyPr>
            <a:normAutofit/>
          </a:bodyPr>
          <a:lstStyle/>
          <a:p>
            <a:pPr marL="0" lvl="0" indent="0">
              <a:buNone/>
            </a:pPr>
            <a:r>
              <a:rPr lang="en-AU" dirty="0">
                <a:latin typeface="+mj-lt"/>
              </a:rPr>
              <a:t>Objectives </a:t>
            </a:r>
          </a:p>
          <a:p>
            <a:pPr>
              <a:spcBef>
                <a:spcPts val="1200"/>
              </a:spcBef>
            </a:pPr>
            <a:r>
              <a:rPr lang="en-AU" sz="1800" dirty="0">
                <a:latin typeface="+mj-lt"/>
              </a:rPr>
              <a:t>Identify appropriate mitigation measures </a:t>
            </a:r>
          </a:p>
          <a:p>
            <a:pPr lvl="0">
              <a:spcBef>
                <a:spcPts val="1200"/>
              </a:spcBef>
            </a:pPr>
            <a:r>
              <a:rPr lang="en-AU" sz="1800" dirty="0">
                <a:latin typeface="+mj-lt"/>
              </a:rPr>
              <a:t>Predict potential impacts and compare to recognised criteria </a:t>
            </a:r>
          </a:p>
          <a:p>
            <a:pPr marL="0" indent="0">
              <a:buNone/>
            </a:pPr>
            <a:endParaRPr lang="en-AU" sz="1800" dirty="0"/>
          </a:p>
          <a:p>
            <a:pPr marL="0" indent="0">
              <a:buNone/>
            </a:pPr>
            <a:r>
              <a:rPr lang="en-AU" dirty="0">
                <a:latin typeface="+mj-lt"/>
              </a:rPr>
              <a:t>Conclusion</a:t>
            </a:r>
            <a:r>
              <a:rPr lang="en-AU" sz="1800" dirty="0">
                <a:latin typeface="+mj-lt"/>
              </a:rPr>
              <a:t> </a:t>
            </a:r>
          </a:p>
          <a:p>
            <a:pPr>
              <a:spcBef>
                <a:spcPts val="1200"/>
              </a:spcBef>
            </a:pPr>
            <a:r>
              <a:rPr lang="en-AU" sz="1800" dirty="0">
                <a:latin typeface="+mj-lt"/>
              </a:rPr>
              <a:t>Compliance with criteria predicted at all privately-owned dwellings </a:t>
            </a:r>
          </a:p>
          <a:p>
            <a:pPr marL="0" indent="0">
              <a:buNone/>
            </a:pPr>
            <a:endParaRPr lang="en-AU" sz="1800" dirty="0">
              <a:latin typeface="+mj-lt"/>
            </a:endParaRPr>
          </a:p>
        </p:txBody>
      </p:sp>
    </p:spTree>
    <p:extLst>
      <p:ext uri="{BB962C8B-B14F-4D97-AF65-F5344CB8AC3E}">
        <p14:creationId xmlns:p14="http://schemas.microsoft.com/office/powerpoint/2010/main" val="19530697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6096"/>
            <a:ext cx="8229600" cy="708688"/>
          </a:xfrm>
        </p:spPr>
        <p:txBody>
          <a:bodyPr>
            <a:normAutofit fontScale="90000"/>
          </a:bodyPr>
          <a:lstStyle/>
          <a:p>
            <a:r>
              <a:rPr lang="en-AU" dirty="0"/>
              <a:t>Modelled Air Quality Controls</a:t>
            </a:r>
          </a:p>
        </p:txBody>
      </p:sp>
      <p:sp>
        <p:nvSpPr>
          <p:cNvPr id="3" name="Content Placeholder 2"/>
          <p:cNvSpPr>
            <a:spLocks noGrp="1"/>
          </p:cNvSpPr>
          <p:nvPr>
            <p:ph idx="1"/>
          </p:nvPr>
        </p:nvSpPr>
        <p:spPr>
          <a:xfrm>
            <a:off x="457200" y="1613520"/>
            <a:ext cx="8229600" cy="4839816"/>
          </a:xfrm>
          <a:noFill/>
        </p:spPr>
        <p:txBody>
          <a:bodyPr>
            <a:normAutofit/>
          </a:bodyPr>
          <a:lstStyle/>
          <a:p>
            <a:r>
              <a:rPr lang="en-AU" sz="1800" dirty="0">
                <a:latin typeface="+mj-lt"/>
              </a:rPr>
              <a:t>Haul road dust suppression – consistent with industry benchmarking</a:t>
            </a:r>
          </a:p>
          <a:p>
            <a:pPr>
              <a:spcBef>
                <a:spcPts val="1200"/>
              </a:spcBef>
            </a:pPr>
            <a:r>
              <a:rPr lang="en-AU" sz="1800" dirty="0">
                <a:latin typeface="+mj-lt"/>
              </a:rPr>
              <a:t>Use of large vehicles to reduce the number of trips required </a:t>
            </a:r>
          </a:p>
          <a:p>
            <a:pPr>
              <a:spcBef>
                <a:spcPts val="1200"/>
              </a:spcBef>
            </a:pPr>
            <a:r>
              <a:rPr lang="en-AU" sz="1800" dirty="0">
                <a:latin typeface="+mj-lt"/>
              </a:rPr>
              <a:t>Restricted speed limits on haul roads </a:t>
            </a:r>
          </a:p>
          <a:p>
            <a:pPr>
              <a:spcBef>
                <a:spcPts val="1200"/>
              </a:spcBef>
            </a:pPr>
            <a:r>
              <a:rPr lang="en-AU" sz="1800" dirty="0">
                <a:latin typeface="+mj-lt"/>
              </a:rPr>
              <a:t>Progressive rehabilitation of disturbed areas </a:t>
            </a:r>
          </a:p>
          <a:p>
            <a:pPr>
              <a:spcBef>
                <a:spcPts val="1200"/>
              </a:spcBef>
            </a:pPr>
            <a:r>
              <a:rPr lang="en-AU" sz="1800" dirty="0">
                <a:latin typeface="+mj-lt"/>
              </a:rPr>
              <a:t>Minimisation of pre-strip areas </a:t>
            </a:r>
          </a:p>
          <a:p>
            <a:pPr>
              <a:spcBef>
                <a:spcPts val="1200"/>
              </a:spcBef>
            </a:pPr>
            <a:r>
              <a:rPr lang="en-AU" sz="1800" dirty="0">
                <a:latin typeface="+mj-lt"/>
              </a:rPr>
              <a:t>Sprinklers at CHPP </a:t>
            </a:r>
          </a:p>
          <a:p>
            <a:pPr marL="0" indent="0">
              <a:spcBef>
                <a:spcPts val="1200"/>
              </a:spcBef>
              <a:buNone/>
            </a:pPr>
            <a:endParaRPr lang="en-AU" sz="1800" dirty="0"/>
          </a:p>
          <a:p>
            <a:endParaRPr lang="en-AU" sz="1800" dirty="0"/>
          </a:p>
          <a:p>
            <a:endParaRPr lang="en-AU" sz="1800" dirty="0"/>
          </a:p>
          <a:p>
            <a:endParaRPr lang="en-AU" sz="1800" dirty="0"/>
          </a:p>
          <a:p>
            <a:endParaRPr lang="en-AU" sz="1800" dirty="0"/>
          </a:p>
        </p:txBody>
      </p:sp>
    </p:spTree>
    <p:extLst>
      <p:ext uri="{BB962C8B-B14F-4D97-AF65-F5344CB8AC3E}">
        <p14:creationId xmlns:p14="http://schemas.microsoft.com/office/powerpoint/2010/main" val="19543578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64704"/>
            <a:ext cx="8229600" cy="720080"/>
          </a:xfrm>
        </p:spPr>
        <p:txBody>
          <a:bodyPr>
            <a:normAutofit fontScale="90000"/>
          </a:bodyPr>
          <a:lstStyle/>
          <a:p>
            <a:r>
              <a:rPr lang="en-AU" dirty="0"/>
              <a:t>Predicted Results</a:t>
            </a:r>
          </a:p>
        </p:txBody>
      </p:sp>
      <p:sp>
        <p:nvSpPr>
          <p:cNvPr id="5" name="Content Placeholder 4"/>
          <p:cNvSpPr>
            <a:spLocks noGrp="1"/>
          </p:cNvSpPr>
          <p:nvPr>
            <p:ph idx="1"/>
          </p:nvPr>
        </p:nvSpPr>
        <p:spPr>
          <a:xfrm>
            <a:off x="457200" y="1628800"/>
            <a:ext cx="8229600" cy="4911824"/>
          </a:xfrm>
          <a:noFill/>
        </p:spPr>
        <p:txBody>
          <a:bodyPr>
            <a:normAutofit/>
          </a:bodyPr>
          <a:lstStyle/>
          <a:p>
            <a:r>
              <a:rPr lang="en-AU" sz="1800" dirty="0">
                <a:latin typeface="+mj-lt"/>
              </a:rPr>
              <a:t>Compliance with criteria predicted at all privately-owned dwellings</a:t>
            </a:r>
          </a:p>
          <a:p>
            <a:pPr marL="0" indent="0">
              <a:buNone/>
            </a:pPr>
            <a:endParaRPr lang="en-AU" sz="1800" dirty="0">
              <a:latin typeface="+mj-lt"/>
            </a:endParaRPr>
          </a:p>
          <a:p>
            <a:pPr marL="0" indent="0">
              <a:buNone/>
            </a:pPr>
            <a:endParaRPr lang="en-AU" sz="1800" dirty="0">
              <a:latin typeface="+mj-lt"/>
            </a:endParaRPr>
          </a:p>
          <a:p>
            <a:pPr marL="0" indent="0">
              <a:buNone/>
            </a:pPr>
            <a:endParaRPr lang="en-AU" sz="1800" dirty="0">
              <a:latin typeface="+mj-lt"/>
            </a:endParaRPr>
          </a:p>
          <a:p>
            <a:pPr marL="0" indent="0">
              <a:buNone/>
            </a:pPr>
            <a:endParaRPr lang="en-AU" sz="1800" dirty="0">
              <a:latin typeface="+mj-lt"/>
            </a:endParaRPr>
          </a:p>
          <a:p>
            <a:pPr>
              <a:spcBef>
                <a:spcPts val="1200"/>
              </a:spcBef>
            </a:pPr>
            <a:endParaRPr lang="en-AU" sz="1800" dirty="0">
              <a:latin typeface="+mj-lt"/>
            </a:endParaRPr>
          </a:p>
          <a:p>
            <a:pPr>
              <a:spcBef>
                <a:spcPts val="1200"/>
              </a:spcBef>
            </a:pPr>
            <a:endParaRPr lang="en-AU" sz="1800" dirty="0">
              <a:latin typeface="+mj-lt"/>
            </a:endParaRPr>
          </a:p>
          <a:p>
            <a:pPr>
              <a:spcBef>
                <a:spcPts val="1200"/>
              </a:spcBef>
            </a:pPr>
            <a:r>
              <a:rPr lang="en-AU" sz="1800" dirty="0">
                <a:latin typeface="+mj-lt"/>
              </a:rPr>
              <a:t>No adverse air quality impacts are predicted due to coal train dust, diesel emissions, blast emissions</a:t>
            </a:r>
          </a:p>
          <a:p>
            <a:pPr>
              <a:spcBef>
                <a:spcPts val="1200"/>
              </a:spcBef>
            </a:pPr>
            <a:r>
              <a:rPr lang="en-AU" sz="1800" dirty="0">
                <a:latin typeface="+mj-lt"/>
              </a:rPr>
              <a:t>Township of Boggabri is significantly further away from the Project (approx. 15 km) and would be well out of reach of any tangible air quality effects from the Project</a:t>
            </a:r>
          </a:p>
          <a:p>
            <a:endParaRPr lang="en-AU" dirty="0"/>
          </a:p>
        </p:txBody>
      </p:sp>
      <p:graphicFrame>
        <p:nvGraphicFramePr>
          <p:cNvPr id="2" name="Table 1">
            <a:extLst>
              <a:ext uri="{FF2B5EF4-FFF2-40B4-BE49-F238E27FC236}">
                <a16:creationId xmlns:a16="http://schemas.microsoft.com/office/drawing/2014/main" id="{7D2B7390-1FC7-46C5-A6FC-168182589675}"/>
              </a:ext>
            </a:extLst>
          </p:cNvPr>
          <p:cNvGraphicFramePr>
            <a:graphicFrameLocks noGrp="1"/>
          </p:cNvGraphicFramePr>
          <p:nvPr>
            <p:extLst/>
          </p:nvPr>
        </p:nvGraphicFramePr>
        <p:xfrm>
          <a:off x="858415" y="2068490"/>
          <a:ext cx="2489449" cy="2016222"/>
        </p:xfrm>
        <a:graphic>
          <a:graphicData uri="http://schemas.openxmlformats.org/drawingml/2006/table">
            <a:tbl>
              <a:tblPr firstRow="1" bandRow="1">
                <a:tableStyleId>{5C22544A-7EE6-4342-B048-85BDC9FD1C3A}</a:tableStyleId>
              </a:tblPr>
              <a:tblGrid>
                <a:gridCol w="2057401">
                  <a:extLst>
                    <a:ext uri="{9D8B030D-6E8A-4147-A177-3AD203B41FA5}">
                      <a16:colId xmlns:a16="http://schemas.microsoft.com/office/drawing/2014/main" val="1868625149"/>
                    </a:ext>
                  </a:extLst>
                </a:gridCol>
                <a:gridCol w="432048">
                  <a:extLst>
                    <a:ext uri="{9D8B030D-6E8A-4147-A177-3AD203B41FA5}">
                      <a16:colId xmlns:a16="http://schemas.microsoft.com/office/drawing/2014/main" val="3134223150"/>
                    </a:ext>
                  </a:extLst>
                </a:gridCol>
              </a:tblGrid>
              <a:tr h="336037">
                <a:tc>
                  <a:txBody>
                    <a:bodyPr/>
                    <a:lstStyle/>
                    <a:p>
                      <a:pPr marL="0" algn="l" rtl="0" eaLnBrk="1" latinLnBrk="0" hangingPunct="1"/>
                      <a:r>
                        <a:rPr kumimoji="0" lang="en-AU" sz="1600" b="0" kern="1200" dirty="0">
                          <a:solidFill>
                            <a:schemeClr val="tx1"/>
                          </a:solidFill>
                          <a:latin typeface="+mj-lt"/>
                          <a:ea typeface="+mn-ea"/>
                          <a:cs typeface="+mn-cs"/>
                        </a:rPr>
                        <a:t>Annual average TSP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AU" sz="1600" b="0" dirty="0">
                          <a:solidFill>
                            <a:schemeClr val="accent1"/>
                          </a:solidFill>
                          <a:latin typeface="+mj-lt"/>
                          <a:sym typeface="Wingdings" panose="05000000000000000000" pitchFamily="2" charset="2"/>
                        </a:rPr>
                        <a:t></a:t>
                      </a:r>
                      <a:endParaRPr lang="en-AU" sz="1600" b="0" dirty="0">
                        <a:solidFill>
                          <a:schemeClr val="accent1"/>
                        </a:solidFill>
                        <a:latin typeface="+mj-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7278194"/>
                  </a:ext>
                </a:extLst>
              </a:tr>
              <a:tr h="336037">
                <a:tc>
                  <a:txBody>
                    <a:bodyPr/>
                    <a:lstStyle/>
                    <a:p>
                      <a:r>
                        <a:rPr lang="en-AU" sz="1600" dirty="0">
                          <a:solidFill>
                            <a:schemeClr val="tx1"/>
                          </a:solidFill>
                          <a:latin typeface="+mj-lt"/>
                        </a:rPr>
                        <a:t>Annual average PM</a:t>
                      </a:r>
                      <a:r>
                        <a:rPr lang="en-AU" sz="1600" baseline="-25000" dirty="0">
                          <a:solidFill>
                            <a:schemeClr val="tx1"/>
                          </a:solidFill>
                          <a:latin typeface="+mj-lt"/>
                        </a:rPr>
                        <a:t>10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dirty="0">
                          <a:solidFill>
                            <a:schemeClr val="accent1"/>
                          </a:solidFill>
                          <a:latin typeface="+mj-lt"/>
                          <a:sym typeface="Wingdings" panose="05000000000000000000" pitchFamily="2" charset="2"/>
                        </a:rPr>
                        <a:t></a:t>
                      </a:r>
                      <a:endParaRPr lang="en-AU" sz="1600" dirty="0">
                        <a:solidFill>
                          <a:schemeClr val="accent1"/>
                        </a:solidFill>
                        <a:latin typeface="+mj-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1004307"/>
                  </a:ext>
                </a:extLst>
              </a:tr>
              <a:tr h="336037">
                <a:tc>
                  <a:txBody>
                    <a:bodyPr/>
                    <a:lstStyle/>
                    <a:p>
                      <a:r>
                        <a:rPr lang="en-AU" sz="1600" dirty="0">
                          <a:solidFill>
                            <a:schemeClr val="tx1"/>
                          </a:solidFill>
                          <a:latin typeface="+mj-lt"/>
                        </a:rPr>
                        <a:t>Annual average PM</a:t>
                      </a:r>
                      <a:r>
                        <a:rPr lang="en-AU" sz="1600" baseline="-25000" dirty="0">
                          <a:solidFill>
                            <a:schemeClr val="tx1"/>
                          </a:solidFill>
                          <a:latin typeface="+mj-lt"/>
                        </a:rPr>
                        <a:t>2.5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dirty="0">
                          <a:solidFill>
                            <a:schemeClr val="accent1"/>
                          </a:solidFill>
                          <a:latin typeface="+mj-lt"/>
                          <a:sym typeface="Wingdings" panose="05000000000000000000" pitchFamily="2" charset="2"/>
                        </a:rPr>
                        <a:t></a:t>
                      </a:r>
                      <a:endParaRPr lang="en-AU" sz="1600" dirty="0">
                        <a:solidFill>
                          <a:schemeClr val="accent1"/>
                        </a:solidFill>
                        <a:latin typeface="+mj-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01251123"/>
                  </a:ext>
                </a:extLst>
              </a:tr>
              <a:tr h="336037">
                <a:tc>
                  <a:txBody>
                    <a:bodyPr/>
                    <a:lstStyle/>
                    <a:p>
                      <a:r>
                        <a:rPr lang="en-AU" sz="1600" dirty="0">
                          <a:solidFill>
                            <a:schemeClr val="tx1"/>
                          </a:solidFill>
                          <a:latin typeface="+mj-lt"/>
                        </a:rPr>
                        <a:t>24-hour average PM</a:t>
                      </a:r>
                      <a:r>
                        <a:rPr lang="en-AU" sz="1600" baseline="-25000" dirty="0">
                          <a:solidFill>
                            <a:schemeClr val="tx1"/>
                          </a:solidFill>
                          <a:latin typeface="+mj-lt"/>
                        </a:rPr>
                        <a:t>10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dirty="0">
                          <a:solidFill>
                            <a:schemeClr val="accent1"/>
                          </a:solidFill>
                          <a:latin typeface="+mj-lt"/>
                          <a:sym typeface="Wingdings" panose="05000000000000000000" pitchFamily="2" charset="2"/>
                        </a:rPr>
                        <a:t></a:t>
                      </a:r>
                      <a:endParaRPr lang="en-AU" sz="1600" dirty="0">
                        <a:solidFill>
                          <a:schemeClr val="accent1"/>
                        </a:solidFill>
                        <a:latin typeface="+mj-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68102648"/>
                  </a:ext>
                </a:extLst>
              </a:tr>
              <a:tr h="336037">
                <a:tc>
                  <a:txBody>
                    <a:bodyPr/>
                    <a:lstStyle/>
                    <a:p>
                      <a:r>
                        <a:rPr lang="en-AU" sz="1600" dirty="0">
                          <a:solidFill>
                            <a:schemeClr val="tx1"/>
                          </a:solidFill>
                          <a:latin typeface="+mj-lt"/>
                        </a:rPr>
                        <a:t>24-hour average PM</a:t>
                      </a:r>
                      <a:r>
                        <a:rPr lang="en-AU" sz="1600" baseline="-25000" dirty="0">
                          <a:solidFill>
                            <a:schemeClr val="tx1"/>
                          </a:solidFill>
                          <a:latin typeface="+mj-lt"/>
                        </a:rPr>
                        <a:t>2.5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dirty="0">
                          <a:solidFill>
                            <a:schemeClr val="accent1"/>
                          </a:solidFill>
                          <a:latin typeface="+mj-lt"/>
                          <a:sym typeface="Wingdings" panose="05000000000000000000" pitchFamily="2" charset="2"/>
                        </a:rPr>
                        <a:t></a:t>
                      </a:r>
                      <a:endParaRPr lang="en-AU" sz="1600" dirty="0">
                        <a:solidFill>
                          <a:schemeClr val="accent1"/>
                        </a:solidFill>
                        <a:latin typeface="+mj-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26637629"/>
                  </a:ext>
                </a:extLst>
              </a:tr>
              <a:tr h="336037">
                <a:tc>
                  <a:txBody>
                    <a:bodyPr/>
                    <a:lstStyle/>
                    <a:p>
                      <a:r>
                        <a:rPr lang="en-AU" sz="1600" dirty="0">
                          <a:solidFill>
                            <a:schemeClr val="tx1"/>
                          </a:solidFill>
                          <a:latin typeface="+mj-lt"/>
                        </a:rPr>
                        <a:t>Dust deposition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dirty="0">
                          <a:solidFill>
                            <a:schemeClr val="accent1"/>
                          </a:solidFill>
                          <a:latin typeface="+mj-lt"/>
                          <a:sym typeface="Wingdings" panose="05000000000000000000" pitchFamily="2" charset="2"/>
                        </a:rPr>
                        <a:t></a:t>
                      </a:r>
                      <a:endParaRPr lang="en-AU" sz="1600" dirty="0">
                        <a:solidFill>
                          <a:schemeClr val="accent1"/>
                        </a:solidFill>
                        <a:latin typeface="+mj-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35962080"/>
                  </a:ext>
                </a:extLst>
              </a:tr>
            </a:tbl>
          </a:graphicData>
        </a:graphic>
      </p:graphicFrame>
    </p:spTree>
    <p:extLst>
      <p:ext uri="{BB962C8B-B14F-4D97-AF65-F5344CB8AC3E}">
        <p14:creationId xmlns:p14="http://schemas.microsoft.com/office/powerpoint/2010/main" val="41619147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6752"/>
            <a:ext cx="8229600" cy="276640"/>
          </a:xfrm>
        </p:spPr>
        <p:txBody>
          <a:bodyPr>
            <a:normAutofit fontScale="90000"/>
          </a:bodyPr>
          <a:lstStyle/>
          <a:p>
            <a:r>
              <a:rPr lang="en-AU" dirty="0"/>
              <a:t>Operational Monitoring</a:t>
            </a:r>
          </a:p>
        </p:txBody>
      </p:sp>
      <p:sp>
        <p:nvSpPr>
          <p:cNvPr id="3" name="Content Placeholder 2"/>
          <p:cNvSpPr>
            <a:spLocks noGrp="1"/>
          </p:cNvSpPr>
          <p:nvPr>
            <p:ph idx="1"/>
          </p:nvPr>
        </p:nvSpPr>
        <p:spPr>
          <a:xfrm>
            <a:off x="457200" y="1541512"/>
            <a:ext cx="8229600" cy="4263752"/>
          </a:xfrm>
        </p:spPr>
        <p:txBody>
          <a:bodyPr>
            <a:normAutofit/>
          </a:bodyPr>
          <a:lstStyle/>
          <a:p>
            <a:pPr marL="274320" lvl="1" indent="-274320">
              <a:spcBef>
                <a:spcPts val="1200"/>
              </a:spcBef>
              <a:buClr>
                <a:schemeClr val="tx2"/>
              </a:buClr>
              <a:buSzPct val="95000"/>
            </a:pPr>
            <a:r>
              <a:rPr lang="en-AU" sz="1800" dirty="0">
                <a:latin typeface="+mj-lt"/>
              </a:rPr>
              <a:t>Real-time proactive air quality management system</a:t>
            </a:r>
          </a:p>
          <a:p>
            <a:pPr marL="274320" lvl="1" indent="-274320">
              <a:spcBef>
                <a:spcPts val="1200"/>
              </a:spcBef>
              <a:buClr>
                <a:schemeClr val="tx2"/>
              </a:buClr>
              <a:buSzPct val="95000"/>
            </a:pPr>
            <a:r>
              <a:rPr lang="en-AU" sz="1800" dirty="0">
                <a:latin typeface="+mj-lt"/>
              </a:rPr>
              <a:t>Meteorological forecasting and monitoring to identify adverse weather conditions  </a:t>
            </a:r>
          </a:p>
          <a:p>
            <a:pPr>
              <a:spcBef>
                <a:spcPts val="1200"/>
              </a:spcBef>
            </a:pPr>
            <a:r>
              <a:rPr lang="en-AU" sz="1800" dirty="0">
                <a:latin typeface="+mj-lt"/>
              </a:rPr>
              <a:t>Real-time dust monitoring </a:t>
            </a:r>
          </a:p>
          <a:p>
            <a:pPr>
              <a:spcBef>
                <a:spcPts val="1200"/>
              </a:spcBef>
            </a:pPr>
            <a:r>
              <a:rPr lang="en-AU" sz="1800" dirty="0">
                <a:latin typeface="+mj-lt"/>
              </a:rPr>
              <a:t>Trigger levels set below criteria identify if additional at-source controls required to manage 24-hour average concentrations when daily background levels are elevated </a:t>
            </a:r>
          </a:p>
          <a:p>
            <a:pPr>
              <a:spcBef>
                <a:spcPts val="1200"/>
              </a:spcBef>
            </a:pPr>
            <a:r>
              <a:rPr lang="en-AU" sz="1800" dirty="0">
                <a:latin typeface="+mj-lt"/>
              </a:rPr>
              <a:t>Management and documentation via Air Quality Management Plan</a:t>
            </a:r>
          </a:p>
          <a:p>
            <a:pPr lvl="1"/>
            <a:endParaRPr lang="en-AU" sz="2000" dirty="0">
              <a:latin typeface="+mj-lt"/>
            </a:endParaRPr>
          </a:p>
        </p:txBody>
      </p:sp>
    </p:spTree>
    <p:extLst>
      <p:ext uri="{BB962C8B-B14F-4D97-AF65-F5344CB8AC3E}">
        <p14:creationId xmlns:p14="http://schemas.microsoft.com/office/powerpoint/2010/main" val="31690801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4"/>
          </p:nvPr>
        </p:nvSpPr>
        <p:spPr>
          <a:xfrm>
            <a:off x="467544" y="6312162"/>
            <a:ext cx="370163" cy="135794"/>
          </a:xfrm>
        </p:spPr>
        <p:txBody>
          <a:bodyPr/>
          <a:lstStyle/>
          <a:p>
            <a:fld id="{E917DE0E-AFB1-41FD-BC35-27DB61CA125F}" type="slidenum">
              <a:rPr lang="en-AU" smtClean="0">
                <a:solidFill>
                  <a:srgbClr val="4E5768"/>
                </a:solidFill>
              </a:rPr>
              <a:pPr/>
              <a:t>7</a:t>
            </a:fld>
            <a:r>
              <a:rPr lang="en-AU" dirty="0">
                <a:solidFill>
                  <a:srgbClr val="4E5768"/>
                </a:solidFill>
              </a:rPr>
              <a:t> </a:t>
            </a:r>
            <a:r>
              <a:rPr lang="en-AU" dirty="0">
                <a:solidFill>
                  <a:srgbClr val="D3AE64"/>
                </a:solidFill>
              </a:rPr>
              <a:t>//</a:t>
            </a:r>
          </a:p>
        </p:txBody>
      </p:sp>
      <p:sp>
        <p:nvSpPr>
          <p:cNvPr id="9" name="Content Placeholder 2"/>
          <p:cNvSpPr txBox="1">
            <a:spLocks/>
          </p:cNvSpPr>
          <p:nvPr/>
        </p:nvSpPr>
        <p:spPr>
          <a:xfrm>
            <a:off x="710629" y="1844824"/>
            <a:ext cx="7806795" cy="3168352"/>
          </a:xfrm>
          <a:prstGeom prst="rect">
            <a:avLst/>
          </a:prstGeom>
        </p:spPr>
        <p:txBody>
          <a:bodyPr vert="horz" lIns="0" tIns="0" rIns="0" bIns="0" rtlCol="0">
            <a:noAutofit/>
          </a:bodyPr>
          <a:lstStyle>
            <a:lvl1pPr marL="0" indent="0" algn="l" defTabSz="914400" rtl="0" eaLnBrk="1" latinLnBrk="0" hangingPunct="1">
              <a:lnSpc>
                <a:spcPct val="100000"/>
              </a:lnSpc>
              <a:spcBef>
                <a:spcPts val="600"/>
              </a:spcBef>
              <a:spcAft>
                <a:spcPts val="600"/>
              </a:spcAft>
              <a:buClr>
                <a:schemeClr val="tx1"/>
              </a:buClr>
              <a:buFont typeface="Arial" pitchFamily="34" charset="0"/>
              <a:buNone/>
              <a:defRPr lang="en-US" sz="1600" b="1" kern="1200" dirty="0" smtClean="0">
                <a:solidFill>
                  <a:schemeClr val="accent3"/>
                </a:solidFill>
                <a:latin typeface="+mn-lt"/>
                <a:ea typeface="+mn-ea"/>
                <a:cs typeface="+mn-cs"/>
              </a:defRPr>
            </a:lvl1pPr>
            <a:lvl2pPr marL="174625" indent="-174625" algn="l" defTabSz="914400" rtl="0" eaLnBrk="1" latinLnBrk="0" hangingPunct="1">
              <a:spcBef>
                <a:spcPts val="0"/>
              </a:spcBef>
              <a:spcAft>
                <a:spcPts val="600"/>
              </a:spcAft>
              <a:buClr>
                <a:schemeClr val="accent4"/>
              </a:buClr>
              <a:buFont typeface="Arial" panose="020B0604020202020204" pitchFamily="34" charset="0"/>
              <a:buChar char="–"/>
              <a:defRPr lang="en-US" sz="1400" kern="1200" dirty="0" smtClean="0">
                <a:solidFill>
                  <a:schemeClr val="accent3"/>
                </a:solidFill>
                <a:latin typeface="+mn-lt"/>
                <a:ea typeface="+mn-ea"/>
                <a:cs typeface="+mn-cs"/>
              </a:defRPr>
            </a:lvl2pPr>
            <a:lvl3pPr marL="358775" indent="-184150" algn="l" defTabSz="914400" rtl="0" eaLnBrk="1" latinLnBrk="0" hangingPunct="1">
              <a:spcBef>
                <a:spcPts val="0"/>
              </a:spcBef>
              <a:spcAft>
                <a:spcPts val="300"/>
              </a:spcAft>
              <a:buClr>
                <a:schemeClr val="accent4"/>
              </a:buClr>
              <a:buFont typeface="Arial" panose="020B0604020202020204" pitchFamily="34" charset="0"/>
              <a:buChar char="–"/>
              <a:defRPr lang="en-US" sz="1400" kern="1200" dirty="0" smtClean="0">
                <a:solidFill>
                  <a:schemeClr val="accent3"/>
                </a:solidFill>
                <a:latin typeface="+mn-lt"/>
                <a:ea typeface="+mn-ea"/>
                <a:cs typeface="+mn-cs"/>
              </a:defRPr>
            </a:lvl3pPr>
            <a:lvl4pPr marL="533400" indent="-174625" algn="l" defTabSz="914400" rtl="0" eaLnBrk="1" latinLnBrk="0" hangingPunct="1">
              <a:spcBef>
                <a:spcPts val="0"/>
              </a:spcBef>
              <a:spcAft>
                <a:spcPts val="300"/>
              </a:spcAft>
              <a:buClr>
                <a:schemeClr val="accent4"/>
              </a:buClr>
              <a:buFont typeface="Arial" panose="020B0604020202020204" pitchFamily="34" charset="0"/>
              <a:buChar char="–"/>
              <a:defRPr sz="1400" kern="1200" baseline="0">
                <a:solidFill>
                  <a:schemeClr val="accent3"/>
                </a:solidFill>
                <a:latin typeface="+mn-lt"/>
                <a:ea typeface="+mn-ea"/>
                <a:cs typeface="+mn-cs"/>
              </a:defRPr>
            </a:lvl4pPr>
            <a:lvl5pPr marL="0" indent="0" algn="l" defTabSz="914400" rtl="0" eaLnBrk="1" latinLnBrk="0" hangingPunct="1">
              <a:spcBef>
                <a:spcPts val="600"/>
              </a:spcBef>
              <a:spcAft>
                <a:spcPts val="600"/>
              </a:spcAft>
              <a:buFont typeface="Arial" pitchFamily="34" charset="0"/>
              <a:buNone/>
              <a:defRPr sz="900" kern="1200" baseline="0">
                <a:solidFill>
                  <a:schemeClr val="accent3"/>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Clr>
                <a:srgbClr val="D3AE64"/>
              </a:buClr>
              <a:buNone/>
            </a:pPr>
            <a:endParaRPr lang="en-AU" sz="1500" cap="all" dirty="0">
              <a:solidFill>
                <a:schemeClr val="accent2"/>
              </a:solidFill>
            </a:endParaRPr>
          </a:p>
          <a:p>
            <a:pPr marL="0" lvl="1" indent="0">
              <a:buClr>
                <a:srgbClr val="D3AE64"/>
              </a:buClr>
              <a:buNone/>
            </a:pPr>
            <a:endParaRPr lang="en-AU" sz="1320" dirty="0">
              <a:solidFill>
                <a:srgbClr val="4E5768"/>
              </a:solidFill>
            </a:endParaRPr>
          </a:p>
          <a:p>
            <a:pPr lvl="1" fontAlgn="auto">
              <a:buClr>
                <a:srgbClr val="D3AE64"/>
              </a:buClr>
            </a:pPr>
            <a:endParaRPr lang="en-AU" sz="1320" dirty="0">
              <a:solidFill>
                <a:srgbClr val="4E5768"/>
              </a:solidFill>
            </a:endParaRPr>
          </a:p>
          <a:p>
            <a:pPr lvl="1" fontAlgn="auto">
              <a:buClr>
                <a:srgbClr val="D3AE64"/>
              </a:buClr>
            </a:pPr>
            <a:endParaRPr lang="en-AU" sz="1320" dirty="0">
              <a:solidFill>
                <a:srgbClr val="4E5768"/>
              </a:solidFill>
            </a:endParaRPr>
          </a:p>
          <a:p>
            <a:pPr marL="0" lvl="1" indent="0">
              <a:buClr>
                <a:srgbClr val="D3AE64"/>
              </a:buClr>
              <a:buNone/>
            </a:pPr>
            <a:endParaRPr lang="en-AU" sz="1320" dirty="0">
              <a:solidFill>
                <a:srgbClr val="4E5768"/>
              </a:solidFill>
            </a:endParaRPr>
          </a:p>
          <a:p>
            <a:pPr lvl="4" fontAlgn="auto"/>
            <a:endParaRPr lang="en-AU" sz="849" dirty="0">
              <a:solidFill>
                <a:srgbClr val="4E5768"/>
              </a:solidFill>
            </a:endParaRPr>
          </a:p>
          <a:p>
            <a:pPr fontAlgn="auto">
              <a:buClr>
                <a:prstClr val="black"/>
              </a:buClr>
            </a:pPr>
            <a:endParaRPr lang="en-AU" sz="1509" dirty="0">
              <a:solidFill>
                <a:srgbClr val="4E5768"/>
              </a:solidFill>
            </a:endParaRPr>
          </a:p>
          <a:p>
            <a:pPr fontAlgn="auto">
              <a:buClr>
                <a:prstClr val="black"/>
              </a:buClr>
            </a:pPr>
            <a:endParaRPr lang="en-AU" sz="1509" dirty="0">
              <a:solidFill>
                <a:srgbClr val="4E5768"/>
              </a:solidFill>
            </a:endParaRPr>
          </a:p>
        </p:txBody>
      </p:sp>
      <p:sp>
        <p:nvSpPr>
          <p:cNvPr id="11" name="Title 4">
            <a:extLst>
              <a:ext uri="{FF2B5EF4-FFF2-40B4-BE49-F238E27FC236}">
                <a16:creationId xmlns:a16="http://schemas.microsoft.com/office/drawing/2014/main" id="{7EC0B1DC-5AD2-401E-8259-449B6421DABC}"/>
              </a:ext>
            </a:extLst>
          </p:cNvPr>
          <p:cNvSpPr txBox="1">
            <a:spLocks/>
          </p:cNvSpPr>
          <p:nvPr/>
        </p:nvSpPr>
        <p:spPr>
          <a:xfrm>
            <a:off x="467544" y="334249"/>
            <a:ext cx="8000362" cy="509307"/>
          </a:xfrm>
          <a:prstGeom prst="rect">
            <a:avLst/>
          </a:prstGeom>
        </p:spPr>
        <p:txBody>
          <a:bodyPr vert="horz" lIns="0" tIns="0" rIns="0" bIns="0" rtlCol="0" anchor="b">
            <a:normAutofit/>
          </a:bodyPr>
          <a:lstStyle>
            <a:lvl1pPr algn="l" defTabSz="914400" rtl="0" eaLnBrk="1" latinLnBrk="0" hangingPunct="1">
              <a:lnSpc>
                <a:spcPct val="90000"/>
              </a:lnSpc>
              <a:spcBef>
                <a:spcPct val="0"/>
              </a:spcBef>
              <a:buNone/>
              <a:defRPr sz="3000" b="1" kern="1200" baseline="0">
                <a:solidFill>
                  <a:schemeClr val="accent1"/>
                </a:solidFill>
                <a:latin typeface="+mj-lt"/>
                <a:ea typeface="+mj-ea"/>
                <a:cs typeface="+mj-cs"/>
              </a:defRPr>
            </a:lvl1pPr>
          </a:lstStyle>
          <a:p>
            <a:r>
              <a:rPr lang="en-AU" sz="2800" dirty="0"/>
              <a:t>Rail Spur – Designed to Avoid Flood Impacts </a:t>
            </a:r>
          </a:p>
        </p:txBody>
      </p:sp>
      <p:sp>
        <p:nvSpPr>
          <p:cNvPr id="2" name="Footer Placeholder 1"/>
          <p:cNvSpPr>
            <a:spLocks noGrp="1"/>
          </p:cNvSpPr>
          <p:nvPr>
            <p:ph type="ftr" sz="quarter" idx="13"/>
          </p:nvPr>
        </p:nvSpPr>
        <p:spPr/>
        <p:txBody>
          <a:bodyPr/>
          <a:lstStyle/>
          <a:p>
            <a:r>
              <a:rPr lang="en-AU" dirty="0"/>
              <a:t>Vickery Extension Project - Briefing </a:t>
            </a:r>
          </a:p>
        </p:txBody>
      </p:sp>
      <p:pic>
        <p:nvPicPr>
          <p:cNvPr id="4" name="Picture 3">
            <a:extLst>
              <a:ext uri="{FF2B5EF4-FFF2-40B4-BE49-F238E27FC236}">
                <a16:creationId xmlns:a16="http://schemas.microsoft.com/office/drawing/2014/main" id="{6E85A8BC-48CD-4E82-9BCC-DCCAA08F11FF}"/>
              </a:ext>
            </a:extLst>
          </p:cNvPr>
          <p:cNvPicPr>
            <a:picLocks noChangeAspect="1"/>
          </p:cNvPicPr>
          <p:nvPr/>
        </p:nvPicPr>
        <p:blipFill rotWithShape="1">
          <a:blip r:embed="rId3"/>
          <a:srcRect l="1176" t="3262" r="1962" b="2906"/>
          <a:stretch/>
        </p:blipFill>
        <p:spPr>
          <a:xfrm>
            <a:off x="676094" y="843556"/>
            <a:ext cx="7791812" cy="5331373"/>
          </a:xfrm>
          <a:prstGeom prst="rect">
            <a:avLst/>
          </a:prstGeom>
        </p:spPr>
      </p:pic>
    </p:spTree>
    <p:extLst>
      <p:ext uri="{BB962C8B-B14F-4D97-AF65-F5344CB8AC3E}">
        <p14:creationId xmlns:p14="http://schemas.microsoft.com/office/powerpoint/2010/main" val="2244664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48104"/>
            <a:ext cx="8229600" cy="636680"/>
          </a:xfrm>
        </p:spPr>
        <p:txBody>
          <a:bodyPr>
            <a:normAutofit fontScale="90000"/>
          </a:bodyPr>
          <a:lstStyle/>
          <a:p>
            <a:r>
              <a:rPr lang="en-AU" dirty="0"/>
              <a:t>IPC Questions</a:t>
            </a:r>
          </a:p>
        </p:txBody>
      </p:sp>
      <p:sp>
        <p:nvSpPr>
          <p:cNvPr id="3" name="Content Placeholder 2"/>
          <p:cNvSpPr>
            <a:spLocks noGrp="1"/>
          </p:cNvSpPr>
          <p:nvPr>
            <p:ph idx="1"/>
          </p:nvPr>
        </p:nvSpPr>
        <p:spPr/>
        <p:txBody>
          <a:bodyPr>
            <a:normAutofit/>
          </a:bodyPr>
          <a:lstStyle/>
          <a:p>
            <a:pPr marL="0" indent="0">
              <a:buNone/>
            </a:pPr>
            <a:r>
              <a:rPr lang="en-AU" sz="1800" dirty="0">
                <a:latin typeface="+mj-lt"/>
              </a:rPr>
              <a:t>The following  provides a brief summary of the detailed response to questions raised by the IPC.</a:t>
            </a:r>
          </a:p>
        </p:txBody>
      </p:sp>
    </p:spTree>
    <p:extLst>
      <p:ext uri="{BB962C8B-B14F-4D97-AF65-F5344CB8AC3E}">
        <p14:creationId xmlns:p14="http://schemas.microsoft.com/office/powerpoint/2010/main" val="28492740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08720"/>
            <a:ext cx="8229600" cy="864096"/>
          </a:xfrm>
        </p:spPr>
        <p:txBody>
          <a:bodyPr>
            <a:noAutofit/>
          </a:bodyPr>
          <a:lstStyle/>
          <a:p>
            <a:pPr>
              <a:buClr>
                <a:schemeClr val="tx2"/>
              </a:buClr>
              <a:buSzPct val="95000"/>
            </a:pPr>
            <a:r>
              <a:rPr lang="en-AU" sz="2000" b="1" i="1" dirty="0"/>
              <a:t>The dust modelling does not include impacts of extra traffic on local unsealed roads. What is the extra impact? What would be the impact of sealing all roads leading to the project</a:t>
            </a:r>
          </a:p>
        </p:txBody>
      </p:sp>
      <p:sp>
        <p:nvSpPr>
          <p:cNvPr id="3" name="Content Placeholder 2"/>
          <p:cNvSpPr>
            <a:spLocks noGrp="1"/>
          </p:cNvSpPr>
          <p:nvPr>
            <p:ph idx="1"/>
          </p:nvPr>
        </p:nvSpPr>
        <p:spPr>
          <a:xfrm>
            <a:off x="479749" y="1916832"/>
            <a:ext cx="8124699" cy="4263752"/>
          </a:xfrm>
        </p:spPr>
        <p:txBody>
          <a:bodyPr>
            <a:normAutofit/>
          </a:bodyPr>
          <a:lstStyle/>
          <a:p>
            <a:pPr>
              <a:spcBef>
                <a:spcPts val="1200"/>
              </a:spcBef>
            </a:pPr>
            <a:r>
              <a:rPr lang="en-AU" sz="1600" dirty="0">
                <a:latin typeface="+mj-lt"/>
              </a:rPr>
              <a:t>Access to the Project is via sealed roads, and not via local unsealed roads</a:t>
            </a:r>
          </a:p>
          <a:p>
            <a:pPr>
              <a:spcBef>
                <a:spcPts val="1200"/>
              </a:spcBef>
            </a:pPr>
            <a:r>
              <a:rPr lang="en-AU" sz="1800" dirty="0">
                <a:latin typeface="+mj-lt"/>
              </a:rPr>
              <a:t>Whitehaven’s terms of engagement prevent employees and contractors from using unsealed roads to access the Project </a:t>
            </a:r>
          </a:p>
          <a:p>
            <a:pPr>
              <a:spcBef>
                <a:spcPts val="1800"/>
              </a:spcBef>
            </a:pPr>
            <a:r>
              <a:rPr lang="en-AU" sz="1800" dirty="0">
                <a:latin typeface="+mj-lt"/>
              </a:rPr>
              <a:t>Use of local unsealed roads by the Project (e.g. a light vehicle for environmental monitoring) would be very infrequent and would thus not have any tangible effect</a:t>
            </a:r>
          </a:p>
          <a:p>
            <a:pPr>
              <a:spcBef>
                <a:spcPts val="1800"/>
              </a:spcBef>
            </a:pPr>
            <a:r>
              <a:rPr lang="en-AU" sz="1800" dirty="0">
                <a:latin typeface="+mj-lt"/>
              </a:rPr>
              <a:t>Dust from existing use of local unsealed roads is part of the dust measured in the historic monitoring data, and is therefore considered as part of the cumulative air quality modelling assessment for the Project by Ramboll (2018)</a:t>
            </a:r>
            <a:endParaRPr lang="en-AU" sz="2000" dirty="0">
              <a:latin typeface="+mj-lt"/>
            </a:endParaRPr>
          </a:p>
        </p:txBody>
      </p:sp>
    </p:spTree>
    <p:extLst>
      <p:ext uri="{BB962C8B-B14F-4D97-AF65-F5344CB8AC3E}">
        <p14:creationId xmlns:p14="http://schemas.microsoft.com/office/powerpoint/2010/main" val="40601065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77416"/>
            <a:ext cx="8229600" cy="1008112"/>
          </a:xfrm>
        </p:spPr>
        <p:txBody>
          <a:bodyPr>
            <a:noAutofit/>
          </a:bodyPr>
          <a:lstStyle/>
          <a:p>
            <a:r>
              <a:rPr lang="en-US" sz="1800" b="1" i="1" dirty="0"/>
              <a:t>Modelling assumptions &amp; outputs, specifically comparing the Approved mine with the Extension Project, including mine extraction, load &amp; haul operations, CHPP, transport, overburden handling, rehabilitation &amp; inputs from other Whitehaven mines</a:t>
            </a:r>
            <a:endParaRPr lang="en-AU" sz="1800" b="1" dirty="0"/>
          </a:p>
        </p:txBody>
      </p:sp>
      <p:sp>
        <p:nvSpPr>
          <p:cNvPr id="3" name="Content Placeholder 2"/>
          <p:cNvSpPr>
            <a:spLocks noGrp="1"/>
          </p:cNvSpPr>
          <p:nvPr>
            <p:ph idx="1"/>
          </p:nvPr>
        </p:nvSpPr>
        <p:spPr>
          <a:xfrm>
            <a:off x="479749" y="1829544"/>
            <a:ext cx="8229600" cy="4551784"/>
          </a:xfrm>
        </p:spPr>
        <p:txBody>
          <a:bodyPr>
            <a:normAutofit fontScale="77500" lnSpcReduction="20000"/>
          </a:bodyPr>
          <a:lstStyle/>
          <a:p>
            <a:pPr>
              <a:spcBef>
                <a:spcPts val="1800"/>
              </a:spcBef>
            </a:pPr>
            <a:r>
              <a:rPr lang="en-US" sz="2300" dirty="0">
                <a:latin typeface="+mj-lt"/>
              </a:rPr>
              <a:t>For both the Project and the Approved Mine annual emissions were estimated based on peak years of waste rock and ROM coal movement, exposed areas and proximity of operations to sensitive receivers </a:t>
            </a:r>
          </a:p>
          <a:p>
            <a:pPr>
              <a:spcBef>
                <a:spcPts val="1800"/>
              </a:spcBef>
            </a:pPr>
            <a:r>
              <a:rPr lang="en-US" sz="2300" dirty="0">
                <a:latin typeface="+mj-lt"/>
              </a:rPr>
              <a:t>The key difference in emissions inventories is that the Project adopts a best practice control level for haul roads of 90% whereas the Approved Mine assumed 75%</a:t>
            </a:r>
          </a:p>
          <a:p>
            <a:pPr lvl="1">
              <a:spcBef>
                <a:spcPts val="1800"/>
              </a:spcBef>
            </a:pPr>
            <a:r>
              <a:rPr lang="en-US" sz="2100" dirty="0">
                <a:latin typeface="+mj-lt"/>
              </a:rPr>
              <a:t>Haul roads are the most significant contributor to annual emissions </a:t>
            </a:r>
          </a:p>
          <a:p>
            <a:pPr lvl="1">
              <a:spcBef>
                <a:spcPts val="1800"/>
              </a:spcBef>
            </a:pPr>
            <a:r>
              <a:rPr lang="en-US" sz="2100" dirty="0">
                <a:latin typeface="+mj-lt"/>
              </a:rPr>
              <a:t>Since the Air Quality Assessment for the Approved Mine (2012) the EPA implemented its Dust-Stop Program, which required all NSW mining operations to demonstrate at least 80% control on haul roads</a:t>
            </a:r>
          </a:p>
          <a:p>
            <a:pPr lvl="1">
              <a:spcBef>
                <a:spcPts val="1800"/>
              </a:spcBef>
            </a:pPr>
            <a:r>
              <a:rPr lang="en-US" sz="2100" dirty="0">
                <a:latin typeface="+mj-lt"/>
              </a:rPr>
              <a:t>Numerous mines (including Whitehaven mines) demonstrated 90% control or greater</a:t>
            </a:r>
          </a:p>
          <a:p>
            <a:pPr lvl="1">
              <a:spcBef>
                <a:spcPts val="1800"/>
              </a:spcBef>
            </a:pPr>
            <a:r>
              <a:rPr lang="en-US" sz="2100" dirty="0">
                <a:latin typeface="+mj-lt"/>
              </a:rPr>
              <a:t>Accordingly 90% control was adopted for the Project </a:t>
            </a:r>
            <a:endParaRPr lang="en-US" sz="2300" dirty="0">
              <a:latin typeface="+mj-lt"/>
            </a:endParaRPr>
          </a:p>
          <a:p>
            <a:pPr marL="274320" lvl="1" indent="-274320">
              <a:spcBef>
                <a:spcPts val="1800"/>
              </a:spcBef>
              <a:buClr>
                <a:schemeClr val="tx2"/>
              </a:buClr>
              <a:buSzPct val="95000"/>
            </a:pPr>
            <a:r>
              <a:rPr lang="en-US" sz="2300" dirty="0">
                <a:latin typeface="+mj-lt"/>
              </a:rPr>
              <a:t>Further detail will be provided in the written response </a:t>
            </a:r>
          </a:p>
          <a:p>
            <a:pPr lvl="1">
              <a:spcBef>
                <a:spcPts val="1800"/>
              </a:spcBef>
            </a:pPr>
            <a:endParaRPr lang="en-US" sz="2300" dirty="0">
              <a:latin typeface="+mj-lt"/>
            </a:endParaRPr>
          </a:p>
          <a:p>
            <a:pPr>
              <a:spcBef>
                <a:spcPts val="1200"/>
              </a:spcBef>
            </a:pPr>
            <a:endParaRPr lang="en-AU" sz="1800" dirty="0">
              <a:latin typeface="+mj-lt"/>
            </a:endParaRPr>
          </a:p>
          <a:p>
            <a:pPr lvl="1"/>
            <a:endParaRPr lang="en-AU" sz="2000" dirty="0">
              <a:latin typeface="+mj-lt"/>
            </a:endParaRPr>
          </a:p>
        </p:txBody>
      </p:sp>
    </p:spTree>
    <p:extLst>
      <p:ext uri="{BB962C8B-B14F-4D97-AF65-F5344CB8AC3E}">
        <p14:creationId xmlns:p14="http://schemas.microsoft.com/office/powerpoint/2010/main" val="42118460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6712"/>
            <a:ext cx="8229600" cy="720080"/>
          </a:xfrm>
        </p:spPr>
        <p:txBody>
          <a:bodyPr>
            <a:noAutofit/>
          </a:bodyPr>
          <a:lstStyle/>
          <a:p>
            <a:r>
              <a:rPr lang="en-AU" sz="2000" b="1" i="1" dirty="0"/>
              <a:t>Details confirming the scenarios modelled include worst case. Details of the definition of worst case</a:t>
            </a:r>
            <a:endParaRPr lang="en-AU" sz="2000" b="1" dirty="0"/>
          </a:p>
        </p:txBody>
      </p:sp>
      <p:sp>
        <p:nvSpPr>
          <p:cNvPr id="3" name="Content Placeholder 2"/>
          <p:cNvSpPr>
            <a:spLocks noGrp="1"/>
          </p:cNvSpPr>
          <p:nvPr>
            <p:ph idx="1"/>
          </p:nvPr>
        </p:nvSpPr>
        <p:spPr>
          <a:xfrm>
            <a:off x="479749" y="1916832"/>
            <a:ext cx="8229600" cy="4263752"/>
          </a:xfrm>
        </p:spPr>
        <p:txBody>
          <a:bodyPr>
            <a:normAutofit/>
          </a:bodyPr>
          <a:lstStyle/>
          <a:p>
            <a:pPr>
              <a:spcBef>
                <a:spcPts val="1800"/>
              </a:spcBef>
            </a:pPr>
            <a:r>
              <a:rPr lang="en-US" sz="1800" dirty="0">
                <a:latin typeface="+mj-lt"/>
              </a:rPr>
              <a:t>‘Worst case’ refers to a situation where the maximum likely dust level would arise</a:t>
            </a:r>
          </a:p>
          <a:p>
            <a:pPr>
              <a:spcBef>
                <a:spcPts val="1800"/>
              </a:spcBef>
            </a:pPr>
            <a:r>
              <a:rPr lang="en-US" sz="1800" dirty="0">
                <a:latin typeface="+mj-lt"/>
              </a:rPr>
              <a:t>Three potential worst case scenarios assessed to represent:</a:t>
            </a:r>
          </a:p>
          <a:p>
            <a:pPr lvl="1">
              <a:spcBef>
                <a:spcPts val="1800"/>
              </a:spcBef>
            </a:pPr>
            <a:r>
              <a:rPr lang="en-US" sz="1800" dirty="0">
                <a:latin typeface="+mj-lt"/>
              </a:rPr>
              <a:t>The maximum amount of material (waste rock and ROM coal) is moved, and hence the maximum amount of dust is generated</a:t>
            </a:r>
          </a:p>
          <a:p>
            <a:pPr lvl="1">
              <a:spcBef>
                <a:spcPts val="1800"/>
              </a:spcBef>
            </a:pPr>
            <a:r>
              <a:rPr lang="en-US" sz="1800" dirty="0">
                <a:latin typeface="+mj-lt"/>
              </a:rPr>
              <a:t>The exposed areas are large and hence wind erosion may be greater (note wind erosion is a small source)</a:t>
            </a:r>
          </a:p>
          <a:p>
            <a:pPr lvl="1">
              <a:spcBef>
                <a:spcPts val="1800"/>
              </a:spcBef>
            </a:pPr>
            <a:r>
              <a:rPr lang="en-US" sz="1800" dirty="0">
                <a:latin typeface="+mj-lt"/>
              </a:rPr>
              <a:t>The activity is nearest receptors, and thus has most scope for impacts</a:t>
            </a:r>
          </a:p>
          <a:p>
            <a:pPr>
              <a:spcBef>
                <a:spcPts val="1800"/>
              </a:spcBef>
            </a:pPr>
            <a:r>
              <a:rPr lang="en-US" sz="1800" dirty="0">
                <a:latin typeface="+mj-lt"/>
              </a:rPr>
              <a:t>As the mine moves relative to several groups of receptors, several worst case scenarios are used to ensure maximum impacts at any receptor are assessed</a:t>
            </a:r>
          </a:p>
          <a:p>
            <a:pPr>
              <a:spcBef>
                <a:spcPts val="1200"/>
              </a:spcBef>
            </a:pPr>
            <a:endParaRPr lang="en-AU" sz="1800" dirty="0">
              <a:latin typeface="+mj-lt"/>
            </a:endParaRPr>
          </a:p>
          <a:p>
            <a:pPr lvl="1"/>
            <a:endParaRPr lang="en-AU" sz="2000" dirty="0">
              <a:latin typeface="+mj-lt"/>
            </a:endParaRPr>
          </a:p>
        </p:txBody>
      </p:sp>
    </p:spTree>
    <p:extLst>
      <p:ext uri="{BB962C8B-B14F-4D97-AF65-F5344CB8AC3E}">
        <p14:creationId xmlns:p14="http://schemas.microsoft.com/office/powerpoint/2010/main" val="146004443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037456"/>
            <a:ext cx="8229600" cy="504056"/>
          </a:xfrm>
        </p:spPr>
        <p:txBody>
          <a:bodyPr>
            <a:noAutofit/>
          </a:bodyPr>
          <a:lstStyle/>
          <a:p>
            <a:r>
              <a:rPr lang="en-AU" sz="2000" b="1" i="1" dirty="0"/>
              <a:t>Results on any model calibration with the existing operating mines in the locality</a:t>
            </a:r>
          </a:p>
        </p:txBody>
      </p:sp>
      <p:sp>
        <p:nvSpPr>
          <p:cNvPr id="3" name="Content Placeholder 2"/>
          <p:cNvSpPr>
            <a:spLocks noGrp="1"/>
          </p:cNvSpPr>
          <p:nvPr>
            <p:ph idx="1"/>
          </p:nvPr>
        </p:nvSpPr>
        <p:spPr>
          <a:xfrm>
            <a:off x="479749" y="1829544"/>
            <a:ext cx="8229600" cy="4479776"/>
          </a:xfrm>
        </p:spPr>
        <p:txBody>
          <a:bodyPr>
            <a:normAutofit/>
          </a:bodyPr>
          <a:lstStyle/>
          <a:p>
            <a:pPr>
              <a:spcBef>
                <a:spcPts val="1800"/>
              </a:spcBef>
            </a:pPr>
            <a:r>
              <a:rPr lang="en-US" sz="2000" dirty="0">
                <a:latin typeface="+mj-lt"/>
              </a:rPr>
              <a:t>It is unusual to do this, especially in this case where the nearest mines are a significant distance away, are located in significantly different terrain, and the ambient monitoring data includes dust from many variable sources and not just the mines</a:t>
            </a:r>
          </a:p>
          <a:p>
            <a:pPr>
              <a:spcBef>
                <a:spcPts val="1800"/>
              </a:spcBef>
            </a:pPr>
            <a:r>
              <a:rPr lang="en-US" sz="2000" dirty="0">
                <a:latin typeface="+mj-lt"/>
              </a:rPr>
              <a:t>Unlike some other environmental models, air quality dispersion modelling is conducted using approved regulatory models, which are designed to not under predict impacts </a:t>
            </a:r>
          </a:p>
          <a:p>
            <a:pPr>
              <a:spcBef>
                <a:spcPts val="1800"/>
              </a:spcBef>
            </a:pPr>
            <a:r>
              <a:rPr lang="en-US" sz="2000" dirty="0">
                <a:latin typeface="+mj-lt"/>
              </a:rPr>
              <a:t>These models are calibrated with synthetic tracer gas during extensive validation trails (in this case by the US EPA, for the AERMOD/CALPUFF models used by Ramboll [2018])</a:t>
            </a:r>
          </a:p>
          <a:p>
            <a:pPr>
              <a:spcBef>
                <a:spcPts val="1800"/>
              </a:spcBef>
            </a:pPr>
            <a:r>
              <a:rPr lang="en-US" sz="2000" dirty="0">
                <a:latin typeface="+mj-lt"/>
              </a:rPr>
              <a:t>Inputs to the model (emissions) and outputs (predicted concentrations at receptors) have been benchmarked and are consistent with expectations </a:t>
            </a:r>
          </a:p>
          <a:p>
            <a:pPr>
              <a:spcBef>
                <a:spcPts val="1800"/>
              </a:spcBef>
            </a:pPr>
            <a:endParaRPr lang="en-US" sz="2000" dirty="0">
              <a:latin typeface="+mj-lt"/>
            </a:endParaRPr>
          </a:p>
          <a:p>
            <a:pPr marL="0" indent="0">
              <a:spcBef>
                <a:spcPts val="1200"/>
              </a:spcBef>
              <a:buNone/>
            </a:pPr>
            <a:endParaRPr lang="en-AU" sz="2400" dirty="0">
              <a:latin typeface="+mj-lt"/>
            </a:endParaRPr>
          </a:p>
          <a:p>
            <a:pPr lvl="1"/>
            <a:endParaRPr lang="en-AU" sz="2800" dirty="0">
              <a:latin typeface="+mj-lt"/>
            </a:endParaRPr>
          </a:p>
        </p:txBody>
      </p:sp>
    </p:spTree>
    <p:extLst>
      <p:ext uri="{BB962C8B-B14F-4D97-AF65-F5344CB8AC3E}">
        <p14:creationId xmlns:p14="http://schemas.microsoft.com/office/powerpoint/2010/main" val="252593017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037456"/>
            <a:ext cx="8229600" cy="288032"/>
          </a:xfrm>
        </p:spPr>
        <p:txBody>
          <a:bodyPr>
            <a:noAutofit/>
          </a:bodyPr>
          <a:lstStyle/>
          <a:p>
            <a:r>
              <a:rPr lang="en-AU" sz="2000" b="1" i="1" dirty="0"/>
              <a:t>Dust impacts on agricultural activity, particularly cotton</a:t>
            </a:r>
          </a:p>
        </p:txBody>
      </p:sp>
      <p:sp>
        <p:nvSpPr>
          <p:cNvPr id="3" name="Content Placeholder 2"/>
          <p:cNvSpPr>
            <a:spLocks noGrp="1"/>
          </p:cNvSpPr>
          <p:nvPr>
            <p:ph idx="1"/>
          </p:nvPr>
        </p:nvSpPr>
        <p:spPr>
          <a:xfrm>
            <a:off x="479749" y="1613520"/>
            <a:ext cx="8229600" cy="4767808"/>
          </a:xfrm>
        </p:spPr>
        <p:txBody>
          <a:bodyPr>
            <a:normAutofit/>
          </a:bodyPr>
          <a:lstStyle/>
          <a:p>
            <a:pPr>
              <a:spcBef>
                <a:spcPts val="1800"/>
              </a:spcBef>
            </a:pPr>
            <a:r>
              <a:rPr lang="en-AU" sz="1800" dirty="0">
                <a:latin typeface="+mj-lt"/>
              </a:rPr>
              <a:t>This has been considered in the Project Agricultural Impact Statement</a:t>
            </a:r>
          </a:p>
          <a:p>
            <a:pPr>
              <a:spcBef>
                <a:spcPts val="1800"/>
              </a:spcBef>
            </a:pPr>
            <a:r>
              <a:rPr lang="en-AU" sz="1800" dirty="0">
                <a:latin typeface="+mj-lt"/>
              </a:rPr>
              <a:t>Andrews and </a:t>
            </a:r>
            <a:r>
              <a:rPr lang="en-AU" sz="1800" dirty="0" err="1">
                <a:latin typeface="+mj-lt"/>
              </a:rPr>
              <a:t>Skriskandarajah</a:t>
            </a:r>
            <a:r>
              <a:rPr lang="en-AU" sz="1800" dirty="0">
                <a:latin typeface="+mj-lt"/>
              </a:rPr>
              <a:t> (1992) found cattle were insensitive to coal dust at levels of approximately 120 to 240 g/m</a:t>
            </a:r>
            <a:r>
              <a:rPr lang="en-AU" sz="1800" baseline="30000" dirty="0">
                <a:latin typeface="+mj-lt"/>
              </a:rPr>
              <a:t>2</a:t>
            </a:r>
            <a:r>
              <a:rPr lang="en-AU" sz="1800" dirty="0">
                <a:latin typeface="+mj-lt"/>
              </a:rPr>
              <a:t>/month</a:t>
            </a:r>
          </a:p>
          <a:p>
            <a:pPr lvl="0">
              <a:spcBef>
                <a:spcPts val="1800"/>
              </a:spcBef>
            </a:pPr>
            <a:r>
              <a:rPr lang="en-AU" sz="1800" dirty="0">
                <a:latin typeface="+mj-lt"/>
              </a:rPr>
              <a:t>Farmer (1993) found that the lowest rate of dust deposition observed to cause an effect to crops is approximately 15 g/m</a:t>
            </a:r>
            <a:r>
              <a:rPr lang="en-AU" sz="1800" baseline="30000" dirty="0">
                <a:latin typeface="+mj-lt"/>
              </a:rPr>
              <a:t>2</a:t>
            </a:r>
            <a:r>
              <a:rPr lang="en-AU" sz="1800" dirty="0">
                <a:latin typeface="+mj-lt"/>
              </a:rPr>
              <a:t>/month, significantly higher than the maximum predicted level of deposited dust for the Project of 1 g/m</a:t>
            </a:r>
            <a:r>
              <a:rPr lang="en-AU" sz="1800" baseline="30000" dirty="0">
                <a:latin typeface="+mj-lt"/>
              </a:rPr>
              <a:t>2</a:t>
            </a:r>
            <a:r>
              <a:rPr lang="en-AU" sz="1800" dirty="0">
                <a:latin typeface="+mj-lt"/>
              </a:rPr>
              <a:t>/month </a:t>
            </a:r>
            <a:br>
              <a:rPr lang="en-AU" sz="1800" dirty="0">
                <a:latin typeface="+mj-lt"/>
              </a:rPr>
            </a:br>
            <a:r>
              <a:rPr lang="en-AU" sz="1800" dirty="0">
                <a:latin typeface="+mj-lt"/>
              </a:rPr>
              <a:t>(i.e. less than half the incremental criteria and a quarter of the cumulative criteria)</a:t>
            </a:r>
          </a:p>
          <a:p>
            <a:pPr>
              <a:spcBef>
                <a:spcPts val="1800"/>
              </a:spcBef>
            </a:pPr>
            <a:r>
              <a:rPr lang="en-AU" sz="1800" dirty="0">
                <a:latin typeface="+mj-lt"/>
              </a:rPr>
              <a:t>Coal dust is a fraction of deposited dust emitted from the Project, and the Project dust itself is a fraction of all dust at cotton crops, hence, there is limited scope for any significant discoloration of cotton by coal dust. The predicted levels of coal dust deposition at the most impacted receptor (127b) are 0.3 g/m</a:t>
            </a:r>
            <a:r>
              <a:rPr lang="en-AU" sz="1800" baseline="30000" dirty="0">
                <a:latin typeface="+mj-lt"/>
              </a:rPr>
              <a:t>2</a:t>
            </a:r>
            <a:r>
              <a:rPr lang="en-AU" sz="1800" dirty="0">
                <a:latin typeface="+mj-lt"/>
              </a:rPr>
              <a:t>/month</a:t>
            </a:r>
          </a:p>
          <a:p>
            <a:pPr>
              <a:spcBef>
                <a:spcPts val="1800"/>
              </a:spcBef>
            </a:pPr>
            <a:endParaRPr lang="en-US" sz="1800" dirty="0">
              <a:latin typeface="+mj-lt"/>
            </a:endParaRPr>
          </a:p>
          <a:p>
            <a:pPr marL="0" indent="0">
              <a:spcBef>
                <a:spcPts val="1200"/>
              </a:spcBef>
              <a:buNone/>
            </a:pPr>
            <a:endParaRPr lang="en-AU" sz="2000" dirty="0">
              <a:latin typeface="+mj-lt"/>
            </a:endParaRPr>
          </a:p>
          <a:p>
            <a:pPr lvl="1"/>
            <a:endParaRPr lang="en-AU" dirty="0">
              <a:latin typeface="+mj-lt"/>
            </a:endParaRPr>
          </a:p>
        </p:txBody>
      </p:sp>
    </p:spTree>
    <p:extLst>
      <p:ext uri="{BB962C8B-B14F-4D97-AF65-F5344CB8AC3E}">
        <p14:creationId xmlns:p14="http://schemas.microsoft.com/office/powerpoint/2010/main" val="26496816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52736"/>
            <a:ext cx="8229600" cy="360040"/>
          </a:xfrm>
        </p:spPr>
        <p:txBody>
          <a:bodyPr>
            <a:noAutofit/>
          </a:bodyPr>
          <a:lstStyle/>
          <a:p>
            <a:r>
              <a:rPr lang="en-AU" sz="2000" b="1" i="1" dirty="0"/>
              <a:t>Consideration of covered coal wagons</a:t>
            </a:r>
          </a:p>
        </p:txBody>
      </p:sp>
      <p:sp>
        <p:nvSpPr>
          <p:cNvPr id="3" name="Content Placeholder 2"/>
          <p:cNvSpPr>
            <a:spLocks noGrp="1"/>
          </p:cNvSpPr>
          <p:nvPr>
            <p:ph idx="1"/>
          </p:nvPr>
        </p:nvSpPr>
        <p:spPr>
          <a:xfrm>
            <a:off x="479749" y="1556792"/>
            <a:ext cx="8229600" cy="4263752"/>
          </a:xfrm>
        </p:spPr>
        <p:txBody>
          <a:bodyPr>
            <a:normAutofit/>
          </a:bodyPr>
          <a:lstStyle/>
          <a:p>
            <a:pPr>
              <a:spcBef>
                <a:spcPts val="1800"/>
              </a:spcBef>
            </a:pPr>
            <a:r>
              <a:rPr lang="en-AU" sz="1800" dirty="0">
                <a:latin typeface="+mj-lt"/>
              </a:rPr>
              <a:t>The outcomes of numerous studies, including the studies commissioned by the EPA all confirm that the risk of adverse impacts from fugitive coal dust emissions associated with coal transport along the Project rail spur is very low</a:t>
            </a:r>
          </a:p>
          <a:p>
            <a:pPr>
              <a:spcBef>
                <a:spcPts val="1800"/>
              </a:spcBef>
            </a:pPr>
            <a:r>
              <a:rPr lang="en-AU" sz="1800" dirty="0">
                <a:latin typeface="+mj-lt"/>
              </a:rPr>
              <a:t>The cost and logistics of covering wagons for this Project are not considered reasonable in the context of there being no likely risk of adverse impacts arising</a:t>
            </a:r>
            <a:endParaRPr lang="en-US" sz="1800" dirty="0">
              <a:latin typeface="+mj-lt"/>
            </a:endParaRPr>
          </a:p>
          <a:p>
            <a:pPr marL="0" indent="0">
              <a:spcBef>
                <a:spcPts val="1800"/>
              </a:spcBef>
              <a:buNone/>
            </a:pPr>
            <a:endParaRPr lang="en-US" sz="1700" dirty="0">
              <a:latin typeface="+mj-lt"/>
            </a:endParaRPr>
          </a:p>
          <a:p>
            <a:pPr marL="0" indent="0">
              <a:spcBef>
                <a:spcPts val="1200"/>
              </a:spcBef>
              <a:buNone/>
            </a:pPr>
            <a:endParaRPr lang="en-AU" sz="1800" dirty="0">
              <a:latin typeface="+mj-lt"/>
            </a:endParaRPr>
          </a:p>
          <a:p>
            <a:pPr lvl="1"/>
            <a:endParaRPr lang="en-AU" sz="2000" dirty="0">
              <a:latin typeface="+mj-lt"/>
            </a:endParaRPr>
          </a:p>
        </p:txBody>
      </p:sp>
    </p:spTree>
    <p:extLst>
      <p:ext uri="{BB962C8B-B14F-4D97-AF65-F5344CB8AC3E}">
        <p14:creationId xmlns:p14="http://schemas.microsoft.com/office/powerpoint/2010/main" val="208660628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4704"/>
            <a:ext cx="8229600" cy="720080"/>
          </a:xfrm>
        </p:spPr>
        <p:txBody>
          <a:bodyPr>
            <a:noAutofit/>
          </a:bodyPr>
          <a:lstStyle/>
          <a:p>
            <a:r>
              <a:rPr lang="en-AU" sz="1800" b="1" i="1" dirty="0">
                <a:latin typeface="Calibri "/>
              </a:rPr>
              <a:t>Consideration of the establishment of an air quality monitoring station at Boggabri</a:t>
            </a:r>
            <a:endParaRPr lang="en-AU" sz="1800" b="1" i="1" dirty="0"/>
          </a:p>
        </p:txBody>
      </p:sp>
      <p:sp>
        <p:nvSpPr>
          <p:cNvPr id="3" name="Content Placeholder 2"/>
          <p:cNvSpPr>
            <a:spLocks noGrp="1"/>
          </p:cNvSpPr>
          <p:nvPr>
            <p:ph idx="1"/>
          </p:nvPr>
        </p:nvSpPr>
        <p:spPr>
          <a:xfrm>
            <a:off x="581658" y="1700808"/>
            <a:ext cx="7980683" cy="4851208"/>
          </a:xfrm>
        </p:spPr>
        <p:txBody>
          <a:bodyPr>
            <a:normAutofit/>
          </a:bodyPr>
          <a:lstStyle/>
          <a:p>
            <a:pPr>
              <a:spcBef>
                <a:spcPts val="1800"/>
              </a:spcBef>
            </a:pPr>
            <a:r>
              <a:rPr lang="en-AU" sz="1600" dirty="0">
                <a:latin typeface="+mj-lt"/>
              </a:rPr>
              <a:t>An extensive regional monitoring network is already in place </a:t>
            </a:r>
          </a:p>
          <a:p>
            <a:pPr>
              <a:spcBef>
                <a:spcPts val="1200"/>
              </a:spcBef>
            </a:pPr>
            <a:r>
              <a:rPr lang="en-AU" sz="1600" dirty="0">
                <a:latin typeface="+mj-lt"/>
              </a:rPr>
              <a:t>Data from the OEH network monitors at Narrabri, Gunnedah, Tamworth, Maules Creek, Breeza and Wil-gai (i.e. Project site) are reported weekly on the EPA website </a:t>
            </a:r>
          </a:p>
          <a:p>
            <a:pPr>
              <a:spcBef>
                <a:spcPts val="1200"/>
              </a:spcBef>
            </a:pPr>
            <a:r>
              <a:rPr lang="en-AU" sz="1600" dirty="0">
                <a:latin typeface="+mj-lt"/>
              </a:rPr>
              <a:t>In its latest monitoring report, OEH says dust levels in the Namoi Region were “</a:t>
            </a:r>
            <a:r>
              <a:rPr lang="en-AU" sz="1600" i="1" dirty="0">
                <a:latin typeface="+mj-lt"/>
              </a:rPr>
              <a:t>Very good</a:t>
            </a:r>
            <a:r>
              <a:rPr lang="en-AU" sz="1600" dirty="0">
                <a:latin typeface="+mj-lt"/>
              </a:rPr>
              <a:t>”, “</a:t>
            </a:r>
            <a:r>
              <a:rPr lang="en-AU" sz="1600" i="1" dirty="0">
                <a:latin typeface="+mj-lt"/>
              </a:rPr>
              <a:t>Good</a:t>
            </a:r>
            <a:r>
              <a:rPr lang="en-AU" sz="1600" b="1" i="1" dirty="0">
                <a:latin typeface="+mj-lt"/>
              </a:rPr>
              <a:t>”</a:t>
            </a:r>
            <a:r>
              <a:rPr lang="en-AU" sz="1600" dirty="0">
                <a:latin typeface="+mj-lt"/>
              </a:rPr>
              <a:t> and “</a:t>
            </a:r>
            <a:r>
              <a:rPr lang="en-AU" sz="1600" i="1" dirty="0">
                <a:latin typeface="+mj-lt"/>
              </a:rPr>
              <a:t>Fair</a:t>
            </a:r>
            <a:r>
              <a:rPr lang="en-AU" sz="1600" dirty="0">
                <a:latin typeface="+mj-lt"/>
              </a:rPr>
              <a:t>” (i.e. below air quality criteria) 97% of the time from May 2017 to July 2018, and attributes levels above criteria to dust storms and winter wood smoke, in common with almost all country towns</a:t>
            </a:r>
          </a:p>
          <a:p>
            <a:pPr>
              <a:spcBef>
                <a:spcPts val="1200"/>
              </a:spcBef>
            </a:pPr>
            <a:r>
              <a:rPr lang="en-AU" sz="1600" dirty="0">
                <a:latin typeface="+mj-lt"/>
              </a:rPr>
              <a:t>The OEH Network is in addition to mine-specific monitors designed to demonstrate compliance with air quality limits  </a:t>
            </a:r>
          </a:p>
          <a:p>
            <a:pPr>
              <a:spcBef>
                <a:spcPts val="1200"/>
              </a:spcBef>
            </a:pPr>
            <a:r>
              <a:rPr lang="en-AU" sz="1600" dirty="0">
                <a:latin typeface="+mj-lt"/>
              </a:rPr>
              <a:t>Boggabri is too distant from the Project to register any measurable level of dust due to the mine</a:t>
            </a:r>
          </a:p>
          <a:p>
            <a:pPr>
              <a:spcBef>
                <a:spcPts val="1200"/>
              </a:spcBef>
            </a:pPr>
            <a:r>
              <a:rPr lang="en-AU" sz="1600" dirty="0">
                <a:latin typeface="+mj-lt"/>
              </a:rPr>
              <a:t>Dust would be measured at an air quality monitoring station established closer to the mine, where there is potential to detect the contributed dust from the mine, and thus confirm compliance at that location and further afield</a:t>
            </a:r>
          </a:p>
          <a:p>
            <a:pPr marL="0" indent="0">
              <a:spcBef>
                <a:spcPts val="1800"/>
              </a:spcBef>
              <a:buNone/>
            </a:pPr>
            <a:endParaRPr lang="en-US" sz="1400" dirty="0">
              <a:latin typeface="+mj-lt"/>
            </a:endParaRPr>
          </a:p>
          <a:p>
            <a:pPr marL="0" indent="0">
              <a:spcBef>
                <a:spcPts val="1200"/>
              </a:spcBef>
              <a:buNone/>
            </a:pPr>
            <a:endParaRPr lang="en-AU" sz="1600" dirty="0">
              <a:latin typeface="+mj-lt"/>
            </a:endParaRPr>
          </a:p>
          <a:p>
            <a:pPr lvl="1"/>
            <a:endParaRPr lang="en-AU" sz="1800" dirty="0">
              <a:latin typeface="+mj-lt"/>
            </a:endParaRPr>
          </a:p>
        </p:txBody>
      </p:sp>
    </p:spTree>
    <p:extLst>
      <p:ext uri="{BB962C8B-B14F-4D97-AF65-F5344CB8AC3E}">
        <p14:creationId xmlns:p14="http://schemas.microsoft.com/office/powerpoint/2010/main" val="216841003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3F6A9-5B48-4608-B29D-CAB102F2EEBD}"/>
              </a:ext>
            </a:extLst>
          </p:cNvPr>
          <p:cNvSpPr>
            <a:spLocks noGrp="1"/>
          </p:cNvSpPr>
          <p:nvPr>
            <p:ph type="ctrTitle"/>
          </p:nvPr>
        </p:nvSpPr>
        <p:spPr/>
        <p:txBody>
          <a:bodyPr>
            <a:normAutofit/>
          </a:bodyPr>
          <a:lstStyle/>
          <a:p>
            <a:r>
              <a:rPr lang="en-AU" sz="4800" b="1" dirty="0"/>
              <a:t>Noise</a:t>
            </a:r>
          </a:p>
        </p:txBody>
      </p:sp>
    </p:spTree>
    <p:extLst>
      <p:ext uri="{BB962C8B-B14F-4D97-AF65-F5344CB8AC3E}">
        <p14:creationId xmlns:p14="http://schemas.microsoft.com/office/powerpoint/2010/main" val="318765639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2" name="Picture 4" descr="PowerPoint_COVER"/>
          <p:cNvPicPr>
            <a:picLocks noChangeArrowheads="1"/>
          </p:cNvPicPr>
          <p:nvPr/>
        </p:nvPicPr>
        <p:blipFill rotWithShape="1">
          <a:blip r:embed="rId3" cstate="print">
            <a:extLst>
              <a:ext uri="{28A0092B-C50C-407E-A947-70E740481C1C}">
                <a14:useLocalDpi xmlns:a14="http://schemas.microsoft.com/office/drawing/2010/main" val="0"/>
              </a:ext>
            </a:extLst>
          </a:blip>
          <a:srcRect t="22211" r="2" b="21901"/>
          <a:stretch/>
        </p:blipFill>
        <p:spPr bwMode="auto">
          <a:xfrm>
            <a:off x="20" y="10"/>
            <a:ext cx="4579221"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5" name="Text Box 7"/>
          <p:cNvSpPr txBox="1">
            <a:spLocks noChangeArrowheads="1"/>
          </p:cNvSpPr>
          <p:nvPr/>
        </p:nvSpPr>
        <p:spPr bwMode="auto">
          <a:xfrm>
            <a:off x="2123728" y="548680"/>
            <a:ext cx="6468203" cy="279267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b">
            <a:norm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AU" sz="2500" b="1" i="0" u="none" strike="noStrike" kern="1200" cap="none" spc="0" normalizeH="0" baseline="0" noProof="0" dirty="0">
                <a:ln>
                  <a:noFill/>
                </a:ln>
                <a:solidFill>
                  <a:srgbClr val="777777"/>
                </a:solidFill>
                <a:effectLst/>
                <a:uLnTx/>
                <a:uFillTx/>
                <a:latin typeface="Tahoma" panose="020B0604030504040204" pitchFamily="34" charset="0"/>
                <a:ea typeface="+mn-ea"/>
                <a:cs typeface="+mn-cs"/>
              </a:rPr>
              <a:t>VICKERY EXTENSION PROJECT</a:t>
            </a:r>
            <a:br>
              <a:rPr kumimoji="0" lang="en-AU" sz="2500" b="1" i="0" u="none" strike="noStrike" kern="1200" cap="none" spc="0" normalizeH="0" baseline="0" noProof="0" dirty="0">
                <a:ln>
                  <a:noFill/>
                </a:ln>
                <a:solidFill>
                  <a:srgbClr val="777777"/>
                </a:solidFill>
                <a:effectLst/>
                <a:uLnTx/>
                <a:uFillTx/>
                <a:latin typeface="Tahoma" panose="020B0604030504040204" pitchFamily="34" charset="0"/>
                <a:ea typeface="+mn-ea"/>
                <a:cs typeface="+mn-cs"/>
              </a:rPr>
            </a:br>
            <a:r>
              <a:rPr kumimoji="0" lang="en-AU" sz="2500" b="1" i="0" u="none" strike="noStrike" kern="1200" cap="none" spc="0" normalizeH="0" baseline="0" noProof="0" dirty="0">
                <a:ln>
                  <a:noFill/>
                </a:ln>
                <a:solidFill>
                  <a:srgbClr val="777777"/>
                </a:solidFill>
                <a:effectLst/>
                <a:uLnTx/>
                <a:uFillTx/>
                <a:latin typeface="Tahoma" panose="020B0604030504040204" pitchFamily="34" charset="0"/>
                <a:ea typeface="+mn-ea"/>
                <a:cs typeface="+mn-cs"/>
              </a:rPr>
              <a:t>NOISE &amp; BLASTING ASSESSMENT</a:t>
            </a:r>
            <a:br>
              <a:rPr kumimoji="0" lang="en-AU" sz="2400" b="0" i="0" u="none" strike="noStrike" kern="1200" cap="none" spc="0" normalizeH="0" baseline="0" noProof="0" dirty="0">
                <a:ln>
                  <a:noFill/>
                </a:ln>
                <a:solidFill>
                  <a:srgbClr val="777777"/>
                </a:solidFill>
                <a:effectLst/>
                <a:uLnTx/>
                <a:uFillTx/>
                <a:latin typeface="Tahoma" panose="020B0604030504040204" pitchFamily="34" charset="0"/>
                <a:ea typeface="+mn-ea"/>
                <a:cs typeface="+mn-cs"/>
              </a:rPr>
            </a:br>
            <a:endParaRPr kumimoji="0" lang="en-AU" sz="2400" b="0" i="0" u="none" strike="noStrike" kern="1200" cap="none" spc="0" normalizeH="0" baseline="0" noProof="0" dirty="0">
              <a:ln>
                <a:noFill/>
              </a:ln>
              <a:solidFill>
                <a:srgbClr val="777777"/>
              </a:solidFill>
              <a:effectLst/>
              <a:uLnTx/>
              <a:uFillTx/>
              <a:latin typeface="Tahoma" panose="020B0604030504040204" pitchFamily="34" charset="0"/>
              <a:ea typeface="+mn-ea"/>
              <a:cs typeface="+mn-cs"/>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AU" altLang="en-US" sz="2100" b="1" i="0" u="none" strike="noStrike" kern="1200" cap="none" spc="0" normalizeH="0" baseline="0" noProof="0" dirty="0">
                <a:ln>
                  <a:noFill/>
                </a:ln>
                <a:solidFill>
                  <a:srgbClr val="777777"/>
                </a:solidFill>
                <a:effectLst/>
                <a:uLnTx/>
                <a:uFillTx/>
                <a:latin typeface="Tahoma" panose="020B0604030504040204" pitchFamily="34" charset="0"/>
                <a:ea typeface="+mn-ea"/>
                <a:cs typeface="+mn-cs"/>
              </a:rPr>
              <a:t>25 February 2019</a:t>
            </a:r>
            <a:br>
              <a:rPr kumimoji="0" lang="en-US" altLang="en-US" sz="3800" b="1" i="0" u="none" strike="noStrike" kern="1200" cap="none" spc="0" normalizeH="0" baseline="0" noProof="0" dirty="0">
                <a:ln>
                  <a:noFill/>
                </a:ln>
                <a:solidFill>
                  <a:srgbClr val="000000"/>
                </a:solidFill>
                <a:effectLst/>
                <a:uLnTx/>
                <a:uFillTx/>
                <a:latin typeface="Tahoma"/>
                <a:ea typeface="+mn-ea"/>
                <a:cs typeface="+mn-cs"/>
              </a:rPr>
            </a:br>
            <a:endParaRPr kumimoji="0" lang="en-US" altLang="en-US" sz="3800" b="1" i="0" u="none" strike="noStrike" kern="1200" cap="none" spc="0" normalizeH="0" baseline="0" noProof="0" dirty="0">
              <a:ln>
                <a:noFill/>
              </a:ln>
              <a:solidFill>
                <a:srgbClr val="000000"/>
              </a:solidFill>
              <a:effectLst/>
              <a:uLnTx/>
              <a:uFillTx/>
              <a:latin typeface="Tahoma"/>
              <a:ea typeface="+mn-ea"/>
              <a:cs typeface="+mn-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4"/>
          </p:nvPr>
        </p:nvSpPr>
        <p:spPr>
          <a:xfrm>
            <a:off x="467544" y="6312162"/>
            <a:ext cx="370163" cy="135794"/>
          </a:xfrm>
        </p:spPr>
        <p:txBody>
          <a:bodyPr/>
          <a:lstStyle/>
          <a:p>
            <a:fld id="{E917DE0E-AFB1-41FD-BC35-27DB61CA125F}" type="slidenum">
              <a:rPr lang="en-AU" smtClean="0">
                <a:solidFill>
                  <a:srgbClr val="4E5768"/>
                </a:solidFill>
              </a:rPr>
              <a:pPr/>
              <a:t>8</a:t>
            </a:fld>
            <a:r>
              <a:rPr lang="en-AU" dirty="0">
                <a:solidFill>
                  <a:srgbClr val="4E5768"/>
                </a:solidFill>
              </a:rPr>
              <a:t> </a:t>
            </a:r>
            <a:r>
              <a:rPr lang="en-AU" dirty="0">
                <a:solidFill>
                  <a:srgbClr val="D3AE64"/>
                </a:solidFill>
              </a:rPr>
              <a:t>//</a:t>
            </a:r>
          </a:p>
        </p:txBody>
      </p:sp>
      <p:sp>
        <p:nvSpPr>
          <p:cNvPr id="9" name="Content Placeholder 2"/>
          <p:cNvSpPr txBox="1">
            <a:spLocks/>
          </p:cNvSpPr>
          <p:nvPr/>
        </p:nvSpPr>
        <p:spPr>
          <a:xfrm>
            <a:off x="710629" y="1844824"/>
            <a:ext cx="7806795" cy="3168352"/>
          </a:xfrm>
          <a:prstGeom prst="rect">
            <a:avLst/>
          </a:prstGeom>
        </p:spPr>
        <p:txBody>
          <a:bodyPr vert="horz" lIns="0" tIns="0" rIns="0" bIns="0" rtlCol="0">
            <a:noAutofit/>
          </a:bodyPr>
          <a:lstStyle>
            <a:lvl1pPr marL="0" indent="0" algn="l" defTabSz="914400" rtl="0" eaLnBrk="1" latinLnBrk="0" hangingPunct="1">
              <a:lnSpc>
                <a:spcPct val="100000"/>
              </a:lnSpc>
              <a:spcBef>
                <a:spcPts val="600"/>
              </a:spcBef>
              <a:spcAft>
                <a:spcPts val="600"/>
              </a:spcAft>
              <a:buClr>
                <a:schemeClr val="tx1"/>
              </a:buClr>
              <a:buFont typeface="Arial" pitchFamily="34" charset="0"/>
              <a:buNone/>
              <a:defRPr lang="en-US" sz="1600" b="1" kern="1200" dirty="0" smtClean="0">
                <a:solidFill>
                  <a:schemeClr val="accent3"/>
                </a:solidFill>
                <a:latin typeface="+mn-lt"/>
                <a:ea typeface="+mn-ea"/>
                <a:cs typeface="+mn-cs"/>
              </a:defRPr>
            </a:lvl1pPr>
            <a:lvl2pPr marL="174625" indent="-174625" algn="l" defTabSz="914400" rtl="0" eaLnBrk="1" latinLnBrk="0" hangingPunct="1">
              <a:spcBef>
                <a:spcPts val="0"/>
              </a:spcBef>
              <a:spcAft>
                <a:spcPts val="600"/>
              </a:spcAft>
              <a:buClr>
                <a:schemeClr val="accent4"/>
              </a:buClr>
              <a:buFont typeface="Arial" panose="020B0604020202020204" pitchFamily="34" charset="0"/>
              <a:buChar char="–"/>
              <a:defRPr lang="en-US" sz="1400" kern="1200" dirty="0" smtClean="0">
                <a:solidFill>
                  <a:schemeClr val="accent3"/>
                </a:solidFill>
                <a:latin typeface="+mn-lt"/>
                <a:ea typeface="+mn-ea"/>
                <a:cs typeface="+mn-cs"/>
              </a:defRPr>
            </a:lvl2pPr>
            <a:lvl3pPr marL="358775" indent="-184150" algn="l" defTabSz="914400" rtl="0" eaLnBrk="1" latinLnBrk="0" hangingPunct="1">
              <a:spcBef>
                <a:spcPts val="0"/>
              </a:spcBef>
              <a:spcAft>
                <a:spcPts val="300"/>
              </a:spcAft>
              <a:buClr>
                <a:schemeClr val="accent4"/>
              </a:buClr>
              <a:buFont typeface="Arial" panose="020B0604020202020204" pitchFamily="34" charset="0"/>
              <a:buChar char="–"/>
              <a:defRPr lang="en-US" sz="1400" kern="1200" dirty="0" smtClean="0">
                <a:solidFill>
                  <a:schemeClr val="accent3"/>
                </a:solidFill>
                <a:latin typeface="+mn-lt"/>
                <a:ea typeface="+mn-ea"/>
                <a:cs typeface="+mn-cs"/>
              </a:defRPr>
            </a:lvl3pPr>
            <a:lvl4pPr marL="533400" indent="-174625" algn="l" defTabSz="914400" rtl="0" eaLnBrk="1" latinLnBrk="0" hangingPunct="1">
              <a:spcBef>
                <a:spcPts val="0"/>
              </a:spcBef>
              <a:spcAft>
                <a:spcPts val="300"/>
              </a:spcAft>
              <a:buClr>
                <a:schemeClr val="accent4"/>
              </a:buClr>
              <a:buFont typeface="Arial" panose="020B0604020202020204" pitchFamily="34" charset="0"/>
              <a:buChar char="–"/>
              <a:defRPr sz="1400" kern="1200" baseline="0">
                <a:solidFill>
                  <a:schemeClr val="accent3"/>
                </a:solidFill>
                <a:latin typeface="+mn-lt"/>
                <a:ea typeface="+mn-ea"/>
                <a:cs typeface="+mn-cs"/>
              </a:defRPr>
            </a:lvl4pPr>
            <a:lvl5pPr marL="0" indent="0" algn="l" defTabSz="914400" rtl="0" eaLnBrk="1" latinLnBrk="0" hangingPunct="1">
              <a:spcBef>
                <a:spcPts val="600"/>
              </a:spcBef>
              <a:spcAft>
                <a:spcPts val="600"/>
              </a:spcAft>
              <a:buFont typeface="Arial" pitchFamily="34" charset="0"/>
              <a:buNone/>
              <a:defRPr sz="900" kern="1200" baseline="0">
                <a:solidFill>
                  <a:schemeClr val="accent3"/>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Clr>
                <a:srgbClr val="D3AE64"/>
              </a:buClr>
              <a:buNone/>
            </a:pPr>
            <a:endParaRPr lang="en-AU" sz="1500" cap="all" dirty="0">
              <a:solidFill>
                <a:schemeClr val="accent2"/>
              </a:solidFill>
            </a:endParaRPr>
          </a:p>
          <a:p>
            <a:pPr marL="0" lvl="1" indent="0">
              <a:buClr>
                <a:srgbClr val="D3AE64"/>
              </a:buClr>
              <a:buNone/>
            </a:pPr>
            <a:endParaRPr lang="en-AU" sz="1320" dirty="0">
              <a:solidFill>
                <a:srgbClr val="4E5768"/>
              </a:solidFill>
            </a:endParaRPr>
          </a:p>
          <a:p>
            <a:pPr lvl="1" fontAlgn="auto">
              <a:buClr>
                <a:srgbClr val="D3AE64"/>
              </a:buClr>
            </a:pPr>
            <a:endParaRPr lang="en-AU" sz="1320" dirty="0">
              <a:solidFill>
                <a:srgbClr val="4E5768"/>
              </a:solidFill>
            </a:endParaRPr>
          </a:p>
          <a:p>
            <a:pPr lvl="1" fontAlgn="auto">
              <a:buClr>
                <a:srgbClr val="D3AE64"/>
              </a:buClr>
            </a:pPr>
            <a:endParaRPr lang="en-AU" sz="1320" dirty="0">
              <a:solidFill>
                <a:srgbClr val="4E5768"/>
              </a:solidFill>
            </a:endParaRPr>
          </a:p>
          <a:p>
            <a:pPr marL="0" lvl="1" indent="0">
              <a:buClr>
                <a:srgbClr val="D3AE64"/>
              </a:buClr>
              <a:buNone/>
            </a:pPr>
            <a:endParaRPr lang="en-AU" sz="1320" dirty="0">
              <a:solidFill>
                <a:srgbClr val="4E5768"/>
              </a:solidFill>
            </a:endParaRPr>
          </a:p>
          <a:p>
            <a:pPr lvl="4" fontAlgn="auto"/>
            <a:endParaRPr lang="en-AU" sz="849" dirty="0">
              <a:solidFill>
                <a:srgbClr val="4E5768"/>
              </a:solidFill>
            </a:endParaRPr>
          </a:p>
          <a:p>
            <a:pPr fontAlgn="auto">
              <a:buClr>
                <a:prstClr val="black"/>
              </a:buClr>
            </a:pPr>
            <a:endParaRPr lang="en-AU" sz="1509" dirty="0">
              <a:solidFill>
                <a:srgbClr val="4E5768"/>
              </a:solidFill>
            </a:endParaRPr>
          </a:p>
          <a:p>
            <a:pPr fontAlgn="auto">
              <a:buClr>
                <a:prstClr val="black"/>
              </a:buClr>
            </a:pPr>
            <a:endParaRPr lang="en-AU" sz="1509" dirty="0">
              <a:solidFill>
                <a:srgbClr val="4E5768"/>
              </a:solidFill>
            </a:endParaRPr>
          </a:p>
        </p:txBody>
      </p:sp>
      <p:sp>
        <p:nvSpPr>
          <p:cNvPr id="11" name="Title 4">
            <a:extLst>
              <a:ext uri="{FF2B5EF4-FFF2-40B4-BE49-F238E27FC236}">
                <a16:creationId xmlns:a16="http://schemas.microsoft.com/office/drawing/2014/main" id="{7EC0B1DC-5AD2-401E-8259-449B6421DABC}"/>
              </a:ext>
            </a:extLst>
          </p:cNvPr>
          <p:cNvSpPr txBox="1">
            <a:spLocks/>
          </p:cNvSpPr>
          <p:nvPr/>
        </p:nvSpPr>
        <p:spPr>
          <a:xfrm>
            <a:off x="467544" y="334249"/>
            <a:ext cx="7815880" cy="509307"/>
          </a:xfrm>
          <a:prstGeom prst="rect">
            <a:avLst/>
          </a:prstGeom>
        </p:spPr>
        <p:txBody>
          <a:bodyPr vert="horz" lIns="0" tIns="0" rIns="0" bIns="0" rtlCol="0" anchor="b">
            <a:normAutofit/>
          </a:bodyPr>
          <a:lstStyle>
            <a:lvl1pPr algn="l" defTabSz="914400" rtl="0" eaLnBrk="1" latinLnBrk="0" hangingPunct="1">
              <a:lnSpc>
                <a:spcPct val="90000"/>
              </a:lnSpc>
              <a:spcBef>
                <a:spcPct val="0"/>
              </a:spcBef>
              <a:buNone/>
              <a:defRPr sz="3000" b="1" kern="1200" baseline="0">
                <a:solidFill>
                  <a:schemeClr val="accent1"/>
                </a:solidFill>
                <a:latin typeface="+mj-lt"/>
                <a:ea typeface="+mj-ea"/>
                <a:cs typeface="+mj-cs"/>
              </a:defRPr>
            </a:lvl1pPr>
          </a:lstStyle>
          <a:p>
            <a:r>
              <a:rPr lang="en-AU" sz="2800" dirty="0"/>
              <a:t>Improved Final Landform </a:t>
            </a:r>
          </a:p>
        </p:txBody>
      </p:sp>
      <p:sp>
        <p:nvSpPr>
          <p:cNvPr id="2" name="Footer Placeholder 1"/>
          <p:cNvSpPr>
            <a:spLocks noGrp="1"/>
          </p:cNvSpPr>
          <p:nvPr>
            <p:ph type="ftr" sz="quarter" idx="13"/>
          </p:nvPr>
        </p:nvSpPr>
        <p:spPr/>
        <p:txBody>
          <a:bodyPr/>
          <a:lstStyle/>
          <a:p>
            <a:r>
              <a:rPr lang="en-AU" dirty="0"/>
              <a:t>Vickery Extension Project - Briefing </a:t>
            </a:r>
          </a:p>
        </p:txBody>
      </p:sp>
      <p:sp>
        <p:nvSpPr>
          <p:cNvPr id="8" name="TextBox 7">
            <a:extLst>
              <a:ext uri="{FF2B5EF4-FFF2-40B4-BE49-F238E27FC236}">
                <a16:creationId xmlns:a16="http://schemas.microsoft.com/office/drawing/2014/main" id="{372729B0-1205-4139-A42D-B10FBC8E17E0}"/>
              </a:ext>
            </a:extLst>
          </p:cNvPr>
          <p:cNvSpPr txBox="1"/>
          <p:nvPr/>
        </p:nvSpPr>
        <p:spPr>
          <a:xfrm>
            <a:off x="390718" y="934437"/>
            <a:ext cx="8581204" cy="5216813"/>
          </a:xfrm>
          <a:prstGeom prst="rect">
            <a:avLst/>
          </a:prstGeom>
          <a:noFill/>
        </p:spPr>
        <p:txBody>
          <a:bodyPr wrap="square" rtlCol="0">
            <a:spAutoFit/>
          </a:bodyPr>
          <a:lstStyle/>
          <a:p>
            <a:pPr marL="171450" lvl="1" indent="-171450">
              <a:spcBef>
                <a:spcPts val="600"/>
              </a:spcBef>
              <a:buClr>
                <a:schemeClr val="accent4"/>
              </a:buClr>
              <a:buFont typeface="Arial" panose="020B0604020202020204" pitchFamily="34" charset="0"/>
              <a:buChar char="•"/>
            </a:pPr>
            <a:r>
              <a:rPr lang="en-AU" sz="1600" dirty="0">
                <a:solidFill>
                  <a:srgbClr val="6B8096"/>
                </a:solidFill>
              </a:rPr>
              <a:t>Reduction in final voids (2→1)</a:t>
            </a:r>
          </a:p>
          <a:p>
            <a:pPr marL="171450" lvl="1" indent="-171450">
              <a:spcBef>
                <a:spcPts val="600"/>
              </a:spcBef>
              <a:buClr>
                <a:schemeClr val="accent4"/>
              </a:buClr>
              <a:buFont typeface="Arial" panose="020B0604020202020204" pitchFamily="34" charset="0"/>
              <a:buChar char="•"/>
            </a:pPr>
            <a:r>
              <a:rPr lang="en-AU" sz="1600" dirty="0">
                <a:solidFill>
                  <a:srgbClr val="6B8096"/>
                </a:solidFill>
              </a:rPr>
              <a:t>Reduction in final void catchment area (490ha→250ha)</a:t>
            </a:r>
          </a:p>
          <a:p>
            <a:pPr marL="171450" lvl="1" indent="-171450">
              <a:spcBef>
                <a:spcPts val="600"/>
              </a:spcBef>
              <a:buClr>
                <a:schemeClr val="accent4"/>
              </a:buClr>
              <a:buFont typeface="Arial" panose="020B0604020202020204" pitchFamily="34" charset="0"/>
              <a:buChar char="•"/>
            </a:pPr>
            <a:r>
              <a:rPr lang="en-AU" sz="1600" dirty="0">
                <a:solidFill>
                  <a:srgbClr val="6B8096"/>
                </a:solidFill>
              </a:rPr>
              <a:t>Final void to act as a </a:t>
            </a:r>
            <a:br>
              <a:rPr lang="en-AU" sz="1600" dirty="0">
                <a:solidFill>
                  <a:srgbClr val="6B8096"/>
                </a:solidFill>
              </a:rPr>
            </a:br>
            <a:r>
              <a:rPr lang="en-AU" sz="1600" dirty="0">
                <a:solidFill>
                  <a:srgbClr val="6B8096"/>
                </a:solidFill>
              </a:rPr>
              <a:t>groundwater sink with no risk of </a:t>
            </a:r>
            <a:br>
              <a:rPr lang="en-AU" sz="1600" dirty="0">
                <a:solidFill>
                  <a:srgbClr val="6B8096"/>
                </a:solidFill>
              </a:rPr>
            </a:br>
            <a:r>
              <a:rPr lang="en-AU" sz="1600" dirty="0">
                <a:solidFill>
                  <a:srgbClr val="6B8096"/>
                </a:solidFill>
              </a:rPr>
              <a:t>overtopping</a:t>
            </a:r>
          </a:p>
          <a:p>
            <a:pPr marL="171450" lvl="1" indent="-171450">
              <a:spcBef>
                <a:spcPts val="600"/>
              </a:spcBef>
              <a:buClr>
                <a:schemeClr val="accent4"/>
              </a:buClr>
              <a:buFont typeface="Arial" panose="020B0604020202020204" pitchFamily="34" charset="0"/>
              <a:buChar char="•"/>
            </a:pPr>
            <a:r>
              <a:rPr lang="en-AU" sz="1600" dirty="0">
                <a:solidFill>
                  <a:srgbClr val="6B8096"/>
                </a:solidFill>
              </a:rPr>
              <a:t>Small indirect groundwater </a:t>
            </a:r>
            <a:br>
              <a:rPr lang="en-AU" sz="1600" dirty="0">
                <a:solidFill>
                  <a:srgbClr val="6B8096"/>
                </a:solidFill>
              </a:rPr>
            </a:br>
            <a:r>
              <a:rPr lang="en-AU" sz="1600" dirty="0">
                <a:solidFill>
                  <a:srgbClr val="6B8096"/>
                </a:solidFill>
              </a:rPr>
              <a:t>inflows which would be licenced</a:t>
            </a:r>
          </a:p>
          <a:p>
            <a:pPr marL="171450" lvl="1" indent="-171450">
              <a:spcBef>
                <a:spcPts val="600"/>
              </a:spcBef>
              <a:buClr>
                <a:schemeClr val="accent4"/>
              </a:buClr>
              <a:buFont typeface="Arial" panose="020B0604020202020204" pitchFamily="34" charset="0"/>
              <a:buChar char="•"/>
            </a:pPr>
            <a:r>
              <a:rPr lang="en-AU" sz="1600" dirty="0">
                <a:solidFill>
                  <a:srgbClr val="6B8096"/>
                </a:solidFill>
              </a:rPr>
              <a:t>Backfill not considered </a:t>
            </a:r>
            <a:br>
              <a:rPr lang="en-AU" sz="1600" dirty="0">
                <a:solidFill>
                  <a:srgbClr val="6B8096"/>
                </a:solidFill>
              </a:rPr>
            </a:br>
            <a:r>
              <a:rPr lang="en-AU" sz="1600" dirty="0">
                <a:solidFill>
                  <a:srgbClr val="6B8096"/>
                </a:solidFill>
              </a:rPr>
              <a:t>reasonable or feasible</a:t>
            </a:r>
          </a:p>
          <a:p>
            <a:pPr marL="171450" lvl="1" indent="-171450">
              <a:spcBef>
                <a:spcPts val="600"/>
              </a:spcBef>
              <a:buClr>
                <a:schemeClr val="accent4"/>
              </a:buClr>
              <a:buFont typeface="Arial" panose="020B0604020202020204" pitchFamily="34" charset="0"/>
              <a:buChar char="•"/>
            </a:pPr>
            <a:r>
              <a:rPr lang="en-AU" sz="1600" dirty="0">
                <a:solidFill>
                  <a:srgbClr val="6B8096"/>
                </a:solidFill>
              </a:rPr>
              <a:t>Progressive rehabilitation to </a:t>
            </a:r>
            <a:br>
              <a:rPr lang="en-AU" sz="1600" dirty="0">
                <a:solidFill>
                  <a:srgbClr val="6B8096"/>
                </a:solidFill>
              </a:rPr>
            </a:br>
            <a:r>
              <a:rPr lang="en-AU" sz="1600" dirty="0">
                <a:solidFill>
                  <a:srgbClr val="6B8096"/>
                </a:solidFill>
              </a:rPr>
              <a:t>native vegetation and </a:t>
            </a:r>
            <a:br>
              <a:rPr lang="en-AU" sz="1600" dirty="0">
                <a:solidFill>
                  <a:srgbClr val="6B8096"/>
                </a:solidFill>
              </a:rPr>
            </a:br>
            <a:r>
              <a:rPr lang="en-AU" sz="1600" dirty="0">
                <a:solidFill>
                  <a:srgbClr val="6B8096"/>
                </a:solidFill>
              </a:rPr>
              <a:t>agricultural areas</a:t>
            </a:r>
          </a:p>
          <a:p>
            <a:pPr marL="171450" lvl="1" indent="-171450">
              <a:spcBef>
                <a:spcPts val="600"/>
              </a:spcBef>
              <a:buClr>
                <a:schemeClr val="accent4"/>
              </a:buClr>
              <a:buFont typeface="Arial" panose="020B0604020202020204" pitchFamily="34" charset="0"/>
              <a:buChar char="•"/>
            </a:pPr>
            <a:r>
              <a:rPr lang="en-AU" sz="1600" dirty="0">
                <a:solidFill>
                  <a:srgbClr val="6B8096"/>
                </a:solidFill>
              </a:rPr>
              <a:t>Macro-relief to integrate with </a:t>
            </a:r>
            <a:br>
              <a:rPr lang="en-AU" sz="1600" dirty="0">
                <a:solidFill>
                  <a:srgbClr val="6B8096"/>
                </a:solidFill>
              </a:rPr>
            </a:br>
            <a:r>
              <a:rPr lang="en-AU" sz="1600" dirty="0">
                <a:solidFill>
                  <a:srgbClr val="6B8096"/>
                </a:solidFill>
              </a:rPr>
              <a:t>Vickery State Forest landforms</a:t>
            </a:r>
          </a:p>
          <a:p>
            <a:pPr marL="171450" lvl="1" indent="-171450">
              <a:spcBef>
                <a:spcPts val="600"/>
              </a:spcBef>
              <a:buClr>
                <a:schemeClr val="accent4"/>
              </a:buClr>
              <a:buFont typeface="Arial" panose="020B0604020202020204" pitchFamily="34" charset="0"/>
              <a:buChar char="•"/>
            </a:pPr>
            <a:r>
              <a:rPr lang="en-AU" sz="1600" dirty="0">
                <a:solidFill>
                  <a:srgbClr val="6B8096"/>
                </a:solidFill>
              </a:rPr>
              <a:t>Micro-relief to stabilise landform</a:t>
            </a:r>
          </a:p>
          <a:p>
            <a:pPr marL="171450" lvl="1" indent="-171450">
              <a:spcBef>
                <a:spcPts val="600"/>
              </a:spcBef>
              <a:buClr>
                <a:schemeClr val="accent4"/>
              </a:buClr>
              <a:buFont typeface="Arial" panose="020B0604020202020204" pitchFamily="34" charset="0"/>
              <a:buChar char="•"/>
            </a:pPr>
            <a:r>
              <a:rPr lang="en-AU" sz="1600" dirty="0">
                <a:solidFill>
                  <a:srgbClr val="6B8096"/>
                </a:solidFill>
              </a:rPr>
              <a:t>100m lower than Vickery </a:t>
            </a:r>
            <a:br>
              <a:rPr lang="en-AU" sz="1600" dirty="0">
                <a:solidFill>
                  <a:srgbClr val="6B8096"/>
                </a:solidFill>
              </a:rPr>
            </a:br>
            <a:r>
              <a:rPr lang="en-AU" sz="1600" dirty="0">
                <a:solidFill>
                  <a:srgbClr val="6B8096"/>
                </a:solidFill>
              </a:rPr>
              <a:t>State Forest</a:t>
            </a:r>
          </a:p>
          <a:p>
            <a:pPr marL="171450" lvl="1" indent="-171450">
              <a:spcBef>
                <a:spcPts val="600"/>
              </a:spcBef>
              <a:spcAft>
                <a:spcPts val="600"/>
              </a:spcAft>
              <a:buClr>
                <a:schemeClr val="accent4"/>
              </a:buClr>
              <a:buFont typeface="Arial" panose="020B0604020202020204" pitchFamily="34" charset="0"/>
              <a:buChar char="•"/>
            </a:pPr>
            <a:r>
              <a:rPr lang="en-AU" sz="1600" dirty="0">
                <a:solidFill>
                  <a:srgbClr val="6B8096"/>
                </a:solidFill>
              </a:rPr>
              <a:t>Detailed design of final landform to be developed in Rehabilitation Strategy with DRG</a:t>
            </a:r>
          </a:p>
        </p:txBody>
      </p:sp>
      <p:pic>
        <p:nvPicPr>
          <p:cNvPr id="5" name="Picture 4">
            <a:extLst>
              <a:ext uri="{FF2B5EF4-FFF2-40B4-BE49-F238E27FC236}">
                <a16:creationId xmlns:a16="http://schemas.microsoft.com/office/drawing/2014/main" id="{13E096A0-3DB7-4A5E-84DE-6D47C001EAA1}"/>
              </a:ext>
            </a:extLst>
          </p:cNvPr>
          <p:cNvPicPr>
            <a:picLocks noChangeAspect="1"/>
          </p:cNvPicPr>
          <p:nvPr/>
        </p:nvPicPr>
        <p:blipFill rotWithShape="1">
          <a:blip r:embed="rId3"/>
          <a:srcRect l="22466" t="20148" r="8246" b="13514"/>
          <a:stretch/>
        </p:blipFill>
        <p:spPr>
          <a:xfrm>
            <a:off x="4016370" y="1628800"/>
            <a:ext cx="4975986" cy="3954866"/>
          </a:xfrm>
          <a:prstGeom prst="rect">
            <a:avLst/>
          </a:prstGeom>
        </p:spPr>
      </p:pic>
    </p:spTree>
    <p:extLst>
      <p:ext uri="{BB962C8B-B14F-4D97-AF65-F5344CB8AC3E}">
        <p14:creationId xmlns:p14="http://schemas.microsoft.com/office/powerpoint/2010/main" val="3475076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C8C01-B272-4490-934B-BBDE39925311}"/>
              </a:ext>
            </a:extLst>
          </p:cNvPr>
          <p:cNvSpPr>
            <a:spLocks noGrp="1"/>
          </p:cNvSpPr>
          <p:nvPr>
            <p:ph type="title"/>
          </p:nvPr>
        </p:nvSpPr>
        <p:spPr/>
        <p:txBody>
          <a:bodyPr/>
          <a:lstStyle/>
          <a:p>
            <a:r>
              <a:rPr lang="en-AU" sz="3200" dirty="0"/>
              <a:t>Introduction</a:t>
            </a:r>
          </a:p>
        </p:txBody>
      </p:sp>
      <p:sp>
        <p:nvSpPr>
          <p:cNvPr id="6" name="Content Placeholder 2">
            <a:extLst>
              <a:ext uri="{FF2B5EF4-FFF2-40B4-BE49-F238E27FC236}">
                <a16:creationId xmlns:a16="http://schemas.microsoft.com/office/drawing/2014/main" id="{2A4CA34D-F6C1-4C0E-92E3-AEEC55DFB4BD}"/>
              </a:ext>
            </a:extLst>
          </p:cNvPr>
          <p:cNvSpPr>
            <a:spLocks noGrp="1"/>
          </p:cNvSpPr>
          <p:nvPr>
            <p:ph idx="1"/>
          </p:nvPr>
        </p:nvSpPr>
        <p:spPr>
          <a:xfrm>
            <a:off x="454749" y="1660304"/>
            <a:ext cx="8229600" cy="4923058"/>
          </a:xfrm>
        </p:spPr>
        <p:txBody>
          <a:bodyPr/>
          <a:lstStyle/>
          <a:p>
            <a:pPr marL="0" indent="0">
              <a:buNone/>
            </a:pPr>
            <a:r>
              <a:rPr lang="en-AU" b="1" dirty="0"/>
              <a:t>Noise and Blasting Assessment</a:t>
            </a:r>
            <a:r>
              <a:rPr lang="en-AU" dirty="0"/>
              <a:t> – Wilkinson Murray: </a:t>
            </a:r>
          </a:p>
          <a:p>
            <a:pPr>
              <a:spcBef>
                <a:spcPts val="1200"/>
              </a:spcBef>
            </a:pPr>
            <a:r>
              <a:rPr lang="en-AU" dirty="0"/>
              <a:t>John Wasserman – Director Wilkinson Murray </a:t>
            </a:r>
          </a:p>
          <a:p>
            <a:pPr>
              <a:spcBef>
                <a:spcPts val="1200"/>
              </a:spcBef>
            </a:pPr>
            <a:r>
              <a:rPr lang="en-AU" dirty="0"/>
              <a:t>Over 25 years experience in acoustics and vibration </a:t>
            </a:r>
          </a:p>
          <a:p>
            <a:pPr>
              <a:spcBef>
                <a:spcPts val="1200"/>
              </a:spcBef>
            </a:pPr>
            <a:r>
              <a:rPr lang="en-AU" dirty="0"/>
              <a:t>Formerly – Manager Noise Assessments for the NSW EPA </a:t>
            </a:r>
          </a:p>
          <a:p>
            <a:pPr>
              <a:spcBef>
                <a:spcPts val="1200"/>
              </a:spcBef>
            </a:pPr>
            <a:r>
              <a:rPr lang="en-AU" dirty="0"/>
              <a:t>Conducted numerous peer reviews on behalf of DPE</a:t>
            </a:r>
          </a:p>
          <a:p>
            <a:pPr marL="0" indent="0">
              <a:spcBef>
                <a:spcPts val="1200"/>
              </a:spcBef>
              <a:buNone/>
            </a:pPr>
            <a:endParaRPr lang="en-AU" dirty="0"/>
          </a:p>
          <a:p>
            <a:pPr marL="0" indent="0">
              <a:spcBef>
                <a:spcPts val="1200"/>
              </a:spcBef>
              <a:buNone/>
            </a:pPr>
            <a:r>
              <a:rPr lang="en-AU" b="1" dirty="0"/>
              <a:t>Peer Review </a:t>
            </a:r>
            <a:r>
              <a:rPr lang="en-AU" dirty="0"/>
              <a:t>– SLR Consulting: </a:t>
            </a:r>
          </a:p>
          <a:p>
            <a:pPr>
              <a:spcBef>
                <a:spcPts val="1200"/>
              </a:spcBef>
            </a:pPr>
            <a:r>
              <a:rPr lang="en-AU" dirty="0"/>
              <a:t>Glenn Thomas – Director SLR Consulting </a:t>
            </a:r>
          </a:p>
          <a:p>
            <a:pPr>
              <a:spcBef>
                <a:spcPts val="1200"/>
              </a:spcBef>
            </a:pPr>
            <a:r>
              <a:rPr lang="en-AU" dirty="0"/>
              <a:t>Over 25 years experience in mining noise impact assessment </a:t>
            </a:r>
          </a:p>
          <a:p>
            <a:pPr>
              <a:spcBef>
                <a:spcPts val="1200"/>
              </a:spcBef>
            </a:pPr>
            <a:r>
              <a:rPr lang="en-AU" dirty="0"/>
              <a:t>Numerous peer reviews on behalf of DPE</a:t>
            </a:r>
          </a:p>
          <a:p>
            <a:endParaRPr lang="en-AU" dirty="0"/>
          </a:p>
          <a:p>
            <a:pPr marL="0" indent="0">
              <a:buNone/>
            </a:pPr>
            <a:br>
              <a:rPr lang="en-AU" dirty="0"/>
            </a:br>
            <a:endParaRPr lang="en-AU" dirty="0"/>
          </a:p>
          <a:p>
            <a:endParaRPr lang="en-AU" dirty="0"/>
          </a:p>
        </p:txBody>
      </p:sp>
    </p:spTree>
    <p:extLst>
      <p:ext uri="{BB962C8B-B14F-4D97-AF65-F5344CB8AC3E}">
        <p14:creationId xmlns:p14="http://schemas.microsoft.com/office/powerpoint/2010/main" val="180962430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F8527-218A-4121-8AE5-E04E19D0D39F}"/>
              </a:ext>
            </a:extLst>
          </p:cNvPr>
          <p:cNvSpPr>
            <a:spLocks noGrp="1"/>
          </p:cNvSpPr>
          <p:nvPr>
            <p:ph type="title"/>
          </p:nvPr>
        </p:nvSpPr>
        <p:spPr/>
        <p:txBody>
          <a:bodyPr/>
          <a:lstStyle/>
          <a:p>
            <a:r>
              <a:rPr lang="en-AU" sz="3200" dirty="0"/>
              <a:t>Objectives and Conclusions</a:t>
            </a:r>
          </a:p>
        </p:txBody>
      </p:sp>
      <p:sp>
        <p:nvSpPr>
          <p:cNvPr id="6" name="Content Placeholder 2">
            <a:extLst>
              <a:ext uri="{FF2B5EF4-FFF2-40B4-BE49-F238E27FC236}">
                <a16:creationId xmlns:a16="http://schemas.microsoft.com/office/drawing/2014/main" id="{EDBACC8E-1409-4B42-B7DD-D67162F102C9}"/>
              </a:ext>
            </a:extLst>
          </p:cNvPr>
          <p:cNvSpPr>
            <a:spLocks noGrp="1"/>
          </p:cNvSpPr>
          <p:nvPr>
            <p:ph idx="1"/>
          </p:nvPr>
        </p:nvSpPr>
        <p:spPr>
          <a:xfrm>
            <a:off x="457200" y="1427703"/>
            <a:ext cx="8229600" cy="4525963"/>
          </a:xfrm>
        </p:spPr>
        <p:txBody>
          <a:bodyPr/>
          <a:lstStyle/>
          <a:p>
            <a:pPr marL="0" indent="0">
              <a:lnSpc>
                <a:spcPct val="150000"/>
              </a:lnSpc>
              <a:buNone/>
            </a:pPr>
            <a:r>
              <a:rPr lang="en-AU" b="1" dirty="0"/>
              <a:t>Noise: </a:t>
            </a:r>
          </a:p>
          <a:p>
            <a:pPr>
              <a:lnSpc>
                <a:spcPct val="150000"/>
              </a:lnSpc>
            </a:pPr>
            <a:r>
              <a:rPr lang="en-AU" dirty="0"/>
              <a:t>Identify reasonable and feasible mitigation </a:t>
            </a:r>
          </a:p>
          <a:p>
            <a:pPr>
              <a:lnSpc>
                <a:spcPct val="150000"/>
              </a:lnSpc>
            </a:pPr>
            <a:r>
              <a:rPr lang="en-AU" dirty="0"/>
              <a:t>Predict noise levels at sensitive receivers and compare to criteria</a:t>
            </a:r>
          </a:p>
          <a:p>
            <a:pPr>
              <a:lnSpc>
                <a:spcPct val="150000"/>
              </a:lnSpc>
            </a:pPr>
            <a:r>
              <a:rPr lang="en-AU" dirty="0"/>
              <a:t>Conclusion: No additional noise affected properties compared to the Approved Mine </a:t>
            </a:r>
          </a:p>
          <a:p>
            <a:pPr marL="0" indent="0">
              <a:lnSpc>
                <a:spcPct val="150000"/>
              </a:lnSpc>
              <a:buNone/>
            </a:pPr>
            <a:endParaRPr lang="en-AU" dirty="0"/>
          </a:p>
          <a:p>
            <a:pPr marL="0" indent="0">
              <a:lnSpc>
                <a:spcPct val="150000"/>
              </a:lnSpc>
              <a:buNone/>
            </a:pPr>
            <a:r>
              <a:rPr lang="en-AU" b="1" dirty="0"/>
              <a:t>Blasting: </a:t>
            </a:r>
          </a:p>
          <a:p>
            <a:pPr>
              <a:lnSpc>
                <a:spcPct val="150000"/>
              </a:lnSpc>
            </a:pPr>
            <a:r>
              <a:rPr lang="en-AU" dirty="0"/>
              <a:t>Confirm compliance human comfort and building damage criteria </a:t>
            </a:r>
          </a:p>
          <a:p>
            <a:pPr>
              <a:lnSpc>
                <a:spcPct val="150000"/>
              </a:lnSpc>
            </a:pPr>
            <a:r>
              <a:rPr lang="en-AU" dirty="0"/>
              <a:t>Dwellings and heritage sites </a:t>
            </a:r>
          </a:p>
          <a:p>
            <a:pPr>
              <a:lnSpc>
                <a:spcPct val="150000"/>
              </a:lnSpc>
            </a:pPr>
            <a:r>
              <a:rPr lang="en-AU" dirty="0"/>
              <a:t>Conclusion: Compliance with criteria predicted </a:t>
            </a:r>
          </a:p>
          <a:p>
            <a:pPr marL="0" indent="0">
              <a:lnSpc>
                <a:spcPct val="150000"/>
              </a:lnSpc>
              <a:buNone/>
            </a:pPr>
            <a:endParaRPr lang="en-AU" dirty="0"/>
          </a:p>
          <a:p>
            <a:pPr marL="0" indent="0">
              <a:lnSpc>
                <a:spcPct val="150000"/>
              </a:lnSpc>
              <a:buNone/>
            </a:pPr>
            <a:endParaRPr lang="en-AU" dirty="0"/>
          </a:p>
          <a:p>
            <a:pPr marL="0" indent="0">
              <a:lnSpc>
                <a:spcPct val="150000"/>
              </a:lnSpc>
              <a:buNone/>
            </a:pPr>
            <a:r>
              <a:rPr lang="en-AU" dirty="0"/>
              <a:t> </a:t>
            </a:r>
          </a:p>
          <a:p>
            <a:pPr marL="0" indent="0">
              <a:lnSpc>
                <a:spcPct val="150000"/>
              </a:lnSpc>
              <a:buNone/>
            </a:pPr>
            <a:endParaRPr lang="en-AU" i="1" dirty="0"/>
          </a:p>
        </p:txBody>
      </p:sp>
    </p:spTree>
    <p:extLst>
      <p:ext uri="{BB962C8B-B14F-4D97-AF65-F5344CB8AC3E}">
        <p14:creationId xmlns:p14="http://schemas.microsoft.com/office/powerpoint/2010/main" val="187988565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AF494-FD30-4D3D-A7C1-DB798D9D2239}"/>
              </a:ext>
            </a:extLst>
          </p:cNvPr>
          <p:cNvSpPr>
            <a:spLocks noGrp="1"/>
          </p:cNvSpPr>
          <p:nvPr>
            <p:ph type="title"/>
          </p:nvPr>
        </p:nvSpPr>
        <p:spPr/>
        <p:txBody>
          <a:bodyPr/>
          <a:lstStyle/>
          <a:p>
            <a:r>
              <a:rPr lang="en-AU" sz="3200" dirty="0"/>
              <a:t>Reasonable and Feasible Mitigation</a:t>
            </a:r>
          </a:p>
        </p:txBody>
      </p:sp>
      <p:sp>
        <p:nvSpPr>
          <p:cNvPr id="6" name="Content Placeholder 2">
            <a:extLst>
              <a:ext uri="{FF2B5EF4-FFF2-40B4-BE49-F238E27FC236}">
                <a16:creationId xmlns:a16="http://schemas.microsoft.com/office/drawing/2014/main" id="{155DAA9C-E03B-4956-9EB7-BD06F63B977C}"/>
              </a:ext>
            </a:extLst>
          </p:cNvPr>
          <p:cNvSpPr>
            <a:spLocks noGrp="1"/>
          </p:cNvSpPr>
          <p:nvPr>
            <p:ph idx="1"/>
          </p:nvPr>
        </p:nvSpPr>
        <p:spPr>
          <a:xfrm>
            <a:off x="443717" y="1417638"/>
            <a:ext cx="8229600" cy="4709120"/>
          </a:xfrm>
        </p:spPr>
        <p:txBody>
          <a:bodyPr/>
          <a:lstStyle/>
          <a:p>
            <a:pPr marL="0" indent="0">
              <a:buNone/>
            </a:pPr>
            <a:r>
              <a:rPr lang="en-AU" dirty="0">
                <a:latin typeface="Tahoma (body)"/>
              </a:rPr>
              <a:t>Iterative approach:</a:t>
            </a:r>
          </a:p>
          <a:p>
            <a:pPr>
              <a:spcBef>
                <a:spcPts val="1200"/>
              </a:spcBef>
            </a:pPr>
            <a:r>
              <a:rPr lang="en-AU" dirty="0">
                <a:latin typeface="Tahoma (body)"/>
              </a:rPr>
              <a:t>Preliminary noise modelling</a:t>
            </a:r>
          </a:p>
          <a:p>
            <a:pPr>
              <a:spcBef>
                <a:spcPts val="1200"/>
              </a:spcBef>
            </a:pPr>
            <a:r>
              <a:rPr lang="en-AU" dirty="0">
                <a:latin typeface="Tahoma (body)"/>
              </a:rPr>
              <a:t>Identify potential for noise exceedances </a:t>
            </a:r>
          </a:p>
          <a:p>
            <a:pPr>
              <a:spcBef>
                <a:spcPts val="1200"/>
              </a:spcBef>
            </a:pPr>
            <a:r>
              <a:rPr lang="en-AU" dirty="0">
                <a:latin typeface="Tahoma (body)"/>
              </a:rPr>
              <a:t>Evaluation of combinations mitigation options to assess effectiveness</a:t>
            </a:r>
          </a:p>
          <a:p>
            <a:pPr>
              <a:spcBef>
                <a:spcPts val="1200"/>
              </a:spcBef>
            </a:pPr>
            <a:r>
              <a:rPr lang="en-AU" dirty="0">
                <a:latin typeface="Tahoma (body)"/>
              </a:rPr>
              <a:t>Review of feasibility by Whitehaven</a:t>
            </a:r>
          </a:p>
          <a:p>
            <a:pPr>
              <a:spcBef>
                <a:spcPts val="1200"/>
              </a:spcBef>
            </a:pPr>
            <a:r>
              <a:rPr lang="en-AU" dirty="0">
                <a:latin typeface="Tahoma (body)"/>
              </a:rPr>
              <a:t>Adoption of reasonable mitigation by Whitehaven for the Project</a:t>
            </a:r>
          </a:p>
          <a:p>
            <a:pPr marL="0" indent="0">
              <a:buNone/>
            </a:pPr>
            <a:endParaRPr lang="en-AU" dirty="0"/>
          </a:p>
        </p:txBody>
      </p:sp>
    </p:spTree>
    <p:extLst>
      <p:ext uri="{BB962C8B-B14F-4D97-AF65-F5344CB8AC3E}">
        <p14:creationId xmlns:p14="http://schemas.microsoft.com/office/powerpoint/2010/main" val="48235506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8C7E9-791E-403E-B08D-C013D0C96DC2}"/>
              </a:ext>
            </a:extLst>
          </p:cNvPr>
          <p:cNvSpPr>
            <a:spLocks noGrp="1"/>
          </p:cNvSpPr>
          <p:nvPr>
            <p:ph type="title"/>
          </p:nvPr>
        </p:nvSpPr>
        <p:spPr/>
        <p:txBody>
          <a:bodyPr/>
          <a:lstStyle/>
          <a:p>
            <a:r>
              <a:rPr lang="en-AU" sz="3200" dirty="0"/>
              <a:t>Reasonable and Feasible Mitigation</a:t>
            </a:r>
            <a:endParaRPr lang="en-AU" sz="2800" dirty="0"/>
          </a:p>
        </p:txBody>
      </p:sp>
      <p:sp>
        <p:nvSpPr>
          <p:cNvPr id="7" name="Content Placeholder 4">
            <a:extLst>
              <a:ext uri="{FF2B5EF4-FFF2-40B4-BE49-F238E27FC236}">
                <a16:creationId xmlns:a16="http://schemas.microsoft.com/office/drawing/2014/main" id="{E4DCE335-BE3A-44E5-AFB8-1C3310C3AEF2}"/>
              </a:ext>
            </a:extLst>
          </p:cNvPr>
          <p:cNvSpPr>
            <a:spLocks noGrp="1"/>
          </p:cNvSpPr>
          <p:nvPr>
            <p:ph idx="1"/>
          </p:nvPr>
        </p:nvSpPr>
        <p:spPr>
          <a:xfrm>
            <a:off x="457200" y="1417638"/>
            <a:ext cx="8147248" cy="4525963"/>
          </a:xfrm>
        </p:spPr>
        <p:txBody>
          <a:bodyPr/>
          <a:lstStyle/>
          <a:p>
            <a:pPr marL="0" indent="0">
              <a:spcBef>
                <a:spcPts val="1200"/>
              </a:spcBef>
              <a:buNone/>
              <a:defRPr/>
            </a:pPr>
            <a:r>
              <a:rPr lang="en-AU" dirty="0">
                <a:latin typeface="Tahoma (body)"/>
              </a:rPr>
              <a:t>Key mitigation:</a:t>
            </a:r>
          </a:p>
          <a:p>
            <a:pPr>
              <a:spcBef>
                <a:spcPts val="1200"/>
              </a:spcBef>
              <a:defRPr/>
            </a:pPr>
            <a:r>
              <a:rPr lang="en-AU" dirty="0">
                <a:latin typeface="Tahoma (body)"/>
              </a:rPr>
              <a:t>Procurement of low noise fleet </a:t>
            </a:r>
          </a:p>
          <a:p>
            <a:pPr lvl="1">
              <a:spcBef>
                <a:spcPts val="1200"/>
              </a:spcBef>
              <a:defRPr/>
            </a:pPr>
            <a:r>
              <a:rPr lang="en-AU" sz="1600" dirty="0">
                <a:latin typeface="Tahoma (body)"/>
              </a:rPr>
              <a:t>Modelled sound power levels based on measurements </a:t>
            </a:r>
          </a:p>
          <a:p>
            <a:pPr lvl="1">
              <a:spcBef>
                <a:spcPts val="1200"/>
              </a:spcBef>
              <a:defRPr/>
            </a:pPr>
            <a:r>
              <a:rPr lang="en-AU" sz="1600" dirty="0">
                <a:latin typeface="Tahoma (body)"/>
              </a:rPr>
              <a:t>Significant recent improvements in noise performance technology </a:t>
            </a:r>
          </a:p>
          <a:p>
            <a:pPr>
              <a:spcBef>
                <a:spcPts val="1200"/>
              </a:spcBef>
              <a:defRPr/>
            </a:pPr>
            <a:r>
              <a:rPr lang="en-AU" dirty="0">
                <a:latin typeface="Tahoma (body)"/>
              </a:rPr>
              <a:t>Treatment of infrastructure items</a:t>
            </a:r>
          </a:p>
          <a:p>
            <a:pPr>
              <a:spcBef>
                <a:spcPts val="1200"/>
              </a:spcBef>
              <a:defRPr/>
            </a:pPr>
            <a:r>
              <a:rPr lang="en-AU" dirty="0">
                <a:latin typeface="Tahoma (body)"/>
              </a:rPr>
              <a:t>Refinements to waste rock emplacement and open cut progression to provide for shielding of operations</a:t>
            </a:r>
          </a:p>
        </p:txBody>
      </p:sp>
    </p:spTree>
    <p:extLst>
      <p:ext uri="{BB962C8B-B14F-4D97-AF65-F5344CB8AC3E}">
        <p14:creationId xmlns:p14="http://schemas.microsoft.com/office/powerpoint/2010/main" val="6128081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872B1-9E52-42B6-B47C-594EB7E39D30}"/>
              </a:ext>
            </a:extLst>
          </p:cNvPr>
          <p:cNvSpPr>
            <a:spLocks noGrp="1"/>
          </p:cNvSpPr>
          <p:nvPr>
            <p:ph type="title"/>
          </p:nvPr>
        </p:nvSpPr>
        <p:spPr/>
        <p:txBody>
          <a:bodyPr/>
          <a:lstStyle/>
          <a:p>
            <a:r>
              <a:rPr lang="en-US" sz="3200" dirty="0"/>
              <a:t>Operational Noise Assessment</a:t>
            </a:r>
            <a:endParaRPr lang="en-AU" sz="3200" dirty="0"/>
          </a:p>
        </p:txBody>
      </p:sp>
      <p:sp>
        <p:nvSpPr>
          <p:cNvPr id="6" name="Content Placeholder 2">
            <a:extLst>
              <a:ext uri="{FF2B5EF4-FFF2-40B4-BE49-F238E27FC236}">
                <a16:creationId xmlns:a16="http://schemas.microsoft.com/office/drawing/2014/main" id="{9656F951-5F63-4C43-9531-90B4A4EB302B}"/>
              </a:ext>
            </a:extLst>
          </p:cNvPr>
          <p:cNvSpPr txBox="1">
            <a:spLocks/>
          </p:cNvSpPr>
          <p:nvPr/>
        </p:nvSpPr>
        <p:spPr bwMode="auto">
          <a:xfrm>
            <a:off x="539552" y="1385899"/>
            <a:ext cx="8229600" cy="4779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ern="1200">
                <a:solidFill>
                  <a:srgbClr val="777777"/>
                </a:solidFill>
                <a:latin typeface="+mn-lt"/>
                <a:ea typeface="+mn-ea"/>
                <a:cs typeface="+mn-cs"/>
              </a:defRPr>
            </a:lvl1pPr>
            <a:lvl2pPr marL="742950" indent="-285750" algn="l" rtl="0" eaLnBrk="1" fontAlgn="base" hangingPunct="1">
              <a:spcBef>
                <a:spcPct val="20000"/>
              </a:spcBef>
              <a:spcAft>
                <a:spcPct val="0"/>
              </a:spcAft>
              <a:buChar char="–"/>
              <a:defRPr kern="1200">
                <a:solidFill>
                  <a:srgbClr val="777777"/>
                </a:solidFill>
                <a:latin typeface="+mn-lt"/>
                <a:ea typeface="+mn-ea"/>
                <a:cs typeface="+mn-cs"/>
              </a:defRPr>
            </a:lvl2pPr>
            <a:lvl3pPr marL="1143000" indent="-228600" algn="l" rtl="0" eaLnBrk="1" fontAlgn="base" hangingPunct="1">
              <a:spcBef>
                <a:spcPct val="20000"/>
              </a:spcBef>
              <a:spcAft>
                <a:spcPct val="0"/>
              </a:spcAft>
              <a:buChar char="•"/>
              <a:defRPr kern="1200">
                <a:solidFill>
                  <a:srgbClr val="777777"/>
                </a:solidFill>
                <a:latin typeface="+mn-lt"/>
                <a:ea typeface="+mn-ea"/>
                <a:cs typeface="+mn-cs"/>
              </a:defRPr>
            </a:lvl3pPr>
            <a:lvl4pPr marL="1600200" indent="-228600" algn="l" rtl="0" eaLnBrk="1" fontAlgn="base" hangingPunct="1">
              <a:spcBef>
                <a:spcPct val="20000"/>
              </a:spcBef>
              <a:spcAft>
                <a:spcPct val="0"/>
              </a:spcAft>
              <a:buChar char="–"/>
              <a:defRPr kern="1200">
                <a:solidFill>
                  <a:srgbClr val="777777"/>
                </a:solidFill>
                <a:latin typeface="+mn-lt"/>
                <a:ea typeface="+mn-ea"/>
                <a:cs typeface="+mn-cs"/>
              </a:defRPr>
            </a:lvl4pPr>
            <a:lvl5pPr marL="2057400" indent="-228600" algn="l" rtl="0" eaLnBrk="1" fontAlgn="base" hangingPunct="1">
              <a:spcBef>
                <a:spcPct val="20000"/>
              </a:spcBef>
              <a:spcAft>
                <a:spcPct val="0"/>
              </a:spcAft>
              <a:buChar char="»"/>
              <a:defRPr kern="1200">
                <a:solidFill>
                  <a:srgbClr val="77777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AU" sz="1800" b="0" i="0" u="none" strike="noStrike" kern="1200" cap="none" spc="0" normalizeH="0" baseline="0" noProof="0" dirty="0">
                <a:ln>
                  <a:noFill/>
                </a:ln>
                <a:solidFill>
                  <a:srgbClr val="777777"/>
                </a:solidFill>
                <a:effectLst/>
                <a:uLnTx/>
                <a:uFillTx/>
                <a:latin typeface="Tahoma"/>
                <a:ea typeface="+mn-ea"/>
                <a:cs typeface="+mn-cs"/>
              </a:rPr>
              <a:t>Noise criteria are lowest levels (most stringent) under the </a:t>
            </a:r>
            <a:r>
              <a:rPr kumimoji="0" lang="en-AU" sz="1800" b="0" i="1" u="none" strike="noStrike" kern="1200" cap="none" spc="0" normalizeH="0" baseline="0" noProof="0" dirty="0" err="1">
                <a:ln>
                  <a:noFill/>
                </a:ln>
                <a:solidFill>
                  <a:srgbClr val="777777"/>
                </a:solidFill>
                <a:effectLst/>
                <a:uLnTx/>
                <a:uFillTx/>
                <a:latin typeface="Tahoma"/>
                <a:ea typeface="+mn-ea"/>
                <a:cs typeface="+mn-cs"/>
              </a:rPr>
              <a:t>NPfI</a:t>
            </a:r>
            <a:endParaRPr kumimoji="0" lang="en-AU" sz="1800" b="0" i="1" u="none" strike="noStrike" kern="1200" cap="none" spc="0" normalizeH="0" baseline="0" noProof="0" dirty="0">
              <a:ln>
                <a:noFill/>
              </a:ln>
              <a:solidFill>
                <a:srgbClr val="777777"/>
              </a:solidFill>
              <a:effectLst/>
              <a:uLnTx/>
              <a:uFillTx/>
              <a:latin typeface="Tahoma"/>
              <a:ea typeface="+mn-ea"/>
              <a:cs typeface="+mn-cs"/>
            </a:endParaRPr>
          </a:p>
          <a:p>
            <a:pPr marL="342900" marR="0" lvl="0" indent="-342900" algn="l" defTabSz="914400" rtl="0" eaLnBrk="1" fontAlgn="base" latinLnBrk="0" hangingPunct="1">
              <a:lnSpc>
                <a:spcPct val="100000"/>
              </a:lnSpc>
              <a:spcBef>
                <a:spcPts val="1200"/>
              </a:spcBef>
              <a:spcAft>
                <a:spcPct val="0"/>
              </a:spcAft>
              <a:buClrTx/>
              <a:buSzTx/>
              <a:buFontTx/>
              <a:buChar char="•"/>
              <a:tabLst/>
              <a:defRPr/>
            </a:pPr>
            <a:r>
              <a:rPr kumimoji="0" lang="en-AU" sz="1800" b="0" i="0" u="none" strike="noStrike" kern="1200" cap="none" spc="0" normalizeH="0" baseline="0" noProof="0" dirty="0">
                <a:ln>
                  <a:noFill/>
                </a:ln>
                <a:solidFill>
                  <a:srgbClr val="777777"/>
                </a:solidFill>
                <a:effectLst/>
                <a:uLnTx/>
                <a:uFillTx/>
                <a:latin typeface="Tahoma"/>
                <a:ea typeface="+mn-ea"/>
                <a:cs typeface="+mn-cs"/>
              </a:rPr>
              <a:t>Methodology predicts conservative outcomes</a:t>
            </a:r>
          </a:p>
          <a:p>
            <a:pPr marL="342900" marR="0" lvl="0" indent="-342900" algn="l" defTabSz="914400" rtl="0" eaLnBrk="1" fontAlgn="base" latinLnBrk="0" hangingPunct="1">
              <a:lnSpc>
                <a:spcPct val="100000"/>
              </a:lnSpc>
              <a:spcBef>
                <a:spcPts val="1200"/>
              </a:spcBef>
              <a:spcAft>
                <a:spcPct val="0"/>
              </a:spcAft>
              <a:buClrTx/>
              <a:buSzTx/>
              <a:buFontTx/>
              <a:buChar char="•"/>
              <a:tabLst/>
              <a:defRPr/>
            </a:pPr>
            <a:r>
              <a:rPr kumimoji="0" lang="en-AU" sz="1800" b="0" i="0" u="none" strike="noStrike" kern="1200" cap="none" spc="0" normalizeH="0" baseline="0" noProof="0" dirty="0">
                <a:ln>
                  <a:noFill/>
                </a:ln>
                <a:solidFill>
                  <a:srgbClr val="777777"/>
                </a:solidFill>
                <a:effectLst/>
                <a:uLnTx/>
                <a:uFillTx/>
                <a:latin typeface="Tahoma"/>
                <a:ea typeface="+mn-ea"/>
                <a:cs typeface="+mn-cs"/>
              </a:rPr>
              <a:t>Compliance with criteria predicted all privately-owned receivers except three closest properties (IDs 131, 132, 127)</a:t>
            </a:r>
          </a:p>
          <a:p>
            <a:pPr marL="342900" marR="0" lvl="0" indent="-342900" algn="l" defTabSz="914400" rtl="0" eaLnBrk="1" fontAlgn="base" latinLnBrk="0" hangingPunct="1">
              <a:lnSpc>
                <a:spcPct val="100000"/>
              </a:lnSpc>
              <a:spcBef>
                <a:spcPts val="1200"/>
              </a:spcBef>
              <a:spcAft>
                <a:spcPct val="0"/>
              </a:spcAft>
              <a:buClrTx/>
              <a:buSzTx/>
              <a:buFontTx/>
              <a:buChar char="•"/>
              <a:tabLst/>
              <a:defRPr/>
            </a:pPr>
            <a:r>
              <a:rPr kumimoji="0" lang="en-AU" sz="1800" b="0" i="0" u="none" strike="noStrike" kern="1200" cap="none" spc="0" normalizeH="0" baseline="0" noProof="0" dirty="0">
                <a:ln>
                  <a:noFill/>
                </a:ln>
                <a:solidFill>
                  <a:srgbClr val="777777"/>
                </a:solidFill>
                <a:effectLst/>
                <a:uLnTx/>
                <a:uFillTx/>
                <a:latin typeface="Tahoma"/>
                <a:ea typeface="+mn-ea"/>
                <a:cs typeface="+mn-cs"/>
              </a:rPr>
              <a:t>Property IDs 131 and 132</a:t>
            </a:r>
          </a:p>
          <a:p>
            <a:pPr marL="742950" marR="0" lvl="1" indent="-285750" algn="l" defTabSz="914400" rtl="0" eaLnBrk="1" fontAlgn="base" latinLnBrk="0" hangingPunct="1">
              <a:lnSpc>
                <a:spcPct val="100000"/>
              </a:lnSpc>
              <a:spcBef>
                <a:spcPts val="1200"/>
              </a:spcBef>
              <a:spcAft>
                <a:spcPct val="0"/>
              </a:spcAft>
              <a:buClrTx/>
              <a:buSzTx/>
              <a:buFontTx/>
              <a:buChar char="–"/>
              <a:tabLst/>
              <a:defRPr/>
            </a:pPr>
            <a:r>
              <a:rPr kumimoji="0" lang="en-AU" sz="1600" b="0" i="0" u="none" strike="noStrike" kern="1200" cap="none" spc="0" normalizeH="0" baseline="0" noProof="0" dirty="0">
                <a:ln>
                  <a:noFill/>
                </a:ln>
                <a:solidFill>
                  <a:srgbClr val="777777"/>
                </a:solidFill>
                <a:effectLst/>
                <a:uLnTx/>
                <a:uFillTx/>
                <a:latin typeface="Tahoma"/>
                <a:ea typeface="+mn-ea"/>
                <a:cs typeface="+mn-cs"/>
              </a:rPr>
              <a:t>“</a:t>
            </a:r>
            <a:r>
              <a:rPr kumimoji="0" lang="en-AU" sz="1600" b="1" i="0" u="none" strike="noStrike" kern="1200" cap="none" spc="0" normalizeH="0" baseline="0" noProof="0" dirty="0">
                <a:ln>
                  <a:noFill/>
                </a:ln>
                <a:solidFill>
                  <a:srgbClr val="777777"/>
                </a:solidFill>
                <a:effectLst/>
                <a:uLnTx/>
                <a:uFillTx/>
                <a:latin typeface="Tahoma"/>
                <a:ea typeface="+mn-ea"/>
                <a:cs typeface="+mn-cs"/>
              </a:rPr>
              <a:t>Negligible” exceedances (1-2 dB above criteria)</a:t>
            </a:r>
          </a:p>
          <a:p>
            <a:pPr marL="742950" marR="0" lvl="1" indent="-285750" algn="l" defTabSz="914400" rtl="0" eaLnBrk="1" fontAlgn="base" latinLnBrk="0" hangingPunct="1">
              <a:lnSpc>
                <a:spcPct val="100000"/>
              </a:lnSpc>
              <a:spcBef>
                <a:spcPts val="1200"/>
              </a:spcBef>
              <a:spcAft>
                <a:spcPct val="0"/>
              </a:spcAft>
              <a:buClrTx/>
              <a:buSzTx/>
              <a:buFontTx/>
              <a:buChar char="–"/>
              <a:tabLst/>
              <a:defRPr/>
            </a:pPr>
            <a:r>
              <a:rPr kumimoji="0" lang="en-AU" sz="1600" b="0" i="0" u="none" strike="noStrike" kern="1200" cap="none" spc="0" normalizeH="0" baseline="0" noProof="0" dirty="0">
                <a:ln>
                  <a:noFill/>
                </a:ln>
                <a:solidFill>
                  <a:srgbClr val="777777"/>
                </a:solidFill>
                <a:effectLst/>
                <a:uLnTx/>
                <a:uFillTx/>
                <a:latin typeface="Tahoma"/>
                <a:ea typeface="+mn-ea"/>
                <a:cs typeface="+mn-cs"/>
              </a:rPr>
              <a:t>NSW noise policy describes 1-2 dB is imperceptible compared to compliance</a:t>
            </a:r>
          </a:p>
          <a:p>
            <a:pPr marL="342900" marR="0" lvl="0" indent="-342900" algn="l" defTabSz="914400" rtl="0" eaLnBrk="1" fontAlgn="base" latinLnBrk="0" hangingPunct="1">
              <a:lnSpc>
                <a:spcPct val="100000"/>
              </a:lnSpc>
              <a:spcBef>
                <a:spcPts val="1200"/>
              </a:spcBef>
              <a:spcAft>
                <a:spcPct val="0"/>
              </a:spcAft>
              <a:buClrTx/>
              <a:buSzTx/>
              <a:buFontTx/>
              <a:buChar char="•"/>
              <a:tabLst/>
              <a:defRPr/>
            </a:pPr>
            <a:r>
              <a:rPr kumimoji="0" lang="en-AU" sz="1800" b="0" i="0" u="none" strike="noStrike" kern="1200" cap="none" spc="0" normalizeH="0" baseline="0" noProof="0" dirty="0">
                <a:ln>
                  <a:noFill/>
                </a:ln>
                <a:solidFill>
                  <a:srgbClr val="777777"/>
                </a:solidFill>
                <a:effectLst/>
                <a:uLnTx/>
                <a:uFillTx/>
                <a:latin typeface="Tahoma"/>
                <a:ea typeface="+mn-ea"/>
                <a:cs typeface="+mn-cs"/>
              </a:rPr>
              <a:t>Property ID 127</a:t>
            </a:r>
          </a:p>
          <a:p>
            <a:pPr marL="742950" marR="0" lvl="1" indent="-285750" algn="l" defTabSz="914400" rtl="0" eaLnBrk="1" fontAlgn="base" latinLnBrk="0" hangingPunct="1">
              <a:lnSpc>
                <a:spcPct val="100000"/>
              </a:lnSpc>
              <a:spcBef>
                <a:spcPts val="1200"/>
              </a:spcBef>
              <a:spcAft>
                <a:spcPct val="0"/>
              </a:spcAft>
              <a:buClrTx/>
              <a:buSzTx/>
              <a:buFontTx/>
              <a:buChar char="–"/>
              <a:tabLst/>
              <a:defRPr/>
            </a:pPr>
            <a:r>
              <a:rPr kumimoji="0" lang="en-AU" sz="1600" b="0" i="0" u="none" strike="noStrike" kern="1200" cap="none" spc="0" normalizeH="0" baseline="0" noProof="0" dirty="0">
                <a:ln>
                  <a:noFill/>
                </a:ln>
                <a:solidFill>
                  <a:srgbClr val="777777"/>
                </a:solidFill>
                <a:effectLst/>
                <a:uLnTx/>
                <a:uFillTx/>
                <a:latin typeface="Tahoma"/>
                <a:ea typeface="+mn-ea"/>
                <a:cs typeface="+mn-cs"/>
              </a:rPr>
              <a:t>“Marginal”/”Moderate” (3-5 dB) and “Significant” (&gt;5 dB) exceedances </a:t>
            </a:r>
          </a:p>
          <a:p>
            <a:pPr marL="742950" marR="0" lvl="1" indent="-285750" algn="l" defTabSz="914400" rtl="0" eaLnBrk="1" fontAlgn="base" latinLnBrk="0" hangingPunct="1">
              <a:lnSpc>
                <a:spcPct val="100000"/>
              </a:lnSpc>
              <a:spcBef>
                <a:spcPts val="1200"/>
              </a:spcBef>
              <a:spcAft>
                <a:spcPct val="0"/>
              </a:spcAft>
              <a:buClrTx/>
              <a:buSzTx/>
              <a:buFontTx/>
              <a:buChar char="–"/>
              <a:tabLst/>
              <a:defRPr/>
            </a:pPr>
            <a:r>
              <a:rPr kumimoji="0" lang="en-AU" sz="1600" b="0" i="0" u="none" strike="noStrike" kern="1200" cap="none" spc="0" normalizeH="0" baseline="0" noProof="0" dirty="0">
                <a:ln>
                  <a:noFill/>
                </a:ln>
                <a:solidFill>
                  <a:srgbClr val="777777"/>
                </a:solidFill>
                <a:effectLst/>
                <a:uLnTx/>
                <a:uFillTx/>
                <a:latin typeface="Tahoma"/>
                <a:ea typeface="+mn-ea"/>
                <a:cs typeface="+mn-cs"/>
              </a:rPr>
              <a:t>Owners have acquisition upon request rights for the Approved Mine </a:t>
            </a:r>
          </a:p>
          <a:p>
            <a:pPr marL="342900" marR="0" lvl="0" indent="-342900" algn="l" defTabSz="914400" rtl="0" eaLnBrk="1" fontAlgn="base" latinLnBrk="0" hangingPunct="1">
              <a:lnSpc>
                <a:spcPct val="100000"/>
              </a:lnSpc>
              <a:spcBef>
                <a:spcPts val="1200"/>
              </a:spcBef>
              <a:spcAft>
                <a:spcPct val="0"/>
              </a:spcAft>
              <a:buClrTx/>
              <a:buSzTx/>
              <a:buFontTx/>
              <a:buChar char="•"/>
              <a:tabLst/>
              <a:defRPr/>
            </a:pPr>
            <a:endParaRPr kumimoji="0" lang="en-AU" sz="1600" b="0" i="0" u="none" strike="noStrike" kern="1200" cap="none" spc="0" normalizeH="0" baseline="0" noProof="0" dirty="0">
              <a:ln>
                <a:noFill/>
              </a:ln>
              <a:solidFill>
                <a:srgbClr val="777777"/>
              </a:solidFill>
              <a:effectLst/>
              <a:uLnTx/>
              <a:uFillTx/>
              <a:latin typeface="Tahoma"/>
              <a:ea typeface="+mn-ea"/>
              <a:cs typeface="+mn-cs"/>
            </a:endParaRPr>
          </a:p>
        </p:txBody>
      </p:sp>
    </p:spTree>
    <p:extLst>
      <p:ext uri="{BB962C8B-B14F-4D97-AF65-F5344CB8AC3E}">
        <p14:creationId xmlns:p14="http://schemas.microsoft.com/office/powerpoint/2010/main" val="145551299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872B1-9E52-42B6-B47C-594EB7E39D30}"/>
              </a:ext>
            </a:extLst>
          </p:cNvPr>
          <p:cNvSpPr>
            <a:spLocks noGrp="1"/>
          </p:cNvSpPr>
          <p:nvPr>
            <p:ph type="title"/>
          </p:nvPr>
        </p:nvSpPr>
        <p:spPr/>
        <p:txBody>
          <a:bodyPr/>
          <a:lstStyle/>
          <a:p>
            <a:r>
              <a:rPr lang="en-US" sz="3200" dirty="0"/>
              <a:t>Comparison to Approved Mine</a:t>
            </a:r>
            <a:endParaRPr lang="en-AU" sz="3200" dirty="0"/>
          </a:p>
        </p:txBody>
      </p:sp>
      <p:sp>
        <p:nvSpPr>
          <p:cNvPr id="3" name="Content Placeholder 2">
            <a:extLst>
              <a:ext uri="{FF2B5EF4-FFF2-40B4-BE49-F238E27FC236}">
                <a16:creationId xmlns:a16="http://schemas.microsoft.com/office/drawing/2014/main" id="{8A1A1766-AC74-4296-A0D9-914778D4B40E}"/>
              </a:ext>
            </a:extLst>
          </p:cNvPr>
          <p:cNvSpPr>
            <a:spLocks noGrp="1"/>
          </p:cNvSpPr>
          <p:nvPr>
            <p:ph idx="1"/>
          </p:nvPr>
        </p:nvSpPr>
        <p:spPr>
          <a:xfrm>
            <a:off x="457200" y="1417638"/>
            <a:ext cx="8229600" cy="4061047"/>
          </a:xfrm>
        </p:spPr>
        <p:txBody>
          <a:bodyPr/>
          <a:lstStyle/>
          <a:p>
            <a:r>
              <a:rPr lang="en-AU" dirty="0"/>
              <a:t>Improvement in noise mitigation technology since assessment for the Approved Mine </a:t>
            </a:r>
          </a:p>
          <a:p>
            <a:pPr>
              <a:spcBef>
                <a:spcPts val="1200"/>
              </a:spcBef>
            </a:pPr>
            <a:r>
              <a:rPr lang="en-AU" dirty="0"/>
              <a:t>Increased number of fleet items for the Project (reflects increased production rate)</a:t>
            </a:r>
          </a:p>
          <a:p>
            <a:pPr>
              <a:spcBef>
                <a:spcPts val="1200"/>
              </a:spcBef>
            </a:pPr>
            <a:r>
              <a:rPr lang="en-AU" dirty="0"/>
              <a:t>Decrease in overall site sound power level</a:t>
            </a:r>
          </a:p>
          <a:p>
            <a:pPr>
              <a:spcBef>
                <a:spcPts val="1200"/>
              </a:spcBef>
            </a:pPr>
            <a:r>
              <a:rPr lang="en-AU" dirty="0"/>
              <a:t>Noise benefits compared to the Approved Mine: </a:t>
            </a:r>
          </a:p>
          <a:p>
            <a:pPr lvl="1">
              <a:spcBef>
                <a:spcPts val="1200"/>
              </a:spcBef>
            </a:pPr>
            <a:r>
              <a:rPr lang="en-AU" dirty="0"/>
              <a:t>Cessation of road traffic noise along the Approved Road Transport Route</a:t>
            </a:r>
          </a:p>
          <a:p>
            <a:pPr lvl="1">
              <a:spcBef>
                <a:spcPts val="1200"/>
              </a:spcBef>
            </a:pPr>
            <a:r>
              <a:rPr lang="en-AU" dirty="0"/>
              <a:t>Cessation of noise from the Whitehaven CHPP in Gunnedah (for receivers proximal to the Whitehaven CHPP, as opposed to those surrounding the Project)</a:t>
            </a:r>
          </a:p>
          <a:p>
            <a:pPr lvl="1">
              <a:spcBef>
                <a:spcPts val="1200"/>
              </a:spcBef>
            </a:pPr>
            <a:r>
              <a:rPr lang="en-AU" dirty="0"/>
              <a:t>Removal of Approved Mine Eastern Emplacement  </a:t>
            </a:r>
          </a:p>
        </p:txBody>
      </p:sp>
    </p:spTree>
    <p:extLst>
      <p:ext uri="{BB962C8B-B14F-4D97-AF65-F5344CB8AC3E}">
        <p14:creationId xmlns:p14="http://schemas.microsoft.com/office/powerpoint/2010/main" val="354499040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3ED23-DC47-4EEA-96FB-67675309DC88}"/>
              </a:ext>
            </a:extLst>
          </p:cNvPr>
          <p:cNvSpPr>
            <a:spLocks noGrp="1"/>
          </p:cNvSpPr>
          <p:nvPr>
            <p:ph type="title"/>
          </p:nvPr>
        </p:nvSpPr>
        <p:spPr/>
        <p:txBody>
          <a:bodyPr/>
          <a:lstStyle/>
          <a:p>
            <a:r>
              <a:rPr lang="en-AU" sz="3200" dirty="0"/>
              <a:t>Rail Noise</a:t>
            </a:r>
          </a:p>
        </p:txBody>
      </p:sp>
      <p:sp>
        <p:nvSpPr>
          <p:cNvPr id="6" name="Content Placeholder 2">
            <a:extLst>
              <a:ext uri="{FF2B5EF4-FFF2-40B4-BE49-F238E27FC236}">
                <a16:creationId xmlns:a16="http://schemas.microsoft.com/office/drawing/2014/main" id="{A115AAE6-D93A-45E1-94CF-91DAA48B3F2F}"/>
              </a:ext>
            </a:extLst>
          </p:cNvPr>
          <p:cNvSpPr>
            <a:spLocks noGrp="1"/>
          </p:cNvSpPr>
          <p:nvPr>
            <p:ph idx="1"/>
          </p:nvPr>
        </p:nvSpPr>
        <p:spPr>
          <a:xfrm>
            <a:off x="457200" y="1417638"/>
            <a:ext cx="8229600" cy="4205064"/>
          </a:xfrm>
        </p:spPr>
        <p:txBody>
          <a:bodyPr/>
          <a:lstStyle/>
          <a:p>
            <a:r>
              <a:rPr lang="en-AU" dirty="0"/>
              <a:t>Compliance with criteria predicted at all existing private receivers for trains travelling on the Project rail spur </a:t>
            </a:r>
          </a:p>
          <a:p>
            <a:pPr>
              <a:spcBef>
                <a:spcPts val="1200"/>
              </a:spcBef>
            </a:pPr>
            <a:r>
              <a:rPr lang="en-AU" dirty="0"/>
              <a:t>Locomotives idling on the rail loop included in operational noise modelling</a:t>
            </a:r>
          </a:p>
          <a:p>
            <a:pPr>
              <a:spcBef>
                <a:spcPts val="1200"/>
              </a:spcBef>
            </a:pPr>
            <a:r>
              <a:rPr lang="en-AU" dirty="0"/>
              <a:t>Recent noise measurements of locomotive noise taken </a:t>
            </a:r>
          </a:p>
          <a:p>
            <a:pPr>
              <a:spcBef>
                <a:spcPts val="1200"/>
              </a:spcBef>
            </a:pPr>
            <a:r>
              <a:rPr lang="en-AU" dirty="0"/>
              <a:t>Trains on the main line assessed cumulatively with existing/approved train movements</a:t>
            </a:r>
          </a:p>
          <a:p>
            <a:pPr marL="0" indent="0">
              <a:buNone/>
            </a:pPr>
            <a:br>
              <a:rPr lang="en-AU" dirty="0"/>
            </a:br>
            <a:br>
              <a:rPr lang="en-AU" dirty="0"/>
            </a:br>
            <a:br>
              <a:rPr lang="en-AU" dirty="0"/>
            </a:br>
            <a:endParaRPr lang="en-AU" dirty="0"/>
          </a:p>
        </p:txBody>
      </p:sp>
    </p:spTree>
    <p:extLst>
      <p:ext uri="{BB962C8B-B14F-4D97-AF65-F5344CB8AC3E}">
        <p14:creationId xmlns:p14="http://schemas.microsoft.com/office/powerpoint/2010/main" val="220933775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9C777-E702-4749-9B0D-4760432DE36B}"/>
              </a:ext>
            </a:extLst>
          </p:cNvPr>
          <p:cNvSpPr>
            <a:spLocks noGrp="1"/>
          </p:cNvSpPr>
          <p:nvPr>
            <p:ph type="title"/>
          </p:nvPr>
        </p:nvSpPr>
        <p:spPr/>
        <p:txBody>
          <a:bodyPr/>
          <a:lstStyle/>
          <a:p>
            <a:r>
              <a:rPr lang="en-US" sz="3200" dirty="0"/>
              <a:t>Blasting Assessment</a:t>
            </a:r>
            <a:endParaRPr lang="en-AU" sz="3200" dirty="0"/>
          </a:p>
        </p:txBody>
      </p:sp>
      <p:sp>
        <p:nvSpPr>
          <p:cNvPr id="6" name="Content Placeholder 2">
            <a:extLst>
              <a:ext uri="{FF2B5EF4-FFF2-40B4-BE49-F238E27FC236}">
                <a16:creationId xmlns:a16="http://schemas.microsoft.com/office/drawing/2014/main" id="{D75B4A98-2D06-4162-B629-FE8D6E43F662}"/>
              </a:ext>
            </a:extLst>
          </p:cNvPr>
          <p:cNvSpPr>
            <a:spLocks noGrp="1"/>
          </p:cNvSpPr>
          <p:nvPr>
            <p:ph idx="1"/>
          </p:nvPr>
        </p:nvSpPr>
        <p:spPr>
          <a:xfrm>
            <a:off x="539552" y="1417638"/>
            <a:ext cx="8229600" cy="3556992"/>
          </a:xfrm>
        </p:spPr>
        <p:txBody>
          <a:bodyPr/>
          <a:lstStyle/>
          <a:p>
            <a:r>
              <a:rPr lang="en-AU" dirty="0"/>
              <a:t>Compliance with human comfort criteria (vibration and overpressure) predicted at all privately-owned receivers </a:t>
            </a:r>
          </a:p>
          <a:p>
            <a:pPr>
              <a:spcBef>
                <a:spcPts val="1200"/>
              </a:spcBef>
            </a:pPr>
            <a:r>
              <a:rPr lang="en-AU" dirty="0"/>
              <a:t>Compliance with building damage criteria at </a:t>
            </a:r>
            <a:r>
              <a:rPr lang="en-AU" dirty="0" err="1"/>
              <a:t>Kurrumbede</a:t>
            </a:r>
            <a:r>
              <a:rPr lang="en-AU" dirty="0"/>
              <a:t> homestead</a:t>
            </a:r>
          </a:p>
        </p:txBody>
      </p:sp>
    </p:spTree>
    <p:extLst>
      <p:ext uri="{BB962C8B-B14F-4D97-AF65-F5344CB8AC3E}">
        <p14:creationId xmlns:p14="http://schemas.microsoft.com/office/powerpoint/2010/main" val="148186687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6C5EA-3BCA-4140-9DC8-5DCD97A23AE7}"/>
              </a:ext>
            </a:extLst>
          </p:cNvPr>
          <p:cNvSpPr>
            <a:spLocks noGrp="1"/>
          </p:cNvSpPr>
          <p:nvPr>
            <p:ph type="title"/>
          </p:nvPr>
        </p:nvSpPr>
        <p:spPr/>
        <p:txBody>
          <a:bodyPr/>
          <a:lstStyle/>
          <a:p>
            <a:r>
              <a:rPr lang="en-US" dirty="0"/>
              <a:t>Operational Noise Management</a:t>
            </a:r>
            <a:endParaRPr lang="en-AU" dirty="0"/>
          </a:p>
        </p:txBody>
      </p:sp>
      <p:sp>
        <p:nvSpPr>
          <p:cNvPr id="3" name="Content Placeholder 2">
            <a:extLst>
              <a:ext uri="{FF2B5EF4-FFF2-40B4-BE49-F238E27FC236}">
                <a16:creationId xmlns:a16="http://schemas.microsoft.com/office/drawing/2014/main" id="{E53535E7-93BA-419E-A135-C1F3EF938943}"/>
              </a:ext>
            </a:extLst>
          </p:cNvPr>
          <p:cNvSpPr>
            <a:spLocks noGrp="1"/>
          </p:cNvSpPr>
          <p:nvPr>
            <p:ph idx="1"/>
          </p:nvPr>
        </p:nvSpPr>
        <p:spPr>
          <a:xfrm>
            <a:off x="457200" y="1600201"/>
            <a:ext cx="8229600" cy="4061048"/>
          </a:xfrm>
        </p:spPr>
        <p:txBody>
          <a:bodyPr/>
          <a:lstStyle/>
          <a:p>
            <a:pPr marL="0" indent="0">
              <a:buNone/>
            </a:pPr>
            <a:r>
              <a:rPr lang="en-AU" b="1" dirty="0"/>
              <a:t>Noise</a:t>
            </a:r>
            <a:r>
              <a:rPr lang="en-AU" dirty="0"/>
              <a:t> </a:t>
            </a:r>
          </a:p>
          <a:p>
            <a:pPr>
              <a:spcBef>
                <a:spcPts val="1200"/>
              </a:spcBef>
            </a:pPr>
            <a:r>
              <a:rPr lang="en-AU" dirty="0"/>
              <a:t>Proactive and real-time noise monitoring and management: </a:t>
            </a:r>
          </a:p>
          <a:p>
            <a:pPr lvl="1">
              <a:spcBef>
                <a:spcPts val="1200"/>
              </a:spcBef>
            </a:pPr>
            <a:r>
              <a:rPr lang="en-AU" dirty="0"/>
              <a:t>Meteorological forecasting and real-time monitoring</a:t>
            </a:r>
          </a:p>
          <a:p>
            <a:pPr lvl="1">
              <a:spcBef>
                <a:spcPts val="1200"/>
              </a:spcBef>
            </a:pPr>
            <a:r>
              <a:rPr lang="en-AU" dirty="0"/>
              <a:t>Real-time noise monitoring </a:t>
            </a:r>
          </a:p>
          <a:p>
            <a:pPr lvl="1">
              <a:spcBef>
                <a:spcPts val="1200"/>
              </a:spcBef>
            </a:pPr>
            <a:r>
              <a:rPr lang="en-AU" dirty="0"/>
              <a:t>Trigger levels set below noise criteria </a:t>
            </a:r>
          </a:p>
          <a:p>
            <a:pPr lvl="1">
              <a:spcBef>
                <a:spcPts val="1200"/>
              </a:spcBef>
            </a:pPr>
            <a:r>
              <a:rPr lang="en-AU" dirty="0"/>
              <a:t>Alarms sent to mine personnel to manage activities as required   </a:t>
            </a:r>
          </a:p>
          <a:p>
            <a:pPr lvl="1">
              <a:spcBef>
                <a:spcPts val="1200"/>
              </a:spcBef>
            </a:pPr>
            <a:r>
              <a:rPr lang="en-AU" dirty="0"/>
              <a:t>Management measures documented in a Noise Management Plan </a:t>
            </a:r>
          </a:p>
          <a:p>
            <a:pPr marL="0" indent="0">
              <a:buNone/>
            </a:pPr>
            <a:endParaRPr lang="en-AU" dirty="0"/>
          </a:p>
          <a:p>
            <a:pPr marL="0" indent="0">
              <a:buNone/>
            </a:pPr>
            <a:r>
              <a:rPr lang="en-AU" b="1" dirty="0"/>
              <a:t>Blasting</a:t>
            </a:r>
          </a:p>
          <a:p>
            <a:pPr>
              <a:spcBef>
                <a:spcPts val="1200"/>
              </a:spcBef>
            </a:pPr>
            <a:r>
              <a:rPr lang="en-AU" dirty="0"/>
              <a:t> Monitoring of all blasts </a:t>
            </a:r>
          </a:p>
          <a:p>
            <a:pPr marL="0" indent="0">
              <a:buNone/>
            </a:pPr>
            <a:endParaRPr lang="en-AU" dirty="0"/>
          </a:p>
          <a:p>
            <a:pPr marL="0" indent="0">
              <a:buNone/>
            </a:pPr>
            <a:br>
              <a:rPr lang="en-AU" dirty="0"/>
            </a:br>
            <a:endParaRPr lang="en-AU" dirty="0"/>
          </a:p>
        </p:txBody>
      </p:sp>
    </p:spTree>
    <p:extLst>
      <p:ext uri="{BB962C8B-B14F-4D97-AF65-F5344CB8AC3E}">
        <p14:creationId xmlns:p14="http://schemas.microsoft.com/office/powerpoint/2010/main" val="401645776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6C5EA-3BCA-4140-9DC8-5DCD97A23AE7}"/>
              </a:ext>
            </a:extLst>
          </p:cNvPr>
          <p:cNvSpPr>
            <a:spLocks noGrp="1"/>
          </p:cNvSpPr>
          <p:nvPr>
            <p:ph type="title"/>
          </p:nvPr>
        </p:nvSpPr>
        <p:spPr>
          <a:xfrm>
            <a:off x="457200" y="2492896"/>
            <a:ext cx="8229600" cy="1143000"/>
          </a:xfrm>
        </p:spPr>
        <p:txBody>
          <a:bodyPr/>
          <a:lstStyle/>
          <a:p>
            <a:r>
              <a:rPr lang="en-US" dirty="0"/>
              <a:t>IPC Questions</a:t>
            </a:r>
            <a:endParaRPr lang="en-AU" dirty="0"/>
          </a:p>
        </p:txBody>
      </p:sp>
    </p:spTree>
    <p:extLst>
      <p:ext uri="{BB962C8B-B14F-4D97-AF65-F5344CB8AC3E}">
        <p14:creationId xmlns:p14="http://schemas.microsoft.com/office/powerpoint/2010/main" val="17254530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4"/>
          </p:nvPr>
        </p:nvSpPr>
        <p:spPr>
          <a:xfrm>
            <a:off x="467544" y="6312162"/>
            <a:ext cx="370163" cy="135794"/>
          </a:xfrm>
        </p:spPr>
        <p:txBody>
          <a:bodyPr/>
          <a:lstStyle/>
          <a:p>
            <a:fld id="{E917DE0E-AFB1-41FD-BC35-27DB61CA125F}" type="slidenum">
              <a:rPr lang="en-AU" smtClean="0">
                <a:solidFill>
                  <a:srgbClr val="4E5768"/>
                </a:solidFill>
              </a:rPr>
              <a:pPr/>
              <a:t>9</a:t>
            </a:fld>
            <a:r>
              <a:rPr lang="en-AU" dirty="0">
                <a:solidFill>
                  <a:srgbClr val="4E5768"/>
                </a:solidFill>
              </a:rPr>
              <a:t> </a:t>
            </a:r>
            <a:r>
              <a:rPr lang="en-AU" dirty="0">
                <a:solidFill>
                  <a:srgbClr val="D3AE64"/>
                </a:solidFill>
              </a:rPr>
              <a:t>//</a:t>
            </a:r>
          </a:p>
        </p:txBody>
      </p:sp>
      <p:sp>
        <p:nvSpPr>
          <p:cNvPr id="11" name="Title 4">
            <a:extLst>
              <a:ext uri="{FF2B5EF4-FFF2-40B4-BE49-F238E27FC236}">
                <a16:creationId xmlns:a16="http://schemas.microsoft.com/office/drawing/2014/main" id="{7EC0B1DC-5AD2-401E-8259-449B6421DABC}"/>
              </a:ext>
            </a:extLst>
          </p:cNvPr>
          <p:cNvSpPr txBox="1">
            <a:spLocks/>
          </p:cNvSpPr>
          <p:nvPr/>
        </p:nvSpPr>
        <p:spPr>
          <a:xfrm>
            <a:off x="632497" y="2636912"/>
            <a:ext cx="7815880" cy="509307"/>
          </a:xfrm>
          <a:prstGeom prst="rect">
            <a:avLst/>
          </a:prstGeom>
        </p:spPr>
        <p:txBody>
          <a:bodyPr vert="horz" lIns="0" tIns="0" rIns="0" bIns="0" rtlCol="0" anchor="b">
            <a:normAutofit/>
          </a:bodyPr>
          <a:lstStyle>
            <a:lvl1pPr algn="l" defTabSz="914400" rtl="0" eaLnBrk="1" latinLnBrk="0" hangingPunct="1">
              <a:lnSpc>
                <a:spcPct val="90000"/>
              </a:lnSpc>
              <a:spcBef>
                <a:spcPct val="0"/>
              </a:spcBef>
              <a:buNone/>
              <a:defRPr sz="3000" b="1" kern="1200" baseline="0">
                <a:solidFill>
                  <a:schemeClr val="accent1"/>
                </a:solidFill>
                <a:latin typeface="+mj-lt"/>
                <a:ea typeface="+mj-ea"/>
                <a:cs typeface="+mj-cs"/>
              </a:defRPr>
            </a:lvl1pPr>
          </a:lstStyle>
          <a:p>
            <a:pPr algn="ctr"/>
            <a:r>
              <a:rPr lang="en-AU" sz="2800" dirty="0"/>
              <a:t>IPC Questions</a:t>
            </a:r>
          </a:p>
        </p:txBody>
      </p:sp>
      <p:sp>
        <p:nvSpPr>
          <p:cNvPr id="2" name="Footer Placeholder 1"/>
          <p:cNvSpPr>
            <a:spLocks noGrp="1"/>
          </p:cNvSpPr>
          <p:nvPr>
            <p:ph type="ftr" sz="quarter" idx="13"/>
          </p:nvPr>
        </p:nvSpPr>
        <p:spPr/>
        <p:txBody>
          <a:bodyPr/>
          <a:lstStyle/>
          <a:p>
            <a:r>
              <a:rPr lang="en-AU" dirty="0"/>
              <a:t>Vickery Extension Project - Briefing </a:t>
            </a:r>
          </a:p>
        </p:txBody>
      </p:sp>
    </p:spTree>
    <p:extLst>
      <p:ext uri="{BB962C8B-B14F-4D97-AF65-F5344CB8AC3E}">
        <p14:creationId xmlns:p14="http://schemas.microsoft.com/office/powerpoint/2010/main" val="2227352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6C5EA-3BCA-4140-9DC8-5DCD97A23AE7}"/>
              </a:ext>
            </a:extLst>
          </p:cNvPr>
          <p:cNvSpPr>
            <a:spLocks noGrp="1"/>
          </p:cNvSpPr>
          <p:nvPr>
            <p:ph type="title"/>
          </p:nvPr>
        </p:nvSpPr>
        <p:spPr/>
        <p:txBody>
          <a:bodyPr/>
          <a:lstStyle/>
          <a:p>
            <a:pPr algn="l"/>
            <a:r>
              <a:rPr lang="en-AU" sz="1800" i="1" dirty="0">
                <a:latin typeface="Calibri "/>
              </a:rPr>
              <a:t>Questions have been raised about the noise modelling contours. Can the proponent demonstrate that their approach gives valid results for similar scenarios at their other local mine sites (i.e. show that their modelling works)? What is the sensitivity of the predictions to changes in noise assumptions</a:t>
            </a:r>
            <a:endParaRPr lang="en-AU" sz="1800" dirty="0"/>
          </a:p>
        </p:txBody>
      </p:sp>
      <p:sp>
        <p:nvSpPr>
          <p:cNvPr id="3" name="Content Placeholder 2">
            <a:extLst>
              <a:ext uri="{FF2B5EF4-FFF2-40B4-BE49-F238E27FC236}">
                <a16:creationId xmlns:a16="http://schemas.microsoft.com/office/drawing/2014/main" id="{E53535E7-93BA-419E-A135-C1F3EF938943}"/>
              </a:ext>
            </a:extLst>
          </p:cNvPr>
          <p:cNvSpPr>
            <a:spLocks noGrp="1"/>
          </p:cNvSpPr>
          <p:nvPr>
            <p:ph idx="1"/>
          </p:nvPr>
        </p:nvSpPr>
        <p:spPr>
          <a:xfrm>
            <a:off x="457200" y="1600201"/>
            <a:ext cx="8229600" cy="4061048"/>
          </a:xfrm>
        </p:spPr>
        <p:txBody>
          <a:bodyPr/>
          <a:lstStyle/>
          <a:p>
            <a:pPr>
              <a:spcBef>
                <a:spcPts val="1200"/>
              </a:spcBef>
            </a:pPr>
            <a:r>
              <a:rPr lang="en-AU" sz="1400" dirty="0"/>
              <a:t>The modelling and assessment methodology under the NSW </a:t>
            </a:r>
            <a:r>
              <a:rPr lang="en-AU" sz="1400" i="1" dirty="0"/>
              <a:t>Noise Policy for Industry </a:t>
            </a:r>
            <a:r>
              <a:rPr lang="en-AU" sz="1400" dirty="0"/>
              <a:t>is inherently conservative </a:t>
            </a:r>
          </a:p>
          <a:p>
            <a:pPr marL="342900" lvl="1" indent="-342900">
              <a:spcBef>
                <a:spcPts val="1800"/>
              </a:spcBef>
              <a:buChar char="•"/>
            </a:pPr>
            <a:r>
              <a:rPr lang="en-AU" sz="1400" dirty="0"/>
              <a:t>Modelling was conducted using the Environmental Noise Model (ENM) which is a regulatory approved model </a:t>
            </a:r>
          </a:p>
          <a:p>
            <a:pPr marL="342900" lvl="1" indent="-342900">
              <a:spcBef>
                <a:spcPts val="1800"/>
              </a:spcBef>
              <a:buChar char="•"/>
            </a:pPr>
            <a:r>
              <a:rPr lang="en-AU" sz="1400" dirty="0"/>
              <a:t>Key inputs to the modelling provide certainty for results: </a:t>
            </a:r>
          </a:p>
          <a:p>
            <a:pPr marL="742950" lvl="2" indent="-342900">
              <a:spcBef>
                <a:spcPts val="1200"/>
              </a:spcBef>
            </a:pPr>
            <a:r>
              <a:rPr lang="en-AU" sz="1300" dirty="0"/>
              <a:t>Equipment sound power levels (based on measurements of manufacturer specifications)</a:t>
            </a:r>
          </a:p>
          <a:p>
            <a:pPr marL="742950" lvl="2" indent="-342900">
              <a:spcBef>
                <a:spcPts val="1200"/>
              </a:spcBef>
            </a:pPr>
            <a:r>
              <a:rPr lang="en-AU" sz="1300" dirty="0"/>
              <a:t>Mine topography and source locations (based on 3D mine plans) </a:t>
            </a:r>
          </a:p>
          <a:p>
            <a:pPr marL="742950" lvl="2" indent="-342900">
              <a:spcBef>
                <a:spcPts val="1200"/>
              </a:spcBef>
            </a:pPr>
            <a:r>
              <a:rPr lang="en-AU" sz="1300" dirty="0"/>
              <a:t>Surrounding topography (based on government topographic data and/or project surveys)</a:t>
            </a:r>
          </a:p>
          <a:p>
            <a:pPr marL="742950" lvl="2" indent="-342900">
              <a:spcBef>
                <a:spcPts val="1200"/>
              </a:spcBef>
            </a:pPr>
            <a:r>
              <a:rPr lang="en-AU" sz="1300" dirty="0"/>
              <a:t>Meteorology (based on data from the on-site meteorological station)  </a:t>
            </a:r>
          </a:p>
          <a:p>
            <a:pPr marL="342900" lvl="1" indent="-342900">
              <a:spcBef>
                <a:spcPts val="1800"/>
              </a:spcBef>
              <a:buChar char="•"/>
            </a:pPr>
            <a:r>
              <a:rPr lang="en-AU" sz="1400" dirty="0"/>
              <a:t>Wilkinson Murray has conducted noise validation studies for ENM which found monitoring was within 1-2 dB of modelled levels</a:t>
            </a:r>
          </a:p>
          <a:p>
            <a:pPr marL="342900" lvl="1" indent="-342900">
              <a:spcBef>
                <a:spcPts val="1800"/>
              </a:spcBef>
              <a:buChar char="•"/>
            </a:pPr>
            <a:r>
              <a:rPr lang="en-AU" sz="1400" dirty="0"/>
              <a:t>Maximum noise predictions are for the most adverse meteorological conditions – analysis indicates noise levels would be lower than maximum for &gt;90% of the time</a:t>
            </a:r>
          </a:p>
          <a:p>
            <a:pPr marL="0" indent="0">
              <a:buNone/>
            </a:pPr>
            <a:endParaRPr lang="en-AU" dirty="0"/>
          </a:p>
          <a:p>
            <a:pPr marL="0" indent="0">
              <a:buNone/>
            </a:pPr>
            <a:endParaRPr lang="en-AU" dirty="0"/>
          </a:p>
          <a:p>
            <a:pPr marL="0" indent="0">
              <a:buNone/>
            </a:pPr>
            <a:br>
              <a:rPr lang="en-AU" dirty="0"/>
            </a:br>
            <a:endParaRPr lang="en-AU" dirty="0"/>
          </a:p>
        </p:txBody>
      </p:sp>
    </p:spTree>
    <p:extLst>
      <p:ext uri="{BB962C8B-B14F-4D97-AF65-F5344CB8AC3E}">
        <p14:creationId xmlns:p14="http://schemas.microsoft.com/office/powerpoint/2010/main" val="255052754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6C5EA-3BCA-4140-9DC8-5DCD97A23AE7}"/>
              </a:ext>
            </a:extLst>
          </p:cNvPr>
          <p:cNvSpPr>
            <a:spLocks noGrp="1"/>
          </p:cNvSpPr>
          <p:nvPr>
            <p:ph type="title"/>
          </p:nvPr>
        </p:nvSpPr>
        <p:spPr/>
        <p:txBody>
          <a:bodyPr/>
          <a:lstStyle/>
          <a:p>
            <a:pPr algn="l"/>
            <a:r>
              <a:rPr lang="en-AU" sz="1800" i="1" dirty="0">
                <a:latin typeface="Calibri "/>
              </a:rPr>
              <a:t>Can potential noise from the elevated rail spur be ameliorated (e.g. sound barriers on the viaduct)</a:t>
            </a:r>
            <a:endParaRPr lang="en-AU" sz="1800" dirty="0"/>
          </a:p>
        </p:txBody>
      </p:sp>
      <p:sp>
        <p:nvSpPr>
          <p:cNvPr id="3" name="Content Placeholder 2">
            <a:extLst>
              <a:ext uri="{FF2B5EF4-FFF2-40B4-BE49-F238E27FC236}">
                <a16:creationId xmlns:a16="http://schemas.microsoft.com/office/drawing/2014/main" id="{E53535E7-93BA-419E-A135-C1F3EF938943}"/>
              </a:ext>
            </a:extLst>
          </p:cNvPr>
          <p:cNvSpPr>
            <a:spLocks noGrp="1"/>
          </p:cNvSpPr>
          <p:nvPr>
            <p:ph idx="1"/>
          </p:nvPr>
        </p:nvSpPr>
        <p:spPr>
          <a:xfrm>
            <a:off x="457200" y="1600201"/>
            <a:ext cx="8229600" cy="4061048"/>
          </a:xfrm>
        </p:spPr>
        <p:txBody>
          <a:bodyPr/>
          <a:lstStyle/>
          <a:p>
            <a:pPr>
              <a:spcBef>
                <a:spcPts val="1200"/>
              </a:spcBef>
            </a:pPr>
            <a:r>
              <a:rPr lang="en-AU" sz="1400" dirty="0"/>
              <a:t>Sound barriers are not considered to be reasonable given: </a:t>
            </a:r>
          </a:p>
          <a:p>
            <a:pPr marL="742950" lvl="2" indent="-342900">
              <a:spcBef>
                <a:spcPts val="1200"/>
              </a:spcBef>
            </a:pPr>
            <a:r>
              <a:rPr lang="en-AU" sz="1300" dirty="0"/>
              <a:t>No exceedances of the relevant criteria are predicted at existing privately-owned receivers </a:t>
            </a:r>
          </a:p>
          <a:p>
            <a:pPr>
              <a:spcBef>
                <a:spcPts val="1800"/>
              </a:spcBef>
            </a:pPr>
            <a:r>
              <a:rPr lang="en-AU" sz="1400" dirty="0"/>
              <a:t>Noise from the Project rail spur would be minimised by incorporation of the following:</a:t>
            </a:r>
            <a:endParaRPr lang="en-AU" sz="1600" dirty="0"/>
          </a:p>
          <a:p>
            <a:pPr marL="742950" lvl="2" indent="-342900">
              <a:spcBef>
                <a:spcPts val="1200"/>
              </a:spcBef>
            </a:pPr>
            <a:r>
              <a:rPr lang="en-AU" sz="1300" dirty="0"/>
              <a:t>Restrictions on train speed</a:t>
            </a:r>
          </a:p>
          <a:p>
            <a:pPr marL="742950" lvl="2" indent="-342900">
              <a:spcBef>
                <a:spcPts val="1200"/>
              </a:spcBef>
            </a:pPr>
            <a:r>
              <a:rPr lang="en-AU" sz="1300" dirty="0"/>
              <a:t>Measures to minimise rail squeal</a:t>
            </a:r>
          </a:p>
          <a:p>
            <a:pPr marL="742950" lvl="2" indent="-342900">
              <a:spcBef>
                <a:spcPts val="1200"/>
              </a:spcBef>
            </a:pPr>
            <a:r>
              <a:rPr lang="en-AU" sz="1300" dirty="0"/>
              <a:t>Use of best practice rolling stock, including locomotives approved to operate on the NSW rail network in accordance with EPLs issued by the EPA</a:t>
            </a:r>
          </a:p>
        </p:txBody>
      </p:sp>
    </p:spTree>
    <p:extLst>
      <p:ext uri="{BB962C8B-B14F-4D97-AF65-F5344CB8AC3E}">
        <p14:creationId xmlns:p14="http://schemas.microsoft.com/office/powerpoint/2010/main" val="319294283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6C5EA-3BCA-4140-9DC8-5DCD97A23AE7}"/>
              </a:ext>
            </a:extLst>
          </p:cNvPr>
          <p:cNvSpPr>
            <a:spLocks noGrp="1"/>
          </p:cNvSpPr>
          <p:nvPr>
            <p:ph type="title"/>
          </p:nvPr>
        </p:nvSpPr>
        <p:spPr/>
        <p:txBody>
          <a:bodyPr/>
          <a:lstStyle/>
          <a:p>
            <a:pPr algn="l"/>
            <a:r>
              <a:rPr lang="en-US" sz="1800" i="1" dirty="0">
                <a:latin typeface="Calibri "/>
              </a:rPr>
              <a:t>Modelling assumptions &amp; outputs, specifically comparing the Approved mine with the Extension Project, including mine extraction, load &amp; haul operations, CHPP, transport, overburden handling, rehabilitation &amp; inputs from other Whitehaven mines</a:t>
            </a:r>
            <a:endParaRPr lang="en-AU" sz="1800" i="1" dirty="0">
              <a:latin typeface="Calibri "/>
            </a:endParaRPr>
          </a:p>
        </p:txBody>
      </p:sp>
      <p:sp>
        <p:nvSpPr>
          <p:cNvPr id="3" name="Content Placeholder 2">
            <a:extLst>
              <a:ext uri="{FF2B5EF4-FFF2-40B4-BE49-F238E27FC236}">
                <a16:creationId xmlns:a16="http://schemas.microsoft.com/office/drawing/2014/main" id="{E53535E7-93BA-419E-A135-C1F3EF938943}"/>
              </a:ext>
            </a:extLst>
          </p:cNvPr>
          <p:cNvSpPr>
            <a:spLocks noGrp="1"/>
          </p:cNvSpPr>
          <p:nvPr>
            <p:ph idx="1"/>
          </p:nvPr>
        </p:nvSpPr>
        <p:spPr>
          <a:xfrm>
            <a:off x="457200" y="1600201"/>
            <a:ext cx="8229600" cy="4061048"/>
          </a:xfrm>
        </p:spPr>
        <p:txBody>
          <a:bodyPr/>
          <a:lstStyle/>
          <a:p>
            <a:pPr>
              <a:spcBef>
                <a:spcPts val="1800"/>
              </a:spcBef>
            </a:pPr>
            <a:r>
              <a:rPr lang="en-AU" sz="1400" dirty="0"/>
              <a:t>As described in the previous slide, the key difference in noise model results is due to significant improvements in mining equipment sound power levels in recent years </a:t>
            </a:r>
          </a:p>
          <a:p>
            <a:pPr>
              <a:spcBef>
                <a:spcPts val="1800"/>
              </a:spcBef>
            </a:pPr>
            <a:r>
              <a:rPr lang="en-AU" sz="1400" dirty="0"/>
              <a:t>This was described during the public hearings by the representative of </a:t>
            </a:r>
            <a:r>
              <a:rPr lang="en-AU" sz="1400" dirty="0" err="1"/>
              <a:t>WesTrac</a:t>
            </a:r>
            <a:r>
              <a:rPr lang="en-AU" sz="1400" dirty="0"/>
              <a:t>-Caterpillar </a:t>
            </a:r>
          </a:p>
          <a:p>
            <a:pPr>
              <a:spcBef>
                <a:spcPts val="1800"/>
              </a:spcBef>
            </a:pPr>
            <a:r>
              <a:rPr lang="en-AU" sz="1400" dirty="0"/>
              <a:t>As a result, the Project requires more equipment but the overall site sound power level is less than what was modelled for the Approved Mine </a:t>
            </a:r>
          </a:p>
          <a:p>
            <a:pPr>
              <a:spcBef>
                <a:spcPts val="1800"/>
              </a:spcBef>
            </a:pPr>
            <a:r>
              <a:rPr lang="en-AU" sz="1400" dirty="0"/>
              <a:t>A detailed response to this query will be provided in the written response </a:t>
            </a:r>
          </a:p>
          <a:p>
            <a:pPr marL="0" indent="0">
              <a:spcBef>
                <a:spcPts val="1800"/>
              </a:spcBef>
              <a:buNone/>
            </a:pPr>
            <a:endParaRPr lang="en-AU" sz="1400" dirty="0"/>
          </a:p>
          <a:p>
            <a:pPr marL="0" indent="0">
              <a:spcBef>
                <a:spcPts val="1800"/>
              </a:spcBef>
              <a:buNone/>
            </a:pPr>
            <a:endParaRPr lang="en-AU" sz="1400" dirty="0"/>
          </a:p>
          <a:p>
            <a:pPr marL="0" indent="0">
              <a:spcBef>
                <a:spcPts val="1200"/>
              </a:spcBef>
              <a:buNone/>
            </a:pPr>
            <a:endParaRPr lang="en-AU" sz="1400" dirty="0"/>
          </a:p>
        </p:txBody>
      </p:sp>
    </p:spTree>
    <p:extLst>
      <p:ext uri="{BB962C8B-B14F-4D97-AF65-F5344CB8AC3E}">
        <p14:creationId xmlns:p14="http://schemas.microsoft.com/office/powerpoint/2010/main" val="223285407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6C5EA-3BCA-4140-9DC8-5DCD97A23AE7}"/>
              </a:ext>
            </a:extLst>
          </p:cNvPr>
          <p:cNvSpPr>
            <a:spLocks noGrp="1"/>
          </p:cNvSpPr>
          <p:nvPr>
            <p:ph type="title"/>
          </p:nvPr>
        </p:nvSpPr>
        <p:spPr/>
        <p:txBody>
          <a:bodyPr/>
          <a:lstStyle/>
          <a:p>
            <a:pPr algn="l"/>
            <a:r>
              <a:rPr lang="en-AU" sz="1800" i="1" dirty="0">
                <a:latin typeface="Calibri "/>
              </a:rPr>
              <a:t>Details confirming the scenarios modelled include worst case. Details of the definition of worst case</a:t>
            </a:r>
          </a:p>
        </p:txBody>
      </p:sp>
      <p:sp>
        <p:nvSpPr>
          <p:cNvPr id="3" name="Content Placeholder 2">
            <a:extLst>
              <a:ext uri="{FF2B5EF4-FFF2-40B4-BE49-F238E27FC236}">
                <a16:creationId xmlns:a16="http://schemas.microsoft.com/office/drawing/2014/main" id="{E53535E7-93BA-419E-A135-C1F3EF938943}"/>
              </a:ext>
            </a:extLst>
          </p:cNvPr>
          <p:cNvSpPr>
            <a:spLocks noGrp="1"/>
          </p:cNvSpPr>
          <p:nvPr>
            <p:ph idx="1"/>
          </p:nvPr>
        </p:nvSpPr>
        <p:spPr>
          <a:xfrm>
            <a:off x="457200" y="1600201"/>
            <a:ext cx="8229600" cy="4061048"/>
          </a:xfrm>
        </p:spPr>
        <p:txBody>
          <a:bodyPr/>
          <a:lstStyle/>
          <a:p>
            <a:pPr>
              <a:spcBef>
                <a:spcPts val="1200"/>
              </a:spcBef>
            </a:pPr>
            <a:r>
              <a:rPr lang="en-AU" sz="1400" dirty="0"/>
              <a:t>Three operational scenarios were modelled to represent the maximum potential for noise impacts</a:t>
            </a:r>
          </a:p>
          <a:p>
            <a:pPr>
              <a:spcBef>
                <a:spcPts val="1800"/>
              </a:spcBef>
            </a:pPr>
            <a:r>
              <a:rPr lang="en-AU" sz="1400" dirty="0"/>
              <a:t>The scenarios account for: </a:t>
            </a:r>
          </a:p>
          <a:p>
            <a:pPr lvl="1">
              <a:spcBef>
                <a:spcPts val="1200"/>
              </a:spcBef>
            </a:pPr>
            <a:r>
              <a:rPr lang="en-AU" sz="1400" dirty="0"/>
              <a:t>Proximity of operations to receivers (e.g. Year 3 for receivers to the south-west) </a:t>
            </a:r>
          </a:p>
          <a:p>
            <a:pPr lvl="1">
              <a:spcBef>
                <a:spcPts val="1200"/>
              </a:spcBef>
            </a:pPr>
            <a:r>
              <a:rPr lang="en-AU" sz="1400" dirty="0"/>
              <a:t>Maximum elevation of mine topography (elevation increases noise propagation due to decreased likelihood of intervening topography)</a:t>
            </a:r>
          </a:p>
          <a:p>
            <a:pPr lvl="1">
              <a:spcBef>
                <a:spcPts val="1200"/>
              </a:spcBef>
            </a:pPr>
            <a:r>
              <a:rPr lang="en-AU" sz="1400" dirty="0"/>
              <a:t>Maximum fleet numbers </a:t>
            </a:r>
          </a:p>
          <a:p>
            <a:pPr marL="342900" lvl="1" indent="-342900">
              <a:spcBef>
                <a:spcPts val="1800"/>
              </a:spcBef>
              <a:buChar char="•"/>
            </a:pPr>
            <a:r>
              <a:rPr lang="en-AU" sz="1400" dirty="0"/>
              <a:t>Noise results (for all Years modelled) consider adverse meteorological conditions (e.g. inversions and source to receiver winds) </a:t>
            </a:r>
          </a:p>
          <a:p>
            <a:pPr lvl="1">
              <a:spcBef>
                <a:spcPts val="1200"/>
              </a:spcBef>
            </a:pPr>
            <a:endParaRPr lang="en-AU" sz="1400" dirty="0"/>
          </a:p>
        </p:txBody>
      </p:sp>
    </p:spTree>
    <p:extLst>
      <p:ext uri="{BB962C8B-B14F-4D97-AF65-F5344CB8AC3E}">
        <p14:creationId xmlns:p14="http://schemas.microsoft.com/office/powerpoint/2010/main" val="103920006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6C5EA-3BCA-4140-9DC8-5DCD97A23AE7}"/>
              </a:ext>
            </a:extLst>
          </p:cNvPr>
          <p:cNvSpPr>
            <a:spLocks noGrp="1"/>
          </p:cNvSpPr>
          <p:nvPr>
            <p:ph type="title"/>
          </p:nvPr>
        </p:nvSpPr>
        <p:spPr/>
        <p:txBody>
          <a:bodyPr/>
          <a:lstStyle/>
          <a:p>
            <a:pPr algn="l"/>
            <a:r>
              <a:rPr lang="en-AU" sz="1800" i="1" dirty="0">
                <a:latin typeface="Calibri "/>
              </a:rPr>
              <a:t>Modelling of staged infrastructure &amp; handling of imported coal from other Whitehaven sites &amp; how is it considered in the noise assessment scenarios</a:t>
            </a:r>
          </a:p>
        </p:txBody>
      </p:sp>
      <p:sp>
        <p:nvSpPr>
          <p:cNvPr id="3" name="Content Placeholder 2">
            <a:extLst>
              <a:ext uri="{FF2B5EF4-FFF2-40B4-BE49-F238E27FC236}">
                <a16:creationId xmlns:a16="http://schemas.microsoft.com/office/drawing/2014/main" id="{E53535E7-93BA-419E-A135-C1F3EF938943}"/>
              </a:ext>
            </a:extLst>
          </p:cNvPr>
          <p:cNvSpPr>
            <a:spLocks noGrp="1"/>
          </p:cNvSpPr>
          <p:nvPr>
            <p:ph idx="1"/>
          </p:nvPr>
        </p:nvSpPr>
        <p:spPr>
          <a:xfrm>
            <a:off x="457200" y="1600201"/>
            <a:ext cx="8229600" cy="4061048"/>
          </a:xfrm>
        </p:spPr>
        <p:txBody>
          <a:bodyPr/>
          <a:lstStyle/>
          <a:p>
            <a:pPr>
              <a:spcBef>
                <a:spcPts val="1200"/>
              </a:spcBef>
            </a:pPr>
            <a:r>
              <a:rPr lang="en-AU" sz="1400" dirty="0"/>
              <a:t>The operational scenarios consider the CHPP and rail loop when it is fully operational </a:t>
            </a:r>
          </a:p>
          <a:p>
            <a:pPr>
              <a:spcBef>
                <a:spcPts val="1800"/>
              </a:spcBef>
            </a:pPr>
            <a:r>
              <a:rPr lang="en-AU" sz="1400" dirty="0"/>
              <a:t>Haul trucks on the Mine Access Road associated with transport of ROM coal from Tarrawonga/</a:t>
            </a:r>
            <a:r>
              <a:rPr lang="en-AU" sz="1400" dirty="0" err="1"/>
              <a:t>Rocglen</a:t>
            </a:r>
            <a:r>
              <a:rPr lang="en-AU" sz="1400" dirty="0"/>
              <a:t> are explicitly included in the modelling </a:t>
            </a:r>
          </a:p>
          <a:p>
            <a:pPr>
              <a:spcBef>
                <a:spcPts val="1800"/>
              </a:spcBef>
            </a:pPr>
            <a:r>
              <a:rPr lang="en-AU" sz="1400" dirty="0"/>
              <a:t>Noise from Project construction, including the CHPP, rail loop and rail spur has also been modelled </a:t>
            </a:r>
          </a:p>
        </p:txBody>
      </p:sp>
    </p:spTree>
    <p:extLst>
      <p:ext uri="{BB962C8B-B14F-4D97-AF65-F5344CB8AC3E}">
        <p14:creationId xmlns:p14="http://schemas.microsoft.com/office/powerpoint/2010/main" val="26741804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6C5EA-3BCA-4140-9DC8-5DCD97A23AE7}"/>
              </a:ext>
            </a:extLst>
          </p:cNvPr>
          <p:cNvSpPr>
            <a:spLocks noGrp="1"/>
          </p:cNvSpPr>
          <p:nvPr>
            <p:ph type="title"/>
          </p:nvPr>
        </p:nvSpPr>
        <p:spPr/>
        <p:txBody>
          <a:bodyPr/>
          <a:lstStyle/>
          <a:p>
            <a:pPr algn="l"/>
            <a:r>
              <a:rPr lang="en-AU" sz="1800" i="1" dirty="0">
                <a:latin typeface="Calibri "/>
              </a:rPr>
              <a:t>Timing of overburden placement &amp; worst-case noise emissions  </a:t>
            </a:r>
          </a:p>
        </p:txBody>
      </p:sp>
      <p:sp>
        <p:nvSpPr>
          <p:cNvPr id="3" name="Content Placeholder 2">
            <a:extLst>
              <a:ext uri="{FF2B5EF4-FFF2-40B4-BE49-F238E27FC236}">
                <a16:creationId xmlns:a16="http://schemas.microsoft.com/office/drawing/2014/main" id="{E53535E7-93BA-419E-A135-C1F3EF938943}"/>
              </a:ext>
            </a:extLst>
          </p:cNvPr>
          <p:cNvSpPr>
            <a:spLocks noGrp="1"/>
          </p:cNvSpPr>
          <p:nvPr>
            <p:ph idx="1"/>
          </p:nvPr>
        </p:nvSpPr>
        <p:spPr>
          <a:xfrm>
            <a:off x="457200" y="1600201"/>
            <a:ext cx="8229600" cy="4061048"/>
          </a:xfrm>
        </p:spPr>
        <p:txBody>
          <a:bodyPr/>
          <a:lstStyle/>
          <a:p>
            <a:pPr>
              <a:spcBef>
                <a:spcPts val="1200"/>
              </a:spcBef>
            </a:pPr>
            <a:r>
              <a:rPr lang="en-AU" sz="1400" dirty="0"/>
              <a:t>Waste rock emplacement would occur 24 hours per day</a:t>
            </a:r>
          </a:p>
          <a:p>
            <a:pPr>
              <a:spcBef>
                <a:spcPts val="1200"/>
              </a:spcBef>
            </a:pPr>
            <a:r>
              <a:rPr lang="en-AU" sz="1400" dirty="0"/>
              <a:t>As above, the noise modelling has considered mining equipment operating in exposed/elevated locations </a:t>
            </a:r>
          </a:p>
          <a:p>
            <a:pPr>
              <a:spcBef>
                <a:spcPts val="1200"/>
              </a:spcBef>
            </a:pPr>
            <a:r>
              <a:rPr lang="en-AU" sz="1400" dirty="0"/>
              <a:t>In practice the proactive and real-time noise monitoring and management would be used to inform working locations (if necessary)</a:t>
            </a:r>
          </a:p>
        </p:txBody>
      </p:sp>
    </p:spTree>
    <p:extLst>
      <p:ext uri="{BB962C8B-B14F-4D97-AF65-F5344CB8AC3E}">
        <p14:creationId xmlns:p14="http://schemas.microsoft.com/office/powerpoint/2010/main" val="104127509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6C5EA-3BCA-4140-9DC8-5DCD97A23AE7}"/>
              </a:ext>
            </a:extLst>
          </p:cNvPr>
          <p:cNvSpPr>
            <a:spLocks noGrp="1"/>
          </p:cNvSpPr>
          <p:nvPr>
            <p:ph type="title"/>
          </p:nvPr>
        </p:nvSpPr>
        <p:spPr/>
        <p:txBody>
          <a:bodyPr/>
          <a:lstStyle/>
          <a:p>
            <a:pPr algn="l"/>
            <a:r>
              <a:rPr lang="en-AU" sz="1800" i="1" dirty="0">
                <a:latin typeface="Calibri "/>
              </a:rPr>
              <a:t>Details of any further mitigation measures considered/modelled &amp; not included in the results</a:t>
            </a:r>
          </a:p>
        </p:txBody>
      </p:sp>
      <p:sp>
        <p:nvSpPr>
          <p:cNvPr id="3" name="Content Placeholder 2">
            <a:extLst>
              <a:ext uri="{FF2B5EF4-FFF2-40B4-BE49-F238E27FC236}">
                <a16:creationId xmlns:a16="http://schemas.microsoft.com/office/drawing/2014/main" id="{E53535E7-93BA-419E-A135-C1F3EF938943}"/>
              </a:ext>
            </a:extLst>
          </p:cNvPr>
          <p:cNvSpPr>
            <a:spLocks noGrp="1"/>
          </p:cNvSpPr>
          <p:nvPr>
            <p:ph idx="1"/>
          </p:nvPr>
        </p:nvSpPr>
        <p:spPr>
          <a:xfrm>
            <a:off x="457200" y="1600201"/>
            <a:ext cx="8229600" cy="4061048"/>
          </a:xfrm>
        </p:spPr>
        <p:txBody>
          <a:bodyPr/>
          <a:lstStyle/>
          <a:p>
            <a:pPr>
              <a:spcBef>
                <a:spcPts val="1200"/>
              </a:spcBef>
            </a:pPr>
            <a:r>
              <a:rPr lang="en-AU" sz="1400" dirty="0"/>
              <a:t>The noise modelling has considered various reasonable and feasible mitigation (as described previously in this presentation)</a:t>
            </a:r>
          </a:p>
          <a:p>
            <a:pPr>
              <a:spcBef>
                <a:spcPts val="1200"/>
              </a:spcBef>
            </a:pPr>
            <a:r>
              <a:rPr lang="en-AU" sz="1400" dirty="0"/>
              <a:t>The modelling does not include the pro-active noise management system, which provides an additional layer of management and mitigation to achieve compliance with noise limits </a:t>
            </a:r>
          </a:p>
          <a:p>
            <a:pPr>
              <a:spcBef>
                <a:spcPts val="1200"/>
              </a:spcBef>
            </a:pPr>
            <a:r>
              <a:rPr lang="en-AU" altLang="en-US" sz="1400" dirty="0"/>
              <a:t>Pro-active noise management is successfully used throughout the mining industry to manage noise levels within compliance limits. </a:t>
            </a:r>
            <a:endParaRPr lang="en-AU" sz="1400" dirty="0"/>
          </a:p>
          <a:p>
            <a:pPr>
              <a:spcBef>
                <a:spcPts val="1200"/>
              </a:spcBef>
            </a:pPr>
            <a:endParaRPr lang="en-AU" sz="1400" dirty="0"/>
          </a:p>
          <a:p>
            <a:pPr>
              <a:spcBef>
                <a:spcPts val="1200"/>
              </a:spcBef>
            </a:pPr>
            <a:endParaRPr lang="en-AU" sz="1400" dirty="0"/>
          </a:p>
        </p:txBody>
      </p:sp>
    </p:spTree>
    <p:extLst>
      <p:ext uri="{BB962C8B-B14F-4D97-AF65-F5344CB8AC3E}">
        <p14:creationId xmlns:p14="http://schemas.microsoft.com/office/powerpoint/2010/main" val="232497528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3F6A9-5B48-4608-B29D-CAB102F2EEBD}"/>
              </a:ext>
            </a:extLst>
          </p:cNvPr>
          <p:cNvSpPr>
            <a:spLocks noGrp="1"/>
          </p:cNvSpPr>
          <p:nvPr>
            <p:ph type="ctrTitle"/>
          </p:nvPr>
        </p:nvSpPr>
        <p:spPr/>
        <p:txBody>
          <a:bodyPr>
            <a:normAutofit/>
          </a:bodyPr>
          <a:lstStyle/>
          <a:p>
            <a:r>
              <a:rPr lang="en-AU" sz="4800" b="1" dirty="0"/>
              <a:t>Economics</a:t>
            </a:r>
          </a:p>
        </p:txBody>
      </p:sp>
    </p:spTree>
    <p:extLst>
      <p:ext uri="{BB962C8B-B14F-4D97-AF65-F5344CB8AC3E}">
        <p14:creationId xmlns:p14="http://schemas.microsoft.com/office/powerpoint/2010/main" val="409372863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lstStyle/>
          <a:p>
            <a:r>
              <a:rPr lang="en-AU" sz="4000" dirty="0"/>
              <a:t>Vickery Economic Assessment </a:t>
            </a:r>
          </a:p>
        </p:txBody>
      </p:sp>
      <p:sp>
        <p:nvSpPr>
          <p:cNvPr id="3" name="Subtitle 2"/>
          <p:cNvSpPr>
            <a:spLocks noGrp="1"/>
          </p:cNvSpPr>
          <p:nvPr>
            <p:ph type="subTitle" idx="1"/>
          </p:nvPr>
        </p:nvSpPr>
        <p:spPr/>
        <p:txBody>
          <a:bodyPr/>
          <a:lstStyle/>
          <a:p>
            <a:r>
              <a:rPr lang="en-AU" dirty="0"/>
              <a:t>25 February 2019</a:t>
            </a:r>
          </a:p>
        </p:txBody>
      </p:sp>
    </p:spTree>
    <p:extLst>
      <p:ext uri="{BB962C8B-B14F-4D97-AF65-F5344CB8AC3E}">
        <p14:creationId xmlns:p14="http://schemas.microsoft.com/office/powerpoint/2010/main" val="120932790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Introduction </a:t>
            </a:r>
          </a:p>
        </p:txBody>
      </p:sp>
      <p:sp>
        <p:nvSpPr>
          <p:cNvPr id="3" name="Content Placeholder 2"/>
          <p:cNvSpPr>
            <a:spLocks noGrp="1"/>
          </p:cNvSpPr>
          <p:nvPr>
            <p:ph idx="1"/>
          </p:nvPr>
        </p:nvSpPr>
        <p:spPr>
          <a:xfrm>
            <a:off x="457200" y="1268760"/>
            <a:ext cx="7620000" cy="4800600"/>
          </a:xfrm>
        </p:spPr>
        <p:txBody>
          <a:bodyPr>
            <a:normAutofit/>
          </a:bodyPr>
          <a:lstStyle/>
          <a:p>
            <a:pPr marL="114300" indent="0">
              <a:buNone/>
            </a:pPr>
            <a:r>
              <a:rPr lang="en-AU" sz="1800" b="1" dirty="0"/>
              <a:t>Economic Assessment </a:t>
            </a:r>
          </a:p>
          <a:p>
            <a:pPr>
              <a:spcBef>
                <a:spcPts val="1200"/>
              </a:spcBef>
            </a:pPr>
            <a:r>
              <a:rPr lang="en-AU" sz="1800" dirty="0"/>
              <a:t>Dr Stephen Beare – Director – </a:t>
            </a:r>
            <a:r>
              <a:rPr lang="en-AU" sz="1800" dirty="0" err="1"/>
              <a:t>AnalytEcon</a:t>
            </a:r>
            <a:r>
              <a:rPr lang="en-AU" sz="1800" dirty="0"/>
              <a:t>  </a:t>
            </a:r>
          </a:p>
          <a:p>
            <a:pPr lvl="1">
              <a:spcBef>
                <a:spcPts val="1800"/>
              </a:spcBef>
            </a:pPr>
            <a:r>
              <a:rPr lang="en-AU" sz="1600" dirty="0"/>
              <a:t>Former chief economist at the Australian Bureau of Agricultural and Resource Economics (ABARE) in Canberra </a:t>
            </a:r>
          </a:p>
          <a:p>
            <a:pPr>
              <a:spcBef>
                <a:spcPts val="1800"/>
              </a:spcBef>
            </a:pPr>
            <a:r>
              <a:rPr lang="en-AU" sz="1800" dirty="0"/>
              <a:t>Sabine Schnittger – Director Principal Economics (assessment team)</a:t>
            </a:r>
          </a:p>
          <a:p>
            <a:pPr marL="114300" indent="0">
              <a:spcBef>
                <a:spcPts val="1800"/>
              </a:spcBef>
              <a:buNone/>
            </a:pPr>
            <a:r>
              <a:rPr lang="en-AU" sz="1800" b="1" dirty="0"/>
              <a:t>Peer Review </a:t>
            </a:r>
          </a:p>
          <a:p>
            <a:pPr>
              <a:spcBef>
                <a:spcPts val="1800"/>
              </a:spcBef>
            </a:pPr>
            <a:r>
              <a:rPr lang="en-AU" sz="1800" dirty="0"/>
              <a:t>Dr Brian Fisher </a:t>
            </a:r>
          </a:p>
          <a:p>
            <a:pPr>
              <a:spcBef>
                <a:spcPts val="1800"/>
              </a:spcBef>
            </a:pPr>
            <a:r>
              <a:rPr lang="en-AU" sz="1800" dirty="0"/>
              <a:t>Managing Director – </a:t>
            </a:r>
            <a:r>
              <a:rPr lang="en-AU" sz="1800" dirty="0" err="1"/>
              <a:t>BAEconomics</a:t>
            </a:r>
            <a:endParaRPr lang="en-AU" sz="1800" dirty="0"/>
          </a:p>
          <a:p>
            <a:pPr>
              <a:spcBef>
                <a:spcPts val="1800"/>
              </a:spcBef>
            </a:pPr>
            <a:r>
              <a:rPr lang="en-AU" sz="1800" dirty="0"/>
              <a:t>Expert for UN and IPCC</a:t>
            </a:r>
          </a:p>
        </p:txBody>
      </p:sp>
      <p:sp>
        <p:nvSpPr>
          <p:cNvPr id="4" name="Slide Number Placeholder 3">
            <a:extLst>
              <a:ext uri="{FF2B5EF4-FFF2-40B4-BE49-F238E27FC236}">
                <a16:creationId xmlns:a16="http://schemas.microsoft.com/office/drawing/2014/main" id="{20538FAC-C614-4A91-8AF5-5AC8891E382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5E4E09D-17BE-4044-B915-FB75ED01D77C}" type="slidenum">
              <a:rPr kumimoji="0" lang="en-AU" sz="1800" b="0" i="0" u="none" strike="noStrike" kern="1200" cap="none" spc="0" normalizeH="0" baseline="0" noProof="0" smtClean="0">
                <a:ln>
                  <a:noFill/>
                </a:ln>
                <a:solidFill>
                  <a:srgbClr val="FFFFFF"/>
                </a:solidFill>
                <a:effectLst/>
                <a:uLnTx/>
                <a:uFillTx/>
                <a:latin typeface="Verdan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99</a:t>
            </a:fld>
            <a:endParaRPr kumimoji="0" lang="en-AU" sz="1800" b="0" i="0" u="none" strike="noStrike" kern="1200" cap="none" spc="0" normalizeH="0" baseline="0" noProof="0" dirty="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608131804"/>
      </p:ext>
    </p:extLst>
  </p:cSld>
  <p:clrMapOvr>
    <a:masterClrMapping/>
  </p:clrMapOvr>
</p:sld>
</file>

<file path=ppt/theme/_rels/theme6.xml.rels><?xml version="1.0" encoding="UTF-8" standalone="yes"?>
<Relationships xmlns="http://schemas.openxmlformats.org/package/2006/relationships"><Relationship Id="rId1" Type="http://schemas.openxmlformats.org/officeDocument/2006/relationships/image" Target="../media/image26.jpeg"/></Relationships>
</file>

<file path=ppt/theme/_rels/theme8.xml.rels><?xml version="1.0" encoding="UTF-8" standalone="yes"?>
<Relationships xmlns="http://schemas.openxmlformats.org/package/2006/relationships"><Relationship Id="rId1" Type="http://schemas.openxmlformats.org/officeDocument/2006/relationships/image" Target="../media/image30.jpeg"/></Relationships>
</file>

<file path=ppt/theme/theme1.xml><?xml version="1.0" encoding="utf-8"?>
<a:theme xmlns:a="http://schemas.openxmlformats.org/drawingml/2006/main" name="160603 Full Year Results 2016 Master">
  <a:themeElements>
    <a:clrScheme name="Whitehaven 2016">
      <a:dk1>
        <a:sysClr val="windowText" lastClr="000000"/>
      </a:dk1>
      <a:lt1>
        <a:sysClr val="window" lastClr="FFFFFF"/>
      </a:lt1>
      <a:dk2>
        <a:srgbClr val="465768"/>
      </a:dk2>
      <a:lt2>
        <a:srgbClr val="ECECDA"/>
      </a:lt2>
      <a:accent1>
        <a:srgbClr val="009FDA"/>
      </a:accent1>
      <a:accent2>
        <a:srgbClr val="003591"/>
      </a:accent2>
      <a:accent3>
        <a:srgbClr val="4E5768"/>
      </a:accent3>
      <a:accent4>
        <a:srgbClr val="DAB376"/>
      </a:accent4>
      <a:accent5>
        <a:srgbClr val="B5B5B5"/>
      </a:accent5>
      <a:accent6>
        <a:srgbClr val="F2F2F2"/>
      </a:accent6>
      <a:hlink>
        <a:srgbClr val="009DE0"/>
      </a:hlink>
      <a:folHlink>
        <a:srgbClr val="009DE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GHD 2011 Presentation_TEMPLATE">
  <a:themeElements>
    <a:clrScheme name="small picture master 2">
      <a:dk1>
        <a:srgbClr val="000000"/>
      </a:dk1>
      <a:lt1>
        <a:srgbClr val="FFFFFF"/>
      </a:lt1>
      <a:dk2>
        <a:srgbClr val="000000"/>
      </a:dk2>
      <a:lt2>
        <a:srgbClr val="808080"/>
      </a:lt2>
      <a:accent1>
        <a:srgbClr val="0065A4"/>
      </a:accent1>
      <a:accent2>
        <a:srgbClr val="2C7FB6"/>
      </a:accent2>
      <a:accent3>
        <a:srgbClr val="FFFFFF"/>
      </a:accent3>
      <a:accent4>
        <a:srgbClr val="000000"/>
      </a:accent4>
      <a:accent5>
        <a:srgbClr val="AAB8CF"/>
      </a:accent5>
      <a:accent6>
        <a:srgbClr val="2772A5"/>
      </a:accent6>
      <a:hlink>
        <a:srgbClr val="749FCB"/>
      </a:hlink>
      <a:folHlink>
        <a:srgbClr val="B3C8E3"/>
      </a:folHlink>
    </a:clrScheme>
    <a:fontScheme name="small picture master">
      <a:majorFont>
        <a:latin typeface="Arial Black"/>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mall picture master 1">
        <a:dk1>
          <a:srgbClr val="000000"/>
        </a:dk1>
        <a:lt1>
          <a:srgbClr val="FFFFFF"/>
        </a:lt1>
        <a:dk2>
          <a:srgbClr val="000000"/>
        </a:dk2>
        <a:lt2>
          <a:srgbClr val="808080"/>
        </a:lt2>
        <a:accent1>
          <a:srgbClr val="0065A4"/>
        </a:accent1>
        <a:accent2>
          <a:srgbClr val="8DC63F"/>
        </a:accent2>
        <a:accent3>
          <a:srgbClr val="FFFFFF"/>
        </a:accent3>
        <a:accent4>
          <a:srgbClr val="000000"/>
        </a:accent4>
        <a:accent5>
          <a:srgbClr val="AAB8CF"/>
        </a:accent5>
        <a:accent6>
          <a:srgbClr val="7FB338"/>
        </a:accent6>
        <a:hlink>
          <a:srgbClr val="E50E63"/>
        </a:hlink>
        <a:folHlink>
          <a:srgbClr val="FFDE40"/>
        </a:folHlink>
      </a:clrScheme>
      <a:clrMap bg1="lt1" tx1="dk1" bg2="lt2" tx2="dk2" accent1="accent1" accent2="accent2" accent3="accent3" accent4="accent4" accent5="accent5" accent6="accent6" hlink="hlink" folHlink="folHlink"/>
    </a:extraClrScheme>
    <a:extraClrScheme>
      <a:clrScheme name="small picture master 2">
        <a:dk1>
          <a:srgbClr val="000000"/>
        </a:dk1>
        <a:lt1>
          <a:srgbClr val="FFFFFF"/>
        </a:lt1>
        <a:dk2>
          <a:srgbClr val="000000"/>
        </a:dk2>
        <a:lt2>
          <a:srgbClr val="808080"/>
        </a:lt2>
        <a:accent1>
          <a:srgbClr val="0065A4"/>
        </a:accent1>
        <a:accent2>
          <a:srgbClr val="2C7FB6"/>
        </a:accent2>
        <a:accent3>
          <a:srgbClr val="FFFFFF"/>
        </a:accent3>
        <a:accent4>
          <a:srgbClr val="000000"/>
        </a:accent4>
        <a:accent5>
          <a:srgbClr val="AAB8CF"/>
        </a:accent5>
        <a:accent6>
          <a:srgbClr val="2772A5"/>
        </a:accent6>
        <a:hlink>
          <a:srgbClr val="749FCB"/>
        </a:hlink>
        <a:folHlink>
          <a:srgbClr val="B3C8E3"/>
        </a:folHlink>
      </a:clrScheme>
      <a:clrMap bg1="lt1" tx1="dk1" bg2="lt2" tx2="dk2" accent1="accent1" accent2="accent2" accent3="accent3" accent4="accent4" accent5="accent5" accent6="accent6" hlink="hlink" folHlink="folHlink"/>
    </a:extraClrScheme>
    <a:extraClrScheme>
      <a:clrScheme name="small picture master 3">
        <a:dk1>
          <a:srgbClr val="000000"/>
        </a:dk1>
        <a:lt1>
          <a:srgbClr val="FFFFFF"/>
        </a:lt1>
        <a:dk2>
          <a:srgbClr val="000000"/>
        </a:dk2>
        <a:lt2>
          <a:srgbClr val="808080"/>
        </a:lt2>
        <a:accent1>
          <a:srgbClr val="A7A9AC"/>
        </a:accent1>
        <a:accent2>
          <a:srgbClr val="C0C9CA"/>
        </a:accent2>
        <a:accent3>
          <a:srgbClr val="FFFFFF"/>
        </a:accent3>
        <a:accent4>
          <a:srgbClr val="000000"/>
        </a:accent4>
        <a:accent5>
          <a:srgbClr val="D0D1D2"/>
        </a:accent5>
        <a:accent6>
          <a:srgbClr val="AEB6B7"/>
        </a:accent6>
        <a:hlink>
          <a:srgbClr val="D1D2D4"/>
        </a:hlink>
        <a:folHlink>
          <a:srgbClr val="E7E7E8"/>
        </a:folHlink>
      </a:clrScheme>
      <a:clrMap bg1="lt1" tx1="dk1" bg2="lt2" tx2="dk2" accent1="accent1" accent2="accent2" accent3="accent3" accent4="accent4" accent5="accent5" accent6="accent6" hlink="hlink" folHlink="folHlink"/>
    </a:extraClrScheme>
    <a:extraClrScheme>
      <a:clrScheme name="small picture master 4">
        <a:dk1>
          <a:srgbClr val="000000"/>
        </a:dk1>
        <a:lt1>
          <a:srgbClr val="FFFFFF"/>
        </a:lt1>
        <a:dk2>
          <a:srgbClr val="000000"/>
        </a:dk2>
        <a:lt2>
          <a:srgbClr val="808080"/>
        </a:lt2>
        <a:accent1>
          <a:srgbClr val="8DC63F"/>
        </a:accent1>
        <a:accent2>
          <a:srgbClr val="A9D56F"/>
        </a:accent2>
        <a:accent3>
          <a:srgbClr val="FFFFFF"/>
        </a:accent3>
        <a:accent4>
          <a:srgbClr val="000000"/>
        </a:accent4>
        <a:accent5>
          <a:srgbClr val="C5DFAF"/>
        </a:accent5>
        <a:accent6>
          <a:srgbClr val="99C164"/>
        </a:accent6>
        <a:hlink>
          <a:srgbClr val="C6E39F"/>
        </a:hlink>
        <a:folHlink>
          <a:srgbClr val="E2F1CF"/>
        </a:folHlink>
      </a:clrScheme>
      <a:clrMap bg1="lt1" tx1="dk1" bg2="lt2" tx2="dk2" accent1="accent1" accent2="accent2" accent3="accent3" accent4="accent4" accent5="accent5" accent6="accent6" hlink="hlink" folHlink="folHlink"/>
    </a:extraClrScheme>
    <a:extraClrScheme>
      <a:clrScheme name="small picture master 5">
        <a:dk1>
          <a:srgbClr val="000000"/>
        </a:dk1>
        <a:lt1>
          <a:srgbClr val="FFFFFF"/>
        </a:lt1>
        <a:dk2>
          <a:srgbClr val="000000"/>
        </a:dk2>
        <a:lt2>
          <a:srgbClr val="808080"/>
        </a:lt2>
        <a:accent1>
          <a:srgbClr val="E50E63"/>
        </a:accent1>
        <a:accent2>
          <a:srgbClr val="EB4A8A"/>
        </a:accent2>
        <a:accent3>
          <a:srgbClr val="FFFFFF"/>
        </a:accent3>
        <a:accent4>
          <a:srgbClr val="000000"/>
        </a:accent4>
        <a:accent5>
          <a:srgbClr val="F0AAB7"/>
        </a:accent5>
        <a:accent6>
          <a:srgbClr val="D5427D"/>
        </a:accent6>
        <a:hlink>
          <a:srgbClr val="F095A2"/>
        </a:hlink>
        <a:folHlink>
          <a:srgbClr val="F8C3D8"/>
        </a:folHlink>
      </a:clrScheme>
      <a:clrMap bg1="lt1" tx1="dk1" bg2="lt2" tx2="dk2" accent1="accent1" accent2="accent2" accent3="accent3" accent4="accent4" accent5="accent5" accent6="accent6" hlink="hlink" folHlink="folHlink"/>
    </a:extraClrScheme>
    <a:extraClrScheme>
      <a:clrScheme name="small picture master 6">
        <a:dk1>
          <a:srgbClr val="000000"/>
        </a:dk1>
        <a:lt1>
          <a:srgbClr val="FFFFFF"/>
        </a:lt1>
        <a:dk2>
          <a:srgbClr val="000000"/>
        </a:dk2>
        <a:lt2>
          <a:srgbClr val="808080"/>
        </a:lt2>
        <a:accent1>
          <a:srgbClr val="FFD200"/>
        </a:accent1>
        <a:accent2>
          <a:srgbClr val="FFDE40"/>
        </a:accent2>
        <a:accent3>
          <a:srgbClr val="FFFFFF"/>
        </a:accent3>
        <a:accent4>
          <a:srgbClr val="000000"/>
        </a:accent4>
        <a:accent5>
          <a:srgbClr val="FFE5AA"/>
        </a:accent5>
        <a:accent6>
          <a:srgbClr val="E7C939"/>
        </a:accent6>
        <a:hlink>
          <a:srgbClr val="FFE980"/>
        </a:hlink>
        <a:folHlink>
          <a:srgbClr val="FFF4BF"/>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US presentation template_Nov07">
  <a:themeElements>
    <a:clrScheme name="US presentation template_Nov07 15">
      <a:dk1>
        <a:srgbClr val="000000"/>
      </a:dk1>
      <a:lt1>
        <a:srgbClr val="FFFFFF"/>
      </a:lt1>
      <a:dk2>
        <a:srgbClr val="000000"/>
      </a:dk2>
      <a:lt2>
        <a:srgbClr val="093678"/>
      </a:lt2>
      <a:accent1>
        <a:srgbClr val="FFB300"/>
      </a:accent1>
      <a:accent2>
        <a:srgbClr val="FF7800"/>
      </a:accent2>
      <a:accent3>
        <a:srgbClr val="FFFFFF"/>
      </a:accent3>
      <a:accent4>
        <a:srgbClr val="000000"/>
      </a:accent4>
      <a:accent5>
        <a:srgbClr val="FFD6AA"/>
      </a:accent5>
      <a:accent6>
        <a:srgbClr val="E76C00"/>
      </a:accent6>
      <a:hlink>
        <a:srgbClr val="0182AC"/>
      </a:hlink>
      <a:folHlink>
        <a:srgbClr val="62AC1E"/>
      </a:folHlink>
    </a:clrScheme>
    <a:fontScheme name="US presentation template_Nov0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US presentation template_Nov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US presentation template_Nov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US presentation template_Nov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US presentation template_Nov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US presentation template_Nov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US presentation template_Nov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US presentation template_Nov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US presentation template_Nov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US presentation template_Nov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US presentation template_Nov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US presentation template_Nov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US presentation template_Nov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US presentation template_Nov07 13">
        <a:dk1>
          <a:srgbClr val="000000"/>
        </a:dk1>
        <a:lt1>
          <a:srgbClr val="FFFFFF"/>
        </a:lt1>
        <a:dk2>
          <a:srgbClr val="000000"/>
        </a:dk2>
        <a:lt2>
          <a:srgbClr val="808080"/>
        </a:lt2>
        <a:accent1>
          <a:srgbClr val="006699"/>
        </a:accent1>
        <a:accent2>
          <a:srgbClr val="B2B2B2"/>
        </a:accent2>
        <a:accent3>
          <a:srgbClr val="FFFFFF"/>
        </a:accent3>
        <a:accent4>
          <a:srgbClr val="000000"/>
        </a:accent4>
        <a:accent5>
          <a:srgbClr val="AAB8CA"/>
        </a:accent5>
        <a:accent6>
          <a:srgbClr val="A1A1A1"/>
        </a:accent6>
        <a:hlink>
          <a:srgbClr val="FF0000"/>
        </a:hlink>
        <a:folHlink>
          <a:srgbClr val="6699FF"/>
        </a:folHlink>
      </a:clrScheme>
      <a:clrMap bg1="lt1" tx1="dk1" bg2="lt2" tx2="dk2" accent1="accent1" accent2="accent2" accent3="accent3" accent4="accent4" accent5="accent5" accent6="accent6" hlink="hlink" folHlink="folHlink"/>
    </a:extraClrScheme>
    <a:extraClrScheme>
      <a:clrScheme name="US presentation template_Nov07 14">
        <a:dk1>
          <a:srgbClr val="000000"/>
        </a:dk1>
        <a:lt1>
          <a:srgbClr val="FFFFFF"/>
        </a:lt1>
        <a:dk2>
          <a:srgbClr val="000000"/>
        </a:dk2>
        <a:lt2>
          <a:srgbClr val="CBCBCB"/>
        </a:lt2>
        <a:accent1>
          <a:srgbClr val="006699"/>
        </a:accent1>
        <a:accent2>
          <a:srgbClr val="C0C0C0"/>
        </a:accent2>
        <a:accent3>
          <a:srgbClr val="FFFFFF"/>
        </a:accent3>
        <a:accent4>
          <a:srgbClr val="000000"/>
        </a:accent4>
        <a:accent5>
          <a:srgbClr val="AAB8CA"/>
        </a:accent5>
        <a:accent6>
          <a:srgbClr val="AEAEAE"/>
        </a:accent6>
        <a:hlink>
          <a:srgbClr val="FF0000"/>
        </a:hlink>
        <a:folHlink>
          <a:srgbClr val="EAEAEA"/>
        </a:folHlink>
      </a:clrScheme>
      <a:clrMap bg1="lt1" tx1="dk1" bg2="lt2" tx2="dk2" accent1="accent1" accent2="accent2" accent3="accent3" accent4="accent4" accent5="accent5" accent6="accent6" hlink="hlink" folHlink="folHlink"/>
    </a:extraClrScheme>
    <a:extraClrScheme>
      <a:clrScheme name="US presentation template_Nov07 15">
        <a:dk1>
          <a:srgbClr val="000000"/>
        </a:dk1>
        <a:lt1>
          <a:srgbClr val="FFFFFF"/>
        </a:lt1>
        <a:dk2>
          <a:srgbClr val="000000"/>
        </a:dk2>
        <a:lt2>
          <a:srgbClr val="093678"/>
        </a:lt2>
        <a:accent1>
          <a:srgbClr val="FFB300"/>
        </a:accent1>
        <a:accent2>
          <a:srgbClr val="FF7800"/>
        </a:accent2>
        <a:accent3>
          <a:srgbClr val="FFFFFF"/>
        </a:accent3>
        <a:accent4>
          <a:srgbClr val="000000"/>
        </a:accent4>
        <a:accent5>
          <a:srgbClr val="FFD6AA"/>
        </a:accent5>
        <a:accent6>
          <a:srgbClr val="E76C00"/>
        </a:accent6>
        <a:hlink>
          <a:srgbClr val="0182AC"/>
        </a:hlink>
        <a:folHlink>
          <a:srgbClr val="62AC1E"/>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WRM Powerpoint template dev 2">
  <a:themeElements>
    <a:clrScheme name="WRM">
      <a:dk1>
        <a:srgbClr val="1B2A41"/>
      </a:dk1>
      <a:lt1>
        <a:sysClr val="window" lastClr="FFFFFF"/>
      </a:lt1>
      <a:dk2>
        <a:srgbClr val="006860"/>
      </a:dk2>
      <a:lt2>
        <a:srgbClr val="73B632"/>
      </a:lt2>
      <a:accent1>
        <a:srgbClr val="033873"/>
      </a:accent1>
      <a:accent2>
        <a:srgbClr val="343B39"/>
      </a:accent2>
      <a:accent3>
        <a:srgbClr val="9BBB59"/>
      </a:accent3>
      <a:accent4>
        <a:srgbClr val="1B2A41"/>
      </a:accent4>
      <a:accent5>
        <a:srgbClr val="4BACC6"/>
      </a:accent5>
      <a:accent6>
        <a:srgbClr val="B5BDBE"/>
      </a:accent6>
      <a:hlink>
        <a:srgbClr val="73B632"/>
      </a:hlink>
      <a:folHlink>
        <a:srgbClr val="73B63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AU" altLang="en-US" sz="1800" b="0" i="0" u="none" strike="noStrike" cap="none" normalizeH="0" baseline="0" smtClean="0">
            <a:ln>
              <a:noFill/>
            </a:ln>
            <a:solidFill>
              <a:srgbClr val="777777"/>
            </a:solidFill>
            <a:effectLst/>
            <a:latin typeface="Tahoma" panose="020B060403050404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AU" altLang="en-US" sz="1800" b="0" i="0" u="none" strike="noStrike" cap="none" normalizeH="0" baseline="0" smtClean="0">
            <a:ln>
              <a:noFill/>
            </a:ln>
            <a:solidFill>
              <a:srgbClr val="777777"/>
            </a:solidFill>
            <a:effectLst/>
            <a:latin typeface="Tahoma" panose="020B060403050404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WM Template.potx" id="{F31289C6-607E-44F9-9E57-F1ADCD16DBE2}" vid="{C7049728-BE28-4BB1-B644-B6E3DFA9FB86}"/>
    </a:ext>
  </a:extLst>
</a:theme>
</file>

<file path=ppt/theme/theme8.xml><?xml version="1.0" encoding="utf-8"?>
<a:theme xmlns:a="http://schemas.openxmlformats.org/drawingml/2006/main" name="Analytecon Presentation">
  <a:themeElements>
    <a:clrScheme name="Custom 7">
      <a:dk1>
        <a:srgbClr val="857362"/>
      </a:dk1>
      <a:lt1>
        <a:srgbClr val="FFFFFF"/>
      </a:lt1>
      <a:dk2>
        <a:srgbClr val="FF6600"/>
      </a:dk2>
      <a:lt2>
        <a:srgbClr val="DFDCB7"/>
      </a:lt2>
      <a:accent1>
        <a:srgbClr val="857362"/>
      </a:accent1>
      <a:accent2>
        <a:srgbClr val="857362"/>
      </a:accent2>
      <a:accent3>
        <a:srgbClr val="857362"/>
      </a:accent3>
      <a:accent4>
        <a:srgbClr val="857362"/>
      </a:accent4>
      <a:accent5>
        <a:srgbClr val="C89F5D"/>
      </a:accent5>
      <a:accent6>
        <a:srgbClr val="B1A089"/>
      </a:accent6>
      <a:hlink>
        <a:srgbClr val="D25814"/>
      </a:hlink>
      <a:folHlink>
        <a:srgbClr val="849A0A"/>
      </a:folHlink>
    </a:clrScheme>
    <a:fontScheme name="AnatlytEcon">
      <a:majorFont>
        <a:latin typeface="Verdana"/>
        <a:ea typeface=""/>
        <a:cs typeface=""/>
      </a:majorFont>
      <a:minorFont>
        <a:latin typeface="Verdana"/>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AnalytEcon" id="{8851CB13-7E7A-4E8C-A656-46B9F90DAA00}" vid="{88318E4B-A659-4639-86D4-47301BB9156D}"/>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160603 Full Year Results 2016 Master</Template>
  <TotalTime>102103</TotalTime>
  <Words>10692</Words>
  <Application>Microsoft Office PowerPoint</Application>
  <PresentationFormat>On-screen Show (4:3)</PresentationFormat>
  <Paragraphs>1090</Paragraphs>
  <Slides>109</Slides>
  <Notes>90</Notes>
  <HiddenSlides>0</HiddenSlides>
  <MMClips>0</MMClips>
  <ScaleCrop>false</ScaleCrop>
  <HeadingPairs>
    <vt:vector size="6" baseType="variant">
      <vt:variant>
        <vt:lpstr>Fonts Used</vt:lpstr>
      </vt:variant>
      <vt:variant>
        <vt:i4>18</vt:i4>
      </vt:variant>
      <vt:variant>
        <vt:lpstr>Theme</vt:lpstr>
      </vt:variant>
      <vt:variant>
        <vt:i4>8</vt:i4>
      </vt:variant>
      <vt:variant>
        <vt:lpstr>Slide Titles</vt:lpstr>
      </vt:variant>
      <vt:variant>
        <vt:i4>109</vt:i4>
      </vt:variant>
    </vt:vector>
  </HeadingPairs>
  <TitlesOfParts>
    <vt:vector size="135" baseType="lpstr">
      <vt:lpstr>Arial</vt:lpstr>
      <vt:lpstr>Arial Black</vt:lpstr>
      <vt:lpstr>Arial Narrow</vt:lpstr>
      <vt:lpstr>Calibri</vt:lpstr>
      <vt:lpstr>Calibri </vt:lpstr>
      <vt:lpstr>Calibri Light</vt:lpstr>
      <vt:lpstr>Constantia</vt:lpstr>
      <vt:lpstr>Courier New</vt:lpstr>
      <vt:lpstr>Segoe UI</vt:lpstr>
      <vt:lpstr>Symbol</vt:lpstr>
      <vt:lpstr>Tahoma</vt:lpstr>
      <vt:lpstr>Tahoma (body)</vt:lpstr>
      <vt:lpstr>Times New Roman</vt:lpstr>
      <vt:lpstr>Trebuchet MS</vt:lpstr>
      <vt:lpstr>Verdana</vt:lpstr>
      <vt:lpstr>Wingdings</vt:lpstr>
      <vt:lpstr>Wingdings 2</vt:lpstr>
      <vt:lpstr>Wingdings 3</vt:lpstr>
      <vt:lpstr>160603 Full Year Results 2016 Master</vt:lpstr>
      <vt:lpstr>Office Theme</vt:lpstr>
      <vt:lpstr>GHD 2011 Presentation_TEMPLATE</vt:lpstr>
      <vt:lpstr>US presentation template_Nov07</vt:lpstr>
      <vt:lpstr>WRM Powerpoint template dev 2</vt:lpstr>
      <vt:lpstr>Flow</vt:lpstr>
      <vt:lpstr>Default Design</vt:lpstr>
      <vt:lpstr>Analytecon Presentation</vt:lpstr>
      <vt:lpstr>Whitehaven Coal Limited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Groundwater</vt:lpstr>
      <vt:lpstr>Vickery Extension Project Groundwater Assessment</vt:lpstr>
      <vt:lpstr>Introduction</vt:lpstr>
      <vt:lpstr>Groundwater Model</vt:lpstr>
      <vt:lpstr>Groundwater Assessment</vt:lpstr>
      <vt:lpstr>Bores</vt:lpstr>
      <vt:lpstr>Peer Review Comments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Surface Water</vt:lpstr>
      <vt:lpstr>Vickery Extension Project Surface Water Assessment   </vt:lpstr>
      <vt:lpstr>Vickery Extension Project Surface Water Assessment </vt:lpstr>
      <vt:lpstr>Vickery Extension Project Surface Water Assessment </vt:lpstr>
      <vt:lpstr>Vickery Extension Project Surface Water Assessment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Flooding</vt:lpstr>
      <vt:lpstr>Vickery Extension Project Flood Assessment</vt:lpstr>
      <vt:lpstr>introduction</vt:lpstr>
      <vt:lpstr>INTRODUCTION</vt:lpstr>
      <vt:lpstr>Flood modelling</vt:lpstr>
      <vt:lpstr>Rail spur – conceptual design</vt:lpstr>
      <vt:lpstr>Rail spur – conceptual design</vt:lpstr>
      <vt:lpstr>Rail spur – predicted flood impacts</vt:lpstr>
      <vt:lpstr>Rail spur – detailed design</vt:lpstr>
      <vt:lpstr>Flood modelling – review comments</vt:lpstr>
      <vt:lpstr>IPC Questions</vt:lpstr>
      <vt:lpstr>PowerPoint Presentation</vt:lpstr>
      <vt:lpstr>PowerPoint Presentation</vt:lpstr>
      <vt:lpstr>PowerPoint Presentation</vt:lpstr>
      <vt:lpstr>Air Quality</vt:lpstr>
      <vt:lpstr>Vickery Extension Project  Air Quality</vt:lpstr>
      <vt:lpstr>Introduction</vt:lpstr>
      <vt:lpstr>Objectives and Conclusions</vt:lpstr>
      <vt:lpstr>Modelled Air Quality Controls</vt:lpstr>
      <vt:lpstr>Predicted Results</vt:lpstr>
      <vt:lpstr>Operational Monitoring</vt:lpstr>
      <vt:lpstr>IPC Questions</vt:lpstr>
      <vt:lpstr>The dust modelling does not include impacts of extra traffic on local unsealed roads. What is the extra impact? What would be the impact of sealing all roads leading to the project</vt:lpstr>
      <vt:lpstr>Modelling assumptions &amp; outputs, specifically comparing the Approved mine with the Extension Project, including mine extraction, load &amp; haul operations, CHPP, transport, overburden handling, rehabilitation &amp; inputs from other Whitehaven mines</vt:lpstr>
      <vt:lpstr>Details confirming the scenarios modelled include worst case. Details of the definition of worst case</vt:lpstr>
      <vt:lpstr>Results on any model calibration with the existing operating mines in the locality</vt:lpstr>
      <vt:lpstr>Dust impacts on agricultural activity, particularly cotton</vt:lpstr>
      <vt:lpstr>Consideration of covered coal wagons</vt:lpstr>
      <vt:lpstr>Consideration of the establishment of an air quality monitoring station at Boggabri</vt:lpstr>
      <vt:lpstr>Noise</vt:lpstr>
      <vt:lpstr>PowerPoint Presentation</vt:lpstr>
      <vt:lpstr>Introduction</vt:lpstr>
      <vt:lpstr>Objectives and Conclusions</vt:lpstr>
      <vt:lpstr>Reasonable and Feasible Mitigation</vt:lpstr>
      <vt:lpstr>Reasonable and Feasible Mitigation</vt:lpstr>
      <vt:lpstr>Operational Noise Assessment</vt:lpstr>
      <vt:lpstr>Comparison to Approved Mine</vt:lpstr>
      <vt:lpstr>Rail Noise</vt:lpstr>
      <vt:lpstr>Blasting Assessment</vt:lpstr>
      <vt:lpstr>Operational Noise Management</vt:lpstr>
      <vt:lpstr>IPC Questions</vt:lpstr>
      <vt:lpstr>Questions have been raised about the noise modelling contours. Can the proponent demonstrate that their approach gives valid results for similar scenarios at their other local mine sites (i.e. show that their modelling works)? What is the sensitivity of the predictions to changes in noise assumptions</vt:lpstr>
      <vt:lpstr>Can potential noise from the elevated rail spur be ameliorated (e.g. sound barriers on the viaduct)</vt:lpstr>
      <vt:lpstr>Modelling assumptions &amp; outputs, specifically comparing the Approved mine with the Extension Project, including mine extraction, load &amp; haul operations, CHPP, transport, overburden handling, rehabilitation &amp; inputs from other Whitehaven mines</vt:lpstr>
      <vt:lpstr>Details confirming the scenarios modelled include worst case. Details of the definition of worst case</vt:lpstr>
      <vt:lpstr>Modelling of staged infrastructure &amp; handling of imported coal from other Whitehaven sites &amp; how is it considered in the noise assessment scenarios</vt:lpstr>
      <vt:lpstr>Timing of overburden placement &amp; worst-case noise emissions  </vt:lpstr>
      <vt:lpstr>Details of any further mitigation measures considered/modelled &amp; not included in the results</vt:lpstr>
      <vt:lpstr>Economics</vt:lpstr>
      <vt:lpstr>Vickery Economic Assessment </vt:lpstr>
      <vt:lpstr>Introduction </vt:lpstr>
      <vt:lpstr>Objectives and Conclusions  </vt:lpstr>
      <vt:lpstr>General Approach</vt:lpstr>
      <vt:lpstr>Net Benefits – NSW </vt:lpstr>
      <vt:lpstr>Net Benefits – Local economy</vt:lpstr>
      <vt:lpstr>DPE Peer Review (Marsden-Jacobs) </vt:lpstr>
      <vt:lpstr>A Conservative View</vt:lpstr>
      <vt:lpstr>Agriculture</vt:lpstr>
      <vt:lpstr>Mining</vt:lpstr>
      <vt:lpstr>PowerPoint Presentation</vt:lpstr>
      <vt:lpstr>PowerPoint Presentation</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Vickery IPC Briefing Presentation (25 Feb 2019)</dc:title>
  <dc:creator>Ian McAleese</dc:creator>
  <cp:lastModifiedBy>Resource Strategies</cp:lastModifiedBy>
  <cp:revision>1143</cp:revision>
  <cp:lastPrinted>2018-12-04T01:02:25Z</cp:lastPrinted>
  <dcterms:created xsi:type="dcterms:W3CDTF">2016-06-03T00:43:47Z</dcterms:created>
  <dcterms:modified xsi:type="dcterms:W3CDTF">2019-02-27T01:02:57Z</dcterms:modified>
</cp:coreProperties>
</file>