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8" r:id="rId3"/>
    <p:sldId id="264" r:id="rId4"/>
    <p:sldId id="257" r:id="rId5"/>
    <p:sldId id="265" r:id="rId6"/>
    <p:sldId id="270" r:id="rId7"/>
    <p:sldId id="283" r:id="rId8"/>
    <p:sldId id="285" r:id="rId9"/>
    <p:sldId id="286" r:id="rId10"/>
    <p:sldId id="261" r:id="rId11"/>
    <p:sldId id="287" r:id="rId12"/>
    <p:sldId id="271" r:id="rId13"/>
    <p:sldId id="269" r:id="rId14"/>
    <p:sldId id="268" r:id="rId15"/>
    <p:sldId id="282" r:id="rId16"/>
    <p:sldId id="290" r:id="rId17"/>
    <p:sldId id="277" r:id="rId18"/>
    <p:sldId id="272" r:id="rId19"/>
    <p:sldId id="273" r:id="rId20"/>
    <p:sldId id="289" r:id="rId21"/>
    <p:sldId id="279" r:id="rId22"/>
    <p:sldId id="28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ct" initials="s" lastIdx="1" clrIdx="0">
    <p:extLst>
      <p:ext uri="{19B8F6BF-5375-455C-9EA6-DF929625EA0E}">
        <p15:presenceInfo xmlns:p15="http://schemas.microsoft.com/office/powerpoint/2012/main" userId="spec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C9CD6"/>
    <a:srgbClr val="262626"/>
    <a:srgbClr val="9AAB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120"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219FCE-5360-4679-BC15-C8E64824EB46}" type="datetimeFigureOut">
              <a:rPr lang="en-AU" smtClean="0"/>
              <a:t>17/05/2019</a:t>
            </a:fld>
            <a:endParaRPr lang="en-A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707357-961A-4F42-98C2-3DFEC528592D}" type="slidenum">
              <a:rPr lang="en-AU" smtClean="0"/>
              <a:t>‹#›</a:t>
            </a:fld>
            <a:endParaRPr lang="en-AU" dirty="0"/>
          </a:p>
        </p:txBody>
      </p:sp>
    </p:spTree>
    <p:extLst>
      <p:ext uri="{BB962C8B-B14F-4D97-AF65-F5344CB8AC3E}">
        <p14:creationId xmlns:p14="http://schemas.microsoft.com/office/powerpoint/2010/main" val="671114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4B5083-479F-46EA-B74E-490473089D60}" type="datetime1">
              <a:rPr lang="en-AU" smtClean="0"/>
              <a:t>17/05/2019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A711C06C-1563-438E-9BCC-7AEF83BB26E1}" type="slidenum">
              <a:rPr lang="en-AU" smtClean="0"/>
              <a:t>‹#›</a:t>
            </a:fld>
            <a:endParaRPr lang="en-AU" dirty="0"/>
          </a:p>
        </p:txBody>
      </p:sp>
    </p:spTree>
    <p:extLst>
      <p:ext uri="{BB962C8B-B14F-4D97-AF65-F5344CB8AC3E}">
        <p14:creationId xmlns:p14="http://schemas.microsoft.com/office/powerpoint/2010/main" val="3657804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B3209C-2BD2-49FF-BCCA-5E78D7B28632}" type="datetime1">
              <a:rPr lang="en-AU" smtClean="0"/>
              <a:t>17/05/2019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A711C06C-1563-438E-9BCC-7AEF83BB26E1}" type="slidenum">
              <a:rPr lang="en-AU" smtClean="0"/>
              <a:t>‹#›</a:t>
            </a:fld>
            <a:endParaRPr lang="en-AU" dirty="0"/>
          </a:p>
        </p:txBody>
      </p:sp>
    </p:spTree>
    <p:extLst>
      <p:ext uri="{BB962C8B-B14F-4D97-AF65-F5344CB8AC3E}">
        <p14:creationId xmlns:p14="http://schemas.microsoft.com/office/powerpoint/2010/main" val="42559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5A35D5-80C0-462E-9CEA-291E376E53E2}" type="datetime1">
              <a:rPr lang="en-AU" smtClean="0"/>
              <a:t>17/05/2019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A711C06C-1563-438E-9BCC-7AEF83BB26E1}" type="slidenum">
              <a:rPr lang="en-AU" smtClean="0"/>
              <a:t>‹#›</a:t>
            </a:fld>
            <a:endParaRPr lang="en-AU" dirty="0"/>
          </a:p>
        </p:txBody>
      </p:sp>
    </p:spTree>
    <p:extLst>
      <p:ext uri="{BB962C8B-B14F-4D97-AF65-F5344CB8AC3E}">
        <p14:creationId xmlns:p14="http://schemas.microsoft.com/office/powerpoint/2010/main" val="2531108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A9056A-C36F-4E60-AFDC-734FA14B55F9}" type="datetime1">
              <a:rPr lang="en-AU" smtClean="0"/>
              <a:t>17/05/2019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A711C06C-1563-438E-9BCC-7AEF83BB26E1}" type="slidenum">
              <a:rPr lang="en-AU" smtClean="0"/>
              <a:t>‹#›</a:t>
            </a:fld>
            <a:endParaRPr lang="en-AU" dirty="0"/>
          </a:p>
        </p:txBody>
      </p:sp>
    </p:spTree>
    <p:extLst>
      <p:ext uri="{BB962C8B-B14F-4D97-AF65-F5344CB8AC3E}">
        <p14:creationId xmlns:p14="http://schemas.microsoft.com/office/powerpoint/2010/main" val="554556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195AC3-BCE4-4073-BD47-CB084376A771}" type="datetime1">
              <a:rPr lang="en-AU" smtClean="0"/>
              <a:t>17/05/2019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A711C06C-1563-438E-9BCC-7AEF83BB26E1}" type="slidenum">
              <a:rPr lang="en-AU" smtClean="0"/>
              <a:t>‹#›</a:t>
            </a:fld>
            <a:endParaRPr lang="en-AU" dirty="0"/>
          </a:p>
        </p:txBody>
      </p:sp>
    </p:spTree>
    <p:extLst>
      <p:ext uri="{BB962C8B-B14F-4D97-AF65-F5344CB8AC3E}">
        <p14:creationId xmlns:p14="http://schemas.microsoft.com/office/powerpoint/2010/main" val="2176668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88530A-B104-4AAF-B9D0-D6457AAB65B4}" type="datetime1">
              <a:rPr lang="en-AU" smtClean="0"/>
              <a:t>17/05/2019</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A711C06C-1563-438E-9BCC-7AEF83BB26E1}" type="slidenum">
              <a:rPr lang="en-AU" smtClean="0"/>
              <a:t>‹#›</a:t>
            </a:fld>
            <a:endParaRPr lang="en-AU" dirty="0"/>
          </a:p>
        </p:txBody>
      </p:sp>
    </p:spTree>
    <p:extLst>
      <p:ext uri="{BB962C8B-B14F-4D97-AF65-F5344CB8AC3E}">
        <p14:creationId xmlns:p14="http://schemas.microsoft.com/office/powerpoint/2010/main" val="27120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466148-10BF-4FF0-A2E1-7ECC3348FCAB}" type="datetime1">
              <a:rPr lang="en-AU" smtClean="0"/>
              <a:t>17/05/2019</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A711C06C-1563-438E-9BCC-7AEF83BB26E1}" type="slidenum">
              <a:rPr lang="en-AU" smtClean="0"/>
              <a:t>‹#›</a:t>
            </a:fld>
            <a:endParaRPr lang="en-AU" dirty="0"/>
          </a:p>
        </p:txBody>
      </p:sp>
    </p:spTree>
    <p:extLst>
      <p:ext uri="{BB962C8B-B14F-4D97-AF65-F5344CB8AC3E}">
        <p14:creationId xmlns:p14="http://schemas.microsoft.com/office/powerpoint/2010/main" val="828489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917456-7F0B-4E48-830B-3D6CDFEBB07D}" type="datetime1">
              <a:rPr lang="en-AU" smtClean="0"/>
              <a:t>17/05/2019</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A711C06C-1563-438E-9BCC-7AEF83BB26E1}" type="slidenum">
              <a:rPr lang="en-AU" smtClean="0"/>
              <a:t>‹#›</a:t>
            </a:fld>
            <a:endParaRPr lang="en-AU" dirty="0"/>
          </a:p>
        </p:txBody>
      </p:sp>
    </p:spTree>
    <p:extLst>
      <p:ext uri="{BB962C8B-B14F-4D97-AF65-F5344CB8AC3E}">
        <p14:creationId xmlns:p14="http://schemas.microsoft.com/office/powerpoint/2010/main" val="3606030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A1AE45-3684-45C0-893D-6D36BB17F1C7}" type="datetime1">
              <a:rPr lang="en-AU" smtClean="0"/>
              <a:t>17/05/2019</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A711C06C-1563-438E-9BCC-7AEF83BB26E1}" type="slidenum">
              <a:rPr lang="en-AU" smtClean="0"/>
              <a:t>‹#›</a:t>
            </a:fld>
            <a:endParaRPr lang="en-AU" dirty="0"/>
          </a:p>
        </p:txBody>
      </p:sp>
    </p:spTree>
    <p:extLst>
      <p:ext uri="{BB962C8B-B14F-4D97-AF65-F5344CB8AC3E}">
        <p14:creationId xmlns:p14="http://schemas.microsoft.com/office/powerpoint/2010/main" val="1463072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4D9622-7133-472C-B06A-937DE3DE4338}" type="datetime1">
              <a:rPr lang="en-AU" smtClean="0"/>
              <a:t>17/05/2019</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A711C06C-1563-438E-9BCC-7AEF83BB26E1}" type="slidenum">
              <a:rPr lang="en-AU" smtClean="0"/>
              <a:t>‹#›</a:t>
            </a:fld>
            <a:endParaRPr lang="en-AU" dirty="0"/>
          </a:p>
        </p:txBody>
      </p:sp>
    </p:spTree>
    <p:extLst>
      <p:ext uri="{BB962C8B-B14F-4D97-AF65-F5344CB8AC3E}">
        <p14:creationId xmlns:p14="http://schemas.microsoft.com/office/powerpoint/2010/main" val="2138474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977C06-60AC-4C0E-AC10-53F5C0970B9A}" type="datetime1">
              <a:rPr lang="en-AU" smtClean="0"/>
              <a:t>17/05/2019</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A711C06C-1563-438E-9BCC-7AEF83BB26E1}" type="slidenum">
              <a:rPr lang="en-AU" smtClean="0"/>
              <a:t>‹#›</a:t>
            </a:fld>
            <a:endParaRPr lang="en-AU" dirty="0"/>
          </a:p>
        </p:txBody>
      </p:sp>
    </p:spTree>
    <p:extLst>
      <p:ext uri="{BB962C8B-B14F-4D97-AF65-F5344CB8AC3E}">
        <p14:creationId xmlns:p14="http://schemas.microsoft.com/office/powerpoint/2010/main" val="264340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CD221B-BDCF-4EC8-9644-651A5537BDE2}" type="datetime1">
              <a:rPr lang="en-AU" smtClean="0"/>
              <a:t>17/05/2019</a:t>
            </a:fld>
            <a:endParaRPr lang="en-AU"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11C06C-1563-438E-9BCC-7AEF83BB26E1}" type="slidenum">
              <a:rPr lang="en-AU" smtClean="0"/>
              <a:t>‹#›</a:t>
            </a:fld>
            <a:endParaRPr lang="en-AU" dirty="0"/>
          </a:p>
        </p:txBody>
      </p:sp>
    </p:spTree>
    <p:extLst>
      <p:ext uri="{BB962C8B-B14F-4D97-AF65-F5344CB8AC3E}">
        <p14:creationId xmlns:p14="http://schemas.microsoft.com/office/powerpoint/2010/main" val="41253342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jsouthwood@spectrafin.com.a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ecouncil.lanecove.nsw.gov.au/TRIM/documents_TE/765148520/TRIM_HillPDA%20advice%20on%20Community%20facilities%20uplift%20-%20July%202017_1193642.PDF" TargetMode="External"/><Relationship Id="rId2" Type="http://schemas.openxmlformats.org/officeDocument/2006/relationships/hyperlink" Target="http://ecouncil.lanecove.nsw.gov.au/TRIM/documents_TE/765148517/TRIM_HillPDA%20advice%20on%20S94%20Open%20Space%20contribution%20August%202017_1183436.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ecouncil.lanecove.nsw.gov.au/TRIM/documents_TE/942789661/TRIM_REPORT%20-%20St%20Leonards%20South%20Draft%20DCP%20%20LMP%20and%20S94_1201403.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E87DE-C00D-4FFA-815C-37B260B32DD1}"/>
              </a:ext>
            </a:extLst>
          </p:cNvPr>
          <p:cNvSpPr>
            <a:spLocks noGrp="1"/>
          </p:cNvSpPr>
          <p:nvPr>
            <p:ph type="ctrTitle"/>
          </p:nvPr>
        </p:nvSpPr>
        <p:spPr>
          <a:xfrm>
            <a:off x="1545554" y="2653116"/>
            <a:ext cx="9100892" cy="1584182"/>
          </a:xfrm>
        </p:spPr>
        <p:txBody>
          <a:bodyPr>
            <a:normAutofit fontScale="90000"/>
          </a:bodyPr>
          <a:lstStyle/>
          <a:p>
            <a:pPr algn="l"/>
            <a:br>
              <a:rPr lang="en-AU" sz="1400" dirty="0"/>
            </a:br>
            <a:br>
              <a:rPr lang="en-AU" sz="1400" dirty="0"/>
            </a:br>
            <a:br>
              <a:rPr lang="en-AU" sz="1400" dirty="0"/>
            </a:br>
            <a:br>
              <a:rPr lang="en-AU" sz="1400" dirty="0"/>
            </a:br>
            <a:br>
              <a:rPr lang="en-AU" sz="1400" dirty="0"/>
            </a:br>
            <a:br>
              <a:rPr lang="en-AU" sz="1400" dirty="0"/>
            </a:br>
            <a:br>
              <a:rPr lang="en-AU" sz="1400" dirty="0"/>
            </a:br>
            <a:br>
              <a:rPr lang="en-AU" sz="1400" dirty="0"/>
            </a:br>
            <a:br>
              <a:rPr lang="en-AU" sz="1400" dirty="0"/>
            </a:br>
            <a:br>
              <a:rPr lang="en-AU" sz="1400" dirty="0"/>
            </a:br>
            <a:br>
              <a:rPr lang="en-AU" sz="1400" dirty="0"/>
            </a:br>
            <a:r>
              <a:rPr lang="en-AU" sz="1400" dirty="0"/>
              <a:t>						</a:t>
            </a:r>
            <a:r>
              <a:rPr lang="en-AU" sz="1600" b="1" dirty="0"/>
              <a:t>Submission to the </a:t>
            </a:r>
            <a:br>
              <a:rPr lang="en-AU" sz="1600" b="1" dirty="0"/>
            </a:br>
            <a:r>
              <a:rPr lang="en-AU" sz="1600" b="1" dirty="0"/>
              <a:t>						Independent Planning Commission 20 May 2019</a:t>
            </a:r>
            <a:br>
              <a:rPr lang="en-AU" sz="1600" b="1" dirty="0"/>
            </a:br>
            <a:br>
              <a:rPr lang="en-AU" sz="1600" b="1" dirty="0"/>
            </a:br>
            <a:br>
              <a:rPr lang="en-AU" sz="1400" dirty="0"/>
            </a:br>
            <a:r>
              <a:rPr lang="en-AU" sz="1400" dirty="0"/>
              <a:t>	</a:t>
            </a:r>
            <a:r>
              <a:rPr lang="en-AU" sz="2200" b="1" dirty="0"/>
              <a:t>DELIVERY OF OPEN SPACE </a:t>
            </a:r>
            <a:br>
              <a:rPr lang="en-AU" sz="2200" b="1" dirty="0"/>
            </a:br>
            <a:r>
              <a:rPr lang="en-AU" sz="2200" b="1" dirty="0"/>
              <a:t>	St Leonards South Planning Proposal</a:t>
            </a:r>
          </a:p>
        </p:txBody>
      </p:sp>
      <p:sp>
        <p:nvSpPr>
          <p:cNvPr id="3" name="Subtitle 2">
            <a:extLst>
              <a:ext uri="{FF2B5EF4-FFF2-40B4-BE49-F238E27FC236}">
                <a16:creationId xmlns:a16="http://schemas.microsoft.com/office/drawing/2014/main" id="{5EC54BAE-0D13-4652-B44B-789C053EF947}"/>
              </a:ext>
            </a:extLst>
          </p:cNvPr>
          <p:cNvSpPr>
            <a:spLocks noGrp="1"/>
          </p:cNvSpPr>
          <p:nvPr>
            <p:ph type="subTitle" idx="1"/>
          </p:nvPr>
        </p:nvSpPr>
        <p:spPr>
          <a:xfrm>
            <a:off x="2560320" y="4237297"/>
            <a:ext cx="6991643" cy="1047643"/>
          </a:xfrm>
        </p:spPr>
        <p:txBody>
          <a:bodyPr>
            <a:noAutofit/>
          </a:bodyPr>
          <a:lstStyle/>
          <a:p>
            <a:pPr algn="l"/>
            <a:r>
              <a:rPr lang="en-AU" sz="1400" i="1" dirty="0"/>
              <a:t>John Southwood</a:t>
            </a:r>
          </a:p>
          <a:p>
            <a:pPr algn="l"/>
            <a:r>
              <a:rPr lang="en-AU" sz="1400" i="1" dirty="0"/>
              <a:t>17 Mitchell St Greenwich</a:t>
            </a:r>
          </a:p>
          <a:p>
            <a:pPr algn="l"/>
            <a:r>
              <a:rPr lang="en-AU" sz="1400" i="1" dirty="0">
                <a:hlinkClick r:id="rId2"/>
              </a:rPr>
              <a:t>jsouthwood@spectrafin.com.au</a:t>
            </a:r>
            <a:endParaRPr lang="en-AU" sz="1400" i="1" dirty="0"/>
          </a:p>
          <a:p>
            <a:pPr algn="l"/>
            <a:r>
              <a:rPr lang="en-AU" sz="1400" i="1" dirty="0"/>
              <a:t>M: 0412 137 080</a:t>
            </a:r>
          </a:p>
        </p:txBody>
      </p:sp>
      <p:sp>
        <p:nvSpPr>
          <p:cNvPr id="4" name="Slide Number Placeholder 3">
            <a:extLst>
              <a:ext uri="{FF2B5EF4-FFF2-40B4-BE49-F238E27FC236}">
                <a16:creationId xmlns:a16="http://schemas.microsoft.com/office/drawing/2014/main" id="{E4EB6CE1-91BC-47AD-AE25-7DA54BFCDD0F}"/>
              </a:ext>
            </a:extLst>
          </p:cNvPr>
          <p:cNvSpPr>
            <a:spLocks noGrp="1"/>
          </p:cNvSpPr>
          <p:nvPr>
            <p:ph type="sldNum" sz="quarter" idx="12"/>
          </p:nvPr>
        </p:nvSpPr>
        <p:spPr>
          <a:xfrm>
            <a:off x="8820150" y="6356350"/>
            <a:ext cx="2533650" cy="365125"/>
          </a:xfrm>
        </p:spPr>
        <p:txBody>
          <a:bodyPr>
            <a:normAutofit/>
          </a:bodyPr>
          <a:lstStyle/>
          <a:p>
            <a:pPr>
              <a:spcAft>
                <a:spcPts val="600"/>
              </a:spcAft>
            </a:pPr>
            <a:fld id="{A711C06C-1563-438E-9BCC-7AEF83BB26E1}" type="slidenum">
              <a:rPr lang="en-AU">
                <a:solidFill>
                  <a:srgbClr val="FFFFFF">
                    <a:alpha val="80000"/>
                  </a:srgbClr>
                </a:solidFill>
              </a:rPr>
              <a:pPr>
                <a:spcAft>
                  <a:spcPts val="600"/>
                </a:spcAft>
              </a:pPr>
              <a:t>1</a:t>
            </a:fld>
            <a:endParaRPr lang="en-AU" dirty="0">
              <a:solidFill>
                <a:srgbClr val="FFFFFF">
                  <a:alpha val="80000"/>
                </a:srgbClr>
              </a:solidFill>
            </a:endParaRPr>
          </a:p>
        </p:txBody>
      </p:sp>
      <p:pic>
        <p:nvPicPr>
          <p:cNvPr id="6" name="Picture 5" descr="A close up of a logo&#10;&#10;Description automatically generated">
            <a:extLst>
              <a:ext uri="{FF2B5EF4-FFF2-40B4-BE49-F238E27FC236}">
                <a16:creationId xmlns:a16="http://schemas.microsoft.com/office/drawing/2014/main" id="{01C29BE5-0438-44CE-8378-98A567C9C3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0585" y="556199"/>
            <a:ext cx="3079129" cy="1598326"/>
          </a:xfrm>
          <a:prstGeom prst="rect">
            <a:avLst/>
          </a:prstGeom>
        </p:spPr>
      </p:pic>
    </p:spTree>
    <p:extLst>
      <p:ext uri="{BB962C8B-B14F-4D97-AF65-F5344CB8AC3E}">
        <p14:creationId xmlns:p14="http://schemas.microsoft.com/office/powerpoint/2010/main" val="1815333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42847-FA75-4643-A2D9-E6D1E0F0E36F}"/>
              </a:ext>
            </a:extLst>
          </p:cNvPr>
          <p:cNvSpPr>
            <a:spLocks noGrp="1"/>
          </p:cNvSpPr>
          <p:nvPr>
            <p:ph type="title"/>
          </p:nvPr>
        </p:nvSpPr>
        <p:spPr>
          <a:xfrm>
            <a:off x="648929" y="629266"/>
            <a:ext cx="5127031" cy="1676603"/>
          </a:xfrm>
        </p:spPr>
        <p:txBody>
          <a:bodyPr vert="horz" lIns="91440" tIns="45720" rIns="91440" bIns="45720" rtlCol="0" anchor="ctr">
            <a:normAutofit fontScale="90000"/>
          </a:bodyPr>
          <a:lstStyle/>
          <a:p>
            <a:r>
              <a:rPr lang="en-US" dirty="0"/>
              <a:t>Extract Viability – HillPDA – 12 July 2017 Letter to LCC</a:t>
            </a:r>
            <a:br>
              <a:rPr lang="en-US" dirty="0"/>
            </a:br>
            <a:endParaRPr lang="en-US" dirty="0"/>
          </a:p>
        </p:txBody>
      </p:sp>
      <p:sp>
        <p:nvSpPr>
          <p:cNvPr id="6" name="TextBox 5">
            <a:extLst>
              <a:ext uri="{FF2B5EF4-FFF2-40B4-BE49-F238E27FC236}">
                <a16:creationId xmlns:a16="http://schemas.microsoft.com/office/drawing/2014/main" id="{E705B48E-DD68-48A1-812A-0A6780C3FB2B}"/>
              </a:ext>
            </a:extLst>
          </p:cNvPr>
          <p:cNvSpPr txBox="1"/>
          <p:nvPr/>
        </p:nvSpPr>
        <p:spPr>
          <a:xfrm>
            <a:off x="648930" y="2438400"/>
            <a:ext cx="5127030" cy="3785419"/>
          </a:xfrm>
          <a:prstGeom prst="rect">
            <a:avLst/>
          </a:prstGeom>
        </p:spPr>
        <p:txBody>
          <a:bodyPr vert="horz" lIns="91440" tIns="45720" rIns="91440" bIns="45720" rtlCol="0">
            <a:normAutofit/>
          </a:bodyPr>
          <a:lstStyle/>
          <a:p>
            <a:pPr indent="-228600" defTabSz="914400">
              <a:lnSpc>
                <a:spcPct val="90000"/>
              </a:lnSpc>
              <a:spcAft>
                <a:spcPts val="600"/>
              </a:spcAft>
              <a:buFont typeface="Arial" panose="020B0604020202020204" pitchFamily="34" charset="0"/>
              <a:buChar char="•"/>
            </a:pPr>
            <a:r>
              <a:rPr lang="en-US" dirty="0"/>
              <a:t>NOTE</a:t>
            </a:r>
          </a:p>
          <a:p>
            <a:pPr defTabSz="914400">
              <a:lnSpc>
                <a:spcPct val="90000"/>
              </a:lnSpc>
              <a:spcAft>
                <a:spcPts val="600"/>
              </a:spcAft>
            </a:pPr>
            <a:endParaRPr lang="en-US" dirty="0"/>
          </a:p>
          <a:p>
            <a:pPr defTabSz="914400">
              <a:lnSpc>
                <a:spcPct val="90000"/>
              </a:lnSpc>
              <a:spcAft>
                <a:spcPts val="600"/>
              </a:spcAft>
            </a:pPr>
            <a:r>
              <a:rPr lang="en-US" dirty="0"/>
              <a:t>The Subject land is the proposed  3,775 sqm open space</a:t>
            </a:r>
          </a:p>
          <a:p>
            <a:pPr indent="-228600" defTabSz="914400">
              <a:lnSpc>
                <a:spcPct val="90000"/>
              </a:lnSpc>
              <a:spcAft>
                <a:spcPts val="600"/>
              </a:spcAft>
              <a:buFont typeface="Arial" panose="020B0604020202020204" pitchFamily="34" charset="0"/>
              <a:buChar char="•"/>
            </a:pPr>
            <a:endParaRPr lang="en-US" dirty="0"/>
          </a:p>
          <a:p>
            <a:pPr defTabSz="914400">
              <a:lnSpc>
                <a:spcPct val="90000"/>
              </a:lnSpc>
              <a:spcAft>
                <a:spcPts val="600"/>
              </a:spcAft>
            </a:pPr>
            <a:r>
              <a:rPr lang="en-US" dirty="0"/>
              <a:t>LOT SIZE FOR DEVELOPMENT IS NOT AN ISSUE TO THIS CONCLUSION</a:t>
            </a:r>
          </a:p>
          <a:p>
            <a:pPr indent="-228600" defTabSz="914400">
              <a:lnSpc>
                <a:spcPct val="90000"/>
              </a:lnSpc>
              <a:spcAft>
                <a:spcPts val="600"/>
              </a:spcAft>
              <a:buFont typeface="Arial" panose="020B0604020202020204" pitchFamily="34" charset="0"/>
              <a:buChar char="•"/>
            </a:pPr>
            <a:endParaRPr lang="en-US" dirty="0"/>
          </a:p>
          <a:p>
            <a:pPr defTabSz="914400">
              <a:lnSpc>
                <a:spcPct val="90000"/>
              </a:lnSpc>
              <a:spcAft>
                <a:spcPts val="600"/>
              </a:spcAft>
            </a:pPr>
            <a:r>
              <a:rPr lang="en-US" dirty="0"/>
              <a:t>ORIGINAL HILLPDA FEASIBILITY WAS BASED ON A LOT SIZE OF 1,671 SQ M</a:t>
            </a:r>
          </a:p>
          <a:p>
            <a:pPr defTabSz="914400">
              <a:lnSpc>
                <a:spcPct val="90000"/>
              </a:lnSpc>
              <a:spcAft>
                <a:spcPts val="600"/>
              </a:spcAft>
            </a:pPr>
            <a:r>
              <a:rPr lang="en-US" dirty="0"/>
              <a:t>(Pg. 26 Independent Review of Viability of Planning Controls – February 2015)</a:t>
            </a:r>
          </a:p>
          <a:p>
            <a:pPr indent="-228600" defTabSz="914400">
              <a:lnSpc>
                <a:spcPct val="90000"/>
              </a:lnSpc>
              <a:spcAft>
                <a:spcPts val="600"/>
              </a:spcAft>
              <a:buFont typeface="Arial" panose="020B0604020202020204" pitchFamily="34" charset="0"/>
              <a:buChar char="•"/>
            </a:pPr>
            <a:endParaRPr lang="en-US" dirty="0"/>
          </a:p>
          <a:p>
            <a:pPr indent="-228600" defTabSz="914400">
              <a:lnSpc>
                <a:spcPct val="90000"/>
              </a:lnSpc>
              <a:spcAft>
                <a:spcPts val="600"/>
              </a:spcAft>
              <a:buFont typeface="Arial" panose="020B0604020202020204" pitchFamily="34" charset="0"/>
              <a:buChar char="•"/>
            </a:pPr>
            <a:endParaRPr lang="en-US" dirty="0"/>
          </a:p>
        </p:txBody>
      </p:sp>
      <p:pic>
        <p:nvPicPr>
          <p:cNvPr id="4" name="Content Placeholder 3">
            <a:extLst>
              <a:ext uri="{FF2B5EF4-FFF2-40B4-BE49-F238E27FC236}">
                <a16:creationId xmlns:a16="http://schemas.microsoft.com/office/drawing/2014/main" id="{2A8EAB19-F79F-4B5E-B1A3-6F2FFB99E349}"/>
              </a:ext>
            </a:extLst>
          </p:cNvPr>
          <p:cNvPicPr>
            <a:picLocks noGrp="1" noChangeAspect="1"/>
          </p:cNvPicPr>
          <p:nvPr>
            <p:ph idx="1"/>
          </p:nvPr>
        </p:nvPicPr>
        <p:blipFill rotWithShape="1">
          <a:blip r:embed="rId2"/>
          <a:srcRect r="86" b="3"/>
          <a:stretch/>
        </p:blipFill>
        <p:spPr>
          <a:xfrm>
            <a:off x="6096000" y="629266"/>
            <a:ext cx="5461724" cy="5577837"/>
          </a:xfrm>
          <a:prstGeom prst="rect">
            <a:avLst/>
          </a:prstGeom>
          <a:solidFill>
            <a:srgbClr val="FFFF00"/>
          </a:solidFill>
          <a:effectLst/>
        </p:spPr>
      </p:pic>
      <p:sp>
        <p:nvSpPr>
          <p:cNvPr id="5" name="Slide Number Placeholder 4">
            <a:extLst>
              <a:ext uri="{FF2B5EF4-FFF2-40B4-BE49-F238E27FC236}">
                <a16:creationId xmlns:a16="http://schemas.microsoft.com/office/drawing/2014/main" id="{268E34E7-3663-403E-B6D3-C2D684C4D0F9}"/>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914400">
              <a:spcAft>
                <a:spcPts val="600"/>
              </a:spcAft>
              <a:defRPr/>
            </a:pPr>
            <a:fld id="{A711C06C-1563-438E-9BCC-7AEF83BB26E1}" type="slidenum">
              <a:rPr lang="en-US" smtClean="0">
                <a:solidFill>
                  <a:prstClr val="black">
                    <a:tint val="75000"/>
                  </a:prstClr>
                </a:solidFill>
                <a:latin typeface="Calibri" panose="020F0502020204030204"/>
              </a:rPr>
              <a:pPr defTabSz="914400">
                <a:spcAft>
                  <a:spcPts val="600"/>
                </a:spcAft>
                <a:defRPr/>
              </a:pPr>
              <a:t>10</a:t>
            </a:fld>
            <a:endParaRPr lang="en-US" dirty="0">
              <a:solidFill>
                <a:prstClr val="black">
                  <a:tint val="75000"/>
                </a:prstClr>
              </a:solidFill>
              <a:latin typeface="Calibri" panose="020F0502020204030204"/>
            </a:endParaRPr>
          </a:p>
        </p:txBody>
      </p:sp>
      <p:cxnSp>
        <p:nvCxnSpPr>
          <p:cNvPr id="10" name="Straight Arrow Connector 9">
            <a:extLst>
              <a:ext uri="{FF2B5EF4-FFF2-40B4-BE49-F238E27FC236}">
                <a16:creationId xmlns:a16="http://schemas.microsoft.com/office/drawing/2014/main" id="{170C5F7E-C929-4FA6-95D2-2613DDDD6212}"/>
              </a:ext>
            </a:extLst>
          </p:cNvPr>
          <p:cNvCxnSpPr>
            <a:cxnSpLocks/>
          </p:cNvCxnSpPr>
          <p:nvPr/>
        </p:nvCxnSpPr>
        <p:spPr>
          <a:xfrm flipV="1">
            <a:off x="7727795" y="1505415"/>
            <a:ext cx="0" cy="65792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6A6612C-9EE5-4AB4-AC1A-4A2B00D316FE}"/>
              </a:ext>
            </a:extLst>
          </p:cNvPr>
          <p:cNvCxnSpPr>
            <a:cxnSpLocks/>
          </p:cNvCxnSpPr>
          <p:nvPr/>
        </p:nvCxnSpPr>
        <p:spPr>
          <a:xfrm>
            <a:off x="10063975" y="3066585"/>
            <a:ext cx="0" cy="102591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2078409-B9F5-4AB4-9E7F-6A985FFAF2C1}"/>
              </a:ext>
            </a:extLst>
          </p:cNvPr>
          <p:cNvCxnSpPr/>
          <p:nvPr/>
        </p:nvCxnSpPr>
        <p:spPr>
          <a:xfrm>
            <a:off x="6947210" y="2163337"/>
            <a:ext cx="1663390"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AF0D5D0-A443-4EA0-B40B-9F25F9B8AA16}"/>
              </a:ext>
            </a:extLst>
          </p:cNvPr>
          <p:cNvCxnSpPr>
            <a:cxnSpLocks/>
          </p:cNvCxnSpPr>
          <p:nvPr/>
        </p:nvCxnSpPr>
        <p:spPr>
          <a:xfrm>
            <a:off x="6378498" y="3066585"/>
            <a:ext cx="82519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0A14E5AE-A86A-4A8A-9110-8E30E29867A6}"/>
              </a:ext>
            </a:extLst>
          </p:cNvPr>
          <p:cNvCxnSpPr>
            <a:cxnSpLocks/>
          </p:cNvCxnSpPr>
          <p:nvPr/>
        </p:nvCxnSpPr>
        <p:spPr>
          <a:xfrm>
            <a:off x="9846527" y="3066585"/>
            <a:ext cx="434897"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3927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FD3ADA9-1B6C-4044-94B7-EE4C7F32E764}"/>
              </a:ext>
            </a:extLst>
          </p:cNvPr>
          <p:cNvSpPr>
            <a:spLocks noGrp="1"/>
          </p:cNvSpPr>
          <p:nvPr>
            <p:ph type="sldNum" sz="quarter" idx="12"/>
          </p:nvPr>
        </p:nvSpPr>
        <p:spPr/>
        <p:txBody>
          <a:bodyPr/>
          <a:lstStyle/>
          <a:p>
            <a:fld id="{A711C06C-1563-438E-9BCC-7AEF83BB26E1}" type="slidenum">
              <a:rPr lang="en-AU" smtClean="0"/>
              <a:t>11</a:t>
            </a:fld>
            <a:endParaRPr lang="en-AU" dirty="0"/>
          </a:p>
        </p:txBody>
      </p:sp>
      <p:pic>
        <p:nvPicPr>
          <p:cNvPr id="5" name="Picture 4">
            <a:extLst>
              <a:ext uri="{FF2B5EF4-FFF2-40B4-BE49-F238E27FC236}">
                <a16:creationId xmlns:a16="http://schemas.microsoft.com/office/drawing/2014/main" id="{87D3E0E8-C132-44DA-ACDC-A92B70FDEB47}"/>
              </a:ext>
            </a:extLst>
          </p:cNvPr>
          <p:cNvPicPr>
            <a:picLocks noChangeAspect="1"/>
          </p:cNvPicPr>
          <p:nvPr/>
        </p:nvPicPr>
        <p:blipFill>
          <a:blip r:embed="rId2"/>
          <a:stretch>
            <a:fillRect/>
          </a:stretch>
        </p:blipFill>
        <p:spPr>
          <a:xfrm>
            <a:off x="1458665" y="650732"/>
            <a:ext cx="9274670" cy="5705617"/>
          </a:xfrm>
          <a:prstGeom prst="rect">
            <a:avLst/>
          </a:prstGeom>
        </p:spPr>
      </p:pic>
      <p:sp>
        <p:nvSpPr>
          <p:cNvPr id="6" name="TextBox 5">
            <a:extLst>
              <a:ext uri="{FF2B5EF4-FFF2-40B4-BE49-F238E27FC236}">
                <a16:creationId xmlns:a16="http://schemas.microsoft.com/office/drawing/2014/main" id="{C4533AF1-A372-498E-A4A7-7D7AB154D81D}"/>
              </a:ext>
            </a:extLst>
          </p:cNvPr>
          <p:cNvSpPr txBox="1"/>
          <p:nvPr/>
        </p:nvSpPr>
        <p:spPr>
          <a:xfrm>
            <a:off x="3687336" y="4402"/>
            <a:ext cx="4817327" cy="646331"/>
          </a:xfrm>
          <a:prstGeom prst="rect">
            <a:avLst/>
          </a:prstGeom>
          <a:noFill/>
        </p:spPr>
        <p:txBody>
          <a:bodyPr wrap="square" rtlCol="0">
            <a:spAutoFit/>
          </a:bodyPr>
          <a:lstStyle/>
          <a:p>
            <a:r>
              <a:rPr lang="en-AU" b="1" dirty="0">
                <a:solidFill>
                  <a:srgbClr val="FF0000"/>
                </a:solidFill>
              </a:rPr>
              <a:t>COMPLETED SALES PRIOR TO JULY 2017</a:t>
            </a:r>
          </a:p>
          <a:p>
            <a:r>
              <a:rPr lang="en-AU" b="1" dirty="0">
                <a:solidFill>
                  <a:srgbClr val="FF0000"/>
                </a:solidFill>
              </a:rPr>
              <a:t>27 Properties at Average $11,439 psqm</a:t>
            </a:r>
          </a:p>
        </p:txBody>
      </p:sp>
      <p:cxnSp>
        <p:nvCxnSpPr>
          <p:cNvPr id="7" name="Straight Arrow Connector 6">
            <a:extLst>
              <a:ext uri="{FF2B5EF4-FFF2-40B4-BE49-F238E27FC236}">
                <a16:creationId xmlns:a16="http://schemas.microsoft.com/office/drawing/2014/main" id="{44FD80EA-C08D-4F70-8C30-EA297F02F282}"/>
              </a:ext>
            </a:extLst>
          </p:cNvPr>
          <p:cNvCxnSpPr/>
          <p:nvPr/>
        </p:nvCxnSpPr>
        <p:spPr>
          <a:xfrm>
            <a:off x="722685" y="4990257"/>
            <a:ext cx="735980" cy="0"/>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9ABBD478-4856-4382-A5E1-407305CD269A}"/>
              </a:ext>
            </a:extLst>
          </p:cNvPr>
          <p:cNvCxnSpPr/>
          <p:nvPr/>
        </p:nvCxnSpPr>
        <p:spPr>
          <a:xfrm>
            <a:off x="722685" y="5142657"/>
            <a:ext cx="735980" cy="0"/>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154339D4-12F2-4D7F-B44A-F51F0A7D7B7C}"/>
              </a:ext>
            </a:extLst>
          </p:cNvPr>
          <p:cNvCxnSpPr/>
          <p:nvPr/>
        </p:nvCxnSpPr>
        <p:spPr>
          <a:xfrm>
            <a:off x="722685" y="5295057"/>
            <a:ext cx="735980" cy="0"/>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9DC3FF8-9EEE-465F-AA09-C4EC4A572BD3}"/>
              </a:ext>
            </a:extLst>
          </p:cNvPr>
          <p:cNvCxnSpPr/>
          <p:nvPr/>
        </p:nvCxnSpPr>
        <p:spPr>
          <a:xfrm flipH="1">
            <a:off x="10905893" y="4990257"/>
            <a:ext cx="289931"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7F980E09-E24C-453D-A102-06A107439ED1}"/>
              </a:ext>
            </a:extLst>
          </p:cNvPr>
          <p:cNvCxnSpPr/>
          <p:nvPr/>
        </p:nvCxnSpPr>
        <p:spPr>
          <a:xfrm flipH="1">
            <a:off x="10905893" y="5142657"/>
            <a:ext cx="289931"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71580868-9F36-4592-B321-57F013A99C31}"/>
              </a:ext>
            </a:extLst>
          </p:cNvPr>
          <p:cNvCxnSpPr/>
          <p:nvPr/>
        </p:nvCxnSpPr>
        <p:spPr>
          <a:xfrm flipH="1">
            <a:off x="10905893" y="5295057"/>
            <a:ext cx="289931"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063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E1576-6A81-4113-9F22-DF4D32549BD1}"/>
              </a:ext>
            </a:extLst>
          </p:cNvPr>
          <p:cNvSpPr>
            <a:spLocks noGrp="1"/>
          </p:cNvSpPr>
          <p:nvPr>
            <p:ph type="title"/>
          </p:nvPr>
        </p:nvSpPr>
        <p:spPr/>
        <p:txBody>
          <a:bodyPr/>
          <a:lstStyle/>
          <a:p>
            <a:r>
              <a:rPr lang="en-AU" dirty="0"/>
              <a:t>The Issue</a:t>
            </a:r>
          </a:p>
        </p:txBody>
      </p:sp>
      <p:sp>
        <p:nvSpPr>
          <p:cNvPr id="3" name="Content Placeholder 2">
            <a:extLst>
              <a:ext uri="{FF2B5EF4-FFF2-40B4-BE49-F238E27FC236}">
                <a16:creationId xmlns:a16="http://schemas.microsoft.com/office/drawing/2014/main" id="{158061C0-A1EF-4265-AEF9-E4AFA3AC021A}"/>
              </a:ext>
            </a:extLst>
          </p:cNvPr>
          <p:cNvSpPr>
            <a:spLocks noGrp="1"/>
          </p:cNvSpPr>
          <p:nvPr>
            <p:ph idx="1"/>
          </p:nvPr>
        </p:nvSpPr>
        <p:spPr/>
        <p:txBody>
          <a:bodyPr>
            <a:normAutofit/>
          </a:bodyPr>
          <a:lstStyle/>
          <a:p>
            <a:r>
              <a:rPr lang="en-AU" dirty="0"/>
              <a:t>Original feasibility done on $4,036 per sqm (average) on sites assessed by HillPDA</a:t>
            </a:r>
          </a:p>
          <a:p>
            <a:r>
              <a:rPr lang="en-AU" dirty="0"/>
              <a:t>Owners achieved $ 11,495 per sqm average on </a:t>
            </a:r>
            <a:r>
              <a:rPr lang="en-AU" b="1" dirty="0"/>
              <a:t>HillPDA sites</a:t>
            </a:r>
          </a:p>
          <a:p>
            <a:r>
              <a:rPr lang="en-AU" dirty="0"/>
              <a:t>HillPDA in its advices to LCC in July 2017 calculated development </a:t>
            </a:r>
            <a:r>
              <a:rPr lang="en-AU" dirty="0">
                <a:solidFill>
                  <a:srgbClr val="FF0000"/>
                </a:solidFill>
              </a:rPr>
              <a:t>not feasible </a:t>
            </a:r>
            <a:r>
              <a:rPr lang="en-AU" dirty="0"/>
              <a:t>where land cost exceeded $11k per sqm at FSR 2.75:1 for both Open space and Community Facilities</a:t>
            </a:r>
          </a:p>
          <a:p>
            <a:r>
              <a:rPr lang="en-AU" dirty="0"/>
              <a:t>HillPDA inferred developers were expecting a higher FSR than 2.75:1</a:t>
            </a:r>
          </a:p>
          <a:p>
            <a:r>
              <a:rPr lang="en-AU" sz="1300" dirty="0">
                <a:hlinkClick r:id="rId2"/>
              </a:rPr>
              <a:t>http://ecouncil.lanecove.nsw.gov.au/TRIM/documents_TE/765148517/TRIM_HillPDA%20advice%20on%20S94%20Open%20Space%20contribution%20August%202017_1183436.PDF</a:t>
            </a:r>
            <a:endParaRPr lang="en-AU" sz="1300" dirty="0"/>
          </a:p>
          <a:p>
            <a:r>
              <a:rPr lang="en-AU" sz="1300" dirty="0">
                <a:hlinkClick r:id="rId3"/>
              </a:rPr>
              <a:t>http://ecouncil.lanecove.nsw.gov.au/TRIM/documents_TE/765148520/TRIM_HillPDA%20advice%20on%20Community%20facilities%20uplift%20-%20July%202017_1193642.PDF</a:t>
            </a:r>
            <a:r>
              <a:rPr lang="en-AU" sz="1300" dirty="0"/>
              <a:t> </a:t>
            </a:r>
          </a:p>
          <a:p>
            <a:endParaRPr lang="en-AU" dirty="0"/>
          </a:p>
          <a:p>
            <a:endParaRPr lang="en-AU" dirty="0"/>
          </a:p>
        </p:txBody>
      </p:sp>
      <p:sp>
        <p:nvSpPr>
          <p:cNvPr id="4" name="Slide Number Placeholder 3">
            <a:extLst>
              <a:ext uri="{FF2B5EF4-FFF2-40B4-BE49-F238E27FC236}">
                <a16:creationId xmlns:a16="http://schemas.microsoft.com/office/drawing/2014/main" id="{2692136C-7A2E-4018-AB63-597897281C3B}"/>
              </a:ext>
            </a:extLst>
          </p:cNvPr>
          <p:cNvSpPr>
            <a:spLocks noGrp="1"/>
          </p:cNvSpPr>
          <p:nvPr>
            <p:ph type="sldNum" sz="quarter" idx="12"/>
          </p:nvPr>
        </p:nvSpPr>
        <p:spPr/>
        <p:txBody>
          <a:bodyPr/>
          <a:lstStyle/>
          <a:p>
            <a:fld id="{A711C06C-1563-438E-9BCC-7AEF83BB26E1}" type="slidenum">
              <a:rPr lang="en-AU" smtClean="0"/>
              <a:t>12</a:t>
            </a:fld>
            <a:endParaRPr lang="en-AU" dirty="0"/>
          </a:p>
        </p:txBody>
      </p:sp>
    </p:spTree>
    <p:extLst>
      <p:ext uri="{BB962C8B-B14F-4D97-AF65-F5344CB8AC3E}">
        <p14:creationId xmlns:p14="http://schemas.microsoft.com/office/powerpoint/2010/main" val="876934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7F28A105-9374-4B2C-970B-08EA77FE6542}"/>
              </a:ext>
            </a:extLst>
          </p:cNvPr>
          <p:cNvPicPr>
            <a:picLocks noGrp="1" noChangeAspect="1"/>
          </p:cNvPicPr>
          <p:nvPr>
            <p:ph idx="1"/>
          </p:nvPr>
        </p:nvPicPr>
        <p:blipFill>
          <a:blip r:embed="rId2"/>
          <a:stretch>
            <a:fillRect/>
          </a:stretch>
        </p:blipFill>
        <p:spPr>
          <a:xfrm>
            <a:off x="838200" y="2482537"/>
            <a:ext cx="10374753" cy="4031977"/>
          </a:xfrm>
          <a:prstGeom prst="rect">
            <a:avLst/>
          </a:prstGeom>
        </p:spPr>
      </p:pic>
      <p:sp>
        <p:nvSpPr>
          <p:cNvPr id="5" name="Slide Number Placeholder 4">
            <a:extLst>
              <a:ext uri="{FF2B5EF4-FFF2-40B4-BE49-F238E27FC236}">
                <a16:creationId xmlns:a16="http://schemas.microsoft.com/office/drawing/2014/main" id="{3DA427E5-B1BC-4035-907F-F6F198FB23B4}"/>
              </a:ext>
            </a:extLst>
          </p:cNvPr>
          <p:cNvSpPr>
            <a:spLocks noGrp="1"/>
          </p:cNvSpPr>
          <p:nvPr>
            <p:ph type="sldNum" sz="quarter" idx="12"/>
          </p:nvPr>
        </p:nvSpPr>
        <p:spPr/>
        <p:txBody>
          <a:bodyPr/>
          <a:lstStyle/>
          <a:p>
            <a:fld id="{A711C06C-1563-438E-9BCC-7AEF83BB26E1}" type="slidenum">
              <a:rPr lang="en-AU" smtClean="0"/>
              <a:t>13</a:t>
            </a:fld>
            <a:endParaRPr lang="en-AU" dirty="0"/>
          </a:p>
        </p:txBody>
      </p:sp>
      <p:sp>
        <p:nvSpPr>
          <p:cNvPr id="10" name="Title 9">
            <a:extLst>
              <a:ext uri="{FF2B5EF4-FFF2-40B4-BE49-F238E27FC236}">
                <a16:creationId xmlns:a16="http://schemas.microsoft.com/office/drawing/2014/main" id="{2AEA8ED9-21BE-434F-904C-623F405807D8}"/>
              </a:ext>
            </a:extLst>
          </p:cNvPr>
          <p:cNvSpPr>
            <a:spLocks noGrp="1"/>
          </p:cNvSpPr>
          <p:nvPr>
            <p:ph type="title"/>
          </p:nvPr>
        </p:nvSpPr>
        <p:spPr/>
        <p:txBody>
          <a:bodyPr/>
          <a:lstStyle/>
          <a:p>
            <a:r>
              <a:rPr lang="en-AU" dirty="0"/>
              <a:t>Unconditional Residential Home Sales To Date</a:t>
            </a:r>
          </a:p>
        </p:txBody>
      </p:sp>
      <p:cxnSp>
        <p:nvCxnSpPr>
          <p:cNvPr id="15" name="Straight Arrow Connector 14">
            <a:extLst>
              <a:ext uri="{FF2B5EF4-FFF2-40B4-BE49-F238E27FC236}">
                <a16:creationId xmlns:a16="http://schemas.microsoft.com/office/drawing/2014/main" id="{DBA78B8A-54BF-474A-8B49-1B3AA2D49F47}"/>
              </a:ext>
            </a:extLst>
          </p:cNvPr>
          <p:cNvCxnSpPr/>
          <p:nvPr/>
        </p:nvCxnSpPr>
        <p:spPr>
          <a:xfrm>
            <a:off x="267286" y="4375626"/>
            <a:ext cx="570914" cy="0"/>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961EDA9C-F5C4-4A3E-8EF1-F94A0057C95D}"/>
              </a:ext>
            </a:extLst>
          </p:cNvPr>
          <p:cNvCxnSpPr>
            <a:cxnSpLocks/>
          </p:cNvCxnSpPr>
          <p:nvPr/>
        </p:nvCxnSpPr>
        <p:spPr>
          <a:xfrm>
            <a:off x="267286" y="5492290"/>
            <a:ext cx="489138" cy="0"/>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1F385C2-ABA5-4667-BD7F-932023850D63}"/>
              </a:ext>
            </a:extLst>
          </p:cNvPr>
          <p:cNvCxnSpPr>
            <a:cxnSpLocks/>
          </p:cNvCxnSpPr>
          <p:nvPr/>
        </p:nvCxnSpPr>
        <p:spPr>
          <a:xfrm flipH="1">
            <a:off x="11353800" y="4375626"/>
            <a:ext cx="375081" cy="0"/>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8897B72F-11F2-4C81-B639-36A4C1342DB6}"/>
              </a:ext>
            </a:extLst>
          </p:cNvPr>
          <p:cNvCxnSpPr>
            <a:cxnSpLocks/>
          </p:cNvCxnSpPr>
          <p:nvPr/>
        </p:nvCxnSpPr>
        <p:spPr>
          <a:xfrm flipH="1" flipV="1">
            <a:off x="11281317" y="5548089"/>
            <a:ext cx="447564" cy="16412"/>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8582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C965D-85CF-460E-BFAB-9FE0C2ADE0B3}"/>
              </a:ext>
            </a:extLst>
          </p:cNvPr>
          <p:cNvSpPr>
            <a:spLocks noGrp="1"/>
          </p:cNvSpPr>
          <p:nvPr>
            <p:ph type="title"/>
          </p:nvPr>
        </p:nvSpPr>
        <p:spPr>
          <a:xfrm>
            <a:off x="643467" y="640080"/>
            <a:ext cx="3096427" cy="5613236"/>
          </a:xfrm>
          <a:solidFill>
            <a:srgbClr val="7C9CD6"/>
          </a:solidFill>
        </p:spPr>
        <p:txBody>
          <a:bodyPr anchor="ctr">
            <a:normAutofit/>
          </a:bodyPr>
          <a:lstStyle/>
          <a:p>
            <a:r>
              <a:rPr lang="en-AU" sz="4800" dirty="0">
                <a:solidFill>
                  <a:srgbClr val="FFFFFF"/>
                </a:solidFill>
              </a:rPr>
              <a:t>Reality v Assumed Land Prices</a:t>
            </a:r>
            <a:endParaRPr lang="en-AU" sz="4800" dirty="0">
              <a:solidFill>
                <a:srgbClr val="262626"/>
              </a:solidFill>
            </a:endParaRPr>
          </a:p>
        </p:txBody>
      </p:sp>
      <p:sp>
        <p:nvSpPr>
          <p:cNvPr id="15" name="Content Placeholder 5">
            <a:extLst>
              <a:ext uri="{FF2B5EF4-FFF2-40B4-BE49-F238E27FC236}">
                <a16:creationId xmlns:a16="http://schemas.microsoft.com/office/drawing/2014/main" id="{F5FC074E-C39E-43FE-8090-9CBB97A67D78}"/>
              </a:ext>
            </a:extLst>
          </p:cNvPr>
          <p:cNvSpPr>
            <a:spLocks noGrp="1"/>
          </p:cNvSpPr>
          <p:nvPr>
            <p:ph idx="1"/>
          </p:nvPr>
        </p:nvSpPr>
        <p:spPr>
          <a:xfrm>
            <a:off x="4699818" y="640082"/>
            <a:ext cx="6848715" cy="1456004"/>
          </a:xfrm>
        </p:spPr>
        <p:txBody>
          <a:bodyPr anchor="ctr">
            <a:normAutofit/>
          </a:bodyPr>
          <a:lstStyle/>
          <a:p>
            <a:r>
              <a:rPr lang="en-AU" sz="3600" dirty="0"/>
              <a:t>HillPDA February 2015 Feasibility Assumptions not realised</a:t>
            </a:r>
          </a:p>
        </p:txBody>
      </p:sp>
      <p:sp>
        <p:nvSpPr>
          <p:cNvPr id="8" name="Slide Number Placeholder 7">
            <a:extLst>
              <a:ext uri="{FF2B5EF4-FFF2-40B4-BE49-F238E27FC236}">
                <a16:creationId xmlns:a16="http://schemas.microsoft.com/office/drawing/2014/main" id="{58F6280E-4DDC-42BA-8AC3-1911B3C708ED}"/>
              </a:ext>
            </a:extLst>
          </p:cNvPr>
          <p:cNvSpPr>
            <a:spLocks noGrp="1"/>
          </p:cNvSpPr>
          <p:nvPr>
            <p:ph type="sldNum" sz="quarter" idx="12"/>
          </p:nvPr>
        </p:nvSpPr>
        <p:spPr/>
        <p:txBody>
          <a:bodyPr/>
          <a:lstStyle/>
          <a:p>
            <a:fld id="{A711C06C-1563-438E-9BCC-7AEF83BB26E1}" type="slidenum">
              <a:rPr lang="en-AU" smtClean="0"/>
              <a:t>14</a:t>
            </a:fld>
            <a:endParaRPr lang="en-AU" dirty="0"/>
          </a:p>
        </p:txBody>
      </p:sp>
      <p:graphicFrame>
        <p:nvGraphicFramePr>
          <p:cNvPr id="11" name="Table 10">
            <a:extLst>
              <a:ext uri="{FF2B5EF4-FFF2-40B4-BE49-F238E27FC236}">
                <a16:creationId xmlns:a16="http://schemas.microsoft.com/office/drawing/2014/main" id="{C03858CD-27C4-41B4-9B9D-2E5A8925A55E}"/>
              </a:ext>
            </a:extLst>
          </p:cNvPr>
          <p:cNvGraphicFramePr>
            <a:graphicFrameLocks noGrp="1"/>
          </p:cNvGraphicFramePr>
          <p:nvPr>
            <p:extLst>
              <p:ext uri="{D42A27DB-BD31-4B8C-83A1-F6EECF244321}">
                <p14:modId xmlns:p14="http://schemas.microsoft.com/office/powerpoint/2010/main" val="3780136799"/>
              </p:ext>
            </p:extLst>
          </p:nvPr>
        </p:nvGraphicFramePr>
        <p:xfrm>
          <a:off x="4939990" y="2214562"/>
          <a:ext cx="6512312" cy="2617470"/>
        </p:xfrm>
        <a:graphic>
          <a:graphicData uri="http://schemas.openxmlformats.org/drawingml/2006/table">
            <a:tbl>
              <a:tblPr>
                <a:tableStyleId>{5C22544A-7EE6-4342-B048-85BDC9FD1C3A}</a:tableStyleId>
              </a:tblPr>
              <a:tblGrid>
                <a:gridCol w="3365978">
                  <a:extLst>
                    <a:ext uri="{9D8B030D-6E8A-4147-A177-3AD203B41FA5}">
                      <a16:colId xmlns:a16="http://schemas.microsoft.com/office/drawing/2014/main" val="2133868926"/>
                    </a:ext>
                  </a:extLst>
                </a:gridCol>
                <a:gridCol w="1452154">
                  <a:extLst>
                    <a:ext uri="{9D8B030D-6E8A-4147-A177-3AD203B41FA5}">
                      <a16:colId xmlns:a16="http://schemas.microsoft.com/office/drawing/2014/main" val="70266710"/>
                    </a:ext>
                  </a:extLst>
                </a:gridCol>
                <a:gridCol w="847090">
                  <a:extLst>
                    <a:ext uri="{9D8B030D-6E8A-4147-A177-3AD203B41FA5}">
                      <a16:colId xmlns:a16="http://schemas.microsoft.com/office/drawing/2014/main" val="2289740875"/>
                    </a:ext>
                  </a:extLst>
                </a:gridCol>
                <a:gridCol w="847090">
                  <a:extLst>
                    <a:ext uri="{9D8B030D-6E8A-4147-A177-3AD203B41FA5}">
                      <a16:colId xmlns:a16="http://schemas.microsoft.com/office/drawing/2014/main" val="4071706958"/>
                    </a:ext>
                  </a:extLst>
                </a:gridCol>
              </a:tblGrid>
              <a:tr h="356089">
                <a:tc>
                  <a:txBody>
                    <a:bodyPr/>
                    <a:lstStyle/>
                    <a:p>
                      <a:pPr algn="l" fontAlgn="b"/>
                      <a:r>
                        <a:rPr lang="en-AU" sz="2800" u="sng" strike="noStrike" dirty="0">
                          <a:effectLst/>
                        </a:rPr>
                        <a:t>Actual Sales Price</a:t>
                      </a:r>
                      <a:endParaRPr lang="en-AU" sz="2800" b="0" i="0" u="sng"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2800" u="none" strike="noStrike" dirty="0">
                          <a:effectLst/>
                        </a:rPr>
                        <a:t>=</a:t>
                      </a:r>
                      <a:endParaRPr lang="en-AU"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2800" u="none" strike="noStrike" dirty="0">
                          <a:effectLst/>
                        </a:rPr>
                        <a:t>285%</a:t>
                      </a:r>
                      <a:endParaRPr lang="en-AU"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2480198"/>
                  </a:ext>
                </a:extLst>
              </a:tr>
              <a:tr h="356089">
                <a:tc gridSpan="3">
                  <a:txBody>
                    <a:bodyPr/>
                    <a:lstStyle/>
                    <a:p>
                      <a:pPr algn="l" fontAlgn="b"/>
                      <a:r>
                        <a:rPr lang="en-US" sz="2800" u="none" strike="noStrike" dirty="0">
                          <a:effectLst/>
                        </a:rPr>
                        <a:t>HillPDA Base Market Valuation +30% </a:t>
                      </a:r>
                      <a:endParaRPr lang="en-US" sz="28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AU"/>
                    </a:p>
                  </a:txBody>
                  <a:tcPr/>
                </a:tc>
                <a:tc hMerge="1">
                  <a:txBody>
                    <a:bodyPr/>
                    <a:lstStyle/>
                    <a:p>
                      <a:endParaRPr lang="en-AU"/>
                    </a:p>
                  </a:txBody>
                  <a:tcPr/>
                </a:tc>
                <a:tc>
                  <a:txBody>
                    <a:bodyPr/>
                    <a:lstStyle/>
                    <a:p>
                      <a:pPr algn="l" fontAlgn="b"/>
                      <a:endParaRPr lang="en-AU"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05812779"/>
                  </a:ext>
                </a:extLst>
              </a:tr>
              <a:tr h="356089">
                <a:tc>
                  <a:txBody>
                    <a:bodyPr/>
                    <a:lstStyle/>
                    <a:p>
                      <a:pPr algn="l" fontAlgn="b"/>
                      <a:endParaRPr lang="en-AU"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8713970"/>
                  </a:ext>
                </a:extLst>
              </a:tr>
              <a:tr h="356089">
                <a:tc>
                  <a:txBody>
                    <a:bodyPr/>
                    <a:lstStyle/>
                    <a:p>
                      <a:pPr algn="l" fontAlgn="b"/>
                      <a:r>
                        <a:rPr lang="en-AU" sz="2800" u="sng" strike="noStrike" dirty="0">
                          <a:effectLst/>
                        </a:rPr>
                        <a:t>Actual Sales Price</a:t>
                      </a:r>
                      <a:endParaRPr lang="en-AU" sz="2800" b="0" i="0" u="sng"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2800" u="none" strike="noStrike" dirty="0">
                          <a:effectLst/>
                        </a:rPr>
                        <a:t>=</a:t>
                      </a:r>
                      <a:endParaRPr lang="en-AU"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2800" u="none" strike="noStrike" dirty="0">
                          <a:effectLst/>
                        </a:rPr>
                        <a:t>370%</a:t>
                      </a:r>
                      <a:endParaRPr lang="en-AU"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83888874"/>
                  </a:ext>
                </a:extLst>
              </a:tr>
              <a:tr h="356089">
                <a:tc gridSpan="2">
                  <a:txBody>
                    <a:bodyPr/>
                    <a:lstStyle/>
                    <a:p>
                      <a:pPr algn="l" fontAlgn="b"/>
                      <a:r>
                        <a:rPr lang="en-AU" sz="2800" u="none" strike="noStrike" dirty="0">
                          <a:effectLst/>
                        </a:rPr>
                        <a:t>HillPDA Base Market Valuation </a:t>
                      </a:r>
                      <a:endParaRPr lang="en-AU" sz="28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AU"/>
                    </a:p>
                  </a:txBody>
                  <a:tcPr/>
                </a:tc>
                <a:tc>
                  <a:txBody>
                    <a:bodyPr/>
                    <a:lstStyle/>
                    <a:p>
                      <a:pPr algn="l" fontAlgn="b"/>
                      <a:endParaRPr lang="en-AU"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27788859"/>
                  </a:ext>
                </a:extLst>
              </a:tr>
              <a:tr h="356089">
                <a:tc>
                  <a:txBody>
                    <a:bodyPr/>
                    <a:lstStyle/>
                    <a:p>
                      <a:pPr algn="l" fontAlgn="b"/>
                      <a:endParaRPr lang="en-AU"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50176030"/>
                  </a:ext>
                </a:extLst>
              </a:tr>
            </a:tbl>
          </a:graphicData>
        </a:graphic>
      </p:graphicFrame>
    </p:spTree>
    <p:extLst>
      <p:ext uri="{BB962C8B-B14F-4D97-AF65-F5344CB8AC3E}">
        <p14:creationId xmlns:p14="http://schemas.microsoft.com/office/powerpoint/2010/main" val="2710375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C2A20-1B1A-462A-A084-E8603FF9B70B}"/>
              </a:ext>
            </a:extLst>
          </p:cNvPr>
          <p:cNvSpPr>
            <a:spLocks noGrp="1"/>
          </p:cNvSpPr>
          <p:nvPr>
            <p:ph type="title"/>
          </p:nvPr>
        </p:nvSpPr>
        <p:spPr/>
        <p:txBody>
          <a:bodyPr>
            <a:normAutofit/>
          </a:bodyPr>
          <a:lstStyle/>
          <a:p>
            <a:r>
              <a:rPr lang="en-AU" sz="4000" dirty="0"/>
              <a:t>Council Resolved to Progress the Plan in 23 October 2017</a:t>
            </a:r>
          </a:p>
        </p:txBody>
      </p:sp>
      <p:sp>
        <p:nvSpPr>
          <p:cNvPr id="3" name="Content Placeholder 2">
            <a:extLst>
              <a:ext uri="{FF2B5EF4-FFF2-40B4-BE49-F238E27FC236}">
                <a16:creationId xmlns:a16="http://schemas.microsoft.com/office/drawing/2014/main" id="{AC3D64D0-8063-4A87-B152-8C73F74EFF27}"/>
              </a:ext>
            </a:extLst>
          </p:cNvPr>
          <p:cNvSpPr>
            <a:spLocks noGrp="1"/>
          </p:cNvSpPr>
          <p:nvPr>
            <p:ph idx="1"/>
          </p:nvPr>
        </p:nvSpPr>
        <p:spPr/>
        <p:txBody>
          <a:bodyPr>
            <a:normAutofit lnSpcReduction="10000"/>
          </a:bodyPr>
          <a:lstStyle/>
          <a:p>
            <a:endParaRPr lang="en-AU" dirty="0"/>
          </a:p>
          <a:p>
            <a:r>
              <a:rPr lang="en-AU" dirty="0">
                <a:hlinkClick r:id="rId2"/>
              </a:rPr>
              <a:t>http://ecouncil.lanecove.nsw.gov.au/TRIM/documents_TE/942789661/TRIM_REPORT%20-%20St%20Leonards%20South%20Draft%20DCP%20%20LMP%20and%20S94_1201403.PDF</a:t>
            </a:r>
            <a:endParaRPr lang="en-AU" dirty="0"/>
          </a:p>
          <a:p>
            <a:endParaRPr lang="en-AU" dirty="0"/>
          </a:p>
          <a:p>
            <a:r>
              <a:rPr lang="en-AU" b="1" dirty="0">
                <a:solidFill>
                  <a:srgbClr val="FF0000"/>
                </a:solidFill>
              </a:rPr>
              <a:t>There is no mention of financial feasibility in the Council’s online Meeting Papers. The HillPDA July reports do not appear to have been included as appendices to the report to Councillors and actual market sales evidence appears to have been overlooked or discounted</a:t>
            </a:r>
          </a:p>
          <a:p>
            <a:endParaRPr lang="en-AU" b="1" dirty="0">
              <a:solidFill>
                <a:srgbClr val="FF0000"/>
              </a:solidFill>
            </a:endParaRPr>
          </a:p>
        </p:txBody>
      </p:sp>
      <p:sp>
        <p:nvSpPr>
          <p:cNvPr id="4" name="Slide Number Placeholder 3">
            <a:extLst>
              <a:ext uri="{FF2B5EF4-FFF2-40B4-BE49-F238E27FC236}">
                <a16:creationId xmlns:a16="http://schemas.microsoft.com/office/drawing/2014/main" id="{C10C196C-3C09-442D-A599-02E2725C11F4}"/>
              </a:ext>
            </a:extLst>
          </p:cNvPr>
          <p:cNvSpPr>
            <a:spLocks noGrp="1"/>
          </p:cNvSpPr>
          <p:nvPr>
            <p:ph type="sldNum" sz="quarter" idx="12"/>
          </p:nvPr>
        </p:nvSpPr>
        <p:spPr/>
        <p:txBody>
          <a:bodyPr/>
          <a:lstStyle/>
          <a:p>
            <a:fld id="{A711C06C-1563-438E-9BCC-7AEF83BB26E1}" type="slidenum">
              <a:rPr lang="en-AU" smtClean="0"/>
              <a:t>15</a:t>
            </a:fld>
            <a:endParaRPr lang="en-AU" dirty="0"/>
          </a:p>
        </p:txBody>
      </p:sp>
    </p:spTree>
    <p:extLst>
      <p:ext uri="{BB962C8B-B14F-4D97-AF65-F5344CB8AC3E}">
        <p14:creationId xmlns:p14="http://schemas.microsoft.com/office/powerpoint/2010/main" val="3116174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C965D-85CF-460E-BFAB-9FE0C2ADE0B3}"/>
              </a:ext>
            </a:extLst>
          </p:cNvPr>
          <p:cNvSpPr>
            <a:spLocks noGrp="1"/>
          </p:cNvSpPr>
          <p:nvPr>
            <p:ph type="title"/>
          </p:nvPr>
        </p:nvSpPr>
        <p:spPr>
          <a:xfrm>
            <a:off x="643467" y="640080"/>
            <a:ext cx="3370972" cy="5613236"/>
          </a:xfrm>
          <a:solidFill>
            <a:srgbClr val="7C9CD6"/>
          </a:solidFill>
        </p:spPr>
        <p:txBody>
          <a:bodyPr anchor="ctr">
            <a:normAutofit/>
          </a:bodyPr>
          <a:lstStyle/>
          <a:p>
            <a:r>
              <a:rPr lang="en-AU" sz="4800" dirty="0">
                <a:solidFill>
                  <a:srgbClr val="FFFFFF"/>
                </a:solidFill>
              </a:rPr>
              <a:t>Extract From Council Presentation 16 Nov 2017 to Public</a:t>
            </a:r>
            <a:endParaRPr lang="en-AU" sz="4800" dirty="0">
              <a:solidFill>
                <a:srgbClr val="262626"/>
              </a:solidFill>
            </a:endParaRPr>
          </a:p>
        </p:txBody>
      </p:sp>
      <p:sp>
        <p:nvSpPr>
          <p:cNvPr id="8" name="Slide Number Placeholder 7">
            <a:extLst>
              <a:ext uri="{FF2B5EF4-FFF2-40B4-BE49-F238E27FC236}">
                <a16:creationId xmlns:a16="http://schemas.microsoft.com/office/drawing/2014/main" id="{58F6280E-4DDC-42BA-8AC3-1911B3C708ED}"/>
              </a:ext>
            </a:extLst>
          </p:cNvPr>
          <p:cNvSpPr>
            <a:spLocks noGrp="1"/>
          </p:cNvSpPr>
          <p:nvPr>
            <p:ph type="sldNum" sz="quarter" idx="12"/>
          </p:nvPr>
        </p:nvSpPr>
        <p:spPr/>
        <p:txBody>
          <a:bodyPr/>
          <a:lstStyle/>
          <a:p>
            <a:fld id="{A711C06C-1563-438E-9BCC-7AEF83BB26E1}" type="slidenum">
              <a:rPr lang="en-AU" smtClean="0"/>
              <a:t>16</a:t>
            </a:fld>
            <a:endParaRPr lang="en-AU" dirty="0"/>
          </a:p>
        </p:txBody>
      </p:sp>
      <p:pic>
        <p:nvPicPr>
          <p:cNvPr id="9" name="Content Placeholder 4">
            <a:extLst>
              <a:ext uri="{FF2B5EF4-FFF2-40B4-BE49-F238E27FC236}">
                <a16:creationId xmlns:a16="http://schemas.microsoft.com/office/drawing/2014/main" id="{3EE21B01-3151-4896-B14B-C864F2719818}"/>
              </a:ext>
            </a:extLst>
          </p:cNvPr>
          <p:cNvPicPr>
            <a:picLocks noChangeAspect="1"/>
          </p:cNvPicPr>
          <p:nvPr/>
        </p:nvPicPr>
        <p:blipFill>
          <a:blip r:embed="rId2"/>
          <a:stretch>
            <a:fillRect/>
          </a:stretch>
        </p:blipFill>
        <p:spPr>
          <a:xfrm>
            <a:off x="4644824" y="879774"/>
            <a:ext cx="7065475" cy="3091146"/>
          </a:xfrm>
          <a:prstGeom prst="rect">
            <a:avLst/>
          </a:prstGeom>
        </p:spPr>
      </p:pic>
      <p:sp>
        <p:nvSpPr>
          <p:cNvPr id="10" name="Content Placeholder 9">
            <a:extLst>
              <a:ext uri="{FF2B5EF4-FFF2-40B4-BE49-F238E27FC236}">
                <a16:creationId xmlns:a16="http://schemas.microsoft.com/office/drawing/2014/main" id="{A4640591-6DC6-4B0C-9252-2C53181F6277}"/>
              </a:ext>
            </a:extLst>
          </p:cNvPr>
          <p:cNvSpPr>
            <a:spLocks noGrp="1"/>
          </p:cNvSpPr>
          <p:nvPr>
            <p:ph idx="1"/>
          </p:nvPr>
        </p:nvSpPr>
        <p:spPr>
          <a:xfrm>
            <a:off x="4583463" y="3996482"/>
            <a:ext cx="7188199" cy="1292090"/>
          </a:xfrm>
        </p:spPr>
        <p:txBody>
          <a:bodyPr>
            <a:normAutofit fontScale="92500" lnSpcReduction="10000"/>
          </a:bodyPr>
          <a:lstStyle/>
          <a:p>
            <a:r>
              <a:rPr lang="en-US" sz="1800" b="1" dirty="0">
                <a:solidFill>
                  <a:srgbClr val="FF0000"/>
                </a:solidFill>
              </a:rPr>
              <a:t>THESE COMMENTS SEEM CONTRARY TO HILLPDA JULY FINDINGS RE VIABILITY at FSR of 2.75:1  and AVAILABLE MARKET SALES EVIDENCE</a:t>
            </a:r>
          </a:p>
          <a:p>
            <a:r>
              <a:rPr lang="en-US" sz="1800" b="1" dirty="0">
                <a:solidFill>
                  <a:srgbClr val="FF0000"/>
                </a:solidFill>
              </a:rPr>
              <a:t>THERE WAS NO REVIEW CONDUCTED OF OVERALL FEASIBLITY OF THE DEVELOPMENTS OR THEIR CAPACITY TO S 7.11 CONTRIBUTIONS IN JULY 2017</a:t>
            </a:r>
          </a:p>
        </p:txBody>
      </p:sp>
      <p:cxnSp>
        <p:nvCxnSpPr>
          <p:cNvPr id="7" name="Straight Connector 6">
            <a:extLst>
              <a:ext uri="{FF2B5EF4-FFF2-40B4-BE49-F238E27FC236}">
                <a16:creationId xmlns:a16="http://schemas.microsoft.com/office/drawing/2014/main" id="{A5CBD3E0-6291-47DF-8635-C56D11AB0EFE}"/>
              </a:ext>
            </a:extLst>
          </p:cNvPr>
          <p:cNvCxnSpPr>
            <a:cxnSpLocks/>
          </p:cNvCxnSpPr>
          <p:nvPr/>
        </p:nvCxnSpPr>
        <p:spPr>
          <a:xfrm>
            <a:off x="4644824" y="2996418"/>
            <a:ext cx="670897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9E29715-B116-4749-9946-C1E225901775}"/>
              </a:ext>
            </a:extLst>
          </p:cNvPr>
          <p:cNvCxnSpPr>
            <a:cxnSpLocks/>
          </p:cNvCxnSpPr>
          <p:nvPr/>
        </p:nvCxnSpPr>
        <p:spPr>
          <a:xfrm>
            <a:off x="10682868" y="2687444"/>
            <a:ext cx="52410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0DD9AC1-65D9-4A66-9F5A-7A7C381E93B8}"/>
              </a:ext>
            </a:extLst>
          </p:cNvPr>
          <p:cNvCxnSpPr>
            <a:cxnSpLocks/>
          </p:cNvCxnSpPr>
          <p:nvPr/>
        </p:nvCxnSpPr>
        <p:spPr>
          <a:xfrm>
            <a:off x="4644824" y="3527959"/>
            <a:ext cx="664761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1004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0EAEB-7A74-428B-8524-5DD2529AFB48}"/>
              </a:ext>
            </a:extLst>
          </p:cNvPr>
          <p:cNvSpPr>
            <a:spLocks noGrp="1"/>
          </p:cNvSpPr>
          <p:nvPr>
            <p:ph type="title"/>
          </p:nvPr>
        </p:nvSpPr>
        <p:spPr/>
        <p:txBody>
          <a:bodyPr>
            <a:normAutofit/>
          </a:bodyPr>
          <a:lstStyle/>
          <a:p>
            <a:r>
              <a:rPr lang="en-AU" sz="2800" b="1" dirty="0"/>
              <a:t>Why the Planning Proposal with the Landscape Plan cannot be delivered</a:t>
            </a:r>
          </a:p>
        </p:txBody>
      </p:sp>
      <p:sp>
        <p:nvSpPr>
          <p:cNvPr id="3" name="Content Placeholder 2">
            <a:extLst>
              <a:ext uri="{FF2B5EF4-FFF2-40B4-BE49-F238E27FC236}">
                <a16:creationId xmlns:a16="http://schemas.microsoft.com/office/drawing/2014/main" id="{C9EF30A1-F095-421D-8E04-339F7D89D405}"/>
              </a:ext>
            </a:extLst>
          </p:cNvPr>
          <p:cNvSpPr>
            <a:spLocks noGrp="1"/>
          </p:cNvSpPr>
          <p:nvPr>
            <p:ph idx="1"/>
          </p:nvPr>
        </p:nvSpPr>
        <p:spPr/>
        <p:txBody>
          <a:bodyPr>
            <a:normAutofit fontScale="85000" lnSpcReduction="20000"/>
          </a:bodyPr>
          <a:lstStyle/>
          <a:p>
            <a:r>
              <a:rPr lang="en-AU" dirty="0"/>
              <a:t>Developers paid top land prices at the top of the market before re-zoning </a:t>
            </a:r>
          </a:p>
          <a:p>
            <a:r>
              <a:rPr lang="en-AU" dirty="0"/>
              <a:t>Unit sales values have collapsed because of:</a:t>
            </a:r>
          </a:p>
          <a:p>
            <a:endParaRPr lang="en-AU" dirty="0"/>
          </a:p>
          <a:p>
            <a:pPr lvl="1"/>
            <a:r>
              <a:rPr lang="en-AU" dirty="0">
                <a:solidFill>
                  <a:srgbClr val="7030A0"/>
                </a:solidFill>
              </a:rPr>
              <a:t>Over supply of completed units in the district and throughout Sydney</a:t>
            </a:r>
          </a:p>
          <a:p>
            <a:pPr lvl="1"/>
            <a:r>
              <a:rPr lang="en-AU" dirty="0">
                <a:solidFill>
                  <a:srgbClr val="7030A0"/>
                </a:solidFill>
              </a:rPr>
              <a:t>Further units in course of construction (Mirvac) or yet to come out of the ground in the LCC LGA  (Landmark and JQZ) will &gt;1,900 units</a:t>
            </a:r>
          </a:p>
          <a:p>
            <a:pPr lvl="1"/>
            <a:r>
              <a:rPr lang="en-AU" dirty="0">
                <a:solidFill>
                  <a:srgbClr val="7030A0"/>
                </a:solidFill>
              </a:rPr>
              <a:t>Pre- sales market has collapsed – Opal Project problems</a:t>
            </a:r>
          </a:p>
          <a:p>
            <a:pPr lvl="1"/>
            <a:r>
              <a:rPr lang="en-AU" dirty="0">
                <a:solidFill>
                  <a:srgbClr val="7030A0"/>
                </a:solidFill>
              </a:rPr>
              <a:t>Bank credit tightened for both construction finance and end owner finance</a:t>
            </a:r>
          </a:p>
          <a:p>
            <a:pPr lvl="1"/>
            <a:r>
              <a:rPr lang="en-AU" dirty="0">
                <a:solidFill>
                  <a:srgbClr val="7030A0"/>
                </a:solidFill>
              </a:rPr>
              <a:t>Chinese Government reporting restricting capital flows</a:t>
            </a:r>
          </a:p>
          <a:p>
            <a:pPr lvl="1"/>
            <a:r>
              <a:rPr lang="en-AU" dirty="0">
                <a:solidFill>
                  <a:srgbClr val="7030A0"/>
                </a:solidFill>
              </a:rPr>
              <a:t>Increased construction costs due to competing (national) infrastructure projects</a:t>
            </a:r>
          </a:p>
          <a:p>
            <a:pPr lvl="1"/>
            <a:endParaRPr lang="en-AU" dirty="0">
              <a:solidFill>
                <a:srgbClr val="7030A0"/>
              </a:solidFill>
            </a:endParaRPr>
          </a:p>
          <a:p>
            <a:pPr lvl="1"/>
            <a:r>
              <a:rPr lang="en-AU" sz="2800" dirty="0"/>
              <a:t>Developers can’t afford S.711 or an SIC and maintain financial viability</a:t>
            </a:r>
            <a:br>
              <a:rPr lang="en-AU" sz="2800" dirty="0"/>
            </a:br>
            <a:endParaRPr lang="en-AU" sz="2800" dirty="0"/>
          </a:p>
          <a:p>
            <a:pPr marL="457200" lvl="1" indent="0" algn="ctr">
              <a:buNone/>
            </a:pPr>
            <a:r>
              <a:rPr lang="en-AU" sz="2800" dirty="0"/>
              <a:t>THIS THE REALITY COUNCIL FACES</a:t>
            </a:r>
          </a:p>
          <a:p>
            <a:pPr marL="457200" lvl="1" indent="0" algn="ctr">
              <a:buNone/>
            </a:pPr>
            <a:endParaRPr lang="en-AU" sz="2800" dirty="0"/>
          </a:p>
          <a:p>
            <a:pPr marL="457200" lvl="1" indent="0">
              <a:buNone/>
            </a:pPr>
            <a:endParaRPr lang="en-AU" dirty="0"/>
          </a:p>
        </p:txBody>
      </p:sp>
      <p:sp>
        <p:nvSpPr>
          <p:cNvPr id="4" name="Slide Number Placeholder 3">
            <a:extLst>
              <a:ext uri="{FF2B5EF4-FFF2-40B4-BE49-F238E27FC236}">
                <a16:creationId xmlns:a16="http://schemas.microsoft.com/office/drawing/2014/main" id="{17850543-76D8-48BB-8CF1-9378715221D9}"/>
              </a:ext>
            </a:extLst>
          </p:cNvPr>
          <p:cNvSpPr>
            <a:spLocks noGrp="1"/>
          </p:cNvSpPr>
          <p:nvPr>
            <p:ph type="sldNum" sz="quarter" idx="12"/>
          </p:nvPr>
        </p:nvSpPr>
        <p:spPr/>
        <p:txBody>
          <a:bodyPr/>
          <a:lstStyle/>
          <a:p>
            <a:fld id="{A711C06C-1563-438E-9BCC-7AEF83BB26E1}" type="slidenum">
              <a:rPr lang="en-AU" smtClean="0"/>
              <a:t>17</a:t>
            </a:fld>
            <a:endParaRPr lang="en-AU" dirty="0"/>
          </a:p>
        </p:txBody>
      </p:sp>
    </p:spTree>
    <p:extLst>
      <p:ext uri="{BB962C8B-B14F-4D97-AF65-F5344CB8AC3E}">
        <p14:creationId xmlns:p14="http://schemas.microsoft.com/office/powerpoint/2010/main" val="617859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3B070-7F9A-4B5D-B575-D6C4FBE49812}"/>
              </a:ext>
            </a:extLst>
          </p:cNvPr>
          <p:cNvSpPr>
            <a:spLocks noGrp="1"/>
          </p:cNvSpPr>
          <p:nvPr>
            <p:ph type="title"/>
          </p:nvPr>
        </p:nvSpPr>
        <p:spPr/>
        <p:txBody>
          <a:bodyPr/>
          <a:lstStyle/>
          <a:p>
            <a:r>
              <a:rPr lang="en-AU" dirty="0"/>
              <a:t>The Developers Position</a:t>
            </a:r>
            <a:endParaRPr lang="en-AU" dirty="0">
              <a:solidFill>
                <a:srgbClr val="FF0000"/>
              </a:solidFill>
            </a:endParaRPr>
          </a:p>
        </p:txBody>
      </p:sp>
      <p:sp>
        <p:nvSpPr>
          <p:cNvPr id="3" name="Content Placeholder 2">
            <a:extLst>
              <a:ext uri="{FF2B5EF4-FFF2-40B4-BE49-F238E27FC236}">
                <a16:creationId xmlns:a16="http://schemas.microsoft.com/office/drawing/2014/main" id="{8B931C39-CDB4-4175-9E27-622F7B158B8E}"/>
              </a:ext>
            </a:extLst>
          </p:cNvPr>
          <p:cNvSpPr>
            <a:spLocks noGrp="1"/>
          </p:cNvSpPr>
          <p:nvPr>
            <p:ph idx="1"/>
          </p:nvPr>
        </p:nvSpPr>
        <p:spPr/>
        <p:txBody>
          <a:bodyPr/>
          <a:lstStyle/>
          <a:p>
            <a:r>
              <a:rPr lang="en-AU" dirty="0"/>
              <a:t>All developers in the same boat and made re-zoning assumptions -R4 Hi Density proposal.</a:t>
            </a:r>
          </a:p>
          <a:p>
            <a:r>
              <a:rPr lang="en-AU" dirty="0"/>
              <a:t>Majority of land bought at pretty much uniform prices &gt;$11k per sqm</a:t>
            </a:r>
          </a:p>
          <a:p>
            <a:r>
              <a:rPr lang="en-AU" dirty="0"/>
              <a:t>Two Planning Proposals and Concept DAs for 3 developments in SLS</a:t>
            </a:r>
          </a:p>
          <a:p>
            <a:r>
              <a:rPr lang="en-AU" dirty="0"/>
              <a:t>One rules out S7.11 cash payments</a:t>
            </a:r>
          </a:p>
          <a:p>
            <a:r>
              <a:rPr lang="en-AU" dirty="0"/>
              <a:t>One wishes to negotiate S7.11 payments</a:t>
            </a:r>
          </a:p>
          <a:p>
            <a:r>
              <a:rPr lang="en-AU" dirty="0"/>
              <a:t>Both rule out an SIC payment </a:t>
            </a:r>
          </a:p>
          <a:p>
            <a:r>
              <a:rPr lang="en-AU" dirty="0">
                <a:solidFill>
                  <a:srgbClr val="FF0000"/>
                </a:solidFill>
              </a:rPr>
              <a:t>One Offered to share Estate Master feasibility with Council to prove their lack of capacity to make infrastructure contributions</a:t>
            </a:r>
          </a:p>
        </p:txBody>
      </p:sp>
      <p:sp>
        <p:nvSpPr>
          <p:cNvPr id="4" name="Slide Number Placeholder 3">
            <a:extLst>
              <a:ext uri="{FF2B5EF4-FFF2-40B4-BE49-F238E27FC236}">
                <a16:creationId xmlns:a16="http://schemas.microsoft.com/office/drawing/2014/main" id="{76160F0A-4040-4F33-9C5A-22436760BEA9}"/>
              </a:ext>
            </a:extLst>
          </p:cNvPr>
          <p:cNvSpPr>
            <a:spLocks noGrp="1"/>
          </p:cNvSpPr>
          <p:nvPr>
            <p:ph type="sldNum" sz="quarter" idx="12"/>
          </p:nvPr>
        </p:nvSpPr>
        <p:spPr/>
        <p:txBody>
          <a:bodyPr/>
          <a:lstStyle/>
          <a:p>
            <a:fld id="{A711C06C-1563-438E-9BCC-7AEF83BB26E1}" type="slidenum">
              <a:rPr lang="en-AU" smtClean="0"/>
              <a:t>18</a:t>
            </a:fld>
            <a:endParaRPr lang="en-AU" dirty="0"/>
          </a:p>
        </p:txBody>
      </p:sp>
    </p:spTree>
    <p:extLst>
      <p:ext uri="{BB962C8B-B14F-4D97-AF65-F5344CB8AC3E}">
        <p14:creationId xmlns:p14="http://schemas.microsoft.com/office/powerpoint/2010/main" val="3963007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B8E21-EF7D-421C-A2B1-F630ADD026A3}"/>
              </a:ext>
            </a:extLst>
          </p:cNvPr>
          <p:cNvSpPr>
            <a:spLocks noGrp="1"/>
          </p:cNvSpPr>
          <p:nvPr>
            <p:ph type="title"/>
          </p:nvPr>
        </p:nvSpPr>
        <p:spPr/>
        <p:txBody>
          <a:bodyPr>
            <a:normAutofit/>
          </a:bodyPr>
          <a:lstStyle/>
          <a:p>
            <a:r>
              <a:rPr lang="en-AU" sz="2800" b="1" u="sng" dirty="0"/>
              <a:t>LCC’s Problem is of its own making – it should have not proceeded with the Plan after July 2017</a:t>
            </a:r>
          </a:p>
        </p:txBody>
      </p:sp>
      <p:sp>
        <p:nvSpPr>
          <p:cNvPr id="3" name="Content Placeholder 2">
            <a:extLst>
              <a:ext uri="{FF2B5EF4-FFF2-40B4-BE49-F238E27FC236}">
                <a16:creationId xmlns:a16="http://schemas.microsoft.com/office/drawing/2014/main" id="{9579E805-4558-4334-A92B-DC1B8158D94A}"/>
              </a:ext>
            </a:extLst>
          </p:cNvPr>
          <p:cNvSpPr>
            <a:spLocks noGrp="1"/>
          </p:cNvSpPr>
          <p:nvPr>
            <p:ph idx="1"/>
          </p:nvPr>
        </p:nvSpPr>
        <p:spPr/>
        <p:txBody>
          <a:bodyPr>
            <a:normAutofit fontScale="92500"/>
          </a:bodyPr>
          <a:lstStyle/>
          <a:p>
            <a:r>
              <a:rPr lang="en-AU" dirty="0"/>
              <a:t>LCC needs cash to acquire 3,775 sqm of space for a park</a:t>
            </a:r>
          </a:p>
          <a:p>
            <a:r>
              <a:rPr lang="en-AU" dirty="0"/>
              <a:t>LCC in responding to the St Leonards Crows Nest 2036 Draft Plan does not want an SIC applied to any SLS development. (But note IPC Submission)</a:t>
            </a:r>
          </a:p>
          <a:p>
            <a:pPr marL="0" indent="0" algn="ctr">
              <a:buNone/>
            </a:pPr>
            <a:r>
              <a:rPr lang="en-AU" sz="2930" dirty="0">
                <a:solidFill>
                  <a:srgbClr val="FF0000"/>
                </a:solidFill>
              </a:rPr>
              <a:t>REASON</a:t>
            </a:r>
          </a:p>
          <a:p>
            <a:r>
              <a:rPr lang="en-AU" dirty="0"/>
              <a:t>LCC wants to approach IPART to apply S7.11 charges above the legislated $20k max – up to $36.3k for 3 br units </a:t>
            </a:r>
            <a:r>
              <a:rPr lang="en-AU" sz="1500" dirty="0"/>
              <a:t>(Source GLN S. 94 Report February 2015 Pg. 7)</a:t>
            </a:r>
          </a:p>
          <a:p>
            <a:r>
              <a:rPr lang="en-AU" dirty="0">
                <a:solidFill>
                  <a:srgbClr val="FF0000"/>
                </a:solidFill>
              </a:rPr>
              <a:t>Council Management appears to have overlooked available market evidence and advice in July 2017 that the developments were not feasible based on the agreed base (pre-incentive) FSR of 2.75:1 that was put to and approved by Councillors in October 2017</a:t>
            </a:r>
          </a:p>
          <a:p>
            <a:endParaRPr lang="en-AU" dirty="0"/>
          </a:p>
        </p:txBody>
      </p:sp>
      <p:sp>
        <p:nvSpPr>
          <p:cNvPr id="4" name="Slide Number Placeholder 3">
            <a:extLst>
              <a:ext uri="{FF2B5EF4-FFF2-40B4-BE49-F238E27FC236}">
                <a16:creationId xmlns:a16="http://schemas.microsoft.com/office/drawing/2014/main" id="{D36F1B64-AA55-47C2-9901-72AE8EFD1274}"/>
              </a:ext>
            </a:extLst>
          </p:cNvPr>
          <p:cNvSpPr>
            <a:spLocks noGrp="1"/>
          </p:cNvSpPr>
          <p:nvPr>
            <p:ph type="sldNum" sz="quarter" idx="12"/>
          </p:nvPr>
        </p:nvSpPr>
        <p:spPr/>
        <p:txBody>
          <a:bodyPr/>
          <a:lstStyle/>
          <a:p>
            <a:fld id="{A711C06C-1563-438E-9BCC-7AEF83BB26E1}" type="slidenum">
              <a:rPr lang="en-AU" smtClean="0"/>
              <a:t>19</a:t>
            </a:fld>
            <a:endParaRPr lang="en-AU" dirty="0"/>
          </a:p>
        </p:txBody>
      </p:sp>
    </p:spTree>
    <p:extLst>
      <p:ext uri="{BB962C8B-B14F-4D97-AF65-F5344CB8AC3E}">
        <p14:creationId xmlns:p14="http://schemas.microsoft.com/office/powerpoint/2010/main" val="1031680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F0BF4-3AE6-44DA-BD8C-C5214677925B}"/>
              </a:ext>
            </a:extLst>
          </p:cNvPr>
          <p:cNvSpPr>
            <a:spLocks noGrp="1"/>
          </p:cNvSpPr>
          <p:nvPr>
            <p:ph type="title"/>
          </p:nvPr>
        </p:nvSpPr>
        <p:spPr>
          <a:xfrm>
            <a:off x="838200" y="963877"/>
            <a:ext cx="3494362" cy="4930246"/>
          </a:xfrm>
        </p:spPr>
        <p:txBody>
          <a:bodyPr>
            <a:normAutofit/>
          </a:bodyPr>
          <a:lstStyle/>
          <a:p>
            <a:pPr algn="r"/>
            <a:r>
              <a:rPr lang="en-AU" dirty="0">
                <a:solidFill>
                  <a:schemeClr val="accent1"/>
                </a:solidFill>
              </a:rPr>
              <a:t>IPC Terms of Reference – Landscape, Green Space and Open space</a:t>
            </a:r>
          </a:p>
        </p:txBody>
      </p:sp>
      <p:sp>
        <p:nvSpPr>
          <p:cNvPr id="3" name="Content Placeholder 2">
            <a:extLst>
              <a:ext uri="{FF2B5EF4-FFF2-40B4-BE49-F238E27FC236}">
                <a16:creationId xmlns:a16="http://schemas.microsoft.com/office/drawing/2014/main" id="{F5A32087-240F-4FDC-9968-88514EDBF59E}"/>
              </a:ext>
            </a:extLst>
          </p:cNvPr>
          <p:cNvSpPr>
            <a:spLocks noGrp="1"/>
          </p:cNvSpPr>
          <p:nvPr>
            <p:ph idx="1"/>
          </p:nvPr>
        </p:nvSpPr>
        <p:spPr>
          <a:xfrm>
            <a:off x="4976031" y="963877"/>
            <a:ext cx="6377769" cy="4930246"/>
          </a:xfrm>
        </p:spPr>
        <p:txBody>
          <a:bodyPr anchor="ctr">
            <a:normAutofit/>
          </a:bodyPr>
          <a:lstStyle/>
          <a:p>
            <a:pPr marL="0" indent="0">
              <a:buNone/>
            </a:pPr>
            <a:r>
              <a:rPr lang="en-AU" sz="1900" dirty="0"/>
              <a:t>KEY REFERENCES IN THE ST LEONARDS CROWS NEST 2036 DRAFT PLAN DOCUMENTS TO OPEN AND GREEN SPACE ARE:</a:t>
            </a:r>
          </a:p>
          <a:p>
            <a:r>
              <a:rPr lang="en-AU" sz="1900" dirty="0"/>
              <a:t>“</a:t>
            </a:r>
            <a:r>
              <a:rPr lang="en-AU" sz="1900" i="1" dirty="0"/>
              <a:t>Delivery of new high quality open space”</a:t>
            </a:r>
          </a:p>
          <a:p>
            <a:r>
              <a:rPr lang="en-AU" sz="1900" i="1" dirty="0"/>
              <a:t>“A coordinated approach to the delivery of social infrastructure to support the well being of existing and future communities”</a:t>
            </a:r>
          </a:p>
          <a:p>
            <a:pPr marL="0" indent="0">
              <a:buNone/>
            </a:pPr>
            <a:r>
              <a:rPr lang="en-AU" sz="1900" dirty="0"/>
              <a:t>	</a:t>
            </a:r>
            <a:r>
              <a:rPr lang="en-AU" sz="1600" dirty="0">
                <a:solidFill>
                  <a:srgbClr val="FF0000"/>
                </a:solidFill>
              </a:rPr>
              <a:t>Source: Arup Report  Section 1.1 Social Infrastructure and Open      	Space Study pg. 2</a:t>
            </a:r>
          </a:p>
          <a:p>
            <a:r>
              <a:rPr lang="en-AU" sz="1900" i="1" dirty="0"/>
              <a:t>“Enough open space to support growth within the area”</a:t>
            </a:r>
          </a:p>
          <a:p>
            <a:pPr marL="0" indent="0">
              <a:buNone/>
            </a:pPr>
            <a:r>
              <a:rPr lang="en-AU" sz="1900" i="1" dirty="0"/>
              <a:t>	</a:t>
            </a:r>
            <a:r>
              <a:rPr lang="en-AU" sz="1600" dirty="0">
                <a:solidFill>
                  <a:srgbClr val="FF0000"/>
                </a:solidFill>
              </a:rPr>
              <a:t>Source: St Leonards and Crows Nest Draft Character Statement 	pgs. 4, 7, 13, 14</a:t>
            </a:r>
          </a:p>
          <a:p>
            <a:r>
              <a:rPr lang="en-AU" sz="1900" i="1" dirty="0"/>
              <a:t>“Opportunities to provide more open space are important to the locals”</a:t>
            </a:r>
          </a:p>
          <a:p>
            <a:pPr marL="0" indent="0">
              <a:buNone/>
            </a:pPr>
            <a:r>
              <a:rPr lang="en-AU" sz="1900" i="1" dirty="0"/>
              <a:t>	</a:t>
            </a:r>
            <a:r>
              <a:rPr lang="en-AU" sz="1600" dirty="0">
                <a:solidFill>
                  <a:srgbClr val="FF0000"/>
                </a:solidFill>
              </a:rPr>
              <a:t>Source: St Leonards and Crows Nest Draft Character Statement 	pg. 14</a:t>
            </a:r>
          </a:p>
          <a:p>
            <a:endParaRPr lang="en-AU" sz="1900" i="1" dirty="0"/>
          </a:p>
          <a:p>
            <a:endParaRPr lang="en-AU" sz="1900" i="1" dirty="0"/>
          </a:p>
          <a:p>
            <a:endParaRPr lang="en-AU" sz="1900" dirty="0"/>
          </a:p>
        </p:txBody>
      </p:sp>
      <p:sp>
        <p:nvSpPr>
          <p:cNvPr id="4" name="Slide Number Placeholder 3">
            <a:extLst>
              <a:ext uri="{FF2B5EF4-FFF2-40B4-BE49-F238E27FC236}">
                <a16:creationId xmlns:a16="http://schemas.microsoft.com/office/drawing/2014/main" id="{6ECFD9ED-E6B7-4233-B303-52AF4EE80F54}"/>
              </a:ext>
            </a:extLst>
          </p:cNvPr>
          <p:cNvSpPr>
            <a:spLocks noGrp="1"/>
          </p:cNvSpPr>
          <p:nvPr>
            <p:ph type="sldNum" sz="quarter" idx="12"/>
          </p:nvPr>
        </p:nvSpPr>
        <p:spPr>
          <a:xfrm>
            <a:off x="10571516" y="6033479"/>
            <a:ext cx="782283" cy="365125"/>
          </a:xfrm>
        </p:spPr>
        <p:txBody>
          <a:bodyPr>
            <a:normAutofit/>
          </a:bodyPr>
          <a:lstStyle/>
          <a:p>
            <a:pPr>
              <a:spcAft>
                <a:spcPts val="600"/>
              </a:spcAft>
            </a:pPr>
            <a:fld id="{A711C06C-1563-438E-9BCC-7AEF83BB26E1}" type="slidenum">
              <a:rPr lang="en-AU" sz="1050">
                <a:solidFill>
                  <a:schemeClr val="tx1">
                    <a:alpha val="80000"/>
                  </a:schemeClr>
                </a:solidFill>
              </a:rPr>
              <a:pPr>
                <a:spcAft>
                  <a:spcPts val="600"/>
                </a:spcAft>
              </a:pPr>
              <a:t>2</a:t>
            </a:fld>
            <a:endParaRPr lang="en-AU" sz="1050" dirty="0">
              <a:solidFill>
                <a:schemeClr val="tx1">
                  <a:alpha val="80000"/>
                </a:schemeClr>
              </a:solidFill>
            </a:endParaRPr>
          </a:p>
        </p:txBody>
      </p:sp>
    </p:spTree>
    <p:extLst>
      <p:ext uri="{BB962C8B-B14F-4D97-AF65-F5344CB8AC3E}">
        <p14:creationId xmlns:p14="http://schemas.microsoft.com/office/powerpoint/2010/main" val="41307494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5F839-DF47-4AEC-891B-B42E4DB3B8DB}"/>
              </a:ext>
            </a:extLst>
          </p:cNvPr>
          <p:cNvSpPr>
            <a:spLocks noGrp="1"/>
          </p:cNvSpPr>
          <p:nvPr>
            <p:ph type="title"/>
          </p:nvPr>
        </p:nvSpPr>
        <p:spPr>
          <a:xfrm>
            <a:off x="838200" y="963877"/>
            <a:ext cx="3494362" cy="4930246"/>
          </a:xfrm>
        </p:spPr>
        <p:txBody>
          <a:bodyPr>
            <a:normAutofit/>
          </a:bodyPr>
          <a:lstStyle/>
          <a:p>
            <a:pPr algn="r"/>
            <a:r>
              <a:rPr lang="en-AU" sz="3700" dirty="0">
                <a:solidFill>
                  <a:schemeClr val="accent1"/>
                </a:solidFill>
              </a:rPr>
              <a:t>Although SLS Landscape Plan is demonstrably Inadequate for the proposed new residential density can It Be Delivered?</a:t>
            </a:r>
          </a:p>
        </p:txBody>
      </p:sp>
      <p:sp>
        <p:nvSpPr>
          <p:cNvPr id="3" name="Content Placeholder 2">
            <a:extLst>
              <a:ext uri="{FF2B5EF4-FFF2-40B4-BE49-F238E27FC236}">
                <a16:creationId xmlns:a16="http://schemas.microsoft.com/office/drawing/2014/main" id="{D19DD886-E123-458A-B471-2108962AE3E0}"/>
              </a:ext>
            </a:extLst>
          </p:cNvPr>
          <p:cNvSpPr>
            <a:spLocks noGrp="1"/>
          </p:cNvSpPr>
          <p:nvPr>
            <p:ph idx="1"/>
          </p:nvPr>
        </p:nvSpPr>
        <p:spPr>
          <a:xfrm>
            <a:off x="4976031" y="735980"/>
            <a:ext cx="6377769" cy="5158143"/>
          </a:xfrm>
        </p:spPr>
        <p:txBody>
          <a:bodyPr anchor="ctr">
            <a:normAutofit/>
          </a:bodyPr>
          <a:lstStyle/>
          <a:p>
            <a:endParaRPr lang="en-AU" sz="2400" dirty="0"/>
          </a:p>
          <a:p>
            <a:pPr marL="0" indent="0">
              <a:buNone/>
            </a:pPr>
            <a:endParaRPr lang="en-AU" sz="4400" dirty="0">
              <a:solidFill>
                <a:srgbClr val="FF0000"/>
              </a:solidFill>
            </a:endParaRPr>
          </a:p>
          <a:p>
            <a:pPr marL="0" indent="0">
              <a:buNone/>
            </a:pPr>
            <a:endParaRPr lang="en-AU" sz="4400" dirty="0">
              <a:solidFill>
                <a:srgbClr val="FF0000"/>
              </a:solidFill>
            </a:endParaRPr>
          </a:p>
          <a:p>
            <a:pPr marL="0" indent="0">
              <a:buNone/>
            </a:pPr>
            <a:r>
              <a:rPr lang="en-AU" sz="4400" dirty="0">
                <a:solidFill>
                  <a:srgbClr val="FF0000"/>
                </a:solidFill>
              </a:rPr>
              <a:t>			</a:t>
            </a:r>
            <a:r>
              <a:rPr lang="en-AU" sz="8800" dirty="0">
                <a:solidFill>
                  <a:srgbClr val="FF0000"/>
                </a:solidFill>
              </a:rPr>
              <a:t>No!</a:t>
            </a:r>
          </a:p>
          <a:p>
            <a:pPr marL="0" indent="0">
              <a:buNone/>
            </a:pPr>
            <a:endParaRPr lang="en-AU" sz="4400" dirty="0">
              <a:solidFill>
                <a:srgbClr val="FF0000"/>
              </a:solidFill>
            </a:endParaRPr>
          </a:p>
          <a:p>
            <a:endParaRPr lang="en-AU" sz="2400" dirty="0"/>
          </a:p>
          <a:p>
            <a:endParaRPr lang="en-AU" sz="2400" dirty="0"/>
          </a:p>
          <a:p>
            <a:pPr marL="0" indent="0">
              <a:buNone/>
            </a:pPr>
            <a:endParaRPr lang="en-AU" sz="2400" dirty="0"/>
          </a:p>
        </p:txBody>
      </p:sp>
      <p:sp>
        <p:nvSpPr>
          <p:cNvPr id="6" name="Slide Number Placeholder 5">
            <a:extLst>
              <a:ext uri="{FF2B5EF4-FFF2-40B4-BE49-F238E27FC236}">
                <a16:creationId xmlns:a16="http://schemas.microsoft.com/office/drawing/2014/main" id="{C86677C5-2584-4CF1-88D7-351D4B724EAB}"/>
              </a:ext>
            </a:extLst>
          </p:cNvPr>
          <p:cNvSpPr>
            <a:spLocks noGrp="1"/>
          </p:cNvSpPr>
          <p:nvPr>
            <p:ph type="sldNum" sz="quarter" idx="12"/>
          </p:nvPr>
        </p:nvSpPr>
        <p:spPr/>
        <p:txBody>
          <a:bodyPr/>
          <a:lstStyle/>
          <a:p>
            <a:fld id="{A711C06C-1563-438E-9BCC-7AEF83BB26E1}" type="slidenum">
              <a:rPr lang="en-AU" smtClean="0"/>
              <a:t>20</a:t>
            </a:fld>
            <a:endParaRPr lang="en-AU" dirty="0"/>
          </a:p>
        </p:txBody>
      </p:sp>
    </p:spTree>
    <p:extLst>
      <p:ext uri="{BB962C8B-B14F-4D97-AF65-F5344CB8AC3E}">
        <p14:creationId xmlns:p14="http://schemas.microsoft.com/office/powerpoint/2010/main" val="4037519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07E46E4-D11E-4007-942C-719CD02DF12E}"/>
              </a:ext>
            </a:extLst>
          </p:cNvPr>
          <p:cNvSpPr>
            <a:spLocks noGrp="1"/>
          </p:cNvSpPr>
          <p:nvPr>
            <p:ph type="sldNum" sz="quarter" idx="12"/>
          </p:nvPr>
        </p:nvSpPr>
        <p:spPr/>
        <p:txBody>
          <a:bodyPr/>
          <a:lstStyle/>
          <a:p>
            <a:fld id="{A711C06C-1563-438E-9BCC-7AEF83BB26E1}" type="slidenum">
              <a:rPr lang="en-AU" smtClean="0"/>
              <a:t>21</a:t>
            </a:fld>
            <a:endParaRPr lang="en-AU" dirty="0"/>
          </a:p>
        </p:txBody>
      </p:sp>
      <p:sp>
        <p:nvSpPr>
          <p:cNvPr id="3" name="Rectangle 2">
            <a:extLst>
              <a:ext uri="{FF2B5EF4-FFF2-40B4-BE49-F238E27FC236}">
                <a16:creationId xmlns:a16="http://schemas.microsoft.com/office/drawing/2014/main" id="{A42090FB-219C-4E4C-9EC6-533B3C6203B9}"/>
              </a:ext>
            </a:extLst>
          </p:cNvPr>
          <p:cNvSpPr/>
          <p:nvPr/>
        </p:nvSpPr>
        <p:spPr>
          <a:xfrm>
            <a:off x="3048000" y="2413338"/>
            <a:ext cx="6096000" cy="4124206"/>
          </a:xfrm>
          <a:prstGeom prst="rect">
            <a:avLst/>
          </a:prstGeom>
        </p:spPr>
        <p:txBody>
          <a:bodyPr>
            <a:spAutoFit/>
          </a:bodyPr>
          <a:lstStyle/>
          <a:p>
            <a:pPr algn="ctr"/>
            <a:r>
              <a:rPr lang="en-AU" sz="2800" b="1" dirty="0"/>
              <a:t>PLEASE</a:t>
            </a:r>
          </a:p>
          <a:p>
            <a:pPr algn="ctr"/>
            <a:endParaRPr lang="en-AU" dirty="0"/>
          </a:p>
          <a:p>
            <a:pPr algn="ctr"/>
            <a:endParaRPr lang="en-AU" dirty="0"/>
          </a:p>
          <a:p>
            <a:pPr marL="285750" indent="-285750" algn="ctr">
              <a:buFont typeface="Arial" panose="020B0604020202020204" pitchFamily="34" charset="0"/>
              <a:buChar char="•"/>
            </a:pPr>
            <a:r>
              <a:rPr lang="en-AU" dirty="0"/>
              <a:t>ADVISE THE MINISTER TO NOT APPROVE THIS PLAN AS IT IS NOT FINANCIALLY FEASIBLE AND THE NEW OPEN SPACE IS TOTALLY  INADEQUATE FOR THE DENSITY PROPOSED</a:t>
            </a:r>
          </a:p>
          <a:p>
            <a:pPr algn="ctr"/>
            <a:r>
              <a:rPr lang="en-AU" dirty="0"/>
              <a:t> </a:t>
            </a:r>
          </a:p>
          <a:p>
            <a:pPr marL="285750" indent="-285750" algn="ctr">
              <a:buFont typeface="Arial" panose="020B0604020202020204" pitchFamily="34" charset="0"/>
              <a:buChar char="•"/>
            </a:pPr>
            <a:r>
              <a:rPr lang="en-AU" dirty="0"/>
              <a:t>WORK WITH THE COMMUNITY TO DEVELOP SUSTAINABLE, WELL PLANNED SOLUTIONS</a:t>
            </a:r>
          </a:p>
          <a:p>
            <a:pPr marL="285750" indent="-285750" algn="ctr">
              <a:buFont typeface="Arial" panose="020B0604020202020204" pitchFamily="34" charset="0"/>
              <a:buChar char="•"/>
            </a:pPr>
            <a:endParaRPr lang="en-AU" dirty="0"/>
          </a:p>
          <a:p>
            <a:pPr marL="285750" indent="-285750" algn="ctr">
              <a:buFont typeface="Arial" panose="020B0604020202020204" pitchFamily="34" charset="0"/>
              <a:buChar char="•"/>
            </a:pPr>
            <a:r>
              <a:rPr lang="en-AU" dirty="0"/>
              <a:t>ENSURE ADEQUATE INFRASTRUCTURE, BASED ON SENSIBLE POPULATION DENSITY THAT ACHIEVES EQUITABLE OUTCOMES FOR BOTH EXISTING, NEW AND ADJACENT RESIDENTS.</a:t>
            </a:r>
          </a:p>
        </p:txBody>
      </p:sp>
      <p:pic>
        <p:nvPicPr>
          <p:cNvPr id="4" name="Picture 3" descr="A close up of a logo&#10;&#10;Description automatically generated">
            <a:extLst>
              <a:ext uri="{FF2B5EF4-FFF2-40B4-BE49-F238E27FC236}">
                <a16:creationId xmlns:a16="http://schemas.microsoft.com/office/drawing/2014/main" id="{BD327FB0-C22C-400D-AC49-9A16B88C34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2058" y="501651"/>
            <a:ext cx="3079129" cy="1598326"/>
          </a:xfrm>
          <a:prstGeom prst="rect">
            <a:avLst/>
          </a:prstGeom>
        </p:spPr>
      </p:pic>
    </p:spTree>
    <p:extLst>
      <p:ext uri="{BB962C8B-B14F-4D97-AF65-F5344CB8AC3E}">
        <p14:creationId xmlns:p14="http://schemas.microsoft.com/office/powerpoint/2010/main" val="22783431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6589F-10E5-4AC2-A0B3-B4829BB9ADE5}"/>
              </a:ext>
            </a:extLst>
          </p:cNvPr>
          <p:cNvSpPr>
            <a:spLocks noGrp="1"/>
          </p:cNvSpPr>
          <p:nvPr>
            <p:ph type="ctrTitle"/>
          </p:nvPr>
        </p:nvSpPr>
        <p:spPr/>
        <p:txBody>
          <a:bodyPr/>
          <a:lstStyle/>
          <a:p>
            <a:r>
              <a:rPr lang="en-AU" dirty="0">
                <a:solidFill>
                  <a:srgbClr val="002060"/>
                </a:solidFill>
              </a:rPr>
              <a:t>THANKYOU!</a:t>
            </a:r>
            <a:br>
              <a:rPr lang="en-AU" dirty="0">
                <a:solidFill>
                  <a:srgbClr val="002060"/>
                </a:solidFill>
              </a:rPr>
            </a:br>
            <a:endParaRPr lang="en-AU" dirty="0">
              <a:solidFill>
                <a:srgbClr val="002060"/>
              </a:solidFill>
            </a:endParaRPr>
          </a:p>
        </p:txBody>
      </p:sp>
      <p:sp>
        <p:nvSpPr>
          <p:cNvPr id="3" name="Subtitle 2">
            <a:extLst>
              <a:ext uri="{FF2B5EF4-FFF2-40B4-BE49-F238E27FC236}">
                <a16:creationId xmlns:a16="http://schemas.microsoft.com/office/drawing/2014/main" id="{F91FB9A7-65B3-4E78-8739-4740CD79688D}"/>
              </a:ext>
            </a:extLst>
          </p:cNvPr>
          <p:cNvSpPr>
            <a:spLocks noGrp="1"/>
          </p:cNvSpPr>
          <p:nvPr>
            <p:ph type="subTitle" idx="1"/>
          </p:nvPr>
        </p:nvSpPr>
        <p:spPr/>
        <p:txBody>
          <a:bodyPr/>
          <a:lstStyle/>
          <a:p>
            <a:r>
              <a:rPr lang="en-AU" dirty="0"/>
              <a:t>John Southwood</a:t>
            </a:r>
          </a:p>
          <a:p>
            <a:endParaRPr lang="en-AU" dirty="0"/>
          </a:p>
        </p:txBody>
      </p:sp>
      <p:sp>
        <p:nvSpPr>
          <p:cNvPr id="4" name="Slide Number Placeholder 3">
            <a:extLst>
              <a:ext uri="{FF2B5EF4-FFF2-40B4-BE49-F238E27FC236}">
                <a16:creationId xmlns:a16="http://schemas.microsoft.com/office/drawing/2014/main" id="{836CE2F0-2E78-4AA9-920E-AEEE0EC64A9A}"/>
              </a:ext>
            </a:extLst>
          </p:cNvPr>
          <p:cNvSpPr>
            <a:spLocks noGrp="1"/>
          </p:cNvSpPr>
          <p:nvPr>
            <p:ph type="sldNum" sz="quarter" idx="12"/>
          </p:nvPr>
        </p:nvSpPr>
        <p:spPr/>
        <p:txBody>
          <a:bodyPr/>
          <a:lstStyle/>
          <a:p>
            <a:fld id="{A711C06C-1563-438E-9BCC-7AEF83BB26E1}" type="slidenum">
              <a:rPr lang="en-AU" smtClean="0"/>
              <a:t>22</a:t>
            </a:fld>
            <a:endParaRPr lang="en-AU" dirty="0"/>
          </a:p>
        </p:txBody>
      </p:sp>
    </p:spTree>
    <p:extLst>
      <p:ext uri="{BB962C8B-B14F-4D97-AF65-F5344CB8AC3E}">
        <p14:creationId xmlns:p14="http://schemas.microsoft.com/office/powerpoint/2010/main" val="4244135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3DDC5-8AB3-47DF-8203-A0F0DF8ABD94}"/>
              </a:ext>
            </a:extLst>
          </p:cNvPr>
          <p:cNvSpPr>
            <a:spLocks noGrp="1"/>
          </p:cNvSpPr>
          <p:nvPr>
            <p:ph type="title"/>
          </p:nvPr>
        </p:nvSpPr>
        <p:spPr>
          <a:xfrm>
            <a:off x="838200" y="365125"/>
            <a:ext cx="10515600" cy="1151441"/>
          </a:xfrm>
        </p:spPr>
        <p:txBody>
          <a:bodyPr>
            <a:normAutofit/>
          </a:bodyPr>
          <a:lstStyle/>
          <a:p>
            <a:r>
              <a:rPr lang="en-AU" sz="2800" b="1" dirty="0">
                <a:solidFill>
                  <a:schemeClr val="accent1">
                    <a:lumMod val="75000"/>
                  </a:schemeClr>
                </a:solidFill>
              </a:rPr>
              <a:t>St Leonards South Planning Proposal Landscape Plan (SLSLP)</a:t>
            </a:r>
          </a:p>
        </p:txBody>
      </p:sp>
      <p:sp>
        <p:nvSpPr>
          <p:cNvPr id="3" name="Content Placeholder 2">
            <a:extLst>
              <a:ext uri="{FF2B5EF4-FFF2-40B4-BE49-F238E27FC236}">
                <a16:creationId xmlns:a16="http://schemas.microsoft.com/office/drawing/2014/main" id="{E5DF2E13-282F-4570-97D7-952E13142D0C}"/>
              </a:ext>
            </a:extLst>
          </p:cNvPr>
          <p:cNvSpPr>
            <a:spLocks noGrp="1"/>
          </p:cNvSpPr>
          <p:nvPr>
            <p:ph idx="1"/>
          </p:nvPr>
        </p:nvSpPr>
        <p:spPr>
          <a:xfrm>
            <a:off x="838200" y="1393902"/>
            <a:ext cx="10515600" cy="4783061"/>
          </a:xfrm>
        </p:spPr>
        <p:txBody>
          <a:bodyPr>
            <a:normAutofit fontScale="77500" lnSpcReduction="20000"/>
          </a:bodyPr>
          <a:lstStyle/>
          <a:p>
            <a:r>
              <a:rPr lang="en-AU" sz="2600" dirty="0"/>
              <a:t>For forecast residents of 4,800 accommodated in 2,400 new units the SLSLP proposes for the following NEW open space:</a:t>
            </a:r>
          </a:p>
          <a:p>
            <a:pPr marL="0" indent="0">
              <a:buNone/>
            </a:pPr>
            <a:endParaRPr lang="en-AU" sz="2600" dirty="0"/>
          </a:p>
          <a:p>
            <a:pPr>
              <a:buClr>
                <a:srgbClr val="FF0000"/>
              </a:buClr>
              <a:buFont typeface="Wingdings" panose="05000000000000000000" pitchFamily="2" charset="2"/>
              <a:buChar char="§"/>
            </a:pPr>
            <a:r>
              <a:rPr lang="en-AU" sz="2900" dirty="0"/>
              <a:t>3,775 sqm  for new local park</a:t>
            </a:r>
          </a:p>
          <a:p>
            <a:pPr>
              <a:buClr>
                <a:srgbClr val="FF0000"/>
              </a:buClr>
              <a:buFont typeface="Wingdings" panose="05000000000000000000" pitchFamily="2" charset="2"/>
              <a:buChar char="§"/>
            </a:pPr>
            <a:r>
              <a:rPr lang="en-AU" sz="2900" dirty="0"/>
              <a:t> </a:t>
            </a:r>
            <a:r>
              <a:rPr lang="en-AU" sz="2900" u="sng" dirty="0"/>
              <a:t>1,250 </a:t>
            </a:r>
            <a:r>
              <a:rPr lang="en-AU" sz="2900" dirty="0"/>
              <a:t>sqm for new “pocket parks” </a:t>
            </a:r>
          </a:p>
          <a:p>
            <a:pPr marL="0" indent="0">
              <a:buClr>
                <a:srgbClr val="FF0000"/>
              </a:buClr>
              <a:buNone/>
            </a:pPr>
            <a:r>
              <a:rPr lang="en-AU" sz="1900" dirty="0"/>
              <a:t>       </a:t>
            </a:r>
            <a:r>
              <a:rPr lang="en-AU" sz="3100" dirty="0"/>
              <a:t>5,025 sqm Total</a:t>
            </a:r>
          </a:p>
          <a:p>
            <a:pPr marL="0" indent="0">
              <a:buClr>
                <a:srgbClr val="FF0000"/>
              </a:buClr>
              <a:buNone/>
            </a:pPr>
            <a:endParaRPr lang="en-AU" sz="1900" dirty="0"/>
          </a:p>
          <a:p>
            <a:pPr>
              <a:buClr>
                <a:srgbClr val="FF0000"/>
              </a:buClr>
              <a:buFont typeface="Calibri" panose="020F0502020204030204" pitchFamily="34" charset="0"/>
              <a:buChar char="×"/>
            </a:pPr>
            <a:r>
              <a:rPr lang="en-AU" dirty="0"/>
              <a:t>SLSLP Equates to 0.105 Ha per 1,000 –forecast total residents</a:t>
            </a:r>
          </a:p>
          <a:p>
            <a:pPr marL="0" indent="0">
              <a:buClr>
                <a:srgbClr val="FF0000"/>
              </a:buClr>
              <a:buNone/>
            </a:pPr>
            <a:endParaRPr lang="en-AU" dirty="0"/>
          </a:p>
          <a:p>
            <a:pPr>
              <a:buClr>
                <a:srgbClr val="FF0000"/>
              </a:buClr>
              <a:buFont typeface="Wingdings" panose="05000000000000000000" pitchFamily="2" charset="2"/>
              <a:buChar char="ü"/>
            </a:pPr>
            <a:endParaRPr lang="en-AU" dirty="0"/>
          </a:p>
          <a:p>
            <a:pPr>
              <a:buClr>
                <a:srgbClr val="FF0000"/>
              </a:buClr>
              <a:buFont typeface="Wingdings" panose="05000000000000000000" pitchFamily="2" charset="2"/>
              <a:buChar char="ü"/>
            </a:pPr>
            <a:r>
              <a:rPr lang="en-AU" dirty="0"/>
              <a:t>LCC LGA 2.9 ha per 1,000 residents</a:t>
            </a:r>
          </a:p>
          <a:p>
            <a:pPr marL="0" indent="0">
              <a:buClr>
                <a:srgbClr val="FF0000"/>
              </a:buClr>
              <a:buNone/>
            </a:pPr>
            <a:endParaRPr lang="en-AU" dirty="0"/>
          </a:p>
          <a:p>
            <a:pPr marL="0" indent="0">
              <a:buClr>
                <a:srgbClr val="FF0000"/>
              </a:buClr>
              <a:buNone/>
            </a:pPr>
            <a:r>
              <a:rPr lang="en-AU" b="1" u="sng" dirty="0">
                <a:solidFill>
                  <a:srgbClr val="FF0000"/>
                </a:solidFill>
              </a:rPr>
              <a:t>Beware Double Counting of Newlands Park, Gore Hill Oval, Gore Hill Cemetery etc.  </a:t>
            </a:r>
          </a:p>
          <a:p>
            <a:pPr marL="0" indent="0">
              <a:buNone/>
            </a:pPr>
            <a:endParaRPr lang="en-AU" dirty="0"/>
          </a:p>
        </p:txBody>
      </p:sp>
      <p:sp>
        <p:nvSpPr>
          <p:cNvPr id="9" name="Slide Number Placeholder 8">
            <a:extLst>
              <a:ext uri="{FF2B5EF4-FFF2-40B4-BE49-F238E27FC236}">
                <a16:creationId xmlns:a16="http://schemas.microsoft.com/office/drawing/2014/main" id="{AF428F20-C056-40D6-ABB6-B766BC787F7B}"/>
              </a:ext>
            </a:extLst>
          </p:cNvPr>
          <p:cNvSpPr>
            <a:spLocks noGrp="1"/>
          </p:cNvSpPr>
          <p:nvPr>
            <p:ph type="sldNum" sz="quarter" idx="12"/>
          </p:nvPr>
        </p:nvSpPr>
        <p:spPr/>
        <p:txBody>
          <a:bodyPr/>
          <a:lstStyle/>
          <a:p>
            <a:fld id="{A711C06C-1563-438E-9BCC-7AEF83BB26E1}" type="slidenum">
              <a:rPr lang="en-AU" smtClean="0"/>
              <a:t>3</a:t>
            </a:fld>
            <a:endParaRPr lang="en-AU" dirty="0"/>
          </a:p>
        </p:txBody>
      </p:sp>
      <p:sp>
        <p:nvSpPr>
          <p:cNvPr id="4" name="TextBox 3">
            <a:extLst>
              <a:ext uri="{FF2B5EF4-FFF2-40B4-BE49-F238E27FC236}">
                <a16:creationId xmlns:a16="http://schemas.microsoft.com/office/drawing/2014/main" id="{0FFBB074-9234-412C-B20D-D651AB2FCCAE}"/>
              </a:ext>
            </a:extLst>
          </p:cNvPr>
          <p:cNvSpPr txBox="1"/>
          <p:nvPr/>
        </p:nvSpPr>
        <p:spPr>
          <a:xfrm>
            <a:off x="838200" y="3663176"/>
            <a:ext cx="8718394" cy="914400"/>
          </a:xfrm>
          <a:prstGeom prst="rect">
            <a:avLst/>
          </a:prstGeom>
          <a:noFill/>
          <a:ln w="19050">
            <a:solidFill>
              <a:srgbClr val="FF0000"/>
            </a:solidFill>
          </a:ln>
        </p:spPr>
        <p:txBody>
          <a:bodyPr wrap="square" rtlCol="0">
            <a:spAutoFit/>
          </a:bodyPr>
          <a:lstStyle/>
          <a:p>
            <a:endParaRPr lang="en-AU" dirty="0"/>
          </a:p>
        </p:txBody>
      </p:sp>
    </p:spTree>
    <p:extLst>
      <p:ext uri="{BB962C8B-B14F-4D97-AF65-F5344CB8AC3E}">
        <p14:creationId xmlns:p14="http://schemas.microsoft.com/office/powerpoint/2010/main" val="4234348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5F839-DF47-4AEC-891B-B42E4DB3B8DB}"/>
              </a:ext>
            </a:extLst>
          </p:cNvPr>
          <p:cNvSpPr>
            <a:spLocks noGrp="1"/>
          </p:cNvSpPr>
          <p:nvPr>
            <p:ph type="title"/>
          </p:nvPr>
        </p:nvSpPr>
        <p:spPr>
          <a:xfrm>
            <a:off x="838200" y="963877"/>
            <a:ext cx="3494362" cy="4930246"/>
          </a:xfrm>
        </p:spPr>
        <p:txBody>
          <a:bodyPr>
            <a:normAutofit/>
          </a:bodyPr>
          <a:lstStyle/>
          <a:p>
            <a:pPr algn="r"/>
            <a:r>
              <a:rPr lang="en-AU" sz="3700" dirty="0">
                <a:solidFill>
                  <a:schemeClr val="accent1"/>
                </a:solidFill>
              </a:rPr>
              <a:t>Although SLSLP is demonstrably Inadequate for proposed new residential density  </a:t>
            </a:r>
            <a:r>
              <a:rPr lang="en-AU" sz="3700" u="sng" dirty="0">
                <a:solidFill>
                  <a:schemeClr val="accent1"/>
                </a:solidFill>
              </a:rPr>
              <a:t>can It Be Delivered</a:t>
            </a:r>
            <a:r>
              <a:rPr lang="en-AU" sz="3700" dirty="0">
                <a:solidFill>
                  <a:schemeClr val="accent1"/>
                </a:solidFill>
              </a:rPr>
              <a:t>?</a:t>
            </a:r>
          </a:p>
        </p:txBody>
      </p:sp>
      <p:sp>
        <p:nvSpPr>
          <p:cNvPr id="3" name="Content Placeholder 2">
            <a:extLst>
              <a:ext uri="{FF2B5EF4-FFF2-40B4-BE49-F238E27FC236}">
                <a16:creationId xmlns:a16="http://schemas.microsoft.com/office/drawing/2014/main" id="{D19DD886-E123-458A-B471-2108962AE3E0}"/>
              </a:ext>
            </a:extLst>
          </p:cNvPr>
          <p:cNvSpPr>
            <a:spLocks noGrp="1"/>
          </p:cNvSpPr>
          <p:nvPr>
            <p:ph idx="1"/>
          </p:nvPr>
        </p:nvSpPr>
        <p:spPr>
          <a:xfrm>
            <a:off x="4976031" y="963877"/>
            <a:ext cx="6377769" cy="4930246"/>
          </a:xfrm>
        </p:spPr>
        <p:txBody>
          <a:bodyPr anchor="ctr">
            <a:normAutofit/>
          </a:bodyPr>
          <a:lstStyle/>
          <a:p>
            <a:endParaRPr lang="en-AU" sz="2400" dirty="0"/>
          </a:p>
          <a:p>
            <a:endParaRPr lang="en-AU" sz="2400" dirty="0"/>
          </a:p>
          <a:p>
            <a:endParaRPr lang="en-AU" sz="2400" dirty="0"/>
          </a:p>
          <a:p>
            <a:endParaRPr lang="en-AU" sz="2400" dirty="0"/>
          </a:p>
          <a:p>
            <a:endParaRPr lang="en-AU" sz="2400" dirty="0"/>
          </a:p>
          <a:p>
            <a:r>
              <a:rPr lang="en-AU" sz="2400" dirty="0"/>
              <a:t>Fact		The SLS Landscape Plan in integral 		to the LCC’s Planning 				Proposal</a:t>
            </a:r>
          </a:p>
          <a:p>
            <a:r>
              <a:rPr lang="en-AU" sz="2400" dirty="0"/>
              <a:t>Fact: 		The SLS Planning Proposal cannot 		proceed without it</a:t>
            </a:r>
          </a:p>
          <a:p>
            <a:endParaRPr lang="en-AU" sz="2400" dirty="0"/>
          </a:p>
          <a:p>
            <a:endParaRPr lang="en-AU" sz="2400" dirty="0"/>
          </a:p>
          <a:p>
            <a:endParaRPr lang="en-AU" sz="2400" dirty="0"/>
          </a:p>
          <a:p>
            <a:pPr marL="0" indent="0">
              <a:buNone/>
            </a:pPr>
            <a:endParaRPr lang="en-AU" sz="2400" dirty="0"/>
          </a:p>
          <a:p>
            <a:pPr marL="0" indent="0">
              <a:buNone/>
            </a:pPr>
            <a:endParaRPr lang="en-AU" sz="2400" dirty="0"/>
          </a:p>
        </p:txBody>
      </p:sp>
      <p:sp>
        <p:nvSpPr>
          <p:cNvPr id="6" name="Slide Number Placeholder 5">
            <a:extLst>
              <a:ext uri="{FF2B5EF4-FFF2-40B4-BE49-F238E27FC236}">
                <a16:creationId xmlns:a16="http://schemas.microsoft.com/office/drawing/2014/main" id="{C86677C5-2584-4CF1-88D7-351D4B724EAB}"/>
              </a:ext>
            </a:extLst>
          </p:cNvPr>
          <p:cNvSpPr>
            <a:spLocks noGrp="1"/>
          </p:cNvSpPr>
          <p:nvPr>
            <p:ph type="sldNum" sz="quarter" idx="12"/>
          </p:nvPr>
        </p:nvSpPr>
        <p:spPr/>
        <p:txBody>
          <a:bodyPr/>
          <a:lstStyle/>
          <a:p>
            <a:fld id="{A711C06C-1563-438E-9BCC-7AEF83BB26E1}" type="slidenum">
              <a:rPr lang="en-AU" smtClean="0"/>
              <a:t>4</a:t>
            </a:fld>
            <a:endParaRPr lang="en-AU" dirty="0"/>
          </a:p>
        </p:txBody>
      </p:sp>
    </p:spTree>
    <p:extLst>
      <p:ext uri="{BB962C8B-B14F-4D97-AF65-F5344CB8AC3E}">
        <p14:creationId xmlns:p14="http://schemas.microsoft.com/office/powerpoint/2010/main" val="2890754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8DFBF-8755-4951-8B5C-D89CA814E453}"/>
              </a:ext>
            </a:extLst>
          </p:cNvPr>
          <p:cNvSpPr>
            <a:spLocks noGrp="1"/>
          </p:cNvSpPr>
          <p:nvPr>
            <p:ph type="title"/>
          </p:nvPr>
        </p:nvSpPr>
        <p:spPr>
          <a:xfrm>
            <a:off x="838200" y="963877"/>
            <a:ext cx="3494362" cy="4930246"/>
          </a:xfrm>
        </p:spPr>
        <p:txBody>
          <a:bodyPr>
            <a:normAutofit/>
          </a:bodyPr>
          <a:lstStyle/>
          <a:p>
            <a:pPr algn="r"/>
            <a:r>
              <a:rPr lang="en-AU" dirty="0">
                <a:solidFill>
                  <a:schemeClr val="accent1"/>
                </a:solidFill>
              </a:rPr>
              <a:t>FEASIBILITY OF DELIVERY OF OPEN SPACE IN SLS</a:t>
            </a:r>
          </a:p>
        </p:txBody>
      </p:sp>
      <p:sp>
        <p:nvSpPr>
          <p:cNvPr id="3" name="Content Placeholder 2">
            <a:extLst>
              <a:ext uri="{FF2B5EF4-FFF2-40B4-BE49-F238E27FC236}">
                <a16:creationId xmlns:a16="http://schemas.microsoft.com/office/drawing/2014/main" id="{E0D7D272-E6D7-47DD-B470-E7C54DEC0A14}"/>
              </a:ext>
            </a:extLst>
          </p:cNvPr>
          <p:cNvSpPr>
            <a:spLocks noGrp="1"/>
          </p:cNvSpPr>
          <p:nvPr>
            <p:ph idx="1"/>
          </p:nvPr>
        </p:nvSpPr>
        <p:spPr>
          <a:xfrm>
            <a:off x="4976031" y="787791"/>
            <a:ext cx="6377769" cy="5106332"/>
          </a:xfrm>
        </p:spPr>
        <p:txBody>
          <a:bodyPr anchor="ctr">
            <a:normAutofit fontScale="92500" lnSpcReduction="10000"/>
          </a:bodyPr>
          <a:lstStyle/>
          <a:p>
            <a:r>
              <a:rPr lang="en-AU" sz="2400" dirty="0"/>
              <a:t>HILLPDA PREPARED THE INDEPENDENT ECONOMIC REVIEW OF SLS Feasibility in February 2015 for LCC</a:t>
            </a:r>
          </a:p>
          <a:p>
            <a:endParaRPr lang="en-AU" sz="2400" dirty="0"/>
          </a:p>
          <a:p>
            <a:r>
              <a:rPr lang="en-AU" sz="2400" dirty="0"/>
              <a:t>HILL PDA concluded that a </a:t>
            </a:r>
            <a:r>
              <a:rPr lang="en-AU" sz="2400" u="sng" dirty="0"/>
              <a:t>30% uplift on the then market value of properties </a:t>
            </a:r>
            <a:r>
              <a:rPr lang="en-AU" sz="2400" dirty="0"/>
              <a:t>would incentivise home owners to sell, and that with a base FSR of 2.75 : 1 development would occur</a:t>
            </a:r>
          </a:p>
          <a:p>
            <a:endParaRPr lang="en-AU" sz="2400" dirty="0"/>
          </a:p>
          <a:p>
            <a:r>
              <a:rPr lang="en-AU" sz="2400" dirty="0"/>
              <a:t>At that time this equated to average land cost of $4,036 per sqm across their sample of sites. Refer slide 6</a:t>
            </a:r>
          </a:p>
          <a:p>
            <a:endParaRPr lang="en-AU" sz="2400" dirty="0"/>
          </a:p>
          <a:p>
            <a:r>
              <a:rPr lang="en-AU" sz="2400" dirty="0"/>
              <a:t>Acceptable Developer returns at “industry standards” were demonstrated in their report based on this land cost assumption and other inputs</a:t>
            </a:r>
          </a:p>
          <a:p>
            <a:endParaRPr lang="en-AU" sz="2400" dirty="0"/>
          </a:p>
          <a:p>
            <a:endParaRPr lang="en-AU" sz="2400" dirty="0"/>
          </a:p>
        </p:txBody>
      </p:sp>
      <p:sp>
        <p:nvSpPr>
          <p:cNvPr id="5" name="Slide Number Placeholder 4">
            <a:extLst>
              <a:ext uri="{FF2B5EF4-FFF2-40B4-BE49-F238E27FC236}">
                <a16:creationId xmlns:a16="http://schemas.microsoft.com/office/drawing/2014/main" id="{43222ABE-38F8-4D16-977E-CCEAA4163159}"/>
              </a:ext>
            </a:extLst>
          </p:cNvPr>
          <p:cNvSpPr>
            <a:spLocks noGrp="1"/>
          </p:cNvSpPr>
          <p:nvPr>
            <p:ph type="sldNum" sz="quarter" idx="12"/>
          </p:nvPr>
        </p:nvSpPr>
        <p:spPr/>
        <p:txBody>
          <a:bodyPr/>
          <a:lstStyle/>
          <a:p>
            <a:fld id="{A711C06C-1563-438E-9BCC-7AEF83BB26E1}" type="slidenum">
              <a:rPr lang="en-AU" smtClean="0"/>
              <a:t>5</a:t>
            </a:fld>
            <a:endParaRPr lang="en-AU" dirty="0"/>
          </a:p>
        </p:txBody>
      </p:sp>
    </p:spTree>
    <p:extLst>
      <p:ext uri="{BB962C8B-B14F-4D97-AF65-F5344CB8AC3E}">
        <p14:creationId xmlns:p14="http://schemas.microsoft.com/office/powerpoint/2010/main" val="2804184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8D11ACB-8344-49F0-B0B6-49ACBDDEEF57}"/>
              </a:ext>
            </a:extLst>
          </p:cNvPr>
          <p:cNvSpPr>
            <a:spLocks noGrp="1"/>
          </p:cNvSpPr>
          <p:nvPr>
            <p:ph type="sldNum" sz="quarter" idx="12"/>
          </p:nvPr>
        </p:nvSpPr>
        <p:spPr/>
        <p:txBody>
          <a:bodyPr/>
          <a:lstStyle/>
          <a:p>
            <a:fld id="{A711C06C-1563-438E-9BCC-7AEF83BB26E1}" type="slidenum">
              <a:rPr lang="en-AU" smtClean="0"/>
              <a:t>6</a:t>
            </a:fld>
            <a:endParaRPr lang="en-AU" dirty="0"/>
          </a:p>
        </p:txBody>
      </p:sp>
      <p:pic>
        <p:nvPicPr>
          <p:cNvPr id="5" name="Picture 4">
            <a:extLst>
              <a:ext uri="{FF2B5EF4-FFF2-40B4-BE49-F238E27FC236}">
                <a16:creationId xmlns:a16="http://schemas.microsoft.com/office/drawing/2014/main" id="{2DFA16FE-D479-4652-8844-77DA17100FCA}"/>
              </a:ext>
            </a:extLst>
          </p:cNvPr>
          <p:cNvPicPr>
            <a:picLocks noChangeAspect="1"/>
          </p:cNvPicPr>
          <p:nvPr/>
        </p:nvPicPr>
        <p:blipFill>
          <a:blip r:embed="rId2"/>
          <a:stretch>
            <a:fillRect/>
          </a:stretch>
        </p:blipFill>
        <p:spPr>
          <a:xfrm>
            <a:off x="568657" y="0"/>
            <a:ext cx="11054686" cy="6858000"/>
          </a:xfrm>
          <a:prstGeom prst="rect">
            <a:avLst/>
          </a:prstGeom>
        </p:spPr>
      </p:pic>
      <p:cxnSp>
        <p:nvCxnSpPr>
          <p:cNvPr id="7" name="Straight Arrow Connector 6">
            <a:extLst>
              <a:ext uri="{FF2B5EF4-FFF2-40B4-BE49-F238E27FC236}">
                <a16:creationId xmlns:a16="http://schemas.microsoft.com/office/drawing/2014/main" id="{ECB9D0FE-7E69-4E98-A22A-3B2A71DBB7AB}"/>
              </a:ext>
            </a:extLst>
          </p:cNvPr>
          <p:cNvCxnSpPr/>
          <p:nvPr/>
        </p:nvCxnSpPr>
        <p:spPr>
          <a:xfrm flipV="1">
            <a:off x="9622302" y="6356350"/>
            <a:ext cx="0" cy="36512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32EE3920-27A7-4671-98AD-40CDF8A4A92E}"/>
              </a:ext>
            </a:extLst>
          </p:cNvPr>
          <p:cNvCxnSpPr/>
          <p:nvPr/>
        </p:nvCxnSpPr>
        <p:spPr>
          <a:xfrm flipV="1">
            <a:off x="8035112" y="6274574"/>
            <a:ext cx="0" cy="36512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0876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CBE1851-2230-47A9-B000-CE9046EA61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41A5D1E-AE55-4540-8A42-EEC45911DC08}"/>
              </a:ext>
            </a:extLst>
          </p:cNvPr>
          <p:cNvSpPr>
            <a:spLocks noGrp="1"/>
          </p:cNvSpPr>
          <p:nvPr>
            <p:ph type="title"/>
          </p:nvPr>
        </p:nvSpPr>
        <p:spPr>
          <a:xfrm>
            <a:off x="634276" y="535259"/>
            <a:ext cx="4208656" cy="5683638"/>
          </a:xfrm>
        </p:spPr>
        <p:txBody>
          <a:bodyPr vert="horz" lIns="91440" tIns="45720" rIns="91440" bIns="45720" rtlCol="0" anchor="b">
            <a:normAutofit fontScale="90000"/>
          </a:bodyPr>
          <a:lstStyle/>
          <a:p>
            <a:pPr algn="r"/>
            <a:r>
              <a:rPr lang="en-US" sz="6000" kern="1200" dirty="0">
                <a:solidFill>
                  <a:srgbClr val="FFFFFF"/>
                </a:solidFill>
                <a:latin typeface="+mj-lt"/>
                <a:ea typeface="+mj-ea"/>
                <a:cs typeface="+mj-cs"/>
              </a:rPr>
              <a:t>Review of Feasibility 20 July 2017 -  HillPDA Letter to LCC Community Facilities</a:t>
            </a:r>
            <a:br>
              <a:rPr lang="en-US" sz="5400" kern="1200" dirty="0">
                <a:solidFill>
                  <a:srgbClr val="FFFFFF"/>
                </a:solidFill>
                <a:latin typeface="+mj-lt"/>
                <a:ea typeface="+mj-ea"/>
                <a:cs typeface="+mj-cs"/>
              </a:rPr>
            </a:br>
            <a:endParaRPr lang="en-US" sz="5400" kern="1200" dirty="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154FAD6C-22FB-424C-8EFD-CA842BAC80AE}"/>
              </a:ext>
            </a:extLst>
          </p:cNvPr>
          <p:cNvSpPr>
            <a:spLocks noGrp="1"/>
          </p:cNvSpPr>
          <p:nvPr>
            <p:ph idx="1"/>
          </p:nvPr>
        </p:nvSpPr>
        <p:spPr>
          <a:xfrm>
            <a:off x="638921" y="4148253"/>
            <a:ext cx="4204012" cy="2070643"/>
          </a:xfrm>
        </p:spPr>
        <p:txBody>
          <a:bodyPr vert="horz" lIns="91440" tIns="45720" rIns="91440" bIns="45720" rtlCol="0" anchor="t">
            <a:normAutofit/>
          </a:bodyPr>
          <a:lstStyle/>
          <a:p>
            <a:pPr marL="0" indent="0" algn="r">
              <a:buNone/>
            </a:pPr>
            <a:r>
              <a:rPr lang="en-US" sz="1800" kern="1200" dirty="0">
                <a:solidFill>
                  <a:srgbClr val="FFFFFF"/>
                </a:solidFill>
                <a:latin typeface="+mn-lt"/>
                <a:ea typeface="+mn-ea"/>
                <a:cs typeface="+mn-cs"/>
              </a:rPr>
              <a:t> </a:t>
            </a:r>
          </a:p>
        </p:txBody>
      </p:sp>
      <p:cxnSp>
        <p:nvCxnSpPr>
          <p:cNvPr id="12" name="Straight Connector 11">
            <a:extLst>
              <a:ext uri="{FF2B5EF4-FFF2-40B4-BE49-F238E27FC236}">
                <a16:creationId xmlns:a16="http://schemas.microsoft.com/office/drawing/2014/main" id="{23B93832-6514-44F4-849B-5EE2C8A233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928939"/>
            <a:ext cx="393192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498580F8-82FB-488C-B1F4-925363B626B2}"/>
              </a:ext>
            </a:extLst>
          </p:cNvPr>
          <p:cNvPicPr>
            <a:picLocks noChangeAspect="1"/>
          </p:cNvPicPr>
          <p:nvPr/>
        </p:nvPicPr>
        <p:blipFill>
          <a:blip r:embed="rId2"/>
          <a:stretch>
            <a:fillRect/>
          </a:stretch>
        </p:blipFill>
        <p:spPr>
          <a:xfrm>
            <a:off x="6093609" y="936479"/>
            <a:ext cx="5459470" cy="5556713"/>
          </a:xfrm>
          <a:prstGeom prst="rect">
            <a:avLst/>
          </a:prstGeom>
        </p:spPr>
      </p:pic>
      <p:sp>
        <p:nvSpPr>
          <p:cNvPr id="4" name="Slide Number Placeholder 3">
            <a:extLst>
              <a:ext uri="{FF2B5EF4-FFF2-40B4-BE49-F238E27FC236}">
                <a16:creationId xmlns:a16="http://schemas.microsoft.com/office/drawing/2014/main" id="{CA0D201A-29F9-4350-96BE-11E569937DC0}"/>
              </a:ext>
            </a:extLst>
          </p:cNvPr>
          <p:cNvSpPr>
            <a:spLocks noGrp="1"/>
          </p:cNvSpPr>
          <p:nvPr>
            <p:ph type="sldNum" sz="quarter" idx="12"/>
          </p:nvPr>
        </p:nvSpPr>
        <p:spPr>
          <a:xfrm>
            <a:off x="10491536" y="6356350"/>
            <a:ext cx="862263" cy="365125"/>
          </a:xfrm>
        </p:spPr>
        <p:txBody>
          <a:bodyPr vert="horz" lIns="91440" tIns="45720" rIns="91440" bIns="45720" rtlCol="0" anchor="ctr">
            <a:normAutofit/>
          </a:bodyPr>
          <a:lstStyle/>
          <a:p>
            <a:pPr defTabSz="914400">
              <a:spcAft>
                <a:spcPts val="600"/>
              </a:spcAft>
            </a:pPr>
            <a:fld id="{A711C06C-1563-438E-9BCC-7AEF83BB26E1}" type="slidenum">
              <a:rPr lang="en-US" smtClean="0"/>
              <a:pPr defTabSz="914400">
                <a:spcAft>
                  <a:spcPts val="600"/>
                </a:spcAft>
              </a:pPr>
              <a:t>7</a:t>
            </a:fld>
            <a:endParaRPr lang="en-US" dirty="0"/>
          </a:p>
        </p:txBody>
      </p:sp>
      <p:cxnSp>
        <p:nvCxnSpPr>
          <p:cNvPr id="7" name="Straight Connector 6">
            <a:extLst>
              <a:ext uri="{FF2B5EF4-FFF2-40B4-BE49-F238E27FC236}">
                <a16:creationId xmlns:a16="http://schemas.microsoft.com/office/drawing/2014/main" id="{E0988A01-26E2-4979-9785-C26F4F663635}"/>
              </a:ext>
            </a:extLst>
          </p:cNvPr>
          <p:cNvCxnSpPr/>
          <p:nvPr/>
        </p:nvCxnSpPr>
        <p:spPr>
          <a:xfrm>
            <a:off x="7248293" y="2196790"/>
            <a:ext cx="185110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1957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E717D8C-B51D-4C9D-BAAD-038C65D7C3B5}"/>
              </a:ext>
            </a:extLst>
          </p:cNvPr>
          <p:cNvSpPr>
            <a:spLocks noGrp="1"/>
          </p:cNvSpPr>
          <p:nvPr>
            <p:ph type="title"/>
          </p:nvPr>
        </p:nvSpPr>
        <p:spPr>
          <a:xfrm>
            <a:off x="643467" y="640080"/>
            <a:ext cx="3096427" cy="5613236"/>
          </a:xfrm>
        </p:spPr>
        <p:txBody>
          <a:bodyPr anchor="ctr">
            <a:normAutofit/>
          </a:bodyPr>
          <a:lstStyle/>
          <a:p>
            <a:r>
              <a:rPr lang="en-AU" dirty="0">
                <a:solidFill>
                  <a:srgbClr val="FFFFFF"/>
                </a:solidFill>
              </a:rPr>
              <a:t>Review of Feasibility 20 July 2017 – HillPDA Letter to LCC (Cont.)</a:t>
            </a:r>
          </a:p>
        </p:txBody>
      </p:sp>
      <p:pic>
        <p:nvPicPr>
          <p:cNvPr id="8" name="Content Placeholder 4">
            <a:extLst>
              <a:ext uri="{FF2B5EF4-FFF2-40B4-BE49-F238E27FC236}">
                <a16:creationId xmlns:a16="http://schemas.microsoft.com/office/drawing/2014/main" id="{BD36FD07-0657-445E-B5C2-F0729E4B93CC}"/>
              </a:ext>
            </a:extLst>
          </p:cNvPr>
          <p:cNvPicPr>
            <a:picLocks noChangeAspect="1"/>
          </p:cNvPicPr>
          <p:nvPr/>
        </p:nvPicPr>
        <p:blipFill>
          <a:blip r:embed="rId2"/>
          <a:stretch>
            <a:fillRect/>
          </a:stretch>
        </p:blipFill>
        <p:spPr>
          <a:xfrm>
            <a:off x="4888473" y="640080"/>
            <a:ext cx="6894236" cy="1758030"/>
          </a:xfrm>
          <a:prstGeom prst="rect">
            <a:avLst/>
          </a:prstGeom>
        </p:spPr>
      </p:pic>
      <p:sp>
        <p:nvSpPr>
          <p:cNvPr id="4" name="Slide Number Placeholder 3">
            <a:extLst>
              <a:ext uri="{FF2B5EF4-FFF2-40B4-BE49-F238E27FC236}">
                <a16:creationId xmlns:a16="http://schemas.microsoft.com/office/drawing/2014/main" id="{7152FEFA-F863-4227-AC26-E54213DE5EE2}"/>
              </a:ext>
            </a:extLst>
          </p:cNvPr>
          <p:cNvSpPr>
            <a:spLocks noGrp="1"/>
          </p:cNvSpPr>
          <p:nvPr>
            <p:ph type="sldNum" sz="quarter" idx="12"/>
          </p:nvPr>
        </p:nvSpPr>
        <p:spPr>
          <a:xfrm>
            <a:off x="10534650" y="6356350"/>
            <a:ext cx="819150" cy="365125"/>
          </a:xfrm>
        </p:spPr>
        <p:txBody>
          <a:bodyPr>
            <a:normAutofit/>
          </a:bodyPr>
          <a:lstStyle/>
          <a:p>
            <a:pPr>
              <a:spcAft>
                <a:spcPts val="600"/>
              </a:spcAft>
            </a:pPr>
            <a:fld id="{A711C06C-1563-438E-9BCC-7AEF83BB26E1}" type="slidenum">
              <a:rPr lang="en-AU">
                <a:solidFill>
                  <a:prstClr val="black">
                    <a:tint val="75000"/>
                  </a:prstClr>
                </a:solidFill>
              </a:rPr>
              <a:pPr>
                <a:spcAft>
                  <a:spcPts val="600"/>
                </a:spcAft>
              </a:pPr>
              <a:t>8</a:t>
            </a:fld>
            <a:endParaRPr lang="en-AU" dirty="0">
              <a:solidFill>
                <a:prstClr val="black">
                  <a:tint val="75000"/>
                </a:prstClr>
              </a:solidFill>
            </a:endParaRPr>
          </a:p>
        </p:txBody>
      </p:sp>
      <p:cxnSp>
        <p:nvCxnSpPr>
          <p:cNvPr id="11" name="Straight Connector 10">
            <a:extLst>
              <a:ext uri="{FF2B5EF4-FFF2-40B4-BE49-F238E27FC236}">
                <a16:creationId xmlns:a16="http://schemas.microsoft.com/office/drawing/2014/main" id="{163B2827-1AE7-4C3D-B62F-6B145DD9FA4B}"/>
              </a:ext>
            </a:extLst>
          </p:cNvPr>
          <p:cNvCxnSpPr>
            <a:cxnSpLocks/>
          </p:cNvCxnSpPr>
          <p:nvPr/>
        </p:nvCxnSpPr>
        <p:spPr>
          <a:xfrm>
            <a:off x="5107259" y="1739590"/>
            <a:ext cx="5910146"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E47443-05BF-4036-ACBB-CF012CC25A6A}"/>
              </a:ext>
            </a:extLst>
          </p:cNvPr>
          <p:cNvCxnSpPr>
            <a:cxnSpLocks/>
          </p:cNvCxnSpPr>
          <p:nvPr/>
        </p:nvCxnSpPr>
        <p:spPr>
          <a:xfrm>
            <a:off x="5107259" y="2092712"/>
            <a:ext cx="5910146"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1D80E117-52A8-4299-9B16-EBBF5756A878}"/>
              </a:ext>
            </a:extLst>
          </p:cNvPr>
          <p:cNvSpPr txBox="1"/>
          <p:nvPr/>
        </p:nvSpPr>
        <p:spPr>
          <a:xfrm>
            <a:off x="5263376" y="2943922"/>
            <a:ext cx="5653668" cy="2585323"/>
          </a:xfrm>
          <a:prstGeom prst="rect">
            <a:avLst/>
          </a:prstGeom>
          <a:noFill/>
        </p:spPr>
        <p:txBody>
          <a:bodyPr wrap="square" rtlCol="0">
            <a:spAutoFit/>
          </a:bodyPr>
          <a:lstStyle/>
          <a:p>
            <a:r>
              <a:rPr lang="en-AU" dirty="0"/>
              <a:t>Unconditional Sales referenced:</a:t>
            </a:r>
          </a:p>
          <a:p>
            <a:endParaRPr lang="en-AU" dirty="0"/>
          </a:p>
          <a:p>
            <a:r>
              <a:rPr lang="en-AU" dirty="0"/>
              <a:t>2 Berry St					$11,691 </a:t>
            </a:r>
            <a:r>
              <a:rPr lang="en-AU" dirty="0" err="1"/>
              <a:t>psm</a:t>
            </a:r>
            <a:endParaRPr lang="en-AU" dirty="0"/>
          </a:p>
          <a:p>
            <a:r>
              <a:rPr lang="en-AU" dirty="0"/>
              <a:t>14 Marshall Ave			$7,846 </a:t>
            </a:r>
            <a:r>
              <a:rPr lang="en-AU" dirty="0" err="1"/>
              <a:t>psm</a:t>
            </a:r>
            <a:endParaRPr lang="en-AU" dirty="0"/>
          </a:p>
          <a:p>
            <a:r>
              <a:rPr lang="en-AU" dirty="0"/>
              <a:t>16 Marshall Ave			$7,814 </a:t>
            </a:r>
            <a:r>
              <a:rPr lang="en-AU" dirty="0" err="1"/>
              <a:t>psm</a:t>
            </a:r>
            <a:endParaRPr lang="en-AU" dirty="0"/>
          </a:p>
          <a:p>
            <a:endParaRPr lang="en-AU" dirty="0"/>
          </a:p>
          <a:p>
            <a:r>
              <a:rPr lang="en-AU" dirty="0"/>
              <a:t>14 and 16 Marshall Ave are “outliers”</a:t>
            </a:r>
          </a:p>
          <a:p>
            <a:endParaRPr lang="en-AU" dirty="0"/>
          </a:p>
          <a:p>
            <a:r>
              <a:rPr lang="en-AU" dirty="0"/>
              <a:t>Refer Slide 11</a:t>
            </a:r>
          </a:p>
        </p:txBody>
      </p:sp>
    </p:spTree>
    <p:extLst>
      <p:ext uri="{BB962C8B-B14F-4D97-AF65-F5344CB8AC3E}">
        <p14:creationId xmlns:p14="http://schemas.microsoft.com/office/powerpoint/2010/main" val="3933908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E717D8C-B51D-4C9D-BAAD-038C65D7C3B5}"/>
              </a:ext>
            </a:extLst>
          </p:cNvPr>
          <p:cNvSpPr>
            <a:spLocks noGrp="1"/>
          </p:cNvSpPr>
          <p:nvPr>
            <p:ph type="title"/>
          </p:nvPr>
        </p:nvSpPr>
        <p:spPr>
          <a:xfrm>
            <a:off x="643467" y="640080"/>
            <a:ext cx="3096427" cy="5613236"/>
          </a:xfrm>
        </p:spPr>
        <p:txBody>
          <a:bodyPr anchor="ctr">
            <a:normAutofit/>
          </a:bodyPr>
          <a:lstStyle/>
          <a:p>
            <a:r>
              <a:rPr lang="en-US" dirty="0">
                <a:solidFill>
                  <a:srgbClr val="FFFFFF"/>
                </a:solidFill>
              </a:rPr>
              <a:t>Feasibility  HillPDA Letter of 12 July 2017 to LCC – Re S94</a:t>
            </a:r>
            <a:endParaRPr lang="en-AU" dirty="0">
              <a:solidFill>
                <a:srgbClr val="FFFFFF"/>
              </a:solidFill>
            </a:endParaRPr>
          </a:p>
        </p:txBody>
      </p:sp>
      <p:sp>
        <p:nvSpPr>
          <p:cNvPr id="4" name="Slide Number Placeholder 3">
            <a:extLst>
              <a:ext uri="{FF2B5EF4-FFF2-40B4-BE49-F238E27FC236}">
                <a16:creationId xmlns:a16="http://schemas.microsoft.com/office/drawing/2014/main" id="{7152FEFA-F863-4227-AC26-E54213DE5EE2}"/>
              </a:ext>
            </a:extLst>
          </p:cNvPr>
          <p:cNvSpPr>
            <a:spLocks noGrp="1"/>
          </p:cNvSpPr>
          <p:nvPr>
            <p:ph type="sldNum" sz="quarter" idx="12"/>
          </p:nvPr>
        </p:nvSpPr>
        <p:spPr>
          <a:xfrm>
            <a:off x="10534650" y="6356350"/>
            <a:ext cx="819150" cy="365125"/>
          </a:xfrm>
        </p:spPr>
        <p:txBody>
          <a:bodyPr>
            <a:normAutofit/>
          </a:bodyPr>
          <a:lstStyle/>
          <a:p>
            <a:pPr>
              <a:spcAft>
                <a:spcPts val="600"/>
              </a:spcAft>
            </a:pPr>
            <a:fld id="{A711C06C-1563-438E-9BCC-7AEF83BB26E1}" type="slidenum">
              <a:rPr lang="en-AU">
                <a:solidFill>
                  <a:prstClr val="black">
                    <a:tint val="75000"/>
                  </a:prstClr>
                </a:solidFill>
              </a:rPr>
              <a:pPr>
                <a:spcAft>
                  <a:spcPts val="600"/>
                </a:spcAft>
              </a:pPr>
              <a:t>9</a:t>
            </a:fld>
            <a:endParaRPr lang="en-AU" dirty="0">
              <a:solidFill>
                <a:prstClr val="black">
                  <a:tint val="75000"/>
                </a:prstClr>
              </a:solidFill>
            </a:endParaRPr>
          </a:p>
        </p:txBody>
      </p:sp>
      <p:pic>
        <p:nvPicPr>
          <p:cNvPr id="7" name="Content Placeholder 3" descr="A screenshot of a cell phone&#10;&#10;Description automatically generated">
            <a:extLst>
              <a:ext uri="{FF2B5EF4-FFF2-40B4-BE49-F238E27FC236}">
                <a16:creationId xmlns:a16="http://schemas.microsoft.com/office/drawing/2014/main" id="{DB0289AD-530B-41A9-9345-7FFF0699981E}"/>
              </a:ext>
            </a:extLst>
          </p:cNvPr>
          <p:cNvPicPr>
            <a:picLocks noGrp="1" noChangeAspect="1"/>
          </p:cNvPicPr>
          <p:nvPr>
            <p:ph idx="1"/>
          </p:nvPr>
        </p:nvPicPr>
        <p:blipFill>
          <a:blip r:embed="rId2"/>
          <a:stretch>
            <a:fillRect/>
          </a:stretch>
        </p:blipFill>
        <p:spPr>
          <a:xfrm>
            <a:off x="5208240" y="492573"/>
            <a:ext cx="6444708" cy="5880796"/>
          </a:xfrm>
          <a:prstGeom prst="rect">
            <a:avLst/>
          </a:prstGeom>
        </p:spPr>
      </p:pic>
      <p:cxnSp>
        <p:nvCxnSpPr>
          <p:cNvPr id="5" name="Straight Connector 4">
            <a:extLst>
              <a:ext uri="{FF2B5EF4-FFF2-40B4-BE49-F238E27FC236}">
                <a16:creationId xmlns:a16="http://schemas.microsoft.com/office/drawing/2014/main" id="{B8B65B21-616A-4115-83F3-08873DCFBC88}"/>
              </a:ext>
            </a:extLst>
          </p:cNvPr>
          <p:cNvCxnSpPr/>
          <p:nvPr/>
        </p:nvCxnSpPr>
        <p:spPr>
          <a:xfrm>
            <a:off x="5464098" y="1527717"/>
            <a:ext cx="535258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E009CB3-415D-4466-A477-E803C643DBB2}"/>
              </a:ext>
            </a:extLst>
          </p:cNvPr>
          <p:cNvCxnSpPr/>
          <p:nvPr/>
        </p:nvCxnSpPr>
        <p:spPr>
          <a:xfrm>
            <a:off x="5464098" y="1806498"/>
            <a:ext cx="5352585"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2DA925F-54B4-4085-86F1-B3D87E4441EA}"/>
              </a:ext>
            </a:extLst>
          </p:cNvPr>
          <p:cNvCxnSpPr>
            <a:cxnSpLocks/>
          </p:cNvCxnSpPr>
          <p:nvPr/>
        </p:nvCxnSpPr>
        <p:spPr>
          <a:xfrm>
            <a:off x="5464098" y="2074127"/>
            <a:ext cx="5352585"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7F73AD3-C612-4E88-A332-FCF051C8CD3A}"/>
              </a:ext>
            </a:extLst>
          </p:cNvPr>
          <p:cNvCxnSpPr>
            <a:cxnSpLocks/>
          </p:cNvCxnSpPr>
          <p:nvPr/>
        </p:nvCxnSpPr>
        <p:spPr>
          <a:xfrm>
            <a:off x="5464098" y="4270917"/>
            <a:ext cx="526337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6492604-358D-4588-AFBB-D2FC69931FDC}"/>
              </a:ext>
            </a:extLst>
          </p:cNvPr>
          <p:cNvCxnSpPr>
            <a:cxnSpLocks/>
          </p:cNvCxnSpPr>
          <p:nvPr/>
        </p:nvCxnSpPr>
        <p:spPr>
          <a:xfrm>
            <a:off x="5464098" y="4560849"/>
            <a:ext cx="5163014"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128B3A1-DDDF-4065-A11D-9BA5BE08962B}"/>
              </a:ext>
            </a:extLst>
          </p:cNvPr>
          <p:cNvCxnSpPr/>
          <p:nvPr/>
        </p:nvCxnSpPr>
        <p:spPr>
          <a:xfrm>
            <a:off x="5464098" y="4873083"/>
            <a:ext cx="291046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53939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275</TotalTime>
  <Words>1185</Words>
  <Application>Microsoft Office PowerPoint</Application>
  <PresentationFormat>Widescreen</PresentationFormat>
  <Paragraphs>163</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                 Submission to the        Independent Planning Commission 20 May 2019    DELIVERY OF OPEN SPACE   St Leonards South Planning Proposal</vt:lpstr>
      <vt:lpstr>IPC Terms of Reference – Landscape, Green Space and Open space</vt:lpstr>
      <vt:lpstr>St Leonards South Planning Proposal Landscape Plan (SLSLP)</vt:lpstr>
      <vt:lpstr>Although SLSLP is demonstrably Inadequate for proposed new residential density  can It Be Delivered?</vt:lpstr>
      <vt:lpstr>FEASIBILITY OF DELIVERY OF OPEN SPACE IN SLS</vt:lpstr>
      <vt:lpstr>PowerPoint Presentation</vt:lpstr>
      <vt:lpstr>Review of Feasibility 20 July 2017 -  HillPDA Letter to LCC Community Facilities </vt:lpstr>
      <vt:lpstr>Review of Feasibility 20 July 2017 – HillPDA Letter to LCC (Cont.)</vt:lpstr>
      <vt:lpstr>Feasibility  HillPDA Letter of 12 July 2017 to LCC – Re S94</vt:lpstr>
      <vt:lpstr>Extract Viability – HillPDA – 12 July 2017 Letter to LCC </vt:lpstr>
      <vt:lpstr>PowerPoint Presentation</vt:lpstr>
      <vt:lpstr>The Issue</vt:lpstr>
      <vt:lpstr>Unconditional Residential Home Sales To Date</vt:lpstr>
      <vt:lpstr>Reality v Assumed Land Prices</vt:lpstr>
      <vt:lpstr>Council Resolved to Progress the Plan in 23 October 2017</vt:lpstr>
      <vt:lpstr>Extract From Council Presentation 16 Nov 2017 to Public</vt:lpstr>
      <vt:lpstr>Why the Planning Proposal with the Landscape Plan cannot be delivered</vt:lpstr>
      <vt:lpstr>The Developers Position</vt:lpstr>
      <vt:lpstr>LCC’s Problem is of its own making – it should have not proceeded with the Plan after July 2017</vt:lpstr>
      <vt:lpstr>Although SLS Landscape Plan is demonstrably Inadequate for the proposed new residential density can It Be Delivered?</vt:lpstr>
      <vt:lpstr>PowerPoint Presentation</vt:lpstr>
      <vt:lpstr>THANKYOU!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Submission to the        Independent Planning Commission 20 May 2019    DELIVERY OF OPEN SPACE   St Leonards South Planning Proposal</dc:title>
  <dc:creator>spect</dc:creator>
  <cp:lastModifiedBy>spect</cp:lastModifiedBy>
  <cp:revision>23</cp:revision>
  <cp:lastPrinted>2019-05-19T09:49:58Z</cp:lastPrinted>
  <dcterms:created xsi:type="dcterms:W3CDTF">2019-05-19T05:15:36Z</dcterms:created>
  <dcterms:modified xsi:type="dcterms:W3CDTF">2019-05-19T09:50:43Z</dcterms:modified>
</cp:coreProperties>
</file>