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93455" r:id="rId4"/>
    <p:sldMasterId id="2147493487" r:id="rId5"/>
  </p:sldMasterIdLst>
  <p:notesMasterIdLst>
    <p:notesMasterId r:id="rId38"/>
  </p:notesMasterIdLst>
  <p:sldIdLst>
    <p:sldId id="374" r:id="rId6"/>
    <p:sldId id="367" r:id="rId7"/>
    <p:sldId id="385" r:id="rId8"/>
    <p:sldId id="384" r:id="rId9"/>
    <p:sldId id="391" r:id="rId10"/>
    <p:sldId id="392" r:id="rId11"/>
    <p:sldId id="393" r:id="rId12"/>
    <p:sldId id="375" r:id="rId13"/>
    <p:sldId id="377" r:id="rId14"/>
    <p:sldId id="378" r:id="rId15"/>
    <p:sldId id="382" r:id="rId16"/>
    <p:sldId id="379" r:id="rId17"/>
    <p:sldId id="389" r:id="rId18"/>
    <p:sldId id="388" r:id="rId19"/>
    <p:sldId id="380" r:id="rId20"/>
    <p:sldId id="386" r:id="rId21"/>
    <p:sldId id="383" r:id="rId22"/>
    <p:sldId id="387" r:id="rId23"/>
    <p:sldId id="407" r:id="rId24"/>
    <p:sldId id="408" r:id="rId25"/>
    <p:sldId id="409" r:id="rId26"/>
    <p:sldId id="410" r:id="rId27"/>
    <p:sldId id="411" r:id="rId28"/>
    <p:sldId id="412" r:id="rId29"/>
    <p:sldId id="413" r:id="rId30"/>
    <p:sldId id="414" r:id="rId31"/>
    <p:sldId id="415" r:id="rId32"/>
    <p:sldId id="416" r:id="rId33"/>
    <p:sldId id="417" r:id="rId34"/>
    <p:sldId id="403" r:id="rId35"/>
    <p:sldId id="405" r:id="rId36"/>
    <p:sldId id="406" r:id="rId37"/>
  </p:sldIdLst>
  <p:sldSz cx="9144000" cy="5143500" type="screen16x9"/>
  <p:notesSz cx="6805613" cy="9939338"/>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F4A"/>
    <a:srgbClr val="696D6F"/>
    <a:srgbClr val="ADAFB3"/>
    <a:srgbClr val="B70000"/>
    <a:srgbClr val="E30000"/>
    <a:srgbClr val="11326E"/>
    <a:srgbClr val="374044"/>
    <a:srgbClr val="E3E5E5"/>
    <a:srgbClr val="76B82A"/>
    <a:srgbClr val="35BD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90791" autoAdjust="0"/>
  </p:normalViewPr>
  <p:slideViewPr>
    <p:cSldViewPr snapToObjects="1">
      <p:cViewPr varScale="1">
        <p:scale>
          <a:sx n="135" d="100"/>
          <a:sy n="135" d="100"/>
        </p:scale>
        <p:origin x="936" y="108"/>
      </p:cViewPr>
      <p:guideLst>
        <p:guide orient="horz" pos="2981"/>
        <p:guide pos="38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550" tIns="45775" rIns="91550" bIns="45775" rtlCol="0"/>
          <a:lstStyle>
            <a:lvl1pPr algn="l">
              <a:defRPr sz="1200"/>
            </a:lvl1pPr>
          </a:lstStyle>
          <a:p>
            <a:endParaRPr lang="en-AU" dirty="0"/>
          </a:p>
        </p:txBody>
      </p:sp>
      <p:sp>
        <p:nvSpPr>
          <p:cNvPr id="3" name="Date Placeholder 2"/>
          <p:cNvSpPr>
            <a:spLocks noGrp="1"/>
          </p:cNvSpPr>
          <p:nvPr>
            <p:ph type="dt" idx="1"/>
          </p:nvPr>
        </p:nvSpPr>
        <p:spPr>
          <a:xfrm>
            <a:off x="3854940" y="0"/>
            <a:ext cx="2949099" cy="498693"/>
          </a:xfrm>
          <a:prstGeom prst="rect">
            <a:avLst/>
          </a:prstGeom>
        </p:spPr>
        <p:txBody>
          <a:bodyPr vert="horz" lIns="91550" tIns="45775" rIns="91550" bIns="45775" rtlCol="0"/>
          <a:lstStyle>
            <a:lvl1pPr algn="r">
              <a:defRPr sz="1200"/>
            </a:lvl1pPr>
          </a:lstStyle>
          <a:p>
            <a:fld id="{254A48E4-00B3-5A4C-A2C3-543E2526B620}" type="datetimeFigureOut">
              <a:rPr lang="en-AU" smtClean="0"/>
              <a:t>26/09/2018</a:t>
            </a:fld>
            <a:endParaRPr lang="en-AU"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550" tIns="45775" rIns="91550" bIns="45775" rtlCol="0" anchor="ctr"/>
          <a:lstStyle/>
          <a:p>
            <a:endParaRPr lang="en-AU" dirty="0"/>
          </a:p>
        </p:txBody>
      </p:sp>
      <p:sp>
        <p:nvSpPr>
          <p:cNvPr id="5" name="Notes Placeholder 4"/>
          <p:cNvSpPr>
            <a:spLocks noGrp="1"/>
          </p:cNvSpPr>
          <p:nvPr>
            <p:ph type="body" sz="quarter" idx="3"/>
          </p:nvPr>
        </p:nvSpPr>
        <p:spPr>
          <a:xfrm>
            <a:off x="680562" y="4783306"/>
            <a:ext cx="5444490" cy="3913615"/>
          </a:xfrm>
          <a:prstGeom prst="rect">
            <a:avLst/>
          </a:prstGeom>
        </p:spPr>
        <p:txBody>
          <a:bodyPr vert="horz" lIns="91550" tIns="45775" rIns="91550" bIns="4577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550" tIns="45775" rIns="91550" bIns="45775"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4940" y="9440647"/>
            <a:ext cx="2949099" cy="498692"/>
          </a:xfrm>
          <a:prstGeom prst="rect">
            <a:avLst/>
          </a:prstGeom>
        </p:spPr>
        <p:txBody>
          <a:bodyPr vert="horz" lIns="91550" tIns="45775" rIns="91550" bIns="45775" rtlCol="0" anchor="b"/>
          <a:lstStyle>
            <a:lvl1pPr algn="r">
              <a:defRPr sz="1200"/>
            </a:lvl1pPr>
          </a:lstStyle>
          <a:p>
            <a:fld id="{49E4B918-4B0A-9E48-8EEB-EB6615F90DF2}" type="slidenum">
              <a:rPr lang="en-AU" smtClean="0"/>
              <a:t>‹#›</a:t>
            </a:fld>
            <a:endParaRPr lang="en-AU" dirty="0"/>
          </a:p>
        </p:txBody>
      </p:sp>
    </p:spTree>
    <p:extLst>
      <p:ext uri="{BB962C8B-B14F-4D97-AF65-F5344CB8AC3E}">
        <p14:creationId xmlns:p14="http://schemas.microsoft.com/office/powerpoint/2010/main" val="151273020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A1A74B9-2D14-4449-9E31-F4A751CF6740}" type="slidenum">
              <a:rPr lang="en-AU" smtClean="0"/>
              <a:t>1</a:t>
            </a:fld>
            <a:endParaRPr lang="en-AU"/>
          </a:p>
        </p:txBody>
      </p:sp>
    </p:spTree>
    <p:extLst>
      <p:ext uri="{BB962C8B-B14F-4D97-AF65-F5344CB8AC3E}">
        <p14:creationId xmlns:p14="http://schemas.microsoft.com/office/powerpoint/2010/main" val="41486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r>
              <a:rPr lang="en-AU" dirty="0" smtClean="0"/>
              <a:t>DA mod is required to mine adjacent to the Residential Zone (red shaded</a:t>
            </a:r>
            <a:r>
              <a:rPr lang="en-AU" baseline="0" dirty="0" smtClean="0"/>
              <a:t> area). Risk Assessment was progressed this morning (UMWELT) in order to meet the submission schedule - Q4 2017</a:t>
            </a:r>
          </a:p>
          <a:p>
            <a:pPr marL="171432" indent="-171432">
              <a:buFont typeface="Arial" panose="020B0604020202020204" pitchFamily="34" charset="0"/>
              <a:buChar char="•"/>
            </a:pPr>
            <a:r>
              <a:rPr lang="en-AU" baseline="0" dirty="0" smtClean="0"/>
              <a:t>21 Compensation Agreements required for LW32 PIA</a:t>
            </a:r>
          </a:p>
        </p:txBody>
      </p:sp>
      <p:sp>
        <p:nvSpPr>
          <p:cNvPr id="4" name="Slide Number Placeholder 3"/>
          <p:cNvSpPr>
            <a:spLocks noGrp="1"/>
          </p:cNvSpPr>
          <p:nvPr>
            <p:ph type="sldNum" sz="quarter" idx="10"/>
          </p:nvPr>
        </p:nvSpPr>
        <p:spPr/>
        <p:txBody>
          <a:bodyPr/>
          <a:lstStyle/>
          <a:p>
            <a:fld id="{AF857E0B-F252-467D-BA93-4E78C292162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60876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Tree>
    <p:extLst>
      <p:ext uri="{BB962C8B-B14F-4D97-AF65-F5344CB8AC3E}">
        <p14:creationId xmlns:p14="http://schemas.microsoft.com/office/powerpoint/2010/main" val="3869604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9512" y="123477"/>
            <a:ext cx="5184576" cy="4896545"/>
          </a:xfrm>
          <a:prstGeom prst="rect">
            <a:avLst/>
          </a:prstGeom>
        </p:spPr>
      </p:pic>
      <p:pic>
        <p:nvPicPr>
          <p:cNvPr id="4" name="Picture 3">
            <a:extLst>
              <a:ext uri="{FF2B5EF4-FFF2-40B4-BE49-F238E27FC236}">
                <a16:creationId xmlns:a16="http://schemas.microsoft.com/office/drawing/2014/main" xmlns="" id="{7BB76C8D-34B3-49B2-BF7B-3876A682C6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xmlns="" id="{314C0C5C-04B9-43D1-9348-97A82AE5FDC7}"/>
              </a:ext>
            </a:extLst>
          </p:cNvPr>
          <p:cNvSpPr txBox="1"/>
          <p:nvPr userDrawn="1"/>
        </p:nvSpPr>
        <p:spPr>
          <a:xfrm>
            <a:off x="506338" y="4485483"/>
            <a:ext cx="3980204" cy="248209"/>
          </a:xfrm>
          <a:prstGeom prst="rect">
            <a:avLst/>
          </a:prstGeom>
          <a:noFill/>
        </p:spPr>
        <p:txBody>
          <a:bodyPr wrap="square" rtlCol="0">
            <a:spAutoFit/>
          </a:bodyPr>
          <a:lstStyle/>
          <a:p>
            <a:r>
              <a:rPr lang="en-GB" sz="1013" dirty="0"/>
              <a:t>www.simec.com/mining</a:t>
            </a:r>
          </a:p>
        </p:txBody>
      </p:sp>
      <p:sp>
        <p:nvSpPr>
          <p:cNvPr id="7" name="Text Placeholder 6"/>
          <p:cNvSpPr>
            <a:spLocks noGrp="1"/>
          </p:cNvSpPr>
          <p:nvPr>
            <p:ph type="body" sz="quarter" idx="10"/>
          </p:nvPr>
        </p:nvSpPr>
        <p:spPr>
          <a:xfrm>
            <a:off x="5220072" y="1347614"/>
            <a:ext cx="3600325" cy="914400"/>
          </a:xfrm>
          <a:prstGeom prst="rect">
            <a:avLst/>
          </a:prstGeom>
        </p:spPr>
        <p:txBody>
          <a:bodyPr/>
          <a:lstStyle>
            <a:lvl1pPr marL="0" indent="0">
              <a:buFontTx/>
              <a:buNone/>
              <a:defRPr sz="4800">
                <a:solidFill>
                  <a:schemeClr val="bg1"/>
                </a:solidFill>
              </a:defRPr>
            </a:lvl1pPr>
            <a:lvl2pPr marL="457188" indent="0">
              <a:buFontTx/>
              <a:buNone/>
              <a:defRPr/>
            </a:lvl2pPr>
            <a:lvl3pPr marL="914378"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9" name="Text Placeholder 8"/>
          <p:cNvSpPr>
            <a:spLocks noGrp="1"/>
          </p:cNvSpPr>
          <p:nvPr>
            <p:ph type="body" sz="quarter" idx="11"/>
          </p:nvPr>
        </p:nvSpPr>
        <p:spPr>
          <a:xfrm>
            <a:off x="5220072" y="2931790"/>
            <a:ext cx="3456309" cy="504304"/>
          </a:xfrm>
          <a:prstGeom prst="rect">
            <a:avLst/>
          </a:prstGeom>
        </p:spPr>
        <p:txBody>
          <a:bodyPr/>
          <a:lstStyle>
            <a:lvl1pPr marL="0" indent="0">
              <a:buFontTx/>
              <a:buNone/>
              <a:defRPr sz="3200">
                <a:solidFill>
                  <a:schemeClr val="bg1"/>
                </a:solidFill>
              </a:defRPr>
            </a:lvl1pPr>
            <a:lvl2pPr marL="457188" indent="0">
              <a:buFontTx/>
              <a:buNone/>
              <a:defRPr sz="3200">
                <a:solidFill>
                  <a:schemeClr val="bg1"/>
                </a:solidFill>
              </a:defRPr>
            </a:lvl2pPr>
            <a:lvl3pPr marL="914378" indent="0">
              <a:buFontTx/>
              <a:buNone/>
              <a:defRPr sz="3200">
                <a:solidFill>
                  <a:schemeClr val="bg1"/>
                </a:solidFill>
              </a:defRPr>
            </a:lvl3pPr>
            <a:lvl4pPr marL="1371566" indent="0">
              <a:buFontTx/>
              <a:buNone/>
              <a:defRPr sz="3200">
                <a:solidFill>
                  <a:schemeClr val="bg1"/>
                </a:solidFill>
              </a:defRPr>
            </a:lvl4pPr>
            <a:lvl5pPr marL="1828754" indent="0">
              <a:buFontTx/>
              <a:buNone/>
              <a:defRPr sz="32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8587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4665" y="-11789"/>
            <a:ext cx="1800200" cy="5143500"/>
          </a:xfrm>
          <a:prstGeom prst="parallelogram">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343" y="-11789"/>
            <a:ext cx="1800200" cy="5150127"/>
          </a:xfrm>
          <a:prstGeom prst="parallelogram">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922891" y="0"/>
            <a:ext cx="1800200" cy="5143500"/>
          </a:xfrm>
          <a:prstGeom prst="parallelogram">
            <a:avLst/>
          </a:prstGeom>
        </p:spPr>
      </p:pic>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686439" y="-11789"/>
            <a:ext cx="1800200" cy="5143500"/>
          </a:xfrm>
          <a:prstGeom prst="parallelogram">
            <a:avLst/>
          </a:prstGeom>
        </p:spPr>
      </p:pic>
      <p:pic>
        <p:nvPicPr>
          <p:cNvPr id="14" name="Picture 13"/>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541117" y="2841"/>
            <a:ext cx="1800200" cy="5143500"/>
          </a:xfrm>
          <a:prstGeom prst="parallelogram">
            <a:avLst/>
          </a:prstGeom>
        </p:spPr>
      </p:pic>
      <p:cxnSp>
        <p:nvCxnSpPr>
          <p:cNvPr id="18" name="Straight Connector 17"/>
          <p:cNvCxnSpPr/>
          <p:nvPr userDrawn="1"/>
        </p:nvCxnSpPr>
        <p:spPr>
          <a:xfrm flipH="1">
            <a:off x="1639841" y="-11789"/>
            <a:ext cx="483887" cy="5158130"/>
          </a:xfrm>
          <a:prstGeom prst="line">
            <a:avLst/>
          </a:prstGeom>
          <a:ln w="38100">
            <a:solidFill>
              <a:srgbClr val="E3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43958"/>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8" name="Rectangle 7"/>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9" name="Rectangle 8"/>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10" name="Rectangle 9"/>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1" name="Rectangle 10"/>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41401855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43958"/>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6" name="Rectangle 5"/>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8" name="Rectangle 7"/>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9" name="Rectangle 8"/>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Rectangle 9"/>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2251598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279"/>
            <a:ext cx="9144000" cy="4439680"/>
          </a:xfrm>
          <a:prstGeom prst="rect">
            <a:avLst/>
          </a:prstGeom>
        </p:spPr>
      </p:pic>
      <p:sp>
        <p:nvSpPr>
          <p:cNvPr id="8"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9" name="Rectangle 8"/>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Rectangle 9"/>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11" name="Rectangle 10"/>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2" name="Rectangle 11"/>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31862327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6703" y="201350"/>
            <a:ext cx="2016000" cy="51912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841"/>
            <a:ext cx="9144000" cy="4448707"/>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8" name="Rectangle 7"/>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9" name="Rectangle 8"/>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10" name="Rectangle 9"/>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1" name="Rectangle 10"/>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3825826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43958"/>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9" name="Rectangle 8"/>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Rectangle 9"/>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11" name="Rectangle 10"/>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2" name="Rectangle 11"/>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15947100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443958"/>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6" name="Rectangle 5"/>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9" name="Rectangle 8"/>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10" name="Rectangle 9"/>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1" name="Rectangle 10"/>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19976288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_Section Hea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443958"/>
          </a:xfrm>
          <a:prstGeom prst="rect">
            <a:avLst/>
          </a:prstGeom>
        </p:spPr>
      </p:pic>
      <p:sp>
        <p:nvSpPr>
          <p:cNvPr id="7" name="Title 1"/>
          <p:cNvSpPr>
            <a:spLocks noGrp="1"/>
          </p:cNvSpPr>
          <p:nvPr>
            <p:ph type="title"/>
          </p:nvPr>
        </p:nvSpPr>
        <p:spPr>
          <a:xfrm>
            <a:off x="226801" y="3867894"/>
            <a:ext cx="5186371" cy="504900"/>
          </a:xfrm>
          <a:prstGeom prst="rect">
            <a:avLst/>
          </a:prstGeom>
        </p:spPr>
        <p:txBody>
          <a:bodyPr anchor="t"/>
          <a:lstStyle>
            <a:lvl1pPr algn="l">
              <a:lnSpc>
                <a:spcPct val="80000"/>
              </a:lnSpc>
              <a:defRPr lang="en-US" sz="2400" b="1" kern="1200" spc="-113" baseline="0" dirty="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sp>
        <p:nvSpPr>
          <p:cNvPr id="6" name="Rectangle 5"/>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8" name="Rectangle 7"/>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sp>
        <p:nvSpPr>
          <p:cNvPr id="9" name="Rectangle 8"/>
          <p:cNvSpPr/>
          <p:nvPr userDrawn="1"/>
        </p:nvSpPr>
        <p:spPr>
          <a:xfrm>
            <a:off x="8669547" y="4665118"/>
            <a:ext cx="465986"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Rectangle 9"/>
          <p:cNvSpPr/>
          <p:nvPr userDrawn="1"/>
        </p:nvSpPr>
        <p:spPr>
          <a:xfrm>
            <a:off x="8669547" y="4622473"/>
            <a:ext cx="474453"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6999" y="4545461"/>
            <a:ext cx="337813" cy="399008"/>
          </a:xfrm>
          <a:prstGeom prst="rect">
            <a:avLst/>
          </a:prstGeom>
        </p:spPr>
      </p:pic>
    </p:spTree>
    <p:extLst>
      <p:ext uri="{BB962C8B-B14F-4D97-AF65-F5344CB8AC3E}">
        <p14:creationId xmlns:p14="http://schemas.microsoft.com/office/powerpoint/2010/main" val="3381884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ctr"/>
          <a:lstStyle>
            <a:lvl1pPr algn="l">
              <a:lnSpc>
                <a:spcPct val="80000"/>
              </a:lnSpc>
              <a:defRPr sz="2000" b="0" i="0" cap="all" spc="-100" baseline="0">
                <a:solidFill>
                  <a:schemeClr val="bg1">
                    <a:lumMod val="50000"/>
                  </a:schemeClr>
                </a:solidFill>
                <a:latin typeface="Calibri" charset="0"/>
                <a:ea typeface="Calibri" charset="0"/>
                <a:cs typeface="Calibri" charset="0"/>
              </a:defRPr>
            </a:lvl1pPr>
          </a:lstStyle>
          <a:p>
            <a:r>
              <a:rPr lang="en-US" noProof="0" smtClean="0"/>
              <a:t>Click to edit Master title style</a:t>
            </a:r>
            <a:endParaRPr lang="en-AU" noProof="0" dirty="0"/>
          </a:p>
        </p:txBody>
      </p:sp>
      <p:sp>
        <p:nvSpPr>
          <p:cNvPr id="3" name="Content Placeholder 2"/>
          <p:cNvSpPr>
            <a:spLocks noGrp="1"/>
          </p:cNvSpPr>
          <p:nvPr>
            <p:ph idx="1"/>
          </p:nvPr>
        </p:nvSpPr>
        <p:spPr>
          <a:xfrm>
            <a:off x="3575050" y="204790"/>
            <a:ext cx="5111750" cy="4239170"/>
          </a:xfrm>
          <a:prstGeom prst="rect">
            <a:avLst/>
          </a:prstGeom>
        </p:spPr>
        <p:txBody>
          <a:bodyPr/>
          <a:lstStyle>
            <a:lvl1pPr>
              <a:defRPr lang="en-AU" sz="1800" b="0" i="0" baseline="0" noProof="0" dirty="0" smtClean="0">
                <a:solidFill>
                  <a:srgbClr val="696D6F"/>
                </a:solidFill>
                <a:latin typeface="Calibri" charset="0"/>
                <a:ea typeface="Calibri" charset="0"/>
                <a:cs typeface="Calibri" charset="0"/>
              </a:defRPr>
            </a:lvl1pPr>
            <a:lvl2pPr>
              <a:defRPr lang="en-AU" sz="1800" b="0" i="0" baseline="0" noProof="0" dirty="0" smtClean="0">
                <a:solidFill>
                  <a:srgbClr val="696D6F"/>
                </a:solidFill>
                <a:latin typeface="Calibri Light" charset="0"/>
                <a:ea typeface="Calibri Light" charset="0"/>
                <a:cs typeface="Calibri Light" charset="0"/>
              </a:defRPr>
            </a:lvl2pPr>
            <a:lvl3pPr>
              <a:defRPr lang="en-AU" sz="1600" b="0" i="0" baseline="0" noProof="0" dirty="0" smtClean="0">
                <a:solidFill>
                  <a:srgbClr val="696D6F"/>
                </a:solidFill>
                <a:latin typeface="Calibri Light" charset="0"/>
                <a:ea typeface="Calibri Light" charset="0"/>
                <a:cs typeface="Calibri Light" charset="0"/>
              </a:defRPr>
            </a:lvl3pPr>
            <a:lvl4pPr>
              <a:defRPr lang="en-AU" sz="1400" b="0" i="0" baseline="0" noProof="0" dirty="0" smtClean="0">
                <a:solidFill>
                  <a:srgbClr val="696D6F"/>
                </a:solidFill>
                <a:latin typeface="Calibri Light" charset="0"/>
                <a:ea typeface="Calibri Light" charset="0"/>
                <a:cs typeface="Calibri Light" charset="0"/>
              </a:defRPr>
            </a:lvl4pPr>
            <a:lvl5pPr>
              <a:defRPr lang="en-AU" sz="1400" b="0" i="0" baseline="0" noProof="0" dirty="0">
                <a:solidFill>
                  <a:srgbClr val="696D6F"/>
                </a:solidFill>
                <a:latin typeface="Calibri Light" charset="0"/>
                <a:ea typeface="Calibri Light" charset="0"/>
                <a:cs typeface="Calibri Light" charset="0"/>
              </a:defRPr>
            </a:lvl5pPr>
          </a:lstStyle>
          <a:p>
            <a:pPr marL="317492" lvl="0" indent="-317492">
              <a:buClr>
                <a:srgbClr val="E30000"/>
              </a:buClr>
              <a:buFont typeface=".LucidaGrandeUI" charset="0"/>
              <a:buChar char="▸"/>
              <a:tabLst/>
            </a:pPr>
            <a:r>
              <a:rPr lang="en-US" noProof="0" smtClean="0"/>
              <a:t>Click to edit Master text styles</a:t>
            </a:r>
          </a:p>
          <a:p>
            <a:pPr marL="317492" lvl="1" indent="-317492">
              <a:buClr>
                <a:srgbClr val="E30000"/>
              </a:buClr>
              <a:buFont typeface=".LucidaGrandeUI" charset="0"/>
              <a:buChar char="▸"/>
              <a:tabLst/>
            </a:pPr>
            <a:r>
              <a:rPr lang="en-US" noProof="0" smtClean="0"/>
              <a:t>Second level</a:t>
            </a:r>
          </a:p>
          <a:p>
            <a:pPr marL="317492" lvl="2" indent="-317492">
              <a:buClr>
                <a:srgbClr val="E30000"/>
              </a:buClr>
              <a:buFont typeface=".LucidaGrandeUI" charset="0"/>
              <a:buChar char="▸"/>
              <a:tabLst/>
            </a:pPr>
            <a:r>
              <a:rPr lang="en-US" noProof="0" smtClean="0"/>
              <a:t>Third level</a:t>
            </a:r>
          </a:p>
          <a:p>
            <a:pPr marL="317492" lvl="3" indent="-317492">
              <a:buClr>
                <a:srgbClr val="E30000"/>
              </a:buClr>
              <a:buFont typeface=".LucidaGrandeUI" charset="0"/>
              <a:buChar char="▸"/>
              <a:tabLst/>
            </a:pPr>
            <a:r>
              <a:rPr lang="en-US" noProof="0" smtClean="0"/>
              <a:t>Fourth level</a:t>
            </a:r>
          </a:p>
          <a:p>
            <a:pPr marL="317492" lvl="4" indent="-317492">
              <a:buClr>
                <a:srgbClr val="E30000"/>
              </a:buClr>
              <a:buFont typeface=".LucidaGrandeUI" charset="0"/>
              <a:buChar char="▸"/>
              <a:tabLst/>
            </a:pPr>
            <a:r>
              <a:rPr lang="en-US" noProof="0" smtClean="0"/>
              <a:t>Fifth level</a:t>
            </a:r>
            <a:endParaRPr lang="en-AU" noProof="0" dirty="0"/>
          </a:p>
        </p:txBody>
      </p:sp>
      <p:sp>
        <p:nvSpPr>
          <p:cNvPr id="4" name="Text Placeholder 3"/>
          <p:cNvSpPr>
            <a:spLocks noGrp="1"/>
          </p:cNvSpPr>
          <p:nvPr>
            <p:ph type="body" sz="half" idx="2"/>
          </p:nvPr>
        </p:nvSpPr>
        <p:spPr>
          <a:xfrm>
            <a:off x="457202" y="1076327"/>
            <a:ext cx="3008313" cy="3367632"/>
          </a:xfrm>
          <a:prstGeom prst="rect">
            <a:avLst/>
          </a:prstGeom>
        </p:spPr>
        <p:txBody>
          <a:bodyPr/>
          <a:lstStyle>
            <a:lvl1pPr marL="0" indent="0">
              <a:buNone/>
              <a:defRPr sz="1400" b="0" i="0">
                <a:solidFill>
                  <a:srgbClr val="696D6F"/>
                </a:solidFill>
                <a:latin typeface="Calibri" charset="0"/>
                <a:ea typeface="Calibri" charset="0"/>
                <a:cs typeface="Calibri"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3400" y="578201"/>
            <a:ext cx="6846912" cy="838200"/>
          </a:xfrm>
          <a:prstGeom prst="rect">
            <a:avLst/>
          </a:prstGeom>
        </p:spPr>
        <p:txBody>
          <a:bodyPr wrap="square">
            <a:normAutofit/>
          </a:bodyPr>
          <a:lstStyle>
            <a:lvl1pPr algn="l">
              <a:lnSpc>
                <a:spcPct val="80000"/>
              </a:lnSpc>
              <a:defRPr sz="280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Subtitle 2"/>
          <p:cNvSpPr>
            <a:spLocks noGrp="1"/>
          </p:cNvSpPr>
          <p:nvPr>
            <p:ph type="subTitle" idx="1"/>
          </p:nvPr>
        </p:nvSpPr>
        <p:spPr>
          <a:xfrm>
            <a:off x="533400" y="1416403"/>
            <a:ext cx="6096000" cy="363260"/>
          </a:xfrm>
          <a:prstGeom prst="rect">
            <a:avLst/>
          </a:prstGeom>
        </p:spPr>
        <p:txBody>
          <a:bodyPr anchor="ctr"/>
          <a:lstStyle>
            <a:lvl1pPr marL="0" indent="0" algn="l">
              <a:lnSpc>
                <a:spcPct val="80000"/>
              </a:lnSpc>
              <a:buNone/>
              <a:defRPr sz="2000" baseline="0">
                <a:solidFill>
                  <a:srgbClr val="E30000"/>
                </a:solidFill>
                <a:latin typeface="Calibri" charset="0"/>
                <a:ea typeface="Calibri" charset="0"/>
                <a:cs typeface="Calibri"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smtClean="0"/>
              <a:t>Click to edit Master subtitle style</a:t>
            </a:r>
            <a:endParaRPr lang="en-AU" noProof="0"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2733"/>
          <a:stretch/>
        </p:blipFill>
        <p:spPr>
          <a:xfrm>
            <a:off x="1" y="2355726"/>
            <a:ext cx="3059832" cy="1984885"/>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97790" y="2355726"/>
            <a:ext cx="2946209" cy="198488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11501" y="2355726"/>
            <a:ext cx="3034620" cy="1980300"/>
          </a:xfrm>
          <a:prstGeom prst="rect">
            <a:avLst/>
          </a:prstGeom>
        </p:spPr>
      </p:pic>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lnSpc>
                <a:spcPct val="80000"/>
              </a:lnSpc>
              <a:defRPr sz="2000" b="0" i="0" cap="all" spc="-100" baseline="0">
                <a:solidFill>
                  <a:srgbClr val="696D6F"/>
                </a:solidFill>
                <a:latin typeface="Calibri" charset="0"/>
                <a:ea typeface="Calibri" charset="0"/>
                <a:cs typeface="Calibri" charset="0"/>
              </a:defRPr>
            </a:lvl1pPr>
          </a:lstStyle>
          <a:p>
            <a:r>
              <a:rPr lang="en-US" noProof="0" smtClean="0"/>
              <a:t>Click to edit Master title style</a:t>
            </a:r>
            <a:endParaRPr lang="en-AU" noProof="0" dirty="0"/>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b="0" i="0">
                <a:solidFill>
                  <a:srgbClr val="979A9F"/>
                </a:solidFill>
                <a:latin typeface="Calibri" charset="0"/>
                <a:ea typeface="Calibri" charset="0"/>
                <a:cs typeface="Calibri"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noProof="0" smtClean="0"/>
              <a:t>Click icon to add picture</a:t>
            </a:r>
            <a:endParaRPr lang="en-AU" noProof="0"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b="0" i="0" baseline="0">
                <a:solidFill>
                  <a:srgbClr val="696D6F"/>
                </a:solidFill>
                <a:latin typeface="Calibri" charset="0"/>
                <a:ea typeface="Calibri" charset="0"/>
                <a:cs typeface="Calibri"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200152"/>
            <a:ext cx="8229600" cy="3171799"/>
          </a:xfrm>
          <a:prstGeom prst="rect">
            <a:avLst/>
          </a:prstGeom>
        </p:spPr>
        <p:txBody>
          <a:bodyPr vert="eaVert"/>
          <a:lstStyle>
            <a:lvl1pPr marL="342892" indent="-342892">
              <a:buClr>
                <a:srgbClr val="11326E"/>
              </a:buClr>
              <a:buFont typeface=".AppleSystemUIFont" charset="-120"/>
              <a:buChar char="▾"/>
              <a:defRPr sz="2400" b="0" i="0">
                <a:solidFill>
                  <a:srgbClr val="696D6F"/>
                </a:solidFill>
                <a:latin typeface="Calibri" charset="0"/>
                <a:ea typeface="Calibri" charset="0"/>
                <a:cs typeface="Calibri" charset="0"/>
              </a:defRPr>
            </a:lvl1pPr>
            <a:lvl2pPr>
              <a:defRPr sz="2000" b="0" i="0">
                <a:solidFill>
                  <a:srgbClr val="696D6F"/>
                </a:solidFill>
                <a:latin typeface="Calibri" charset="0"/>
                <a:ea typeface="Calibri" charset="0"/>
                <a:cs typeface="Calibri" charset="0"/>
              </a:defRPr>
            </a:lvl2pPr>
            <a:lvl3pPr>
              <a:defRPr sz="1800" b="0" i="0">
                <a:solidFill>
                  <a:srgbClr val="696D6F"/>
                </a:solidFill>
                <a:latin typeface="Calibri" charset="0"/>
                <a:ea typeface="Calibri" charset="0"/>
                <a:cs typeface="Calibri" charset="0"/>
              </a:defRPr>
            </a:lvl3pPr>
            <a:lvl4pPr>
              <a:defRPr sz="1600" b="0" i="0">
                <a:solidFill>
                  <a:srgbClr val="696D6F"/>
                </a:solidFill>
                <a:latin typeface="Calibri" charset="0"/>
                <a:ea typeface="Calibri" charset="0"/>
                <a:cs typeface="Calibri" charset="0"/>
              </a:defRPr>
            </a:lvl4pPr>
            <a:lvl5pPr>
              <a:defRPr sz="1600" b="0" i="0">
                <a:solidFill>
                  <a:srgbClr val="696D6F"/>
                </a:solidFill>
                <a:latin typeface="Calibri" charset="0"/>
                <a:ea typeface="Calibri" charset="0"/>
                <a:cs typeface="Calibri"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rgbClr val="696D6F"/>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ext uri="{BB962C8B-B14F-4D97-AF65-F5344CB8AC3E}">
        <p14:creationId xmlns:p14="http://schemas.microsoft.com/office/powerpoint/2010/main" val="37233172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2057400" cy="4165971"/>
          </a:xfrm>
          <a:prstGeom prst="rect">
            <a:avLst/>
          </a:prstGeom>
        </p:spPr>
        <p:txBody>
          <a:bodyPr vert="eaVert" wrap="square" anchor="ctr">
            <a:normAutofit/>
          </a:bodyPr>
          <a:lstStyle>
            <a:lvl1pPr>
              <a:lnSpc>
                <a:spcPct val="100000"/>
              </a:lnSpc>
              <a:defRPr sz="2800" b="0" i="0" spc="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Vertical Text Placeholder 2"/>
          <p:cNvSpPr>
            <a:spLocks noGrp="1"/>
          </p:cNvSpPr>
          <p:nvPr>
            <p:ph type="body" orient="vert" idx="1"/>
          </p:nvPr>
        </p:nvSpPr>
        <p:spPr>
          <a:xfrm>
            <a:off x="457200" y="205979"/>
            <a:ext cx="6019800" cy="4165971"/>
          </a:xfrm>
          <a:prstGeom prst="rect">
            <a:avLst/>
          </a:prstGeom>
        </p:spPr>
        <p:txBody>
          <a:bodyPr vert="eaVert"/>
          <a:lstStyle>
            <a:lvl1pPr marL="342892" indent="-342892">
              <a:buClr>
                <a:srgbClr val="11326E"/>
              </a:buClr>
              <a:buFont typeface=".AppleSystemUIFont" charset="-120"/>
              <a:buChar char="▾"/>
              <a:defRPr lang="en-AU" sz="2400" b="0" i="0" kern="1200" noProof="0" dirty="0" smtClean="0">
                <a:solidFill>
                  <a:srgbClr val="696D6F"/>
                </a:solidFill>
                <a:latin typeface="Calibri" charset="0"/>
                <a:ea typeface="Calibri" charset="0"/>
                <a:cs typeface="Calibri" charset="0"/>
              </a:defRPr>
            </a:lvl1pPr>
            <a:lvl2pPr>
              <a:defRPr sz="2400" b="0" i="0">
                <a:solidFill>
                  <a:srgbClr val="696D6F"/>
                </a:solidFill>
                <a:latin typeface="Calibri" charset="0"/>
                <a:ea typeface="Calibri" charset="0"/>
                <a:cs typeface="Calibri" charset="0"/>
              </a:defRPr>
            </a:lvl2pPr>
            <a:lvl3pPr>
              <a:defRPr sz="2000" b="0" i="0">
                <a:solidFill>
                  <a:srgbClr val="696D6F"/>
                </a:solidFill>
                <a:latin typeface="Calibri" charset="0"/>
                <a:ea typeface="Calibri" charset="0"/>
                <a:cs typeface="Calibri" charset="0"/>
              </a:defRPr>
            </a:lvl3pPr>
            <a:lvl4pPr>
              <a:defRPr sz="1800" b="0" i="0">
                <a:solidFill>
                  <a:srgbClr val="696D6F"/>
                </a:solidFill>
                <a:latin typeface="Calibri" charset="0"/>
                <a:ea typeface="Calibri" charset="0"/>
                <a:cs typeface="Calibri" charset="0"/>
              </a:defRPr>
            </a:lvl4pPr>
            <a:lvl5pPr>
              <a:defRPr sz="1800" b="0" i="0">
                <a:solidFill>
                  <a:srgbClr val="696D6F"/>
                </a:solidFill>
                <a:latin typeface="Calibri" charset="0"/>
                <a:ea typeface="Calibri" charset="0"/>
                <a:cs typeface="Calibri"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dirty="0"/>
          </a:p>
        </p:txBody>
      </p:sp>
    </p:spTree>
    <p:extLst>
      <p:ext uri="{BB962C8B-B14F-4D97-AF65-F5344CB8AC3E}">
        <p14:creationId xmlns:p14="http://schemas.microsoft.com/office/powerpoint/2010/main" val="241799648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100000"/>
              </a:lnSpc>
              <a:defRPr sz="2800" b="0" i="0" cap="all" spc="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422031" y="121444"/>
            <a:ext cx="6636727" cy="623888"/>
          </a:xfrm>
          <a:prstGeom prst="rect">
            <a:avLst/>
          </a:prstGeom>
        </p:spPr>
        <p:txBody>
          <a:bodyPr/>
          <a:lstStyle/>
          <a:p>
            <a:r>
              <a:rPr lang="en-US" smtClean="0"/>
              <a:t>Click to edit Master title style</a:t>
            </a:r>
            <a:endParaRPr lang="en-GB"/>
          </a:p>
        </p:txBody>
      </p:sp>
      <p:sp>
        <p:nvSpPr>
          <p:cNvPr id="3" name="Text Placeholder 7"/>
          <p:cNvSpPr>
            <a:spLocks noGrp="1"/>
          </p:cNvSpPr>
          <p:nvPr>
            <p:ph type="body" sz="quarter" idx="13"/>
          </p:nvPr>
        </p:nvSpPr>
        <p:spPr>
          <a:xfrm>
            <a:off x="422031" y="1131300"/>
            <a:ext cx="8301046" cy="3442500"/>
          </a:xfrm>
          <a:prstGeom prst="rect">
            <a:avLst/>
          </a:prstGeom>
        </p:spPr>
        <p:txBody>
          <a:bodyPr/>
          <a:lstStyle>
            <a:lvl1pPr marL="0" indent="-129779">
              <a:buClr>
                <a:srgbClr val="404F59"/>
              </a:buClr>
              <a:buFont typeface="Arial" pitchFamily="34" charset="0"/>
              <a:buChar char="•"/>
              <a:tabLst/>
              <a:defRPr b="1"/>
            </a:lvl1pPr>
            <a:lvl2pPr marL="471488" indent="-171450">
              <a:buClr>
                <a:srgbClr val="404F59"/>
              </a:buClr>
              <a:buFont typeface="Arial" pitchFamily="34" charset="0"/>
              <a:buChar char="–"/>
              <a:defRPr b="0"/>
            </a:lvl2pPr>
            <a:lvl3pPr marL="806054" indent="-171450">
              <a:buClr>
                <a:srgbClr val="404F59"/>
              </a:buClr>
              <a:defRPr b="0"/>
            </a:lvl3pPr>
            <a:lvl4pPr marL="1159002" indent="-171450">
              <a:buClr>
                <a:srgbClr val="404F59"/>
              </a:buClr>
              <a:defRPr b="0"/>
            </a:lvl4pPr>
            <a:lvl5pPr>
              <a:buClr>
                <a:srgbClr val="404F59"/>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ooter Placeholder 5"/>
          <p:cNvSpPr>
            <a:spLocks noGrp="1"/>
          </p:cNvSpPr>
          <p:nvPr>
            <p:ph type="ftr" sz="quarter" idx="14"/>
          </p:nvPr>
        </p:nvSpPr>
        <p:spPr>
          <a:xfrm>
            <a:off x="364882" y="4767263"/>
            <a:ext cx="4268665" cy="273844"/>
          </a:xfrm>
          <a:prstGeom prst="rect">
            <a:avLst/>
          </a:prstGeom>
        </p:spPr>
        <p:txBody>
          <a:bodyPr/>
          <a:lstStyle>
            <a:lvl1pPr>
              <a:defRPr/>
            </a:lvl1pPr>
          </a:lstStyle>
          <a:p>
            <a:pPr>
              <a:defRPr/>
            </a:pPr>
            <a:r>
              <a:rPr lang="en-AU" altLang="en-US" dirty="0"/>
              <a:t>Copyright Arrium Limited © 2016. All rights reserved                                            Confidential and for discussion purposes only</a:t>
            </a:r>
          </a:p>
        </p:txBody>
      </p:sp>
    </p:spTree>
    <p:extLst>
      <p:ext uri="{BB962C8B-B14F-4D97-AF65-F5344CB8AC3E}">
        <p14:creationId xmlns:p14="http://schemas.microsoft.com/office/powerpoint/2010/main" val="318147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Title 1"/>
          <p:cNvSpPr>
            <a:spLocks noGrp="1"/>
          </p:cNvSpPr>
          <p:nvPr>
            <p:ph type="title"/>
          </p:nvPr>
        </p:nvSpPr>
        <p:spPr>
          <a:xfrm>
            <a:off x="364729" y="205978"/>
            <a:ext cx="6503261" cy="467153"/>
          </a:xfrm>
          <a:prstGeom prst="rect">
            <a:avLst/>
          </a:prstGeom>
        </p:spPr>
        <p:txBody>
          <a:bodyPr/>
          <a:lstStyle>
            <a:lvl1pPr>
              <a:defRPr sz="2025" spc="0"/>
            </a:lvl1pPr>
          </a:lstStyle>
          <a:p>
            <a:r>
              <a:rPr lang="en-US" smtClean="0"/>
              <a:t>Click to edit Master title style</a:t>
            </a:r>
            <a:endParaRPr lang="en-US" dirty="0"/>
          </a:p>
        </p:txBody>
      </p:sp>
      <p:sp>
        <p:nvSpPr>
          <p:cNvPr id="13" name="Content Placeholder 2"/>
          <p:cNvSpPr>
            <a:spLocks noGrp="1"/>
          </p:cNvSpPr>
          <p:nvPr>
            <p:ph idx="1"/>
          </p:nvPr>
        </p:nvSpPr>
        <p:spPr>
          <a:xfrm>
            <a:off x="364725" y="997957"/>
            <a:ext cx="8421330" cy="3739727"/>
          </a:xfrm>
          <a:prstGeom prst="rect">
            <a:avLst/>
          </a:prstGeom>
        </p:spPr>
        <p:txBody>
          <a:bodyPr/>
          <a:lstStyle>
            <a:lvl1pPr marL="0" indent="0">
              <a:buFont typeface="Arial"/>
              <a:buNone/>
              <a:defRPr sz="1125"/>
            </a:lvl1pPr>
            <a:lvl2pPr marL="557213" indent="-214313">
              <a:buFont typeface="Arial"/>
              <a:buChar char="•"/>
              <a:defRPr sz="1125"/>
            </a:lvl2pPr>
            <a:lvl3pPr marL="685800" indent="0">
              <a:buNone/>
              <a:defRPr sz="1125"/>
            </a:lvl3pPr>
            <a:lvl4pPr marL="1028700" indent="0">
              <a:buNone/>
              <a:defRPr sz="1125"/>
            </a:lvl4pPr>
            <a:lvl5pPr marL="1371600" indent="0">
              <a:buNone/>
              <a:defRPr sz="1125"/>
            </a:lvl5pPr>
          </a:lstStyle>
          <a:p>
            <a:pPr lvl="0"/>
            <a:r>
              <a:rPr lang="en-US" smtClean="0"/>
              <a:t>Click to edit Master text styles</a:t>
            </a:r>
          </a:p>
          <a:p>
            <a:pPr lvl="1"/>
            <a:r>
              <a:rPr lang="en-US" smtClean="0"/>
              <a:t>Second level</a:t>
            </a:r>
          </a:p>
        </p:txBody>
      </p:sp>
      <p:sp>
        <p:nvSpPr>
          <p:cNvPr id="14" name="Text Placeholder 3"/>
          <p:cNvSpPr>
            <a:spLocks noGrp="1"/>
          </p:cNvSpPr>
          <p:nvPr>
            <p:ph type="body" sz="half" idx="13"/>
          </p:nvPr>
        </p:nvSpPr>
        <p:spPr>
          <a:xfrm>
            <a:off x="364725" y="684636"/>
            <a:ext cx="5486400" cy="274303"/>
          </a:xfrm>
          <a:prstGeom prst="rect">
            <a:avLst/>
          </a:prstGeom>
        </p:spPr>
        <p:txBody>
          <a:bodyPr>
            <a:normAutofit/>
          </a:bodyPr>
          <a:lstStyle>
            <a:lvl1pPr marL="0" indent="0">
              <a:buNone/>
              <a:defRPr sz="1125" b="1">
                <a:solidFill>
                  <a:srgbClr val="E51E2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Footer Placeholder 5"/>
          <p:cNvSpPr>
            <a:spLocks noGrp="1"/>
          </p:cNvSpPr>
          <p:nvPr>
            <p:ph type="ftr" sz="quarter" idx="14"/>
          </p:nvPr>
        </p:nvSpPr>
        <p:spPr>
          <a:xfrm>
            <a:off x="364882" y="4767263"/>
            <a:ext cx="4268665" cy="273844"/>
          </a:xfrm>
          <a:prstGeom prst="rect">
            <a:avLst/>
          </a:prstGeom>
        </p:spPr>
        <p:txBody>
          <a:bodyPr/>
          <a:lstStyle>
            <a:lvl1pPr>
              <a:defRPr/>
            </a:lvl1pPr>
          </a:lstStyle>
          <a:p>
            <a:pPr>
              <a:defRPr/>
            </a:pPr>
            <a:r>
              <a:rPr lang="en-AU" altLang="en-US" dirty="0"/>
              <a:t>Copyright Arrium Limited © 2016. All rights reserved                                            Confidential and for discussion purposes only</a:t>
            </a:r>
          </a:p>
        </p:txBody>
      </p:sp>
    </p:spTree>
    <p:extLst>
      <p:ext uri="{BB962C8B-B14F-4D97-AF65-F5344CB8AC3E}">
        <p14:creationId xmlns:p14="http://schemas.microsoft.com/office/powerpoint/2010/main" val="7689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7502255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6920013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1432990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41700819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0"/>
          <p:cNvSpPr txBox="1">
            <a:spLocks/>
          </p:cNvSpPr>
          <p:nvPr userDrawn="1"/>
        </p:nvSpPr>
        <p:spPr>
          <a:xfrm>
            <a:off x="357299" y="280079"/>
            <a:ext cx="5510101" cy="542910"/>
          </a:xfrm>
          <a:prstGeom prst="rect">
            <a:avLst/>
          </a:prstGeom>
        </p:spPr>
        <p:txBody>
          <a:bodyPr>
            <a:noAutofit/>
          </a:bodyPr>
          <a:lstStyle>
            <a:defPPr>
              <a:defRPr lang="en-US"/>
            </a:defPPr>
            <a:lvl1pPr indent="0" defTabSz="914400">
              <a:lnSpc>
                <a:spcPct val="90000"/>
              </a:lnSpc>
              <a:spcBef>
                <a:spcPts val="1000"/>
              </a:spcBef>
              <a:buFont typeface="Arial" panose="020B0604020202020204" pitchFamily="34" charset="0"/>
              <a:buNone/>
              <a:defRPr sz="3600" spc="-53">
                <a:solidFill>
                  <a:schemeClr val="bg1">
                    <a:lumMod val="50000"/>
                  </a:schemeClr>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AU" dirty="0"/>
              <a:t>Table of Contents</a:t>
            </a:r>
          </a:p>
        </p:txBody>
      </p:sp>
      <p:grpSp>
        <p:nvGrpSpPr>
          <p:cNvPr id="17" name="Group 16"/>
          <p:cNvGrpSpPr/>
          <p:nvPr userDrawn="1"/>
        </p:nvGrpSpPr>
        <p:grpSpPr>
          <a:xfrm>
            <a:off x="416476" y="1064056"/>
            <a:ext cx="7618221" cy="340035"/>
            <a:chOff x="416476" y="1045621"/>
            <a:chExt cx="7618221" cy="340035"/>
          </a:xfrm>
        </p:grpSpPr>
        <p:cxnSp>
          <p:nvCxnSpPr>
            <p:cNvPr id="16" name="Straight Connector 15"/>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Oval 4"/>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1</a:t>
              </a:r>
              <a:endParaRPr lang="en-AU" b="1" dirty="0"/>
            </a:p>
          </p:txBody>
        </p:sp>
      </p:grpSp>
      <p:sp>
        <p:nvSpPr>
          <p:cNvPr id="8" name="Text Placeholder 7"/>
          <p:cNvSpPr>
            <a:spLocks noGrp="1"/>
          </p:cNvSpPr>
          <p:nvPr>
            <p:ph type="body" sz="quarter" idx="10"/>
          </p:nvPr>
        </p:nvSpPr>
        <p:spPr>
          <a:xfrm>
            <a:off x="918660" y="1055504"/>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54" name="Group 53"/>
          <p:cNvGrpSpPr/>
          <p:nvPr userDrawn="1"/>
        </p:nvGrpSpPr>
        <p:grpSpPr>
          <a:xfrm>
            <a:off x="416476" y="1490672"/>
            <a:ext cx="7618221" cy="340035"/>
            <a:chOff x="416476" y="1045621"/>
            <a:chExt cx="7618221" cy="340035"/>
          </a:xfrm>
        </p:grpSpPr>
        <p:cxnSp>
          <p:nvCxnSpPr>
            <p:cNvPr id="55" name="Straight Connector 54"/>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7" name="Oval 56"/>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2</a:t>
              </a:r>
              <a:endParaRPr lang="en-AU" b="1" dirty="0"/>
            </a:p>
          </p:txBody>
        </p:sp>
      </p:grpSp>
      <p:sp>
        <p:nvSpPr>
          <p:cNvPr id="58" name="Text Placeholder 7"/>
          <p:cNvSpPr>
            <a:spLocks noGrp="1"/>
          </p:cNvSpPr>
          <p:nvPr>
            <p:ph type="body" sz="quarter" idx="11"/>
          </p:nvPr>
        </p:nvSpPr>
        <p:spPr>
          <a:xfrm>
            <a:off x="918660" y="1482120"/>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59" name="Group 58"/>
          <p:cNvGrpSpPr/>
          <p:nvPr userDrawn="1"/>
        </p:nvGrpSpPr>
        <p:grpSpPr>
          <a:xfrm>
            <a:off x="416476" y="1932820"/>
            <a:ext cx="7618221" cy="340035"/>
            <a:chOff x="416476" y="1045621"/>
            <a:chExt cx="7618221" cy="340035"/>
          </a:xfrm>
        </p:grpSpPr>
        <p:cxnSp>
          <p:nvCxnSpPr>
            <p:cNvPr id="60" name="Straight Connector 59"/>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1" name="Straight Connector 60"/>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2" name="Oval 61"/>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3</a:t>
              </a:r>
              <a:endParaRPr lang="en-AU" b="1" dirty="0"/>
            </a:p>
          </p:txBody>
        </p:sp>
      </p:grpSp>
      <p:sp>
        <p:nvSpPr>
          <p:cNvPr id="63" name="Text Placeholder 7"/>
          <p:cNvSpPr>
            <a:spLocks noGrp="1"/>
          </p:cNvSpPr>
          <p:nvPr>
            <p:ph type="body" sz="quarter" idx="12"/>
          </p:nvPr>
        </p:nvSpPr>
        <p:spPr>
          <a:xfrm>
            <a:off x="918660" y="1924268"/>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64" name="Group 63"/>
          <p:cNvGrpSpPr/>
          <p:nvPr userDrawn="1"/>
        </p:nvGrpSpPr>
        <p:grpSpPr>
          <a:xfrm>
            <a:off x="416476" y="2374968"/>
            <a:ext cx="7618221" cy="340035"/>
            <a:chOff x="416476" y="1045621"/>
            <a:chExt cx="7618221" cy="340035"/>
          </a:xfrm>
        </p:grpSpPr>
        <p:cxnSp>
          <p:nvCxnSpPr>
            <p:cNvPr id="65" name="Straight Connector 64"/>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7" name="Oval 66"/>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4</a:t>
              </a:r>
              <a:endParaRPr lang="en-AU" b="1" dirty="0"/>
            </a:p>
          </p:txBody>
        </p:sp>
      </p:grpSp>
      <p:sp>
        <p:nvSpPr>
          <p:cNvPr id="68" name="Text Placeholder 7"/>
          <p:cNvSpPr>
            <a:spLocks noGrp="1"/>
          </p:cNvSpPr>
          <p:nvPr>
            <p:ph type="body" sz="quarter" idx="13"/>
          </p:nvPr>
        </p:nvSpPr>
        <p:spPr>
          <a:xfrm>
            <a:off x="918660" y="2366416"/>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69" name="Group 68"/>
          <p:cNvGrpSpPr/>
          <p:nvPr userDrawn="1"/>
        </p:nvGrpSpPr>
        <p:grpSpPr>
          <a:xfrm>
            <a:off x="428867" y="2838277"/>
            <a:ext cx="7618221" cy="340035"/>
            <a:chOff x="416476" y="1045621"/>
            <a:chExt cx="7618221" cy="340035"/>
          </a:xfrm>
        </p:grpSpPr>
        <p:cxnSp>
          <p:nvCxnSpPr>
            <p:cNvPr id="70" name="Straight Connector 69"/>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2" name="Oval 71"/>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5</a:t>
              </a:r>
              <a:endParaRPr lang="en-AU" b="1" dirty="0"/>
            </a:p>
          </p:txBody>
        </p:sp>
      </p:grpSp>
      <p:sp>
        <p:nvSpPr>
          <p:cNvPr id="73" name="Text Placeholder 7"/>
          <p:cNvSpPr>
            <a:spLocks noGrp="1"/>
          </p:cNvSpPr>
          <p:nvPr>
            <p:ph type="body" sz="quarter" idx="14"/>
          </p:nvPr>
        </p:nvSpPr>
        <p:spPr>
          <a:xfrm>
            <a:off x="931051" y="2829725"/>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74" name="Group 73"/>
          <p:cNvGrpSpPr/>
          <p:nvPr userDrawn="1"/>
        </p:nvGrpSpPr>
        <p:grpSpPr>
          <a:xfrm>
            <a:off x="431921" y="3280424"/>
            <a:ext cx="7618221" cy="340035"/>
            <a:chOff x="416476" y="1045621"/>
            <a:chExt cx="7618221" cy="340035"/>
          </a:xfrm>
        </p:grpSpPr>
        <p:cxnSp>
          <p:nvCxnSpPr>
            <p:cNvPr id="75" name="Straight Connector 74"/>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7" name="Oval 76"/>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6</a:t>
              </a:r>
              <a:endParaRPr lang="en-AU" b="1" dirty="0"/>
            </a:p>
          </p:txBody>
        </p:sp>
      </p:grpSp>
      <p:sp>
        <p:nvSpPr>
          <p:cNvPr id="78" name="Text Placeholder 7"/>
          <p:cNvSpPr>
            <a:spLocks noGrp="1"/>
          </p:cNvSpPr>
          <p:nvPr>
            <p:ph type="body" sz="quarter" idx="15"/>
          </p:nvPr>
        </p:nvSpPr>
        <p:spPr>
          <a:xfrm>
            <a:off x="934105" y="3271872"/>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79" name="Group 78"/>
          <p:cNvGrpSpPr/>
          <p:nvPr userDrawn="1"/>
        </p:nvGrpSpPr>
        <p:grpSpPr>
          <a:xfrm>
            <a:off x="431921" y="3722572"/>
            <a:ext cx="7618221" cy="340035"/>
            <a:chOff x="416476" y="1045621"/>
            <a:chExt cx="7618221" cy="340035"/>
          </a:xfrm>
        </p:grpSpPr>
        <p:cxnSp>
          <p:nvCxnSpPr>
            <p:cNvPr id="80" name="Straight Connector 79"/>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2" name="Oval 81"/>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7</a:t>
              </a:r>
              <a:endParaRPr lang="en-AU" b="1" dirty="0"/>
            </a:p>
          </p:txBody>
        </p:sp>
      </p:grpSp>
      <p:sp>
        <p:nvSpPr>
          <p:cNvPr id="83" name="Text Placeholder 7"/>
          <p:cNvSpPr>
            <a:spLocks noGrp="1"/>
          </p:cNvSpPr>
          <p:nvPr>
            <p:ph type="body" sz="quarter" idx="16"/>
          </p:nvPr>
        </p:nvSpPr>
        <p:spPr>
          <a:xfrm>
            <a:off x="934105" y="3714020"/>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grpSp>
        <p:nvGrpSpPr>
          <p:cNvPr id="84" name="Group 83"/>
          <p:cNvGrpSpPr/>
          <p:nvPr userDrawn="1"/>
        </p:nvGrpSpPr>
        <p:grpSpPr>
          <a:xfrm>
            <a:off x="444312" y="4185881"/>
            <a:ext cx="7618221" cy="340035"/>
            <a:chOff x="416476" y="1045621"/>
            <a:chExt cx="7618221" cy="340035"/>
          </a:xfrm>
        </p:grpSpPr>
        <p:cxnSp>
          <p:nvCxnSpPr>
            <p:cNvPr id="85" name="Straight Connector 84"/>
            <p:cNvCxnSpPr/>
            <p:nvPr userDrawn="1"/>
          </p:nvCxnSpPr>
          <p:spPr>
            <a:xfrm>
              <a:off x="602809" y="1382514"/>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a:xfrm>
              <a:off x="602809" y="1052602"/>
              <a:ext cx="7431888"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7" name="Oval 86"/>
            <p:cNvSpPr/>
            <p:nvPr userDrawn="1"/>
          </p:nvSpPr>
          <p:spPr>
            <a:xfrm>
              <a:off x="416476" y="1045621"/>
              <a:ext cx="379108" cy="340035"/>
            </a:xfrm>
            <a:prstGeom prst="ellipse">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t>8</a:t>
              </a:r>
              <a:endParaRPr lang="en-AU" b="1" dirty="0"/>
            </a:p>
          </p:txBody>
        </p:sp>
      </p:grpSp>
      <p:sp>
        <p:nvSpPr>
          <p:cNvPr id="88" name="Text Placeholder 7"/>
          <p:cNvSpPr>
            <a:spLocks noGrp="1"/>
          </p:cNvSpPr>
          <p:nvPr>
            <p:ph type="body" sz="quarter" idx="17"/>
          </p:nvPr>
        </p:nvSpPr>
        <p:spPr>
          <a:xfrm>
            <a:off x="946496" y="4177329"/>
            <a:ext cx="7037716" cy="357138"/>
          </a:xfrm>
          <a:prstGeom prst="rect">
            <a:avLst/>
          </a:prstGeom>
        </p:spPr>
        <p:txBody>
          <a:bodyPr>
            <a:noAutofit/>
          </a:bodyPr>
          <a:lstStyle>
            <a:lvl1pPr>
              <a:defRPr lang="en-US" sz="2000" spc="-53" baseline="0" dirty="0" smtClean="0">
                <a:solidFill>
                  <a:schemeClr val="bg1">
                    <a:lumMod val="50000"/>
                  </a:schemeClr>
                </a:solidFill>
              </a:defRPr>
            </a:lvl1pPr>
          </a:lstStyle>
          <a:p>
            <a:pPr marL="0" lvl="0" indent="0" defTabSz="914400">
              <a:lnSpc>
                <a:spcPct val="90000"/>
              </a:lnSpc>
              <a:spcBef>
                <a:spcPts val="1000"/>
              </a:spcBef>
              <a:buFont typeface="Arial" panose="020B0604020202020204" pitchFamily="34" charset="0"/>
              <a:buNone/>
            </a:pPr>
            <a:r>
              <a:rPr lang="en-US" smtClean="0"/>
              <a:t>Click to edit Master text styles</a:t>
            </a:r>
          </a:p>
        </p:txBody>
      </p:sp>
    </p:spTree>
    <p:extLst>
      <p:ext uri="{BB962C8B-B14F-4D97-AF65-F5344CB8AC3E}">
        <p14:creationId xmlns:p14="http://schemas.microsoft.com/office/powerpoint/2010/main" val="27231748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13798028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233472461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181656038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4255190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98074018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28158458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100"/>
            <a:ext cx="9144000" cy="642035"/>
          </a:xfrm>
          <a:prstGeom prst="rect">
            <a:avLst/>
          </a:prstGeom>
        </p:spPr>
      </p:pic>
      <p:sp>
        <p:nvSpPr>
          <p:cNvPr id="3" name="Content Placeholder 2"/>
          <p:cNvSpPr>
            <a:spLocks noGrp="1"/>
          </p:cNvSpPr>
          <p:nvPr>
            <p:ph idx="1"/>
          </p:nvPr>
        </p:nvSpPr>
        <p:spPr>
          <a:xfrm>
            <a:off x="364725" y="897286"/>
            <a:ext cx="8421330" cy="3837749"/>
          </a:xfrm>
          <a:prstGeom prst="rect">
            <a:avLst/>
          </a:prstGeom>
        </p:spPr>
        <p:txBody>
          <a:bodyPr/>
          <a:lstStyle>
            <a:lvl1pPr marL="0" indent="0">
              <a:buFont typeface="Arial"/>
              <a:buNone/>
              <a:defRPr sz="1125"/>
            </a:lvl1pPr>
            <a:lvl2pPr marL="557213" marR="0" indent="-214313" algn="l" defTabSz="342900" rtl="0" eaLnBrk="1" fontAlgn="base" latinLnBrk="0" hangingPunct="1">
              <a:lnSpc>
                <a:spcPct val="100000"/>
              </a:lnSpc>
              <a:spcBef>
                <a:spcPct val="20000"/>
              </a:spcBef>
              <a:spcAft>
                <a:spcPct val="0"/>
              </a:spcAft>
              <a:buClrTx/>
              <a:buSzTx/>
              <a:buFont typeface="Arial" pitchFamily="34" charset="0"/>
              <a:buChar char="•"/>
              <a:tabLst/>
              <a:defRPr sz="1125"/>
            </a:lvl2pPr>
            <a:lvl3pPr marL="938213" marR="0" indent="-252413" algn="l" defTabSz="342900" rtl="0" eaLnBrk="1" fontAlgn="base" latinLnBrk="0" hangingPunct="1">
              <a:lnSpc>
                <a:spcPct val="100000"/>
              </a:lnSpc>
              <a:spcBef>
                <a:spcPct val="20000"/>
              </a:spcBef>
              <a:spcAft>
                <a:spcPct val="0"/>
              </a:spcAft>
              <a:buClrTx/>
              <a:buSzTx/>
              <a:buFont typeface="Wingdings" pitchFamily="2" charset="2"/>
              <a:buChar char="Ø"/>
              <a:tabLst/>
              <a:defRPr sz="1125"/>
            </a:lvl3pPr>
            <a:lvl4pPr marL="1281113" marR="0" indent="-252413" algn="l" defTabSz="342900" rtl="0" eaLnBrk="1" fontAlgn="base" latinLnBrk="0" hangingPunct="1">
              <a:lnSpc>
                <a:spcPct val="100000"/>
              </a:lnSpc>
              <a:spcBef>
                <a:spcPct val="20000"/>
              </a:spcBef>
              <a:spcAft>
                <a:spcPct val="0"/>
              </a:spcAft>
              <a:buClrTx/>
              <a:buSzTx/>
              <a:buFont typeface="Arial" pitchFamily="34" charset="0"/>
              <a:buChar char="─"/>
              <a:tabLst/>
              <a:defRPr sz="1125"/>
            </a:lvl4pPr>
            <a:lvl5pPr marL="1371600" indent="0">
              <a:buNone/>
              <a:defRPr sz="112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half" idx="13"/>
          </p:nvPr>
        </p:nvSpPr>
        <p:spPr>
          <a:xfrm>
            <a:off x="365125" y="609666"/>
            <a:ext cx="5486400" cy="274303"/>
          </a:xfrm>
          <a:prstGeom prst="rect">
            <a:avLst/>
          </a:prstGeom>
        </p:spPr>
        <p:txBody>
          <a:bodyPr anchor="t">
            <a:normAutofit/>
          </a:bodyPr>
          <a:lstStyle>
            <a:lvl1pPr marL="0" indent="0" algn="l" defTabSz="342900" rtl="0" eaLnBrk="0" fontAlgn="base" hangingPunct="0">
              <a:lnSpc>
                <a:spcPct val="70000"/>
              </a:lnSpc>
              <a:spcBef>
                <a:spcPct val="0"/>
              </a:spcBef>
              <a:spcAft>
                <a:spcPct val="0"/>
              </a:spcAft>
              <a:buNone/>
              <a:defRPr lang="en-US" sz="1125" u="sng" kern="1200" dirty="0" smtClean="0">
                <a:solidFill>
                  <a:srgbClr val="404F59"/>
                </a:solidFill>
                <a:latin typeface="Arial"/>
                <a:ea typeface="ＭＳ Ｐゴシック" pitchFamily="-65" charset="-128"/>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4"/>
          </p:nvPr>
        </p:nvSpPr>
        <p:spPr>
          <a:xfrm>
            <a:off x="365125" y="4767263"/>
            <a:ext cx="4268788" cy="273844"/>
          </a:xfrm>
          <a:prstGeom prst="rect">
            <a:avLst/>
          </a:prstGeom>
        </p:spPr>
        <p:txBody>
          <a:bodyPr vert="horz" wrap="square" lIns="91440" tIns="45720" rIns="91440" bIns="45720" numCol="1" anchor="b" anchorCtr="0" compatLnSpc="1">
            <a:prstTxWarp prst="textNoShape">
              <a:avLst/>
            </a:prstTxWarp>
          </a:bodyPr>
          <a:lstStyle>
            <a:lvl1pPr>
              <a:defRPr sz="600">
                <a:solidFill>
                  <a:srgbClr val="404F59"/>
                </a:solidFill>
                <a:latin typeface="Arial" pitchFamily="34" charset="0"/>
                <a:ea typeface="ＭＳ Ｐゴシック" pitchFamily="-65" charset="-128"/>
                <a:cs typeface="Arial" pitchFamily="34" charset="0"/>
              </a:defRPr>
            </a:lvl1pPr>
          </a:lstStyle>
          <a:p>
            <a:pPr>
              <a:defRPr/>
            </a:pPr>
            <a:r>
              <a:rPr lang="en-AU" smtClean="0"/>
              <a:t>Copyright Arrium Limited © 2017. All rights reserved</a:t>
            </a:r>
            <a:endParaRPr lang="en-AU" dirty="0"/>
          </a:p>
        </p:txBody>
      </p:sp>
      <p:sp>
        <p:nvSpPr>
          <p:cNvPr id="7" name="Slide Number Placeholder 1"/>
          <p:cNvSpPr>
            <a:spLocks noGrp="1"/>
          </p:cNvSpPr>
          <p:nvPr>
            <p:ph type="sldNum" sz="quarter" idx="15"/>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smtClean="0">
                <a:solidFill>
                  <a:srgbClr val="404F59"/>
                </a:solidFill>
                <a:latin typeface="Arial" pitchFamily="34" charset="0"/>
                <a:ea typeface="ＭＳ Ｐゴシック"/>
                <a:cs typeface="Arial" pitchFamily="34" charset="0"/>
              </a:defRPr>
            </a:lvl1pPr>
          </a:lstStyle>
          <a:p>
            <a:pPr>
              <a:defRPr/>
            </a:pPr>
            <a:fld id="{CF09D0B5-48BB-4B37-A686-6B3E821C0A2D}" type="slidenum">
              <a:rPr lang="en-US" smtClean="0"/>
              <a:pPr>
                <a:defRPr/>
              </a:pPr>
              <a:t>‹#›</a:t>
            </a:fld>
            <a:endParaRPr lang="en-US" dirty="0"/>
          </a:p>
        </p:txBody>
      </p:sp>
      <p:sp>
        <p:nvSpPr>
          <p:cNvPr id="2" name="Title 1"/>
          <p:cNvSpPr>
            <a:spLocks noGrp="1"/>
          </p:cNvSpPr>
          <p:nvPr>
            <p:ph type="title"/>
          </p:nvPr>
        </p:nvSpPr>
        <p:spPr>
          <a:xfrm>
            <a:off x="49940" y="56700"/>
            <a:ext cx="6503261" cy="467153"/>
          </a:xfrm>
          <a:prstGeom prst="rect">
            <a:avLst/>
          </a:prstGeom>
        </p:spPr>
        <p:txBody>
          <a:bodyPr anchor="t" anchorCtr="0"/>
          <a:lstStyle>
            <a:lvl1pPr>
              <a:defRPr lang="en-US" sz="1800" b="1" kern="1200" spc="-113" baseline="0" dirty="0" smtClean="0">
                <a:solidFill>
                  <a:schemeClr val="bg1"/>
                </a:solidFill>
                <a:latin typeface="Arial" panose="020B0604020202020204" pitchFamily="34" charset="0"/>
                <a:ea typeface="ＭＳ Ｐゴシック" pitchFamily="-65" charset="-128"/>
                <a:cs typeface="Arial" panose="020B0604020202020204" pitchFamily="34" charset="0"/>
              </a:defRPr>
            </a:lvl1pPr>
          </a:lstStyle>
          <a:p>
            <a:r>
              <a:rPr lang="en-US" smtClean="0"/>
              <a:t>Click to edit Master title style</a:t>
            </a:r>
            <a:endParaRPr lang="en-US" dirty="0"/>
          </a:p>
        </p:txBody>
      </p:sp>
      <p:pic>
        <p:nvPicPr>
          <p:cNvPr id="11"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29725" y="55579"/>
            <a:ext cx="1224000" cy="237626"/>
          </a:xfrm>
          <a:prstGeom prst="rect">
            <a:avLst/>
          </a:prstGeom>
          <a:noFill/>
          <a:ln w="9525">
            <a:noFill/>
            <a:miter lim="800000"/>
            <a:headEnd/>
            <a:tailEnd/>
          </a:ln>
        </p:spPr>
      </p:pic>
    </p:spTree>
    <p:extLst>
      <p:ext uri="{BB962C8B-B14F-4D97-AF65-F5344CB8AC3E}">
        <p14:creationId xmlns:p14="http://schemas.microsoft.com/office/powerpoint/2010/main" val="393784434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273844"/>
            <a:ext cx="7667626" cy="623888"/>
          </a:xfrm>
          <a:prstGeom prst="rect">
            <a:avLst/>
          </a:prstGeom>
        </p:spPr>
        <p:txBody>
          <a:bodyPr/>
          <a:lstStyle/>
          <a:p>
            <a:r>
              <a:rPr lang="en-US" smtClean="0"/>
              <a:t>Click to edit Master title style</a:t>
            </a:r>
            <a:endParaRPr lang="en-GB" dirty="0"/>
          </a:p>
        </p:txBody>
      </p:sp>
      <p:sp>
        <p:nvSpPr>
          <p:cNvPr id="3" name="Content Placeholder 2"/>
          <p:cNvSpPr>
            <a:spLocks noGrp="1"/>
          </p:cNvSpPr>
          <p:nvPr>
            <p:ph idx="1"/>
          </p:nvPr>
        </p:nvSpPr>
        <p:spPr>
          <a:xfrm>
            <a:off x="361951" y="1200150"/>
            <a:ext cx="8375845" cy="30956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10"/>
          <p:cNvSpPr>
            <a:spLocks noGrp="1"/>
          </p:cNvSpPr>
          <p:nvPr>
            <p:ph sz="quarter" idx="10" hasCustomPrompt="1"/>
          </p:nvPr>
        </p:nvSpPr>
        <p:spPr>
          <a:xfrm>
            <a:off x="361951" y="809625"/>
            <a:ext cx="7667625" cy="390525"/>
          </a:xfrm>
          <a:prstGeom prst="rect">
            <a:avLst/>
          </a:prstGeom>
        </p:spPr>
        <p:txBody>
          <a:bodyPr>
            <a:normAutofit/>
          </a:bodyPr>
          <a:lstStyle>
            <a:lvl1pPr marL="0" indent="0">
              <a:buNone/>
              <a:defRPr sz="1350" baseline="0">
                <a:solidFill>
                  <a:srgbClr val="41B6E6"/>
                </a:solidFill>
              </a:defRPr>
            </a:lvl1pPr>
          </a:lstStyle>
          <a:p>
            <a:pPr lvl="0"/>
            <a:r>
              <a:rPr lang="en-US" dirty="0"/>
              <a:t>Click to edit sub title text</a:t>
            </a:r>
          </a:p>
        </p:txBody>
      </p:sp>
      <p:sp>
        <p:nvSpPr>
          <p:cNvPr id="12" name="Slide Number Placeholder 5"/>
          <p:cNvSpPr txBox="1">
            <a:spLocks/>
          </p:cNvSpPr>
          <p:nvPr userDrawn="1"/>
        </p:nvSpPr>
        <p:spPr>
          <a:xfrm>
            <a:off x="8577574" y="4536925"/>
            <a:ext cx="403612" cy="289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8CC3D-677C-45B4-8768-8A7B0EFAD91B}" type="slidenum">
              <a:rPr lang="en-GB" sz="1013" smtClean="0">
                <a:solidFill>
                  <a:schemeClr val="bg1"/>
                </a:solidFill>
              </a:rPr>
              <a:pPr/>
              <a:t>‹#›</a:t>
            </a:fld>
            <a:endParaRPr lang="en-GB" sz="1013" dirty="0">
              <a:solidFill>
                <a:schemeClr val="bg1"/>
              </a:solidFill>
            </a:endParaRPr>
          </a:p>
        </p:txBody>
      </p:sp>
    </p:spTree>
    <p:extLst>
      <p:ext uri="{BB962C8B-B14F-4D97-AF65-F5344CB8AC3E}">
        <p14:creationId xmlns:p14="http://schemas.microsoft.com/office/powerpoint/2010/main" val="4003618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3400" y="578201"/>
            <a:ext cx="6846912" cy="838200"/>
          </a:xfrm>
          <a:prstGeom prst="rect">
            <a:avLst/>
          </a:prstGeom>
        </p:spPr>
        <p:txBody>
          <a:bodyPr wrap="square">
            <a:normAutofit/>
          </a:bodyPr>
          <a:lstStyle>
            <a:lvl1pPr algn="l">
              <a:lnSpc>
                <a:spcPct val="80000"/>
              </a:lnSpc>
              <a:defRPr sz="2800" cap="all" spc="-10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Subtitle 2"/>
          <p:cNvSpPr>
            <a:spLocks noGrp="1"/>
          </p:cNvSpPr>
          <p:nvPr>
            <p:ph type="subTitle" idx="1"/>
          </p:nvPr>
        </p:nvSpPr>
        <p:spPr>
          <a:xfrm>
            <a:off x="533400" y="1416401"/>
            <a:ext cx="6096000" cy="497681"/>
          </a:xfrm>
          <a:prstGeom prst="rect">
            <a:avLst/>
          </a:prstGeom>
        </p:spPr>
        <p:txBody>
          <a:bodyPr anchor="ctr"/>
          <a:lstStyle>
            <a:lvl1pPr marL="0" indent="0" algn="l">
              <a:lnSpc>
                <a:spcPct val="80000"/>
              </a:lnSpc>
              <a:buNone/>
              <a:defRPr sz="2000" baseline="0">
                <a:solidFill>
                  <a:srgbClr val="696D6F"/>
                </a:solidFill>
                <a:latin typeface="Calibri" charset="0"/>
                <a:ea typeface="Calibri"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smtClean="0"/>
              <a:t>Click to edit Master subtitle style</a:t>
            </a:r>
            <a:endParaRPr lang="en-AU" noProof="0" dirty="0"/>
          </a:p>
        </p:txBody>
      </p:sp>
    </p:spTree>
    <p:extLst>
      <p:ext uri="{BB962C8B-B14F-4D97-AF65-F5344CB8AC3E}">
        <p14:creationId xmlns:p14="http://schemas.microsoft.com/office/powerpoint/2010/main" val="416675341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wrap="square" anchor="ctr">
            <a:no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 </a:t>
            </a:r>
            <a:endParaRPr lang="en-AU" noProof="0" dirty="0"/>
          </a:p>
        </p:txBody>
      </p:sp>
      <p:sp>
        <p:nvSpPr>
          <p:cNvPr id="3" name="Content Placeholder 2"/>
          <p:cNvSpPr>
            <a:spLocks noGrp="1"/>
          </p:cNvSpPr>
          <p:nvPr>
            <p:ph idx="1"/>
          </p:nvPr>
        </p:nvSpPr>
        <p:spPr>
          <a:xfrm>
            <a:off x="457200" y="1200151"/>
            <a:ext cx="8229600" cy="3243807"/>
          </a:xfrm>
          <a:prstGeom prst="rect">
            <a:avLst/>
          </a:prstGeom>
        </p:spPr>
        <p:txBody>
          <a:bodyPr/>
          <a:lstStyle>
            <a:lvl1pPr marL="317500" indent="-317500">
              <a:buClr>
                <a:srgbClr val="11326E"/>
              </a:buClr>
              <a:buFont typeface=".LucidaGrandeUI" charset="0"/>
              <a:buChar char="▸"/>
              <a:tabLst/>
              <a:defRPr lang="en-AU" sz="1800" b="0" i="0" kern="1200" baseline="0" noProof="0" dirty="0" smtClean="0">
                <a:solidFill>
                  <a:srgbClr val="696D6F"/>
                </a:solidFill>
                <a:latin typeface="Calibri" charset="0"/>
                <a:ea typeface="Calibri" charset="0"/>
                <a:cs typeface="Calibri" charset="0"/>
              </a:defRPr>
            </a:lvl1pPr>
            <a:lvl2pPr>
              <a:defRPr sz="1800" b="0" i="0" baseline="0">
                <a:solidFill>
                  <a:srgbClr val="696D6F"/>
                </a:solidFill>
                <a:latin typeface="Calibri Light" charset="0"/>
                <a:ea typeface="Calibri Light" charset="0"/>
                <a:cs typeface="Calibri Light" charset="0"/>
              </a:defRPr>
            </a:lvl2pPr>
            <a:lvl3pPr>
              <a:defRPr sz="1600" b="0" i="0" baseline="0">
                <a:solidFill>
                  <a:srgbClr val="696D6F"/>
                </a:solidFill>
                <a:latin typeface="Calibri Light" charset="0"/>
                <a:ea typeface="Calibri Light" charset="0"/>
                <a:cs typeface="Calibri Light" charset="0"/>
              </a:defRPr>
            </a:lvl3pPr>
            <a:lvl4pPr>
              <a:defRPr sz="1400" b="0" i="0" baseline="0">
                <a:solidFill>
                  <a:srgbClr val="696D6F"/>
                </a:solidFill>
                <a:latin typeface="Calibri Light" charset="0"/>
                <a:ea typeface="Calibri Light" charset="0"/>
                <a:cs typeface="Calibri Light" charset="0"/>
              </a:defRPr>
            </a:lvl4pPr>
            <a:lvl5pPr>
              <a:defRPr sz="1400" b="0" i="0" baseline="0">
                <a:solidFill>
                  <a:srgbClr val="696D6F"/>
                </a:solidFill>
                <a:latin typeface="Calibri Light" charset="0"/>
                <a:ea typeface="Calibri Light" charset="0"/>
                <a:cs typeface="Calibri Light" charset="0"/>
              </a:defRPr>
            </a:lvl5pPr>
          </a:lstStyle>
          <a:p>
            <a:pPr lvl="0"/>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Tree>
    <p:extLst>
      <p:ext uri="{BB962C8B-B14F-4D97-AF65-F5344CB8AC3E}">
        <p14:creationId xmlns:p14="http://schemas.microsoft.com/office/powerpoint/2010/main" val="25388164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wrap="square" anchor="ctr">
            <a:no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 </a:t>
            </a:r>
            <a:endParaRPr lang="en-AU" noProof="0" dirty="0"/>
          </a:p>
        </p:txBody>
      </p:sp>
      <p:sp>
        <p:nvSpPr>
          <p:cNvPr id="3" name="Content Placeholder 2"/>
          <p:cNvSpPr>
            <a:spLocks noGrp="1"/>
          </p:cNvSpPr>
          <p:nvPr>
            <p:ph idx="1"/>
          </p:nvPr>
        </p:nvSpPr>
        <p:spPr>
          <a:xfrm>
            <a:off x="457200" y="1200152"/>
            <a:ext cx="8229600" cy="3243807"/>
          </a:xfrm>
          <a:prstGeom prst="rect">
            <a:avLst/>
          </a:prstGeom>
        </p:spPr>
        <p:txBody>
          <a:bodyPr/>
          <a:lstStyle>
            <a:lvl1pPr marL="317492" indent="-317492">
              <a:buClr>
                <a:srgbClr val="E30000"/>
              </a:buClr>
              <a:buFont typeface=".LucidaGrandeUI" charset="0"/>
              <a:buChar char="▸"/>
              <a:tabLst/>
              <a:defRPr lang="en-AU" sz="1800" b="0" i="0" kern="1200" baseline="0" noProof="0" dirty="0" smtClean="0">
                <a:solidFill>
                  <a:srgbClr val="696D6F"/>
                </a:solidFill>
                <a:latin typeface="Calibri" charset="0"/>
                <a:ea typeface="Calibri" charset="0"/>
                <a:cs typeface="Calibri" charset="0"/>
              </a:defRPr>
            </a:lvl1pPr>
            <a:lvl2pPr>
              <a:buClr>
                <a:srgbClr val="E30000"/>
              </a:buClr>
              <a:defRPr sz="1800" b="0" i="0" baseline="0">
                <a:solidFill>
                  <a:srgbClr val="696D6F"/>
                </a:solidFill>
                <a:latin typeface="Calibri Light" charset="0"/>
                <a:ea typeface="Calibri Light" charset="0"/>
                <a:cs typeface="Calibri Light" charset="0"/>
              </a:defRPr>
            </a:lvl2pPr>
            <a:lvl3pPr>
              <a:buClr>
                <a:srgbClr val="E30000"/>
              </a:buClr>
              <a:defRPr sz="1600" b="0" i="0" baseline="0">
                <a:solidFill>
                  <a:srgbClr val="696D6F"/>
                </a:solidFill>
                <a:latin typeface="Calibri Light" charset="0"/>
                <a:ea typeface="Calibri Light" charset="0"/>
                <a:cs typeface="Calibri Light" charset="0"/>
              </a:defRPr>
            </a:lvl3pPr>
            <a:lvl4pPr>
              <a:buClr>
                <a:srgbClr val="E30000"/>
              </a:buClr>
              <a:defRPr sz="1400" b="0" i="0" baseline="0">
                <a:solidFill>
                  <a:srgbClr val="696D6F"/>
                </a:solidFill>
                <a:latin typeface="Calibri Light" charset="0"/>
                <a:ea typeface="Calibri Light" charset="0"/>
                <a:cs typeface="Calibri Light" charset="0"/>
              </a:defRPr>
            </a:lvl4pPr>
            <a:lvl5pPr>
              <a:buClr>
                <a:srgbClr val="E30000"/>
              </a:buClr>
              <a:defRPr sz="1400" b="0" i="0" baseline="0">
                <a:solidFill>
                  <a:srgbClr val="696D6F"/>
                </a:solidFill>
                <a:latin typeface="Calibri Light" charset="0"/>
                <a:ea typeface="Calibri Light" charset="0"/>
                <a:cs typeface="Calibri Light"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dirty="0" smtClean="0"/>
          </a:p>
        </p:txBody>
      </p:sp>
    </p:spTree>
    <p:extLst>
      <p:ext uri="{BB962C8B-B14F-4D97-AF65-F5344CB8AC3E}">
        <p14:creationId xmlns:p14="http://schemas.microsoft.com/office/powerpoint/2010/main" val="199003336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40651"/>
            <a:ext cx="7772400" cy="437043"/>
          </a:xfrm>
          <a:prstGeom prst="rect">
            <a:avLst/>
          </a:prstGeom>
        </p:spPr>
        <p:txBody>
          <a:bodyPr anchor="ctr">
            <a:sp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b="0" i="0" baseline="0">
                <a:solidFill>
                  <a:srgbClr val="696D6F"/>
                </a:solidFill>
                <a:latin typeface="Calibri" charset="0"/>
                <a:ea typeface="Calibri" charset="0"/>
                <a:cs typeface="Calibri"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noProof="0" dirty="0" smtClean="0"/>
              <a:t>Click to edit Master text styles</a:t>
            </a:r>
          </a:p>
        </p:txBody>
      </p:sp>
    </p:spTree>
    <p:extLst>
      <p:ext uri="{BB962C8B-B14F-4D97-AF65-F5344CB8AC3E}">
        <p14:creationId xmlns:p14="http://schemas.microsoft.com/office/powerpoint/2010/main" val="36883610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243807"/>
          </a:xfrm>
          <a:prstGeom prst="rect">
            <a:avLst/>
          </a:prstGeom>
        </p:spPr>
        <p:txBody>
          <a:bodyPr/>
          <a:lstStyle>
            <a:lvl1pPr marL="227013" indent="-227013">
              <a:buFontTx/>
              <a:buBlip>
                <a:blip r:embed="rId2"/>
              </a:buBlip>
              <a:tabLst/>
              <a:defRPr lang="en-AU" sz="1800" b="0" i="0" kern="1200" baseline="0" noProof="0" dirty="0" smtClean="0">
                <a:solidFill>
                  <a:srgbClr val="696D6F"/>
                </a:solidFill>
                <a:latin typeface="Calibri" charset="0"/>
                <a:ea typeface="Calibri" charset="0"/>
                <a:cs typeface="Calibri" charset="0"/>
              </a:defRPr>
            </a:lvl1pPr>
            <a:lvl2pPr marL="536575" indent="-223838">
              <a:tabLst/>
              <a:defRPr sz="1600" b="0" i="0" baseline="0">
                <a:solidFill>
                  <a:srgbClr val="696D6F"/>
                </a:solidFill>
                <a:latin typeface="Calibri" charset="0"/>
                <a:ea typeface="Calibri" charset="0"/>
                <a:cs typeface="Calibri" charset="0"/>
              </a:defRPr>
            </a:lvl2pPr>
            <a:lvl3pPr marL="719138" indent="-182563">
              <a:tabLst/>
              <a:defRPr sz="1400" b="0" i="0" baseline="0">
                <a:solidFill>
                  <a:srgbClr val="696D6F"/>
                </a:solidFill>
                <a:latin typeface="Calibri" charset="0"/>
                <a:ea typeface="Calibri" charset="0"/>
                <a:cs typeface="Calibri" charset="0"/>
              </a:defRPr>
            </a:lvl3pPr>
            <a:lvl4pPr marL="981075" indent="-261938">
              <a:tabLst/>
              <a:defRPr sz="1200" b="0" i="0" baseline="0">
                <a:solidFill>
                  <a:srgbClr val="696D6F"/>
                </a:solidFill>
                <a:latin typeface="Calibri" charset="0"/>
                <a:ea typeface="Calibri" charset="0"/>
                <a:cs typeface="Calibri" charset="0"/>
              </a:defRPr>
            </a:lvl4pPr>
            <a:lvl5pPr marL="1255713" indent="-274638">
              <a:tabLst/>
              <a:defRPr sz="1200" b="0" i="0" baseline="0">
                <a:solidFill>
                  <a:srgbClr val="696D6F"/>
                </a:solidFill>
                <a:latin typeface="Calibri" charset="0"/>
                <a:ea typeface="Calibri" charset="0"/>
                <a:cs typeface="Calibri" charset="0"/>
              </a:defRPr>
            </a:lvl5pPr>
            <a:lvl6pPr>
              <a:defRPr sz="1800"/>
            </a:lvl6pPr>
            <a:lvl7pPr>
              <a:defRPr sz="1800"/>
            </a:lvl7pPr>
            <a:lvl8pPr>
              <a:defRPr sz="1800"/>
            </a:lvl8pPr>
            <a:lvl9pPr>
              <a:defRPr sz="1800"/>
            </a:lvl9pPr>
          </a:lstStyle>
          <a:p>
            <a:pPr marL="317500" lvl="0" indent="-317500" algn="l" defTabSz="457200" rtl="0" eaLnBrk="1" latinLnBrk="0" hangingPunct="1">
              <a:spcBef>
                <a:spcPct val="20000"/>
              </a:spcBef>
              <a:buClr>
                <a:srgbClr val="11326E"/>
              </a:buClr>
              <a:buFont typeface=".LucidaGrandeUI" charset="0"/>
              <a:buChar char="▸"/>
              <a:tabLst/>
            </a:pPr>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9" name="Content Placeholder 2"/>
          <p:cNvSpPr>
            <a:spLocks noGrp="1"/>
          </p:cNvSpPr>
          <p:nvPr>
            <p:ph sz="half" idx="13"/>
          </p:nvPr>
        </p:nvSpPr>
        <p:spPr>
          <a:xfrm>
            <a:off x="4618383" y="1200151"/>
            <a:ext cx="4038600" cy="3243807"/>
          </a:xfrm>
          <a:prstGeom prst="rect">
            <a:avLst/>
          </a:prstGeom>
        </p:spPr>
        <p:txBody>
          <a:bodyPr/>
          <a:lstStyle>
            <a:lvl1pPr marL="227013" indent="-227013">
              <a:buFontTx/>
              <a:buBlip>
                <a:blip r:embed="rId2"/>
              </a:buBlip>
              <a:tabLst/>
              <a:defRPr lang="en-AU" sz="1800" b="0" i="0" u="none" kern="1200" baseline="0" noProof="0" dirty="0" smtClean="0">
                <a:solidFill>
                  <a:srgbClr val="696D6F"/>
                </a:solidFill>
                <a:latin typeface="Calibri" charset="0"/>
                <a:ea typeface="Calibri" charset="0"/>
                <a:cs typeface="Calibri" charset="0"/>
              </a:defRPr>
            </a:lvl1pPr>
            <a:lvl2pPr marL="274638" indent="-274638">
              <a:tabLst/>
              <a:defRPr lang="en-AU" sz="1600" b="0" i="0" kern="1200" baseline="0" noProof="0" dirty="0" smtClean="0">
                <a:solidFill>
                  <a:srgbClr val="696D6F"/>
                </a:solidFill>
                <a:latin typeface="Calibri" charset="0"/>
                <a:ea typeface="Calibri" charset="0"/>
                <a:cs typeface="Calibri" charset="0"/>
              </a:defRPr>
            </a:lvl2pPr>
            <a:lvl3pPr marL="719138" indent="-182563">
              <a:tabLst/>
              <a:defRPr sz="1400" b="0" i="0" baseline="0">
                <a:solidFill>
                  <a:srgbClr val="696D6F"/>
                </a:solidFill>
                <a:latin typeface="Calibri" charset="0"/>
                <a:ea typeface="Calibri" charset="0"/>
                <a:cs typeface="Calibri" charset="0"/>
              </a:defRPr>
            </a:lvl3pPr>
            <a:lvl4pPr marL="981075" indent="-261938">
              <a:tabLst/>
              <a:defRPr sz="1200" b="0" i="0" baseline="0">
                <a:solidFill>
                  <a:srgbClr val="696D6F"/>
                </a:solidFill>
                <a:latin typeface="Calibri" charset="0"/>
                <a:ea typeface="Calibri" charset="0"/>
                <a:cs typeface="Calibri" charset="0"/>
              </a:defRPr>
            </a:lvl4pPr>
            <a:lvl5pPr marL="1255713" indent="-274638">
              <a:tabLst/>
              <a:defRPr sz="1200" b="0" i="0" baseline="0">
                <a:solidFill>
                  <a:srgbClr val="696D6F"/>
                </a:solidFill>
                <a:latin typeface="Calibri" charset="0"/>
                <a:ea typeface="Calibri" charset="0"/>
                <a:cs typeface="Calibri" charset="0"/>
              </a:defRPr>
            </a:lvl5pPr>
            <a:lvl6pPr>
              <a:defRPr sz="1800"/>
            </a:lvl6pPr>
            <a:lvl7pPr>
              <a:defRPr sz="1800"/>
            </a:lvl7pPr>
            <a:lvl8pPr>
              <a:defRPr sz="1800"/>
            </a:lvl8pPr>
            <a:lvl9pPr>
              <a:defRPr sz="1800"/>
            </a:lvl9pPr>
          </a:lstStyle>
          <a:p>
            <a:pPr marL="317500" lvl="0" indent="-317500" algn="l" defTabSz="457200" rtl="0" eaLnBrk="1" latinLnBrk="0" hangingPunct="1">
              <a:spcBef>
                <a:spcPct val="20000"/>
              </a:spcBef>
              <a:buClr>
                <a:srgbClr val="11326E"/>
              </a:buClr>
              <a:buFont typeface=".LucidaGrandeUI" charset="0"/>
              <a:buChar char="▸"/>
              <a:tabLst/>
            </a:pPr>
            <a:r>
              <a:rPr lang="en-AU" noProof="0" dirty="0" smtClean="0"/>
              <a:t>Click to edit Master text styles</a:t>
            </a:r>
          </a:p>
          <a:p>
            <a:pPr marL="536575" lvl="1" indent="-223838" algn="l" defTabSz="457200" rtl="0" eaLnBrk="1" latinLnBrk="0" hangingPunct="1">
              <a:spcBef>
                <a:spcPct val="20000"/>
              </a:spcBef>
              <a:buClr>
                <a:srgbClr val="11326E"/>
              </a:buClr>
              <a:buFont typeface="Arial"/>
              <a:buChar char="–"/>
              <a:tabLst/>
            </a:pPr>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Tree>
    <p:extLst>
      <p:ext uri="{BB962C8B-B14F-4D97-AF65-F5344CB8AC3E}">
        <p14:creationId xmlns:p14="http://schemas.microsoft.com/office/powerpoint/2010/main" val="69483902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lnSpc>
                <a:spcPct val="80000"/>
              </a:lnSpc>
              <a:buNone/>
              <a:defRPr sz="2000" b="0" i="0" baseline="0">
                <a:solidFill>
                  <a:srgbClr val="696D6F"/>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smtClean="0"/>
              <a:t>Click to edit Master text styles</a:t>
            </a:r>
          </a:p>
        </p:txBody>
      </p:sp>
      <p:sp>
        <p:nvSpPr>
          <p:cNvPr id="4" name="Content Placeholder 3"/>
          <p:cNvSpPr>
            <a:spLocks noGrp="1"/>
          </p:cNvSpPr>
          <p:nvPr>
            <p:ph sz="half" idx="2"/>
          </p:nvPr>
        </p:nvSpPr>
        <p:spPr>
          <a:xfrm>
            <a:off x="457200" y="1631156"/>
            <a:ext cx="4040188" cy="2812802"/>
          </a:xfrm>
          <a:prstGeom prst="rect">
            <a:avLst/>
          </a:prstGeom>
        </p:spPr>
        <p:txBody>
          <a:bodyPr/>
          <a:lstStyle>
            <a:lvl1pPr marL="231775" indent="-231775">
              <a:buFontTx/>
              <a:buBlip>
                <a:blip r:embed="rId2"/>
              </a:buBlip>
              <a:tabLst/>
              <a:defRPr lang="en-AU" sz="1800" b="0" i="0" u="none" kern="1200" baseline="0" noProof="0" dirty="0" smtClean="0">
                <a:solidFill>
                  <a:srgbClr val="696D6F"/>
                </a:solidFill>
                <a:latin typeface="Calibri" charset="0"/>
                <a:ea typeface="Calibri" charset="0"/>
                <a:cs typeface="Calibri" charset="0"/>
              </a:defRPr>
            </a:lvl1pPr>
            <a:lvl2pPr marL="492125" indent="-220663">
              <a:tabLst/>
              <a:defRPr sz="1600" b="0" i="0" baseline="0">
                <a:solidFill>
                  <a:srgbClr val="696D6F"/>
                </a:solidFill>
                <a:latin typeface="Calibri" charset="0"/>
                <a:ea typeface="Calibri" charset="0"/>
                <a:cs typeface="Calibri" charset="0"/>
              </a:defRPr>
            </a:lvl2pPr>
            <a:lvl3pPr marL="763588" indent="-220663">
              <a:tabLst/>
              <a:defRPr sz="1400" b="0" i="0" baseline="0">
                <a:solidFill>
                  <a:srgbClr val="696D6F"/>
                </a:solidFill>
                <a:latin typeface="Calibri" charset="0"/>
                <a:ea typeface="Calibri" charset="0"/>
                <a:cs typeface="Calibri" charset="0"/>
              </a:defRPr>
            </a:lvl3pPr>
            <a:lvl4pPr marL="941388" indent="-176213">
              <a:tabLst/>
              <a:defRPr sz="1200" b="0" i="0" baseline="0">
                <a:solidFill>
                  <a:srgbClr val="696D6F"/>
                </a:solidFill>
                <a:latin typeface="Calibri" charset="0"/>
                <a:ea typeface="Calibri" charset="0"/>
                <a:cs typeface="Calibri" charset="0"/>
              </a:defRPr>
            </a:lvl4pPr>
            <a:lvl5pPr marL="1160463" indent="-176213">
              <a:tabLst/>
              <a:defRPr sz="1200" b="0" i="0" baseline="0">
                <a:solidFill>
                  <a:srgbClr val="696D6F"/>
                </a:solidFill>
                <a:latin typeface="Calibri" charset="0"/>
                <a:ea typeface="Calibri" charset="0"/>
                <a:cs typeface="Calibri" charset="0"/>
              </a:defRPr>
            </a:lvl5pPr>
            <a:lvl6pPr>
              <a:defRPr sz="1600"/>
            </a:lvl6pPr>
            <a:lvl7pPr>
              <a:defRPr sz="1600"/>
            </a:lvl7pPr>
            <a:lvl8pPr>
              <a:defRPr sz="1600"/>
            </a:lvl8pPr>
            <a:lvl9pPr>
              <a:defRPr sz="1600"/>
            </a:lvl9pPr>
          </a:lstStyle>
          <a:p>
            <a:pPr marL="317500" lvl="0" indent="-317500" algn="l" defTabSz="457200" rtl="0" eaLnBrk="1" latinLnBrk="0" hangingPunct="1">
              <a:spcBef>
                <a:spcPct val="20000"/>
              </a:spcBef>
              <a:buClr>
                <a:srgbClr val="11326E"/>
              </a:buClr>
              <a:buFont typeface=".LucidaGrandeUI" charset="0"/>
              <a:buChar char="▸"/>
              <a:tabLst/>
            </a:pPr>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5" name="Text Placeholder 4"/>
          <p:cNvSpPr>
            <a:spLocks noGrp="1"/>
          </p:cNvSpPr>
          <p:nvPr>
            <p:ph type="body" sz="quarter" idx="3"/>
          </p:nvPr>
        </p:nvSpPr>
        <p:spPr>
          <a:xfrm>
            <a:off x="4645026" y="1151335"/>
            <a:ext cx="4041775" cy="479822"/>
          </a:xfrm>
          <a:prstGeom prst="rect">
            <a:avLst/>
          </a:prstGeom>
        </p:spPr>
        <p:txBody>
          <a:bodyPr anchor="b">
            <a:normAutofit/>
          </a:bodyPr>
          <a:lstStyle>
            <a:lvl1pPr marL="0" indent="0">
              <a:lnSpc>
                <a:spcPct val="80000"/>
              </a:lnSpc>
              <a:buNone/>
              <a:defRPr sz="2000" b="0" i="0" baseline="0">
                <a:solidFill>
                  <a:srgbClr val="696D6F"/>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smtClean="0"/>
              <a:t>Click to edit Master text styles</a:t>
            </a:r>
          </a:p>
        </p:txBody>
      </p:sp>
      <p:sp>
        <p:nvSpPr>
          <p:cNvPr id="6" name="Content Placeholder 5"/>
          <p:cNvSpPr>
            <a:spLocks noGrp="1"/>
          </p:cNvSpPr>
          <p:nvPr>
            <p:ph sz="quarter" idx="4"/>
          </p:nvPr>
        </p:nvSpPr>
        <p:spPr>
          <a:xfrm>
            <a:off x="4645026" y="1631156"/>
            <a:ext cx="4041775" cy="2812802"/>
          </a:xfrm>
          <a:prstGeom prst="rect">
            <a:avLst/>
          </a:prstGeom>
        </p:spPr>
        <p:txBody>
          <a:bodyPr/>
          <a:lstStyle>
            <a:lvl1pPr marL="228600" indent="-228600">
              <a:buFontTx/>
              <a:buBlip>
                <a:blip r:embed="rId2"/>
              </a:buBlip>
              <a:tabLst/>
              <a:defRPr lang="en-AU" sz="1800" b="0" i="0" u="none" kern="1200" baseline="0" noProof="0" dirty="0" smtClean="0">
                <a:solidFill>
                  <a:srgbClr val="696D6F"/>
                </a:solidFill>
                <a:latin typeface="Calibri" charset="0"/>
                <a:ea typeface="Calibri" charset="0"/>
                <a:cs typeface="Calibri" charset="0"/>
              </a:defRPr>
            </a:lvl1pPr>
            <a:lvl2pPr marL="492125" indent="-219075">
              <a:tabLst/>
              <a:defRPr sz="1600" b="0" i="0" baseline="0">
                <a:solidFill>
                  <a:srgbClr val="696D6F"/>
                </a:solidFill>
                <a:latin typeface="Calibri" charset="0"/>
                <a:ea typeface="Calibri" charset="0"/>
                <a:cs typeface="Calibri" charset="0"/>
              </a:defRPr>
            </a:lvl2pPr>
            <a:lvl3pPr marL="711200" indent="-176213">
              <a:tabLst/>
              <a:defRPr sz="1400" b="0" i="0" baseline="0">
                <a:solidFill>
                  <a:srgbClr val="696D6F"/>
                </a:solidFill>
                <a:latin typeface="Calibri" charset="0"/>
                <a:ea typeface="Calibri" charset="0"/>
                <a:cs typeface="Calibri" charset="0"/>
              </a:defRPr>
            </a:lvl3pPr>
            <a:lvl4pPr marL="984250" indent="-219075">
              <a:tabLst/>
              <a:defRPr sz="1200" b="0" i="0" baseline="0">
                <a:solidFill>
                  <a:srgbClr val="696D6F"/>
                </a:solidFill>
                <a:latin typeface="Calibri" charset="0"/>
                <a:ea typeface="Calibri" charset="0"/>
                <a:cs typeface="Calibri" charset="0"/>
              </a:defRPr>
            </a:lvl4pPr>
            <a:lvl5pPr marL="1247775" indent="-219075">
              <a:tabLst/>
              <a:defRPr sz="1200" b="0" i="0" baseline="0">
                <a:solidFill>
                  <a:srgbClr val="696D6F"/>
                </a:solidFill>
                <a:latin typeface="Calibri" charset="0"/>
                <a:ea typeface="Calibri" charset="0"/>
                <a:cs typeface="Calibri" charset="0"/>
              </a:defRPr>
            </a:lvl5pPr>
            <a:lvl6pPr>
              <a:defRPr sz="1600"/>
            </a:lvl6pPr>
            <a:lvl7pPr>
              <a:defRPr sz="1600"/>
            </a:lvl7pPr>
            <a:lvl8pPr>
              <a:defRPr sz="1600"/>
            </a:lvl8pPr>
            <a:lvl9pPr>
              <a:defRPr sz="1600"/>
            </a:lvl9pPr>
          </a:lstStyle>
          <a:p>
            <a:pPr marL="317500" lvl="0" indent="-317500" algn="l" defTabSz="457200" rtl="0" eaLnBrk="1" latinLnBrk="0" hangingPunct="1">
              <a:spcBef>
                <a:spcPct val="20000"/>
              </a:spcBef>
              <a:buClr>
                <a:srgbClr val="11326E"/>
              </a:buClr>
              <a:buFont typeface=".LucidaGrandeUI" charset="0"/>
              <a:buChar char="▸"/>
              <a:tabLst/>
            </a:pPr>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ext uri="{BB962C8B-B14F-4D97-AF65-F5344CB8AC3E}">
        <p14:creationId xmlns:p14="http://schemas.microsoft.com/office/powerpoint/2010/main" val="14726745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ext uri="{BB962C8B-B14F-4D97-AF65-F5344CB8AC3E}">
        <p14:creationId xmlns:p14="http://schemas.microsoft.com/office/powerpoint/2010/main" val="322676231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8254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ctr"/>
          <a:lstStyle>
            <a:lvl1pPr algn="l">
              <a:lnSpc>
                <a:spcPct val="80000"/>
              </a:lnSpc>
              <a:defRPr sz="2000" b="0" i="0" cap="all" spc="-10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Content Placeholder 2"/>
          <p:cNvSpPr>
            <a:spLocks noGrp="1"/>
          </p:cNvSpPr>
          <p:nvPr>
            <p:ph idx="1"/>
          </p:nvPr>
        </p:nvSpPr>
        <p:spPr>
          <a:xfrm>
            <a:off x="3575050" y="204789"/>
            <a:ext cx="5111750" cy="4239170"/>
          </a:xfrm>
          <a:prstGeom prst="rect">
            <a:avLst/>
          </a:prstGeom>
        </p:spPr>
        <p:txBody>
          <a:bodyPr/>
          <a:lstStyle>
            <a:lvl1pPr marL="342900" indent="-342900">
              <a:buFontTx/>
              <a:buBlip>
                <a:blip r:embed="rId2"/>
              </a:buBlip>
              <a:defRPr lang="en-AU" sz="1800" b="0" i="0" u="none" kern="1200" baseline="0" noProof="0" dirty="0" smtClean="0">
                <a:solidFill>
                  <a:srgbClr val="696D6F"/>
                </a:solidFill>
                <a:latin typeface="Calibri" charset="0"/>
                <a:ea typeface="Calibri" charset="0"/>
                <a:cs typeface="Calibri" charset="0"/>
              </a:defRPr>
            </a:lvl1pPr>
            <a:lvl2pPr>
              <a:defRPr sz="1800" b="0" i="0">
                <a:solidFill>
                  <a:srgbClr val="696D6F"/>
                </a:solidFill>
                <a:latin typeface="Calibri" charset="0"/>
                <a:ea typeface="Calibri" charset="0"/>
                <a:cs typeface="Calibri" charset="0"/>
              </a:defRPr>
            </a:lvl2pPr>
            <a:lvl3pPr>
              <a:defRPr sz="1600" b="0" i="0">
                <a:solidFill>
                  <a:srgbClr val="696D6F"/>
                </a:solidFill>
                <a:latin typeface="Calibri" charset="0"/>
                <a:ea typeface="Calibri" charset="0"/>
                <a:cs typeface="Calibri" charset="0"/>
              </a:defRPr>
            </a:lvl3pPr>
            <a:lvl4pPr>
              <a:defRPr sz="1400" b="0" i="0">
                <a:solidFill>
                  <a:srgbClr val="696D6F"/>
                </a:solidFill>
                <a:latin typeface="Calibri" charset="0"/>
                <a:ea typeface="Calibri" charset="0"/>
                <a:cs typeface="Calibri" charset="0"/>
              </a:defRPr>
            </a:lvl4pPr>
            <a:lvl5pPr>
              <a:defRPr sz="1400" b="0" i="0">
                <a:solidFill>
                  <a:srgbClr val="696D6F"/>
                </a:solidFill>
                <a:latin typeface="Calibri" charset="0"/>
                <a:ea typeface="Calibri" charset="0"/>
                <a:cs typeface="Calibri" charset="0"/>
              </a:defRPr>
            </a:lvl5pPr>
            <a:lvl6pPr>
              <a:defRPr sz="2000"/>
            </a:lvl6pPr>
            <a:lvl7pPr>
              <a:defRPr sz="2000"/>
            </a:lvl7pPr>
            <a:lvl8pPr>
              <a:defRPr sz="2000"/>
            </a:lvl8pPr>
            <a:lvl9pPr>
              <a:defRPr sz="2000"/>
            </a:lvl9pPr>
          </a:lstStyle>
          <a:p>
            <a:pPr marL="317500" lvl="0" indent="-317500" algn="l" defTabSz="457200" rtl="0" eaLnBrk="1" latinLnBrk="0" hangingPunct="1">
              <a:spcBef>
                <a:spcPct val="20000"/>
              </a:spcBef>
              <a:buClr>
                <a:srgbClr val="11326E"/>
              </a:buClr>
              <a:buFont typeface=".LucidaGrandeUI" charset="0"/>
              <a:buChar char="▸"/>
              <a:tabLst/>
            </a:pPr>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4" name="Text Placeholder 3"/>
          <p:cNvSpPr>
            <a:spLocks noGrp="1"/>
          </p:cNvSpPr>
          <p:nvPr>
            <p:ph type="body" sz="half" idx="2"/>
          </p:nvPr>
        </p:nvSpPr>
        <p:spPr>
          <a:xfrm>
            <a:off x="457201" y="1076327"/>
            <a:ext cx="3008313" cy="3367632"/>
          </a:xfrm>
          <a:prstGeom prst="rect">
            <a:avLst/>
          </a:prstGeom>
        </p:spPr>
        <p:txBody>
          <a:bodyPr/>
          <a:lstStyle>
            <a:lvl1pPr marL="0" indent="0">
              <a:buNone/>
              <a:defRPr sz="1400" b="0" i="0">
                <a:solidFill>
                  <a:srgbClr val="696D6F"/>
                </a:solidFill>
                <a:latin typeface="Calibri" charset="0"/>
                <a:ea typeface="Calibri" charset="0"/>
                <a:cs typeface="Calibri"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noProof="0" dirty="0" smtClean="0"/>
              <a:t>Click to edit Master text styles</a:t>
            </a:r>
          </a:p>
        </p:txBody>
      </p:sp>
    </p:spTree>
    <p:extLst>
      <p:ext uri="{BB962C8B-B14F-4D97-AF65-F5344CB8AC3E}">
        <p14:creationId xmlns:p14="http://schemas.microsoft.com/office/powerpoint/2010/main" val="243037255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lnSpc>
                <a:spcPct val="80000"/>
              </a:lnSpc>
              <a:defRPr sz="2000" b="0" i="0" cap="all" spc="-10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b="0" i="0">
                <a:solidFill>
                  <a:srgbClr val="979A9F"/>
                </a:solidFill>
                <a:latin typeface="Calibri" charset="0"/>
                <a:ea typeface="Calibri" charset="0"/>
                <a:cs typeface="Calibri"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noProof="0" dirty="0" smtClean="0"/>
              <a:t>Drag picture to placeholder or click icon to add</a:t>
            </a:r>
            <a:endParaRPr lang="en-AU" noProof="0"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i="0" baseline="0">
                <a:solidFill>
                  <a:srgbClr val="696D6F"/>
                </a:solidFill>
                <a:latin typeface="Calibri" charset="0"/>
                <a:ea typeface="Calibri" charset="0"/>
                <a:cs typeface="Calibri"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noProof="0" dirty="0" smtClean="0"/>
              <a:t>Click to edit Master text styles</a:t>
            </a:r>
          </a:p>
        </p:txBody>
      </p:sp>
    </p:spTree>
    <p:extLst>
      <p:ext uri="{BB962C8B-B14F-4D97-AF65-F5344CB8AC3E}">
        <p14:creationId xmlns:p14="http://schemas.microsoft.com/office/powerpoint/2010/main" val="297513367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200151"/>
            <a:ext cx="8229600" cy="3171799"/>
          </a:xfrm>
          <a:prstGeom prst="rect">
            <a:avLst/>
          </a:prstGeom>
        </p:spPr>
        <p:txBody>
          <a:bodyPr vert="eaVert"/>
          <a:lstStyle>
            <a:lvl1pPr marL="342900" indent="-342900">
              <a:buClr>
                <a:srgbClr val="11326E"/>
              </a:buClr>
              <a:buFont typeface=".AppleSystemUIFont" charset="-120"/>
              <a:buChar char="▾"/>
              <a:defRPr sz="2400" b="0" i="0">
                <a:solidFill>
                  <a:srgbClr val="696D6F"/>
                </a:solidFill>
                <a:latin typeface="Calibri" charset="0"/>
                <a:ea typeface="Calibri" charset="0"/>
                <a:cs typeface="Calibri" charset="0"/>
              </a:defRPr>
            </a:lvl1pPr>
            <a:lvl2pPr>
              <a:defRPr sz="2000" b="0" i="0">
                <a:solidFill>
                  <a:srgbClr val="696D6F"/>
                </a:solidFill>
                <a:latin typeface="Calibri" charset="0"/>
                <a:ea typeface="Calibri" charset="0"/>
                <a:cs typeface="Calibri" charset="0"/>
              </a:defRPr>
            </a:lvl2pPr>
            <a:lvl3pPr>
              <a:defRPr sz="1800" b="0" i="0">
                <a:solidFill>
                  <a:srgbClr val="696D6F"/>
                </a:solidFill>
                <a:latin typeface="Calibri" charset="0"/>
                <a:ea typeface="Calibri" charset="0"/>
                <a:cs typeface="Calibri" charset="0"/>
              </a:defRPr>
            </a:lvl3pPr>
            <a:lvl4pPr>
              <a:defRPr sz="1600" b="0" i="0">
                <a:solidFill>
                  <a:srgbClr val="696D6F"/>
                </a:solidFill>
                <a:latin typeface="Calibri" charset="0"/>
                <a:ea typeface="Calibri" charset="0"/>
                <a:cs typeface="Calibri" charset="0"/>
              </a:defRPr>
            </a:lvl4pPr>
            <a:lvl5pPr>
              <a:defRPr sz="1600" b="0" i="0">
                <a:solidFill>
                  <a:srgbClr val="696D6F"/>
                </a:solidFill>
                <a:latin typeface="Calibri" charset="0"/>
                <a:ea typeface="Calibri" charset="0"/>
                <a:cs typeface="Calibri" charset="0"/>
              </a:defRPr>
            </a:lvl5pPr>
          </a:lstStyle>
          <a:p>
            <a:pPr lvl="0"/>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rgbClr val="11326E"/>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ext uri="{BB962C8B-B14F-4D97-AF65-F5344CB8AC3E}">
        <p14:creationId xmlns:p14="http://schemas.microsoft.com/office/powerpoint/2010/main" val="363164640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2057400" cy="4165971"/>
          </a:xfrm>
          <a:prstGeom prst="rect">
            <a:avLst/>
          </a:prstGeom>
        </p:spPr>
        <p:txBody>
          <a:bodyPr vert="eaVert" wrap="square" anchor="ctr">
            <a:normAutofit/>
          </a:bodyPr>
          <a:lstStyle>
            <a:lvl1pPr>
              <a:lnSpc>
                <a:spcPct val="100000"/>
              </a:lnSpc>
              <a:defRPr sz="2800" b="0" i="0" spc="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3" name="Vertical Text Placeholder 2"/>
          <p:cNvSpPr>
            <a:spLocks noGrp="1"/>
          </p:cNvSpPr>
          <p:nvPr>
            <p:ph type="body" orient="vert" idx="1"/>
          </p:nvPr>
        </p:nvSpPr>
        <p:spPr>
          <a:xfrm>
            <a:off x="457200" y="205979"/>
            <a:ext cx="6019800" cy="4165971"/>
          </a:xfrm>
          <a:prstGeom prst="rect">
            <a:avLst/>
          </a:prstGeom>
        </p:spPr>
        <p:txBody>
          <a:bodyPr vert="eaVert"/>
          <a:lstStyle>
            <a:lvl1pPr marL="342900" indent="-342900">
              <a:buClr>
                <a:srgbClr val="11326E"/>
              </a:buClr>
              <a:buFont typeface=".AppleSystemUIFont" charset="-120"/>
              <a:buChar char="▾"/>
              <a:defRPr lang="en-AU" sz="2400" b="0" i="0" kern="1200" noProof="0" dirty="0" smtClean="0">
                <a:solidFill>
                  <a:srgbClr val="696D6F"/>
                </a:solidFill>
                <a:latin typeface="Calibri" charset="0"/>
                <a:ea typeface="Calibri" charset="0"/>
                <a:cs typeface="Calibri" charset="0"/>
              </a:defRPr>
            </a:lvl1pPr>
            <a:lvl2pPr>
              <a:defRPr sz="2400" b="0" i="0">
                <a:solidFill>
                  <a:srgbClr val="696D6F"/>
                </a:solidFill>
                <a:latin typeface="Calibri" charset="0"/>
                <a:ea typeface="Calibri" charset="0"/>
                <a:cs typeface="Calibri" charset="0"/>
              </a:defRPr>
            </a:lvl2pPr>
            <a:lvl3pPr>
              <a:defRPr sz="2000" b="0" i="0">
                <a:solidFill>
                  <a:srgbClr val="696D6F"/>
                </a:solidFill>
                <a:latin typeface="Calibri" charset="0"/>
                <a:ea typeface="Calibri" charset="0"/>
                <a:cs typeface="Calibri" charset="0"/>
              </a:defRPr>
            </a:lvl3pPr>
            <a:lvl4pPr>
              <a:defRPr sz="1800" b="0" i="0">
                <a:solidFill>
                  <a:srgbClr val="696D6F"/>
                </a:solidFill>
                <a:latin typeface="Calibri" charset="0"/>
                <a:ea typeface="Calibri" charset="0"/>
                <a:cs typeface="Calibri" charset="0"/>
              </a:defRPr>
            </a:lvl4pPr>
            <a:lvl5pPr>
              <a:defRPr sz="1800" b="0" i="0">
                <a:solidFill>
                  <a:srgbClr val="696D6F"/>
                </a:solidFill>
                <a:latin typeface="Calibri" charset="0"/>
                <a:ea typeface="Calibri" charset="0"/>
                <a:cs typeface="Calibri" charset="0"/>
              </a:defRPr>
            </a:lvl5pPr>
          </a:lstStyle>
          <a:p>
            <a:pPr lvl="0"/>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Tree>
    <p:extLst>
      <p:ext uri="{BB962C8B-B14F-4D97-AF65-F5344CB8AC3E}">
        <p14:creationId xmlns:p14="http://schemas.microsoft.com/office/powerpoint/2010/main" val="376076688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100000"/>
              </a:lnSpc>
              <a:defRPr sz="2800" b="0" i="0" cap="all" spc="0" baseline="0">
                <a:solidFill>
                  <a:srgbClr val="11326E"/>
                </a:solidFill>
                <a:latin typeface="Calibri" charset="0"/>
                <a:ea typeface="Calibri" charset="0"/>
                <a:cs typeface="Calibri" charset="0"/>
              </a:defRPr>
            </a:lvl1pPr>
          </a:lstStyle>
          <a:p>
            <a:r>
              <a:rPr lang="en-AU" noProof="0" dirty="0" smtClean="0"/>
              <a:t>CLICK TO EDIT MASTER TITLE STYLE</a:t>
            </a:r>
            <a:endParaRPr lang="en-AU" noProof="0" dirty="0"/>
          </a:p>
        </p:txBody>
      </p:sp>
    </p:spTree>
    <p:extLst>
      <p:ext uri="{BB962C8B-B14F-4D97-AF65-F5344CB8AC3E}">
        <p14:creationId xmlns:p14="http://schemas.microsoft.com/office/powerpoint/2010/main" val="32800576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wrap="square" anchor="ctr">
            <a:no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 </a:t>
            </a:r>
            <a:endParaRPr lang="en-AU" noProof="0" dirty="0"/>
          </a:p>
        </p:txBody>
      </p:sp>
      <p:sp>
        <p:nvSpPr>
          <p:cNvPr id="3" name="Content Placeholder 2"/>
          <p:cNvSpPr>
            <a:spLocks noGrp="1"/>
          </p:cNvSpPr>
          <p:nvPr>
            <p:ph idx="1"/>
          </p:nvPr>
        </p:nvSpPr>
        <p:spPr>
          <a:xfrm>
            <a:off x="457200" y="1563638"/>
            <a:ext cx="8229600" cy="2880321"/>
          </a:xfrm>
          <a:prstGeom prst="rect">
            <a:avLst/>
          </a:prstGeom>
        </p:spPr>
        <p:txBody>
          <a:bodyPr/>
          <a:lstStyle>
            <a:lvl1pPr marL="317492" indent="-317492">
              <a:buClr>
                <a:srgbClr val="E30000"/>
              </a:buClr>
              <a:buFont typeface=".LucidaGrandeUI" charset="0"/>
              <a:buChar char="▸"/>
              <a:tabLst/>
              <a:defRPr lang="en-AU" sz="1800" b="0" i="0" kern="1200" baseline="0" noProof="0" dirty="0" smtClean="0">
                <a:solidFill>
                  <a:srgbClr val="696D6F"/>
                </a:solidFill>
                <a:latin typeface="Calibri" charset="0"/>
                <a:ea typeface="Calibri" charset="0"/>
                <a:cs typeface="Calibri" charset="0"/>
              </a:defRPr>
            </a:lvl1pPr>
            <a:lvl2pPr>
              <a:buClr>
                <a:srgbClr val="E30000"/>
              </a:buClr>
              <a:defRPr sz="1800" b="0" i="0" baseline="0">
                <a:solidFill>
                  <a:srgbClr val="696D6F"/>
                </a:solidFill>
                <a:latin typeface="Calibri Light" charset="0"/>
                <a:ea typeface="Calibri Light" charset="0"/>
                <a:cs typeface="Calibri Light" charset="0"/>
              </a:defRPr>
            </a:lvl2pPr>
            <a:lvl3pPr>
              <a:buClr>
                <a:srgbClr val="E30000"/>
              </a:buClr>
              <a:defRPr sz="1600" b="0" i="0" baseline="0">
                <a:solidFill>
                  <a:srgbClr val="696D6F"/>
                </a:solidFill>
                <a:latin typeface="Calibri Light" charset="0"/>
                <a:ea typeface="Calibri Light" charset="0"/>
                <a:cs typeface="Calibri Light" charset="0"/>
              </a:defRPr>
            </a:lvl3pPr>
            <a:lvl4pPr>
              <a:buClr>
                <a:srgbClr val="E30000"/>
              </a:buClr>
              <a:defRPr sz="1400" b="0" i="0" baseline="0">
                <a:solidFill>
                  <a:srgbClr val="696D6F"/>
                </a:solidFill>
                <a:latin typeface="Calibri Light" charset="0"/>
                <a:ea typeface="Calibri Light" charset="0"/>
                <a:cs typeface="Calibri Light" charset="0"/>
              </a:defRPr>
            </a:lvl4pPr>
            <a:lvl5pPr>
              <a:buClr>
                <a:srgbClr val="E30000"/>
              </a:buClr>
              <a:defRPr sz="1400" b="0" i="0" baseline="0">
                <a:solidFill>
                  <a:srgbClr val="696D6F"/>
                </a:solidFill>
                <a:latin typeface="Calibri Light" charset="0"/>
                <a:ea typeface="Calibri Light" charset="0"/>
                <a:cs typeface="Calibri Light"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dirty="0" smtClean="0"/>
          </a:p>
        </p:txBody>
      </p:sp>
      <p:sp>
        <p:nvSpPr>
          <p:cNvPr id="5" name="Text Placeholder 4"/>
          <p:cNvSpPr>
            <a:spLocks noGrp="1"/>
          </p:cNvSpPr>
          <p:nvPr>
            <p:ph type="body" sz="quarter" idx="10"/>
          </p:nvPr>
        </p:nvSpPr>
        <p:spPr>
          <a:xfrm>
            <a:off x="457200" y="915566"/>
            <a:ext cx="7129040" cy="432048"/>
          </a:xfrm>
          <a:prstGeom prst="rect">
            <a:avLst/>
          </a:prstGeom>
        </p:spPr>
        <p:txBody>
          <a:bodyPr wrap="square" anchor="ctr">
            <a:noAutofit/>
          </a:bodyPr>
          <a:lstStyle>
            <a:lvl1pPr>
              <a:defRPr lang="en-US" sz="2000" b="0" i="0" cap="all" spc="-100" baseline="0" dirty="0" smtClean="0">
                <a:solidFill>
                  <a:schemeClr val="bg1">
                    <a:lumMod val="50000"/>
                  </a:schemeClr>
                </a:solidFill>
                <a:latin typeface="Calibri" charset="0"/>
                <a:ea typeface="Calibri" charset="0"/>
                <a:cs typeface="Calibri" charset="0"/>
              </a:defRPr>
            </a:lvl1pPr>
            <a:lvl2pPr>
              <a:defRPr lang="en-US" dirty="0" smtClean="0"/>
            </a:lvl2pPr>
            <a:lvl3pPr>
              <a:defRPr lang="en-US" dirty="0" smtClean="0"/>
            </a:lvl3pPr>
            <a:lvl4pPr>
              <a:defRPr lang="en-US" dirty="0" smtClean="0"/>
            </a:lvl4pPr>
            <a:lvl5pPr>
              <a:defRPr lang="en-AU" dirty="0"/>
            </a:lvl5pPr>
          </a:lstStyle>
          <a:p>
            <a:pPr lvl="0">
              <a:lnSpc>
                <a:spcPct val="80000"/>
              </a:lnSpc>
              <a:spcBef>
                <a:spcPct val="0"/>
              </a:spcBef>
              <a:buNone/>
            </a:pPr>
            <a:r>
              <a:rPr lang="en-US" smtClean="0"/>
              <a:t>Click to edit Master text styles</a:t>
            </a:r>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4"/>
          <p:cNvSpPr txBox="1"/>
          <p:nvPr userDrawn="1"/>
        </p:nvSpPr>
        <p:spPr>
          <a:xfrm>
            <a:off x="0" y="4754880"/>
            <a:ext cx="7940040" cy="248209"/>
          </a:xfrm>
          <a:prstGeom prst="rect">
            <a:avLst/>
          </a:prstGeom>
          <a:noFill/>
        </p:spPr>
        <p:txBody>
          <a:bodyPr wrap="square" rtlCol="0">
            <a:spAutoFit/>
          </a:bodyPr>
          <a:lstStyle/>
          <a:p>
            <a:endParaRPr lang="en-AU" sz="1013" dirty="0"/>
          </a:p>
        </p:txBody>
      </p:sp>
    </p:spTree>
    <p:extLst>
      <p:ext uri="{BB962C8B-B14F-4D97-AF65-F5344CB8AC3E}">
        <p14:creationId xmlns:p14="http://schemas.microsoft.com/office/powerpoint/2010/main" val="29534003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40652"/>
            <a:ext cx="7772400" cy="437043"/>
          </a:xfrm>
          <a:prstGeom prst="rect">
            <a:avLst/>
          </a:prstGeom>
        </p:spPr>
        <p:txBody>
          <a:bodyPr anchor="ctr">
            <a:sp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US" noProof="0" smtClean="0"/>
              <a:t>Click to edit Master title style</a:t>
            </a:r>
            <a:endParaRPr lang="en-AU" noProof="0" dirty="0"/>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b="0" i="0" baseline="0">
                <a:solidFill>
                  <a:srgbClr val="E30000"/>
                </a:solidFill>
                <a:latin typeface="Calibri" charset="0"/>
                <a:ea typeface="Calibri" charset="0"/>
                <a:cs typeface="Calibri"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38600" cy="3243807"/>
          </a:xfrm>
          <a:prstGeom prst="rect">
            <a:avLst/>
          </a:prstGeom>
        </p:spPr>
        <p:txBody>
          <a:bodyPr/>
          <a:lstStyle>
            <a:lvl1pPr>
              <a:defRPr lang="en-AU" sz="1800" b="0" i="0" baseline="0" noProof="0" dirty="0" smtClean="0">
                <a:solidFill>
                  <a:srgbClr val="696D6F"/>
                </a:solidFill>
                <a:latin typeface="Calibri" charset="0"/>
                <a:ea typeface="Calibri" charset="0"/>
                <a:cs typeface="Calibri" charset="0"/>
              </a:defRPr>
            </a:lvl1pPr>
            <a:lvl2pPr>
              <a:defRPr lang="en-AU" sz="1800" b="0" i="0" baseline="0" noProof="0" dirty="0" smtClean="0">
                <a:solidFill>
                  <a:srgbClr val="696D6F"/>
                </a:solidFill>
                <a:latin typeface="Calibri Light" charset="0"/>
                <a:ea typeface="Calibri Light" charset="0"/>
                <a:cs typeface="Calibri Light" charset="0"/>
              </a:defRPr>
            </a:lvl2pPr>
            <a:lvl3pPr>
              <a:defRPr lang="en-AU" sz="1600" b="0" i="0" baseline="0" noProof="0" dirty="0" smtClean="0">
                <a:solidFill>
                  <a:srgbClr val="696D6F"/>
                </a:solidFill>
                <a:latin typeface="Calibri Light" charset="0"/>
                <a:ea typeface="Calibri Light" charset="0"/>
                <a:cs typeface="Calibri Light" charset="0"/>
              </a:defRPr>
            </a:lvl3pPr>
            <a:lvl4pPr marL="1522413" indent="-227013">
              <a:defRPr lang="en-AU" sz="1400" b="0" i="0" baseline="0" noProof="0" dirty="0" smtClean="0">
                <a:solidFill>
                  <a:srgbClr val="696D6F"/>
                </a:solidFill>
                <a:latin typeface="Calibri Light" charset="0"/>
                <a:ea typeface="Calibri Light" charset="0"/>
                <a:cs typeface="Calibri Light" charset="0"/>
              </a:defRPr>
            </a:lvl4pPr>
            <a:lvl5pPr marL="1884363" indent="-227013">
              <a:defRPr lang="en-AU" sz="1400" b="0" i="0" baseline="0" noProof="0" dirty="0">
                <a:solidFill>
                  <a:srgbClr val="696D6F"/>
                </a:solidFill>
                <a:latin typeface="Calibri Light" charset="0"/>
                <a:ea typeface="Calibri Light" charset="0"/>
                <a:cs typeface="Calibri Light" charset="0"/>
              </a:defRPr>
            </a:lvl5pPr>
          </a:lstStyle>
          <a:p>
            <a:pPr marL="317492" lvl="0" indent="-317492">
              <a:buClr>
                <a:srgbClr val="E30000"/>
              </a:buClr>
              <a:buFont typeface=".LucidaGrandeUI" charset="0"/>
              <a:buChar char="▸"/>
              <a:tabLst/>
            </a:pPr>
            <a:r>
              <a:rPr lang="en-US" noProof="0" smtClean="0"/>
              <a:t>Click to edit Master text styles</a:t>
            </a:r>
          </a:p>
          <a:p>
            <a:pPr marL="317492" lvl="1" indent="-317492">
              <a:buClr>
                <a:srgbClr val="E30000"/>
              </a:buClr>
              <a:buFont typeface=".LucidaGrandeUI" charset="0"/>
              <a:buChar char="▸"/>
              <a:tabLst/>
            </a:pPr>
            <a:r>
              <a:rPr lang="en-US" noProof="0" smtClean="0"/>
              <a:t>Second level</a:t>
            </a:r>
          </a:p>
          <a:p>
            <a:pPr marL="317492" lvl="2" indent="-317492">
              <a:buClr>
                <a:srgbClr val="E30000"/>
              </a:buClr>
              <a:buFont typeface=".LucidaGrandeUI" charset="0"/>
              <a:buChar char="▸"/>
              <a:tabLst/>
            </a:pPr>
            <a:r>
              <a:rPr lang="en-US" noProof="0" smtClean="0"/>
              <a:t>Third level</a:t>
            </a:r>
          </a:p>
          <a:p>
            <a:pPr marL="317492" lvl="3" indent="-317492">
              <a:buClr>
                <a:srgbClr val="E30000"/>
              </a:buClr>
              <a:buFont typeface=".LucidaGrandeUI" charset="0"/>
              <a:buChar char="▸"/>
              <a:tabLst/>
            </a:pPr>
            <a:r>
              <a:rPr lang="en-US" noProof="0" smtClean="0"/>
              <a:t>Fourth level</a:t>
            </a:r>
          </a:p>
          <a:p>
            <a:pPr marL="317492" lvl="4" indent="-317492">
              <a:buClr>
                <a:srgbClr val="E30000"/>
              </a:buClr>
              <a:buFont typeface=".LucidaGrandeUI" charset="0"/>
              <a:buChar char="▸"/>
              <a:tabLst/>
            </a:pPr>
            <a:r>
              <a:rPr lang="en-US" noProof="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a:t>
            </a:r>
            <a:endParaRPr lang="en-AU" noProof="0" dirty="0"/>
          </a:p>
        </p:txBody>
      </p:sp>
      <p:sp>
        <p:nvSpPr>
          <p:cNvPr id="9" name="Content Placeholder 2"/>
          <p:cNvSpPr>
            <a:spLocks noGrp="1"/>
          </p:cNvSpPr>
          <p:nvPr>
            <p:ph sz="half" idx="13"/>
          </p:nvPr>
        </p:nvSpPr>
        <p:spPr>
          <a:xfrm>
            <a:off x="4618383" y="1200152"/>
            <a:ext cx="4038600" cy="3243807"/>
          </a:xfrm>
          <a:prstGeom prst="rect">
            <a:avLst/>
          </a:prstGeom>
        </p:spPr>
        <p:txBody>
          <a:bodyPr/>
          <a:lstStyle>
            <a:lvl1pPr>
              <a:defRPr lang="en-AU" sz="1800" b="0" i="0" baseline="0" noProof="0" dirty="0" smtClean="0">
                <a:solidFill>
                  <a:srgbClr val="696D6F"/>
                </a:solidFill>
                <a:latin typeface="Calibri" charset="0"/>
                <a:ea typeface="Calibri" charset="0"/>
                <a:cs typeface="Calibri" charset="0"/>
              </a:defRPr>
            </a:lvl1pPr>
            <a:lvl2pPr>
              <a:defRPr lang="en-AU" sz="1800" b="0" i="0" baseline="0" noProof="0" dirty="0" smtClean="0">
                <a:solidFill>
                  <a:srgbClr val="696D6F"/>
                </a:solidFill>
                <a:latin typeface="Calibri Light" charset="0"/>
                <a:ea typeface="Calibri Light" charset="0"/>
                <a:cs typeface="Calibri Light" charset="0"/>
              </a:defRPr>
            </a:lvl2pPr>
            <a:lvl3pPr>
              <a:defRPr lang="en-AU" sz="1600" b="0" i="0" baseline="0" noProof="0" dirty="0" smtClean="0">
                <a:solidFill>
                  <a:srgbClr val="696D6F"/>
                </a:solidFill>
                <a:latin typeface="Calibri Light" charset="0"/>
                <a:ea typeface="Calibri Light" charset="0"/>
                <a:cs typeface="Calibri Light" charset="0"/>
              </a:defRPr>
            </a:lvl3pPr>
            <a:lvl4pPr>
              <a:defRPr lang="en-AU" sz="1400" b="0" i="0" baseline="0" noProof="0" dirty="0" smtClean="0">
                <a:solidFill>
                  <a:srgbClr val="696D6F"/>
                </a:solidFill>
                <a:latin typeface="Calibri Light" charset="0"/>
                <a:ea typeface="Calibri Light" charset="0"/>
                <a:cs typeface="Calibri Light" charset="0"/>
              </a:defRPr>
            </a:lvl4pPr>
            <a:lvl5pPr>
              <a:defRPr lang="en-AU" sz="1400" b="0" i="0" baseline="0" noProof="0" dirty="0">
                <a:solidFill>
                  <a:srgbClr val="696D6F"/>
                </a:solidFill>
                <a:latin typeface="Calibri Light" charset="0"/>
                <a:ea typeface="Calibri Light" charset="0"/>
                <a:cs typeface="Calibri Light" charset="0"/>
              </a:defRPr>
            </a:lvl5pPr>
          </a:lstStyle>
          <a:p>
            <a:pPr marL="317492" lvl="0" indent="-317492">
              <a:buClr>
                <a:srgbClr val="E30000"/>
              </a:buClr>
              <a:buFont typeface=".LucidaGrandeUI" charset="0"/>
              <a:buChar char="▸"/>
              <a:tabLst/>
            </a:pPr>
            <a:r>
              <a:rPr lang="en-US" noProof="0" smtClean="0"/>
              <a:t>Click to edit Master text styles</a:t>
            </a:r>
          </a:p>
          <a:p>
            <a:pPr marL="317492" lvl="1" indent="-317492">
              <a:buClr>
                <a:srgbClr val="E30000"/>
              </a:buClr>
              <a:buFont typeface=".LucidaGrandeUI" charset="0"/>
              <a:buChar char="▸"/>
              <a:tabLst/>
            </a:pPr>
            <a:r>
              <a:rPr lang="en-US" noProof="0" smtClean="0"/>
              <a:t>Second level</a:t>
            </a:r>
          </a:p>
          <a:p>
            <a:pPr marL="317492" lvl="2" indent="-317492">
              <a:buClr>
                <a:srgbClr val="E30000"/>
              </a:buClr>
              <a:buFont typeface=".LucidaGrandeUI" charset="0"/>
              <a:buChar char="▸"/>
              <a:tabLst/>
            </a:pPr>
            <a:r>
              <a:rPr lang="en-US" noProof="0" smtClean="0"/>
              <a:t>Third level</a:t>
            </a:r>
          </a:p>
          <a:p>
            <a:pPr marL="317492" lvl="3" indent="-317492">
              <a:buClr>
                <a:srgbClr val="E30000"/>
              </a:buClr>
              <a:buFont typeface=".LucidaGrandeUI" charset="0"/>
              <a:buChar char="▸"/>
              <a:tabLst/>
            </a:pPr>
            <a:r>
              <a:rPr lang="en-US" noProof="0" smtClean="0"/>
              <a:t>Fourth level</a:t>
            </a:r>
          </a:p>
          <a:p>
            <a:pPr marL="317492" lvl="4" indent="-317492">
              <a:buClr>
                <a:srgbClr val="E30000"/>
              </a:buClr>
              <a:buFont typeface=".LucidaGrandeUI" charset="0"/>
              <a:buChar char="▸"/>
              <a:tabLst/>
            </a:pPr>
            <a:r>
              <a:rPr lang="en-US" noProof="0" smtClean="0"/>
              <a:t>Fifth level</a:t>
            </a:r>
            <a:endParaRPr lang="en-AU" noProof="0"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lnSpc>
                <a:spcPct val="80000"/>
              </a:lnSpc>
              <a:buNone/>
              <a:defRPr sz="2000" b="0" i="0" baseline="0">
                <a:solidFill>
                  <a:srgbClr val="696D6F"/>
                </a:solidFill>
                <a:latin typeface="Calibri" charset="0"/>
                <a:ea typeface="Calibri" charset="0"/>
                <a:cs typeface="Calibri"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1631157"/>
            <a:ext cx="4040188" cy="2812802"/>
          </a:xfrm>
          <a:prstGeom prst="rect">
            <a:avLst/>
          </a:prstGeom>
        </p:spPr>
        <p:txBody>
          <a:bodyPr/>
          <a:lstStyle>
            <a:lvl1pPr>
              <a:defRPr lang="en-AU" sz="1800" b="0" i="0" baseline="0" noProof="0" dirty="0" smtClean="0">
                <a:solidFill>
                  <a:srgbClr val="696D6F"/>
                </a:solidFill>
                <a:latin typeface="Calibri" charset="0"/>
                <a:ea typeface="Calibri" charset="0"/>
                <a:cs typeface="Calibri" charset="0"/>
              </a:defRPr>
            </a:lvl1pPr>
            <a:lvl2pPr>
              <a:defRPr lang="en-AU" sz="1800" b="0" i="0" baseline="0" noProof="0" dirty="0" smtClean="0">
                <a:solidFill>
                  <a:srgbClr val="696D6F"/>
                </a:solidFill>
                <a:latin typeface="Calibri Light" charset="0"/>
                <a:ea typeface="Calibri Light" charset="0"/>
                <a:cs typeface="Calibri Light" charset="0"/>
              </a:defRPr>
            </a:lvl2pPr>
            <a:lvl3pPr>
              <a:defRPr lang="en-AU" sz="1600" b="0" i="0" baseline="0" noProof="0" dirty="0" smtClean="0">
                <a:solidFill>
                  <a:srgbClr val="696D6F"/>
                </a:solidFill>
                <a:latin typeface="Calibri Light" charset="0"/>
                <a:ea typeface="Calibri Light" charset="0"/>
                <a:cs typeface="Calibri Light" charset="0"/>
              </a:defRPr>
            </a:lvl3pPr>
            <a:lvl4pPr marL="1522413" indent="-227013">
              <a:defRPr lang="en-AU" sz="1400" b="0" i="0" baseline="0" noProof="0" dirty="0" smtClean="0">
                <a:solidFill>
                  <a:srgbClr val="696D6F"/>
                </a:solidFill>
                <a:latin typeface="Calibri Light" charset="0"/>
                <a:ea typeface="Calibri Light" charset="0"/>
                <a:cs typeface="Calibri Light" charset="0"/>
              </a:defRPr>
            </a:lvl4pPr>
            <a:lvl5pPr marL="1884363" indent="-227013">
              <a:defRPr lang="en-AU" sz="1400" b="0" i="0" baseline="0" noProof="0" dirty="0">
                <a:solidFill>
                  <a:srgbClr val="696D6F"/>
                </a:solidFill>
                <a:latin typeface="Calibri Light" charset="0"/>
                <a:ea typeface="Calibri Light" charset="0"/>
                <a:cs typeface="Calibri Light" charset="0"/>
              </a:defRPr>
            </a:lvl5pPr>
          </a:lstStyle>
          <a:p>
            <a:pPr marL="317492" lvl="0" indent="-317492">
              <a:buClr>
                <a:srgbClr val="E30000"/>
              </a:buClr>
              <a:buFont typeface=".LucidaGrandeUI" charset="0"/>
              <a:buChar char="▸"/>
              <a:tabLst/>
            </a:pPr>
            <a:r>
              <a:rPr lang="en-US" noProof="0" smtClean="0"/>
              <a:t>Click to edit Master text styles</a:t>
            </a:r>
          </a:p>
          <a:p>
            <a:pPr marL="317492" lvl="1" indent="-317492">
              <a:buClr>
                <a:srgbClr val="E30000"/>
              </a:buClr>
              <a:buFont typeface=".LucidaGrandeUI" charset="0"/>
              <a:buChar char="▸"/>
              <a:tabLst/>
            </a:pPr>
            <a:r>
              <a:rPr lang="en-US" noProof="0" smtClean="0"/>
              <a:t>Second level</a:t>
            </a:r>
          </a:p>
          <a:p>
            <a:pPr marL="317492" lvl="2" indent="-317492">
              <a:buClr>
                <a:srgbClr val="E30000"/>
              </a:buClr>
              <a:buFont typeface=".LucidaGrandeUI" charset="0"/>
              <a:buChar char="▸"/>
              <a:tabLst/>
            </a:pPr>
            <a:r>
              <a:rPr lang="en-US" noProof="0" smtClean="0"/>
              <a:t>Third level</a:t>
            </a:r>
          </a:p>
          <a:p>
            <a:pPr marL="317492" lvl="3" indent="-317492">
              <a:buClr>
                <a:srgbClr val="E30000"/>
              </a:buClr>
              <a:buFont typeface=".LucidaGrandeUI" charset="0"/>
              <a:buChar char="▸"/>
              <a:tabLst/>
            </a:pPr>
            <a:r>
              <a:rPr lang="en-US" noProof="0" smtClean="0"/>
              <a:t>Fourth level</a:t>
            </a:r>
          </a:p>
          <a:p>
            <a:pPr marL="317492" lvl="4" indent="-317492">
              <a:buClr>
                <a:srgbClr val="E30000"/>
              </a:buClr>
              <a:buFont typeface=".LucidaGrandeUI" charset="0"/>
              <a:buChar char="▸"/>
              <a:tabLst/>
            </a:pPr>
            <a:r>
              <a:rPr lang="en-US" noProof="0" smtClean="0"/>
              <a:t>Fifth level</a:t>
            </a:r>
            <a:endParaRPr lang="en-AU" noProof="0" dirty="0"/>
          </a:p>
        </p:txBody>
      </p:sp>
      <p:sp>
        <p:nvSpPr>
          <p:cNvPr id="5" name="Text Placeholder 4"/>
          <p:cNvSpPr>
            <a:spLocks noGrp="1"/>
          </p:cNvSpPr>
          <p:nvPr>
            <p:ph type="body" sz="quarter" idx="3"/>
          </p:nvPr>
        </p:nvSpPr>
        <p:spPr>
          <a:xfrm>
            <a:off x="4645027" y="1151335"/>
            <a:ext cx="4041775" cy="479822"/>
          </a:xfrm>
          <a:prstGeom prst="rect">
            <a:avLst/>
          </a:prstGeom>
        </p:spPr>
        <p:txBody>
          <a:bodyPr anchor="b">
            <a:normAutofit/>
          </a:bodyPr>
          <a:lstStyle>
            <a:lvl1pPr marL="0" indent="0">
              <a:lnSpc>
                <a:spcPct val="80000"/>
              </a:lnSpc>
              <a:buNone/>
              <a:defRPr sz="2000" b="0" i="0" baseline="0">
                <a:solidFill>
                  <a:srgbClr val="696D6F"/>
                </a:solidFill>
                <a:latin typeface="Calibri" charset="0"/>
                <a:ea typeface="Calibri" charset="0"/>
                <a:cs typeface="Calibri"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7" y="1631157"/>
            <a:ext cx="4041775" cy="2812802"/>
          </a:xfrm>
          <a:prstGeom prst="rect">
            <a:avLst/>
          </a:prstGeom>
        </p:spPr>
        <p:txBody>
          <a:bodyPr/>
          <a:lstStyle>
            <a:lvl1pPr>
              <a:defRPr lang="en-AU" sz="1800" b="0" i="0" baseline="0" noProof="0" dirty="0" smtClean="0">
                <a:solidFill>
                  <a:srgbClr val="696D6F"/>
                </a:solidFill>
                <a:latin typeface="Calibri" charset="0"/>
                <a:ea typeface="Calibri" charset="0"/>
                <a:cs typeface="Calibri" charset="0"/>
              </a:defRPr>
            </a:lvl1pPr>
            <a:lvl2pPr>
              <a:defRPr lang="en-AU" sz="1800" b="0" i="0" baseline="0" noProof="0" dirty="0" smtClean="0">
                <a:solidFill>
                  <a:srgbClr val="696D6F"/>
                </a:solidFill>
                <a:latin typeface="Calibri Light" charset="0"/>
                <a:ea typeface="Calibri Light" charset="0"/>
                <a:cs typeface="Calibri Light" charset="0"/>
              </a:defRPr>
            </a:lvl2pPr>
            <a:lvl3pPr>
              <a:defRPr lang="en-AU" sz="1600" b="0" i="0" baseline="0" noProof="0" dirty="0" smtClean="0">
                <a:solidFill>
                  <a:srgbClr val="696D6F"/>
                </a:solidFill>
                <a:latin typeface="Calibri Light" charset="0"/>
                <a:ea typeface="Calibri Light" charset="0"/>
                <a:cs typeface="Calibri Light" charset="0"/>
              </a:defRPr>
            </a:lvl3pPr>
            <a:lvl4pPr>
              <a:defRPr lang="en-AU" sz="1400" b="0" i="0" baseline="0" noProof="0" dirty="0" smtClean="0">
                <a:solidFill>
                  <a:srgbClr val="696D6F"/>
                </a:solidFill>
                <a:latin typeface="Calibri Light" charset="0"/>
                <a:ea typeface="Calibri Light" charset="0"/>
                <a:cs typeface="Calibri Light" charset="0"/>
              </a:defRPr>
            </a:lvl4pPr>
            <a:lvl5pPr>
              <a:defRPr lang="en-AU" sz="1400" b="0" i="0" baseline="0" noProof="0" dirty="0">
                <a:solidFill>
                  <a:srgbClr val="696D6F"/>
                </a:solidFill>
                <a:latin typeface="Calibri Light" charset="0"/>
                <a:ea typeface="Calibri Light" charset="0"/>
                <a:cs typeface="Calibri Light" charset="0"/>
              </a:defRPr>
            </a:lvl5pPr>
          </a:lstStyle>
          <a:p>
            <a:pPr marL="317492" lvl="0" indent="-317492">
              <a:buClr>
                <a:srgbClr val="E30000"/>
              </a:buClr>
              <a:buFont typeface=".LucidaGrandeUI" charset="0"/>
              <a:buChar char="▸"/>
              <a:tabLst/>
            </a:pPr>
            <a:r>
              <a:rPr lang="en-US" noProof="0" smtClean="0"/>
              <a:t>Click to edit Master text styles</a:t>
            </a:r>
          </a:p>
          <a:p>
            <a:pPr marL="317492" lvl="1" indent="-317492">
              <a:buClr>
                <a:srgbClr val="E30000"/>
              </a:buClr>
              <a:buFont typeface=".LucidaGrandeUI" charset="0"/>
              <a:buChar char="▸"/>
              <a:tabLst/>
            </a:pPr>
            <a:r>
              <a:rPr lang="en-US" noProof="0" smtClean="0"/>
              <a:t>Second level</a:t>
            </a:r>
          </a:p>
          <a:p>
            <a:pPr marL="317492" lvl="2" indent="-317492">
              <a:buClr>
                <a:srgbClr val="E30000"/>
              </a:buClr>
              <a:buFont typeface=".LucidaGrandeUI" charset="0"/>
              <a:buChar char="▸"/>
              <a:tabLst/>
            </a:pPr>
            <a:r>
              <a:rPr lang="en-US" noProof="0" smtClean="0"/>
              <a:t>Third level</a:t>
            </a:r>
          </a:p>
          <a:p>
            <a:pPr marL="317492" lvl="3" indent="-317492">
              <a:buClr>
                <a:srgbClr val="E30000"/>
              </a:buClr>
              <a:buFont typeface=".LucidaGrandeUI" charset="0"/>
              <a:buChar char="▸"/>
              <a:tabLst/>
            </a:pPr>
            <a:r>
              <a:rPr lang="en-US" noProof="0" smtClean="0"/>
              <a:t>Fourth level</a:t>
            </a:r>
          </a:p>
          <a:p>
            <a:pPr marL="317492" lvl="4" indent="-317492">
              <a:buClr>
                <a:srgbClr val="E30000"/>
              </a:buClr>
              <a:buFont typeface=".LucidaGrandeUI" charset="0"/>
              <a:buChar char="▸"/>
              <a:tabLst/>
            </a:pPr>
            <a:r>
              <a:rPr lang="en-US" noProof="0" smtClean="0"/>
              <a:t>Fifth level</a:t>
            </a:r>
            <a:endParaRPr lang="en-AU" noProof="0" dirty="0"/>
          </a:p>
        </p:txBody>
      </p:sp>
      <p:sp>
        <p:nvSpPr>
          <p:cNvPr id="8" name="Title 1"/>
          <p:cNvSpPr>
            <a:spLocks noGrp="1"/>
          </p:cNvSpPr>
          <p:nvPr>
            <p:ph type="title" hasCustomPrompt="1"/>
          </p:nvPr>
        </p:nvSpPr>
        <p:spPr>
          <a:xfrm>
            <a:off x="457200" y="205979"/>
            <a:ext cx="8229600" cy="857250"/>
          </a:xfrm>
          <a:prstGeom prst="rect">
            <a:avLst/>
          </a:prstGeom>
        </p:spPr>
        <p:txBody>
          <a:bodyPr wrap="square" anchor="ctr">
            <a:normAutofit/>
          </a:bodyPr>
          <a:lstStyle>
            <a:lvl1pPr algn="l">
              <a:lnSpc>
                <a:spcPct val="80000"/>
              </a:lnSpc>
              <a:defRPr sz="2800" b="0" i="0" cap="all" spc="-100" baseline="0">
                <a:solidFill>
                  <a:schemeClr val="bg1">
                    <a:lumMod val="50000"/>
                  </a:schemeClr>
                </a:solidFill>
                <a:latin typeface="Calibri" charset="0"/>
                <a:ea typeface="Calibri" charset="0"/>
                <a:cs typeface="Calibri" charset="0"/>
              </a:defRPr>
            </a:lvl1pPr>
          </a:lstStyle>
          <a:p>
            <a:r>
              <a:rPr lang="en-AU" noProof="0" dirty="0" smtClean="0"/>
              <a:t>CLICK TO EDIT MASTER TITLE STYLE </a:t>
            </a:r>
            <a:endParaRPr lang="en-AU" noProof="0" dirty="0"/>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4.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4614007"/>
            <a:ext cx="7935297" cy="326571"/>
            <a:chOff x="0" y="4614007"/>
            <a:chExt cx="8207300" cy="326571"/>
          </a:xfrm>
        </p:grpSpPr>
        <p:sp>
          <p:nvSpPr>
            <p:cNvPr id="21" name="Rectangle 20"/>
            <p:cNvSpPr/>
            <p:nvPr userDrawn="1"/>
          </p:nvSpPr>
          <p:spPr>
            <a:xfrm>
              <a:off x="0" y="4668435"/>
              <a:ext cx="8207300" cy="27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2" name="Rectangle 21"/>
            <p:cNvSpPr/>
            <p:nvPr userDrawn="1"/>
          </p:nvSpPr>
          <p:spPr>
            <a:xfrm>
              <a:off x="0" y="4614007"/>
              <a:ext cx="8207300" cy="2721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3D4C77"/>
                  </a:solidFill>
                </a:rPr>
                <a:t>              </a:t>
              </a:r>
              <a:r>
                <a:rPr lang="en-GB" sz="1050" dirty="0">
                  <a:solidFill>
                    <a:schemeClr val="bg1"/>
                  </a:solidFill>
                </a:rPr>
                <a:t>www.simec.com/mining</a:t>
              </a:r>
            </a:p>
          </p:txBody>
        </p:sp>
      </p:grpSp>
      <p:sp>
        <p:nvSpPr>
          <p:cNvPr id="23" name="Rectangle 22"/>
          <p:cNvSpPr/>
          <p:nvPr userDrawn="1"/>
        </p:nvSpPr>
        <p:spPr>
          <a:xfrm>
            <a:off x="8485339" y="4660543"/>
            <a:ext cx="658661" cy="263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4" name="Rectangle 23"/>
          <p:cNvSpPr/>
          <p:nvPr userDrawn="1"/>
        </p:nvSpPr>
        <p:spPr>
          <a:xfrm>
            <a:off x="8485339" y="4619194"/>
            <a:ext cx="658661" cy="263874"/>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3D4C77"/>
              </a:solidFill>
            </a:endParaRPr>
          </a:p>
        </p:txBody>
      </p:sp>
      <p:sp>
        <p:nvSpPr>
          <p:cNvPr id="25" name="Slide Number Placeholder 5"/>
          <p:cNvSpPr txBox="1">
            <a:spLocks/>
          </p:cNvSpPr>
          <p:nvPr userDrawn="1"/>
        </p:nvSpPr>
        <p:spPr>
          <a:xfrm>
            <a:off x="8521249" y="3291830"/>
            <a:ext cx="459490" cy="289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8CC3D-677C-45B4-8768-8A7B0EFAD91B}" type="slidenum">
              <a:rPr lang="en-GB" sz="1350">
                <a:solidFill>
                  <a:schemeClr val="bg1"/>
                </a:solidFill>
              </a:rPr>
              <a:pPr/>
              <a:t>‹#›</a:t>
            </a:fld>
            <a:endParaRPr lang="en-GB" sz="1350" dirty="0">
              <a:solidFill>
                <a:schemeClr val="bg1"/>
              </a:solidFill>
            </a:endParaRPr>
          </a:p>
        </p:txBody>
      </p:sp>
      <p:pic>
        <p:nvPicPr>
          <p:cNvPr id="26" name="Picture 25"/>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8000604" y="4515966"/>
            <a:ext cx="438888" cy="518393"/>
          </a:xfrm>
          <a:prstGeom prst="rect">
            <a:avLst/>
          </a:prstGeom>
        </p:spPr>
      </p:pic>
      <p:pic>
        <p:nvPicPr>
          <p:cNvPr id="14" name="Picture 13"/>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7886107" y="196789"/>
            <a:ext cx="1195224" cy="411657"/>
          </a:xfrm>
          <a:prstGeom prst="rect">
            <a:avLst/>
          </a:prstGeom>
        </p:spPr>
      </p:pic>
      <p:sp>
        <p:nvSpPr>
          <p:cNvPr id="9" name="TextBox 8"/>
          <p:cNvSpPr txBox="1"/>
          <p:nvPr userDrawn="1"/>
        </p:nvSpPr>
        <p:spPr>
          <a:xfrm>
            <a:off x="395536" y="4964729"/>
            <a:ext cx="4411998" cy="184666"/>
          </a:xfrm>
          <a:prstGeom prst="rect">
            <a:avLst/>
          </a:prstGeom>
          <a:noFill/>
        </p:spPr>
        <p:txBody>
          <a:bodyPr wrap="square" rtlCol="0" anchor="b">
            <a:spAutoFit/>
          </a:bodyPr>
          <a:lstStyle/>
          <a:p>
            <a:r>
              <a:rPr lang="en-US" sz="600" spc="0" dirty="0" smtClean="0">
                <a:solidFill>
                  <a:srgbClr val="696D6F"/>
                </a:solidFill>
                <a:latin typeface="+mn-lt"/>
                <a:cs typeface="Avenir Light"/>
              </a:rPr>
              <a:t>Copyright SIMEC Mining </a:t>
            </a:r>
            <a:r>
              <a:rPr lang="en-US" sz="600" spc="0" baseline="0" dirty="0" smtClean="0">
                <a:solidFill>
                  <a:srgbClr val="696D6F"/>
                </a:solidFill>
                <a:latin typeface="+mn-lt"/>
                <a:cs typeface="Avenir Light"/>
              </a:rPr>
              <a:t>© 2017. All rights reserved.</a:t>
            </a:r>
            <a:endParaRPr lang="en-US" sz="600" spc="0" dirty="0">
              <a:solidFill>
                <a:srgbClr val="696D6F"/>
              </a:solidFill>
              <a:latin typeface="+mn-lt"/>
              <a:cs typeface="Avenir Light"/>
            </a:endParaRP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500" r:id="rId1"/>
    <p:sldLayoutId id="2147493467" r:id="rId2"/>
    <p:sldLayoutId id="2147493470" r:id="rId3"/>
    <p:sldLayoutId id="2147493517" r:id="rId4"/>
    <p:sldLayoutId id="2147493457" r:id="rId5"/>
    <p:sldLayoutId id="2147493469" r:id="rId6"/>
    <p:sldLayoutId id="2147493458" r:id="rId7"/>
    <p:sldLayoutId id="2147493459" r:id="rId8"/>
    <p:sldLayoutId id="2147493468" r:id="rId9"/>
    <p:sldLayoutId id="2147493461" r:id="rId10"/>
    <p:sldLayoutId id="2147493462" r:id="rId11"/>
    <p:sldLayoutId id="2147493471" r:id="rId12"/>
    <p:sldLayoutId id="2147493474" r:id="rId13"/>
    <p:sldLayoutId id="2147493473" r:id="rId14"/>
    <p:sldLayoutId id="2147493475" r:id="rId15"/>
    <p:sldLayoutId id="2147493476" r:id="rId16"/>
    <p:sldLayoutId id="2147493477" r:id="rId17"/>
    <p:sldLayoutId id="2147493478" r:id="rId18"/>
    <p:sldLayoutId id="2147493463" r:id="rId19"/>
    <p:sldLayoutId id="2147493464" r:id="rId20"/>
    <p:sldLayoutId id="2147493465" r:id="rId21"/>
    <p:sldLayoutId id="2147493466" r:id="rId22"/>
    <p:sldLayoutId id="2147493460" r:id="rId23"/>
    <p:sldLayoutId id="2147493502" r:id="rId24"/>
    <p:sldLayoutId id="2147493503" r:id="rId25"/>
    <p:sldLayoutId id="2147493506" r:id="rId26"/>
    <p:sldLayoutId id="2147493507" r:id="rId27"/>
    <p:sldLayoutId id="2147493508" r:id="rId28"/>
    <p:sldLayoutId id="2147493509" r:id="rId29"/>
    <p:sldLayoutId id="2147493510" r:id="rId30"/>
    <p:sldLayoutId id="2147493511" r:id="rId31"/>
    <p:sldLayoutId id="2147493512" r:id="rId32"/>
    <p:sldLayoutId id="2147493513" r:id="rId33"/>
    <p:sldLayoutId id="2147493514" r:id="rId34"/>
    <p:sldLayoutId id="2147493515" r:id="rId35"/>
    <p:sldLayoutId id="2147493516" r:id="rId36"/>
    <p:sldLayoutId id="2147493526" r:id="rId37"/>
  </p:sldLayoutIdLst>
  <p:timing>
    <p:tnLst>
      <p:par>
        <p:cTn id="1" dur="indefinite" restart="never" nodeType="tmRoot"/>
      </p:par>
    </p:tnLst>
  </p:timing>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1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95536" y="4964728"/>
            <a:ext cx="4411998" cy="184666"/>
          </a:xfrm>
          <a:prstGeom prst="rect">
            <a:avLst/>
          </a:prstGeom>
          <a:noFill/>
        </p:spPr>
        <p:txBody>
          <a:bodyPr wrap="square" rtlCol="0" anchor="b">
            <a:spAutoFit/>
          </a:bodyPr>
          <a:lstStyle/>
          <a:p>
            <a:r>
              <a:rPr lang="en-US" sz="600" spc="0" dirty="0" smtClean="0">
                <a:solidFill>
                  <a:srgbClr val="696D6F"/>
                </a:solidFill>
                <a:latin typeface="+mn-lt"/>
                <a:cs typeface="Avenir Light"/>
              </a:rPr>
              <a:t>Copyright Liberty OneSteel</a:t>
            </a:r>
            <a:r>
              <a:rPr lang="en-US" sz="600" spc="0" baseline="0" dirty="0" smtClean="0">
                <a:solidFill>
                  <a:srgbClr val="696D6F"/>
                </a:solidFill>
                <a:latin typeface="+mn-lt"/>
                <a:cs typeface="Avenir Light"/>
              </a:rPr>
              <a:t> © 2017. All rights reserved.</a:t>
            </a:r>
            <a:endParaRPr lang="en-US" sz="600" spc="0" dirty="0">
              <a:solidFill>
                <a:srgbClr val="696D6F"/>
              </a:solidFill>
              <a:latin typeface="+mn-lt"/>
              <a:cs typeface="Avenir Light"/>
            </a:endParaRPr>
          </a:p>
        </p:txBody>
      </p:sp>
      <p:pic>
        <p:nvPicPr>
          <p:cNvPr id="3" name="Picture 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886107" y="195486"/>
            <a:ext cx="1070283" cy="412050"/>
          </a:xfrm>
          <a:prstGeom prst="rect">
            <a:avLst/>
          </a:prstGeom>
        </p:spPr>
      </p:pic>
      <p:sp>
        <p:nvSpPr>
          <p:cNvPr id="5" name="Slide Number Placeholder 5"/>
          <p:cNvSpPr txBox="1">
            <a:spLocks/>
          </p:cNvSpPr>
          <p:nvPr userDrawn="1"/>
        </p:nvSpPr>
        <p:spPr>
          <a:xfrm>
            <a:off x="8576020" y="4611114"/>
            <a:ext cx="404719" cy="2907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8CC3D-677C-45B4-8768-8A7B0EFAD91B}" type="slidenum">
              <a:rPr lang="en-GB" sz="1800" smtClean="0">
                <a:solidFill>
                  <a:schemeClr val="bg1"/>
                </a:solidFill>
              </a:rPr>
              <a:pPr/>
              <a:t>‹#›</a:t>
            </a:fld>
            <a:endParaRPr lang="en-GB" sz="1800" dirty="0">
              <a:solidFill>
                <a:schemeClr val="bg1"/>
              </a:solidFill>
            </a:endParaRPr>
          </a:p>
        </p:txBody>
      </p:sp>
      <p:sp>
        <p:nvSpPr>
          <p:cNvPr id="7" name="Rectangle 6"/>
          <p:cNvSpPr/>
          <p:nvPr userDrawn="1"/>
        </p:nvSpPr>
        <p:spPr>
          <a:xfrm>
            <a:off x="-36000" y="4657204"/>
            <a:ext cx="7971297" cy="272903"/>
          </a:xfrm>
          <a:prstGeom prst="rect">
            <a:avLst/>
          </a:prstGeom>
          <a:solidFill>
            <a:srgbClr val="696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Rectangle 7"/>
          <p:cNvSpPr/>
          <p:nvPr userDrawn="1"/>
        </p:nvSpPr>
        <p:spPr>
          <a:xfrm>
            <a:off x="-36000" y="4611113"/>
            <a:ext cx="7971297" cy="272903"/>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rgbClr val="3D4C77"/>
                </a:solidFill>
              </a:rPr>
              <a:t>        </a:t>
            </a:r>
            <a:r>
              <a:rPr lang="en-GB" sz="1200" b="0" dirty="0" smtClean="0">
                <a:solidFill>
                  <a:schemeClr val="bg1"/>
                </a:solidFill>
                <a:latin typeface="+mn-lt"/>
              </a:rPr>
              <a:t>www.libertyonesteel.com</a:t>
            </a:r>
            <a:endParaRPr lang="en-GB" sz="1200" b="0" dirty="0">
              <a:solidFill>
                <a:schemeClr val="bg1"/>
              </a:solidFill>
              <a:latin typeface="+mn-lt"/>
            </a:endParaRPr>
          </a:p>
        </p:txBody>
      </p:sp>
      <p:sp>
        <p:nvSpPr>
          <p:cNvPr id="10" name="Rectangle 9"/>
          <p:cNvSpPr/>
          <p:nvPr userDrawn="1"/>
        </p:nvSpPr>
        <p:spPr>
          <a:xfrm>
            <a:off x="8478386" y="4653878"/>
            <a:ext cx="665614" cy="272903"/>
          </a:xfrm>
          <a:prstGeom prst="rect">
            <a:avLst/>
          </a:prstGeom>
          <a:solidFill>
            <a:srgbClr val="696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8481391" y="4611114"/>
            <a:ext cx="662609" cy="272903"/>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3D4C77"/>
              </a:solidFill>
            </a:endParaRPr>
          </a:p>
        </p:txBody>
      </p:sp>
      <p:pic>
        <p:nvPicPr>
          <p:cNvPr id="12" name="Picture 11">
            <a:extLst>
              <a:ext uri="{FF2B5EF4-FFF2-40B4-BE49-F238E27FC236}">
                <a16:creationId xmlns:a16="http://schemas.microsoft.com/office/drawing/2014/main" xmlns="" id="{D3D9757B-9542-458E-B0D4-5411D91CB02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995439" y="4515966"/>
            <a:ext cx="425810" cy="502049"/>
          </a:xfrm>
          <a:prstGeom prst="rect">
            <a:avLst/>
          </a:prstGeom>
        </p:spPr>
      </p:pic>
    </p:spTree>
    <p:extLst>
      <p:ext uri="{BB962C8B-B14F-4D97-AF65-F5344CB8AC3E}">
        <p14:creationId xmlns:p14="http://schemas.microsoft.com/office/powerpoint/2010/main" val="2709892843"/>
      </p:ext>
    </p:extLst>
  </p:cSld>
  <p:clrMap bg1="lt1" tx1="dk1" bg2="lt2" tx2="dk2" accent1="accent1" accent2="accent2" accent3="accent3" accent4="accent4" accent5="accent5" accent6="accent6" hlink="hlink" folHlink="folHlink"/>
  <p:sldLayoutIdLst>
    <p:sldLayoutId id="2147493488" r:id="rId1"/>
    <p:sldLayoutId id="2147493489" r:id="rId2"/>
    <p:sldLayoutId id="2147493490" r:id="rId3"/>
    <p:sldLayoutId id="2147493491" r:id="rId4"/>
    <p:sldLayoutId id="2147493492" r:id="rId5"/>
    <p:sldLayoutId id="2147493493" r:id="rId6"/>
    <p:sldLayoutId id="2147493494" r:id="rId7"/>
    <p:sldLayoutId id="2147493495" r:id="rId8"/>
    <p:sldLayoutId id="2147493496" r:id="rId9"/>
    <p:sldLayoutId id="2147493497" r:id="rId10"/>
    <p:sldLayoutId id="2147493498" r:id="rId11"/>
    <p:sldLayoutId id="2147493499"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1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8" y="830997"/>
            <a:ext cx="9144000" cy="189380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8099" y="2473491"/>
            <a:ext cx="3065901" cy="203595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56285" y="2479160"/>
            <a:ext cx="3045422" cy="2030281"/>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 y="2481117"/>
            <a:ext cx="3056284" cy="2028324"/>
          </a:xfrm>
          <a:prstGeom prst="rect">
            <a:avLst/>
          </a:prstGeom>
        </p:spPr>
      </p:pic>
      <p:sp>
        <p:nvSpPr>
          <p:cNvPr id="8" name="TextBox 7"/>
          <p:cNvSpPr txBox="1"/>
          <p:nvPr/>
        </p:nvSpPr>
        <p:spPr>
          <a:xfrm>
            <a:off x="144869" y="0"/>
            <a:ext cx="8964488" cy="861774"/>
          </a:xfrm>
          <a:prstGeom prst="rect">
            <a:avLst/>
          </a:prstGeom>
          <a:noFill/>
        </p:spPr>
        <p:txBody>
          <a:bodyPr wrap="square" rtlCol="0">
            <a:spAutoFit/>
          </a:bodyPr>
          <a:lstStyle/>
          <a:p>
            <a:r>
              <a:rPr lang="en-AU" b="1" cap="all" spc="-100" dirty="0">
                <a:solidFill>
                  <a:schemeClr val="bg1">
                    <a:lumMod val="50000"/>
                  </a:schemeClr>
                </a:solidFill>
                <a:latin typeface="Arial" pitchFamily="34" charset="0"/>
                <a:ea typeface="Calibri" charset="0"/>
                <a:cs typeface="Arial" pitchFamily="34" charset="0"/>
              </a:rPr>
              <a:t>Tahmoor North – Modification 4 (DA 67/98) </a:t>
            </a:r>
          </a:p>
          <a:p>
            <a:r>
              <a:rPr lang="en-AU" b="1" cap="all" spc="-100" dirty="0">
                <a:solidFill>
                  <a:schemeClr val="bg1">
                    <a:lumMod val="50000"/>
                  </a:schemeClr>
                </a:solidFill>
                <a:latin typeface="Arial" pitchFamily="34" charset="0"/>
                <a:ea typeface="Calibri" charset="0"/>
                <a:cs typeface="Arial" pitchFamily="34" charset="0"/>
              </a:rPr>
              <a:t>Independent Planning Commission</a:t>
            </a:r>
          </a:p>
          <a:p>
            <a:r>
              <a:rPr lang="en-AU" sz="1400" b="1" cap="all" spc="-100" dirty="0">
                <a:solidFill>
                  <a:schemeClr val="bg1">
                    <a:lumMod val="50000"/>
                  </a:schemeClr>
                </a:solidFill>
                <a:latin typeface="Arial" pitchFamily="34" charset="0"/>
                <a:ea typeface="Calibri" charset="0"/>
                <a:cs typeface="Arial" pitchFamily="34" charset="0"/>
              </a:rPr>
              <a:t>26 September 2018</a:t>
            </a:r>
          </a:p>
        </p:txBody>
      </p:sp>
    </p:spTree>
    <p:extLst>
      <p:ext uri="{BB962C8B-B14F-4D97-AF65-F5344CB8AC3E}">
        <p14:creationId xmlns:p14="http://schemas.microsoft.com/office/powerpoint/2010/main" val="1644836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Arial" pitchFamily="34" charset="0"/>
                <a:cs typeface="Arial" pitchFamily="34" charset="0"/>
              </a:rPr>
              <a:t>Area</a:t>
            </a:r>
            <a:endParaRPr lang="en-AU" b="1" dirty="0"/>
          </a:p>
        </p:txBody>
      </p:sp>
      <p:pic>
        <p:nvPicPr>
          <p:cNvPr id="8" name="Content Placeholder 7"/>
          <p:cNvPicPr>
            <a:picLocks noGrp="1" noChangeAspect="1"/>
          </p:cNvPicPr>
          <p:nvPr>
            <p:ph idx="1"/>
          </p:nvPr>
        </p:nvPicPr>
        <p:blipFill>
          <a:blip r:embed="rId2"/>
          <a:stretch>
            <a:fillRect/>
          </a:stretch>
        </p:blipFill>
        <p:spPr>
          <a:xfrm>
            <a:off x="1986952" y="226600"/>
            <a:ext cx="5208140" cy="4289366"/>
          </a:xfrm>
          <a:prstGeom prst="rect">
            <a:avLst/>
          </a:prstGeom>
        </p:spPr>
      </p:pic>
    </p:spTree>
    <p:extLst>
      <p:ext uri="{BB962C8B-B14F-4D97-AF65-F5344CB8AC3E}">
        <p14:creationId xmlns:p14="http://schemas.microsoft.com/office/powerpoint/2010/main" val="326905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21555"/>
          </a:xfrm>
        </p:spPr>
        <p:txBody>
          <a:bodyPr>
            <a:noAutofit/>
          </a:bodyPr>
          <a:lstStyle/>
          <a:p>
            <a:r>
              <a:rPr lang="en-AU" b="1" dirty="0" smtClean="0">
                <a:latin typeface="Arial" pitchFamily="34" charset="0"/>
                <a:cs typeface="Arial" pitchFamily="34" charset="0"/>
              </a:rPr>
              <a:t>Details</a:t>
            </a:r>
            <a:endParaRPr lang="en-AU" b="1" dirty="0"/>
          </a:p>
        </p:txBody>
      </p:sp>
      <p:sp>
        <p:nvSpPr>
          <p:cNvPr id="5" name="Content Placeholder 4"/>
          <p:cNvSpPr>
            <a:spLocks noGrp="1"/>
          </p:cNvSpPr>
          <p:nvPr>
            <p:ph sz="half" idx="13"/>
          </p:nvPr>
        </p:nvSpPr>
        <p:spPr>
          <a:xfrm>
            <a:off x="323528" y="843558"/>
            <a:ext cx="8208912" cy="3672408"/>
          </a:xfrm>
        </p:spPr>
        <p:txBody>
          <a:bodyPr/>
          <a:lstStyle/>
          <a:p>
            <a:r>
              <a:rPr lang="en-AU" sz="1600" dirty="0">
                <a:latin typeface="Arial" pitchFamily="34" charset="0"/>
                <a:cs typeface="Arial" pitchFamily="34" charset="0"/>
              </a:rPr>
              <a:t>No changes to approved mining operations, associated surface facilities or production rates are proposed. </a:t>
            </a:r>
          </a:p>
          <a:p>
            <a:r>
              <a:rPr lang="en-AU" sz="1600" dirty="0" smtClean="0">
                <a:latin typeface="Arial" pitchFamily="34" charset="0"/>
                <a:cs typeface="Arial" pitchFamily="34" charset="0"/>
              </a:rPr>
              <a:t>No </a:t>
            </a:r>
            <a:r>
              <a:rPr lang="en-AU" sz="1600" dirty="0">
                <a:latin typeface="Arial" pitchFamily="34" charset="0"/>
                <a:cs typeface="Arial" pitchFamily="34" charset="0"/>
              </a:rPr>
              <a:t>significant environmental features within the Modification 4 area, including no water courses, alluvial land, steep slopes or substantial remnant vegetation.</a:t>
            </a:r>
          </a:p>
          <a:p>
            <a:r>
              <a:rPr lang="en-AU" sz="1600" dirty="0" smtClean="0">
                <a:latin typeface="Arial" pitchFamily="34" charset="0"/>
                <a:cs typeface="Arial" pitchFamily="34" charset="0"/>
              </a:rPr>
              <a:t>Subsidence </a:t>
            </a:r>
            <a:r>
              <a:rPr lang="en-AU" sz="1600" dirty="0">
                <a:latin typeface="Arial" pitchFamily="34" charset="0"/>
                <a:cs typeface="Arial" pitchFamily="34" charset="0"/>
              </a:rPr>
              <a:t>impact assessment concludes that Modification 4 subsidence </a:t>
            </a:r>
            <a:r>
              <a:rPr lang="en-AU" sz="1600" dirty="0" smtClean="0">
                <a:latin typeface="Arial" pitchFamily="34" charset="0"/>
                <a:cs typeface="Arial" pitchFamily="34" charset="0"/>
              </a:rPr>
              <a:t>is </a:t>
            </a:r>
            <a:r>
              <a:rPr lang="en-AU" sz="1600" dirty="0">
                <a:latin typeface="Arial" pitchFamily="34" charset="0"/>
                <a:cs typeface="Arial" pitchFamily="34" charset="0"/>
              </a:rPr>
              <a:t>likely to result in nil to negligible impacts on the land surface, natural and built features and on existing land </a:t>
            </a:r>
            <a:r>
              <a:rPr lang="en-AU" sz="1600" dirty="0" smtClean="0">
                <a:latin typeface="Arial" pitchFamily="34" charset="0"/>
                <a:cs typeface="Arial" pitchFamily="34" charset="0"/>
              </a:rPr>
              <a:t>uses.  </a:t>
            </a:r>
            <a:endParaRPr lang="en-AU" sz="1600" dirty="0">
              <a:latin typeface="Arial" pitchFamily="34" charset="0"/>
              <a:cs typeface="Arial" pitchFamily="34" charset="0"/>
            </a:endParaRPr>
          </a:p>
          <a:p>
            <a:r>
              <a:rPr lang="en-GB" sz="1600" dirty="0" smtClean="0">
                <a:latin typeface="Arial" pitchFamily="34" charset="0"/>
                <a:cs typeface="Arial" pitchFamily="34" charset="0"/>
              </a:rPr>
              <a:t>Assessment </a:t>
            </a:r>
            <a:r>
              <a:rPr lang="en-GB" sz="1600" dirty="0">
                <a:latin typeface="Arial" pitchFamily="34" charset="0"/>
                <a:cs typeface="Arial" pitchFamily="34" charset="0"/>
              </a:rPr>
              <a:t>concludes nil to negligible impact is primarily due to:</a:t>
            </a:r>
          </a:p>
          <a:p>
            <a:pPr lvl="1"/>
            <a:r>
              <a:rPr lang="en-GB" sz="1200" dirty="0">
                <a:latin typeface="Arial" pitchFamily="34" charset="0"/>
                <a:ea typeface="Calibri" charset="0"/>
                <a:cs typeface="Arial" pitchFamily="34" charset="0"/>
              </a:rPr>
              <a:t>Very low levels of subsidence </a:t>
            </a:r>
            <a:r>
              <a:rPr lang="en-GB" sz="1200" dirty="0" smtClean="0">
                <a:latin typeface="Arial" pitchFamily="34" charset="0"/>
                <a:ea typeface="Calibri" charset="0"/>
                <a:cs typeface="Arial" pitchFamily="34" charset="0"/>
              </a:rPr>
              <a:t>predicted.</a:t>
            </a:r>
            <a:endParaRPr lang="en-GB" sz="1200" dirty="0">
              <a:latin typeface="Arial" pitchFamily="34" charset="0"/>
              <a:ea typeface="Calibri" charset="0"/>
              <a:cs typeface="Arial" pitchFamily="34" charset="0"/>
            </a:endParaRPr>
          </a:p>
          <a:p>
            <a:pPr lvl="1"/>
            <a:r>
              <a:rPr lang="en-GB" sz="1200" dirty="0">
                <a:latin typeface="Arial" pitchFamily="34" charset="0"/>
                <a:ea typeface="Calibri" charset="0"/>
                <a:cs typeface="Arial" pitchFamily="34" charset="0"/>
              </a:rPr>
              <a:t>S</a:t>
            </a:r>
            <a:r>
              <a:rPr lang="en-GB" sz="1200" dirty="0" smtClean="0">
                <a:latin typeface="Arial" pitchFamily="34" charset="0"/>
                <a:ea typeface="Calibri" charset="0"/>
                <a:cs typeface="Arial" pitchFamily="34" charset="0"/>
              </a:rPr>
              <a:t>ubstantial </a:t>
            </a:r>
            <a:r>
              <a:rPr lang="en-GB" sz="1200" dirty="0">
                <a:latin typeface="Arial" pitchFamily="34" charset="0"/>
                <a:ea typeface="Calibri" charset="0"/>
                <a:cs typeface="Arial" pitchFamily="34" charset="0"/>
              </a:rPr>
              <a:t>depth of cover above the coal </a:t>
            </a:r>
            <a:r>
              <a:rPr lang="en-GB" sz="1200" dirty="0" smtClean="0">
                <a:latin typeface="Arial" pitchFamily="34" charset="0"/>
                <a:ea typeface="Calibri" charset="0"/>
                <a:cs typeface="Arial" pitchFamily="34" charset="0"/>
              </a:rPr>
              <a:t>seam.</a:t>
            </a:r>
            <a:endParaRPr lang="en-GB" sz="1200" dirty="0">
              <a:latin typeface="Arial" pitchFamily="34" charset="0"/>
              <a:ea typeface="Calibri" charset="0"/>
              <a:cs typeface="Arial" pitchFamily="34" charset="0"/>
            </a:endParaRPr>
          </a:p>
          <a:p>
            <a:pPr lvl="1"/>
            <a:r>
              <a:rPr lang="en-GB" sz="1200" dirty="0">
                <a:latin typeface="Arial" pitchFamily="34" charset="0"/>
                <a:ea typeface="Calibri" charset="0"/>
                <a:cs typeface="Arial" pitchFamily="34" charset="0"/>
              </a:rPr>
              <a:t>O</a:t>
            </a:r>
            <a:r>
              <a:rPr lang="en-GB" sz="1200" dirty="0" smtClean="0">
                <a:latin typeface="Arial" pitchFamily="34" charset="0"/>
                <a:ea typeface="Calibri" charset="0"/>
                <a:cs typeface="Arial" pitchFamily="34" charset="0"/>
              </a:rPr>
              <a:t>verlying </a:t>
            </a:r>
            <a:r>
              <a:rPr lang="en-GB" sz="1200" dirty="0">
                <a:latin typeface="Arial" pitchFamily="34" charset="0"/>
                <a:ea typeface="Calibri" charset="0"/>
                <a:cs typeface="Arial" pitchFamily="34" charset="0"/>
              </a:rPr>
              <a:t>site </a:t>
            </a:r>
            <a:r>
              <a:rPr lang="en-GB" sz="1200" dirty="0" smtClean="0">
                <a:latin typeface="Arial" pitchFamily="34" charset="0"/>
                <a:ea typeface="Calibri" charset="0"/>
                <a:cs typeface="Arial" pitchFamily="34" charset="0"/>
              </a:rPr>
              <a:t>characteristics.</a:t>
            </a:r>
            <a:endParaRPr lang="en-GB" sz="1200" dirty="0">
              <a:latin typeface="Arial" pitchFamily="34" charset="0"/>
              <a:ea typeface="Calibri" charset="0"/>
              <a:cs typeface="Arial" pitchFamily="34" charset="0"/>
            </a:endParaRPr>
          </a:p>
          <a:p>
            <a:pPr lvl="1"/>
            <a:r>
              <a:rPr lang="en-GB" sz="1200" dirty="0">
                <a:latin typeface="Arial" pitchFamily="34" charset="0"/>
                <a:ea typeface="Calibri" charset="0"/>
                <a:cs typeface="Arial" pitchFamily="34" charset="0"/>
              </a:rPr>
              <a:t>C</a:t>
            </a:r>
            <a:r>
              <a:rPr lang="en-GB" sz="1200" dirty="0" smtClean="0">
                <a:latin typeface="Arial" pitchFamily="34" charset="0"/>
                <a:ea typeface="Calibri" charset="0"/>
                <a:cs typeface="Arial" pitchFamily="34" charset="0"/>
              </a:rPr>
              <a:t>ontinued </a:t>
            </a:r>
            <a:r>
              <a:rPr lang="en-GB" sz="1200" dirty="0">
                <a:latin typeface="Arial" pitchFamily="34" charset="0"/>
                <a:ea typeface="Calibri" charset="0"/>
                <a:cs typeface="Arial" pitchFamily="34" charset="0"/>
              </a:rPr>
              <a:t>implementation of existing subsidence monitoring, management and mitigation </a:t>
            </a:r>
            <a:r>
              <a:rPr lang="en-GB" sz="1200" dirty="0" smtClean="0">
                <a:latin typeface="Arial" pitchFamily="34" charset="0"/>
                <a:ea typeface="Calibri" charset="0"/>
                <a:cs typeface="Arial" pitchFamily="34" charset="0"/>
              </a:rPr>
              <a:t>measures.</a:t>
            </a:r>
            <a:endParaRPr lang="en-AU" sz="1200" dirty="0">
              <a:latin typeface="Arial" pitchFamily="34" charset="0"/>
              <a:ea typeface="Calibri" charset="0"/>
              <a:cs typeface="Arial" pitchFamily="34" charset="0"/>
            </a:endParaRPr>
          </a:p>
          <a:p>
            <a:endParaRPr lang="en-AU" sz="2000" dirty="0"/>
          </a:p>
        </p:txBody>
      </p:sp>
    </p:spTree>
    <p:extLst>
      <p:ext uri="{BB962C8B-B14F-4D97-AF65-F5344CB8AC3E}">
        <p14:creationId xmlns:p14="http://schemas.microsoft.com/office/powerpoint/2010/main" val="346118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2078"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smtClean="0">
                <a:solidFill>
                  <a:schemeClr val="bg1"/>
                </a:solidFill>
              </a:rPr>
              <a:t>Tahmoor Mine </a:t>
            </a:r>
          </a:p>
          <a:p>
            <a:pPr marL="0" indent="0" algn="ctr">
              <a:buNone/>
            </a:pPr>
            <a:r>
              <a:rPr lang="en-AU" sz="3200" spc="-53" dirty="0" smtClean="0">
                <a:solidFill>
                  <a:schemeClr val="bg1"/>
                </a:solidFill>
              </a:rPr>
              <a:t>Status</a:t>
            </a:r>
            <a:endParaRPr lang="en-AU" sz="3200" spc="-53" dirty="0">
              <a:solidFill>
                <a:schemeClr val="bg1"/>
              </a:solidFill>
            </a:endParaRPr>
          </a:p>
        </p:txBody>
      </p:sp>
    </p:spTree>
    <p:extLst>
      <p:ext uri="{BB962C8B-B14F-4D97-AF65-F5344CB8AC3E}">
        <p14:creationId xmlns:p14="http://schemas.microsoft.com/office/powerpoint/2010/main" val="1299570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p:cNvSpPr>
          <p:nvPr>
            <p:ph type="title"/>
          </p:nvPr>
        </p:nvSpPr>
        <p:spPr>
          <a:xfrm>
            <a:off x="179512" y="288630"/>
            <a:ext cx="4608511" cy="511470"/>
          </a:xfrm>
          <a:prstGeom prst="rect">
            <a:avLst/>
          </a:prstGeom>
        </p:spPr>
        <p:txBody>
          <a:bodyPr>
            <a:noAutofit/>
          </a:bodyPr>
          <a:lstStyle/>
          <a:p>
            <a:r>
              <a:rPr lang="en-AU" b="1" dirty="0">
                <a:latin typeface="Arial" pitchFamily="34" charset="0"/>
                <a:cs typeface="Arial" pitchFamily="34" charset="0"/>
              </a:rPr>
              <a:t>Tahmoor north</a:t>
            </a:r>
            <a:endParaRPr b="1" dirty="0">
              <a:latin typeface="Arial" pitchFamily="34" charset="0"/>
              <a:cs typeface="Arial" pitchFamily="34" charset="0"/>
            </a:endParaRPr>
          </a:p>
        </p:txBody>
      </p:sp>
      <p:sp>
        <p:nvSpPr>
          <p:cNvPr id="1485" name="Shape 1485"/>
          <p:cNvSpPr>
            <a:spLocks noGrp="1"/>
          </p:cNvSpPr>
          <p:nvPr>
            <p:ph type="body" idx="1"/>
          </p:nvPr>
        </p:nvSpPr>
        <p:spPr>
          <a:xfrm>
            <a:off x="323528" y="885825"/>
            <a:ext cx="3709555" cy="3771900"/>
          </a:xfrm>
          <a:prstGeom prst="rect">
            <a:avLst/>
          </a:prstGeom>
        </p:spPr>
        <p:txBody>
          <a:bodyPr>
            <a:normAutofit/>
          </a:bodyPr>
          <a:lstStyle/>
          <a:p>
            <a:r>
              <a:rPr lang="en-AU" sz="1200" dirty="0" smtClean="0"/>
              <a:t>Longwall </a:t>
            </a:r>
            <a:r>
              <a:rPr lang="en-AU" sz="1200" dirty="0"/>
              <a:t>mining and first workings in the Bulli </a:t>
            </a:r>
            <a:r>
              <a:rPr lang="en-AU" sz="1200" dirty="0" smtClean="0"/>
              <a:t>Seam</a:t>
            </a:r>
          </a:p>
          <a:p>
            <a:r>
              <a:rPr lang="en-AU" sz="1200" dirty="0" smtClean="0"/>
              <a:t>Up to </a:t>
            </a:r>
            <a:r>
              <a:rPr lang="en-AU" sz="1200" dirty="0"/>
              <a:t>3</a:t>
            </a:r>
            <a:r>
              <a:rPr lang="en-AU" sz="1200" dirty="0" smtClean="0"/>
              <a:t>Mt </a:t>
            </a:r>
            <a:r>
              <a:rPr lang="en-AU" sz="1200" dirty="0"/>
              <a:t>of ROM coal produced per annum</a:t>
            </a:r>
          </a:p>
          <a:p>
            <a:pPr lvl="1">
              <a:spcBef>
                <a:spcPts val="900"/>
              </a:spcBef>
            </a:pPr>
            <a:r>
              <a:rPr lang="en-AU" sz="1200" dirty="0" smtClean="0"/>
              <a:t>Primarily hard </a:t>
            </a:r>
            <a:r>
              <a:rPr lang="en-AU" sz="1200" dirty="0"/>
              <a:t>coking coal </a:t>
            </a:r>
            <a:r>
              <a:rPr lang="en-AU" sz="1200" dirty="0" smtClean="0"/>
              <a:t>sold to Australian domestic and international customers for </a:t>
            </a:r>
            <a:r>
              <a:rPr lang="en-AU" sz="1200" dirty="0"/>
              <a:t>steel production</a:t>
            </a:r>
          </a:p>
          <a:p>
            <a:pPr lvl="1">
              <a:spcBef>
                <a:spcPts val="450"/>
              </a:spcBef>
            </a:pPr>
            <a:r>
              <a:rPr lang="en-AU" sz="1200" dirty="0"/>
              <a:t>A small amount of export thermal coal </a:t>
            </a:r>
            <a:r>
              <a:rPr lang="en-AU" sz="1200" dirty="0" smtClean="0"/>
              <a:t>is produced</a:t>
            </a:r>
            <a:endParaRPr lang="en-AU" sz="1200" dirty="0"/>
          </a:p>
          <a:p>
            <a:pPr>
              <a:spcBef>
                <a:spcPts val="1350"/>
              </a:spcBef>
            </a:pPr>
            <a:r>
              <a:rPr lang="en-AU" sz="1200" dirty="0"/>
              <a:t>Coal processing </a:t>
            </a:r>
            <a:r>
              <a:rPr lang="en-AU" sz="1200" dirty="0" smtClean="0"/>
              <a:t>occurs on site at </a:t>
            </a:r>
            <a:r>
              <a:rPr lang="en-AU" sz="1200" dirty="0"/>
              <a:t>the </a:t>
            </a:r>
            <a:r>
              <a:rPr lang="en-AU" sz="1200" dirty="0" smtClean="0"/>
              <a:t>CHPP and waste to onsite REA</a:t>
            </a:r>
            <a:endParaRPr lang="en-AU" sz="1200" dirty="0"/>
          </a:p>
          <a:p>
            <a:pPr>
              <a:spcBef>
                <a:spcPts val="1350"/>
              </a:spcBef>
            </a:pPr>
            <a:r>
              <a:rPr lang="en-AU" sz="1200" dirty="0"/>
              <a:t>Rail transport of product coal to Port </a:t>
            </a:r>
            <a:r>
              <a:rPr lang="en-AU" sz="1200" dirty="0" smtClean="0"/>
              <a:t>Kembla and occasionally Newcastle</a:t>
            </a:r>
          </a:p>
          <a:p>
            <a:pPr>
              <a:spcBef>
                <a:spcPts val="1350"/>
              </a:spcBef>
            </a:pPr>
            <a:r>
              <a:rPr lang="en-AU" sz="1200" dirty="0" smtClean="0"/>
              <a:t>Existing life of operations is 2021/22</a:t>
            </a:r>
            <a:endParaRPr lang="en-AU" sz="1200" dirty="0"/>
          </a:p>
          <a:p>
            <a:pPr marL="135731" indent="0">
              <a:buNone/>
            </a:pPr>
            <a:endParaRPr dirty="0"/>
          </a:p>
        </p:txBody>
      </p:sp>
      <p:sp>
        <p:nvSpPr>
          <p:cNvPr id="1486" name="Shape 1486"/>
          <p:cNvSpPr>
            <a:spLocks noGrp="1"/>
          </p:cNvSpPr>
          <p:nvPr>
            <p:ph type="sldNum" sz="quarter" idx="4294967295"/>
          </p:nvPr>
        </p:nvSpPr>
        <p:spPr>
          <a:xfrm>
            <a:off x="8532440" y="4577713"/>
            <a:ext cx="424290" cy="377191"/>
          </a:xfrm>
          <a:prstGeom prst="rect">
            <a:avLst/>
          </a:prstGeom>
          <a:extLst>
            <a:ext uri="{C572A759-6A51-4108-AA02-DFA0A04FC94B}">
              <ma14:wrappingTextBoxFlag xmlns:ma14="http://schemas.microsoft.com/office/mac/drawingml/2011/main" xmlns="" val="1"/>
            </a:ext>
          </a:extLst>
        </p:spPr>
        <p:txBody>
          <a:bodyPr/>
          <a:lstStyle/>
          <a:p>
            <a:pPr algn="r"/>
            <a:fld id="{86CB4B4D-7CA3-9044-876B-883B54F8677D}" type="slidenum">
              <a:rPr sz="1100">
                <a:solidFill>
                  <a:schemeClr val="bg1"/>
                </a:solidFill>
              </a:rPr>
              <a:pPr algn="r"/>
              <a:t>13</a:t>
            </a:fld>
            <a:endParaRPr sz="1100" dirty="0">
              <a:solidFill>
                <a:schemeClr val="bg1"/>
              </a:solidFill>
            </a:endParaRPr>
          </a:p>
        </p:txBody>
      </p:sp>
      <p:pic>
        <p:nvPicPr>
          <p:cNvPr id="6" name="Picture 5"/>
          <p:cNvPicPr>
            <a:picLocks noChangeAspect="1"/>
          </p:cNvPicPr>
          <p:nvPr/>
        </p:nvPicPr>
        <p:blipFill>
          <a:blip r:embed="rId2"/>
          <a:stretch>
            <a:fillRect/>
          </a:stretch>
        </p:blipFill>
        <p:spPr>
          <a:xfrm>
            <a:off x="4529144" y="127309"/>
            <a:ext cx="3247075" cy="4425084"/>
          </a:xfrm>
          <a:prstGeom prst="rect">
            <a:avLst/>
          </a:prstGeom>
        </p:spPr>
      </p:pic>
      <p:sp>
        <p:nvSpPr>
          <p:cNvPr id="8" name="Text Box 6"/>
          <p:cNvSpPr txBox="1">
            <a:spLocks noChangeArrowheads="1"/>
          </p:cNvSpPr>
          <p:nvPr/>
        </p:nvSpPr>
        <p:spPr bwMode="auto">
          <a:xfrm>
            <a:off x="4299952" y="1868597"/>
            <a:ext cx="926990" cy="138440"/>
          </a:xfrm>
          <a:prstGeom prst="rect">
            <a:avLst/>
          </a:prstGeom>
          <a:solidFill>
            <a:srgbClr val="FFFF00"/>
          </a:solidFill>
          <a:ln w="12700">
            <a:solidFill>
              <a:schemeClr val="tx1"/>
            </a:solidFill>
            <a:miter lim="800000"/>
            <a:headEnd/>
            <a:tailEnd/>
          </a:ln>
          <a:effectLst>
            <a:outerShdw dist="28398" dir="3806097" algn="ctr" rotWithShape="0">
              <a:srgbClr val="7F7F7F">
                <a:alpha val="50000"/>
              </a:srgbClr>
            </a:outerShdw>
          </a:effectLst>
        </p:spPr>
        <p:txBody>
          <a:bodyPr vert="horz" wrap="square" lIns="68580" tIns="34290" rIns="68580" bIns="34290" numCol="1" anchor="t" anchorCtr="0" compatLnSpc="1">
            <a:prstTxWarp prst="textNoShape">
              <a:avLst/>
            </a:prstTxWarp>
          </a:bodyPr>
          <a:lstStyle/>
          <a:p>
            <a:pPr algn="ctr" defTabSz="685800" fontAlgn="base">
              <a:spcBef>
                <a:spcPct val="0"/>
              </a:spcBef>
              <a:spcAft>
                <a:spcPts val="750"/>
              </a:spcAft>
            </a:pPr>
            <a:r>
              <a:rPr lang="en-AU" sz="700" b="1" dirty="0">
                <a:latin typeface="Arial" pitchFamily="34" charset="0"/>
                <a:cs typeface="Arial" pitchFamily="34" charset="0"/>
              </a:rPr>
              <a:t>Tahmoor</a:t>
            </a:r>
            <a:endParaRPr lang="en-US" sz="700" b="1" dirty="0">
              <a:latin typeface="Arial" pitchFamily="34" charset="0"/>
              <a:cs typeface="Arial" pitchFamily="34" charset="0"/>
            </a:endParaRPr>
          </a:p>
        </p:txBody>
      </p:sp>
      <p:sp>
        <p:nvSpPr>
          <p:cNvPr id="9" name="Text Box 6"/>
          <p:cNvSpPr txBox="1">
            <a:spLocks noChangeArrowheads="1"/>
          </p:cNvSpPr>
          <p:nvPr/>
        </p:nvSpPr>
        <p:spPr bwMode="auto">
          <a:xfrm>
            <a:off x="4305016" y="2941002"/>
            <a:ext cx="885790" cy="138440"/>
          </a:xfrm>
          <a:prstGeom prst="rect">
            <a:avLst/>
          </a:prstGeom>
          <a:solidFill>
            <a:srgbClr val="FFFF00"/>
          </a:solidFill>
          <a:ln w="12700">
            <a:solidFill>
              <a:schemeClr val="tx1"/>
            </a:solidFill>
            <a:miter lim="800000"/>
            <a:headEnd/>
            <a:tailEnd/>
          </a:ln>
          <a:effectLst>
            <a:outerShdw dist="28398" dir="3806097" algn="ctr" rotWithShape="0">
              <a:srgbClr val="7F7F7F">
                <a:alpha val="50000"/>
              </a:srgbClr>
            </a:outerShdw>
          </a:effectLst>
        </p:spPr>
        <p:txBody>
          <a:bodyPr vert="horz" wrap="square" lIns="68580" tIns="34290" rIns="68580" bIns="34290" numCol="1" anchor="t" anchorCtr="0" compatLnSpc="1">
            <a:prstTxWarp prst="textNoShape">
              <a:avLst/>
            </a:prstTxWarp>
          </a:bodyPr>
          <a:lstStyle/>
          <a:p>
            <a:pPr algn="ctr" defTabSz="685800" fontAlgn="base">
              <a:spcBef>
                <a:spcPct val="0"/>
              </a:spcBef>
              <a:spcAft>
                <a:spcPts val="750"/>
              </a:spcAft>
            </a:pPr>
            <a:r>
              <a:rPr lang="en-AU" sz="700" b="1" dirty="0">
                <a:latin typeface="Arial" pitchFamily="34" charset="0"/>
                <a:cs typeface="Arial" pitchFamily="34" charset="0"/>
              </a:rPr>
              <a:t>Tahmoor South</a:t>
            </a:r>
            <a:endParaRPr lang="en-US" sz="700" b="1" dirty="0">
              <a:latin typeface="Arial" pitchFamily="34" charset="0"/>
              <a:cs typeface="Arial" pitchFamily="34" charset="0"/>
            </a:endParaRPr>
          </a:p>
        </p:txBody>
      </p:sp>
      <p:sp>
        <p:nvSpPr>
          <p:cNvPr id="10" name="Text Box 6"/>
          <p:cNvSpPr txBox="1">
            <a:spLocks noChangeArrowheads="1"/>
          </p:cNvSpPr>
          <p:nvPr/>
        </p:nvSpPr>
        <p:spPr bwMode="auto">
          <a:xfrm>
            <a:off x="4295670" y="987574"/>
            <a:ext cx="920119" cy="138440"/>
          </a:xfrm>
          <a:prstGeom prst="rect">
            <a:avLst/>
          </a:prstGeom>
          <a:solidFill>
            <a:srgbClr val="FFFF00"/>
          </a:solidFill>
          <a:ln w="12700">
            <a:solidFill>
              <a:schemeClr val="tx1"/>
            </a:solidFill>
            <a:miter lim="800000"/>
            <a:headEnd/>
            <a:tailEnd/>
          </a:ln>
          <a:effectLst>
            <a:outerShdw dist="28398" dir="3806097" algn="ctr" rotWithShape="0">
              <a:srgbClr val="7F7F7F">
                <a:alpha val="50000"/>
              </a:srgbClr>
            </a:outerShdw>
          </a:effectLst>
        </p:spPr>
        <p:txBody>
          <a:bodyPr vert="horz" wrap="square" lIns="68580" tIns="34290" rIns="68580" bIns="34290" numCol="1" anchor="t" anchorCtr="0" compatLnSpc="1">
            <a:prstTxWarp prst="textNoShape">
              <a:avLst/>
            </a:prstTxWarp>
          </a:bodyPr>
          <a:lstStyle/>
          <a:p>
            <a:pPr algn="ctr" defTabSz="685800" fontAlgn="base">
              <a:spcBef>
                <a:spcPct val="0"/>
              </a:spcBef>
              <a:spcAft>
                <a:spcPts val="750"/>
              </a:spcAft>
            </a:pPr>
            <a:r>
              <a:rPr lang="en-AU" sz="700" b="1" dirty="0">
                <a:latin typeface="Arial" pitchFamily="34" charset="0"/>
                <a:cs typeface="Arial" pitchFamily="34" charset="0"/>
              </a:rPr>
              <a:t>Tahmoor North</a:t>
            </a:r>
            <a:endParaRPr lang="en-US" sz="700" b="1" dirty="0">
              <a:latin typeface="Arial" pitchFamily="34" charset="0"/>
              <a:cs typeface="Arial" pitchFamily="34" charset="0"/>
            </a:endParaRPr>
          </a:p>
        </p:txBody>
      </p:sp>
    </p:spTree>
    <p:extLst>
      <p:ext uri="{BB962C8B-B14F-4D97-AF65-F5344CB8AC3E}">
        <p14:creationId xmlns:p14="http://schemas.microsoft.com/office/powerpoint/2010/main" val="144455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51520" y="716591"/>
            <a:ext cx="4256212" cy="3744416"/>
          </a:xfrm>
        </p:spPr>
        <p:txBody>
          <a:bodyPr/>
          <a:lstStyle/>
          <a:p>
            <a:pPr marL="0" lvl="0" indent="0" defTabSz="914400" eaLnBrk="0" fontAlgn="base" hangingPunct="0">
              <a:spcBef>
                <a:spcPct val="0"/>
              </a:spcBef>
              <a:spcAft>
                <a:spcPct val="0"/>
              </a:spcAft>
              <a:buNone/>
            </a:pPr>
            <a:r>
              <a:rPr lang="en-AU" sz="1200" b="1" dirty="0" smtClean="0">
                <a:solidFill>
                  <a:srgbClr val="51443F"/>
                </a:solidFill>
                <a:latin typeface="Arial" panose="020B0604020202020204" pitchFamily="34" charset="0"/>
                <a:ea typeface="+mn-ea"/>
                <a:cs typeface="Arial" panose="020B0604020202020204" pitchFamily="34" charset="0"/>
              </a:rPr>
              <a:t>Longwall 31</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LW31 was completed on 17 August 2018</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Longwall mined directly under Picton Industrial Area</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Mined directly under the Main Southern Railway Line</a:t>
            </a:r>
          </a:p>
          <a:p>
            <a:pPr marL="285750" indent="-285750" defTabSz="914400" eaLnBrk="0" fontAlgn="base" hangingPunct="0">
              <a:spcBef>
                <a:spcPct val="0"/>
              </a:spcBef>
              <a:spcAft>
                <a:spcPct val="0"/>
              </a:spcAft>
              <a:buFont typeface="Arial" panose="020B0604020202020204" pitchFamily="34" charset="0"/>
              <a:buChar char="•"/>
            </a:pPr>
            <a:r>
              <a:rPr lang="en-AU" sz="1200" dirty="0">
                <a:solidFill>
                  <a:srgbClr val="51443F"/>
                </a:solidFill>
                <a:latin typeface="Arial" panose="020B0604020202020204" pitchFamily="34" charset="0"/>
                <a:cs typeface="Arial" panose="020B0604020202020204" pitchFamily="34" charset="0"/>
              </a:rPr>
              <a:t>Subsidence impacts within predicted range</a:t>
            </a:r>
          </a:p>
          <a:p>
            <a:pPr marL="0" lvl="0" indent="0" defTabSz="914400" eaLnBrk="0" fontAlgn="base" hangingPunct="0">
              <a:spcBef>
                <a:spcPct val="0"/>
              </a:spcBef>
              <a:spcAft>
                <a:spcPct val="0"/>
              </a:spcAft>
              <a:buNone/>
            </a:pPr>
            <a:r>
              <a:rPr lang="en-AU" sz="1200" b="1" dirty="0" err="1" smtClean="0">
                <a:solidFill>
                  <a:srgbClr val="51443F"/>
                </a:solidFill>
                <a:latin typeface="Arial" panose="020B0604020202020204" pitchFamily="34" charset="0"/>
                <a:ea typeface="+mn-ea"/>
                <a:cs typeface="Arial" panose="020B0604020202020204" pitchFamily="34" charset="0"/>
              </a:rPr>
              <a:t>Longwall</a:t>
            </a:r>
            <a:r>
              <a:rPr lang="en-AU" sz="1200" b="1" dirty="0" smtClean="0">
                <a:solidFill>
                  <a:srgbClr val="51443F"/>
                </a:solidFill>
                <a:latin typeface="Arial" panose="020B0604020202020204" pitchFamily="34" charset="0"/>
                <a:ea typeface="+mn-ea"/>
                <a:cs typeface="Arial" panose="020B0604020202020204" pitchFamily="34" charset="0"/>
              </a:rPr>
              <a:t> 32</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Whole block proposed approx. 2,440 m</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HRA </a:t>
            </a:r>
            <a:r>
              <a:rPr lang="en-AU" sz="1200" dirty="0">
                <a:solidFill>
                  <a:srgbClr val="51443F"/>
                </a:solidFill>
                <a:latin typeface="Arial" panose="020B0604020202020204" pitchFamily="34" charset="0"/>
                <a:ea typeface="+mn-ea"/>
                <a:cs typeface="Arial" panose="020B0604020202020204" pitchFamily="34" charset="0"/>
              </a:rPr>
              <a:t>notification 8 June 2018</a:t>
            </a:r>
          </a:p>
          <a:p>
            <a:pPr marL="285750" lvl="0"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Subsidence Approval issued 19 September 2018</a:t>
            </a:r>
          </a:p>
          <a:p>
            <a:pPr marL="685789" lvl="1" indent="-285750" defTabSz="914400" eaLnBrk="0" fontAlgn="base" hangingPunct="0">
              <a:spcBef>
                <a:spcPct val="0"/>
              </a:spcBef>
              <a:spcAft>
                <a:spcPct val="0"/>
              </a:spcAft>
              <a:buFont typeface="Arial" panose="020B0604020202020204" pitchFamily="34" charset="0"/>
              <a:buChar char="•"/>
            </a:pPr>
            <a:r>
              <a:rPr lang="en-AU" sz="1200" dirty="0" smtClean="0">
                <a:solidFill>
                  <a:srgbClr val="51443F"/>
                </a:solidFill>
                <a:latin typeface="Arial" panose="020B0604020202020204" pitchFamily="34" charset="0"/>
                <a:ea typeface="+mn-ea"/>
                <a:cs typeface="Arial" panose="020B0604020202020204" pitchFamily="34" charset="0"/>
              </a:rPr>
              <a:t>Approval for Stage 1 initial 1,100 m</a:t>
            </a:r>
            <a:endParaRPr lang="en-AU" sz="1200" dirty="0">
              <a:solidFill>
                <a:srgbClr val="51443F"/>
              </a:solidFill>
              <a:latin typeface="Arial" panose="020B0604020202020204" pitchFamily="34" charset="0"/>
              <a:ea typeface="+mn-ea"/>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AU" sz="1200" dirty="0">
                <a:solidFill>
                  <a:srgbClr val="51443F"/>
                </a:solidFill>
                <a:latin typeface="Arial" panose="020B0604020202020204" pitchFamily="34" charset="0"/>
                <a:cs typeface="Arial" panose="020B0604020202020204" pitchFamily="34" charset="0"/>
              </a:rPr>
              <a:t>LW32 commencement proposed </a:t>
            </a:r>
            <a:r>
              <a:rPr lang="en-AU" sz="1200" dirty="0" smtClean="0">
                <a:solidFill>
                  <a:srgbClr val="51443F"/>
                </a:solidFill>
                <a:latin typeface="Arial" panose="020B0604020202020204" pitchFamily="34" charset="0"/>
                <a:cs typeface="Arial" panose="020B0604020202020204" pitchFamily="34" charset="0"/>
              </a:rPr>
              <a:t>during late October 2018</a:t>
            </a:r>
          </a:p>
          <a:p>
            <a:pPr marL="685789" lvl="1" indent="-285750" defTabSz="914400" eaLnBrk="0" fontAlgn="base" hangingPunct="0">
              <a:spcBef>
                <a:spcPct val="0"/>
              </a:spcBef>
              <a:spcAft>
                <a:spcPct val="0"/>
              </a:spcAft>
              <a:buFont typeface="Arial" panose="020B0604020202020204" pitchFamily="34" charset="0"/>
              <a:buChar char="•"/>
            </a:pPr>
            <a:r>
              <a:rPr lang="en-US" sz="1200" dirty="0" smtClean="0">
                <a:solidFill>
                  <a:srgbClr val="51443F"/>
                </a:solidFill>
                <a:latin typeface="Arial" panose="020B0604020202020204" pitchFamily="34" charset="0"/>
                <a:cs typeface="Arial" panose="020B0604020202020204" pitchFamily="34" charset="0"/>
              </a:rPr>
              <a:t>LW32 start delayed due to winder outage</a:t>
            </a:r>
            <a:endParaRPr lang="en-AU" sz="1200" dirty="0">
              <a:solidFill>
                <a:srgbClr val="51443F"/>
              </a:solidFill>
              <a:latin typeface="Arial" panose="020B0604020202020204" pitchFamily="34" charset="0"/>
              <a:cs typeface="Arial" panose="020B0604020202020204" pitchFamily="34" charset="0"/>
            </a:endParaRPr>
          </a:p>
          <a:p>
            <a:pPr marL="0" indent="0" defTabSz="914400" eaLnBrk="0" fontAlgn="base" hangingPunct="0">
              <a:spcBef>
                <a:spcPct val="0"/>
              </a:spcBef>
              <a:spcAft>
                <a:spcPct val="0"/>
              </a:spcAft>
              <a:buNone/>
            </a:pPr>
            <a:r>
              <a:rPr lang="en-US" sz="1200" b="1" dirty="0" err="1" smtClean="0">
                <a:solidFill>
                  <a:srgbClr val="51443F"/>
                </a:solidFill>
                <a:latin typeface="Arial" panose="020B0604020202020204" pitchFamily="34" charset="0"/>
                <a:ea typeface="+mn-ea"/>
                <a:cs typeface="Arial" panose="020B0604020202020204" pitchFamily="34" charset="0"/>
              </a:rPr>
              <a:t>Picton</a:t>
            </a:r>
            <a:r>
              <a:rPr lang="en-US" sz="1200" b="1" dirty="0" smtClean="0">
                <a:solidFill>
                  <a:srgbClr val="51443F"/>
                </a:solidFill>
                <a:latin typeface="Arial" panose="020B0604020202020204" pitchFamily="34" charset="0"/>
                <a:ea typeface="+mn-ea"/>
                <a:cs typeface="Arial" panose="020B0604020202020204" pitchFamily="34" charset="0"/>
              </a:rPr>
              <a:t> Industrial Area </a:t>
            </a:r>
            <a:r>
              <a:rPr lang="en-US" sz="1200" dirty="0" smtClean="0">
                <a:solidFill>
                  <a:srgbClr val="51443F"/>
                </a:solidFill>
                <a:latin typeface="Arial" panose="020B0604020202020204" pitchFamily="34" charset="0"/>
                <a:ea typeface="+mn-ea"/>
                <a:cs typeface="Arial" panose="020B0604020202020204" pitchFamily="34" charset="0"/>
              </a:rPr>
              <a:t>(</a:t>
            </a:r>
            <a:r>
              <a:rPr lang="en-US" sz="1200" b="1" dirty="0" smtClean="0">
                <a:solidFill>
                  <a:srgbClr val="51443F"/>
                </a:solidFill>
                <a:latin typeface="Arial" panose="020B0604020202020204" pitchFamily="34" charset="0"/>
                <a:ea typeface="+mn-ea"/>
                <a:cs typeface="Arial" panose="020B0604020202020204" pitchFamily="34" charset="0"/>
              </a:rPr>
              <a:t>PIA</a:t>
            </a:r>
            <a:r>
              <a:rPr lang="en-US" sz="1200" dirty="0" smtClean="0">
                <a:solidFill>
                  <a:srgbClr val="51443F"/>
                </a:solidFill>
                <a:latin typeface="Arial" panose="020B0604020202020204" pitchFamily="34" charset="0"/>
                <a:ea typeface="+mn-ea"/>
                <a:cs typeface="Arial" panose="020B0604020202020204" pitchFamily="34" charset="0"/>
              </a:rPr>
              <a:t>) </a:t>
            </a:r>
          </a:p>
          <a:p>
            <a:pPr marL="285750" indent="-285750" defTabSz="914400" eaLnBrk="0" fontAlgn="base" hangingPunct="0">
              <a:spcBef>
                <a:spcPct val="0"/>
              </a:spcBef>
              <a:spcAft>
                <a:spcPct val="0"/>
              </a:spcAft>
              <a:buFont typeface="Arial" panose="020B0604020202020204" pitchFamily="34" charset="0"/>
              <a:buChar char="•"/>
            </a:pPr>
            <a:r>
              <a:rPr lang="en-US" sz="1200" dirty="0" smtClean="0">
                <a:solidFill>
                  <a:srgbClr val="51443F"/>
                </a:solidFill>
                <a:latin typeface="Arial" panose="020B0604020202020204" pitchFamily="34" charset="0"/>
                <a:ea typeface="+mn-ea"/>
                <a:cs typeface="Arial" panose="020B0604020202020204" pitchFamily="34" charset="0"/>
              </a:rPr>
              <a:t>DA67/98 </a:t>
            </a:r>
            <a:r>
              <a:rPr lang="en-US" sz="1200" dirty="0">
                <a:solidFill>
                  <a:srgbClr val="51443F"/>
                </a:solidFill>
                <a:latin typeface="Arial" panose="020B0604020202020204" pitchFamily="34" charset="0"/>
                <a:ea typeface="+mn-ea"/>
                <a:cs typeface="Arial" panose="020B0604020202020204" pitchFamily="34" charset="0"/>
              </a:rPr>
              <a:t>requires that second workings </a:t>
            </a:r>
            <a:r>
              <a:rPr lang="en-US" sz="1200" dirty="0" smtClean="0">
                <a:solidFill>
                  <a:srgbClr val="51443F"/>
                </a:solidFill>
                <a:latin typeface="Arial" panose="020B0604020202020204" pitchFamily="34" charset="0"/>
                <a:ea typeface="+mn-ea"/>
                <a:cs typeface="Arial" panose="020B0604020202020204" pitchFamily="34" charset="0"/>
              </a:rPr>
              <a:t>not </a:t>
            </a:r>
            <a:r>
              <a:rPr lang="en-US" sz="1200" dirty="0">
                <a:solidFill>
                  <a:srgbClr val="51443F"/>
                </a:solidFill>
                <a:latin typeface="Arial" panose="020B0604020202020204" pitchFamily="34" charset="0"/>
                <a:ea typeface="+mn-ea"/>
                <a:cs typeface="Arial" panose="020B0604020202020204" pitchFamily="34" charset="0"/>
              </a:rPr>
              <a:t>be undertaken under land that was zoned Industrial 4(a) </a:t>
            </a:r>
            <a:r>
              <a:rPr lang="en-US" sz="1200" dirty="0" smtClean="0">
                <a:solidFill>
                  <a:srgbClr val="51443F"/>
                </a:solidFill>
                <a:latin typeface="Arial" panose="020B0604020202020204" pitchFamily="34" charset="0"/>
                <a:ea typeface="+mn-ea"/>
                <a:cs typeface="Arial" panose="020B0604020202020204" pitchFamily="34" charset="0"/>
              </a:rPr>
              <a:t>unless binding </a:t>
            </a:r>
            <a:r>
              <a:rPr lang="en-US" sz="1200" dirty="0">
                <a:solidFill>
                  <a:srgbClr val="51443F"/>
                </a:solidFill>
                <a:latin typeface="Arial" panose="020B0604020202020204" pitchFamily="34" charset="0"/>
                <a:ea typeface="+mn-ea"/>
                <a:cs typeface="Arial" panose="020B0604020202020204" pitchFamily="34" charset="0"/>
              </a:rPr>
              <a:t>Compensation Agreement </a:t>
            </a:r>
            <a:r>
              <a:rPr lang="en-US" sz="1200" dirty="0" smtClean="0">
                <a:solidFill>
                  <a:srgbClr val="51443F"/>
                </a:solidFill>
                <a:latin typeface="Arial" panose="020B0604020202020204" pitchFamily="34" charset="0"/>
                <a:ea typeface="+mn-ea"/>
                <a:cs typeface="Arial" panose="020B0604020202020204" pitchFamily="34" charset="0"/>
              </a:rPr>
              <a:t>in place.</a:t>
            </a:r>
          </a:p>
          <a:p>
            <a:pPr marL="285750" indent="-285750" defTabSz="914400" eaLnBrk="0" fontAlgn="base" hangingPunct="0">
              <a:spcBef>
                <a:spcPct val="0"/>
              </a:spcBef>
              <a:spcAft>
                <a:spcPct val="0"/>
              </a:spcAft>
              <a:buFont typeface="Arial" panose="020B0604020202020204" pitchFamily="34" charset="0"/>
              <a:buChar char="•"/>
            </a:pPr>
            <a:r>
              <a:rPr lang="en-US" sz="1200" dirty="0" smtClean="0">
                <a:solidFill>
                  <a:srgbClr val="51443F"/>
                </a:solidFill>
                <a:latin typeface="Arial" panose="020B0604020202020204" pitchFamily="34" charset="0"/>
                <a:ea typeface="+mn-ea"/>
                <a:cs typeface="Arial" panose="020B0604020202020204" pitchFamily="34" charset="0"/>
              </a:rPr>
              <a:t>34 CA/PSMPs required</a:t>
            </a:r>
          </a:p>
          <a:p>
            <a:pPr marL="685789" lvl="1" indent="-285750" defTabSz="914400" eaLnBrk="0" fontAlgn="base" hangingPunct="0">
              <a:spcBef>
                <a:spcPct val="0"/>
              </a:spcBef>
              <a:spcAft>
                <a:spcPct val="0"/>
              </a:spcAft>
              <a:buFont typeface="Arial" panose="020B0604020202020204" pitchFamily="34" charset="0"/>
              <a:buChar char="•"/>
            </a:pPr>
            <a:r>
              <a:rPr lang="en-US" sz="1000" dirty="0" smtClean="0">
                <a:solidFill>
                  <a:srgbClr val="51443F"/>
                </a:solidFill>
                <a:latin typeface="Arial" panose="020B0604020202020204" pitchFamily="34" charset="0"/>
                <a:ea typeface="+mn-ea"/>
                <a:cs typeface="Arial" panose="020B0604020202020204" pitchFamily="34" charset="0"/>
              </a:rPr>
              <a:t>3 signed</a:t>
            </a:r>
          </a:p>
          <a:p>
            <a:pPr marL="685789" lvl="1" indent="-285750" defTabSz="914400" eaLnBrk="0" fontAlgn="base" hangingPunct="0">
              <a:spcBef>
                <a:spcPct val="0"/>
              </a:spcBef>
              <a:spcAft>
                <a:spcPct val="0"/>
              </a:spcAft>
              <a:buFont typeface="Arial" panose="020B0604020202020204" pitchFamily="34" charset="0"/>
              <a:buChar char="•"/>
            </a:pPr>
            <a:r>
              <a:rPr lang="en-US" sz="1000" dirty="0" smtClean="0">
                <a:solidFill>
                  <a:srgbClr val="51443F"/>
                </a:solidFill>
                <a:latin typeface="Arial" panose="020B0604020202020204" pitchFamily="34" charset="0"/>
                <a:ea typeface="+mn-ea"/>
                <a:cs typeface="Arial" panose="020B0604020202020204" pitchFamily="34" charset="0"/>
              </a:rPr>
              <a:t>11 with property owner</a:t>
            </a:r>
          </a:p>
          <a:p>
            <a:pPr marL="685789" lvl="1" indent="-285750" defTabSz="914400" eaLnBrk="0" fontAlgn="base" hangingPunct="0">
              <a:spcBef>
                <a:spcPct val="0"/>
              </a:spcBef>
              <a:spcAft>
                <a:spcPct val="0"/>
              </a:spcAft>
              <a:buFont typeface="Arial" panose="020B0604020202020204" pitchFamily="34" charset="0"/>
              <a:buChar char="•"/>
            </a:pPr>
            <a:r>
              <a:rPr lang="en-US" sz="1000" dirty="0">
                <a:solidFill>
                  <a:srgbClr val="51443F"/>
                </a:solidFill>
                <a:latin typeface="Arial" panose="020B0604020202020204" pitchFamily="34" charset="0"/>
                <a:ea typeface="+mn-ea"/>
                <a:cs typeface="Arial" panose="020B0604020202020204" pitchFamily="34" charset="0"/>
              </a:rPr>
              <a:t>20 being prepared</a:t>
            </a:r>
            <a:endParaRPr lang="en-AU" sz="1000" dirty="0">
              <a:solidFill>
                <a:srgbClr val="51443F"/>
              </a:solidFill>
              <a:latin typeface="Arial" panose="020B0604020202020204" pitchFamily="34" charset="0"/>
              <a:ea typeface="+mn-ea"/>
              <a:cs typeface="Arial" panose="020B0604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endParaRPr lang="en-AU" sz="1200" dirty="0">
              <a:solidFill>
                <a:srgbClr val="51443F"/>
              </a:solidFill>
              <a:latin typeface="Arial" panose="020B0604020202020204" pitchFamily="34" charset="0"/>
              <a:ea typeface="+mn-ea"/>
              <a:cs typeface="Arial" panose="020B0604020202020204" pitchFamily="34" charset="0"/>
            </a:endParaRPr>
          </a:p>
        </p:txBody>
      </p:sp>
      <p:sp>
        <p:nvSpPr>
          <p:cNvPr id="3" name="Title 2"/>
          <p:cNvSpPr>
            <a:spLocks noGrp="1"/>
          </p:cNvSpPr>
          <p:nvPr>
            <p:ph type="title"/>
          </p:nvPr>
        </p:nvSpPr>
        <p:spPr>
          <a:xfrm>
            <a:off x="107504" y="301881"/>
            <a:ext cx="8229600" cy="421555"/>
          </a:xfrm>
        </p:spPr>
        <p:txBody>
          <a:bodyPr>
            <a:noAutofit/>
          </a:bodyPr>
          <a:lstStyle/>
          <a:p>
            <a:r>
              <a:rPr lang="en-AU" b="1" dirty="0" smtClean="0">
                <a:latin typeface="Arial" pitchFamily="34" charset="0"/>
                <a:cs typeface="Arial" pitchFamily="34" charset="0"/>
              </a:rPr>
              <a:t>Current Status </a:t>
            </a:r>
            <a:endParaRPr lang="en-AU" b="1" dirty="0">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4788024" y="833949"/>
            <a:ext cx="4211960" cy="3600034"/>
          </a:xfrm>
          <a:prstGeom prst="rect">
            <a:avLst/>
          </a:prstGeom>
        </p:spPr>
      </p:pic>
      <p:cxnSp>
        <p:nvCxnSpPr>
          <p:cNvPr id="7" name="Straight Arrow Connector 6"/>
          <p:cNvCxnSpPr/>
          <p:nvPr/>
        </p:nvCxnSpPr>
        <p:spPr>
          <a:xfrm flipV="1">
            <a:off x="7596336" y="3579862"/>
            <a:ext cx="0" cy="47708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385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normAutofit/>
          </a:bodyPr>
          <a:lstStyle/>
          <a:p>
            <a:r>
              <a:rPr lang="en-US" b="1" dirty="0">
                <a:latin typeface="Arial" pitchFamily="34" charset="0"/>
                <a:cs typeface="Arial" pitchFamily="34" charset="0"/>
              </a:rPr>
              <a:t>Proposed </a:t>
            </a:r>
            <a:r>
              <a:rPr lang="en-US" b="1" dirty="0" smtClean="0">
                <a:latin typeface="Arial" pitchFamily="34" charset="0"/>
                <a:cs typeface="Arial" pitchFamily="34" charset="0"/>
              </a:rPr>
              <a:t>LW32 Staging</a:t>
            </a:r>
            <a:endParaRPr lang="en-AU" b="1" dirty="0">
              <a:latin typeface="Arial" pitchFamily="34" charset="0"/>
              <a:cs typeface="Arial" pitchFamily="34" charset="0"/>
            </a:endParaRPr>
          </a:p>
        </p:txBody>
      </p:sp>
      <p:sp>
        <p:nvSpPr>
          <p:cNvPr id="5" name="Content Placeholder 4"/>
          <p:cNvSpPr>
            <a:spLocks noGrp="1"/>
          </p:cNvSpPr>
          <p:nvPr>
            <p:ph sz="half" idx="13"/>
          </p:nvPr>
        </p:nvSpPr>
        <p:spPr>
          <a:xfrm>
            <a:off x="323528" y="987574"/>
            <a:ext cx="8208912" cy="3243807"/>
          </a:xfrm>
        </p:spPr>
        <p:txBody>
          <a:bodyPr/>
          <a:lstStyle/>
          <a:p>
            <a:r>
              <a:rPr lang="en-US" dirty="0" smtClean="0"/>
              <a:t>LW32 proposed </a:t>
            </a:r>
            <a:r>
              <a:rPr lang="en-US" dirty="0"/>
              <a:t>to be staged to accommodate the timing for Modification 4 and the PIA Compensation Agreement process.</a:t>
            </a:r>
            <a:endParaRPr lang="en-AU" dirty="0"/>
          </a:p>
          <a:p>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4172181713"/>
              </p:ext>
            </p:extLst>
          </p:nvPr>
        </p:nvGraphicFramePr>
        <p:xfrm>
          <a:off x="457200" y="1923676"/>
          <a:ext cx="8229599" cy="2232250"/>
        </p:xfrm>
        <a:graphic>
          <a:graphicData uri="http://schemas.openxmlformats.org/drawingml/2006/table">
            <a:tbl>
              <a:tblPr firstRow="1" firstCol="1" bandRow="1">
                <a:tableStyleId>{5C22544A-7EE6-4342-B048-85BDC9FD1C3A}</a:tableStyleId>
              </a:tblPr>
              <a:tblGrid>
                <a:gridCol w="2056811">
                  <a:extLst>
                    <a:ext uri="{9D8B030D-6E8A-4147-A177-3AD203B41FA5}">
                      <a16:colId xmlns:a16="http://schemas.microsoft.com/office/drawing/2014/main" xmlns="" val="20000"/>
                    </a:ext>
                  </a:extLst>
                </a:gridCol>
                <a:gridCol w="2057596">
                  <a:extLst>
                    <a:ext uri="{9D8B030D-6E8A-4147-A177-3AD203B41FA5}">
                      <a16:colId xmlns:a16="http://schemas.microsoft.com/office/drawing/2014/main" xmlns="" val="20001"/>
                    </a:ext>
                  </a:extLst>
                </a:gridCol>
                <a:gridCol w="4115192">
                  <a:extLst>
                    <a:ext uri="{9D8B030D-6E8A-4147-A177-3AD203B41FA5}">
                      <a16:colId xmlns:a16="http://schemas.microsoft.com/office/drawing/2014/main" xmlns="" val="20002"/>
                    </a:ext>
                  </a:extLst>
                </a:gridCol>
              </a:tblGrid>
              <a:tr h="446450">
                <a:tc>
                  <a:txBody>
                    <a:bodyPr/>
                    <a:lstStyle/>
                    <a:p>
                      <a:pPr algn="ctr">
                        <a:lnSpc>
                          <a:spcPct val="107000"/>
                        </a:lnSpc>
                        <a:spcAft>
                          <a:spcPts val="0"/>
                        </a:spcAft>
                      </a:pPr>
                      <a:r>
                        <a:rPr lang="en-US" sz="1200" dirty="0">
                          <a:effectLst/>
                        </a:rPr>
                        <a:t>Stage</a:t>
                      </a:r>
                      <a:endParaRPr lang="en-AU" sz="1200" dirty="0">
                        <a:effectLst/>
                      </a:endParaRPr>
                    </a:p>
                    <a:p>
                      <a:pPr algn="ctr">
                        <a:lnSpc>
                          <a:spcPct val="107000"/>
                        </a:lnSpc>
                        <a:spcAft>
                          <a:spcPts val="0"/>
                        </a:spcAft>
                      </a:pPr>
                      <a:r>
                        <a:rPr lang="en-US" sz="1200" dirty="0">
                          <a:effectLs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Chainage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Comments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46450">
                <a:tc>
                  <a:txBody>
                    <a:bodyPr/>
                    <a:lstStyle/>
                    <a:p>
                      <a:pPr algn="ctr">
                        <a:lnSpc>
                          <a:spcPct val="107000"/>
                        </a:lnSpc>
                        <a:spcAft>
                          <a:spcPts val="0"/>
                        </a:spcAft>
                      </a:pPr>
                      <a:r>
                        <a:rPr lang="en-US" sz="1200" dirty="0">
                          <a:effectLst/>
                        </a:rPr>
                        <a:t>Stage 1</a:t>
                      </a:r>
                      <a:endParaRPr lang="en-AU" sz="1200" dirty="0">
                        <a:effectLst/>
                      </a:endParaRPr>
                    </a:p>
                    <a:p>
                      <a:pPr algn="ctr">
                        <a:lnSpc>
                          <a:spcPct val="107000"/>
                        </a:lnSpc>
                        <a:spcAft>
                          <a:spcPts val="0"/>
                        </a:spcAft>
                      </a:pPr>
                      <a:r>
                        <a:rPr lang="en-US" sz="1200" dirty="0">
                          <a:effectLs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0 – 1,100 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Start of LW32 to eastern edge of Modification 4 area</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46450">
                <a:tc>
                  <a:txBody>
                    <a:bodyPr/>
                    <a:lstStyle/>
                    <a:p>
                      <a:pPr algn="ctr">
                        <a:lnSpc>
                          <a:spcPct val="107000"/>
                        </a:lnSpc>
                        <a:spcAft>
                          <a:spcPts val="0"/>
                        </a:spcAft>
                      </a:pPr>
                      <a:r>
                        <a:rPr lang="en-US" sz="1200">
                          <a:effectLst/>
                        </a:rPr>
                        <a:t>Stage 2</a:t>
                      </a:r>
                      <a:endParaRPr lang="en-AU" sz="1200">
                        <a:effectLst/>
                      </a:endParaRPr>
                    </a:p>
                    <a:p>
                      <a:pPr algn="ctr">
                        <a:lnSpc>
                          <a:spcPct val="107000"/>
                        </a:lnSpc>
                        <a:spcAft>
                          <a:spcPts val="0"/>
                        </a:spcAft>
                      </a:pPr>
                      <a:r>
                        <a:rPr lang="en-US"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smtClean="0">
                          <a:effectLst/>
                        </a:rPr>
                        <a:t>1,100  </a:t>
                      </a:r>
                      <a:r>
                        <a:rPr lang="en-US" sz="1200" dirty="0">
                          <a:effectLst/>
                        </a:rPr>
                        <a:t>- 1,400 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Start of Modification 4 area to eastern edge of PIA</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6450">
                <a:tc>
                  <a:txBody>
                    <a:bodyPr/>
                    <a:lstStyle/>
                    <a:p>
                      <a:pPr algn="ctr">
                        <a:lnSpc>
                          <a:spcPct val="107000"/>
                        </a:lnSpc>
                        <a:spcAft>
                          <a:spcPts val="0"/>
                        </a:spcAft>
                      </a:pPr>
                      <a:r>
                        <a:rPr lang="en-US" sz="1200">
                          <a:effectLst/>
                        </a:rPr>
                        <a:t>Stage 3</a:t>
                      </a:r>
                      <a:endParaRPr lang="en-AU" sz="1200">
                        <a:effectLst/>
                      </a:endParaRPr>
                    </a:p>
                    <a:p>
                      <a:pPr algn="ctr">
                        <a:lnSpc>
                          <a:spcPct val="107000"/>
                        </a:lnSpc>
                        <a:spcAft>
                          <a:spcPts val="0"/>
                        </a:spcAft>
                      </a:pPr>
                      <a:r>
                        <a:rPr lang="en-US"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1,400 – 2,000 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rPr>
                        <a:t>Start of PIA to western edge of PIA</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46450">
                <a:tc>
                  <a:txBody>
                    <a:bodyPr/>
                    <a:lstStyle/>
                    <a:p>
                      <a:pPr algn="ctr">
                        <a:lnSpc>
                          <a:spcPct val="107000"/>
                        </a:lnSpc>
                        <a:spcAft>
                          <a:spcPts val="0"/>
                        </a:spcAft>
                      </a:pPr>
                      <a:r>
                        <a:rPr lang="en-US" sz="1200">
                          <a:effectLst/>
                        </a:rPr>
                        <a:t>Stage 4</a:t>
                      </a:r>
                      <a:endParaRPr lang="en-AU" sz="1200">
                        <a:effectLst/>
                      </a:endParaRPr>
                    </a:p>
                    <a:p>
                      <a:pPr algn="ctr">
                        <a:lnSpc>
                          <a:spcPct val="107000"/>
                        </a:lnSpc>
                        <a:spcAft>
                          <a:spcPts val="0"/>
                        </a:spcAft>
                      </a:pPr>
                      <a:r>
                        <a:rPr lang="en-US"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2,000 – </a:t>
                      </a:r>
                      <a:r>
                        <a:rPr lang="en-US" sz="1200" dirty="0" smtClean="0">
                          <a:effectLst/>
                        </a:rPr>
                        <a:t>2,440 </a:t>
                      </a:r>
                      <a:r>
                        <a:rPr lang="en-US" sz="1200" dirty="0">
                          <a:effectLst/>
                        </a:rPr>
                        <a:t>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rPr>
                        <a:t>Western edge of PIA to End of LW32</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9675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2312" r="6092"/>
          <a:stretch/>
        </p:blipFill>
        <p:spPr>
          <a:xfrm>
            <a:off x="1267839" y="843558"/>
            <a:ext cx="3746006" cy="3771900"/>
          </a:xfrm>
          <a:prstGeom prst="rect">
            <a:avLst/>
          </a:prstGeom>
          <a:ln>
            <a:solidFill>
              <a:schemeClr val="tx1"/>
            </a:solidFill>
          </a:ln>
        </p:spPr>
      </p:pic>
      <p:sp>
        <p:nvSpPr>
          <p:cNvPr id="6" name="Title 5"/>
          <p:cNvSpPr txBox="1">
            <a:spLocks/>
          </p:cNvSpPr>
          <p:nvPr/>
        </p:nvSpPr>
        <p:spPr bwMode="auto">
          <a:xfrm>
            <a:off x="395536" y="425531"/>
            <a:ext cx="6768752" cy="400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200" b="1" kern="1200">
                <a:solidFill>
                  <a:schemeClr val="tx1"/>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2200" b="1">
                <a:solidFill>
                  <a:schemeClr val="tx1"/>
                </a:solidFill>
                <a:latin typeface="Arial" charset="0"/>
                <a:cs typeface="Arial" charset="0"/>
              </a:defRPr>
            </a:lvl2pPr>
            <a:lvl3pPr algn="l" rtl="0" eaLnBrk="0" fontAlgn="base" hangingPunct="0">
              <a:lnSpc>
                <a:spcPct val="90000"/>
              </a:lnSpc>
              <a:spcBef>
                <a:spcPct val="0"/>
              </a:spcBef>
              <a:spcAft>
                <a:spcPct val="0"/>
              </a:spcAft>
              <a:defRPr sz="2200" b="1">
                <a:solidFill>
                  <a:schemeClr val="tx1"/>
                </a:solidFill>
                <a:latin typeface="Arial" charset="0"/>
                <a:cs typeface="Arial" charset="0"/>
              </a:defRPr>
            </a:lvl3pPr>
            <a:lvl4pPr algn="l" rtl="0" eaLnBrk="0" fontAlgn="base" hangingPunct="0">
              <a:lnSpc>
                <a:spcPct val="90000"/>
              </a:lnSpc>
              <a:spcBef>
                <a:spcPct val="0"/>
              </a:spcBef>
              <a:spcAft>
                <a:spcPct val="0"/>
              </a:spcAft>
              <a:defRPr sz="2200" b="1">
                <a:solidFill>
                  <a:schemeClr val="tx1"/>
                </a:solidFill>
                <a:latin typeface="Arial" charset="0"/>
                <a:cs typeface="Arial" charset="0"/>
              </a:defRPr>
            </a:lvl4pPr>
            <a:lvl5pPr algn="l" rtl="0" eaLnBrk="0" fontAlgn="base" hangingPunct="0">
              <a:lnSpc>
                <a:spcPct val="90000"/>
              </a:lnSpc>
              <a:spcBef>
                <a:spcPct val="0"/>
              </a:spcBef>
              <a:spcAft>
                <a:spcPct val="0"/>
              </a:spcAft>
              <a:defRPr sz="2200" b="1">
                <a:solidFill>
                  <a:schemeClr val="tx1"/>
                </a:solidFill>
                <a:latin typeface="Arial" charset="0"/>
                <a:cs typeface="Arial" charset="0"/>
              </a:defRPr>
            </a:lvl5pPr>
            <a:lvl6pPr marL="457200" algn="l" rtl="0" fontAlgn="base">
              <a:lnSpc>
                <a:spcPct val="90000"/>
              </a:lnSpc>
              <a:spcBef>
                <a:spcPct val="0"/>
              </a:spcBef>
              <a:spcAft>
                <a:spcPct val="0"/>
              </a:spcAft>
              <a:defRPr sz="2200" b="1">
                <a:solidFill>
                  <a:schemeClr val="tx1"/>
                </a:solidFill>
                <a:latin typeface="Arial" charset="0"/>
                <a:cs typeface="Arial" charset="0"/>
              </a:defRPr>
            </a:lvl6pPr>
            <a:lvl7pPr marL="914400" algn="l" rtl="0" fontAlgn="base">
              <a:lnSpc>
                <a:spcPct val="90000"/>
              </a:lnSpc>
              <a:spcBef>
                <a:spcPct val="0"/>
              </a:spcBef>
              <a:spcAft>
                <a:spcPct val="0"/>
              </a:spcAft>
              <a:defRPr sz="2200" b="1">
                <a:solidFill>
                  <a:schemeClr val="tx1"/>
                </a:solidFill>
                <a:latin typeface="Arial" charset="0"/>
                <a:cs typeface="Arial" charset="0"/>
              </a:defRPr>
            </a:lvl7pPr>
            <a:lvl8pPr marL="1371600" algn="l" rtl="0" fontAlgn="base">
              <a:lnSpc>
                <a:spcPct val="90000"/>
              </a:lnSpc>
              <a:spcBef>
                <a:spcPct val="0"/>
              </a:spcBef>
              <a:spcAft>
                <a:spcPct val="0"/>
              </a:spcAft>
              <a:defRPr sz="2200" b="1">
                <a:solidFill>
                  <a:schemeClr val="tx1"/>
                </a:solidFill>
                <a:latin typeface="Arial" charset="0"/>
                <a:cs typeface="Arial" charset="0"/>
              </a:defRPr>
            </a:lvl8pPr>
            <a:lvl9pPr marL="1828800" algn="l" rtl="0" fontAlgn="base">
              <a:lnSpc>
                <a:spcPct val="90000"/>
              </a:lnSpc>
              <a:spcBef>
                <a:spcPct val="0"/>
              </a:spcBef>
              <a:spcAft>
                <a:spcPct val="0"/>
              </a:spcAft>
              <a:defRPr sz="2200" b="1">
                <a:solidFill>
                  <a:schemeClr val="tx1"/>
                </a:solidFill>
                <a:latin typeface="Arial" charset="0"/>
                <a:cs typeface="Arial" charset="0"/>
              </a:defRPr>
            </a:lvl9pPr>
          </a:lstStyle>
          <a:p>
            <a:pPr eaLnBrk="1" hangingPunct="1">
              <a:lnSpc>
                <a:spcPct val="80000"/>
              </a:lnSpc>
            </a:pPr>
            <a:r>
              <a:rPr lang="en-AU" sz="2800" cap="all" spc="-100" dirty="0" smtClean="0">
                <a:solidFill>
                  <a:schemeClr val="bg1">
                    <a:lumMod val="50000"/>
                  </a:schemeClr>
                </a:solidFill>
                <a:ea typeface="Calibri" charset="0"/>
              </a:rPr>
              <a:t>LW32 Approvals Required</a:t>
            </a:r>
            <a:endParaRPr lang="en-AU" sz="2800" cap="all" spc="-100" dirty="0">
              <a:solidFill>
                <a:schemeClr val="bg1">
                  <a:lumMod val="50000"/>
                </a:schemeClr>
              </a:solidFill>
              <a:ea typeface="Calibri" charset="0"/>
            </a:endParaRPr>
          </a:p>
        </p:txBody>
      </p:sp>
      <p:sp>
        <p:nvSpPr>
          <p:cNvPr id="7" name="Rounded Rectangle 6"/>
          <p:cNvSpPr/>
          <p:nvPr/>
        </p:nvSpPr>
        <p:spPr>
          <a:xfrm rot="3280365">
            <a:off x="2533807" y="1936908"/>
            <a:ext cx="1027091" cy="408510"/>
          </a:xfrm>
          <a:prstGeom prst="roundRect">
            <a:avLst/>
          </a:prstGeom>
          <a:noFill/>
          <a:ln w="38100" cap="flat" cmpd="sng" algn="ctr">
            <a:solidFill>
              <a:srgbClr val="00B05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prstClr val="white"/>
              </a:solidFill>
            </a:endParaRPr>
          </a:p>
        </p:txBody>
      </p:sp>
      <p:sp>
        <p:nvSpPr>
          <p:cNvPr id="8" name="Rounded Rectangle 7"/>
          <p:cNvSpPr/>
          <p:nvPr/>
        </p:nvSpPr>
        <p:spPr>
          <a:xfrm rot="3280365">
            <a:off x="3085704" y="2442047"/>
            <a:ext cx="608372" cy="408510"/>
          </a:xfrm>
          <a:prstGeom prst="roundRect">
            <a:avLst/>
          </a:prstGeom>
          <a:noFill/>
          <a:ln w="38100" cap="flat" cmpd="sng" algn="ctr">
            <a:solidFill>
              <a:srgbClr val="143B8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prstClr val="white"/>
              </a:solidFill>
            </a:endParaRPr>
          </a:p>
        </p:txBody>
      </p:sp>
      <p:sp>
        <p:nvSpPr>
          <p:cNvPr id="9" name="Rectangle 8"/>
          <p:cNvSpPr/>
          <p:nvPr/>
        </p:nvSpPr>
        <p:spPr>
          <a:xfrm>
            <a:off x="5519922" y="847951"/>
            <a:ext cx="3156534" cy="3388620"/>
          </a:xfrm>
          <a:prstGeom prst="rect">
            <a:avLst/>
          </a:prstGeom>
        </p:spPr>
        <p:txBody>
          <a:bodyPr wrap="square">
            <a:spAutoFit/>
          </a:bodyPr>
          <a:lstStyle/>
          <a:p>
            <a:pPr>
              <a:spcBef>
                <a:spcPct val="20000"/>
              </a:spcBef>
              <a:buClr>
                <a:srgbClr val="4F81BD"/>
              </a:buClr>
              <a:defRPr/>
            </a:pPr>
            <a:r>
              <a:rPr lang="en-AU" sz="1200" b="1" dirty="0" smtClean="0">
                <a:solidFill>
                  <a:srgbClr val="696D6F"/>
                </a:solidFill>
                <a:ea typeface="Calibri" charset="0"/>
                <a:cs typeface="Calibri" charset="0"/>
              </a:rPr>
              <a:t>Picton </a:t>
            </a:r>
            <a:r>
              <a:rPr lang="en-AU" sz="1200" b="1" dirty="0">
                <a:solidFill>
                  <a:srgbClr val="696D6F"/>
                </a:solidFill>
                <a:ea typeface="Calibri" charset="0"/>
                <a:cs typeface="Calibri" charset="0"/>
              </a:rPr>
              <a:t>Industrial Area </a:t>
            </a:r>
            <a:r>
              <a:rPr lang="en-AU" sz="1200" b="1" dirty="0" smtClean="0">
                <a:solidFill>
                  <a:srgbClr val="696D6F"/>
                </a:solidFill>
                <a:ea typeface="Calibri" charset="0"/>
                <a:cs typeface="Calibri" charset="0"/>
              </a:rPr>
              <a:t>(</a:t>
            </a:r>
            <a:r>
              <a:rPr lang="en-US" sz="1200" b="1" dirty="0">
                <a:solidFill>
                  <a:srgbClr val="696D6F"/>
                </a:solidFill>
                <a:ea typeface="Calibri" charset="0"/>
                <a:cs typeface="Calibri" charset="0"/>
              </a:rPr>
              <a:t>1,400 – 2,000 m)</a:t>
            </a:r>
            <a:endParaRPr lang="en-AU" sz="1200" b="1" dirty="0">
              <a:solidFill>
                <a:srgbClr val="696D6F"/>
              </a:solidFill>
              <a:ea typeface="Calibri" charset="0"/>
              <a:cs typeface="Calibri" charset="0"/>
            </a:endParaRPr>
          </a:p>
          <a:p>
            <a:pPr>
              <a:spcBef>
                <a:spcPct val="20000"/>
              </a:spcBef>
              <a:buClr>
                <a:srgbClr val="4F81BD"/>
              </a:buClr>
              <a:buFont typeface=".LucidaGrandeUI" charset="0"/>
              <a:buNone/>
              <a:defRPr/>
            </a:pPr>
            <a:r>
              <a:rPr lang="en-AU" sz="1200" dirty="0" smtClean="0">
                <a:solidFill>
                  <a:srgbClr val="696D6F"/>
                </a:solidFill>
                <a:ea typeface="Calibri" charset="0"/>
                <a:cs typeface="Calibri" charset="0"/>
              </a:rPr>
              <a:t>“</a:t>
            </a:r>
            <a:r>
              <a:rPr lang="en-AU" sz="1200" dirty="0">
                <a:solidFill>
                  <a:srgbClr val="696D6F"/>
                </a:solidFill>
                <a:ea typeface="Calibri" charset="0"/>
                <a:cs typeface="Calibri" charset="0"/>
              </a:rPr>
              <a:t>zoned Industrial 4a”</a:t>
            </a:r>
          </a:p>
          <a:p>
            <a:pPr marL="128588" indent="-128588">
              <a:spcBef>
                <a:spcPct val="20000"/>
              </a:spcBef>
              <a:buClr>
                <a:srgbClr val="4F81BD"/>
              </a:buClr>
              <a:buFont typeface=".LucidaGrandeUI" charset="0"/>
              <a:buChar char="•"/>
              <a:defRPr/>
            </a:pPr>
            <a:r>
              <a:rPr lang="en-AU" sz="1200" dirty="0" smtClean="0">
                <a:solidFill>
                  <a:srgbClr val="696D6F"/>
                </a:solidFill>
                <a:ea typeface="Calibri" charset="0"/>
                <a:cs typeface="Calibri" charset="0"/>
              </a:rPr>
              <a:t>Compensation Agreements and Property Subsidence Management Plans LW32 </a:t>
            </a:r>
            <a:r>
              <a:rPr lang="en-AU" sz="1200" dirty="0">
                <a:solidFill>
                  <a:srgbClr val="696D6F"/>
                </a:solidFill>
                <a:ea typeface="Calibri" charset="0"/>
                <a:cs typeface="Calibri" charset="0"/>
              </a:rPr>
              <a:t>Picton Industrial Area.  </a:t>
            </a:r>
          </a:p>
          <a:p>
            <a:endParaRPr lang="en-US" sz="900" dirty="0" smtClean="0">
              <a:solidFill>
                <a:prstClr val="black"/>
              </a:solidFill>
            </a:endParaRPr>
          </a:p>
          <a:p>
            <a:pPr marL="128588" indent="-128588">
              <a:buFont typeface="Arial" panose="020B0604020202020204" pitchFamily="34" charset="0"/>
              <a:buChar char="•"/>
            </a:pPr>
            <a:endParaRPr lang="en-US" sz="900" dirty="0">
              <a:solidFill>
                <a:prstClr val="black"/>
              </a:solidFill>
            </a:endParaRPr>
          </a:p>
          <a:p>
            <a:pPr marL="128588" indent="-128588">
              <a:buFont typeface="Arial" panose="020B0604020202020204" pitchFamily="34" charset="0"/>
              <a:buChar char="•"/>
            </a:pPr>
            <a:endParaRPr lang="en-US" sz="900" dirty="0" smtClean="0">
              <a:solidFill>
                <a:prstClr val="black"/>
              </a:solidFill>
            </a:endParaRPr>
          </a:p>
          <a:p>
            <a:pPr>
              <a:spcBef>
                <a:spcPct val="20000"/>
              </a:spcBef>
              <a:buClr>
                <a:srgbClr val="4F81BD"/>
              </a:buClr>
              <a:defRPr/>
            </a:pPr>
            <a:r>
              <a:rPr lang="en-AU" sz="1200" b="1" dirty="0" smtClean="0">
                <a:solidFill>
                  <a:srgbClr val="696D6F"/>
                </a:solidFill>
                <a:ea typeface="Calibri" charset="0"/>
                <a:cs typeface="Calibri" charset="0"/>
              </a:rPr>
              <a:t>Modification 4 Area (</a:t>
            </a:r>
            <a:r>
              <a:rPr lang="en-US" sz="1200" b="1" dirty="0">
                <a:solidFill>
                  <a:srgbClr val="696D6F"/>
                </a:solidFill>
                <a:ea typeface="Calibri" charset="0"/>
                <a:cs typeface="Calibri" charset="0"/>
              </a:rPr>
              <a:t>1,100  - 1,400 m)</a:t>
            </a:r>
            <a:endParaRPr lang="en-AU" sz="1200" b="1" dirty="0">
              <a:solidFill>
                <a:srgbClr val="696D6F"/>
              </a:solidFill>
              <a:ea typeface="Calibri" charset="0"/>
              <a:cs typeface="Calibri" charset="0"/>
            </a:endParaRPr>
          </a:p>
          <a:p>
            <a:pPr>
              <a:spcBef>
                <a:spcPct val="20000"/>
              </a:spcBef>
              <a:buClr>
                <a:srgbClr val="4F81BD"/>
              </a:buClr>
              <a:buFont typeface=".LucidaGrandeUI" charset="0"/>
              <a:buNone/>
              <a:defRPr/>
            </a:pPr>
            <a:r>
              <a:rPr lang="en-AU" sz="1200" dirty="0">
                <a:solidFill>
                  <a:srgbClr val="696D6F"/>
                </a:solidFill>
                <a:ea typeface="Calibri" charset="0"/>
                <a:cs typeface="Calibri" charset="0"/>
              </a:rPr>
              <a:t>“zero subsidence area”</a:t>
            </a:r>
          </a:p>
          <a:p>
            <a:pPr marL="128588" indent="-128588">
              <a:spcBef>
                <a:spcPct val="20000"/>
              </a:spcBef>
              <a:buClr>
                <a:srgbClr val="4F81BD"/>
              </a:buClr>
              <a:buFont typeface=".LucidaGrandeUI" charset="0"/>
              <a:buChar char="•"/>
              <a:defRPr/>
            </a:pPr>
            <a:r>
              <a:rPr lang="en-AU" sz="1200" dirty="0" smtClean="0">
                <a:solidFill>
                  <a:srgbClr val="696D6F"/>
                </a:solidFill>
                <a:ea typeface="Calibri" charset="0"/>
                <a:cs typeface="Calibri" charset="0"/>
              </a:rPr>
              <a:t>Red </a:t>
            </a:r>
            <a:r>
              <a:rPr lang="en-AU" sz="1200" dirty="0">
                <a:solidFill>
                  <a:srgbClr val="696D6F"/>
                </a:solidFill>
                <a:ea typeface="Calibri" charset="0"/>
                <a:cs typeface="Calibri" charset="0"/>
              </a:rPr>
              <a:t>line is boundary of LW32 </a:t>
            </a:r>
            <a:r>
              <a:rPr lang="en-AU" sz="1200" dirty="0" smtClean="0">
                <a:solidFill>
                  <a:srgbClr val="696D6F"/>
                </a:solidFill>
                <a:ea typeface="Calibri" charset="0"/>
                <a:cs typeface="Calibri" charset="0"/>
              </a:rPr>
              <a:t>20 mm subsidence contour. </a:t>
            </a:r>
          </a:p>
          <a:p>
            <a:pPr marL="128588" indent="-128588">
              <a:spcBef>
                <a:spcPct val="20000"/>
              </a:spcBef>
              <a:buClr>
                <a:srgbClr val="4F81BD"/>
              </a:buClr>
              <a:buFont typeface=".LucidaGrandeUI" charset="0"/>
              <a:buChar char="•"/>
              <a:defRPr/>
            </a:pPr>
            <a:r>
              <a:rPr lang="en-AU" sz="1200" dirty="0">
                <a:solidFill>
                  <a:srgbClr val="696D6F"/>
                </a:solidFill>
                <a:ea typeface="Calibri" charset="0"/>
                <a:cs typeface="Calibri" charset="0"/>
              </a:rPr>
              <a:t>Property Subsidence Management </a:t>
            </a:r>
            <a:r>
              <a:rPr lang="en-AU" sz="1200" dirty="0" smtClean="0">
                <a:solidFill>
                  <a:srgbClr val="696D6F"/>
                </a:solidFill>
                <a:ea typeface="Calibri" charset="0"/>
                <a:cs typeface="Calibri" charset="0"/>
              </a:rPr>
              <a:t>Plan for Picton High School</a:t>
            </a:r>
          </a:p>
          <a:p>
            <a:pPr marL="128588" indent="-128588">
              <a:spcBef>
                <a:spcPct val="20000"/>
              </a:spcBef>
              <a:buClr>
                <a:srgbClr val="4F81BD"/>
              </a:buClr>
              <a:buFont typeface=".LucidaGrandeUI" charset="0"/>
              <a:buChar char="•"/>
              <a:defRPr/>
            </a:pPr>
            <a:r>
              <a:rPr lang="en-US" sz="1200" dirty="0" smtClean="0">
                <a:solidFill>
                  <a:srgbClr val="696D6F"/>
                </a:solidFill>
                <a:ea typeface="Calibri" charset="0"/>
                <a:cs typeface="Calibri" charset="0"/>
              </a:rPr>
              <a:t>Front of house risk screening completed</a:t>
            </a:r>
            <a:endParaRPr lang="en-AU" sz="1200" dirty="0" smtClean="0">
              <a:solidFill>
                <a:srgbClr val="696D6F"/>
              </a:solidFill>
              <a:ea typeface="Calibri" charset="0"/>
              <a:cs typeface="Calibri" charset="0"/>
            </a:endParaRPr>
          </a:p>
          <a:p>
            <a:pPr marL="128588" indent="-128588">
              <a:spcBef>
                <a:spcPct val="20000"/>
              </a:spcBef>
              <a:buClr>
                <a:srgbClr val="4F81BD"/>
              </a:buClr>
              <a:buFont typeface=".LucidaGrandeUI" charset="0"/>
              <a:buChar char="•"/>
              <a:defRPr/>
            </a:pPr>
            <a:r>
              <a:rPr lang="en-US" sz="1200" dirty="0" smtClean="0">
                <a:solidFill>
                  <a:srgbClr val="696D6F"/>
                </a:solidFill>
                <a:ea typeface="Calibri" charset="0"/>
                <a:cs typeface="Calibri" charset="0"/>
              </a:rPr>
              <a:t>PMIs and Subsidence Hazard Inspections offered to residences</a:t>
            </a:r>
            <a:endParaRPr lang="en-AU" sz="1200" dirty="0">
              <a:solidFill>
                <a:srgbClr val="696D6F"/>
              </a:solidFill>
              <a:ea typeface="Calibri" charset="0"/>
              <a:cs typeface="Calibri" charset="0"/>
            </a:endParaRPr>
          </a:p>
        </p:txBody>
      </p:sp>
      <p:cxnSp>
        <p:nvCxnSpPr>
          <p:cNvPr id="11" name="Straight Arrow Connector 10"/>
          <p:cNvCxnSpPr/>
          <p:nvPr/>
        </p:nvCxnSpPr>
        <p:spPr>
          <a:xfrm flipH="1">
            <a:off x="2879030" y="995529"/>
            <a:ext cx="2640892" cy="98745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389890" y="2690217"/>
            <a:ext cx="2087554" cy="24157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853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normAutofit/>
          </a:bodyPr>
          <a:lstStyle/>
          <a:p>
            <a:r>
              <a:rPr lang="en-US" b="1" dirty="0" smtClean="0">
                <a:latin typeface="Arial" pitchFamily="34" charset="0"/>
                <a:cs typeface="Arial" pitchFamily="34" charset="0"/>
              </a:rPr>
              <a:t>Western Domain</a:t>
            </a:r>
            <a:endParaRPr lang="en-AU" b="1" dirty="0">
              <a:latin typeface="Arial" pitchFamily="34" charset="0"/>
              <a:cs typeface="Arial" pitchFamily="34" charset="0"/>
            </a:endParaRPr>
          </a:p>
        </p:txBody>
      </p:sp>
      <p:pic>
        <p:nvPicPr>
          <p:cNvPr id="6" name="Picture 5"/>
          <p:cNvPicPr>
            <a:picLocks noChangeAspect="1"/>
          </p:cNvPicPr>
          <p:nvPr/>
        </p:nvPicPr>
        <p:blipFill>
          <a:blip r:embed="rId2"/>
          <a:stretch>
            <a:fillRect/>
          </a:stretch>
        </p:blipFill>
        <p:spPr>
          <a:xfrm>
            <a:off x="755576" y="843558"/>
            <a:ext cx="3304247" cy="3786278"/>
          </a:xfrm>
          <a:prstGeom prst="rect">
            <a:avLst/>
          </a:prstGeom>
        </p:spPr>
      </p:pic>
      <p:sp>
        <p:nvSpPr>
          <p:cNvPr id="4" name="Content Placeholder 3"/>
          <p:cNvSpPr>
            <a:spLocks noGrp="1"/>
          </p:cNvSpPr>
          <p:nvPr>
            <p:ph sz="half" idx="13"/>
          </p:nvPr>
        </p:nvSpPr>
        <p:spPr>
          <a:xfrm>
            <a:off x="4211960" y="771550"/>
            <a:ext cx="4752528" cy="3672409"/>
          </a:xfrm>
        </p:spPr>
        <p:txBody>
          <a:bodyPr/>
          <a:lstStyle/>
          <a:p>
            <a:pPr marL="0" indent="0">
              <a:buNone/>
            </a:pPr>
            <a:r>
              <a:rPr lang="en-US" b="1" dirty="0" smtClean="0"/>
              <a:t>LWs 33 to 35</a:t>
            </a:r>
            <a:endParaRPr lang="en-AU" b="1" dirty="0" smtClean="0"/>
          </a:p>
          <a:p>
            <a:r>
              <a:rPr lang="en-AU" sz="1600" dirty="0" smtClean="0"/>
              <a:t>Three LWs (LW33 to 35) currently proposed within Western Domain </a:t>
            </a:r>
          </a:p>
          <a:p>
            <a:r>
              <a:rPr lang="en-AU" sz="1600" dirty="0" smtClean="0"/>
              <a:t>Extraction time frame 2019 to 2021</a:t>
            </a:r>
          </a:p>
          <a:p>
            <a:r>
              <a:rPr lang="en-AU" sz="1600" dirty="0" smtClean="0"/>
              <a:t>Extraction Plan secondary approval</a:t>
            </a:r>
          </a:p>
          <a:p>
            <a:endParaRPr lang="en-US" b="1" dirty="0" smtClean="0"/>
          </a:p>
          <a:p>
            <a:pPr marL="0" indent="0">
              <a:buNone/>
            </a:pPr>
            <a:r>
              <a:rPr lang="en-US" b="1" dirty="0" smtClean="0"/>
              <a:t>LW 36 &amp; 37</a:t>
            </a:r>
            <a:endParaRPr lang="en-AU" b="1" dirty="0" smtClean="0"/>
          </a:p>
          <a:p>
            <a:r>
              <a:rPr lang="en-AU" sz="1600" dirty="0" smtClean="0"/>
              <a:t>Investigating two additional LWs (LW36 to 37)</a:t>
            </a:r>
          </a:p>
          <a:p>
            <a:r>
              <a:rPr lang="en-AU" sz="1600" dirty="0" smtClean="0"/>
              <a:t>Potential 1 to 2 years additional extraction time frame</a:t>
            </a:r>
          </a:p>
          <a:p>
            <a:r>
              <a:rPr lang="en-AU" sz="1600" dirty="0"/>
              <a:t>Extraction Plan secondary approval</a:t>
            </a:r>
          </a:p>
          <a:p>
            <a:endParaRPr lang="en-AU" dirty="0"/>
          </a:p>
        </p:txBody>
      </p:sp>
      <p:sp>
        <p:nvSpPr>
          <p:cNvPr id="3" name="Oval 2"/>
          <p:cNvSpPr/>
          <p:nvPr/>
        </p:nvSpPr>
        <p:spPr>
          <a:xfrm rot="1977729">
            <a:off x="3216167" y="1640048"/>
            <a:ext cx="253603" cy="914400"/>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Oval 6"/>
          <p:cNvSpPr/>
          <p:nvPr/>
        </p:nvSpPr>
        <p:spPr>
          <a:xfrm rot="5400000">
            <a:off x="1518022" y="1640048"/>
            <a:ext cx="253603" cy="914400"/>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61742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Tahmoor South Project </a:t>
            </a:r>
          </a:p>
        </p:txBody>
      </p:sp>
      <p:sp>
        <p:nvSpPr>
          <p:cNvPr id="3" name="Text Placeholder 2"/>
          <p:cNvSpPr>
            <a:spLocks noGrp="1"/>
          </p:cNvSpPr>
          <p:nvPr>
            <p:ph type="body" idx="1"/>
          </p:nvPr>
        </p:nvSpPr>
        <p:spPr>
          <a:xfrm>
            <a:off x="50131" y="800100"/>
            <a:ext cx="4248472" cy="3943350"/>
          </a:xfrm>
        </p:spPr>
        <p:txBody>
          <a:bodyPr>
            <a:normAutofit/>
          </a:bodyPr>
          <a:lstStyle/>
          <a:p>
            <a:pPr>
              <a:lnSpc>
                <a:spcPct val="120000"/>
              </a:lnSpc>
              <a:spcBef>
                <a:spcPts val="450"/>
              </a:spcBef>
            </a:pPr>
            <a:r>
              <a:rPr lang="en-AU" sz="1400" dirty="0"/>
              <a:t>Key project components:</a:t>
            </a:r>
          </a:p>
          <a:p>
            <a:pPr lvl="1">
              <a:lnSpc>
                <a:spcPct val="120000"/>
              </a:lnSpc>
              <a:spcBef>
                <a:spcPts val="450"/>
              </a:spcBef>
            </a:pPr>
            <a:r>
              <a:rPr lang="en-AU" sz="1200" dirty="0"/>
              <a:t>Commencement after completion of Tahmoor North </a:t>
            </a:r>
            <a:r>
              <a:rPr lang="en-AU" sz="1200" dirty="0" err="1"/>
              <a:t>longwalls</a:t>
            </a:r>
            <a:r>
              <a:rPr lang="en-AU" sz="1200" dirty="0"/>
              <a:t> in 2022</a:t>
            </a:r>
          </a:p>
          <a:p>
            <a:pPr lvl="1">
              <a:lnSpc>
                <a:spcPct val="120000"/>
              </a:lnSpc>
              <a:spcBef>
                <a:spcPts val="450"/>
              </a:spcBef>
            </a:pPr>
            <a:r>
              <a:rPr lang="en-AU" sz="1200" dirty="0" smtClean="0"/>
              <a:t>Mine extension for 13 years to 2035</a:t>
            </a:r>
          </a:p>
          <a:p>
            <a:pPr lvl="1">
              <a:lnSpc>
                <a:spcPct val="120000"/>
              </a:lnSpc>
              <a:spcBef>
                <a:spcPts val="450"/>
              </a:spcBef>
            </a:pPr>
            <a:r>
              <a:rPr lang="en-AU" sz="1200" dirty="0" smtClean="0"/>
              <a:t>Longwall </a:t>
            </a:r>
            <a:r>
              <a:rPr lang="en-AU" sz="1200" dirty="0"/>
              <a:t>mining in the central </a:t>
            </a:r>
            <a:r>
              <a:rPr lang="en-AU" sz="1200" dirty="0" smtClean="0"/>
              <a:t>domain</a:t>
            </a:r>
            <a:endParaRPr lang="en-AU" sz="1200" dirty="0"/>
          </a:p>
          <a:p>
            <a:pPr lvl="1">
              <a:lnSpc>
                <a:spcPct val="120000"/>
              </a:lnSpc>
              <a:spcBef>
                <a:spcPts val="450"/>
              </a:spcBef>
            </a:pPr>
            <a:r>
              <a:rPr lang="en-AU" sz="1200" dirty="0" smtClean="0"/>
              <a:t>Extraction </a:t>
            </a:r>
            <a:r>
              <a:rPr lang="en-AU" sz="1200" dirty="0"/>
              <a:t>of up to </a:t>
            </a:r>
            <a:r>
              <a:rPr lang="en-AU" sz="1200" dirty="0" smtClean="0"/>
              <a:t>4 Mt </a:t>
            </a:r>
            <a:r>
              <a:rPr lang="en-AU" sz="1200" dirty="0"/>
              <a:t>of ROM coal per annum</a:t>
            </a:r>
          </a:p>
          <a:p>
            <a:pPr lvl="1">
              <a:lnSpc>
                <a:spcPct val="120000"/>
              </a:lnSpc>
              <a:spcBef>
                <a:spcPts val="450"/>
              </a:spcBef>
            </a:pPr>
            <a:r>
              <a:rPr lang="en-AU" sz="1200" dirty="0"/>
              <a:t>Mine development, including underground redevelopment, </a:t>
            </a:r>
            <a:r>
              <a:rPr lang="en-AU" sz="1200" dirty="0" smtClean="0"/>
              <a:t>pre-gas </a:t>
            </a:r>
            <a:r>
              <a:rPr lang="en-AU" sz="1200" dirty="0"/>
              <a:t>drainage and service connection</a:t>
            </a:r>
          </a:p>
          <a:p>
            <a:pPr lvl="1">
              <a:lnSpc>
                <a:spcPct val="120000"/>
              </a:lnSpc>
              <a:spcBef>
                <a:spcPts val="450"/>
              </a:spcBef>
            </a:pPr>
            <a:r>
              <a:rPr lang="en-AU" sz="1200" dirty="0"/>
              <a:t>Expansion of the REA</a:t>
            </a:r>
          </a:p>
          <a:p>
            <a:pPr lvl="1">
              <a:lnSpc>
                <a:spcPct val="120000"/>
              </a:lnSpc>
              <a:spcBef>
                <a:spcPts val="450"/>
              </a:spcBef>
            </a:pPr>
            <a:r>
              <a:rPr lang="en-AU" sz="1200" dirty="0"/>
              <a:t>Limited upgrades to existing surface facilities</a:t>
            </a:r>
          </a:p>
          <a:p>
            <a:pPr lvl="1">
              <a:lnSpc>
                <a:spcPct val="120000"/>
              </a:lnSpc>
              <a:spcBef>
                <a:spcPts val="450"/>
              </a:spcBef>
            </a:pPr>
            <a:r>
              <a:rPr lang="en-AU" sz="1200" dirty="0"/>
              <a:t>Continued rail transport of product coal to Port </a:t>
            </a:r>
            <a:r>
              <a:rPr lang="en-AU" sz="1200" dirty="0" smtClean="0"/>
              <a:t>Kembla and Newcastle (from time to time)</a:t>
            </a:r>
            <a:endParaRPr lang="en-AU" sz="1200" dirty="0"/>
          </a:p>
        </p:txBody>
      </p:sp>
      <p:pic>
        <p:nvPicPr>
          <p:cNvPr id="4" name="Picture 3"/>
          <p:cNvPicPr>
            <a:picLocks noChangeAspect="1"/>
          </p:cNvPicPr>
          <p:nvPr/>
        </p:nvPicPr>
        <p:blipFill>
          <a:blip r:embed="rId3"/>
          <a:stretch>
            <a:fillRect/>
          </a:stretch>
        </p:blipFill>
        <p:spPr>
          <a:xfrm>
            <a:off x="4298603" y="778510"/>
            <a:ext cx="4845397" cy="4364990"/>
          </a:xfrm>
          <a:prstGeom prst="rect">
            <a:avLst/>
          </a:prstGeom>
        </p:spPr>
      </p:pic>
    </p:spTree>
    <p:extLst>
      <p:ext uri="{BB962C8B-B14F-4D97-AF65-F5344CB8AC3E}">
        <p14:creationId xmlns:p14="http://schemas.microsoft.com/office/powerpoint/2010/main" val="1947031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8195"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a:solidFill>
                  <a:schemeClr val="bg1"/>
                </a:solidFill>
              </a:rPr>
              <a:t>Subsidence Modelling</a:t>
            </a:r>
          </a:p>
        </p:txBody>
      </p:sp>
    </p:spTree>
    <p:extLst>
      <p:ext uri="{BB962C8B-B14F-4D97-AF65-F5344CB8AC3E}">
        <p14:creationId xmlns:p14="http://schemas.microsoft.com/office/powerpoint/2010/main" val="79685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7579"/>
          </a:xfrm>
        </p:spPr>
        <p:txBody>
          <a:bodyPr/>
          <a:lstStyle/>
          <a:p>
            <a:r>
              <a:rPr lang="en-AU" b="1" dirty="0">
                <a:latin typeface="Arial" pitchFamily="34" charset="0"/>
                <a:cs typeface="Arial" pitchFamily="34" charset="0"/>
              </a:rPr>
              <a:t>Agenda</a:t>
            </a:r>
            <a:endParaRPr lang="en-AU" b="1" dirty="0"/>
          </a:p>
        </p:txBody>
      </p:sp>
      <p:sp>
        <p:nvSpPr>
          <p:cNvPr id="3" name="Content Placeholder 2"/>
          <p:cNvSpPr>
            <a:spLocks noGrp="1"/>
          </p:cNvSpPr>
          <p:nvPr>
            <p:ph idx="1"/>
          </p:nvPr>
        </p:nvSpPr>
        <p:spPr>
          <a:xfrm>
            <a:off x="457200" y="843558"/>
            <a:ext cx="8229600" cy="3600401"/>
          </a:xfrm>
        </p:spPr>
        <p:txBody>
          <a:bodyPr/>
          <a:lstStyle/>
          <a:p>
            <a:pPr>
              <a:spcBef>
                <a:spcPts val="1200"/>
              </a:spcBef>
              <a:spcAft>
                <a:spcPts val="600"/>
              </a:spcAft>
            </a:pPr>
            <a:r>
              <a:rPr lang="en-AU" dirty="0" smtClean="0">
                <a:latin typeface="Arial" pitchFamily="34" charset="0"/>
                <a:cs typeface="Arial" pitchFamily="34" charset="0"/>
              </a:rPr>
              <a:t>Overview of Modification 4 Proposal</a:t>
            </a:r>
            <a:endParaRPr lang="en-AU" dirty="0">
              <a:latin typeface="Arial" pitchFamily="34" charset="0"/>
              <a:cs typeface="Arial" pitchFamily="34" charset="0"/>
            </a:endParaRPr>
          </a:p>
          <a:p>
            <a:pPr>
              <a:spcBef>
                <a:spcPts val="1200"/>
              </a:spcBef>
              <a:spcAft>
                <a:spcPts val="600"/>
              </a:spcAft>
            </a:pPr>
            <a:r>
              <a:rPr lang="en-AU" dirty="0" smtClean="0">
                <a:latin typeface="Arial" pitchFamily="34" charset="0"/>
                <a:cs typeface="Arial" pitchFamily="34" charset="0"/>
              </a:rPr>
              <a:t>Status of Tahmoor Mine and Longwalls</a:t>
            </a:r>
            <a:endParaRPr lang="en-AU" dirty="0">
              <a:latin typeface="Arial" pitchFamily="34" charset="0"/>
              <a:cs typeface="Arial" pitchFamily="34" charset="0"/>
            </a:endParaRPr>
          </a:p>
          <a:p>
            <a:pPr>
              <a:spcBef>
                <a:spcPts val="1200"/>
              </a:spcBef>
              <a:spcAft>
                <a:spcPts val="600"/>
              </a:spcAft>
            </a:pPr>
            <a:r>
              <a:rPr lang="en-AU" dirty="0" smtClean="0">
                <a:latin typeface="Arial" pitchFamily="34" charset="0"/>
                <a:cs typeface="Arial" pitchFamily="34" charset="0"/>
              </a:rPr>
              <a:t>Subsidence Modelling</a:t>
            </a:r>
          </a:p>
          <a:p>
            <a:pPr>
              <a:spcBef>
                <a:spcPts val="1200"/>
              </a:spcBef>
              <a:spcAft>
                <a:spcPts val="600"/>
              </a:spcAft>
            </a:pPr>
            <a:r>
              <a:rPr lang="en-AU" dirty="0" smtClean="0">
                <a:latin typeface="Arial" pitchFamily="34" charset="0"/>
                <a:cs typeface="Arial" pitchFamily="34" charset="0"/>
              </a:rPr>
              <a:t>Subsidence Impacts</a:t>
            </a:r>
          </a:p>
          <a:p>
            <a:pPr>
              <a:spcBef>
                <a:spcPts val="1200"/>
              </a:spcBef>
              <a:spcAft>
                <a:spcPts val="600"/>
              </a:spcAft>
            </a:pPr>
            <a:r>
              <a:rPr lang="en-AU" dirty="0" smtClean="0">
                <a:latin typeface="Arial" pitchFamily="34" charset="0"/>
                <a:cs typeface="Arial" pitchFamily="34" charset="0"/>
              </a:rPr>
              <a:t>Consultation &amp; Stakeholder Engagement</a:t>
            </a:r>
            <a:endParaRPr lang="en-AU" dirty="0">
              <a:latin typeface="Arial" pitchFamily="34" charset="0"/>
              <a:cs typeface="Arial" pitchFamily="34" charset="0"/>
            </a:endParaRPr>
          </a:p>
          <a:p>
            <a:endParaRPr lang="en-US" sz="1600" dirty="0"/>
          </a:p>
          <a:p>
            <a:endParaRPr lang="en-AU" sz="1600" dirty="0" smtClean="0"/>
          </a:p>
        </p:txBody>
      </p:sp>
    </p:spTree>
    <p:extLst>
      <p:ext uri="{BB962C8B-B14F-4D97-AF65-F5344CB8AC3E}">
        <p14:creationId xmlns:p14="http://schemas.microsoft.com/office/powerpoint/2010/main" val="459203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1998 EIS Methodology</a:t>
            </a:r>
            <a:endParaRPr lang="en-AU" b="1" dirty="0"/>
          </a:p>
        </p:txBody>
      </p:sp>
      <p:sp>
        <p:nvSpPr>
          <p:cNvPr id="6" name="Content Placeholder 5"/>
          <p:cNvSpPr>
            <a:spLocks noGrp="1"/>
          </p:cNvSpPr>
          <p:nvPr>
            <p:ph idx="1"/>
          </p:nvPr>
        </p:nvSpPr>
        <p:spPr>
          <a:xfrm>
            <a:off x="457200" y="771550"/>
            <a:ext cx="8229600" cy="3672409"/>
          </a:xfrm>
        </p:spPr>
        <p:txBody>
          <a:bodyPr/>
          <a:lstStyle/>
          <a:p>
            <a:r>
              <a:rPr lang="en-US" dirty="0"/>
              <a:t>Tahmoor North Project  EIS was completed in 1998. </a:t>
            </a:r>
          </a:p>
          <a:p>
            <a:r>
              <a:rPr lang="en-US" dirty="0"/>
              <a:t>The 1998 EIS impact assessments for residences and built structures was based upon the statistical distribution of measured strains over TCCO </a:t>
            </a:r>
            <a:r>
              <a:rPr lang="en-US" dirty="0" err="1"/>
              <a:t>Longwalls</a:t>
            </a:r>
            <a:r>
              <a:rPr lang="en-US" dirty="0"/>
              <a:t> 3 to 7 and 9 and statistical distribution of buildings within particular length ranges.</a:t>
            </a:r>
          </a:p>
          <a:p>
            <a:r>
              <a:rPr lang="en-US" dirty="0"/>
              <a:t>This method provided a statistical distribution of likely overall impacts due to the proposed extraction of longwalls directly beneath a group of houses. </a:t>
            </a:r>
          </a:p>
          <a:p>
            <a:r>
              <a:rPr lang="en-US" dirty="0"/>
              <a:t>However, the Modification 4 area is located more than 200 metres from the nearest edge of the proposed mining area. </a:t>
            </a:r>
          </a:p>
          <a:p>
            <a:r>
              <a:rPr lang="en-US" dirty="0"/>
              <a:t>The method adopted at the time of preparing the EIS was not designed to be applied in this situation.</a:t>
            </a:r>
            <a:endParaRPr lang="en-AU" dirty="0"/>
          </a:p>
        </p:txBody>
      </p:sp>
    </p:spTree>
    <p:extLst>
      <p:ext uri="{BB962C8B-B14F-4D97-AF65-F5344CB8AC3E}">
        <p14:creationId xmlns:p14="http://schemas.microsoft.com/office/powerpoint/2010/main" val="416379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Current Methodology</a:t>
            </a:r>
            <a:endParaRPr lang="en-AU" b="1" dirty="0"/>
          </a:p>
        </p:txBody>
      </p:sp>
      <p:sp>
        <p:nvSpPr>
          <p:cNvPr id="6" name="Content Placeholder 5"/>
          <p:cNvSpPr>
            <a:spLocks noGrp="1"/>
          </p:cNvSpPr>
          <p:nvPr>
            <p:ph idx="1"/>
          </p:nvPr>
        </p:nvSpPr>
        <p:spPr>
          <a:xfrm>
            <a:off x="457200" y="771550"/>
            <a:ext cx="8229600" cy="3672409"/>
          </a:xfrm>
        </p:spPr>
        <p:txBody>
          <a:bodyPr/>
          <a:lstStyle/>
          <a:p>
            <a:r>
              <a:rPr lang="en-US" sz="1600" dirty="0"/>
              <a:t>Probabilistic assessment of impacts on houses based on findings of two parallel studies</a:t>
            </a:r>
          </a:p>
          <a:p>
            <a:pPr lvl="1"/>
            <a:r>
              <a:rPr lang="en-US" sz="1600" dirty="0">
                <a:latin typeface="+mn-lt"/>
              </a:rPr>
              <a:t>ACARP Research Project C12015</a:t>
            </a:r>
          </a:p>
          <a:p>
            <a:pPr lvl="1"/>
            <a:r>
              <a:rPr lang="en-US" sz="1600" dirty="0">
                <a:latin typeface="+mn-lt"/>
              </a:rPr>
              <a:t>Study for Tahmoor Mine at request of DPI (now Resources Regulator)</a:t>
            </a:r>
          </a:p>
          <a:p>
            <a:r>
              <a:rPr lang="en-US" sz="1600" dirty="0"/>
              <a:t>Over 1000 buildings experienced subsidence movements during mining of LWs 22-24</a:t>
            </a:r>
            <a:r>
              <a:rPr lang="en-AU" sz="1600" dirty="0"/>
              <a:t>, with impacts at 150 houses.</a:t>
            </a:r>
          </a:p>
          <a:p>
            <a:r>
              <a:rPr lang="en-AU" sz="1600" dirty="0"/>
              <a:t>Statistical analysis of various factors (subsidence movements, structure type, age).</a:t>
            </a:r>
          </a:p>
          <a:p>
            <a:r>
              <a:rPr lang="en-AU" sz="1600" dirty="0"/>
              <a:t>Mining-induced curvature and structure type selected as parameters for probabilistic assessment method.</a:t>
            </a:r>
          </a:p>
          <a:p>
            <a:r>
              <a:rPr lang="en-US" sz="1600" dirty="0"/>
              <a:t>A second check on probabilistic method also applied for Mod 4 application</a:t>
            </a:r>
          </a:p>
          <a:p>
            <a:pPr lvl="1"/>
            <a:r>
              <a:rPr lang="en-US" sz="1600" dirty="0">
                <a:latin typeface="+mn-lt"/>
              </a:rPr>
              <a:t>Plot of actual claims to date beyond edges of longwalls</a:t>
            </a:r>
          </a:p>
          <a:p>
            <a:pPr lvl="1"/>
            <a:r>
              <a:rPr lang="en-US" sz="1600" dirty="0">
                <a:latin typeface="+mn-lt"/>
              </a:rPr>
              <a:t>No impacts reported at offset distances equivalent to Mod 4 area</a:t>
            </a:r>
          </a:p>
        </p:txBody>
      </p:sp>
    </p:spTree>
    <p:extLst>
      <p:ext uri="{BB962C8B-B14F-4D97-AF65-F5344CB8AC3E}">
        <p14:creationId xmlns:p14="http://schemas.microsoft.com/office/powerpoint/2010/main" val="2853388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Tensile Strain</a:t>
            </a:r>
            <a:endParaRPr lang="en-AU" b="1" dirty="0"/>
          </a:p>
        </p:txBody>
      </p:sp>
      <p:pic>
        <p:nvPicPr>
          <p:cNvPr id="4" name="Picture 3"/>
          <p:cNvPicPr>
            <a:picLocks noChangeAspect="1"/>
          </p:cNvPicPr>
          <p:nvPr/>
        </p:nvPicPr>
        <p:blipFill>
          <a:blip r:embed="rId2"/>
          <a:stretch>
            <a:fillRect/>
          </a:stretch>
        </p:blipFill>
        <p:spPr>
          <a:xfrm>
            <a:off x="923925" y="976312"/>
            <a:ext cx="7296150" cy="3190875"/>
          </a:xfrm>
          <a:prstGeom prst="rect">
            <a:avLst/>
          </a:prstGeom>
        </p:spPr>
      </p:pic>
    </p:spTree>
    <p:extLst>
      <p:ext uri="{BB962C8B-B14F-4D97-AF65-F5344CB8AC3E}">
        <p14:creationId xmlns:p14="http://schemas.microsoft.com/office/powerpoint/2010/main" val="37306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Compressive Strain</a:t>
            </a:r>
            <a:endParaRPr lang="en-AU" b="1" dirty="0"/>
          </a:p>
        </p:txBody>
      </p:sp>
      <p:pic>
        <p:nvPicPr>
          <p:cNvPr id="3" name="Picture 2"/>
          <p:cNvPicPr>
            <a:picLocks noChangeAspect="1"/>
          </p:cNvPicPr>
          <p:nvPr/>
        </p:nvPicPr>
        <p:blipFill>
          <a:blip r:embed="rId2"/>
          <a:stretch>
            <a:fillRect/>
          </a:stretch>
        </p:blipFill>
        <p:spPr>
          <a:xfrm>
            <a:off x="757237" y="1004887"/>
            <a:ext cx="7629525" cy="3133725"/>
          </a:xfrm>
          <a:prstGeom prst="rect">
            <a:avLst/>
          </a:prstGeom>
        </p:spPr>
      </p:pic>
    </p:spTree>
    <p:extLst>
      <p:ext uri="{BB962C8B-B14F-4D97-AF65-F5344CB8AC3E}">
        <p14:creationId xmlns:p14="http://schemas.microsoft.com/office/powerpoint/2010/main" val="160219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9219"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a:solidFill>
                  <a:schemeClr val="bg1"/>
                </a:solidFill>
              </a:rPr>
              <a:t>Subsidence Impacts</a:t>
            </a:r>
          </a:p>
        </p:txBody>
      </p:sp>
    </p:spTree>
    <p:extLst>
      <p:ext uri="{BB962C8B-B14F-4D97-AF65-F5344CB8AC3E}">
        <p14:creationId xmlns:p14="http://schemas.microsoft.com/office/powerpoint/2010/main" val="69173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Subsidence Predictions</a:t>
            </a:r>
            <a:endParaRPr lang="en-AU" b="1" dirty="0"/>
          </a:p>
        </p:txBody>
      </p:sp>
      <p:pic>
        <p:nvPicPr>
          <p:cNvPr id="3" name="Picture 2">
            <a:extLst>
              <a:ext uri="{FF2B5EF4-FFF2-40B4-BE49-F238E27FC236}">
                <a16:creationId xmlns:a16="http://schemas.microsoft.com/office/drawing/2014/main" xmlns="" id="{35B60A86-6BBA-47D2-810C-A584271E3545}"/>
              </a:ext>
            </a:extLst>
          </p:cNvPr>
          <p:cNvPicPr>
            <a:picLocks noChangeAspect="1"/>
          </p:cNvPicPr>
          <p:nvPr/>
        </p:nvPicPr>
        <p:blipFill rotWithShape="1">
          <a:blip r:embed="rId2"/>
          <a:srcRect t="17801" b="31800"/>
          <a:stretch/>
        </p:blipFill>
        <p:spPr>
          <a:xfrm>
            <a:off x="1691680" y="744969"/>
            <a:ext cx="4968552" cy="3841713"/>
          </a:xfrm>
          <a:prstGeom prst="rect">
            <a:avLst/>
          </a:prstGeom>
        </p:spPr>
      </p:pic>
    </p:spTree>
    <p:extLst>
      <p:ext uri="{BB962C8B-B14F-4D97-AF65-F5344CB8AC3E}">
        <p14:creationId xmlns:p14="http://schemas.microsoft.com/office/powerpoint/2010/main" val="1010806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Dwellings</a:t>
            </a:r>
            <a:endParaRPr lang="en-AU" b="1" dirty="0"/>
          </a:p>
        </p:txBody>
      </p:sp>
      <p:graphicFrame>
        <p:nvGraphicFramePr>
          <p:cNvPr id="5" name="Table 4"/>
          <p:cNvGraphicFramePr>
            <a:graphicFrameLocks noGrp="1"/>
          </p:cNvGraphicFramePr>
          <p:nvPr>
            <p:extLst/>
          </p:nvPr>
        </p:nvGraphicFramePr>
        <p:xfrm>
          <a:off x="323526" y="915566"/>
          <a:ext cx="8496945" cy="3978550"/>
        </p:xfrm>
        <a:graphic>
          <a:graphicData uri="http://schemas.openxmlformats.org/drawingml/2006/table">
            <a:tbl>
              <a:tblPr firstRow="1" bandRow="1">
                <a:tableStyleId>{5C22544A-7EE6-4342-B048-85BDC9FD1C3A}</a:tableStyleId>
              </a:tblPr>
              <a:tblGrid>
                <a:gridCol w="1699389">
                  <a:extLst>
                    <a:ext uri="{9D8B030D-6E8A-4147-A177-3AD203B41FA5}">
                      <a16:colId xmlns:a16="http://schemas.microsoft.com/office/drawing/2014/main" xmlns="" val="4146678361"/>
                    </a:ext>
                  </a:extLst>
                </a:gridCol>
                <a:gridCol w="1699389">
                  <a:extLst>
                    <a:ext uri="{9D8B030D-6E8A-4147-A177-3AD203B41FA5}">
                      <a16:colId xmlns:a16="http://schemas.microsoft.com/office/drawing/2014/main" xmlns="" val="901711872"/>
                    </a:ext>
                  </a:extLst>
                </a:gridCol>
                <a:gridCol w="1699389">
                  <a:extLst>
                    <a:ext uri="{9D8B030D-6E8A-4147-A177-3AD203B41FA5}">
                      <a16:colId xmlns:a16="http://schemas.microsoft.com/office/drawing/2014/main" xmlns="" val="1275881415"/>
                    </a:ext>
                  </a:extLst>
                </a:gridCol>
                <a:gridCol w="1699389">
                  <a:extLst>
                    <a:ext uri="{9D8B030D-6E8A-4147-A177-3AD203B41FA5}">
                      <a16:colId xmlns:a16="http://schemas.microsoft.com/office/drawing/2014/main" xmlns="" val="4027967583"/>
                    </a:ext>
                  </a:extLst>
                </a:gridCol>
                <a:gridCol w="1699389">
                  <a:extLst>
                    <a:ext uri="{9D8B030D-6E8A-4147-A177-3AD203B41FA5}">
                      <a16:colId xmlns:a16="http://schemas.microsoft.com/office/drawing/2014/main" xmlns="" val="1485111651"/>
                    </a:ext>
                  </a:extLst>
                </a:gridCol>
              </a:tblGrid>
              <a:tr h="564062">
                <a:tc>
                  <a:txBody>
                    <a:bodyPr/>
                    <a:lstStyle/>
                    <a:p>
                      <a:pPr algn="ctr"/>
                      <a:r>
                        <a:rPr lang="en-US" sz="1400" dirty="0"/>
                        <a:t>No. of Dwellings</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Subsidence</a:t>
                      </a:r>
                    </a:p>
                    <a:p>
                      <a:pPr algn="ctr"/>
                      <a:r>
                        <a:rPr lang="en-AU" sz="1400" b="1" i="0" u="none" strike="noStrike" kern="1200" baseline="0" dirty="0">
                          <a:solidFill>
                            <a:schemeClr val="lt1"/>
                          </a:solidFill>
                          <a:latin typeface="+mn-lt"/>
                          <a:ea typeface="+mn-ea"/>
                          <a:cs typeface="+mn-cs"/>
                        </a:rPr>
                        <a:t>(mm)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 Tilt</a:t>
                      </a:r>
                    </a:p>
                    <a:p>
                      <a:pPr algn="ctr"/>
                      <a:r>
                        <a:rPr lang="en-AU" sz="1400" b="1" i="0" u="none" strike="noStrike" kern="1200" baseline="0" dirty="0">
                          <a:solidFill>
                            <a:schemeClr val="lt1"/>
                          </a:solidFill>
                          <a:latin typeface="+mn-lt"/>
                          <a:ea typeface="+mn-ea"/>
                          <a:cs typeface="+mn-cs"/>
                        </a:rPr>
                        <a:t>(mm/m)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Hogging</a:t>
                      </a:r>
                    </a:p>
                    <a:p>
                      <a:pPr algn="ctr"/>
                      <a:r>
                        <a:rPr lang="en-AU" sz="1400" b="1" i="0" u="none" strike="noStrike" kern="1200" baseline="0" dirty="0">
                          <a:solidFill>
                            <a:schemeClr val="lt1"/>
                          </a:solidFill>
                          <a:latin typeface="+mn-lt"/>
                          <a:ea typeface="+mn-ea"/>
                          <a:cs typeface="+mn-cs"/>
                        </a:rPr>
                        <a:t>Curvature</a:t>
                      </a:r>
                    </a:p>
                    <a:p>
                      <a:pPr algn="ctr"/>
                      <a:r>
                        <a:rPr lang="en-AU" sz="1400" b="1" i="0" u="none" strike="noStrike" kern="1200" baseline="0" dirty="0">
                          <a:solidFill>
                            <a:schemeClr val="lt1"/>
                          </a:solidFill>
                          <a:latin typeface="+mn-lt"/>
                          <a:ea typeface="+mn-ea"/>
                          <a:cs typeface="+mn-cs"/>
                        </a:rPr>
                        <a:t>(1/km)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Sagging</a:t>
                      </a:r>
                    </a:p>
                    <a:p>
                      <a:pPr algn="ctr"/>
                      <a:r>
                        <a:rPr lang="en-AU" sz="1400" b="1" i="0" u="none" strike="noStrike" kern="1200" baseline="0" dirty="0">
                          <a:solidFill>
                            <a:schemeClr val="lt1"/>
                          </a:solidFill>
                          <a:latin typeface="+mn-lt"/>
                          <a:ea typeface="+mn-ea"/>
                          <a:cs typeface="+mn-cs"/>
                        </a:rPr>
                        <a:t>Curvature</a:t>
                      </a:r>
                    </a:p>
                    <a:p>
                      <a:pPr algn="ctr"/>
                      <a:r>
                        <a:rPr lang="en-AU" sz="1400" b="1" i="0" u="none" strike="noStrike" kern="1200" baseline="0" dirty="0">
                          <a:solidFill>
                            <a:schemeClr val="lt1"/>
                          </a:solidFill>
                          <a:latin typeface="+mn-lt"/>
                          <a:ea typeface="+mn-ea"/>
                          <a:cs typeface="+mn-cs"/>
                        </a:rPr>
                        <a:t>(1/km)</a:t>
                      </a:r>
                      <a:endParaRPr lang="en-AU" sz="1400" dirty="0"/>
                    </a:p>
                  </a:txBody>
                  <a:tcPr/>
                </a:tc>
                <a:extLst>
                  <a:ext uri="{0D108BD9-81ED-4DB2-BD59-A6C34878D82A}">
                    <a16:rowId xmlns:a16="http://schemas.microsoft.com/office/drawing/2014/main" xmlns="" val="2993020843"/>
                  </a:ext>
                </a:extLst>
              </a:tr>
              <a:tr h="564062">
                <a:tc>
                  <a:txBody>
                    <a:bodyPr/>
                    <a:lstStyle/>
                    <a:p>
                      <a:pPr algn="ctr"/>
                      <a:r>
                        <a:rPr lang="en-US" sz="1400" dirty="0"/>
                        <a:t>7</a:t>
                      </a:r>
                      <a:endParaRPr lang="en-AU" sz="1400" dirty="0"/>
                    </a:p>
                  </a:txBody>
                  <a:tcPr/>
                </a:tc>
                <a:tc>
                  <a:txBody>
                    <a:bodyPr/>
                    <a:lstStyle/>
                    <a:p>
                      <a:pPr algn="ctr"/>
                      <a:r>
                        <a:rPr lang="en-US" sz="1400" dirty="0"/>
                        <a:t>20</a:t>
                      </a:r>
                      <a:endParaRPr lang="en-AU" sz="1400" dirty="0"/>
                    </a:p>
                  </a:txBody>
                  <a:tcPr/>
                </a:tc>
                <a:tc>
                  <a:txBody>
                    <a:bodyPr/>
                    <a:lstStyle/>
                    <a:p>
                      <a:pPr algn="ctr"/>
                      <a:r>
                        <a:rPr lang="en-US" sz="1400" dirty="0"/>
                        <a:t>&lt;0.5</a:t>
                      </a:r>
                      <a:endParaRPr lang="en-AU" sz="1400" dirty="0"/>
                    </a:p>
                  </a:txBody>
                  <a:tcPr/>
                </a:tc>
                <a:tc>
                  <a:txBody>
                    <a:bodyPr/>
                    <a:lstStyle/>
                    <a:p>
                      <a:pPr algn="ctr"/>
                      <a:r>
                        <a:rPr lang="en-US" sz="1400" dirty="0"/>
                        <a:t>&lt;0.01</a:t>
                      </a:r>
                      <a:endParaRPr lang="en-AU" sz="1400" dirty="0"/>
                    </a:p>
                  </a:txBody>
                  <a:tcPr/>
                </a:tc>
                <a:tc>
                  <a:txBody>
                    <a:bodyPr/>
                    <a:lstStyle/>
                    <a:p>
                      <a:pPr algn="ctr"/>
                      <a:r>
                        <a:rPr lang="en-US" sz="1400" dirty="0"/>
                        <a:t>&lt;0.01</a:t>
                      </a:r>
                      <a:endParaRPr lang="en-AU" sz="1400" dirty="0"/>
                    </a:p>
                  </a:txBody>
                  <a:tcPr/>
                </a:tc>
                <a:extLst>
                  <a:ext uri="{0D108BD9-81ED-4DB2-BD59-A6C34878D82A}">
                    <a16:rowId xmlns:a16="http://schemas.microsoft.com/office/drawing/2014/main" xmlns="" val="2010519270"/>
                  </a:ext>
                </a:extLst>
              </a:tr>
              <a:tr h="564062">
                <a:tc>
                  <a:txBody>
                    <a:bodyPr/>
                    <a:lstStyle/>
                    <a:p>
                      <a:pPr algn="ctr"/>
                      <a:r>
                        <a:rPr lang="en-US" sz="1400" dirty="0"/>
                        <a:t>16</a:t>
                      </a:r>
                      <a:endParaRPr lang="en-AU" sz="1400" dirty="0"/>
                    </a:p>
                  </a:txBody>
                  <a:tcPr/>
                </a:tc>
                <a:tc>
                  <a:txBody>
                    <a:bodyPr/>
                    <a:lstStyle/>
                    <a:p>
                      <a:pPr algn="ctr"/>
                      <a:r>
                        <a:rPr lang="en-US" sz="1400" dirty="0"/>
                        <a:t>30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1382100721"/>
                  </a:ext>
                </a:extLst>
              </a:tr>
              <a:tr h="564062">
                <a:tc>
                  <a:txBody>
                    <a:bodyPr/>
                    <a:lstStyle/>
                    <a:p>
                      <a:pPr algn="ctr"/>
                      <a:r>
                        <a:rPr lang="en-US" sz="1400" dirty="0"/>
                        <a:t>13</a:t>
                      </a:r>
                      <a:endParaRPr lang="en-AU" sz="1400" dirty="0"/>
                    </a:p>
                  </a:txBody>
                  <a:tcPr/>
                </a:tc>
                <a:tc>
                  <a:txBody>
                    <a:bodyPr/>
                    <a:lstStyle/>
                    <a:p>
                      <a:pPr algn="ctr"/>
                      <a:r>
                        <a:rPr lang="en-US" sz="1400" dirty="0"/>
                        <a:t>40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2557251759"/>
                  </a:ext>
                </a:extLst>
              </a:tr>
              <a:tr h="564062">
                <a:tc>
                  <a:txBody>
                    <a:bodyPr/>
                    <a:lstStyle/>
                    <a:p>
                      <a:pPr algn="ctr"/>
                      <a:r>
                        <a:rPr lang="en-US" sz="1400" dirty="0"/>
                        <a:t>7</a:t>
                      </a:r>
                      <a:endParaRPr lang="en-AU" sz="1400" dirty="0"/>
                    </a:p>
                  </a:txBody>
                  <a:tcPr/>
                </a:tc>
                <a:tc>
                  <a:txBody>
                    <a:bodyPr/>
                    <a:lstStyle/>
                    <a:p>
                      <a:pPr algn="ctr"/>
                      <a:r>
                        <a:rPr lang="en-US" sz="1400" dirty="0"/>
                        <a:t>50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796219389"/>
                  </a:ext>
                </a:extLst>
              </a:tr>
              <a:tr h="564062">
                <a:tc>
                  <a:txBody>
                    <a:bodyPr/>
                    <a:lstStyle/>
                    <a:p>
                      <a:pPr algn="ctr"/>
                      <a:r>
                        <a:rPr lang="en-US" sz="1400" dirty="0"/>
                        <a:t>4</a:t>
                      </a:r>
                      <a:endParaRPr lang="en-AU" sz="1400" dirty="0"/>
                    </a:p>
                  </a:txBody>
                  <a:tcPr/>
                </a:tc>
                <a:tc>
                  <a:txBody>
                    <a:bodyPr/>
                    <a:lstStyle/>
                    <a:p>
                      <a:pPr algn="ctr"/>
                      <a:r>
                        <a:rPr lang="en-US" sz="1400" dirty="0"/>
                        <a:t>60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2154934567"/>
                  </a:ext>
                </a:extLst>
              </a:tr>
            </a:tbl>
          </a:graphicData>
        </a:graphic>
      </p:graphicFrame>
    </p:spTree>
    <p:extLst>
      <p:ext uri="{BB962C8B-B14F-4D97-AF65-F5344CB8AC3E}">
        <p14:creationId xmlns:p14="http://schemas.microsoft.com/office/powerpoint/2010/main" val="1080866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Dwellings</a:t>
            </a:r>
            <a:r>
              <a:rPr lang="en-AU" b="1" dirty="0">
                <a:latin typeface="Arial" pitchFamily="34" charset="0"/>
                <a:cs typeface="Arial" pitchFamily="34" charset="0"/>
              </a:rPr>
              <a:t> </a:t>
            </a:r>
            <a:r>
              <a:rPr lang="en-AU" b="1" dirty="0"/>
              <a:t>Repair Categories Assessment</a:t>
            </a:r>
          </a:p>
        </p:txBody>
      </p:sp>
      <p:graphicFrame>
        <p:nvGraphicFramePr>
          <p:cNvPr id="3" name="Table 2"/>
          <p:cNvGraphicFramePr>
            <a:graphicFrameLocks noGrp="1"/>
          </p:cNvGraphicFramePr>
          <p:nvPr>
            <p:extLst/>
          </p:nvPr>
        </p:nvGraphicFramePr>
        <p:xfrm>
          <a:off x="390364" y="1347614"/>
          <a:ext cx="8363271" cy="2376264"/>
        </p:xfrm>
        <a:graphic>
          <a:graphicData uri="http://schemas.openxmlformats.org/drawingml/2006/table">
            <a:tbl>
              <a:tblPr firstRow="1" bandRow="1">
                <a:tableStyleId>{5C22544A-7EE6-4342-B048-85BDC9FD1C3A}</a:tableStyleId>
              </a:tblPr>
              <a:tblGrid>
                <a:gridCol w="2787757">
                  <a:extLst>
                    <a:ext uri="{9D8B030D-6E8A-4147-A177-3AD203B41FA5}">
                      <a16:colId xmlns:a16="http://schemas.microsoft.com/office/drawing/2014/main" xmlns="" val="1854360886"/>
                    </a:ext>
                  </a:extLst>
                </a:gridCol>
                <a:gridCol w="2787757">
                  <a:extLst>
                    <a:ext uri="{9D8B030D-6E8A-4147-A177-3AD203B41FA5}">
                      <a16:colId xmlns:a16="http://schemas.microsoft.com/office/drawing/2014/main" xmlns="" val="3093606735"/>
                    </a:ext>
                  </a:extLst>
                </a:gridCol>
                <a:gridCol w="2787757">
                  <a:extLst>
                    <a:ext uri="{9D8B030D-6E8A-4147-A177-3AD203B41FA5}">
                      <a16:colId xmlns:a16="http://schemas.microsoft.com/office/drawing/2014/main" xmlns="" val="612919934"/>
                    </a:ext>
                  </a:extLst>
                </a:gridCol>
              </a:tblGrid>
              <a:tr h="594066">
                <a:tc>
                  <a:txBody>
                    <a:bodyPr/>
                    <a:lstStyle/>
                    <a:p>
                      <a:pPr algn="ctr"/>
                      <a:r>
                        <a:rPr lang="en-US" sz="1400" dirty="0"/>
                        <a:t>Category of Impacts</a:t>
                      </a:r>
                      <a:endParaRPr lang="en-AU" sz="1400" dirty="0"/>
                    </a:p>
                  </a:txBody>
                  <a:tcPr/>
                </a:tc>
                <a:tc>
                  <a:txBody>
                    <a:bodyPr/>
                    <a:lstStyle/>
                    <a:p>
                      <a:pPr algn="ctr"/>
                      <a:r>
                        <a:rPr lang="en-US" sz="1400" dirty="0"/>
                        <a:t>Dwelling Impact Description</a:t>
                      </a:r>
                      <a:endParaRPr lang="en-AU" sz="1400" dirty="0"/>
                    </a:p>
                  </a:txBody>
                  <a:tcPr/>
                </a:tc>
                <a:tc>
                  <a:txBody>
                    <a:bodyPr/>
                    <a:lstStyle/>
                    <a:p>
                      <a:pPr algn="ctr"/>
                      <a:r>
                        <a:rPr lang="en-US" sz="1400" dirty="0"/>
                        <a:t>Likelihood </a:t>
                      </a:r>
                      <a:endParaRPr lang="en-AU" sz="1400" dirty="0"/>
                    </a:p>
                  </a:txBody>
                  <a:tcPr/>
                </a:tc>
                <a:extLst>
                  <a:ext uri="{0D108BD9-81ED-4DB2-BD59-A6C34878D82A}">
                    <a16:rowId xmlns:a16="http://schemas.microsoft.com/office/drawing/2014/main" xmlns="" val="3446269284"/>
                  </a:ext>
                </a:extLst>
              </a:tr>
              <a:tr h="594066">
                <a:tc>
                  <a:txBody>
                    <a:bodyPr/>
                    <a:lstStyle/>
                    <a:p>
                      <a:pPr algn="ctr"/>
                      <a:r>
                        <a:rPr lang="en-US" sz="1400" dirty="0"/>
                        <a:t>Category 0</a:t>
                      </a:r>
                      <a:endParaRPr lang="en-AU" sz="1400" dirty="0"/>
                    </a:p>
                  </a:txBody>
                  <a:tcPr/>
                </a:tc>
                <a:tc>
                  <a:txBody>
                    <a:bodyPr/>
                    <a:lstStyle/>
                    <a:p>
                      <a:pPr algn="ctr"/>
                      <a:r>
                        <a:rPr lang="en-US" sz="1400" dirty="0"/>
                        <a:t>Nil or negligible impacts </a:t>
                      </a:r>
                      <a:endParaRPr lang="en-AU" sz="1400" dirty="0"/>
                    </a:p>
                  </a:txBody>
                  <a:tcPr/>
                </a:tc>
                <a:tc>
                  <a:txBody>
                    <a:bodyPr/>
                    <a:lstStyle/>
                    <a:p>
                      <a:pPr algn="ctr"/>
                      <a:r>
                        <a:rPr lang="en-US" sz="1400" dirty="0"/>
                        <a:t>95%</a:t>
                      </a:r>
                      <a:endParaRPr lang="en-AU" sz="1400" dirty="0"/>
                    </a:p>
                  </a:txBody>
                  <a:tcPr/>
                </a:tc>
                <a:extLst>
                  <a:ext uri="{0D108BD9-81ED-4DB2-BD59-A6C34878D82A}">
                    <a16:rowId xmlns:a16="http://schemas.microsoft.com/office/drawing/2014/main" xmlns="" val="3177566778"/>
                  </a:ext>
                </a:extLst>
              </a:tr>
              <a:tr h="594066">
                <a:tc>
                  <a:txBody>
                    <a:bodyPr/>
                    <a:lstStyle/>
                    <a:p>
                      <a:pPr algn="ctr"/>
                      <a:r>
                        <a:rPr lang="en-US" sz="1400" dirty="0"/>
                        <a:t>Category 1 to Category 2 </a:t>
                      </a:r>
                      <a:endParaRPr lang="en-AU" sz="1400" dirty="0"/>
                    </a:p>
                  </a:txBody>
                  <a:tcPr/>
                </a:tc>
                <a:tc>
                  <a:txBody>
                    <a:bodyPr/>
                    <a:lstStyle/>
                    <a:p>
                      <a:pPr algn="ctr"/>
                      <a:r>
                        <a:rPr lang="en-US" sz="1400" dirty="0"/>
                        <a:t>Very slight to slight impacts</a:t>
                      </a:r>
                      <a:endParaRPr lang="en-AU" sz="1400" dirty="0"/>
                    </a:p>
                  </a:txBody>
                  <a:tcPr/>
                </a:tc>
                <a:tc>
                  <a:txBody>
                    <a:bodyPr/>
                    <a:lstStyle/>
                    <a:p>
                      <a:pPr algn="ctr"/>
                      <a:r>
                        <a:rPr lang="en-US" sz="1400" dirty="0"/>
                        <a:t>4%</a:t>
                      </a:r>
                      <a:endParaRPr lang="en-AU" sz="1400" dirty="0"/>
                    </a:p>
                  </a:txBody>
                  <a:tcPr/>
                </a:tc>
                <a:extLst>
                  <a:ext uri="{0D108BD9-81ED-4DB2-BD59-A6C34878D82A}">
                    <a16:rowId xmlns:a16="http://schemas.microsoft.com/office/drawing/2014/main" xmlns="" val="471756345"/>
                  </a:ext>
                </a:extLst>
              </a:tr>
              <a:tr h="594066">
                <a:tc>
                  <a:txBody>
                    <a:bodyPr/>
                    <a:lstStyle/>
                    <a:p>
                      <a:pPr algn="ctr"/>
                      <a:r>
                        <a:rPr lang="en-US" sz="1400" dirty="0"/>
                        <a:t>Category 3 to Category 5</a:t>
                      </a:r>
                      <a:endParaRPr lang="en-AU" sz="1400" dirty="0"/>
                    </a:p>
                  </a:txBody>
                  <a:tcPr/>
                </a:tc>
                <a:tc>
                  <a:txBody>
                    <a:bodyPr/>
                    <a:lstStyle/>
                    <a:p>
                      <a:pPr algn="ctr"/>
                      <a:r>
                        <a:rPr lang="en-US" sz="1400" dirty="0"/>
                        <a:t>Moderate to very severe impacts</a:t>
                      </a:r>
                      <a:endParaRPr lang="en-AU" sz="1400" dirty="0"/>
                    </a:p>
                  </a:txBody>
                  <a:tcPr/>
                </a:tc>
                <a:tc>
                  <a:txBody>
                    <a:bodyPr/>
                    <a:lstStyle/>
                    <a:p>
                      <a:pPr algn="ctr"/>
                      <a:r>
                        <a:rPr lang="en-US" sz="1400" dirty="0"/>
                        <a:t>1%</a:t>
                      </a:r>
                      <a:endParaRPr lang="en-AU" sz="1400" dirty="0"/>
                    </a:p>
                  </a:txBody>
                  <a:tcPr/>
                </a:tc>
                <a:extLst>
                  <a:ext uri="{0D108BD9-81ED-4DB2-BD59-A6C34878D82A}">
                    <a16:rowId xmlns:a16="http://schemas.microsoft.com/office/drawing/2014/main" xmlns="" val="2092463084"/>
                  </a:ext>
                </a:extLst>
              </a:tr>
            </a:tbl>
          </a:graphicData>
        </a:graphic>
      </p:graphicFrame>
    </p:spTree>
    <p:extLst>
      <p:ext uri="{BB962C8B-B14F-4D97-AF65-F5344CB8AC3E}">
        <p14:creationId xmlns:p14="http://schemas.microsoft.com/office/powerpoint/2010/main" val="2527147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Picton High School</a:t>
            </a:r>
            <a:endParaRPr lang="en-AU" b="1" dirty="0"/>
          </a:p>
        </p:txBody>
      </p:sp>
      <p:graphicFrame>
        <p:nvGraphicFramePr>
          <p:cNvPr id="5" name="Table 4"/>
          <p:cNvGraphicFramePr>
            <a:graphicFrameLocks noGrp="1"/>
          </p:cNvGraphicFramePr>
          <p:nvPr>
            <p:extLst/>
          </p:nvPr>
        </p:nvGraphicFramePr>
        <p:xfrm>
          <a:off x="323526" y="915566"/>
          <a:ext cx="8496945" cy="3978550"/>
        </p:xfrm>
        <a:graphic>
          <a:graphicData uri="http://schemas.openxmlformats.org/drawingml/2006/table">
            <a:tbl>
              <a:tblPr firstRow="1" bandRow="1">
                <a:tableStyleId>{5C22544A-7EE6-4342-B048-85BDC9FD1C3A}</a:tableStyleId>
              </a:tblPr>
              <a:tblGrid>
                <a:gridCol w="1699389">
                  <a:extLst>
                    <a:ext uri="{9D8B030D-6E8A-4147-A177-3AD203B41FA5}">
                      <a16:colId xmlns:a16="http://schemas.microsoft.com/office/drawing/2014/main" xmlns="" val="4146678361"/>
                    </a:ext>
                  </a:extLst>
                </a:gridCol>
                <a:gridCol w="1699389">
                  <a:extLst>
                    <a:ext uri="{9D8B030D-6E8A-4147-A177-3AD203B41FA5}">
                      <a16:colId xmlns:a16="http://schemas.microsoft.com/office/drawing/2014/main" xmlns="" val="901711872"/>
                    </a:ext>
                  </a:extLst>
                </a:gridCol>
                <a:gridCol w="1699389">
                  <a:extLst>
                    <a:ext uri="{9D8B030D-6E8A-4147-A177-3AD203B41FA5}">
                      <a16:colId xmlns:a16="http://schemas.microsoft.com/office/drawing/2014/main" xmlns="" val="1275881415"/>
                    </a:ext>
                  </a:extLst>
                </a:gridCol>
                <a:gridCol w="1699389">
                  <a:extLst>
                    <a:ext uri="{9D8B030D-6E8A-4147-A177-3AD203B41FA5}">
                      <a16:colId xmlns:a16="http://schemas.microsoft.com/office/drawing/2014/main" xmlns="" val="4027967583"/>
                    </a:ext>
                  </a:extLst>
                </a:gridCol>
                <a:gridCol w="1699389">
                  <a:extLst>
                    <a:ext uri="{9D8B030D-6E8A-4147-A177-3AD203B41FA5}">
                      <a16:colId xmlns:a16="http://schemas.microsoft.com/office/drawing/2014/main" xmlns="" val="1485111651"/>
                    </a:ext>
                  </a:extLst>
                </a:gridCol>
              </a:tblGrid>
              <a:tr h="564062">
                <a:tc>
                  <a:txBody>
                    <a:bodyPr/>
                    <a:lstStyle/>
                    <a:p>
                      <a:pPr algn="ctr"/>
                      <a:r>
                        <a:rPr lang="en-US" sz="1400" dirty="0"/>
                        <a:t>No. of Building Structures</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Subsidence</a:t>
                      </a:r>
                    </a:p>
                    <a:p>
                      <a:pPr algn="ctr"/>
                      <a:r>
                        <a:rPr lang="en-AU" sz="1400" b="1" i="0" u="none" strike="noStrike" kern="1200" baseline="0" dirty="0">
                          <a:solidFill>
                            <a:schemeClr val="lt1"/>
                          </a:solidFill>
                          <a:latin typeface="+mn-lt"/>
                          <a:ea typeface="+mn-ea"/>
                          <a:cs typeface="+mn-cs"/>
                        </a:rPr>
                        <a:t>(mm)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 Tilt</a:t>
                      </a:r>
                    </a:p>
                    <a:p>
                      <a:pPr algn="ctr"/>
                      <a:r>
                        <a:rPr lang="en-AU" sz="1400" b="1" i="0" u="none" strike="noStrike" kern="1200" baseline="0" dirty="0">
                          <a:solidFill>
                            <a:schemeClr val="lt1"/>
                          </a:solidFill>
                          <a:latin typeface="+mn-lt"/>
                          <a:ea typeface="+mn-ea"/>
                          <a:cs typeface="+mn-cs"/>
                        </a:rPr>
                        <a:t>(mm/m)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Hogging</a:t>
                      </a:r>
                    </a:p>
                    <a:p>
                      <a:pPr algn="ctr"/>
                      <a:r>
                        <a:rPr lang="en-AU" sz="1400" b="1" i="0" u="none" strike="noStrike" kern="1200" baseline="0" dirty="0">
                          <a:solidFill>
                            <a:schemeClr val="lt1"/>
                          </a:solidFill>
                          <a:latin typeface="+mn-lt"/>
                          <a:ea typeface="+mn-ea"/>
                          <a:cs typeface="+mn-cs"/>
                        </a:rPr>
                        <a:t>Curvature</a:t>
                      </a:r>
                    </a:p>
                    <a:p>
                      <a:pPr algn="ctr"/>
                      <a:r>
                        <a:rPr lang="en-AU" sz="1400" b="1" i="0" u="none" strike="noStrike" kern="1200" baseline="0" dirty="0">
                          <a:solidFill>
                            <a:schemeClr val="lt1"/>
                          </a:solidFill>
                          <a:latin typeface="+mn-lt"/>
                          <a:ea typeface="+mn-ea"/>
                          <a:cs typeface="+mn-cs"/>
                        </a:rPr>
                        <a:t>(1/km)</a:t>
                      </a:r>
                      <a:endParaRPr lang="en-AU" sz="1400" dirty="0"/>
                    </a:p>
                  </a:txBody>
                  <a:tcPr/>
                </a:tc>
                <a:tc>
                  <a:txBody>
                    <a:bodyPr/>
                    <a:lstStyle/>
                    <a:p>
                      <a:pPr algn="ctr"/>
                      <a:r>
                        <a:rPr lang="en-AU" sz="1400" b="1" i="0" u="none" strike="noStrike" kern="1200" baseline="0" dirty="0">
                          <a:solidFill>
                            <a:schemeClr val="lt1"/>
                          </a:solidFill>
                          <a:latin typeface="+mn-lt"/>
                          <a:ea typeface="+mn-ea"/>
                          <a:cs typeface="+mn-cs"/>
                        </a:rPr>
                        <a:t>Maximum</a:t>
                      </a:r>
                    </a:p>
                    <a:p>
                      <a:pPr algn="ctr"/>
                      <a:r>
                        <a:rPr lang="en-AU" sz="1400" b="1" i="0" u="none" strike="noStrike" kern="1200" baseline="0" dirty="0">
                          <a:solidFill>
                            <a:schemeClr val="lt1"/>
                          </a:solidFill>
                          <a:latin typeface="+mn-lt"/>
                          <a:ea typeface="+mn-ea"/>
                          <a:cs typeface="+mn-cs"/>
                        </a:rPr>
                        <a:t>Predicted</a:t>
                      </a:r>
                    </a:p>
                    <a:p>
                      <a:pPr algn="ctr"/>
                      <a:r>
                        <a:rPr lang="en-AU" sz="1400" b="1" i="0" u="none" strike="noStrike" kern="1200" baseline="0" dirty="0">
                          <a:solidFill>
                            <a:schemeClr val="lt1"/>
                          </a:solidFill>
                          <a:latin typeface="+mn-lt"/>
                          <a:ea typeface="+mn-ea"/>
                          <a:cs typeface="+mn-cs"/>
                        </a:rPr>
                        <a:t>Sagging</a:t>
                      </a:r>
                    </a:p>
                    <a:p>
                      <a:pPr algn="ctr"/>
                      <a:r>
                        <a:rPr lang="en-AU" sz="1400" b="1" i="0" u="none" strike="noStrike" kern="1200" baseline="0" dirty="0">
                          <a:solidFill>
                            <a:schemeClr val="lt1"/>
                          </a:solidFill>
                          <a:latin typeface="+mn-lt"/>
                          <a:ea typeface="+mn-ea"/>
                          <a:cs typeface="+mn-cs"/>
                        </a:rPr>
                        <a:t>Curvature</a:t>
                      </a:r>
                    </a:p>
                    <a:p>
                      <a:pPr algn="ctr"/>
                      <a:r>
                        <a:rPr lang="en-AU" sz="1400" b="1" i="0" u="none" strike="noStrike" kern="1200" baseline="0" dirty="0">
                          <a:solidFill>
                            <a:schemeClr val="lt1"/>
                          </a:solidFill>
                          <a:latin typeface="+mn-lt"/>
                          <a:ea typeface="+mn-ea"/>
                          <a:cs typeface="+mn-cs"/>
                        </a:rPr>
                        <a:t>(1/km)</a:t>
                      </a:r>
                      <a:endParaRPr lang="en-AU" sz="1400" dirty="0"/>
                    </a:p>
                  </a:txBody>
                  <a:tcPr/>
                </a:tc>
                <a:extLst>
                  <a:ext uri="{0D108BD9-81ED-4DB2-BD59-A6C34878D82A}">
                    <a16:rowId xmlns:a16="http://schemas.microsoft.com/office/drawing/2014/main" xmlns="" val="2993020843"/>
                  </a:ext>
                </a:extLst>
              </a:tr>
              <a:tr h="564062">
                <a:tc>
                  <a:txBody>
                    <a:bodyPr/>
                    <a:lstStyle/>
                    <a:p>
                      <a:pPr algn="ctr"/>
                      <a:r>
                        <a:rPr lang="en-US" sz="1400" dirty="0"/>
                        <a:t>8</a:t>
                      </a:r>
                      <a:endParaRPr lang="en-AU" sz="1400" dirty="0"/>
                    </a:p>
                  </a:txBody>
                  <a:tcPr/>
                </a:tc>
                <a:tc>
                  <a:txBody>
                    <a:bodyPr/>
                    <a:lstStyle/>
                    <a:p>
                      <a:pPr algn="ctr"/>
                      <a:r>
                        <a:rPr lang="en-US" sz="1400" dirty="0"/>
                        <a:t>20 to 30</a:t>
                      </a:r>
                      <a:endParaRPr lang="en-AU" sz="1400" dirty="0"/>
                    </a:p>
                  </a:txBody>
                  <a:tcPr/>
                </a:tc>
                <a:tc>
                  <a:txBody>
                    <a:bodyPr/>
                    <a:lstStyle/>
                    <a:p>
                      <a:pPr algn="ctr"/>
                      <a:r>
                        <a:rPr lang="en-US" sz="1400" dirty="0"/>
                        <a:t>&lt;0.5</a:t>
                      </a:r>
                      <a:endParaRPr lang="en-AU" sz="1400" dirty="0"/>
                    </a:p>
                  </a:txBody>
                  <a:tcPr/>
                </a:tc>
                <a:tc>
                  <a:txBody>
                    <a:bodyPr/>
                    <a:lstStyle/>
                    <a:p>
                      <a:pPr algn="ctr"/>
                      <a:r>
                        <a:rPr lang="en-US" sz="1400" dirty="0"/>
                        <a:t>&lt;0.01</a:t>
                      </a:r>
                      <a:endParaRPr lang="en-AU" sz="1400" dirty="0"/>
                    </a:p>
                  </a:txBody>
                  <a:tcPr/>
                </a:tc>
                <a:tc>
                  <a:txBody>
                    <a:bodyPr/>
                    <a:lstStyle/>
                    <a:p>
                      <a:pPr algn="ctr"/>
                      <a:r>
                        <a:rPr lang="en-US" sz="1400" dirty="0"/>
                        <a:t>&lt;0.01</a:t>
                      </a:r>
                      <a:endParaRPr lang="en-AU" sz="1400" dirty="0"/>
                    </a:p>
                  </a:txBody>
                  <a:tcPr/>
                </a:tc>
                <a:extLst>
                  <a:ext uri="{0D108BD9-81ED-4DB2-BD59-A6C34878D82A}">
                    <a16:rowId xmlns:a16="http://schemas.microsoft.com/office/drawing/2014/main" xmlns="" val="2010519270"/>
                  </a:ext>
                </a:extLst>
              </a:tr>
              <a:tr h="564062">
                <a:tc>
                  <a:txBody>
                    <a:bodyPr/>
                    <a:lstStyle/>
                    <a:p>
                      <a:pPr algn="ctr"/>
                      <a:r>
                        <a:rPr lang="en-US" sz="1400" dirty="0"/>
                        <a:t>12</a:t>
                      </a:r>
                      <a:endParaRPr lang="en-AU" sz="1400" dirty="0"/>
                    </a:p>
                  </a:txBody>
                  <a:tcPr/>
                </a:tc>
                <a:tc>
                  <a:txBody>
                    <a:bodyPr/>
                    <a:lstStyle/>
                    <a:p>
                      <a:pPr algn="ctr"/>
                      <a:r>
                        <a:rPr lang="en-US" sz="1400" dirty="0"/>
                        <a:t>30 to 40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1382100721"/>
                  </a:ext>
                </a:extLst>
              </a:tr>
              <a:tr h="564062">
                <a:tc>
                  <a:txBody>
                    <a:bodyPr/>
                    <a:lstStyle/>
                    <a:p>
                      <a:pPr algn="ctr"/>
                      <a:r>
                        <a:rPr lang="en-US" sz="1400" dirty="0"/>
                        <a:t>16</a:t>
                      </a:r>
                      <a:endParaRPr lang="en-AU" sz="1400" dirty="0"/>
                    </a:p>
                  </a:txBody>
                  <a:tcPr/>
                </a:tc>
                <a:tc>
                  <a:txBody>
                    <a:bodyPr/>
                    <a:lstStyle/>
                    <a:p>
                      <a:pPr algn="ctr"/>
                      <a:r>
                        <a:rPr lang="en-US" sz="1400" dirty="0"/>
                        <a:t>40 to 50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2557251759"/>
                  </a:ext>
                </a:extLst>
              </a:tr>
              <a:tr h="564062">
                <a:tc>
                  <a:txBody>
                    <a:bodyPr/>
                    <a:lstStyle/>
                    <a:p>
                      <a:pPr algn="ctr"/>
                      <a:r>
                        <a:rPr lang="en-US" sz="1400" dirty="0"/>
                        <a:t>16</a:t>
                      </a:r>
                      <a:endParaRPr lang="en-AU" sz="1400" dirty="0"/>
                    </a:p>
                  </a:txBody>
                  <a:tcPr/>
                </a:tc>
                <a:tc>
                  <a:txBody>
                    <a:bodyPr/>
                    <a:lstStyle/>
                    <a:p>
                      <a:pPr algn="ctr"/>
                      <a:r>
                        <a:rPr lang="en-US" sz="1400" dirty="0"/>
                        <a:t>50 to 60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796219389"/>
                  </a:ext>
                </a:extLst>
              </a:tr>
              <a:tr h="564062">
                <a:tc>
                  <a:txBody>
                    <a:bodyPr/>
                    <a:lstStyle/>
                    <a:p>
                      <a:pPr algn="ctr"/>
                      <a:r>
                        <a:rPr lang="en-US" sz="1400" dirty="0"/>
                        <a:t>12</a:t>
                      </a:r>
                      <a:endParaRPr lang="en-AU" sz="1400" dirty="0"/>
                    </a:p>
                  </a:txBody>
                  <a:tcPr/>
                </a:tc>
                <a:tc>
                  <a:txBody>
                    <a:bodyPr/>
                    <a:lstStyle/>
                    <a:p>
                      <a:pPr algn="ctr"/>
                      <a:r>
                        <a:rPr lang="en-US" sz="1400" dirty="0"/>
                        <a:t>60 to</a:t>
                      </a:r>
                      <a:r>
                        <a:rPr lang="en-US" sz="1400" baseline="0" dirty="0"/>
                        <a:t> 70</a:t>
                      </a: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&lt;0.5</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t>&lt;0.01</a:t>
                      </a:r>
                      <a:endParaRPr lang="en-AU" sz="1400" dirty="0"/>
                    </a:p>
                    <a:p>
                      <a:pPr algn="ctr"/>
                      <a:endParaRPr lang="en-AU" sz="1400" dirty="0"/>
                    </a:p>
                  </a:txBody>
                  <a:tcPr/>
                </a:tc>
                <a:extLst>
                  <a:ext uri="{0D108BD9-81ED-4DB2-BD59-A6C34878D82A}">
                    <a16:rowId xmlns:a16="http://schemas.microsoft.com/office/drawing/2014/main" xmlns="" val="2154934567"/>
                  </a:ext>
                </a:extLst>
              </a:tr>
            </a:tbl>
          </a:graphicData>
        </a:graphic>
      </p:graphicFrame>
    </p:spTree>
    <p:extLst>
      <p:ext uri="{BB962C8B-B14F-4D97-AF65-F5344CB8AC3E}">
        <p14:creationId xmlns:p14="http://schemas.microsoft.com/office/powerpoint/2010/main" val="401412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Arial" pitchFamily="34" charset="0"/>
                <a:cs typeface="Arial" pitchFamily="34" charset="0"/>
              </a:rPr>
              <a:t>Picton High School</a:t>
            </a:r>
            <a:endParaRPr lang="en-AU" b="1" dirty="0"/>
          </a:p>
        </p:txBody>
      </p:sp>
      <p:sp>
        <p:nvSpPr>
          <p:cNvPr id="5" name="Content Placeholder 4"/>
          <p:cNvSpPr>
            <a:spLocks noGrp="1"/>
          </p:cNvSpPr>
          <p:nvPr>
            <p:ph idx="1"/>
          </p:nvPr>
        </p:nvSpPr>
        <p:spPr>
          <a:xfrm>
            <a:off x="395536" y="915568"/>
            <a:ext cx="4104456" cy="3528392"/>
          </a:xfrm>
        </p:spPr>
        <p:txBody>
          <a:bodyPr/>
          <a:lstStyle/>
          <a:p>
            <a:r>
              <a:rPr lang="en-AU" sz="1400" dirty="0">
                <a:latin typeface="Arial" pitchFamily="34" charset="0"/>
                <a:cs typeface="Arial" pitchFamily="34" charset="0"/>
              </a:rPr>
              <a:t>Implementation of management measures will ensure all structures, including dwellings and school buildings, will remain safe and serviceable at all times and the ongoing use of school buildings for educational purposes will not be affected.</a:t>
            </a:r>
          </a:p>
          <a:p>
            <a:r>
              <a:rPr lang="en-AU" sz="1400" dirty="0">
                <a:latin typeface="Arial" pitchFamily="34" charset="0"/>
                <a:cs typeface="Arial" pitchFamily="34" charset="0"/>
              </a:rPr>
              <a:t>Picton High proposed to be redevelop with current school being relocated into </a:t>
            </a:r>
            <a:r>
              <a:rPr lang="en-AU" sz="1400" dirty="0" err="1">
                <a:latin typeface="Arial" pitchFamily="34" charset="0"/>
                <a:cs typeface="Arial" pitchFamily="34" charset="0"/>
              </a:rPr>
              <a:t>demountables</a:t>
            </a:r>
            <a:r>
              <a:rPr lang="en-AU" sz="1400" dirty="0">
                <a:latin typeface="Arial" pitchFamily="34" charset="0"/>
                <a:cs typeface="Arial" pitchFamily="34" charset="0"/>
              </a:rPr>
              <a:t> over 2018/2019 school holidays</a:t>
            </a:r>
          </a:p>
          <a:p>
            <a:r>
              <a:rPr lang="en-AU" sz="1400" dirty="0">
                <a:latin typeface="Arial" pitchFamily="34" charset="0"/>
                <a:cs typeface="Arial" pitchFamily="34" charset="0"/>
              </a:rPr>
              <a:t>Existing school proposed to be demolished from January 2019</a:t>
            </a:r>
          </a:p>
          <a:p>
            <a:r>
              <a:rPr lang="en-AU" sz="1400" dirty="0">
                <a:latin typeface="Arial" pitchFamily="34" charset="0"/>
                <a:cs typeface="Arial" pitchFamily="34" charset="0"/>
              </a:rPr>
              <a:t>New school construction program over 18 months with completion mid 2020</a:t>
            </a:r>
          </a:p>
        </p:txBody>
      </p:sp>
      <p:pic>
        <p:nvPicPr>
          <p:cNvPr id="3" name="Picture 2"/>
          <p:cNvPicPr>
            <a:picLocks noChangeAspect="1"/>
          </p:cNvPicPr>
          <p:nvPr/>
        </p:nvPicPr>
        <p:blipFill>
          <a:blip r:embed="rId2"/>
          <a:stretch>
            <a:fillRect/>
          </a:stretch>
        </p:blipFill>
        <p:spPr>
          <a:xfrm>
            <a:off x="4713406" y="915567"/>
            <a:ext cx="4182969" cy="2088232"/>
          </a:xfrm>
          <a:prstGeom prst="rect">
            <a:avLst/>
          </a:prstGeom>
        </p:spPr>
      </p:pic>
    </p:spTree>
    <p:extLst>
      <p:ext uri="{BB962C8B-B14F-4D97-AF65-F5344CB8AC3E}">
        <p14:creationId xmlns:p14="http://schemas.microsoft.com/office/powerpoint/2010/main" val="372533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4126"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a:solidFill>
                  <a:schemeClr val="bg1"/>
                </a:solidFill>
              </a:rPr>
              <a:t>Tahmoor Coking Coal Operations </a:t>
            </a:r>
          </a:p>
        </p:txBody>
      </p:sp>
    </p:spTree>
    <p:extLst>
      <p:ext uri="{BB962C8B-B14F-4D97-AF65-F5344CB8AC3E}">
        <p14:creationId xmlns:p14="http://schemas.microsoft.com/office/powerpoint/2010/main" val="2813517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7193"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smtClean="0">
                <a:solidFill>
                  <a:schemeClr val="bg1"/>
                </a:solidFill>
              </a:rPr>
              <a:t>Consultation</a:t>
            </a:r>
            <a:endParaRPr lang="en-AU" sz="3200" spc="-53" dirty="0">
              <a:solidFill>
                <a:schemeClr val="bg1"/>
              </a:solidFill>
            </a:endParaRPr>
          </a:p>
        </p:txBody>
      </p:sp>
    </p:spTree>
    <p:extLst>
      <p:ext uri="{BB962C8B-B14F-4D97-AF65-F5344CB8AC3E}">
        <p14:creationId xmlns:p14="http://schemas.microsoft.com/office/powerpoint/2010/main" val="764079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Arial" pitchFamily="34" charset="0"/>
                <a:cs typeface="Arial" pitchFamily="34" charset="0"/>
              </a:rPr>
              <a:t>Community Consultation</a:t>
            </a:r>
            <a:endParaRPr lang="en-AU" b="1" dirty="0"/>
          </a:p>
        </p:txBody>
      </p:sp>
      <p:sp>
        <p:nvSpPr>
          <p:cNvPr id="5" name="Content Placeholder 4"/>
          <p:cNvSpPr>
            <a:spLocks noGrp="1"/>
          </p:cNvSpPr>
          <p:nvPr>
            <p:ph idx="1"/>
          </p:nvPr>
        </p:nvSpPr>
        <p:spPr>
          <a:xfrm>
            <a:off x="457200" y="915566"/>
            <a:ext cx="8229600" cy="3528393"/>
          </a:xfrm>
        </p:spPr>
        <p:txBody>
          <a:bodyPr/>
          <a:lstStyle/>
          <a:p>
            <a:pPr marL="0" indent="0">
              <a:buNone/>
            </a:pPr>
            <a:r>
              <a:rPr lang="en-US" b="1" dirty="0" smtClean="0">
                <a:latin typeface="Arial" pitchFamily="34" charset="0"/>
                <a:cs typeface="Arial" pitchFamily="34" charset="0"/>
              </a:rPr>
              <a:t>Modification 4 Specific</a:t>
            </a:r>
            <a:endParaRPr lang="en-AU" b="1" dirty="0" smtClean="0">
              <a:latin typeface="Arial" pitchFamily="34" charset="0"/>
              <a:cs typeface="Arial" pitchFamily="34" charset="0"/>
            </a:endParaRPr>
          </a:p>
          <a:p>
            <a:r>
              <a:rPr lang="en-AU" dirty="0" smtClean="0">
                <a:latin typeface="Arial" pitchFamily="34" charset="0"/>
                <a:cs typeface="Arial" pitchFamily="34" charset="0"/>
              </a:rPr>
              <a:t>Modification </a:t>
            </a:r>
            <a:r>
              <a:rPr lang="en-AU" dirty="0">
                <a:latin typeface="Arial" pitchFamily="34" charset="0"/>
                <a:cs typeface="Arial" pitchFamily="34" charset="0"/>
              </a:rPr>
              <a:t>4 Community Information Day on 21 September 2017 	</a:t>
            </a:r>
          </a:p>
          <a:p>
            <a:r>
              <a:rPr lang="en-AU" dirty="0">
                <a:latin typeface="Arial" pitchFamily="34" charset="0"/>
                <a:cs typeface="Arial" pitchFamily="34" charset="0"/>
              </a:rPr>
              <a:t>Modification 4 Newsletter </a:t>
            </a:r>
            <a:r>
              <a:rPr lang="en-AU" dirty="0" smtClean="0">
                <a:latin typeface="Arial" pitchFamily="34" charset="0"/>
                <a:cs typeface="Arial" pitchFamily="34" charset="0"/>
              </a:rPr>
              <a:t>– September 2017</a:t>
            </a:r>
            <a:endParaRPr lang="en-AU" dirty="0">
              <a:latin typeface="Arial" pitchFamily="34" charset="0"/>
              <a:cs typeface="Arial" pitchFamily="34" charset="0"/>
            </a:endParaRPr>
          </a:p>
          <a:p>
            <a:r>
              <a:rPr lang="en-AU" dirty="0">
                <a:latin typeface="Arial" pitchFamily="34" charset="0"/>
                <a:cs typeface="Arial" pitchFamily="34" charset="0"/>
              </a:rPr>
              <a:t>Modification 4 Letter to Residents dated 15 September 2017 and 7 November </a:t>
            </a:r>
            <a:r>
              <a:rPr lang="en-AU" dirty="0" smtClean="0">
                <a:latin typeface="Arial" pitchFamily="34" charset="0"/>
                <a:cs typeface="Arial" pitchFamily="34" charset="0"/>
              </a:rPr>
              <a:t>2017</a:t>
            </a:r>
          </a:p>
          <a:p>
            <a:pPr marL="0" indent="0">
              <a:buNone/>
            </a:pPr>
            <a:r>
              <a:rPr lang="en-US" b="1" dirty="0" smtClean="0">
                <a:latin typeface="Arial" pitchFamily="34" charset="0"/>
                <a:cs typeface="Arial" pitchFamily="34" charset="0"/>
              </a:rPr>
              <a:t>LW 32 Specific</a:t>
            </a:r>
            <a:endParaRPr lang="en-AU" b="1" dirty="0">
              <a:latin typeface="Arial" pitchFamily="34" charset="0"/>
              <a:cs typeface="Arial" pitchFamily="34" charset="0"/>
            </a:endParaRPr>
          </a:p>
          <a:p>
            <a:r>
              <a:rPr lang="en-AU" dirty="0" smtClean="0">
                <a:latin typeface="Arial" pitchFamily="34" charset="0"/>
                <a:cs typeface="Arial" pitchFamily="34" charset="0"/>
              </a:rPr>
              <a:t>LW 32 Newsletter – June 2018</a:t>
            </a:r>
            <a:endParaRPr lang="en-AU" dirty="0">
              <a:latin typeface="Arial" pitchFamily="34" charset="0"/>
              <a:cs typeface="Arial" pitchFamily="34" charset="0"/>
            </a:endParaRPr>
          </a:p>
          <a:p>
            <a:r>
              <a:rPr lang="en-AU" dirty="0">
                <a:latin typeface="Arial" pitchFamily="34" charset="0"/>
                <a:cs typeface="Arial" pitchFamily="34" charset="0"/>
              </a:rPr>
              <a:t>LW 32 Letter to Residents dated </a:t>
            </a:r>
            <a:r>
              <a:rPr lang="en-AU" dirty="0" smtClean="0">
                <a:latin typeface="Arial" pitchFamily="34" charset="0"/>
                <a:cs typeface="Arial" pitchFamily="34" charset="0"/>
              </a:rPr>
              <a:t>10 July 2018</a:t>
            </a:r>
            <a:endParaRPr lang="en-AU" dirty="0">
              <a:latin typeface="Arial" pitchFamily="34" charset="0"/>
              <a:cs typeface="Arial" pitchFamily="34" charset="0"/>
            </a:endParaRPr>
          </a:p>
          <a:p>
            <a:r>
              <a:rPr lang="en-AU" dirty="0" smtClean="0">
                <a:latin typeface="Arial" pitchFamily="34" charset="0"/>
                <a:cs typeface="Arial" pitchFamily="34" charset="0"/>
              </a:rPr>
              <a:t>LW 32 </a:t>
            </a:r>
            <a:r>
              <a:rPr lang="en-AU" dirty="0">
                <a:latin typeface="Arial" pitchFamily="34" charset="0"/>
                <a:cs typeface="Arial" pitchFamily="34" charset="0"/>
              </a:rPr>
              <a:t>Community Information Day on 20 September 2018</a:t>
            </a:r>
          </a:p>
        </p:txBody>
      </p:sp>
    </p:spTree>
    <p:extLst>
      <p:ext uri="{BB962C8B-B14F-4D97-AF65-F5344CB8AC3E}">
        <p14:creationId xmlns:p14="http://schemas.microsoft.com/office/powerpoint/2010/main" val="3690186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Arial" pitchFamily="34" charset="0"/>
                <a:cs typeface="Arial" pitchFamily="34" charset="0"/>
              </a:rPr>
              <a:t>Stakeholder engagement</a:t>
            </a:r>
            <a:endParaRPr lang="en-AU" b="1" dirty="0"/>
          </a:p>
        </p:txBody>
      </p:sp>
      <p:sp>
        <p:nvSpPr>
          <p:cNvPr id="5" name="Content Placeholder 4"/>
          <p:cNvSpPr>
            <a:spLocks noGrp="1"/>
          </p:cNvSpPr>
          <p:nvPr>
            <p:ph idx="1"/>
          </p:nvPr>
        </p:nvSpPr>
        <p:spPr>
          <a:xfrm>
            <a:off x="457200" y="771550"/>
            <a:ext cx="8229600" cy="3672409"/>
          </a:xfrm>
        </p:spPr>
        <p:txBody>
          <a:bodyPr/>
          <a:lstStyle/>
          <a:p>
            <a:r>
              <a:rPr lang="en-AU" dirty="0">
                <a:latin typeface="Arial" pitchFamily="34" charset="0"/>
                <a:cs typeface="Arial" pitchFamily="34" charset="0"/>
              </a:rPr>
              <a:t>DPE briefing on 26 October 2016 	</a:t>
            </a:r>
          </a:p>
          <a:p>
            <a:r>
              <a:rPr lang="en-AU" dirty="0">
                <a:latin typeface="Arial" pitchFamily="34" charset="0"/>
                <a:cs typeface="Arial" pitchFamily="34" charset="0"/>
              </a:rPr>
              <a:t>Picton High School briefing on 19 July 2017 </a:t>
            </a:r>
          </a:p>
          <a:p>
            <a:r>
              <a:rPr lang="en-AU" dirty="0">
                <a:latin typeface="Arial" pitchFamily="34" charset="0"/>
                <a:cs typeface="Arial" pitchFamily="34" charset="0"/>
              </a:rPr>
              <a:t>DPE briefing on 03 August 2017 	</a:t>
            </a:r>
          </a:p>
          <a:p>
            <a:r>
              <a:rPr lang="en-AU" dirty="0">
                <a:latin typeface="Arial" pitchFamily="34" charset="0"/>
                <a:cs typeface="Arial" pitchFamily="34" charset="0"/>
              </a:rPr>
              <a:t>Picton High School briefing on 30 August 2017 </a:t>
            </a:r>
          </a:p>
          <a:p>
            <a:r>
              <a:rPr lang="en-AU" dirty="0">
                <a:latin typeface="Arial" pitchFamily="34" charset="0"/>
                <a:cs typeface="Arial" pitchFamily="34" charset="0"/>
              </a:rPr>
              <a:t>Wollondilly Shire Council briefing on 07 September 2017</a:t>
            </a:r>
          </a:p>
          <a:p>
            <a:r>
              <a:rPr lang="en-AU" dirty="0">
                <a:latin typeface="Arial" pitchFamily="34" charset="0"/>
                <a:cs typeface="Arial" pitchFamily="34" charset="0"/>
              </a:rPr>
              <a:t>TCCCC briefing on 07 September 2017 	</a:t>
            </a:r>
          </a:p>
          <a:p>
            <a:r>
              <a:rPr lang="en-AU" dirty="0">
                <a:latin typeface="Arial" pitchFamily="34" charset="0"/>
                <a:cs typeface="Arial" pitchFamily="34" charset="0"/>
              </a:rPr>
              <a:t>NSW Member for Wollondilly briefing 22 September 2017 </a:t>
            </a:r>
          </a:p>
          <a:p>
            <a:r>
              <a:rPr lang="en-AU" dirty="0">
                <a:latin typeface="Arial" pitchFamily="34" charset="0"/>
                <a:cs typeface="Arial" pitchFamily="34" charset="0"/>
              </a:rPr>
              <a:t>Picton High School P&amp;C briefing on 25 October 2017	</a:t>
            </a:r>
          </a:p>
          <a:p>
            <a:r>
              <a:rPr lang="en-AU" dirty="0">
                <a:latin typeface="Arial" pitchFamily="34" charset="0"/>
                <a:cs typeface="Arial" pitchFamily="34" charset="0"/>
              </a:rPr>
              <a:t>Picton High School briefing on </a:t>
            </a:r>
            <a:r>
              <a:rPr lang="en-AU" dirty="0" smtClean="0">
                <a:latin typeface="Arial" pitchFamily="34" charset="0"/>
                <a:cs typeface="Arial" pitchFamily="34" charset="0"/>
              </a:rPr>
              <a:t>1 May 2018 </a:t>
            </a:r>
            <a:endParaRPr lang="en-AU" dirty="0">
              <a:latin typeface="Arial" pitchFamily="34" charset="0"/>
              <a:cs typeface="Arial" pitchFamily="34" charset="0"/>
            </a:endParaRPr>
          </a:p>
          <a:p>
            <a:r>
              <a:rPr lang="en-AU" dirty="0">
                <a:latin typeface="Arial" pitchFamily="34" charset="0"/>
                <a:cs typeface="Arial" pitchFamily="34" charset="0"/>
              </a:rPr>
              <a:t>Picton High School briefing on </a:t>
            </a:r>
            <a:r>
              <a:rPr lang="en-AU" dirty="0" smtClean="0">
                <a:latin typeface="Arial" pitchFamily="34" charset="0"/>
                <a:cs typeface="Arial" pitchFamily="34" charset="0"/>
              </a:rPr>
              <a:t>15 June 2018</a:t>
            </a:r>
          </a:p>
          <a:p>
            <a:r>
              <a:rPr lang="en-AU" dirty="0">
                <a:latin typeface="Arial" pitchFamily="34" charset="0"/>
                <a:cs typeface="Arial" pitchFamily="34" charset="0"/>
              </a:rPr>
              <a:t>Picton High School briefing on </a:t>
            </a:r>
            <a:r>
              <a:rPr lang="en-AU" dirty="0" smtClean="0">
                <a:latin typeface="Arial" pitchFamily="34" charset="0"/>
                <a:cs typeface="Arial" pitchFamily="34" charset="0"/>
              </a:rPr>
              <a:t>15 August 2018 </a:t>
            </a:r>
            <a:endParaRPr lang="en-AU" dirty="0">
              <a:latin typeface="Arial" pitchFamily="34" charset="0"/>
              <a:cs typeface="Arial" pitchFamily="34" charset="0"/>
            </a:endParaRPr>
          </a:p>
          <a:p>
            <a:r>
              <a:rPr lang="en-AU" dirty="0" smtClean="0">
                <a:latin typeface="Arial" pitchFamily="34" charset="0"/>
                <a:cs typeface="Arial" pitchFamily="34" charset="0"/>
              </a:rPr>
              <a:t> </a:t>
            </a:r>
            <a:endParaRPr lang="en-AU" dirty="0">
              <a:latin typeface="Arial" pitchFamily="34" charset="0"/>
              <a:cs typeface="Arial" pitchFamily="34" charset="0"/>
            </a:endParaRPr>
          </a:p>
          <a:p>
            <a:endParaRPr lang="en-AU" dirty="0">
              <a:latin typeface="Arial" pitchFamily="34" charset="0"/>
              <a:cs typeface="Arial" pitchFamily="34" charset="0"/>
            </a:endParaRPr>
          </a:p>
        </p:txBody>
      </p:sp>
    </p:spTree>
    <p:extLst>
      <p:ext uri="{BB962C8B-B14F-4D97-AF65-F5344CB8AC3E}">
        <p14:creationId xmlns:p14="http://schemas.microsoft.com/office/powerpoint/2010/main" val="181357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lstStyle/>
          <a:p>
            <a:r>
              <a:rPr lang="en-AU" b="1" dirty="0"/>
              <a:t>Tahmoor Coking Coal Operations </a:t>
            </a:r>
            <a:endParaRPr lang="en-AU" dirty="0"/>
          </a:p>
        </p:txBody>
      </p:sp>
      <p:sp>
        <p:nvSpPr>
          <p:cNvPr id="3" name="Content Placeholder 2"/>
          <p:cNvSpPr>
            <a:spLocks noGrp="1"/>
          </p:cNvSpPr>
          <p:nvPr>
            <p:ph idx="1"/>
          </p:nvPr>
        </p:nvSpPr>
        <p:spPr>
          <a:xfrm>
            <a:off x="457200" y="699542"/>
            <a:ext cx="8229600" cy="3744417"/>
          </a:xfrm>
        </p:spPr>
        <p:txBody>
          <a:bodyPr/>
          <a:lstStyle/>
          <a:p>
            <a:r>
              <a:rPr lang="en-US" sz="1500" dirty="0" smtClean="0"/>
              <a:t>Tahmoor </a:t>
            </a:r>
            <a:r>
              <a:rPr lang="en-US" sz="1500" dirty="0"/>
              <a:t>Coking Coal </a:t>
            </a:r>
            <a:r>
              <a:rPr lang="en-US" sz="1500" dirty="0" smtClean="0"/>
              <a:t>Operations (</a:t>
            </a:r>
            <a:r>
              <a:rPr lang="en-US" sz="1500" b="1" dirty="0" smtClean="0"/>
              <a:t>TCCO</a:t>
            </a:r>
            <a:r>
              <a:rPr lang="en-US" sz="1500" dirty="0" smtClean="0"/>
              <a:t>) is </a:t>
            </a:r>
            <a:r>
              <a:rPr lang="en-US" sz="1500" dirty="0"/>
              <a:t>an underground coal mine that began operations in 1979. </a:t>
            </a:r>
            <a:endParaRPr lang="en-US" sz="1500" dirty="0" smtClean="0"/>
          </a:p>
          <a:p>
            <a:r>
              <a:rPr lang="en-US" sz="1500" dirty="0" smtClean="0"/>
              <a:t>TCCO </a:t>
            </a:r>
            <a:r>
              <a:rPr lang="en-US" sz="1500" dirty="0"/>
              <a:t>has approval to produce up to three million tonnes of Run of Mine (</a:t>
            </a:r>
            <a:r>
              <a:rPr lang="en-US" sz="1500" b="1" dirty="0"/>
              <a:t>ROM</a:t>
            </a:r>
            <a:r>
              <a:rPr lang="en-US" sz="1500" dirty="0"/>
              <a:t>) coal per annum. </a:t>
            </a:r>
          </a:p>
          <a:p>
            <a:r>
              <a:rPr lang="en-US" sz="1500" dirty="0"/>
              <a:t>Coal is mined from within the Bulli seam, producing hard coking coal for steel production and minor thermal coal. Product coal is transported via rail to Port Kembla for Australian domestic </a:t>
            </a:r>
            <a:r>
              <a:rPr lang="en-US" sz="1500" dirty="0" smtClean="0"/>
              <a:t>customers, including </a:t>
            </a:r>
            <a:r>
              <a:rPr lang="en-US" sz="1500" dirty="0" err="1" smtClean="0"/>
              <a:t>Bluescope</a:t>
            </a:r>
            <a:r>
              <a:rPr lang="en-US" sz="1500" dirty="0" smtClean="0"/>
              <a:t> Port </a:t>
            </a:r>
            <a:r>
              <a:rPr lang="en-US" sz="1500" dirty="0" err="1" smtClean="0"/>
              <a:t>Kembla</a:t>
            </a:r>
            <a:r>
              <a:rPr lang="en-US" sz="1500" dirty="0" smtClean="0"/>
              <a:t> and Liberty Primary Steel at </a:t>
            </a:r>
            <a:r>
              <a:rPr lang="en-US" sz="1500" dirty="0" err="1"/>
              <a:t>W</a:t>
            </a:r>
            <a:r>
              <a:rPr lang="en-US" sz="1500" dirty="0" err="1" smtClean="0"/>
              <a:t>hyalla</a:t>
            </a:r>
            <a:r>
              <a:rPr lang="en-US" sz="1500" dirty="0" smtClean="0"/>
              <a:t> </a:t>
            </a:r>
            <a:r>
              <a:rPr lang="en-US" sz="1500" dirty="0"/>
              <a:t>and export customers. </a:t>
            </a:r>
            <a:endParaRPr lang="en-US" sz="1500" dirty="0" smtClean="0"/>
          </a:p>
          <a:p>
            <a:r>
              <a:rPr lang="en-US" sz="1500" dirty="0" smtClean="0"/>
              <a:t>Current </a:t>
            </a:r>
            <a:r>
              <a:rPr lang="en-US" sz="1500" dirty="0"/>
              <a:t>mining operations, in the Tahmoor North lease area, are forecast to continue until around </a:t>
            </a:r>
            <a:r>
              <a:rPr lang="en-US" sz="1500" dirty="0" smtClean="0"/>
              <a:t>2022, </a:t>
            </a:r>
            <a:r>
              <a:rPr lang="en-US" sz="1500" dirty="0"/>
              <a:t>when the mining operations will move to a new mining Domain (Tahmoor South) at Bargo. </a:t>
            </a:r>
          </a:p>
          <a:p>
            <a:r>
              <a:rPr lang="en-US" sz="1500" dirty="0" smtClean="0"/>
              <a:t>TCCO </a:t>
            </a:r>
            <a:r>
              <a:rPr lang="en-US" sz="1500" dirty="0"/>
              <a:t>currently employs approximately 380 employees and contractors. </a:t>
            </a:r>
            <a:endParaRPr lang="en-US" sz="1500" dirty="0" smtClean="0"/>
          </a:p>
          <a:p>
            <a:r>
              <a:rPr lang="en-US" sz="1500" smtClean="0"/>
              <a:t>The mine </a:t>
            </a:r>
            <a:r>
              <a:rPr lang="en-US" sz="1500" dirty="0"/>
              <a:t>supports many local and regional businesses and services. </a:t>
            </a:r>
          </a:p>
          <a:p>
            <a:r>
              <a:rPr lang="en-US" sz="1500" dirty="0" smtClean="0"/>
              <a:t>TCCO </a:t>
            </a:r>
            <a:r>
              <a:rPr lang="en-US" sz="1500" dirty="0"/>
              <a:t>is a proud supporter of local charities and service organisations through its sustainable development program and sponsorships. </a:t>
            </a:r>
            <a:endParaRPr lang="en-AU" sz="1500" dirty="0"/>
          </a:p>
        </p:txBody>
      </p:sp>
    </p:spTree>
    <p:extLst>
      <p:ext uri="{BB962C8B-B14F-4D97-AF65-F5344CB8AC3E}">
        <p14:creationId xmlns:p14="http://schemas.microsoft.com/office/powerpoint/2010/main" val="102187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90394"/>
            <a:ext cx="7416824" cy="972574"/>
          </a:xfrm>
          <a:prstGeom prst="rect">
            <a:avLst/>
          </a:prstGeom>
        </p:spPr>
        <p:txBody>
          <a:bodyPr wrap="square">
            <a:spAutoFit/>
          </a:bodyPr>
          <a:lstStyle/>
          <a:p>
            <a:pPr defTabSz="914400">
              <a:lnSpc>
                <a:spcPct val="90000"/>
              </a:lnSpc>
              <a:spcBef>
                <a:spcPts val="1000"/>
              </a:spcBef>
            </a:pPr>
            <a:r>
              <a:rPr lang="en-AU" sz="2800" b="1" cap="all" spc="-100" dirty="0">
                <a:solidFill>
                  <a:schemeClr val="bg1">
                    <a:lumMod val="50000"/>
                  </a:schemeClr>
                </a:solidFill>
                <a:latin typeface="Calibri" charset="0"/>
                <a:ea typeface="Calibri" charset="0"/>
                <a:cs typeface="Calibri" charset="0"/>
              </a:rPr>
              <a:t>An Integrated Approach</a:t>
            </a:r>
          </a:p>
          <a:p>
            <a:endParaRPr lang="en-AU" sz="3200" dirty="0">
              <a:solidFill>
                <a:schemeClr val="bg1">
                  <a:lumMod val="50000"/>
                </a:schemeClr>
              </a:solidFill>
            </a:endParaRPr>
          </a:p>
        </p:txBody>
      </p:sp>
      <p:pic>
        <p:nvPicPr>
          <p:cNvPr id="4" name="Picture 3"/>
          <p:cNvPicPr>
            <a:picLocks noChangeAspect="1"/>
          </p:cNvPicPr>
          <p:nvPr/>
        </p:nvPicPr>
        <p:blipFill>
          <a:blip r:embed="rId2"/>
          <a:stretch>
            <a:fillRect/>
          </a:stretch>
        </p:blipFill>
        <p:spPr>
          <a:xfrm>
            <a:off x="539552" y="843558"/>
            <a:ext cx="4800128" cy="3596974"/>
          </a:xfrm>
          <a:prstGeom prst="rect">
            <a:avLst/>
          </a:prstGeom>
        </p:spPr>
      </p:pic>
      <p:pic>
        <p:nvPicPr>
          <p:cNvPr id="5" name="Picture 4"/>
          <p:cNvPicPr>
            <a:picLocks noChangeAspect="1"/>
          </p:cNvPicPr>
          <p:nvPr/>
        </p:nvPicPr>
        <p:blipFill>
          <a:blip r:embed="rId3"/>
          <a:stretch>
            <a:fillRect/>
          </a:stretch>
        </p:blipFill>
        <p:spPr>
          <a:xfrm>
            <a:off x="6620940" y="915565"/>
            <a:ext cx="1335435" cy="1310395"/>
          </a:xfrm>
          <a:prstGeom prst="rect">
            <a:avLst/>
          </a:prstGeom>
        </p:spPr>
      </p:pic>
      <p:pic>
        <p:nvPicPr>
          <p:cNvPr id="6" name="Picture 5"/>
          <p:cNvPicPr>
            <a:picLocks noChangeAspect="1"/>
          </p:cNvPicPr>
          <p:nvPr/>
        </p:nvPicPr>
        <p:blipFill>
          <a:blip r:embed="rId4"/>
          <a:stretch>
            <a:fillRect/>
          </a:stretch>
        </p:blipFill>
        <p:spPr>
          <a:xfrm>
            <a:off x="5627712" y="2427734"/>
            <a:ext cx="1495425" cy="1962150"/>
          </a:xfrm>
          <a:prstGeom prst="rect">
            <a:avLst/>
          </a:prstGeom>
        </p:spPr>
      </p:pic>
      <p:pic>
        <p:nvPicPr>
          <p:cNvPr id="7" name="Picture 6"/>
          <p:cNvPicPr>
            <a:picLocks noChangeAspect="1"/>
          </p:cNvPicPr>
          <p:nvPr/>
        </p:nvPicPr>
        <p:blipFill>
          <a:blip r:embed="rId5"/>
          <a:stretch>
            <a:fillRect/>
          </a:stretch>
        </p:blipFill>
        <p:spPr>
          <a:xfrm>
            <a:off x="7435552" y="2427734"/>
            <a:ext cx="1571625" cy="1914525"/>
          </a:xfrm>
          <a:prstGeom prst="rect">
            <a:avLst/>
          </a:prstGeom>
        </p:spPr>
      </p:pic>
      <p:sp>
        <p:nvSpPr>
          <p:cNvPr id="8" name="Shape 1486"/>
          <p:cNvSpPr txBox="1">
            <a:spLocks/>
          </p:cNvSpPr>
          <p:nvPr/>
        </p:nvSpPr>
        <p:spPr>
          <a:xfrm>
            <a:off x="8532440" y="4577713"/>
            <a:ext cx="424290" cy="377191"/>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GB" sz="975" b="1" dirty="0" smtClean="0">
                <a:solidFill>
                  <a:schemeClr val="bg1"/>
                </a:solidFill>
              </a:rPr>
              <a:t>4</a:t>
            </a:r>
            <a:endParaRPr lang="en-GB" sz="975" b="1" dirty="0">
              <a:solidFill>
                <a:schemeClr val="bg1"/>
              </a:solidFill>
            </a:endParaRPr>
          </a:p>
        </p:txBody>
      </p:sp>
    </p:spTree>
    <p:extLst>
      <p:ext uri="{BB962C8B-B14F-4D97-AF65-F5344CB8AC3E}">
        <p14:creationId xmlns:p14="http://schemas.microsoft.com/office/powerpoint/2010/main" val="4170458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txBox="1">
            <a:spLocks/>
          </p:cNvSpPr>
          <p:nvPr/>
        </p:nvSpPr>
        <p:spPr>
          <a:xfrm>
            <a:off x="8684510" y="4536924"/>
            <a:ext cx="557959" cy="289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8CC3D-677C-45B4-8768-8A7B0EFAD91B}" type="slidenum">
              <a:rPr lang="en-GB" sz="1350">
                <a:solidFill>
                  <a:schemeClr val="bg1"/>
                </a:solidFill>
              </a:rPr>
              <a:pPr/>
              <a:t>6</a:t>
            </a:fld>
            <a:endParaRPr lang="en-GB" sz="1350" dirty="0">
              <a:solidFill>
                <a:schemeClr val="bg1"/>
              </a:solidFill>
            </a:endParaRPr>
          </a:p>
        </p:txBody>
      </p:sp>
      <p:sp>
        <p:nvSpPr>
          <p:cNvPr id="20" name="Text Placeholder 20"/>
          <p:cNvSpPr txBox="1">
            <a:spLocks/>
          </p:cNvSpPr>
          <p:nvPr/>
        </p:nvSpPr>
        <p:spPr>
          <a:xfrm>
            <a:off x="357299" y="280079"/>
            <a:ext cx="5510101" cy="542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cap="all" spc="-100" dirty="0">
                <a:solidFill>
                  <a:schemeClr val="bg1">
                    <a:lumMod val="50000"/>
                  </a:schemeClr>
                </a:solidFill>
                <a:latin typeface="Calibri" charset="0"/>
                <a:ea typeface="Calibri" charset="0"/>
                <a:cs typeface="Calibri" charset="0"/>
              </a:rPr>
              <a:t>Liberty House Group</a:t>
            </a:r>
          </a:p>
        </p:txBody>
      </p:sp>
      <p:sp>
        <p:nvSpPr>
          <p:cNvPr id="2" name="Content Placeholder 1"/>
          <p:cNvSpPr>
            <a:spLocks noGrp="1"/>
          </p:cNvSpPr>
          <p:nvPr>
            <p:ph idx="1"/>
          </p:nvPr>
        </p:nvSpPr>
        <p:spPr>
          <a:xfrm>
            <a:off x="357299" y="1059582"/>
            <a:ext cx="8103134" cy="3384378"/>
          </a:xfrm>
        </p:spPr>
        <p:txBody>
          <a:bodyPr/>
          <a:lstStyle/>
          <a:p>
            <a:pPr marL="0" indent="0">
              <a:buNone/>
            </a:pPr>
            <a:r>
              <a:rPr lang="en-US" sz="1600" dirty="0"/>
              <a:t>Liberty House Group has five main </a:t>
            </a:r>
            <a:r>
              <a:rPr lang="en-US" sz="1600" dirty="0" smtClean="0"/>
              <a:t>divisions:</a:t>
            </a:r>
          </a:p>
          <a:p>
            <a:pPr lvl="1"/>
            <a:r>
              <a:rPr lang="en-US" sz="1500" b="1" dirty="0">
                <a:solidFill>
                  <a:srgbClr val="7D807F"/>
                </a:solidFill>
                <a:latin typeface="Calibri" panose="020F0502020204030204" pitchFamily="34" charset="0"/>
                <a:ea typeface="+mn-ea"/>
                <a:cs typeface="+mn-cs"/>
              </a:rPr>
              <a:t>Liberty Commodities </a:t>
            </a:r>
            <a:r>
              <a:rPr lang="en-US" sz="1400" dirty="0">
                <a:solidFill>
                  <a:srgbClr val="707372"/>
                </a:solidFill>
                <a:latin typeface="+mn-lt"/>
                <a:ea typeface="+mn-ea"/>
                <a:cs typeface="+mn-cs"/>
              </a:rPr>
              <a:t>- A global solutions provider to the international steel and non-ferrous metals industries.</a:t>
            </a:r>
          </a:p>
          <a:p>
            <a:pPr lvl="1"/>
            <a:r>
              <a:rPr lang="en-US" sz="1500" b="1" dirty="0">
                <a:solidFill>
                  <a:srgbClr val="7D807F"/>
                </a:solidFill>
                <a:latin typeface="Calibri" panose="020F0502020204030204" pitchFamily="34" charset="0"/>
                <a:ea typeface="+mn-ea"/>
                <a:cs typeface="+mn-cs"/>
              </a:rPr>
              <a:t>Liberty Recycling </a:t>
            </a:r>
            <a:r>
              <a:rPr lang="en-US" sz="1400" dirty="0">
                <a:solidFill>
                  <a:srgbClr val="707372"/>
                </a:solidFill>
                <a:latin typeface="+mn-lt"/>
                <a:ea typeface="+mn-ea"/>
                <a:cs typeface="+mn-cs"/>
              </a:rPr>
              <a:t>- Liberty Recycling operates across the metals recycling supply-chain providing abundant high-quality ferrous and non-ferrous metals across the UK, </a:t>
            </a:r>
            <a:r>
              <a:rPr lang="en-US" sz="1400" dirty="0" smtClean="0">
                <a:solidFill>
                  <a:srgbClr val="707372"/>
                </a:solidFill>
                <a:latin typeface="+mn-lt"/>
                <a:ea typeface="+mn-ea"/>
                <a:cs typeface="+mn-cs"/>
              </a:rPr>
              <a:t>Australia (Rooty Hill), USA </a:t>
            </a:r>
            <a:r>
              <a:rPr lang="en-US" sz="1400" dirty="0">
                <a:solidFill>
                  <a:srgbClr val="707372"/>
                </a:solidFill>
                <a:latin typeface="+mn-lt"/>
                <a:ea typeface="+mn-ea"/>
                <a:cs typeface="+mn-cs"/>
              </a:rPr>
              <a:t>and continental Europe.</a:t>
            </a:r>
          </a:p>
          <a:p>
            <a:pPr lvl="1"/>
            <a:r>
              <a:rPr lang="en-US" sz="1500" b="1" dirty="0">
                <a:solidFill>
                  <a:srgbClr val="7D807F"/>
                </a:solidFill>
                <a:latin typeface="Calibri" panose="020F0502020204030204" pitchFamily="34" charset="0"/>
                <a:ea typeface="+mn-ea"/>
                <a:cs typeface="+mn-cs"/>
              </a:rPr>
              <a:t>Liberty Steel </a:t>
            </a:r>
            <a:r>
              <a:rPr lang="en-US" sz="1400" dirty="0">
                <a:solidFill>
                  <a:srgbClr val="707372"/>
                </a:solidFill>
                <a:latin typeface="+mn-lt"/>
                <a:ea typeface="+mn-ea"/>
                <a:cs typeface="+mn-cs"/>
              </a:rPr>
              <a:t>- Liberty Steel is a global supplier of engineered steels. It has an integrated offering ranging from liquid steel made from recycled raw materials through to high value products and associated services, sold around the world</a:t>
            </a:r>
            <a:r>
              <a:rPr lang="en-US" sz="1400" dirty="0" smtClean="0">
                <a:solidFill>
                  <a:srgbClr val="707372"/>
                </a:solidFill>
                <a:latin typeface="+mn-lt"/>
                <a:ea typeface="+mn-ea"/>
                <a:cs typeface="+mn-cs"/>
              </a:rPr>
              <a:t>. Includes the Liberty </a:t>
            </a:r>
            <a:r>
              <a:rPr lang="en-US" sz="1400" dirty="0">
                <a:solidFill>
                  <a:srgbClr val="707372"/>
                </a:solidFill>
                <a:latin typeface="+mn-lt"/>
                <a:ea typeface="+mn-ea"/>
                <a:cs typeface="+mn-cs"/>
              </a:rPr>
              <a:t>P</a:t>
            </a:r>
            <a:r>
              <a:rPr lang="en-US" sz="1400" dirty="0" smtClean="0">
                <a:solidFill>
                  <a:srgbClr val="707372"/>
                </a:solidFill>
                <a:latin typeface="+mn-lt"/>
                <a:ea typeface="+mn-ea"/>
                <a:cs typeface="+mn-cs"/>
              </a:rPr>
              <a:t>rimary </a:t>
            </a:r>
            <a:r>
              <a:rPr lang="en-US" sz="1400" dirty="0">
                <a:solidFill>
                  <a:srgbClr val="707372"/>
                </a:solidFill>
                <a:latin typeface="+mn-lt"/>
                <a:ea typeface="+mn-ea"/>
                <a:cs typeface="+mn-cs"/>
              </a:rPr>
              <a:t>S</a:t>
            </a:r>
            <a:r>
              <a:rPr lang="en-US" sz="1400" dirty="0" smtClean="0">
                <a:solidFill>
                  <a:srgbClr val="707372"/>
                </a:solidFill>
                <a:latin typeface="+mn-lt"/>
                <a:ea typeface="+mn-ea"/>
                <a:cs typeface="+mn-cs"/>
              </a:rPr>
              <a:t>teel </a:t>
            </a:r>
            <a:r>
              <a:rPr lang="en-US" sz="1400" dirty="0" err="1" smtClean="0">
                <a:solidFill>
                  <a:srgbClr val="707372"/>
                </a:solidFill>
                <a:latin typeface="+mn-lt"/>
                <a:ea typeface="+mn-ea"/>
                <a:cs typeface="+mn-cs"/>
              </a:rPr>
              <a:t>Whyalla</a:t>
            </a:r>
            <a:r>
              <a:rPr lang="en-US" sz="1400" dirty="0" smtClean="0">
                <a:solidFill>
                  <a:srgbClr val="707372"/>
                </a:solidFill>
                <a:latin typeface="+mn-lt"/>
                <a:ea typeface="+mn-ea"/>
                <a:cs typeface="+mn-cs"/>
              </a:rPr>
              <a:t> steelworks.</a:t>
            </a:r>
            <a:endParaRPr lang="en-US" sz="1400" dirty="0">
              <a:solidFill>
                <a:srgbClr val="707372"/>
              </a:solidFill>
              <a:latin typeface="+mn-lt"/>
              <a:ea typeface="+mn-ea"/>
              <a:cs typeface="+mn-cs"/>
            </a:endParaRPr>
          </a:p>
          <a:p>
            <a:pPr lvl="1"/>
            <a:r>
              <a:rPr lang="en-US" sz="1500" b="1" dirty="0">
                <a:solidFill>
                  <a:srgbClr val="7D807F"/>
                </a:solidFill>
                <a:latin typeface="Calibri" panose="020F0502020204030204" pitchFamily="34" charset="0"/>
                <a:ea typeface="+mn-ea"/>
                <a:cs typeface="+mn-cs"/>
              </a:rPr>
              <a:t>Liberty </a:t>
            </a:r>
            <a:r>
              <a:rPr lang="en-US" sz="1500" b="1" dirty="0" err="1">
                <a:solidFill>
                  <a:srgbClr val="7D807F"/>
                </a:solidFill>
                <a:latin typeface="Calibri" panose="020F0502020204030204" pitchFamily="34" charset="0"/>
                <a:ea typeface="+mn-ea"/>
                <a:cs typeface="+mn-cs"/>
              </a:rPr>
              <a:t>Aluminium</a:t>
            </a:r>
            <a:r>
              <a:rPr lang="en-US" sz="1500" b="1" dirty="0">
                <a:solidFill>
                  <a:srgbClr val="7D807F"/>
                </a:solidFill>
                <a:latin typeface="Calibri" panose="020F0502020204030204" pitchFamily="34" charset="0"/>
                <a:ea typeface="+mn-ea"/>
                <a:cs typeface="+mn-cs"/>
              </a:rPr>
              <a:t> </a:t>
            </a:r>
            <a:r>
              <a:rPr lang="en-US" sz="1400" dirty="0">
                <a:solidFill>
                  <a:srgbClr val="707372"/>
                </a:solidFill>
                <a:latin typeface="+mn-lt"/>
                <a:ea typeface="+mn-ea"/>
                <a:cs typeface="+mn-cs"/>
              </a:rPr>
              <a:t>- Liberty owns the only remaining primary aluminium smelter in the United Kingdom which manufactures 48,000 tonnes of sheet ingot and sow pans every year. </a:t>
            </a:r>
          </a:p>
          <a:p>
            <a:pPr lvl="1"/>
            <a:r>
              <a:rPr lang="en-US" sz="1500" b="1" dirty="0">
                <a:solidFill>
                  <a:srgbClr val="7D807F"/>
                </a:solidFill>
                <a:latin typeface="Calibri" panose="020F0502020204030204" pitchFamily="34" charset="0"/>
                <a:ea typeface="+mn-ea"/>
                <a:cs typeface="+mn-cs"/>
              </a:rPr>
              <a:t>Liberty Engineering </a:t>
            </a:r>
            <a:r>
              <a:rPr lang="en-US" sz="1400" dirty="0">
                <a:solidFill>
                  <a:srgbClr val="707372"/>
                </a:solidFill>
                <a:latin typeface="+mn-lt"/>
                <a:ea typeface="+mn-ea"/>
                <a:cs typeface="+mn-cs"/>
              </a:rPr>
              <a:t>- Liberty Engineering delivers a wide spectrum of design, engineering, manufacturing and fully integrated solutions to customers in the automotive, general engineering, construction, motorsport, aerospace and other sectors</a:t>
            </a:r>
            <a:r>
              <a:rPr lang="en-US" sz="1400" dirty="0" smtClean="0">
                <a:solidFill>
                  <a:srgbClr val="707372"/>
                </a:solidFill>
                <a:latin typeface="+mn-lt"/>
                <a:ea typeface="+mn-ea"/>
                <a:cs typeface="+mn-cs"/>
              </a:rPr>
              <a:t>.</a:t>
            </a:r>
            <a:endParaRPr lang="en-US" sz="1600" dirty="0"/>
          </a:p>
          <a:p>
            <a:endParaRPr lang="en-AU" dirty="0"/>
          </a:p>
        </p:txBody>
      </p:sp>
    </p:spTree>
    <p:extLst>
      <p:ext uri="{BB962C8B-B14F-4D97-AF65-F5344CB8AC3E}">
        <p14:creationId xmlns:p14="http://schemas.microsoft.com/office/powerpoint/2010/main" val="1878230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txBox="1">
            <a:spLocks/>
          </p:cNvSpPr>
          <p:nvPr/>
        </p:nvSpPr>
        <p:spPr>
          <a:xfrm>
            <a:off x="8684510" y="4536924"/>
            <a:ext cx="557959" cy="289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8CC3D-677C-45B4-8768-8A7B0EFAD91B}" type="slidenum">
              <a:rPr lang="en-GB" sz="1350">
                <a:solidFill>
                  <a:schemeClr val="bg1"/>
                </a:solidFill>
              </a:rPr>
              <a:pPr/>
              <a:t>7</a:t>
            </a:fld>
            <a:endParaRPr lang="en-GB" sz="1350" dirty="0">
              <a:solidFill>
                <a:schemeClr val="bg1"/>
              </a:solidFill>
            </a:endParaRPr>
          </a:p>
        </p:txBody>
      </p:sp>
      <p:sp>
        <p:nvSpPr>
          <p:cNvPr id="20" name="Text Placeholder 20"/>
          <p:cNvSpPr txBox="1">
            <a:spLocks/>
          </p:cNvSpPr>
          <p:nvPr/>
        </p:nvSpPr>
        <p:spPr>
          <a:xfrm>
            <a:off x="357299" y="280079"/>
            <a:ext cx="5510101" cy="542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cap="all" spc="-100" dirty="0">
                <a:solidFill>
                  <a:schemeClr val="bg1">
                    <a:lumMod val="50000"/>
                  </a:schemeClr>
                </a:solidFill>
                <a:latin typeface="Calibri" charset="0"/>
                <a:ea typeface="Calibri" charset="0"/>
                <a:cs typeface="Calibri" charset="0"/>
              </a:rPr>
              <a:t>SIMEC Group</a:t>
            </a:r>
          </a:p>
        </p:txBody>
      </p:sp>
      <p:sp>
        <p:nvSpPr>
          <p:cNvPr id="2" name="Content Placeholder 1"/>
          <p:cNvSpPr>
            <a:spLocks noGrp="1"/>
          </p:cNvSpPr>
          <p:nvPr>
            <p:ph idx="1"/>
          </p:nvPr>
        </p:nvSpPr>
        <p:spPr>
          <a:xfrm>
            <a:off x="356301" y="987574"/>
            <a:ext cx="8104132" cy="3456386"/>
          </a:xfrm>
        </p:spPr>
        <p:txBody>
          <a:bodyPr/>
          <a:lstStyle/>
          <a:p>
            <a:pPr marL="0" indent="0">
              <a:buNone/>
            </a:pPr>
            <a:r>
              <a:rPr lang="en-US" sz="1600" dirty="0"/>
              <a:t>SIMEC has 5 major divisions which focus on Shipping, Infrastructure, Mining, Energy and Commodities.</a:t>
            </a:r>
          </a:p>
          <a:p>
            <a:pPr lvl="1"/>
            <a:r>
              <a:rPr lang="en-US" sz="1500" b="1" dirty="0">
                <a:solidFill>
                  <a:srgbClr val="7D807F"/>
                </a:solidFill>
                <a:latin typeface="Calibri" panose="020F0502020204030204" pitchFamily="34" charset="0"/>
                <a:ea typeface="+mn-ea"/>
                <a:cs typeface="+mn-cs"/>
              </a:rPr>
              <a:t>SIMEC Shipping</a:t>
            </a:r>
            <a:r>
              <a:rPr lang="en-US" sz="1600" dirty="0"/>
              <a:t> </a:t>
            </a:r>
            <a:r>
              <a:rPr lang="en-US" sz="1400" dirty="0">
                <a:solidFill>
                  <a:srgbClr val="707372"/>
                </a:solidFill>
                <a:latin typeface="+mn-lt"/>
                <a:ea typeface="+mn-ea"/>
                <a:cs typeface="+mn-cs"/>
              </a:rPr>
              <a:t>is centered around the chartering, leasing and ownership of vessels as well as port ownership and processing</a:t>
            </a:r>
            <a:r>
              <a:rPr lang="en-US" sz="1600" dirty="0"/>
              <a:t>.</a:t>
            </a:r>
          </a:p>
          <a:p>
            <a:pPr lvl="1"/>
            <a:r>
              <a:rPr lang="en-US" sz="1500" b="1" dirty="0">
                <a:solidFill>
                  <a:srgbClr val="7D807F"/>
                </a:solidFill>
                <a:latin typeface="Calibri" panose="020F0502020204030204" pitchFamily="34" charset="0"/>
                <a:ea typeface="+mn-ea"/>
                <a:cs typeface="+mn-cs"/>
              </a:rPr>
              <a:t>SIMEC Infrastructure</a:t>
            </a:r>
            <a:r>
              <a:rPr lang="en-US" sz="1600" dirty="0"/>
              <a:t> </a:t>
            </a:r>
            <a:r>
              <a:rPr lang="en-US" sz="1400" dirty="0">
                <a:solidFill>
                  <a:srgbClr val="707372"/>
                </a:solidFill>
                <a:latin typeface="+mn-lt"/>
                <a:ea typeface="+mn-ea"/>
                <a:cs typeface="+mn-cs"/>
              </a:rPr>
              <a:t>owns and operates commercial ports, railway stock and marine fleets as well as storage facilities provide which provide the Alliance with the ability to extend services to customers and support the delivery of its own value-added activities.</a:t>
            </a:r>
          </a:p>
          <a:p>
            <a:pPr lvl="1"/>
            <a:r>
              <a:rPr lang="en-US" sz="1500" b="1" dirty="0">
                <a:solidFill>
                  <a:srgbClr val="7D807F"/>
                </a:solidFill>
                <a:latin typeface="Calibri" panose="020F0502020204030204" pitchFamily="34" charset="0"/>
                <a:ea typeface="+mn-ea"/>
                <a:cs typeface="+mn-cs"/>
              </a:rPr>
              <a:t>SIMEC Mining</a:t>
            </a:r>
            <a:r>
              <a:rPr lang="en-US" sz="1600" dirty="0"/>
              <a:t> </a:t>
            </a:r>
            <a:r>
              <a:rPr lang="en-US" sz="1400" dirty="0">
                <a:solidFill>
                  <a:srgbClr val="707372"/>
                </a:solidFill>
                <a:latin typeface="+mn-lt"/>
                <a:ea typeface="+mn-ea"/>
                <a:cs typeface="+mn-cs"/>
              </a:rPr>
              <a:t>is a globally focused business with iron ore assets in South Australia’s</a:t>
            </a:r>
            <a:r>
              <a:rPr lang="en-GB" sz="1400" dirty="0">
                <a:solidFill>
                  <a:srgbClr val="707372"/>
                </a:solidFill>
                <a:latin typeface="+mn-lt"/>
                <a:ea typeface="+mn-ea"/>
                <a:cs typeface="+mn-cs"/>
              </a:rPr>
              <a:t> </a:t>
            </a:r>
            <a:r>
              <a:rPr lang="en-GB" sz="1400" dirty="0" err="1">
                <a:solidFill>
                  <a:srgbClr val="707372"/>
                </a:solidFill>
                <a:latin typeface="+mn-lt"/>
                <a:ea typeface="+mn-ea"/>
                <a:cs typeface="+mn-cs"/>
              </a:rPr>
              <a:t>Middleback</a:t>
            </a:r>
            <a:r>
              <a:rPr lang="en-GB" sz="1400" dirty="0">
                <a:solidFill>
                  <a:srgbClr val="707372"/>
                </a:solidFill>
                <a:latin typeface="+mn-lt"/>
                <a:ea typeface="+mn-ea"/>
                <a:cs typeface="+mn-cs"/>
              </a:rPr>
              <a:t> Ranges and coking coal asset at </a:t>
            </a:r>
            <a:r>
              <a:rPr lang="en-GB" sz="1400" dirty="0" err="1">
                <a:solidFill>
                  <a:srgbClr val="707372"/>
                </a:solidFill>
                <a:latin typeface="+mn-lt"/>
                <a:ea typeface="+mn-ea"/>
                <a:cs typeface="+mn-cs"/>
              </a:rPr>
              <a:t>Tahmoor</a:t>
            </a:r>
            <a:r>
              <a:rPr lang="en-GB" sz="1400" dirty="0">
                <a:solidFill>
                  <a:srgbClr val="707372"/>
                </a:solidFill>
                <a:latin typeface="+mn-lt"/>
                <a:ea typeface="+mn-ea"/>
                <a:cs typeface="+mn-cs"/>
              </a:rPr>
              <a:t> NSW supplying feed material for GFG’s </a:t>
            </a:r>
            <a:r>
              <a:rPr lang="en-GB" sz="1400" dirty="0" err="1">
                <a:solidFill>
                  <a:srgbClr val="707372"/>
                </a:solidFill>
                <a:latin typeface="+mn-lt"/>
                <a:ea typeface="+mn-ea"/>
                <a:cs typeface="+mn-cs"/>
              </a:rPr>
              <a:t>Whyalla</a:t>
            </a:r>
            <a:r>
              <a:rPr lang="en-GB" sz="1400" dirty="0">
                <a:solidFill>
                  <a:srgbClr val="707372"/>
                </a:solidFill>
                <a:latin typeface="+mn-lt"/>
                <a:ea typeface="+mn-ea"/>
                <a:cs typeface="+mn-cs"/>
              </a:rPr>
              <a:t> Steelworks and</a:t>
            </a:r>
            <a:r>
              <a:rPr lang="en-US" sz="1400" dirty="0">
                <a:solidFill>
                  <a:srgbClr val="707372"/>
                </a:solidFill>
                <a:latin typeface="+mn-lt"/>
                <a:ea typeface="+mn-ea"/>
                <a:cs typeface="+mn-cs"/>
              </a:rPr>
              <a:t> other GFG Alliance’s business as well as third party customers.</a:t>
            </a:r>
          </a:p>
          <a:p>
            <a:pPr lvl="1"/>
            <a:r>
              <a:rPr lang="en-US" sz="1500" b="1" dirty="0">
                <a:solidFill>
                  <a:srgbClr val="7D807F"/>
                </a:solidFill>
                <a:latin typeface="Calibri" panose="020F0502020204030204" pitchFamily="34" charset="0"/>
                <a:ea typeface="+mn-ea"/>
                <a:cs typeface="+mn-cs"/>
              </a:rPr>
              <a:t>SIMEC </a:t>
            </a:r>
            <a:r>
              <a:rPr lang="en-US" sz="1500" b="1" dirty="0" smtClean="0">
                <a:solidFill>
                  <a:srgbClr val="7D807F"/>
                </a:solidFill>
                <a:latin typeface="Calibri" panose="020F0502020204030204" pitchFamily="34" charset="0"/>
                <a:ea typeface="+mn-ea"/>
                <a:cs typeface="+mn-cs"/>
              </a:rPr>
              <a:t>ZEN Energy</a:t>
            </a:r>
            <a:r>
              <a:rPr lang="en-US" sz="1600" dirty="0"/>
              <a:t> </a:t>
            </a:r>
            <a:r>
              <a:rPr lang="en-US" sz="1400" dirty="0">
                <a:solidFill>
                  <a:srgbClr val="707372"/>
                </a:solidFill>
                <a:latin typeface="+mn-lt"/>
                <a:ea typeface="+mn-ea"/>
                <a:cs typeface="+mn-cs"/>
              </a:rPr>
              <a:t>is a fast growing producer </a:t>
            </a:r>
            <a:r>
              <a:rPr lang="en-US" sz="1400" dirty="0" smtClean="0">
                <a:solidFill>
                  <a:srgbClr val="707372"/>
                </a:solidFill>
                <a:latin typeface="+mn-lt"/>
                <a:ea typeface="+mn-ea"/>
                <a:cs typeface="+mn-cs"/>
              </a:rPr>
              <a:t>of </a:t>
            </a:r>
            <a:r>
              <a:rPr lang="en-US" sz="1400" dirty="0">
                <a:solidFill>
                  <a:srgbClr val="707372"/>
                </a:solidFill>
                <a:latin typeface="+mn-lt"/>
                <a:ea typeface="+mn-ea"/>
                <a:cs typeface="+mn-cs"/>
              </a:rPr>
              <a:t>renewable power, with a portfolio of assets across hydro and bio power as well as waste to energy, on- and off-shore wind, solar and pumped hydro.</a:t>
            </a:r>
          </a:p>
          <a:p>
            <a:pPr lvl="1"/>
            <a:r>
              <a:rPr lang="en-US" sz="1500" b="1" dirty="0">
                <a:solidFill>
                  <a:srgbClr val="7D807F"/>
                </a:solidFill>
                <a:latin typeface="Calibri" panose="020F0502020204030204" pitchFamily="34" charset="0"/>
                <a:ea typeface="+mn-ea"/>
                <a:cs typeface="+mn-cs"/>
              </a:rPr>
              <a:t>SIMEC Commodities</a:t>
            </a:r>
            <a:r>
              <a:rPr lang="en-US" sz="1600" dirty="0"/>
              <a:t> </a:t>
            </a:r>
            <a:r>
              <a:rPr lang="en-US" sz="1400" dirty="0">
                <a:solidFill>
                  <a:srgbClr val="707372"/>
                </a:solidFill>
                <a:latin typeface="+mn-lt"/>
                <a:ea typeface="+mn-ea"/>
                <a:cs typeface="+mn-cs"/>
              </a:rPr>
              <a:t>specialises in the trade </a:t>
            </a:r>
            <a:r>
              <a:rPr lang="en-US" sz="1400" dirty="0" smtClean="0">
                <a:solidFill>
                  <a:srgbClr val="707372"/>
                </a:solidFill>
                <a:latin typeface="+mn-lt"/>
                <a:ea typeface="+mn-ea"/>
                <a:cs typeface="+mn-cs"/>
              </a:rPr>
              <a:t>of energy </a:t>
            </a:r>
            <a:r>
              <a:rPr lang="en-US" sz="1400" dirty="0">
                <a:solidFill>
                  <a:srgbClr val="707372"/>
                </a:solidFill>
                <a:latin typeface="+mn-lt"/>
                <a:ea typeface="+mn-ea"/>
                <a:cs typeface="+mn-cs"/>
              </a:rPr>
              <a:t>and energy related commodities.</a:t>
            </a:r>
          </a:p>
          <a:p>
            <a:endParaRPr lang="en-AU" dirty="0"/>
          </a:p>
        </p:txBody>
      </p:sp>
    </p:spTree>
    <p:extLst>
      <p:ext uri="{BB962C8B-B14F-4D97-AF65-F5344CB8AC3E}">
        <p14:creationId xmlns:p14="http://schemas.microsoft.com/office/powerpoint/2010/main" val="1438672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p:cNvGraphicFramePr>
            <a:graphicFrameLocks noGrp="1"/>
          </p:cNvGraphicFramePr>
          <p:nvPr>
            <p:ph type="body" idx="4294967295"/>
            <p:extLst/>
          </p:nvPr>
        </p:nvGraphicFramePr>
        <p:xfrm>
          <a:off x="34724" y="238728"/>
          <a:ext cx="7157495" cy="4729335"/>
        </p:xfrm>
        <a:graphic>
          <a:graphicData uri="http://schemas.openxmlformats.org/presentationml/2006/ole">
            <mc:AlternateContent xmlns:mc="http://schemas.openxmlformats.org/markup-compatibility/2006">
              <mc:Choice xmlns:v="urn:schemas-microsoft-com:vml" Requires="v">
                <p:oleObj spid="_x0000_s1055" name="Photo Editor Photo" r:id="rId3" imgW="8202170" imgH="4200000" progId="">
                  <p:embed/>
                </p:oleObj>
              </mc:Choice>
              <mc:Fallback>
                <p:oleObj name="Photo Editor Photo" r:id="rId3" imgW="8202170" imgH="42000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 y="238728"/>
                        <a:ext cx="7157495" cy="4729335"/>
                      </a:xfrm>
                      <a:prstGeom prst="rect">
                        <a:avLst/>
                      </a:prstGeom>
                      <a:noFill/>
                      <a:ln w="28575">
                        <a:solidFill>
                          <a:schemeClr val="tx1"/>
                        </a:solidFill>
                        <a:miter lim="800000"/>
                        <a:headEnd/>
                        <a:tailEnd/>
                      </a:ln>
                      <a:effectLst/>
                    </p:spPr>
                  </p:pic>
                </p:oleObj>
              </mc:Fallback>
            </mc:AlternateContent>
          </a:graphicData>
        </a:graphic>
      </p:graphicFrame>
      <p:pic>
        <p:nvPicPr>
          <p:cNvPr id="9" name="Picture 8">
            <a:extLst>
              <a:ext uri="{FF2B5EF4-FFF2-40B4-BE49-F238E27FC236}">
                <a16:creationId xmlns:a16="http://schemas.microsoft.com/office/drawing/2014/main" xmlns="" id="{7BB76C8D-34B3-49B2-BF7B-3876A682C6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xmlns="" id="{314C0C5C-04B9-43D1-9348-97A82AE5FDC7}"/>
              </a:ext>
            </a:extLst>
          </p:cNvPr>
          <p:cNvSpPr txBox="1"/>
          <p:nvPr/>
        </p:nvSpPr>
        <p:spPr>
          <a:xfrm>
            <a:off x="506338" y="4467314"/>
            <a:ext cx="3980204" cy="300082"/>
          </a:xfrm>
          <a:prstGeom prst="rect">
            <a:avLst/>
          </a:prstGeom>
          <a:noFill/>
        </p:spPr>
        <p:txBody>
          <a:bodyPr wrap="square" rtlCol="0">
            <a:spAutoFit/>
          </a:bodyPr>
          <a:lstStyle/>
          <a:p>
            <a:r>
              <a:rPr lang="en-GB" sz="1350" dirty="0"/>
              <a:t>www.simec.com/mining</a:t>
            </a:r>
          </a:p>
        </p:txBody>
      </p:sp>
      <p:sp>
        <p:nvSpPr>
          <p:cNvPr id="6" name="Text Placeholder 20"/>
          <p:cNvSpPr txBox="1">
            <a:spLocks/>
          </p:cNvSpPr>
          <p:nvPr/>
        </p:nvSpPr>
        <p:spPr>
          <a:xfrm>
            <a:off x="5148064" y="1995686"/>
            <a:ext cx="3995936" cy="1152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spc="-53" dirty="0" smtClean="0">
                <a:solidFill>
                  <a:schemeClr val="bg1"/>
                </a:solidFill>
              </a:rPr>
              <a:t>Modification 4</a:t>
            </a:r>
            <a:endParaRPr lang="en-AU" sz="3200" spc="-53" dirty="0">
              <a:solidFill>
                <a:schemeClr val="bg1"/>
              </a:solidFill>
            </a:endParaRPr>
          </a:p>
        </p:txBody>
      </p:sp>
    </p:spTree>
    <p:extLst>
      <p:ext uri="{BB962C8B-B14F-4D97-AF65-F5344CB8AC3E}">
        <p14:creationId xmlns:p14="http://schemas.microsoft.com/office/powerpoint/2010/main" val="2802009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Arial" pitchFamily="34" charset="0"/>
                <a:cs typeface="Arial" pitchFamily="34" charset="0"/>
              </a:rPr>
              <a:t>Overview</a:t>
            </a:r>
            <a:endParaRPr lang="en-AU" b="1" dirty="0"/>
          </a:p>
        </p:txBody>
      </p:sp>
      <p:sp>
        <p:nvSpPr>
          <p:cNvPr id="5" name="Content Placeholder 4"/>
          <p:cNvSpPr>
            <a:spLocks noGrp="1"/>
          </p:cNvSpPr>
          <p:nvPr>
            <p:ph sz="half" idx="13"/>
          </p:nvPr>
        </p:nvSpPr>
        <p:spPr>
          <a:xfrm>
            <a:off x="323528" y="843558"/>
            <a:ext cx="8208912" cy="3387823"/>
          </a:xfrm>
        </p:spPr>
        <p:txBody>
          <a:bodyPr/>
          <a:lstStyle/>
          <a:p>
            <a:pPr>
              <a:spcBef>
                <a:spcPts val="0"/>
              </a:spcBef>
              <a:spcAft>
                <a:spcPts val="600"/>
              </a:spcAft>
            </a:pPr>
            <a:r>
              <a:rPr lang="en-AU" sz="1400" dirty="0" smtClean="0">
                <a:latin typeface="Arial" pitchFamily="34" charset="0"/>
                <a:cs typeface="Arial" pitchFamily="34" charset="0"/>
              </a:rPr>
              <a:t>Modification to </a:t>
            </a:r>
            <a:r>
              <a:rPr lang="en-AU" sz="1400" dirty="0">
                <a:latin typeface="Arial" pitchFamily="34" charset="0"/>
                <a:cs typeface="Arial" pitchFamily="34" charset="0"/>
              </a:rPr>
              <a:t>permit low levels of subsidence within an area where subsidence is not currently permitted to occur under Condition 6(</a:t>
            </a:r>
            <a:r>
              <a:rPr lang="en-AU" sz="1400" dirty="0" err="1">
                <a:latin typeface="Arial" pitchFamily="34" charset="0"/>
                <a:cs typeface="Arial" pitchFamily="34" charset="0"/>
              </a:rPr>
              <a:t>i</a:t>
            </a:r>
            <a:r>
              <a:rPr lang="en-AU" sz="1400" dirty="0">
                <a:latin typeface="Arial" pitchFamily="34" charset="0"/>
                <a:cs typeface="Arial" pitchFamily="34" charset="0"/>
              </a:rPr>
              <a:t>) of DA </a:t>
            </a:r>
            <a:r>
              <a:rPr lang="en-AU" sz="1400" dirty="0" smtClean="0">
                <a:latin typeface="Arial" pitchFamily="34" charset="0"/>
                <a:cs typeface="Arial" pitchFamily="34" charset="0"/>
              </a:rPr>
              <a:t>67/98.</a:t>
            </a:r>
          </a:p>
          <a:p>
            <a:pPr>
              <a:spcBef>
                <a:spcPts val="0"/>
              </a:spcBef>
              <a:spcAft>
                <a:spcPts val="600"/>
              </a:spcAft>
            </a:pPr>
            <a:r>
              <a:rPr lang="en-AU" sz="1400" dirty="0">
                <a:latin typeface="Arial" pitchFamily="34" charset="0"/>
                <a:cs typeface="Arial" pitchFamily="34" charset="0"/>
              </a:rPr>
              <a:t>DA 67/98 </a:t>
            </a:r>
            <a:r>
              <a:rPr lang="en-AU" sz="1400" dirty="0" smtClean="0">
                <a:latin typeface="Arial" pitchFamily="34" charset="0"/>
                <a:cs typeface="Arial" pitchFamily="34" charset="0"/>
              </a:rPr>
              <a:t>extraction excepted </a:t>
            </a:r>
            <a:r>
              <a:rPr lang="en-AU" sz="1400" dirty="0">
                <a:latin typeface="Arial" pitchFamily="34" charset="0"/>
                <a:cs typeface="Arial" pitchFamily="34" charset="0"/>
              </a:rPr>
              <a:t>areas identified in Condition 6(</a:t>
            </a:r>
            <a:r>
              <a:rPr lang="en-AU" sz="1400" dirty="0" err="1">
                <a:latin typeface="Arial" pitchFamily="34" charset="0"/>
                <a:cs typeface="Arial" pitchFamily="34" charset="0"/>
              </a:rPr>
              <a:t>i</a:t>
            </a:r>
            <a:r>
              <a:rPr lang="en-AU" sz="1400" dirty="0">
                <a:latin typeface="Arial" pitchFamily="34" charset="0"/>
                <a:cs typeface="Arial" pitchFamily="34" charset="0"/>
              </a:rPr>
              <a:t>) of the 1999 consent without a separate approval or modification of existing approval.</a:t>
            </a:r>
          </a:p>
          <a:p>
            <a:pPr>
              <a:spcBef>
                <a:spcPts val="0"/>
              </a:spcBef>
              <a:spcAft>
                <a:spcPts val="600"/>
              </a:spcAft>
            </a:pPr>
            <a:r>
              <a:rPr lang="en-AU" sz="1400" dirty="0" smtClean="0">
                <a:latin typeface="Arial" pitchFamily="34" charset="0"/>
                <a:cs typeface="Arial" pitchFamily="34" charset="0"/>
              </a:rPr>
              <a:t>Improvements </a:t>
            </a:r>
            <a:r>
              <a:rPr lang="en-AU" sz="1400" dirty="0">
                <a:latin typeface="Arial" pitchFamily="34" charset="0"/>
                <a:cs typeface="Arial" pitchFamily="34" charset="0"/>
              </a:rPr>
              <a:t>in subsidence monitoring and modelling methodologies </a:t>
            </a:r>
            <a:r>
              <a:rPr lang="en-AU" sz="1400" dirty="0" smtClean="0">
                <a:latin typeface="Arial" pitchFamily="34" charset="0"/>
                <a:cs typeface="Arial" pitchFamily="34" charset="0"/>
              </a:rPr>
              <a:t>enable </a:t>
            </a:r>
            <a:r>
              <a:rPr lang="en-AU" sz="1400" dirty="0">
                <a:latin typeface="Arial" pitchFamily="34" charset="0"/>
                <a:cs typeface="Arial" pitchFamily="34" charset="0"/>
              </a:rPr>
              <a:t>greater accuracy in the prediction of subsidence impacts, in particular in areas near the outer edge of measurable subsidence </a:t>
            </a:r>
            <a:r>
              <a:rPr lang="en-AU" sz="1400" dirty="0" smtClean="0">
                <a:latin typeface="Arial" pitchFamily="34" charset="0"/>
                <a:cs typeface="Arial" pitchFamily="34" charset="0"/>
              </a:rPr>
              <a:t>effects.</a:t>
            </a:r>
            <a:endParaRPr lang="en-AU" sz="1400" dirty="0">
              <a:latin typeface="Arial" pitchFamily="34" charset="0"/>
              <a:cs typeface="Arial" pitchFamily="34" charset="0"/>
            </a:endParaRPr>
          </a:p>
          <a:p>
            <a:pPr>
              <a:spcBef>
                <a:spcPts val="0"/>
              </a:spcBef>
              <a:spcAft>
                <a:spcPts val="600"/>
              </a:spcAft>
            </a:pPr>
            <a:r>
              <a:rPr lang="en-AU" sz="1400" dirty="0" smtClean="0">
                <a:latin typeface="Arial" pitchFamily="34" charset="0"/>
                <a:cs typeface="Arial" pitchFamily="34" charset="0"/>
              </a:rPr>
              <a:t>Modification </a:t>
            </a:r>
            <a:r>
              <a:rPr lang="en-AU" sz="1400" dirty="0">
                <a:latin typeface="Arial" pitchFamily="34" charset="0"/>
                <a:cs typeface="Arial" pitchFamily="34" charset="0"/>
              </a:rPr>
              <a:t>4 Area comprises approximately 11 hectares of </a:t>
            </a:r>
            <a:r>
              <a:rPr lang="en-AU" sz="1400" dirty="0" smtClean="0">
                <a:latin typeface="Arial" pitchFamily="34" charset="0"/>
                <a:cs typeface="Arial" pitchFamily="34" charset="0"/>
              </a:rPr>
              <a:t>land </a:t>
            </a:r>
            <a:r>
              <a:rPr lang="en-AU" sz="1400" dirty="0">
                <a:latin typeface="Arial" pitchFamily="34" charset="0"/>
                <a:cs typeface="Arial" pitchFamily="34" charset="0"/>
              </a:rPr>
              <a:t>within the predicted 20 millimetre subsidence contour</a:t>
            </a:r>
            <a:r>
              <a:rPr lang="en-AU" sz="1400" dirty="0" smtClean="0">
                <a:latin typeface="Arial" pitchFamily="34" charset="0"/>
                <a:cs typeface="Arial" pitchFamily="34" charset="0"/>
              </a:rPr>
              <a:t>, inclusive of 49 dwellings and 64 structures within the Picton High School.</a:t>
            </a:r>
          </a:p>
          <a:p>
            <a:pPr>
              <a:spcBef>
                <a:spcPts val="0"/>
              </a:spcBef>
              <a:spcAft>
                <a:spcPts val="600"/>
              </a:spcAft>
            </a:pPr>
            <a:r>
              <a:rPr lang="en-AU" sz="1400" dirty="0" smtClean="0">
                <a:latin typeface="Arial" pitchFamily="34" charset="0"/>
                <a:cs typeface="Arial" pitchFamily="34" charset="0"/>
              </a:rPr>
              <a:t>Without </a:t>
            </a:r>
            <a:r>
              <a:rPr lang="en-AU" sz="1400" dirty="0">
                <a:latin typeface="Arial" pitchFamily="34" charset="0"/>
                <a:cs typeface="Arial" pitchFamily="34" charset="0"/>
              </a:rPr>
              <a:t>the proposed modification, LW32 will not be able to be extracted in an efficient and viable manner and require a LW step </a:t>
            </a:r>
            <a:r>
              <a:rPr lang="en-AU" sz="1400" dirty="0" smtClean="0">
                <a:latin typeface="Arial" pitchFamily="34" charset="0"/>
                <a:cs typeface="Arial" pitchFamily="34" charset="0"/>
              </a:rPr>
              <a:t>around with loss of coal reserves.</a:t>
            </a:r>
            <a:endParaRPr lang="en-US" sz="1400" dirty="0">
              <a:latin typeface="Arial" pitchFamily="34" charset="0"/>
              <a:cs typeface="Arial" pitchFamily="34" charset="0"/>
            </a:endParaRPr>
          </a:p>
          <a:p>
            <a:endParaRPr lang="en-AU" dirty="0"/>
          </a:p>
        </p:txBody>
      </p:sp>
    </p:spTree>
    <p:extLst>
      <p:ext uri="{BB962C8B-B14F-4D97-AF65-F5344CB8AC3E}">
        <p14:creationId xmlns:p14="http://schemas.microsoft.com/office/powerpoint/2010/main" val="244784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IMEC Mining MB Iron Ore Conf 2018.potx" id="{6310C5B9-946A-4FF9-AA36-4CF7B9DDF2C8}" vid="{842C009B-D96B-486A-855A-A4649D0CDDB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IMEC Mining MB Iron Ore Conf 2018.potx" id="{6310C5B9-946A-4FF9-AA36-4CF7B9DDF2C8}" vid="{DBE898B2-EF6A-4E26-86DF-DB9A3033AE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usiness_x0020_Unit xmlns="3aa72ab9-d1b6-4c5b-b048-e08008a351b6">Liberty OneSteel</Business_x0020_Unit>
    <Document_x0020_Type xmlns="3aa72ab9-d1b6-4c5b-b048-e08008a351b6">Presentation</Document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8E1D8429ABD145B031C0F4D17D2A3D" ma:contentTypeVersion="6" ma:contentTypeDescription="Create a new document." ma:contentTypeScope="" ma:versionID="436febd9467890adda570d7821e8840b">
  <xsd:schema xmlns:xsd="http://www.w3.org/2001/XMLSchema" xmlns:xs="http://www.w3.org/2001/XMLSchema" xmlns:p="http://schemas.microsoft.com/office/2006/metadata/properties" xmlns:ns2="3aa72ab9-d1b6-4c5b-b048-e08008a351b6" xmlns:ns3="88c5da1c-f6d8-420a-afa4-7067858394f9" targetNamespace="http://schemas.microsoft.com/office/2006/metadata/properties" ma:root="true" ma:fieldsID="857ad646cc3c41e0af71fcc6601c5de2" ns2:_="" ns3:_="">
    <xsd:import namespace="3aa72ab9-d1b6-4c5b-b048-e08008a351b6"/>
    <xsd:import namespace="88c5da1c-f6d8-420a-afa4-7067858394f9"/>
    <xsd:element name="properties">
      <xsd:complexType>
        <xsd:sequence>
          <xsd:element name="documentManagement">
            <xsd:complexType>
              <xsd:all>
                <xsd:element ref="ns2:Document_x0020_Type" minOccurs="0"/>
                <xsd:element ref="ns2:Business_x0020_Unit"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ab9-d1b6-4c5b-b048-e08008a351b6"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simpleType>
        <xsd:restriction base="dms:Choice">
          <xsd:enumeration value="Letterhead"/>
          <xsd:enumeration value="Presentation"/>
        </xsd:restriction>
      </xsd:simpleType>
    </xsd:element>
    <xsd:element name="Business_x0020_Unit" ma:index="9" nillable="true" ma:displayName="Business Unit" ma:internalName="Business_x0020_Unit">
      <xsd:simpleType>
        <xsd:restriction base="dms:Choice">
          <xsd:enumeration value="ARC"/>
          <xsd:enumeration value="Austube Mills"/>
          <xsd:enumeration value="GFG Alliance"/>
          <xsd:enumeration value="Liberty OneSteel"/>
          <xsd:enumeration value="Liberty OneSteel Metalcentre"/>
          <xsd:enumeration value="Liberty OneSteel Recycling"/>
          <xsd:enumeration value="Liberty OneSteel Reinforcing"/>
          <xsd:enumeration value="Midalia Steel"/>
          <xsd:enumeration value="Simec Mining"/>
        </xsd:restriction>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c5da1c-f6d8-420a-afa4-7067858394f9" elementFormDefault="qualified">
    <xsd:import namespace="http://schemas.microsoft.com/office/2006/documentManagement/types"/>
    <xsd:import namespace="http://schemas.microsoft.com/office/infopath/2007/PartnerControls"/>
    <xsd:element name="SharedWithUsers" ma:index="12" nillable="true" ma:displayName="Shared With"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3aa72ab9-d1b6-4c5b-b048-e08008a351b6"/>
    <ds:schemaRef ds:uri="http://schemas.openxmlformats.org/package/2006/metadata/core-properties"/>
    <ds:schemaRef ds:uri="88c5da1c-f6d8-420a-afa4-7067858394f9"/>
    <ds:schemaRef ds:uri="http://www.w3.org/XML/1998/namespace"/>
    <ds:schemaRef ds:uri="http://schemas.microsoft.com/office/infopath/2007/PartnerControls"/>
    <ds:schemaRef ds:uri="http://purl.org/dc/terms/"/>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B9DA15F-F79E-410F-9F81-8C133F5DA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a72ab9-d1b6-4c5b-b048-e08008a351b6"/>
    <ds:schemaRef ds:uri="88c5da1c-f6d8-420a-afa4-7067858394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SIMEC Mining MB Iron Ore Conf 2018</Template>
  <TotalTime>5114</TotalTime>
  <Words>1743</Words>
  <Application>Microsoft Office PowerPoint</Application>
  <PresentationFormat>On-screen Show (16:9)</PresentationFormat>
  <Paragraphs>301</Paragraphs>
  <Slides>32</Slides>
  <Notes>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4" baseType="lpstr">
      <vt:lpstr>ＭＳ Ｐゴシック</vt:lpstr>
      <vt:lpstr>.AppleSystemUIFont</vt:lpstr>
      <vt:lpstr>.LucidaGrandeUI</vt:lpstr>
      <vt:lpstr>Arial</vt:lpstr>
      <vt:lpstr>Avenir Light</vt:lpstr>
      <vt:lpstr>Calibri</vt:lpstr>
      <vt:lpstr>Calibri Light</vt:lpstr>
      <vt:lpstr>Times New Roman</vt:lpstr>
      <vt:lpstr>Wingdings</vt:lpstr>
      <vt:lpstr>Office Theme</vt:lpstr>
      <vt:lpstr>1_Office Theme</vt:lpstr>
      <vt:lpstr>Photo Editor Photo</vt:lpstr>
      <vt:lpstr>PowerPoint Presentation</vt:lpstr>
      <vt:lpstr>Agenda</vt:lpstr>
      <vt:lpstr>PowerPoint Presentation</vt:lpstr>
      <vt:lpstr>Tahmoor Coking Coal Operations </vt:lpstr>
      <vt:lpstr>PowerPoint Presentation</vt:lpstr>
      <vt:lpstr>PowerPoint Presentation</vt:lpstr>
      <vt:lpstr>PowerPoint Presentation</vt:lpstr>
      <vt:lpstr>PowerPoint Presentation</vt:lpstr>
      <vt:lpstr>Overview</vt:lpstr>
      <vt:lpstr>Area</vt:lpstr>
      <vt:lpstr>Details</vt:lpstr>
      <vt:lpstr>PowerPoint Presentation</vt:lpstr>
      <vt:lpstr>Tahmoor north</vt:lpstr>
      <vt:lpstr>Current Status </vt:lpstr>
      <vt:lpstr>Proposed LW32 Staging</vt:lpstr>
      <vt:lpstr>PowerPoint Presentation</vt:lpstr>
      <vt:lpstr>Western Domain</vt:lpstr>
      <vt:lpstr>Tahmoor South Project </vt:lpstr>
      <vt:lpstr>PowerPoint Presentation</vt:lpstr>
      <vt:lpstr>1998 EIS Methodology</vt:lpstr>
      <vt:lpstr>Current Methodology</vt:lpstr>
      <vt:lpstr>Tensile Strain</vt:lpstr>
      <vt:lpstr>Compressive Strain</vt:lpstr>
      <vt:lpstr>PowerPoint Presentation</vt:lpstr>
      <vt:lpstr>Subsidence Predictions</vt:lpstr>
      <vt:lpstr>Dwellings</vt:lpstr>
      <vt:lpstr>Dwellings Repair Categories Assessment</vt:lpstr>
      <vt:lpstr>Picton High School</vt:lpstr>
      <vt:lpstr>Picton High School</vt:lpstr>
      <vt:lpstr>PowerPoint Presentation</vt:lpstr>
      <vt:lpstr>Community Consultation</vt:lpstr>
      <vt:lpstr>Stakeholder engagement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SIMEC Mining (A member of the GFG Alliance)  A new beginning for the longest established iron ore mines in Australia</dc:title>
  <dc:subject/>
  <dc:creator>Matt Reed</dc:creator>
  <cp:keywords/>
  <dc:description/>
  <cp:lastModifiedBy>Bush</cp:lastModifiedBy>
  <cp:revision>269</cp:revision>
  <cp:lastPrinted>2018-04-27T07:23:41Z</cp:lastPrinted>
  <dcterms:created xsi:type="dcterms:W3CDTF">2018-03-08T22:31:40Z</dcterms:created>
  <dcterms:modified xsi:type="dcterms:W3CDTF">2018-09-25T20:15:26Z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0x010100EE8E1D8429ABD145B031C0F4D17D2A3D</vt:lpwstr>
  </property>
</Properties>
</file>