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85" r:id="rId2"/>
    <p:sldMasterId id="2147483650" r:id="rId3"/>
  </p:sldMasterIdLst>
  <p:notesMasterIdLst>
    <p:notesMasterId r:id="rId28"/>
  </p:notesMasterIdLst>
  <p:handoutMasterIdLst>
    <p:handoutMasterId r:id="rId29"/>
  </p:handoutMasterIdLst>
  <p:sldIdLst>
    <p:sldId id="658" r:id="rId4"/>
    <p:sldId id="765" r:id="rId5"/>
    <p:sldId id="731" r:id="rId6"/>
    <p:sldId id="763" r:id="rId7"/>
    <p:sldId id="764" r:id="rId8"/>
    <p:sldId id="766" r:id="rId9"/>
    <p:sldId id="768" r:id="rId10"/>
    <p:sldId id="715" r:id="rId11"/>
    <p:sldId id="748" r:id="rId12"/>
    <p:sldId id="753" r:id="rId13"/>
    <p:sldId id="747" r:id="rId14"/>
    <p:sldId id="735" r:id="rId15"/>
    <p:sldId id="734" r:id="rId16"/>
    <p:sldId id="680" r:id="rId17"/>
    <p:sldId id="740" r:id="rId18"/>
    <p:sldId id="770" r:id="rId19"/>
    <p:sldId id="769" r:id="rId20"/>
    <p:sldId id="771" r:id="rId21"/>
    <p:sldId id="755" r:id="rId22"/>
    <p:sldId id="745" r:id="rId23"/>
    <p:sldId id="754" r:id="rId24"/>
    <p:sldId id="756" r:id="rId25"/>
    <p:sldId id="757" r:id="rId26"/>
    <p:sldId id="758" r:id="rId27"/>
  </p:sldIdLst>
  <p:sldSz cx="10058400" cy="7772400"/>
  <p:notesSz cx="6794500" cy="9931400"/>
  <p:custDataLst>
    <p:tags r:id="rId30"/>
  </p:custDataLst>
  <p:defaultTextStyle>
    <a:defPPr>
      <a:defRPr lang="en-GB"/>
    </a:defPPr>
    <a:lvl1pPr algn="l" rtl="0" fontAlgn="base">
      <a:spcBef>
        <a:spcPct val="0"/>
      </a:spcBef>
      <a:spcAft>
        <a:spcPct val="0"/>
      </a:spcAft>
      <a:defRPr sz="1100" kern="1200">
        <a:solidFill>
          <a:schemeClr val="tx1"/>
        </a:solidFill>
        <a:latin typeface="Book Antiqua" pitchFamily="18" charset="0"/>
        <a:ea typeface="+mn-ea"/>
        <a:cs typeface="Arial" charset="0"/>
      </a:defRPr>
    </a:lvl1pPr>
    <a:lvl2pPr marL="457200" algn="l" rtl="0" fontAlgn="base">
      <a:spcBef>
        <a:spcPct val="0"/>
      </a:spcBef>
      <a:spcAft>
        <a:spcPct val="0"/>
      </a:spcAft>
      <a:defRPr sz="1100" kern="1200">
        <a:solidFill>
          <a:schemeClr val="tx1"/>
        </a:solidFill>
        <a:latin typeface="Book Antiqua" pitchFamily="18" charset="0"/>
        <a:ea typeface="+mn-ea"/>
        <a:cs typeface="Arial" charset="0"/>
      </a:defRPr>
    </a:lvl2pPr>
    <a:lvl3pPr marL="914400" algn="l" rtl="0" fontAlgn="base">
      <a:spcBef>
        <a:spcPct val="0"/>
      </a:spcBef>
      <a:spcAft>
        <a:spcPct val="0"/>
      </a:spcAft>
      <a:defRPr sz="1100" kern="1200">
        <a:solidFill>
          <a:schemeClr val="tx1"/>
        </a:solidFill>
        <a:latin typeface="Book Antiqua" pitchFamily="18" charset="0"/>
        <a:ea typeface="+mn-ea"/>
        <a:cs typeface="Arial" charset="0"/>
      </a:defRPr>
    </a:lvl3pPr>
    <a:lvl4pPr marL="1371600" algn="l" rtl="0" fontAlgn="base">
      <a:spcBef>
        <a:spcPct val="0"/>
      </a:spcBef>
      <a:spcAft>
        <a:spcPct val="0"/>
      </a:spcAft>
      <a:defRPr sz="1100" kern="1200">
        <a:solidFill>
          <a:schemeClr val="tx1"/>
        </a:solidFill>
        <a:latin typeface="Book Antiqua" pitchFamily="18" charset="0"/>
        <a:ea typeface="+mn-ea"/>
        <a:cs typeface="Arial" charset="0"/>
      </a:defRPr>
    </a:lvl4pPr>
    <a:lvl5pPr marL="1828800" algn="l" rtl="0" fontAlgn="base">
      <a:spcBef>
        <a:spcPct val="0"/>
      </a:spcBef>
      <a:spcAft>
        <a:spcPct val="0"/>
      </a:spcAft>
      <a:defRPr sz="1100" kern="1200">
        <a:solidFill>
          <a:schemeClr val="tx1"/>
        </a:solidFill>
        <a:latin typeface="Book Antiqua" pitchFamily="18" charset="0"/>
        <a:ea typeface="+mn-ea"/>
        <a:cs typeface="Arial" charset="0"/>
      </a:defRPr>
    </a:lvl5pPr>
    <a:lvl6pPr marL="2286000" algn="l" defTabSz="914400" rtl="0" eaLnBrk="1" latinLnBrk="0" hangingPunct="1">
      <a:defRPr sz="1100" kern="1200">
        <a:solidFill>
          <a:schemeClr val="tx1"/>
        </a:solidFill>
        <a:latin typeface="Book Antiqua" pitchFamily="18" charset="0"/>
        <a:ea typeface="+mn-ea"/>
        <a:cs typeface="Arial" charset="0"/>
      </a:defRPr>
    </a:lvl6pPr>
    <a:lvl7pPr marL="2743200" algn="l" defTabSz="914400" rtl="0" eaLnBrk="1" latinLnBrk="0" hangingPunct="1">
      <a:defRPr sz="1100" kern="1200">
        <a:solidFill>
          <a:schemeClr val="tx1"/>
        </a:solidFill>
        <a:latin typeface="Book Antiqua" pitchFamily="18" charset="0"/>
        <a:ea typeface="+mn-ea"/>
        <a:cs typeface="Arial" charset="0"/>
      </a:defRPr>
    </a:lvl7pPr>
    <a:lvl8pPr marL="3200400" algn="l" defTabSz="914400" rtl="0" eaLnBrk="1" latinLnBrk="0" hangingPunct="1">
      <a:defRPr sz="1100" kern="1200">
        <a:solidFill>
          <a:schemeClr val="tx1"/>
        </a:solidFill>
        <a:latin typeface="Book Antiqua" pitchFamily="18" charset="0"/>
        <a:ea typeface="+mn-ea"/>
        <a:cs typeface="Arial" charset="0"/>
      </a:defRPr>
    </a:lvl8pPr>
    <a:lvl9pPr marL="3657600" algn="l" defTabSz="914400" rtl="0" eaLnBrk="1" latinLnBrk="0" hangingPunct="1">
      <a:defRPr sz="1100" kern="1200">
        <a:solidFill>
          <a:schemeClr val="tx1"/>
        </a:solidFill>
        <a:latin typeface="Book Antiqua" pitchFamily="18" charset="0"/>
        <a:ea typeface="+mn-ea"/>
        <a:cs typeface="Arial" charset="0"/>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0" userDrawn="1">
          <p15:clr>
            <a:srgbClr val="A4A3A4"/>
          </p15:clr>
        </p15:guide>
        <p15:guide id="3" orient="horz" pos="3038" userDrawn="1">
          <p15:clr>
            <a:srgbClr val="A4A3A4"/>
          </p15:clr>
        </p15:guide>
        <p15:guide id="4" pos="2052" userDrawn="1">
          <p15:clr>
            <a:srgbClr val="A4A3A4"/>
          </p15:clr>
        </p15:guide>
        <p15:guide id="5" orient="horz" pos="3222" userDrawn="1">
          <p15:clr>
            <a:srgbClr val="A4A3A4"/>
          </p15:clr>
        </p15:guide>
        <p15:guide id="6" pos="22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727"/>
    <a:srgbClr val="DC6900"/>
    <a:srgbClr val="5F646A"/>
    <a:srgbClr val="75787B"/>
    <a:srgbClr val="65481D"/>
    <a:srgbClr val="A72B2B"/>
    <a:srgbClr val="990033"/>
    <a:srgbClr val="37404A"/>
    <a:srgbClr val="333021"/>
    <a:srgbClr val="333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9887" autoAdjust="0"/>
  </p:normalViewPr>
  <p:slideViewPr>
    <p:cSldViewPr snapToGrid="0">
      <p:cViewPr varScale="1">
        <p:scale>
          <a:sx n="95" d="100"/>
          <a:sy n="95" d="100"/>
        </p:scale>
        <p:origin x="1656" y="96"/>
      </p:cViewPr>
      <p:guideLst>
        <p:guide orient="horz" pos="2448"/>
        <p:guide pos="3168"/>
      </p:guideLst>
    </p:cSldViewPr>
  </p:slideViewPr>
  <p:notesTextViewPr>
    <p:cViewPr>
      <p:scale>
        <a:sx n="150" d="100"/>
        <a:sy n="150" d="100"/>
      </p:scale>
      <p:origin x="0" y="0"/>
    </p:cViewPr>
  </p:notesTextViewPr>
  <p:sorterViewPr>
    <p:cViewPr>
      <p:scale>
        <a:sx n="125" d="100"/>
        <a:sy n="125" d="100"/>
      </p:scale>
      <p:origin x="0" y="33444"/>
    </p:cViewPr>
  </p:sorterViewPr>
  <p:notesViewPr>
    <p:cSldViewPr snapToGrid="0">
      <p:cViewPr varScale="1">
        <p:scale>
          <a:sx n="82" d="100"/>
          <a:sy n="82" d="100"/>
        </p:scale>
        <p:origin x="-3798" y="-78"/>
      </p:cViewPr>
      <p:guideLst>
        <p:guide orient="horz" pos="3129"/>
        <p:guide pos="2140"/>
        <p:guide orient="horz" pos="3038"/>
        <p:guide pos="2052"/>
        <p:guide orient="horz" pos="3222"/>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0" y="6"/>
            <a:ext cx="2944284" cy="496570"/>
          </a:xfrm>
          <a:prstGeom prst="rect">
            <a:avLst/>
          </a:prstGeom>
          <a:noFill/>
          <a:ln w="9525">
            <a:noFill/>
            <a:miter lim="800000"/>
            <a:headEnd/>
            <a:tailEnd/>
          </a:ln>
          <a:effectLst/>
        </p:spPr>
        <p:txBody>
          <a:bodyPr vert="horz" wrap="square" lIns="92990" tIns="46495" rIns="92990" bIns="46495" numCol="1" anchor="t" anchorCtr="0" compatLnSpc="1">
            <a:prstTxWarp prst="textNoShape">
              <a:avLst/>
            </a:prstTxWarp>
          </a:bodyPr>
          <a:lstStyle>
            <a:lvl1pPr>
              <a:defRPr sz="1200">
                <a:latin typeface="Times New Roman" pitchFamily="18" charset="0"/>
              </a:defRPr>
            </a:lvl1pPr>
          </a:lstStyle>
          <a:p>
            <a:endParaRPr lang="en-US"/>
          </a:p>
        </p:txBody>
      </p:sp>
      <p:sp>
        <p:nvSpPr>
          <p:cNvPr id="11267" name="Rectangle 1027"/>
          <p:cNvSpPr>
            <a:spLocks noGrp="1" noChangeArrowheads="1"/>
          </p:cNvSpPr>
          <p:nvPr>
            <p:ph type="dt" sz="quarter" idx="1"/>
          </p:nvPr>
        </p:nvSpPr>
        <p:spPr bwMode="auto">
          <a:xfrm>
            <a:off x="3850220" y="6"/>
            <a:ext cx="2944284" cy="496570"/>
          </a:xfrm>
          <a:prstGeom prst="rect">
            <a:avLst/>
          </a:prstGeom>
          <a:noFill/>
          <a:ln w="9525">
            <a:noFill/>
            <a:miter lim="800000"/>
            <a:headEnd/>
            <a:tailEnd/>
          </a:ln>
          <a:effectLst/>
        </p:spPr>
        <p:txBody>
          <a:bodyPr vert="horz" wrap="square" lIns="92990" tIns="46495" rIns="92990" bIns="46495" numCol="1" anchor="t" anchorCtr="0" compatLnSpc="1">
            <a:prstTxWarp prst="textNoShape">
              <a:avLst/>
            </a:prstTxWarp>
          </a:bodyPr>
          <a:lstStyle>
            <a:lvl1pPr algn="r">
              <a:defRPr sz="1200">
                <a:latin typeface="Times New Roman" pitchFamily="18" charset="0"/>
              </a:defRPr>
            </a:lvl1pPr>
          </a:lstStyle>
          <a:p>
            <a:endParaRPr lang="en-US"/>
          </a:p>
        </p:txBody>
      </p:sp>
      <p:sp>
        <p:nvSpPr>
          <p:cNvPr id="11268" name="Rectangle 1028"/>
          <p:cNvSpPr>
            <a:spLocks noGrp="1" noChangeArrowheads="1"/>
          </p:cNvSpPr>
          <p:nvPr>
            <p:ph type="ftr" sz="quarter" idx="2"/>
          </p:nvPr>
        </p:nvSpPr>
        <p:spPr bwMode="auto">
          <a:xfrm>
            <a:off x="0" y="9434834"/>
            <a:ext cx="2944284" cy="496570"/>
          </a:xfrm>
          <a:prstGeom prst="rect">
            <a:avLst/>
          </a:prstGeom>
          <a:noFill/>
          <a:ln w="9525">
            <a:noFill/>
            <a:miter lim="800000"/>
            <a:headEnd/>
            <a:tailEnd/>
          </a:ln>
          <a:effectLst/>
        </p:spPr>
        <p:txBody>
          <a:bodyPr vert="horz" wrap="square" lIns="92990" tIns="46495" rIns="92990" bIns="46495" numCol="1" anchor="b" anchorCtr="0" compatLnSpc="1">
            <a:prstTxWarp prst="textNoShape">
              <a:avLst/>
            </a:prstTxWarp>
          </a:bodyPr>
          <a:lstStyle>
            <a:lvl1pPr>
              <a:defRPr sz="1200">
                <a:latin typeface="Times New Roman" pitchFamily="18" charset="0"/>
              </a:defRPr>
            </a:lvl1pPr>
          </a:lstStyle>
          <a:p>
            <a:endParaRPr lang="en-US"/>
          </a:p>
        </p:txBody>
      </p:sp>
      <p:sp>
        <p:nvSpPr>
          <p:cNvPr id="11269" name="Rectangle 1029"/>
          <p:cNvSpPr>
            <a:spLocks noGrp="1" noChangeArrowheads="1"/>
          </p:cNvSpPr>
          <p:nvPr>
            <p:ph type="sldNum" sz="quarter" idx="3"/>
          </p:nvPr>
        </p:nvSpPr>
        <p:spPr bwMode="auto">
          <a:xfrm>
            <a:off x="3850220" y="9434834"/>
            <a:ext cx="2944284" cy="496570"/>
          </a:xfrm>
          <a:prstGeom prst="rect">
            <a:avLst/>
          </a:prstGeom>
          <a:noFill/>
          <a:ln w="9525">
            <a:noFill/>
            <a:miter lim="800000"/>
            <a:headEnd/>
            <a:tailEnd/>
          </a:ln>
          <a:effectLst/>
        </p:spPr>
        <p:txBody>
          <a:bodyPr vert="horz" wrap="square" lIns="92990" tIns="46495" rIns="92990" bIns="46495" numCol="1" anchor="b" anchorCtr="0" compatLnSpc="1">
            <a:prstTxWarp prst="textNoShape">
              <a:avLst/>
            </a:prstTxWarp>
          </a:bodyPr>
          <a:lstStyle>
            <a:lvl1pPr algn="r">
              <a:defRPr sz="1200">
                <a:latin typeface="Times New Roman" pitchFamily="18" charset="0"/>
              </a:defRPr>
            </a:lvl1pPr>
          </a:lstStyle>
          <a:p>
            <a:fld id="{A93F56D0-1F70-4841-AC4C-1EA8717FA70F}" type="slidenum">
              <a:rPr lang="en-GB"/>
              <a:pPr/>
              <a:t>‹#›</a:t>
            </a:fld>
            <a:endParaRPr lang="en-GB"/>
          </a:p>
        </p:txBody>
      </p:sp>
    </p:spTree>
    <p:extLst>
      <p:ext uri="{BB962C8B-B14F-4D97-AF65-F5344CB8AC3E}">
        <p14:creationId xmlns:p14="http://schemas.microsoft.com/office/powerpoint/2010/main" val="3837570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6"/>
            <a:ext cx="2944284" cy="496570"/>
          </a:xfrm>
          <a:prstGeom prst="rect">
            <a:avLst/>
          </a:prstGeom>
          <a:noFill/>
          <a:ln w="9525">
            <a:noFill/>
            <a:miter lim="800000"/>
            <a:headEnd/>
            <a:tailEnd/>
          </a:ln>
          <a:effectLst/>
        </p:spPr>
        <p:txBody>
          <a:bodyPr vert="horz" wrap="square" lIns="92990" tIns="46495" rIns="92990" bIns="46495" numCol="1" anchor="t" anchorCtr="0" compatLnSpc="1">
            <a:prstTxWarp prst="textNoShape">
              <a:avLst/>
            </a:prstTxWarp>
          </a:bodyPr>
          <a:lstStyle>
            <a:lvl1pPr>
              <a:defRPr sz="1200">
                <a:latin typeface="Times New Roman" pitchFamily="18" charset="0"/>
              </a:defRPr>
            </a:lvl1pPr>
          </a:lstStyle>
          <a:p>
            <a:endParaRPr lang="en-US"/>
          </a:p>
        </p:txBody>
      </p:sp>
      <p:sp>
        <p:nvSpPr>
          <p:cNvPr id="26627" name="Rectangle 3"/>
          <p:cNvSpPr>
            <a:spLocks noGrp="1" noChangeArrowheads="1"/>
          </p:cNvSpPr>
          <p:nvPr>
            <p:ph type="dt" idx="1"/>
          </p:nvPr>
        </p:nvSpPr>
        <p:spPr bwMode="auto">
          <a:xfrm>
            <a:off x="3848645" y="6"/>
            <a:ext cx="2944284" cy="496570"/>
          </a:xfrm>
          <a:prstGeom prst="rect">
            <a:avLst/>
          </a:prstGeom>
          <a:noFill/>
          <a:ln w="9525">
            <a:noFill/>
            <a:miter lim="800000"/>
            <a:headEnd/>
            <a:tailEnd/>
          </a:ln>
          <a:effectLst/>
        </p:spPr>
        <p:txBody>
          <a:bodyPr vert="horz" wrap="square" lIns="92990" tIns="46495" rIns="92990" bIns="46495" numCol="1" anchor="t" anchorCtr="0" compatLnSpc="1">
            <a:prstTxWarp prst="textNoShape">
              <a:avLst/>
            </a:prstTxWarp>
          </a:bodyPr>
          <a:lstStyle>
            <a:lvl1pPr algn="r">
              <a:defRPr sz="1200">
                <a:latin typeface="Times New Roman" pitchFamily="18" charset="0"/>
              </a:defRPr>
            </a:lvl1pPr>
          </a:lstStyle>
          <a:p>
            <a:endParaRPr lang="en-US"/>
          </a:p>
        </p:txBody>
      </p:sp>
      <p:sp>
        <p:nvSpPr>
          <p:cNvPr id="7172" name="Rectangle 4"/>
          <p:cNvSpPr>
            <a:spLocks noGrp="1" noRot="1" noChangeAspect="1" noChangeArrowheads="1" noTextEdit="1"/>
          </p:cNvSpPr>
          <p:nvPr>
            <p:ph type="sldImg" idx="2"/>
          </p:nvPr>
        </p:nvSpPr>
        <p:spPr bwMode="auto">
          <a:xfrm>
            <a:off x="987425" y="744538"/>
            <a:ext cx="481965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450" y="4717416"/>
            <a:ext cx="5435600" cy="4469130"/>
          </a:xfrm>
          <a:prstGeom prst="rect">
            <a:avLst/>
          </a:prstGeom>
          <a:noFill/>
          <a:ln w="9525">
            <a:noFill/>
            <a:miter lim="800000"/>
            <a:headEnd/>
            <a:tailEnd/>
          </a:ln>
          <a:effectLst/>
        </p:spPr>
        <p:txBody>
          <a:bodyPr vert="horz" wrap="square" lIns="92990" tIns="46495" rIns="92990" bIns="46495"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630" name="Rectangle 6"/>
          <p:cNvSpPr>
            <a:spLocks noGrp="1" noChangeArrowheads="1"/>
          </p:cNvSpPr>
          <p:nvPr>
            <p:ph type="ftr" sz="quarter" idx="4"/>
          </p:nvPr>
        </p:nvSpPr>
        <p:spPr bwMode="auto">
          <a:xfrm>
            <a:off x="0" y="9433115"/>
            <a:ext cx="2944284" cy="496570"/>
          </a:xfrm>
          <a:prstGeom prst="rect">
            <a:avLst/>
          </a:prstGeom>
          <a:noFill/>
          <a:ln w="9525">
            <a:noFill/>
            <a:miter lim="800000"/>
            <a:headEnd/>
            <a:tailEnd/>
          </a:ln>
          <a:effectLst/>
        </p:spPr>
        <p:txBody>
          <a:bodyPr vert="horz" wrap="square" lIns="92990" tIns="46495" rIns="92990" bIns="46495" numCol="1" anchor="b" anchorCtr="0" compatLnSpc="1">
            <a:prstTxWarp prst="textNoShape">
              <a:avLst/>
            </a:prstTxWarp>
          </a:bodyPr>
          <a:lstStyle>
            <a:lvl1pPr>
              <a:defRPr sz="1200">
                <a:latin typeface="Times New Roman" pitchFamily="18" charset="0"/>
              </a:defRPr>
            </a:lvl1pPr>
          </a:lstStyle>
          <a:p>
            <a:endParaRPr lang="en-US"/>
          </a:p>
        </p:txBody>
      </p:sp>
      <p:sp>
        <p:nvSpPr>
          <p:cNvPr id="26631" name="Rectangle 7"/>
          <p:cNvSpPr>
            <a:spLocks noGrp="1" noChangeArrowheads="1"/>
          </p:cNvSpPr>
          <p:nvPr>
            <p:ph type="sldNum" sz="quarter" idx="5"/>
          </p:nvPr>
        </p:nvSpPr>
        <p:spPr bwMode="auto">
          <a:xfrm>
            <a:off x="3848645" y="9433115"/>
            <a:ext cx="2944284" cy="496570"/>
          </a:xfrm>
          <a:prstGeom prst="rect">
            <a:avLst/>
          </a:prstGeom>
          <a:noFill/>
          <a:ln w="9525">
            <a:noFill/>
            <a:miter lim="800000"/>
            <a:headEnd/>
            <a:tailEnd/>
          </a:ln>
          <a:effectLst/>
        </p:spPr>
        <p:txBody>
          <a:bodyPr vert="horz" wrap="square" lIns="92990" tIns="46495" rIns="92990" bIns="46495" numCol="1" anchor="b" anchorCtr="0" compatLnSpc="1">
            <a:prstTxWarp prst="textNoShape">
              <a:avLst/>
            </a:prstTxWarp>
          </a:bodyPr>
          <a:lstStyle>
            <a:lvl1pPr algn="r">
              <a:defRPr sz="1200">
                <a:latin typeface="Times New Roman" pitchFamily="18" charset="0"/>
              </a:defRPr>
            </a:lvl1pPr>
          </a:lstStyle>
          <a:p>
            <a:fld id="{74C27381-8B77-47A0-9CE7-D85FBF3E5DF9}" type="slidenum">
              <a:rPr lang="en-GB"/>
              <a:pPr/>
              <a:t>‹#›</a:t>
            </a:fld>
            <a:endParaRPr lang="en-GB"/>
          </a:p>
        </p:txBody>
      </p:sp>
    </p:spTree>
    <p:extLst>
      <p:ext uri="{BB962C8B-B14F-4D97-AF65-F5344CB8AC3E}">
        <p14:creationId xmlns:p14="http://schemas.microsoft.com/office/powerpoint/2010/main" val="4953822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3.png"/><Relationship Id="rId4" Type="http://schemas.openxmlformats.org/officeDocument/2006/relationships/tags" Target="../tags/tag35.xml"/><Relationship Id="rId9"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580" name="tmSubTitle"/>
          <p:cNvSpPr>
            <a:spLocks noGrp="1" noChangeArrowheads="1"/>
          </p:cNvSpPr>
          <p:nvPr>
            <p:ph type="subTitle" idx="1"/>
            <p:custDataLst>
              <p:tags r:id="rId1"/>
            </p:custDataLst>
          </p:nvPr>
        </p:nvSpPr>
        <p:spPr bwMode="gray">
          <a:xfrm>
            <a:off x="717075" y="4057650"/>
            <a:ext cx="6748463" cy="1987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buFontTx/>
              <a:buNone/>
              <a:defRPr sz="1500" smtClean="0">
                <a:solidFill>
                  <a:srgbClr val="37424A"/>
                </a:solidFill>
              </a:defRPr>
            </a:lvl1pPr>
          </a:lstStyle>
          <a:p>
            <a:pPr lvl="0"/>
            <a:r>
              <a:rPr lang="en-GB" noProof="0" dirty="0"/>
              <a:t>Click to edit Master subtitle style</a:t>
            </a:r>
          </a:p>
        </p:txBody>
      </p:sp>
      <p:sp>
        <p:nvSpPr>
          <p:cNvPr id="24579" name="tmTitle"/>
          <p:cNvSpPr>
            <a:spLocks noGrp="1" noChangeArrowheads="1"/>
          </p:cNvSpPr>
          <p:nvPr>
            <p:ph type="ctrTitle"/>
            <p:custDataLst>
              <p:tags r:id="rId2"/>
            </p:custDataLst>
          </p:nvPr>
        </p:nvSpPr>
        <p:spPr>
          <a:xfrm>
            <a:off x="717075" y="3214553"/>
            <a:ext cx="6748463" cy="612775"/>
          </a:xfrm>
        </p:spPr>
        <p:txBody>
          <a:bodyPr lIns="0" tIns="0" rIns="0" bIns="0"/>
          <a:lstStyle>
            <a:lvl1pPr>
              <a:defRPr sz="1800" smtClean="0"/>
            </a:lvl1pPr>
          </a:lstStyle>
          <a:p>
            <a:pPr lvl="0"/>
            <a:r>
              <a:rPr lang="en-GB" noProof="0" dirty="0"/>
              <a:t>Click to edit Master title style</a:t>
            </a:r>
          </a:p>
        </p:txBody>
      </p:sp>
      <p:grpSp>
        <p:nvGrpSpPr>
          <p:cNvPr id="7" name="smInstructions" hidden="1"/>
          <p:cNvGrpSpPr>
            <a:grpSpLocks/>
          </p:cNvGrpSpPr>
          <p:nvPr userDrawn="1">
            <p:custDataLst>
              <p:tags r:id="rId3"/>
            </p:custDataLst>
          </p:nvPr>
        </p:nvGrpSpPr>
        <p:grpSpPr bwMode="auto">
          <a:xfrm>
            <a:off x="-1911350" y="-273050"/>
            <a:ext cx="14097000" cy="7740650"/>
            <a:chOff x="-1204" y="-172"/>
            <a:chExt cx="8880" cy="4876"/>
          </a:xfrm>
        </p:grpSpPr>
        <p:sp>
          <p:nvSpPr>
            <p:cNvPr id="8" name="Text Box 75" hidden="1"/>
            <p:cNvSpPr txBox="1">
              <a:spLocks noChangeArrowheads="1"/>
            </p:cNvSpPr>
            <p:nvPr userDrawn="1"/>
          </p:nvSpPr>
          <p:spPr bwMode="auto">
            <a:xfrm flipH="1">
              <a:off x="6120"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5.00</a:t>
              </a:r>
            </a:p>
          </p:txBody>
        </p:sp>
        <p:sp>
          <p:nvSpPr>
            <p:cNvPr id="9" name="Text Box 76" hidden="1"/>
            <p:cNvSpPr txBox="1">
              <a:spLocks noChangeArrowheads="1"/>
            </p:cNvSpPr>
            <p:nvPr userDrawn="1"/>
          </p:nvSpPr>
          <p:spPr bwMode="auto">
            <a:xfrm flipH="1">
              <a:off x="5568"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4.00</a:t>
              </a:r>
            </a:p>
          </p:txBody>
        </p:sp>
        <p:sp>
          <p:nvSpPr>
            <p:cNvPr id="10" name="Line 77" hidden="1"/>
            <p:cNvSpPr>
              <a:spLocks noChangeShapeType="1"/>
            </p:cNvSpPr>
            <p:nvPr userDrawn="1"/>
          </p:nvSpPr>
          <p:spPr bwMode="auto">
            <a:xfrm flipH="1">
              <a:off x="6049" y="-42"/>
              <a:ext cx="259"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11" name="Line 78" hidden="1"/>
            <p:cNvSpPr>
              <a:spLocks noChangeShapeType="1"/>
            </p:cNvSpPr>
            <p:nvPr userDrawn="1"/>
          </p:nvSpPr>
          <p:spPr bwMode="auto">
            <a:xfrm flipH="1">
              <a:off x="5468" y="-42"/>
              <a:ext cx="28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12" name="Line 79" hidden="1"/>
            <p:cNvSpPr>
              <a:spLocks noChangeShapeType="1"/>
            </p:cNvSpPr>
            <p:nvPr userDrawn="1"/>
          </p:nvSpPr>
          <p:spPr bwMode="auto">
            <a:xfrm flipH="1">
              <a:off x="4946" y="-42"/>
              <a:ext cx="282"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13" name="Text Box 80" hidden="1"/>
            <p:cNvSpPr txBox="1">
              <a:spLocks noChangeArrowheads="1"/>
            </p:cNvSpPr>
            <p:nvPr userDrawn="1"/>
          </p:nvSpPr>
          <p:spPr bwMode="auto">
            <a:xfrm flipH="1">
              <a:off x="5046"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3.08</a:t>
              </a:r>
            </a:p>
          </p:txBody>
        </p:sp>
        <p:sp>
          <p:nvSpPr>
            <p:cNvPr id="14" name="Line 81" hidden="1"/>
            <p:cNvSpPr>
              <a:spLocks noChangeShapeType="1"/>
            </p:cNvSpPr>
            <p:nvPr userDrawn="1"/>
          </p:nvSpPr>
          <p:spPr bwMode="auto">
            <a:xfrm>
              <a:off x="380" y="-42"/>
              <a:ext cx="276"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15" name="Text Box 82" hidden="1"/>
            <p:cNvSpPr txBox="1">
              <a:spLocks noChangeArrowheads="1"/>
            </p:cNvSpPr>
            <p:nvPr userDrawn="1"/>
          </p:nvSpPr>
          <p:spPr bwMode="auto">
            <a:xfrm>
              <a:off x="428"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4.35</a:t>
              </a:r>
            </a:p>
          </p:txBody>
        </p:sp>
        <p:sp>
          <p:nvSpPr>
            <p:cNvPr id="16" name="Line 83" hidden="1"/>
            <p:cNvSpPr>
              <a:spLocks noChangeShapeType="1"/>
            </p:cNvSpPr>
            <p:nvPr userDrawn="1"/>
          </p:nvSpPr>
          <p:spPr bwMode="auto">
            <a:xfrm>
              <a:off x="-424" y="725"/>
              <a:ext cx="403"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17" name="Text Box 84" hidden="1"/>
            <p:cNvSpPr txBox="1">
              <a:spLocks noChangeArrowheads="1"/>
            </p:cNvSpPr>
            <p:nvPr userDrawn="1"/>
          </p:nvSpPr>
          <p:spPr bwMode="auto">
            <a:xfrm>
              <a:off x="-225" y="629"/>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2.98</a:t>
              </a:r>
            </a:p>
          </p:txBody>
        </p:sp>
        <p:sp>
          <p:nvSpPr>
            <p:cNvPr id="18" name="Text Box 85" hidden="1"/>
            <p:cNvSpPr txBox="1">
              <a:spLocks noChangeArrowheads="1"/>
            </p:cNvSpPr>
            <p:nvPr userDrawn="1"/>
          </p:nvSpPr>
          <p:spPr bwMode="auto">
            <a:xfrm>
              <a:off x="-724" y="816"/>
              <a:ext cx="63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Message  1.15/1.3</a:t>
              </a:r>
            </a:p>
          </p:txBody>
        </p:sp>
        <p:sp>
          <p:nvSpPr>
            <p:cNvPr id="19" name="Text Box 86" hidden="1"/>
            <p:cNvSpPr txBox="1">
              <a:spLocks noChangeArrowheads="1"/>
            </p:cNvSpPr>
            <p:nvPr userDrawn="1"/>
          </p:nvSpPr>
          <p:spPr bwMode="auto">
            <a:xfrm>
              <a:off x="-619" y="480"/>
              <a:ext cx="52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Title  1.15/0.58</a:t>
              </a:r>
            </a:p>
          </p:txBody>
        </p:sp>
        <p:sp>
          <p:nvSpPr>
            <p:cNvPr id="20" name="Text Box 87" hidden="1"/>
            <p:cNvSpPr txBox="1">
              <a:spLocks noChangeArrowheads="1"/>
            </p:cNvSpPr>
            <p:nvPr userDrawn="1"/>
          </p:nvSpPr>
          <p:spPr bwMode="auto">
            <a:xfrm>
              <a:off x="-1204" y="4368"/>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S/N  1.16/7.66  [4 rws]; </a:t>
              </a:r>
            </a:p>
            <a:p>
              <a:pPr eaLnBrk="1" hangingPunct="1">
                <a:buClr>
                  <a:schemeClr val="bg1"/>
                </a:buClr>
              </a:pPr>
              <a:r>
                <a:rPr lang="en-GB" sz="1000" dirty="0">
                  <a:solidFill>
                    <a:schemeClr val="bg1"/>
                  </a:solidFill>
                  <a:latin typeface="Book Antiqua" pitchFamily="18" charset="0"/>
                </a:rPr>
                <a:t>Bottom </a:t>
              </a:r>
              <a:r>
                <a:rPr lang="en-GB" sz="1000" dirty="0" err="1">
                  <a:solidFill>
                    <a:schemeClr val="bg1"/>
                  </a:solidFill>
                  <a:latin typeface="Book Antiqua" pitchFamily="18" charset="0"/>
                </a:rPr>
                <a:t>algnmt</a:t>
              </a:r>
              <a:r>
                <a:rPr lang="en-GB" sz="1000" dirty="0">
                  <a:solidFill>
                    <a:schemeClr val="bg1"/>
                  </a:solidFill>
                  <a:latin typeface="Book Antiqua" pitchFamily="18" charset="0"/>
                </a:rPr>
                <a:t> 7pt</a:t>
              </a:r>
            </a:p>
          </p:txBody>
        </p:sp>
        <p:sp>
          <p:nvSpPr>
            <p:cNvPr id="21" name="Line 88" hidden="1"/>
            <p:cNvSpPr>
              <a:spLocks noChangeShapeType="1"/>
            </p:cNvSpPr>
            <p:nvPr userDrawn="1"/>
          </p:nvSpPr>
          <p:spPr bwMode="auto">
            <a:xfrm>
              <a:off x="-4" y="-42"/>
              <a:ext cx="28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2" name="Text Box 89" hidden="1"/>
            <p:cNvSpPr txBox="1">
              <a:spLocks noChangeArrowheads="1"/>
            </p:cNvSpPr>
            <p:nvPr userDrawn="1"/>
          </p:nvSpPr>
          <p:spPr bwMode="auto">
            <a:xfrm>
              <a:off x="92" y="-144"/>
              <a:ext cx="10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5.0</a:t>
              </a:r>
            </a:p>
          </p:txBody>
        </p:sp>
        <p:sp>
          <p:nvSpPr>
            <p:cNvPr id="23" name="Line 90" hidden="1"/>
            <p:cNvSpPr>
              <a:spLocks noChangeShapeType="1"/>
            </p:cNvSpPr>
            <p:nvPr userDrawn="1"/>
          </p:nvSpPr>
          <p:spPr bwMode="auto">
            <a:xfrm>
              <a:off x="6038"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4" name="Line 91" hidden="1"/>
            <p:cNvSpPr>
              <a:spLocks noChangeShapeType="1"/>
            </p:cNvSpPr>
            <p:nvPr userDrawn="1"/>
          </p:nvSpPr>
          <p:spPr bwMode="auto">
            <a:xfrm>
              <a:off x="5462"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5" name="Line 92" hidden="1"/>
            <p:cNvSpPr>
              <a:spLocks noChangeShapeType="1"/>
            </p:cNvSpPr>
            <p:nvPr userDrawn="1"/>
          </p:nvSpPr>
          <p:spPr bwMode="auto">
            <a:xfrm>
              <a:off x="4940"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6" name="Line 93" hidden="1"/>
            <p:cNvSpPr>
              <a:spLocks noChangeShapeType="1"/>
            </p:cNvSpPr>
            <p:nvPr userDrawn="1"/>
          </p:nvSpPr>
          <p:spPr bwMode="auto">
            <a:xfrm>
              <a:off x="652"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7" name="Line 94" hidden="1"/>
            <p:cNvSpPr>
              <a:spLocks noChangeShapeType="1"/>
            </p:cNvSpPr>
            <p:nvPr userDrawn="1"/>
          </p:nvSpPr>
          <p:spPr bwMode="auto">
            <a:xfrm>
              <a:off x="280"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8" name="Line 95" hidden="1"/>
            <p:cNvSpPr>
              <a:spLocks noChangeShapeType="1"/>
            </p:cNvSpPr>
            <p:nvPr userDrawn="1"/>
          </p:nvSpPr>
          <p:spPr bwMode="auto">
            <a:xfrm flipV="1">
              <a:off x="-964" y="4698"/>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29" name="Text Box 96" hidden="1"/>
            <p:cNvSpPr txBox="1">
              <a:spLocks noChangeArrowheads="1"/>
            </p:cNvSpPr>
            <p:nvPr userDrawn="1"/>
          </p:nvSpPr>
          <p:spPr bwMode="auto">
            <a:xfrm>
              <a:off x="-244" y="458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3.92</a:t>
              </a:r>
            </a:p>
          </p:txBody>
        </p:sp>
        <p:sp>
          <p:nvSpPr>
            <p:cNvPr id="30" name="Text Box 97" hidden="1"/>
            <p:cNvSpPr txBox="1">
              <a:spLocks noChangeArrowheads="1"/>
            </p:cNvSpPr>
            <p:nvPr userDrawn="1"/>
          </p:nvSpPr>
          <p:spPr bwMode="auto">
            <a:xfrm>
              <a:off x="-964" y="192"/>
              <a:ext cx="93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Text box margins 4 x 0.05”</a:t>
              </a:r>
              <a:br>
                <a:rPr lang="en-GB" sz="1000">
                  <a:solidFill>
                    <a:schemeClr val="bg1"/>
                  </a:solidFill>
                  <a:latin typeface="Book Antiqua" pitchFamily="18" charset="0"/>
                </a:rPr>
              </a:br>
              <a:r>
                <a:rPr lang="en-GB" sz="1000">
                  <a:solidFill>
                    <a:schemeClr val="bg1"/>
                  </a:solidFill>
                  <a:latin typeface="Book Antiqua" pitchFamily="18" charset="0"/>
                </a:rPr>
                <a:t>for T, M, S/N, B</a:t>
              </a:r>
            </a:p>
          </p:txBody>
        </p:sp>
        <p:sp>
          <p:nvSpPr>
            <p:cNvPr id="31" name="Text Box 98" hidden="1"/>
            <p:cNvSpPr txBox="1">
              <a:spLocks noChangeArrowheads="1"/>
            </p:cNvSpPr>
            <p:nvPr userDrawn="1"/>
          </p:nvSpPr>
          <p:spPr bwMode="auto">
            <a:xfrm>
              <a:off x="-932" y="4584"/>
              <a:ext cx="63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Notes bottom line</a:t>
              </a:r>
            </a:p>
          </p:txBody>
        </p:sp>
        <p:sp>
          <p:nvSpPr>
            <p:cNvPr id="32" name="Line 99" hidden="1"/>
            <p:cNvSpPr>
              <a:spLocks noChangeShapeType="1"/>
            </p:cNvSpPr>
            <p:nvPr userDrawn="1"/>
          </p:nvSpPr>
          <p:spPr bwMode="auto">
            <a:xfrm flipV="1">
              <a:off x="-988" y="1263"/>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33" name="Text Box 100" hidden="1"/>
            <p:cNvSpPr txBox="1">
              <a:spLocks noChangeArrowheads="1"/>
            </p:cNvSpPr>
            <p:nvPr userDrawn="1"/>
          </p:nvSpPr>
          <p:spPr bwMode="auto">
            <a:xfrm>
              <a:off x="-684" y="1149"/>
              <a:ext cx="54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First Title’s line</a:t>
              </a:r>
            </a:p>
          </p:txBody>
        </p:sp>
        <p:sp>
          <p:nvSpPr>
            <p:cNvPr id="34" name="Freeform 101" hidden="1"/>
            <p:cNvSpPr>
              <a:spLocks/>
            </p:cNvSpPr>
            <p:nvPr userDrawn="1"/>
          </p:nvSpPr>
          <p:spPr bwMode="auto">
            <a:xfrm>
              <a:off x="-988" y="4086"/>
              <a:ext cx="937" cy="361"/>
            </a:xfrm>
            <a:custGeom>
              <a:avLst/>
              <a:gdLst>
                <a:gd name="T0" fmla="*/ 0 w 937"/>
                <a:gd name="T1" fmla="*/ 0 h 361"/>
                <a:gd name="T2" fmla="*/ 770 w 937"/>
                <a:gd name="T3" fmla="*/ 0 h 361"/>
                <a:gd name="T4" fmla="*/ 937 w 937"/>
                <a:gd name="T5" fmla="*/ 361 h 361"/>
              </a:gdLst>
              <a:ahLst/>
              <a:cxnLst>
                <a:cxn ang="0">
                  <a:pos x="T0" y="T1"/>
                </a:cxn>
                <a:cxn ang="0">
                  <a:pos x="T2" y="T3"/>
                </a:cxn>
                <a:cxn ang="0">
                  <a:pos x="T4" y="T5"/>
                </a:cxn>
              </a:cxnLst>
              <a:rect l="0" t="0" r="r" b="b"/>
              <a:pathLst>
                <a:path w="937" h="361">
                  <a:moveTo>
                    <a:pt x="0" y="0"/>
                  </a:moveTo>
                  <a:lnTo>
                    <a:pt x="770" y="0"/>
                  </a:lnTo>
                  <a:lnTo>
                    <a:pt x="937" y="361"/>
                  </a:lnTo>
                </a:path>
              </a:pathLst>
            </a:custGeom>
            <a:noFill/>
            <a:ln w="9525">
              <a:solidFill>
                <a:schemeClr val="bg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35" name="Text Box 102" hidden="1"/>
            <p:cNvSpPr txBox="1">
              <a:spLocks noChangeArrowheads="1"/>
            </p:cNvSpPr>
            <p:nvPr userDrawn="1"/>
          </p:nvSpPr>
          <p:spPr bwMode="auto">
            <a:xfrm>
              <a:off x="-684" y="3966"/>
              <a:ext cx="3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Date 10pt</a:t>
              </a:r>
            </a:p>
            <a:p>
              <a:pPr eaLnBrk="1" hangingPunct="1">
                <a:buClr>
                  <a:schemeClr val="bg1"/>
                </a:buClr>
              </a:pPr>
              <a:r>
                <a:rPr lang="en-GB" sz="1000">
                  <a:solidFill>
                    <a:schemeClr val="bg1"/>
                  </a:solidFill>
                  <a:latin typeface="Book Antiqua" pitchFamily="18" charset="0"/>
                </a:rPr>
                <a:t>bottom</a:t>
              </a:r>
            </a:p>
          </p:txBody>
        </p:sp>
        <p:sp>
          <p:nvSpPr>
            <p:cNvPr id="36" name="Line 103" hidden="1"/>
            <p:cNvSpPr>
              <a:spLocks noChangeShapeType="1"/>
            </p:cNvSpPr>
            <p:nvPr userDrawn="1"/>
          </p:nvSpPr>
          <p:spPr bwMode="auto">
            <a:xfrm flipV="1">
              <a:off x="-988" y="2830"/>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37" name="Text Box 104" hidden="1"/>
            <p:cNvSpPr txBox="1">
              <a:spLocks noChangeArrowheads="1"/>
            </p:cNvSpPr>
            <p:nvPr userDrawn="1"/>
          </p:nvSpPr>
          <p:spPr bwMode="auto">
            <a:xfrm>
              <a:off x="-684" y="2716"/>
              <a:ext cx="49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Title’s bottom</a:t>
              </a:r>
            </a:p>
          </p:txBody>
        </p:sp>
        <p:sp>
          <p:nvSpPr>
            <p:cNvPr id="38" name="Line 105" hidden="1"/>
            <p:cNvSpPr>
              <a:spLocks noChangeShapeType="1"/>
            </p:cNvSpPr>
            <p:nvPr userDrawn="1"/>
          </p:nvSpPr>
          <p:spPr bwMode="auto">
            <a:xfrm flipV="1">
              <a:off x="-988" y="2942"/>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a:p>
          </p:txBody>
        </p:sp>
        <p:sp>
          <p:nvSpPr>
            <p:cNvPr id="39" name="Text Box 106" hidden="1"/>
            <p:cNvSpPr txBox="1">
              <a:spLocks noChangeArrowheads="1"/>
            </p:cNvSpPr>
            <p:nvPr userDrawn="1"/>
          </p:nvSpPr>
          <p:spPr bwMode="auto">
            <a:xfrm>
              <a:off x="-684" y="2828"/>
              <a:ext cx="3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a:solidFill>
                    <a:schemeClr val="bg1"/>
                  </a:solidFill>
                  <a:latin typeface="Book Antiqua" pitchFamily="18" charset="0"/>
                </a:rPr>
                <a:t>Title’s line</a:t>
              </a:r>
            </a:p>
          </p:txBody>
        </p:sp>
        <p:sp>
          <p:nvSpPr>
            <p:cNvPr id="40" name="Text Box 107" hidden="1"/>
            <p:cNvSpPr txBox="1">
              <a:spLocks noChangeArrowheads="1"/>
            </p:cNvSpPr>
            <p:nvPr userDrawn="1"/>
          </p:nvSpPr>
          <p:spPr bwMode="auto">
            <a:xfrm>
              <a:off x="6480" y="384"/>
              <a:ext cx="1196" cy="3973"/>
            </a:xfrm>
            <a:prstGeom prst="rect">
              <a:avLst/>
            </a:prstGeom>
            <a:solidFill>
              <a:schemeClr val="bg1"/>
            </a:solidFill>
            <a:ln>
              <a:noFill/>
            </a:ln>
            <a:effectLst/>
            <a:extLs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algn="ctr" eaLnBrk="1" hangingPunct="1">
                <a:buClr>
                  <a:schemeClr val="bg1"/>
                </a:buClr>
              </a:pPr>
              <a:r>
                <a:rPr lang="en-GB" sz="1400" b="1">
                  <a:solidFill>
                    <a:srgbClr val="FF0000"/>
                  </a:solidFill>
                  <a:latin typeface="Book Antiqua" pitchFamily="18" charset="0"/>
                </a:rPr>
                <a:t>DO NOT DELETE</a:t>
              </a:r>
            </a:p>
          </p:txBody>
        </p:sp>
        <p:sp>
          <p:nvSpPr>
            <p:cNvPr id="41" name="_Body" hidden="1"/>
            <p:cNvSpPr>
              <a:spLocks noChangeArrowheads="1"/>
            </p:cNvSpPr>
            <p:nvPr userDrawn="1">
              <p:custDataLst>
                <p:tags r:id="rId5"/>
              </p:custDataLst>
            </p:nvPr>
          </p:nvSpPr>
          <p:spPr bwMode="auto">
            <a:xfrm>
              <a:off x="6582" y="654"/>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Moelis LOGO COLORS</a:t>
              </a:r>
            </a:p>
          </p:txBody>
        </p:sp>
        <p:sp>
          <p:nvSpPr>
            <p:cNvPr id="42" name="_Body" hidden="1"/>
            <p:cNvSpPr>
              <a:spLocks noChangeArrowheads="1"/>
            </p:cNvSpPr>
            <p:nvPr userDrawn="1">
              <p:custDataLst>
                <p:tags r:id="rId6"/>
              </p:custDataLst>
            </p:nvPr>
          </p:nvSpPr>
          <p:spPr bwMode="auto">
            <a:xfrm>
              <a:off x="6582" y="1291"/>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COLOR PALETTE</a:t>
              </a:r>
            </a:p>
          </p:txBody>
        </p:sp>
        <p:sp>
          <p:nvSpPr>
            <p:cNvPr id="43" name="_Body" hidden="1"/>
            <p:cNvSpPr>
              <a:spLocks noChangeArrowheads="1"/>
            </p:cNvSpPr>
            <p:nvPr userDrawn="1">
              <p:custDataLst>
                <p:tags r:id="rId7"/>
              </p:custDataLst>
            </p:nvPr>
          </p:nvSpPr>
          <p:spPr bwMode="auto">
            <a:xfrm>
              <a:off x="6582" y="3128"/>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TINTS</a:t>
              </a:r>
            </a:p>
          </p:txBody>
        </p:sp>
        <p:sp>
          <p:nvSpPr>
            <p:cNvPr id="44" name="Rectangle 111" hidden="1"/>
            <p:cNvSpPr>
              <a:spLocks noChangeArrowheads="1"/>
            </p:cNvSpPr>
            <p:nvPr userDrawn="1"/>
          </p:nvSpPr>
          <p:spPr bwMode="auto">
            <a:xfrm>
              <a:off x="6575" y="796"/>
              <a:ext cx="1037" cy="173"/>
            </a:xfrm>
            <a:prstGeom prst="rect">
              <a:avLst/>
            </a:prstGeom>
            <a:solidFill>
              <a:srgbClr val="37424A"/>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432 (55/66/74)</a:t>
              </a:r>
            </a:p>
          </p:txBody>
        </p:sp>
        <p:sp>
          <p:nvSpPr>
            <p:cNvPr id="45" name="Rectangle 112" hidden="1"/>
            <p:cNvSpPr>
              <a:spLocks noChangeArrowheads="1"/>
            </p:cNvSpPr>
            <p:nvPr userDrawn="1"/>
          </p:nvSpPr>
          <p:spPr bwMode="auto">
            <a:xfrm>
              <a:off x="6575" y="1051"/>
              <a:ext cx="1037" cy="173"/>
            </a:xfrm>
            <a:prstGeom prst="rect">
              <a:avLst/>
            </a:prstGeom>
            <a:solidFill>
              <a:srgbClr val="816E2C"/>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4495 (129/110/44)</a:t>
              </a:r>
            </a:p>
          </p:txBody>
        </p:sp>
        <p:sp>
          <p:nvSpPr>
            <p:cNvPr id="46" name="Rectangle 113" hidden="1"/>
            <p:cNvSpPr>
              <a:spLocks noChangeArrowheads="1"/>
            </p:cNvSpPr>
            <p:nvPr userDrawn="1"/>
          </p:nvSpPr>
          <p:spPr bwMode="auto">
            <a:xfrm>
              <a:off x="6575" y="1444"/>
              <a:ext cx="1037" cy="173"/>
            </a:xfrm>
            <a:prstGeom prst="rect">
              <a:avLst/>
            </a:prstGeom>
            <a:solidFill>
              <a:srgbClr val="44697D"/>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5405 (68/105/125)</a:t>
              </a:r>
            </a:p>
          </p:txBody>
        </p:sp>
        <p:sp>
          <p:nvSpPr>
            <p:cNvPr id="47" name="Rectangle 114" hidden="1"/>
            <p:cNvSpPr>
              <a:spLocks noChangeArrowheads="1"/>
            </p:cNvSpPr>
            <p:nvPr userDrawn="1"/>
          </p:nvSpPr>
          <p:spPr bwMode="auto">
            <a:xfrm>
              <a:off x="6575" y="1682"/>
              <a:ext cx="1037" cy="173"/>
            </a:xfrm>
            <a:prstGeom prst="rect">
              <a:avLst/>
            </a:prstGeom>
            <a:solidFill>
              <a:srgbClr val="A59D95"/>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Warm Gray 6 (165/157/149)</a:t>
              </a:r>
            </a:p>
          </p:txBody>
        </p:sp>
        <p:sp>
          <p:nvSpPr>
            <p:cNvPr id="48" name="Rectangle 115" hidden="1"/>
            <p:cNvSpPr>
              <a:spLocks noChangeArrowheads="1"/>
            </p:cNvSpPr>
            <p:nvPr userDrawn="1"/>
          </p:nvSpPr>
          <p:spPr bwMode="auto">
            <a:xfrm>
              <a:off x="6575" y="1921"/>
              <a:ext cx="1037" cy="173"/>
            </a:xfrm>
            <a:prstGeom prst="rect">
              <a:avLst/>
            </a:prstGeom>
            <a:solidFill>
              <a:srgbClr val="496C6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5545 (73/108/96)</a:t>
              </a:r>
            </a:p>
          </p:txBody>
        </p:sp>
        <p:sp>
          <p:nvSpPr>
            <p:cNvPr id="49" name="Rectangle 116" hidden="1"/>
            <p:cNvSpPr>
              <a:spLocks noChangeArrowheads="1"/>
            </p:cNvSpPr>
            <p:nvPr userDrawn="1"/>
          </p:nvSpPr>
          <p:spPr bwMode="auto">
            <a:xfrm>
              <a:off x="6575" y="2159"/>
              <a:ext cx="1037" cy="173"/>
            </a:xfrm>
            <a:prstGeom prst="rect">
              <a:avLst/>
            </a:prstGeom>
            <a:solidFill>
              <a:srgbClr val="C6BF7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617 (198/191/112)</a:t>
              </a:r>
            </a:p>
          </p:txBody>
        </p:sp>
        <p:sp>
          <p:nvSpPr>
            <p:cNvPr id="50" name="Rectangle 117" hidden="1"/>
            <p:cNvSpPr>
              <a:spLocks noChangeArrowheads="1"/>
            </p:cNvSpPr>
            <p:nvPr userDrawn="1"/>
          </p:nvSpPr>
          <p:spPr bwMode="auto">
            <a:xfrm>
              <a:off x="6575" y="2398"/>
              <a:ext cx="1037" cy="173"/>
            </a:xfrm>
            <a:prstGeom prst="rect">
              <a:avLst/>
            </a:prstGeom>
            <a:solidFill>
              <a:srgbClr val="825C2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solidFill>
                    <a:schemeClr val="bg1"/>
                  </a:solidFill>
                </a:rPr>
                <a:t>464 (130/92/38)</a:t>
              </a:r>
            </a:p>
          </p:txBody>
        </p:sp>
        <p:sp>
          <p:nvSpPr>
            <p:cNvPr id="51" name="Rectangle 118" hidden="1"/>
            <p:cNvSpPr>
              <a:spLocks noChangeArrowheads="1"/>
            </p:cNvSpPr>
            <p:nvPr userDrawn="1"/>
          </p:nvSpPr>
          <p:spPr bwMode="auto">
            <a:xfrm>
              <a:off x="6575" y="2636"/>
              <a:ext cx="1037" cy="173"/>
            </a:xfrm>
            <a:prstGeom prst="rect">
              <a:avLst/>
            </a:prstGeom>
            <a:solidFill>
              <a:srgbClr val="899F9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5497 (137/159/153)</a:t>
              </a:r>
            </a:p>
          </p:txBody>
        </p:sp>
        <p:sp>
          <p:nvSpPr>
            <p:cNvPr id="52" name="Rectangle 119" hidden="1"/>
            <p:cNvSpPr>
              <a:spLocks noChangeArrowheads="1"/>
            </p:cNvSpPr>
            <p:nvPr userDrawn="1"/>
          </p:nvSpPr>
          <p:spPr bwMode="auto">
            <a:xfrm>
              <a:off x="6575" y="2875"/>
              <a:ext cx="1037" cy="173"/>
            </a:xfrm>
            <a:prstGeom prst="rect">
              <a:avLst/>
            </a:prstGeom>
            <a:solidFill>
              <a:srgbClr val="675C53"/>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Warm Gray 11 (103/92/83)</a:t>
              </a:r>
            </a:p>
          </p:txBody>
        </p:sp>
        <p:sp>
          <p:nvSpPr>
            <p:cNvPr id="53" name="Rectangle 120" hidden="1"/>
            <p:cNvSpPr>
              <a:spLocks noChangeArrowheads="1"/>
            </p:cNvSpPr>
            <p:nvPr userDrawn="1"/>
          </p:nvSpPr>
          <p:spPr bwMode="auto">
            <a:xfrm>
              <a:off x="6575" y="3277"/>
              <a:ext cx="1037" cy="173"/>
            </a:xfrm>
            <a:prstGeom prst="rect">
              <a:avLst/>
            </a:prstGeom>
            <a:solidFill>
              <a:srgbClr val="E1DEAE"/>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614 (225/222/174)</a:t>
              </a:r>
            </a:p>
          </p:txBody>
        </p:sp>
        <p:sp>
          <p:nvSpPr>
            <p:cNvPr id="54" name="Rectangle 121" hidden="1"/>
            <p:cNvSpPr>
              <a:spLocks noChangeArrowheads="1"/>
            </p:cNvSpPr>
            <p:nvPr userDrawn="1"/>
          </p:nvSpPr>
          <p:spPr bwMode="auto">
            <a:xfrm>
              <a:off x="6575" y="3523"/>
              <a:ext cx="1037" cy="173"/>
            </a:xfrm>
            <a:prstGeom prst="rect">
              <a:avLst/>
            </a:prstGeom>
            <a:solidFill>
              <a:srgbClr val="C6BC8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4525 (198/188/137)</a:t>
              </a:r>
            </a:p>
          </p:txBody>
        </p:sp>
        <p:sp>
          <p:nvSpPr>
            <p:cNvPr id="55" name="Rectangle 122" hidden="1"/>
            <p:cNvSpPr>
              <a:spLocks noChangeArrowheads="1"/>
            </p:cNvSpPr>
            <p:nvPr userDrawn="1"/>
          </p:nvSpPr>
          <p:spPr bwMode="auto">
            <a:xfrm>
              <a:off x="6575" y="3770"/>
              <a:ext cx="1037" cy="173"/>
            </a:xfrm>
            <a:prstGeom prst="rect">
              <a:avLst/>
            </a:prstGeom>
            <a:solidFill>
              <a:srgbClr val="B7C8D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5545 (183/200/208)</a:t>
              </a:r>
            </a:p>
          </p:txBody>
        </p:sp>
        <p:sp>
          <p:nvSpPr>
            <p:cNvPr id="56" name="Rectangle 123" hidden="1"/>
            <p:cNvSpPr>
              <a:spLocks noChangeArrowheads="1"/>
            </p:cNvSpPr>
            <p:nvPr userDrawn="1"/>
          </p:nvSpPr>
          <p:spPr bwMode="auto">
            <a:xfrm>
              <a:off x="6594" y="4025"/>
              <a:ext cx="1018" cy="250"/>
            </a:xfrm>
            <a:prstGeom prst="rect">
              <a:avLst/>
            </a:prstGeom>
            <a:solidFill>
              <a:srgbClr val="E6E6E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1019175"/>
              <a:r>
                <a:rPr lang="en-GB" sz="1000"/>
                <a:t>Light Grey (230/230/230)</a:t>
              </a:r>
            </a:p>
          </p:txBody>
        </p:sp>
      </p:grpSp>
      <p:sp>
        <p:nvSpPr>
          <p:cNvPr id="57" name="smLine1"/>
          <p:cNvSpPr>
            <a:spLocks noChangeShapeType="1"/>
          </p:cNvSpPr>
          <p:nvPr userDrawn="1">
            <p:custDataLst>
              <p:tags r:id="rId4"/>
            </p:custDataLst>
          </p:nvPr>
        </p:nvSpPr>
        <p:spPr bwMode="auto">
          <a:xfrm>
            <a:off x="717075" y="3938750"/>
            <a:ext cx="8964000" cy="0"/>
          </a:xfrm>
          <a:prstGeom prst="line">
            <a:avLst/>
          </a:prstGeom>
          <a:noFill/>
          <a:ln w="28575">
            <a:solidFill>
              <a:srgbClr val="A72B2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8" name="Picture 2" descr="C:\Users\ali\AppData\Local\Microsoft\Windows\Temporary Internet Files\Content.Outlook\AIMJ35AO\MACHEnergy Logo CMYK (3).jpe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62243" y="2920114"/>
            <a:ext cx="3902757" cy="95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22468789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4637473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7752369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14455796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32369023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2775659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18033619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19439009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22959576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85" name="tmDraftStamp"/>
          <p:cNvSpPr txBox="1">
            <a:spLocks noChangeArrowheads="1"/>
          </p:cNvSpPr>
          <p:nvPr userDrawn="1">
            <p:custDataLst>
              <p:tags r:id="rId1"/>
            </p:custDataLst>
          </p:nvPr>
        </p:nvSpPr>
        <p:spPr bwMode="auto">
          <a:xfrm>
            <a:off x="7327900" y="439738"/>
            <a:ext cx="2273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7889" tIns="47889" rIns="47889" bIns="47889"/>
          <a:lstStyle>
            <a:lvl1pPr defTabSz="1068388" eaLnBrk="0" hangingPunct="0">
              <a:defRPr sz="1200">
                <a:solidFill>
                  <a:schemeClr val="tx1"/>
                </a:solidFill>
                <a:latin typeface="Times New Roman" pitchFamily="18" charset="0"/>
              </a:defRPr>
            </a:lvl1pPr>
            <a:lvl2pPr marL="777875" indent="-300038" defTabSz="1068388" eaLnBrk="0" hangingPunct="0">
              <a:defRPr sz="1200">
                <a:solidFill>
                  <a:schemeClr val="tx1"/>
                </a:solidFill>
                <a:latin typeface="Times New Roman" pitchFamily="18" charset="0"/>
              </a:defRPr>
            </a:lvl2pPr>
            <a:lvl3pPr marL="1196975" indent="-239713" defTabSz="1068388" eaLnBrk="0" hangingPunct="0">
              <a:defRPr sz="1200">
                <a:solidFill>
                  <a:schemeClr val="tx1"/>
                </a:solidFill>
                <a:latin typeface="Times New Roman" pitchFamily="18" charset="0"/>
              </a:defRPr>
            </a:lvl3pPr>
            <a:lvl4pPr marL="1676400" indent="-239713" defTabSz="1068388" eaLnBrk="0" hangingPunct="0">
              <a:defRPr sz="1200">
                <a:solidFill>
                  <a:schemeClr val="tx1"/>
                </a:solidFill>
                <a:latin typeface="Times New Roman" pitchFamily="18" charset="0"/>
              </a:defRPr>
            </a:lvl4pPr>
            <a:lvl5pPr marL="2154238" indent="-238125" defTabSz="1068388" eaLnBrk="0" hangingPunct="0">
              <a:defRPr sz="1200">
                <a:solidFill>
                  <a:schemeClr val="tx1"/>
                </a:solidFill>
                <a:latin typeface="Times New Roman" pitchFamily="18" charset="0"/>
              </a:defRPr>
            </a:lvl5pPr>
            <a:lvl6pPr marL="2611438" indent="-238125" defTabSz="1068388" eaLnBrk="0" fontAlgn="base" hangingPunct="0">
              <a:spcBef>
                <a:spcPct val="0"/>
              </a:spcBef>
              <a:spcAft>
                <a:spcPct val="0"/>
              </a:spcAft>
              <a:defRPr sz="1200">
                <a:solidFill>
                  <a:schemeClr val="tx1"/>
                </a:solidFill>
                <a:latin typeface="Times New Roman" pitchFamily="18" charset="0"/>
              </a:defRPr>
            </a:lvl6pPr>
            <a:lvl7pPr marL="3068638" indent="-238125" defTabSz="1068388" eaLnBrk="0" fontAlgn="base" hangingPunct="0">
              <a:spcBef>
                <a:spcPct val="0"/>
              </a:spcBef>
              <a:spcAft>
                <a:spcPct val="0"/>
              </a:spcAft>
              <a:defRPr sz="1200">
                <a:solidFill>
                  <a:schemeClr val="tx1"/>
                </a:solidFill>
                <a:latin typeface="Times New Roman" pitchFamily="18" charset="0"/>
              </a:defRPr>
            </a:lvl7pPr>
            <a:lvl8pPr marL="3525838" indent="-238125" defTabSz="1068388" eaLnBrk="0" fontAlgn="base" hangingPunct="0">
              <a:spcBef>
                <a:spcPct val="0"/>
              </a:spcBef>
              <a:spcAft>
                <a:spcPct val="0"/>
              </a:spcAft>
              <a:defRPr sz="1200">
                <a:solidFill>
                  <a:schemeClr val="tx1"/>
                </a:solidFill>
                <a:latin typeface="Times New Roman" pitchFamily="18" charset="0"/>
              </a:defRPr>
            </a:lvl8pPr>
            <a:lvl9pPr marL="3983038" indent="-238125" defTabSz="1068388" eaLnBrk="0" fontAlgn="base" hangingPunct="0">
              <a:spcBef>
                <a:spcPct val="0"/>
              </a:spcBef>
              <a:spcAft>
                <a:spcPct val="0"/>
              </a:spcAft>
              <a:defRPr sz="1200">
                <a:solidFill>
                  <a:schemeClr val="tx1"/>
                </a:solidFill>
                <a:latin typeface="Times New Roman" pitchFamily="18" charset="0"/>
              </a:defRPr>
            </a:lvl9pPr>
          </a:lstStyle>
          <a:p>
            <a:pPr algn="r"/>
            <a:r>
              <a:rPr lang="en-GB" b="1">
                <a:solidFill>
                  <a:srgbClr val="FF0000"/>
                </a:solidFill>
                <a:latin typeface="Book Antiqua" pitchFamily="18" charset="0"/>
              </a:rPr>
              <a:t>DRAFT</a:t>
            </a:r>
          </a:p>
        </p:txBody>
      </p:sp>
      <p:grpSp>
        <p:nvGrpSpPr>
          <p:cNvPr id="7" name="smInstructions"/>
          <p:cNvGrpSpPr>
            <a:grpSpLocks/>
          </p:cNvGrpSpPr>
          <p:nvPr userDrawn="1">
            <p:custDataLst>
              <p:tags r:id="rId2"/>
            </p:custDataLst>
          </p:nvPr>
        </p:nvGrpSpPr>
        <p:grpSpPr bwMode="auto">
          <a:xfrm>
            <a:off x="10287000" y="609600"/>
            <a:ext cx="1898650" cy="6307138"/>
            <a:chOff x="6480" y="384"/>
            <a:chExt cx="1196" cy="3973"/>
          </a:xfrm>
        </p:grpSpPr>
        <p:sp>
          <p:nvSpPr>
            <p:cNvPr id="8" name="Text Box 89"/>
            <p:cNvSpPr txBox="1">
              <a:spLocks noChangeArrowheads="1"/>
            </p:cNvSpPr>
            <p:nvPr userDrawn="1"/>
          </p:nvSpPr>
          <p:spPr bwMode="auto">
            <a:xfrm>
              <a:off x="6480" y="384"/>
              <a:ext cx="1196" cy="3973"/>
            </a:xfrm>
            <a:prstGeom prst="rect">
              <a:avLst/>
            </a:prstGeom>
            <a:solidFill>
              <a:schemeClr val="bg1"/>
            </a:solidFill>
            <a:ln>
              <a:noFill/>
            </a:ln>
            <a:effectLst/>
            <a:extLs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algn="ctr" eaLnBrk="1" hangingPunct="1">
                <a:buClr>
                  <a:schemeClr val="bg1"/>
                </a:buClr>
              </a:pPr>
              <a:r>
                <a:rPr lang="en-GB" sz="1400" b="1">
                  <a:solidFill>
                    <a:srgbClr val="FF0000"/>
                  </a:solidFill>
                  <a:latin typeface="Book Antiqua" pitchFamily="18" charset="0"/>
                </a:rPr>
                <a:t>DO NOT DELETE</a:t>
              </a:r>
            </a:p>
          </p:txBody>
        </p:sp>
        <p:sp>
          <p:nvSpPr>
            <p:cNvPr id="9" name="_Body"/>
            <p:cNvSpPr>
              <a:spLocks noChangeArrowheads="1"/>
            </p:cNvSpPr>
            <p:nvPr userDrawn="1">
              <p:custDataLst>
                <p:tags r:id="rId6"/>
              </p:custDataLst>
            </p:nvPr>
          </p:nvSpPr>
          <p:spPr bwMode="auto">
            <a:xfrm>
              <a:off x="6582" y="654"/>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Moelis LOGO COLORS</a:t>
              </a:r>
            </a:p>
          </p:txBody>
        </p:sp>
        <p:sp>
          <p:nvSpPr>
            <p:cNvPr id="10" name="_Body"/>
            <p:cNvSpPr>
              <a:spLocks noChangeArrowheads="1"/>
            </p:cNvSpPr>
            <p:nvPr userDrawn="1">
              <p:custDataLst>
                <p:tags r:id="rId7"/>
              </p:custDataLst>
            </p:nvPr>
          </p:nvSpPr>
          <p:spPr bwMode="auto">
            <a:xfrm>
              <a:off x="6582" y="1291"/>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COLOR PALETTE</a:t>
              </a:r>
            </a:p>
          </p:txBody>
        </p:sp>
        <p:sp>
          <p:nvSpPr>
            <p:cNvPr id="11" name="_Body"/>
            <p:cNvSpPr>
              <a:spLocks noChangeArrowheads="1"/>
            </p:cNvSpPr>
            <p:nvPr userDrawn="1">
              <p:custDataLst>
                <p:tags r:id="rId8"/>
              </p:custDataLst>
            </p:nvPr>
          </p:nvSpPr>
          <p:spPr bwMode="auto">
            <a:xfrm>
              <a:off x="6582" y="3128"/>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TINTS</a:t>
              </a:r>
            </a:p>
          </p:txBody>
        </p:sp>
        <p:sp>
          <p:nvSpPr>
            <p:cNvPr id="12" name="Rectangle 93"/>
            <p:cNvSpPr>
              <a:spLocks noChangeArrowheads="1"/>
            </p:cNvSpPr>
            <p:nvPr userDrawn="1"/>
          </p:nvSpPr>
          <p:spPr bwMode="auto">
            <a:xfrm>
              <a:off x="6575" y="796"/>
              <a:ext cx="1037" cy="173"/>
            </a:xfrm>
            <a:prstGeom prst="rect">
              <a:avLst/>
            </a:prstGeom>
            <a:solidFill>
              <a:srgbClr val="37424A"/>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432 (55/66/74)</a:t>
              </a:r>
            </a:p>
          </p:txBody>
        </p:sp>
        <p:sp>
          <p:nvSpPr>
            <p:cNvPr id="13" name="Rectangle 94"/>
            <p:cNvSpPr>
              <a:spLocks noChangeArrowheads="1"/>
            </p:cNvSpPr>
            <p:nvPr userDrawn="1"/>
          </p:nvSpPr>
          <p:spPr bwMode="auto">
            <a:xfrm>
              <a:off x="6575" y="1051"/>
              <a:ext cx="1037" cy="173"/>
            </a:xfrm>
            <a:prstGeom prst="rect">
              <a:avLst/>
            </a:prstGeom>
            <a:solidFill>
              <a:srgbClr val="816E2C"/>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4495 (129/110/44)</a:t>
              </a:r>
            </a:p>
          </p:txBody>
        </p:sp>
        <p:sp>
          <p:nvSpPr>
            <p:cNvPr id="14" name="Rectangle 95"/>
            <p:cNvSpPr>
              <a:spLocks noChangeArrowheads="1"/>
            </p:cNvSpPr>
            <p:nvPr userDrawn="1"/>
          </p:nvSpPr>
          <p:spPr bwMode="auto">
            <a:xfrm>
              <a:off x="6575" y="1444"/>
              <a:ext cx="1037" cy="173"/>
            </a:xfrm>
            <a:prstGeom prst="rect">
              <a:avLst/>
            </a:prstGeom>
            <a:solidFill>
              <a:srgbClr val="44697D"/>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5405 (68/105/125)</a:t>
              </a:r>
            </a:p>
          </p:txBody>
        </p:sp>
        <p:sp>
          <p:nvSpPr>
            <p:cNvPr id="15" name="Rectangle 96"/>
            <p:cNvSpPr>
              <a:spLocks noChangeArrowheads="1"/>
            </p:cNvSpPr>
            <p:nvPr userDrawn="1"/>
          </p:nvSpPr>
          <p:spPr bwMode="auto">
            <a:xfrm>
              <a:off x="6575" y="1682"/>
              <a:ext cx="1037" cy="173"/>
            </a:xfrm>
            <a:prstGeom prst="rect">
              <a:avLst/>
            </a:prstGeom>
            <a:solidFill>
              <a:srgbClr val="A59D95"/>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Warm Gray 6 (165/157/149)</a:t>
              </a:r>
            </a:p>
          </p:txBody>
        </p:sp>
        <p:sp>
          <p:nvSpPr>
            <p:cNvPr id="16" name="Rectangle 97"/>
            <p:cNvSpPr>
              <a:spLocks noChangeArrowheads="1"/>
            </p:cNvSpPr>
            <p:nvPr userDrawn="1"/>
          </p:nvSpPr>
          <p:spPr bwMode="auto">
            <a:xfrm>
              <a:off x="6575" y="1921"/>
              <a:ext cx="1037" cy="173"/>
            </a:xfrm>
            <a:prstGeom prst="rect">
              <a:avLst/>
            </a:prstGeom>
            <a:solidFill>
              <a:srgbClr val="496C6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5545 (73/108/96)</a:t>
              </a:r>
            </a:p>
          </p:txBody>
        </p:sp>
        <p:sp>
          <p:nvSpPr>
            <p:cNvPr id="17" name="Rectangle 98"/>
            <p:cNvSpPr>
              <a:spLocks noChangeArrowheads="1"/>
            </p:cNvSpPr>
            <p:nvPr userDrawn="1"/>
          </p:nvSpPr>
          <p:spPr bwMode="auto">
            <a:xfrm>
              <a:off x="6575" y="2159"/>
              <a:ext cx="1037" cy="173"/>
            </a:xfrm>
            <a:prstGeom prst="rect">
              <a:avLst/>
            </a:prstGeom>
            <a:solidFill>
              <a:srgbClr val="C6BF7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617 (198/191/112)</a:t>
              </a:r>
            </a:p>
          </p:txBody>
        </p:sp>
        <p:sp>
          <p:nvSpPr>
            <p:cNvPr id="18" name="Rectangle 99"/>
            <p:cNvSpPr>
              <a:spLocks noChangeArrowheads="1"/>
            </p:cNvSpPr>
            <p:nvPr userDrawn="1"/>
          </p:nvSpPr>
          <p:spPr bwMode="auto">
            <a:xfrm>
              <a:off x="6575" y="2398"/>
              <a:ext cx="1037" cy="173"/>
            </a:xfrm>
            <a:prstGeom prst="rect">
              <a:avLst/>
            </a:prstGeom>
            <a:solidFill>
              <a:srgbClr val="825C2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solidFill>
                    <a:schemeClr val="bg1"/>
                  </a:solidFill>
                </a:rPr>
                <a:t>464 (130/92/38)</a:t>
              </a:r>
            </a:p>
          </p:txBody>
        </p:sp>
        <p:sp>
          <p:nvSpPr>
            <p:cNvPr id="19" name="Rectangle 100"/>
            <p:cNvSpPr>
              <a:spLocks noChangeArrowheads="1"/>
            </p:cNvSpPr>
            <p:nvPr userDrawn="1"/>
          </p:nvSpPr>
          <p:spPr bwMode="auto">
            <a:xfrm>
              <a:off x="6575" y="2636"/>
              <a:ext cx="1037" cy="173"/>
            </a:xfrm>
            <a:prstGeom prst="rect">
              <a:avLst/>
            </a:prstGeom>
            <a:solidFill>
              <a:srgbClr val="899F9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5497 (137/159/153)</a:t>
              </a:r>
            </a:p>
          </p:txBody>
        </p:sp>
        <p:sp>
          <p:nvSpPr>
            <p:cNvPr id="20" name="Rectangle 101"/>
            <p:cNvSpPr>
              <a:spLocks noChangeArrowheads="1"/>
            </p:cNvSpPr>
            <p:nvPr userDrawn="1"/>
          </p:nvSpPr>
          <p:spPr bwMode="auto">
            <a:xfrm>
              <a:off x="6575" y="2875"/>
              <a:ext cx="1037" cy="173"/>
            </a:xfrm>
            <a:prstGeom prst="rect">
              <a:avLst/>
            </a:prstGeom>
            <a:solidFill>
              <a:srgbClr val="675C53"/>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Warm Gray 11 (103/92/83)</a:t>
              </a:r>
            </a:p>
          </p:txBody>
        </p:sp>
        <p:sp>
          <p:nvSpPr>
            <p:cNvPr id="21" name="Rectangle 102"/>
            <p:cNvSpPr>
              <a:spLocks noChangeArrowheads="1"/>
            </p:cNvSpPr>
            <p:nvPr userDrawn="1"/>
          </p:nvSpPr>
          <p:spPr bwMode="auto">
            <a:xfrm>
              <a:off x="6575" y="3277"/>
              <a:ext cx="1037" cy="173"/>
            </a:xfrm>
            <a:prstGeom prst="rect">
              <a:avLst/>
            </a:prstGeom>
            <a:solidFill>
              <a:srgbClr val="E1DEAE"/>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614 (225/222/174)</a:t>
              </a:r>
            </a:p>
          </p:txBody>
        </p:sp>
        <p:sp>
          <p:nvSpPr>
            <p:cNvPr id="22" name="Rectangle 103"/>
            <p:cNvSpPr>
              <a:spLocks noChangeArrowheads="1"/>
            </p:cNvSpPr>
            <p:nvPr userDrawn="1"/>
          </p:nvSpPr>
          <p:spPr bwMode="auto">
            <a:xfrm>
              <a:off x="6575" y="3523"/>
              <a:ext cx="1037" cy="173"/>
            </a:xfrm>
            <a:prstGeom prst="rect">
              <a:avLst/>
            </a:prstGeom>
            <a:solidFill>
              <a:srgbClr val="C6BC8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4525 (198/188/137)</a:t>
              </a:r>
            </a:p>
          </p:txBody>
        </p:sp>
        <p:sp>
          <p:nvSpPr>
            <p:cNvPr id="23" name="Rectangle 104"/>
            <p:cNvSpPr>
              <a:spLocks noChangeArrowheads="1"/>
            </p:cNvSpPr>
            <p:nvPr userDrawn="1"/>
          </p:nvSpPr>
          <p:spPr bwMode="auto">
            <a:xfrm>
              <a:off x="6575" y="3770"/>
              <a:ext cx="1037" cy="173"/>
            </a:xfrm>
            <a:prstGeom prst="rect">
              <a:avLst/>
            </a:prstGeom>
            <a:solidFill>
              <a:srgbClr val="B7C8D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5545 (183/200/208)</a:t>
              </a:r>
            </a:p>
          </p:txBody>
        </p:sp>
        <p:sp>
          <p:nvSpPr>
            <p:cNvPr id="24" name="Rectangle 105"/>
            <p:cNvSpPr>
              <a:spLocks noChangeArrowheads="1"/>
            </p:cNvSpPr>
            <p:nvPr userDrawn="1"/>
          </p:nvSpPr>
          <p:spPr bwMode="auto">
            <a:xfrm>
              <a:off x="6594" y="4025"/>
              <a:ext cx="1018" cy="250"/>
            </a:xfrm>
            <a:prstGeom prst="rect">
              <a:avLst/>
            </a:prstGeom>
            <a:solidFill>
              <a:srgbClr val="E6E6E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1019175"/>
              <a:r>
                <a:rPr lang="en-GB" sz="1000"/>
                <a:t>Light Grey (230/230/230)</a:t>
              </a:r>
            </a:p>
          </p:txBody>
        </p:sp>
      </p:grpSp>
      <p:sp>
        <p:nvSpPr>
          <p:cNvPr id="26" name="smLine1"/>
          <p:cNvSpPr>
            <a:spLocks noChangeShapeType="1"/>
          </p:cNvSpPr>
          <p:nvPr userDrawn="1">
            <p:custDataLst>
              <p:tags r:id="rId3"/>
            </p:custDataLst>
          </p:nvPr>
        </p:nvSpPr>
        <p:spPr bwMode="auto">
          <a:xfrm>
            <a:off x="717075" y="3938750"/>
            <a:ext cx="8964000" cy="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tmSubTitle"/>
          <p:cNvSpPr>
            <a:spLocks noGrp="1" noChangeArrowheads="1"/>
          </p:cNvSpPr>
          <p:nvPr>
            <p:ph type="subTitle" idx="1"/>
            <p:custDataLst>
              <p:tags r:id="rId4"/>
            </p:custDataLst>
          </p:nvPr>
        </p:nvSpPr>
        <p:spPr bwMode="gray">
          <a:xfrm>
            <a:off x="717075" y="4057650"/>
            <a:ext cx="6748463" cy="1987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buFontTx/>
              <a:buNone/>
              <a:defRPr sz="1500" smtClean="0">
                <a:solidFill>
                  <a:srgbClr val="37424A"/>
                </a:solidFill>
              </a:defRPr>
            </a:lvl1pPr>
          </a:lstStyle>
          <a:p>
            <a:pPr lvl="0"/>
            <a:r>
              <a:rPr lang="en-GB" noProof="0" dirty="0"/>
              <a:t>Click to edit Master subtitle style</a:t>
            </a:r>
          </a:p>
        </p:txBody>
      </p:sp>
      <p:sp>
        <p:nvSpPr>
          <p:cNvPr id="30" name="tmTitle"/>
          <p:cNvSpPr>
            <a:spLocks noGrp="1" noChangeArrowheads="1"/>
          </p:cNvSpPr>
          <p:nvPr>
            <p:ph type="ctrTitle"/>
            <p:custDataLst>
              <p:tags r:id="rId5"/>
            </p:custDataLst>
          </p:nvPr>
        </p:nvSpPr>
        <p:spPr>
          <a:xfrm>
            <a:off x="717075" y="3214553"/>
            <a:ext cx="6748463" cy="612775"/>
          </a:xfrm>
        </p:spPr>
        <p:txBody>
          <a:bodyPr lIns="0" tIns="0" rIns="0" bIns="0"/>
          <a:lstStyle>
            <a:lvl1pPr>
              <a:defRPr sz="1800" smtClean="0"/>
            </a:lvl1pPr>
          </a:lstStyle>
          <a:p>
            <a:pPr lvl="0"/>
            <a:r>
              <a:rPr lang="en-GB" noProof="0"/>
              <a:t>Click to edit Master title style</a:t>
            </a:r>
          </a:p>
        </p:txBody>
      </p:sp>
      <p:pic>
        <p:nvPicPr>
          <p:cNvPr id="25"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366375" y="3280446"/>
            <a:ext cx="3314700" cy="48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1"/>
            </p:custDataLst>
          </p:nvPr>
        </p:nvSpPr>
        <p:spPr>
          <a:ln/>
        </p:spPr>
        <p:txBody>
          <a:bodyPr/>
          <a:lstStyle>
            <a:lvl1pPr>
              <a:defRPr/>
            </a:lvl1pPr>
          </a:lstStyle>
          <a:p>
            <a:r>
              <a:rPr lang="en-GB"/>
              <a:t>[</a:t>
            </a:r>
            <a:r>
              <a:rPr lang="en-GB">
                <a:solidFill>
                  <a:schemeClr val="tx1"/>
                </a:solidFill>
              </a:rPr>
              <a:t> </a:t>
            </a:r>
            <a:fld id="{6CC6E9FA-6C2B-4D77-9D6A-9854E12E94AD}" type="slidenum">
              <a:rPr lang="en-GB">
                <a:solidFill>
                  <a:schemeClr val="tx1"/>
                </a:solidFill>
              </a:rPr>
              <a:pPr/>
              <a:t>‹#›</a:t>
            </a:fld>
            <a:r>
              <a:rPr lang="en-GB">
                <a:solidFill>
                  <a:schemeClr val="tx1"/>
                </a:solidFill>
              </a:rPr>
              <a:t> </a:t>
            </a:r>
            <a:r>
              <a:rPr lang="en-GB"/>
              <a:t>]</a:t>
            </a:r>
          </a:p>
        </p:txBody>
      </p:sp>
      <p:sp>
        <p:nvSpPr>
          <p:cNvPr id="3" name="smPlaceholder1"/>
          <p:cNvSpPr>
            <a:spLocks noGrp="1"/>
          </p:cNvSpPr>
          <p:nvPr>
            <p:ph idx="1"/>
          </p:nvPr>
        </p:nvSpPr>
        <p:spPr/>
        <p:txBody>
          <a:bodyPr/>
          <a:lstStyle>
            <a:lvl2pPr>
              <a:buClr>
                <a:srgbClr val="A72B2B"/>
              </a:buClr>
              <a:defRPr/>
            </a:lvl2pPr>
            <a:lvl4pPr>
              <a:buClr>
                <a:srgbClr val="A72B2B"/>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m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91229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smPlaceholder1"/>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mTitle"/>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42456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mTitle"/>
          <p:cNvSpPr>
            <a:spLocks noGrp="1"/>
          </p:cNvSpPr>
          <p:nvPr>
            <p:ph type="title"/>
          </p:nvPr>
        </p:nvSpPr>
        <p:spPr/>
        <p:txBody>
          <a:bodyPr/>
          <a:lstStyle/>
          <a:p>
            <a:r>
              <a:rPr lang="en-US"/>
              <a:t>Click to edit Master title style</a:t>
            </a:r>
            <a:endParaRPr lang="en-GB"/>
          </a:p>
        </p:txBody>
      </p:sp>
      <p:sp>
        <p:nvSpPr>
          <p:cNvPr id="5" name="Slide Number Placeholder 5"/>
          <p:cNvSpPr txBox="1">
            <a:spLocks/>
          </p:cNvSpPr>
          <p:nvPr userDrawn="1"/>
        </p:nvSpPr>
        <p:spPr bwMode="gray">
          <a:xfrm>
            <a:off x="7208838" y="7204075"/>
            <a:ext cx="2346325" cy="414338"/>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defPPr>
              <a:defRPr lang="en-GB"/>
            </a:defPPr>
            <a:lvl1pPr algn="r" defTabSz="957263" rtl="0" eaLnBrk="0" fontAlgn="base" hangingPunct="0">
              <a:spcBef>
                <a:spcPct val="0"/>
              </a:spcBef>
              <a:spcAft>
                <a:spcPct val="0"/>
              </a:spcAft>
              <a:defRPr sz="1200" kern="1200">
                <a:solidFill>
                  <a:schemeClr val="tx1">
                    <a:tint val="75000"/>
                  </a:schemeClr>
                </a:solidFill>
                <a:latin typeface="Book Antiqua" pitchFamily="18" charset="0"/>
                <a:ea typeface="+mn-ea"/>
                <a:cs typeface="Arial" charset="0"/>
              </a:defRPr>
            </a:lvl1pPr>
            <a:lvl2pPr marL="457200" algn="l" rtl="0" fontAlgn="base">
              <a:spcBef>
                <a:spcPct val="0"/>
              </a:spcBef>
              <a:spcAft>
                <a:spcPct val="0"/>
              </a:spcAft>
              <a:defRPr sz="1100" kern="1200">
                <a:solidFill>
                  <a:schemeClr val="tx1"/>
                </a:solidFill>
                <a:latin typeface="Book Antiqua" pitchFamily="18" charset="0"/>
                <a:ea typeface="+mn-ea"/>
                <a:cs typeface="Arial" charset="0"/>
              </a:defRPr>
            </a:lvl2pPr>
            <a:lvl3pPr marL="914400" algn="l" rtl="0" fontAlgn="base">
              <a:spcBef>
                <a:spcPct val="0"/>
              </a:spcBef>
              <a:spcAft>
                <a:spcPct val="0"/>
              </a:spcAft>
              <a:defRPr sz="1100" kern="1200">
                <a:solidFill>
                  <a:schemeClr val="tx1"/>
                </a:solidFill>
                <a:latin typeface="Book Antiqua" pitchFamily="18" charset="0"/>
                <a:ea typeface="+mn-ea"/>
                <a:cs typeface="Arial" charset="0"/>
              </a:defRPr>
            </a:lvl3pPr>
            <a:lvl4pPr marL="1371600" algn="l" rtl="0" fontAlgn="base">
              <a:spcBef>
                <a:spcPct val="0"/>
              </a:spcBef>
              <a:spcAft>
                <a:spcPct val="0"/>
              </a:spcAft>
              <a:defRPr sz="1100" kern="1200">
                <a:solidFill>
                  <a:schemeClr val="tx1"/>
                </a:solidFill>
                <a:latin typeface="Book Antiqua" pitchFamily="18" charset="0"/>
                <a:ea typeface="+mn-ea"/>
                <a:cs typeface="Arial" charset="0"/>
              </a:defRPr>
            </a:lvl4pPr>
            <a:lvl5pPr marL="1828800" algn="l" rtl="0" fontAlgn="base">
              <a:spcBef>
                <a:spcPct val="0"/>
              </a:spcBef>
              <a:spcAft>
                <a:spcPct val="0"/>
              </a:spcAft>
              <a:defRPr sz="1100" kern="1200">
                <a:solidFill>
                  <a:schemeClr val="tx1"/>
                </a:solidFill>
                <a:latin typeface="Book Antiqua" pitchFamily="18" charset="0"/>
                <a:ea typeface="+mn-ea"/>
                <a:cs typeface="Arial" charset="0"/>
              </a:defRPr>
            </a:lvl5pPr>
            <a:lvl6pPr marL="2286000" algn="l" defTabSz="914400" rtl="0" eaLnBrk="1" latinLnBrk="0" hangingPunct="1">
              <a:defRPr sz="1100" kern="1200">
                <a:solidFill>
                  <a:schemeClr val="tx1"/>
                </a:solidFill>
                <a:latin typeface="Book Antiqua" pitchFamily="18" charset="0"/>
                <a:ea typeface="+mn-ea"/>
                <a:cs typeface="Arial" charset="0"/>
              </a:defRPr>
            </a:lvl6pPr>
            <a:lvl7pPr marL="2743200" algn="l" defTabSz="914400" rtl="0" eaLnBrk="1" latinLnBrk="0" hangingPunct="1">
              <a:defRPr sz="1100" kern="1200">
                <a:solidFill>
                  <a:schemeClr val="tx1"/>
                </a:solidFill>
                <a:latin typeface="Book Antiqua" pitchFamily="18" charset="0"/>
                <a:ea typeface="+mn-ea"/>
                <a:cs typeface="Arial" charset="0"/>
              </a:defRPr>
            </a:lvl7pPr>
            <a:lvl8pPr marL="3200400" algn="l" defTabSz="914400" rtl="0" eaLnBrk="1" latinLnBrk="0" hangingPunct="1">
              <a:defRPr sz="1100" kern="1200">
                <a:solidFill>
                  <a:schemeClr val="tx1"/>
                </a:solidFill>
                <a:latin typeface="Book Antiqua" pitchFamily="18" charset="0"/>
                <a:ea typeface="+mn-ea"/>
                <a:cs typeface="Arial" charset="0"/>
              </a:defRPr>
            </a:lvl8pPr>
            <a:lvl9pPr marL="3657600" algn="l" defTabSz="914400" rtl="0" eaLnBrk="1" latinLnBrk="0" hangingPunct="1">
              <a:defRPr sz="1100" kern="1200">
                <a:solidFill>
                  <a:schemeClr val="tx1"/>
                </a:solidFill>
                <a:latin typeface="Book Antiqua" pitchFamily="18" charset="0"/>
                <a:ea typeface="+mn-ea"/>
                <a:cs typeface="Arial" charset="0"/>
              </a:defRPr>
            </a:lvl9pPr>
          </a:lstStyle>
          <a:p>
            <a:fld id="{6444CB5F-46D2-4ABE-8021-D9FCC7576F9B}" type="slidenum">
              <a:rPr lang="en-US" smtClean="0"/>
              <a:pPr/>
              <a:t>‹#›</a:t>
            </a:fld>
            <a:endParaRPr lang="en-US" dirty="0"/>
          </a:p>
        </p:txBody>
      </p:sp>
    </p:spTree>
    <p:extLst>
      <p:ext uri="{BB962C8B-B14F-4D97-AF65-F5344CB8AC3E}">
        <p14:creationId xmlns:p14="http://schemas.microsoft.com/office/powerpoint/2010/main" val="22355842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36028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mTitle"/>
          <p:cNvSpPr>
            <a:spLocks noGrp="1"/>
          </p:cNvSpPr>
          <p:nvPr>
            <p:ph type="title"/>
          </p:nvPr>
        </p:nvSpPr>
        <p:spPr/>
        <p:txBody>
          <a:bodyPr/>
          <a:lstStyle/>
          <a:p>
            <a:r>
              <a:rPr lang="en-US"/>
              <a:t>Click to edit Master title style</a:t>
            </a:r>
            <a:endParaRPr lang="en-GB"/>
          </a:p>
        </p:txBody>
      </p:sp>
      <p:sp>
        <p:nvSpPr>
          <p:cNvPr id="6" name="Text Placeholder 5"/>
          <p:cNvSpPr>
            <a:spLocks noGrp="1"/>
          </p:cNvSpPr>
          <p:nvPr>
            <p:ph type="body" sz="quarter" idx="11"/>
          </p:nvPr>
        </p:nvSpPr>
        <p:spPr>
          <a:xfrm>
            <a:off x="750771" y="1793875"/>
            <a:ext cx="8852018" cy="538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222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mPageNumber"/>
          <p:cNvSpPr>
            <a:spLocks noGrp="1" noChangeArrowheads="1"/>
          </p:cNvSpPr>
          <p:nvPr>
            <p:ph type="sldNum" sz="quarter" idx="10"/>
            <p:custDataLst>
              <p:tags r:id="rId1"/>
            </p:custDataLst>
          </p:nvPr>
        </p:nvSpPr>
        <p:spPr>
          <a:ln/>
        </p:spPr>
        <p:txBody>
          <a:bodyPr/>
          <a:lstStyle>
            <a:lvl1pPr>
              <a:defRPr/>
            </a:lvl1pPr>
          </a:lstStyle>
          <a:p>
            <a:r>
              <a:rPr lang="en-GB"/>
              <a:t>[</a:t>
            </a:r>
            <a:r>
              <a:rPr lang="en-GB">
                <a:solidFill>
                  <a:schemeClr val="tx1"/>
                </a:solidFill>
              </a:rPr>
              <a:t> </a:t>
            </a:r>
            <a:fld id="{42B2EEC2-E43C-4675-8BE1-C0434EC8F2EB}" type="slidenum">
              <a:rPr lang="en-GB">
                <a:solidFill>
                  <a:schemeClr val="tx1"/>
                </a:solidFill>
              </a:rPr>
              <a:pPr/>
              <a:t>‹#›</a:t>
            </a:fld>
            <a:r>
              <a:rPr lang="en-GB">
                <a:solidFill>
                  <a:schemeClr val="tx1"/>
                </a:solidFill>
              </a:rPr>
              <a:t> </a:t>
            </a:r>
            <a:r>
              <a:rPr lang="en-GB"/>
              <a:t>]</a:t>
            </a:r>
          </a:p>
        </p:txBody>
      </p:sp>
      <p:sp>
        <p:nvSpPr>
          <p:cNvPr id="4" name="sm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13315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mPageNumber"/>
          <p:cNvSpPr>
            <a:spLocks noGrp="1" noChangeArrowheads="1"/>
          </p:cNvSpPr>
          <p:nvPr>
            <p:ph type="sldNum" sz="quarter" idx="10"/>
            <p:custDataLst>
              <p:tags r:id="rId1"/>
            </p:custDataLst>
          </p:nvPr>
        </p:nvSpPr>
        <p:spPr>
          <a:ln/>
        </p:spPr>
        <p:txBody>
          <a:bodyPr/>
          <a:lstStyle>
            <a:lvl1pPr>
              <a:defRPr/>
            </a:lvl1pPr>
          </a:lstStyle>
          <a:p>
            <a:r>
              <a:rPr lang="en-GB"/>
              <a:t>[</a:t>
            </a:r>
            <a:r>
              <a:rPr lang="en-GB">
                <a:solidFill>
                  <a:schemeClr val="tx1"/>
                </a:solidFill>
              </a:rPr>
              <a:t> </a:t>
            </a:r>
            <a:fld id="{BD689109-1F0A-45F8-B923-78E19CB27FC6}" type="slidenum">
              <a:rPr lang="en-GB">
                <a:solidFill>
                  <a:schemeClr val="tx1"/>
                </a:solidFill>
              </a:rPr>
              <a:pPr/>
              <a:t>‹#›</a:t>
            </a:fld>
            <a:r>
              <a:rPr lang="en-GB">
                <a:solidFill>
                  <a:schemeClr val="tx1"/>
                </a:solidFill>
              </a:rPr>
              <a:t> </a:t>
            </a:r>
            <a:r>
              <a:rPr lang="en-GB"/>
              <a:t>]</a:t>
            </a:r>
          </a:p>
        </p:txBody>
      </p:sp>
    </p:spTree>
    <p:extLst>
      <p:ext uri="{BB962C8B-B14F-4D97-AF65-F5344CB8AC3E}">
        <p14:creationId xmlns:p14="http://schemas.microsoft.com/office/powerpoint/2010/main" val="9501161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4" name="smPageNumber"/>
          <p:cNvSpPr>
            <a:spLocks noGrp="1"/>
          </p:cNvSpPr>
          <p:nvPr>
            <p:ph type="sldNum" sz="quarter" idx="10"/>
          </p:nvPr>
        </p:nvSpPr>
        <p:spPr>
          <a:xfrm>
            <a:off x="9325068" y="7327900"/>
            <a:ext cx="282481" cy="168370"/>
          </a:xfrm>
          <a:solidFill>
            <a:schemeClr val="bg1"/>
          </a:solidFill>
        </p:spPr>
        <p:txBody>
          <a:bodyPr/>
          <a:lstStyle>
            <a:lvl1pPr>
              <a:defRPr>
                <a:latin typeface="+mj-lt"/>
              </a:defRPr>
            </a:lvl1pPr>
          </a:lstStyle>
          <a:p>
            <a:r>
              <a:rPr lang="en-GB"/>
              <a:t>[</a:t>
            </a:r>
            <a:r>
              <a:rPr lang="en-GB">
                <a:solidFill>
                  <a:schemeClr val="tx1"/>
                </a:solidFill>
              </a:rPr>
              <a:t> </a:t>
            </a:r>
            <a:fld id="{43544112-1E7F-48D8-8D2D-016FE0BC60A7}" type="slidenum">
              <a:rPr lang="en-GB" smtClean="0">
                <a:solidFill>
                  <a:schemeClr val="tx1"/>
                </a:solidFill>
              </a:rPr>
              <a:pPr/>
              <a:t>‹#›</a:t>
            </a:fld>
            <a:r>
              <a:rPr lang="en-GB">
                <a:solidFill>
                  <a:schemeClr val="tx1"/>
                </a:solidFill>
              </a:rPr>
              <a:t> </a:t>
            </a:r>
            <a:r>
              <a:rPr lang="en-GB"/>
              <a:t>]</a:t>
            </a:r>
          </a:p>
        </p:txBody>
      </p:sp>
      <p:sp>
        <p:nvSpPr>
          <p:cNvPr id="3" name="smTextBoxBullet"/>
          <p:cNvSpPr>
            <a:spLocks noGrp="1"/>
          </p:cNvSpPr>
          <p:nvPr>
            <p:ph type="body"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mTitle"/>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36974425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1 Column">
    <p:spTree>
      <p:nvGrpSpPr>
        <p:cNvPr id="1" name=""/>
        <p:cNvGrpSpPr/>
        <p:nvPr/>
      </p:nvGrpSpPr>
      <p:grpSpPr>
        <a:xfrm>
          <a:off x="0" y="0"/>
          <a:ext cx="0" cy="0"/>
          <a:chOff x="0" y="0"/>
          <a:chExt cx="0" cy="0"/>
        </a:xfrm>
      </p:grpSpPr>
      <p:sp>
        <p:nvSpPr>
          <p:cNvPr id="2" name="Title 1"/>
          <p:cNvSpPr>
            <a:spLocks noGrp="1"/>
          </p:cNvSpPr>
          <p:nvPr>
            <p:ph type="title"/>
          </p:nvPr>
        </p:nvSpPr>
        <p:spPr>
          <a:xfrm>
            <a:off x="502921" y="311256"/>
            <a:ext cx="9043829" cy="800629"/>
          </a:xfrm>
          <a:prstGeom prst="rect">
            <a:avLst/>
          </a:prstGeom>
        </p:spPr>
        <p:txBody>
          <a:bodyPr/>
          <a:lstStyle>
            <a:lvl1pPr algn="l">
              <a:defRPr/>
            </a:lvl1pPr>
          </a:lstStyle>
          <a:p>
            <a:r>
              <a:rPr lang="en-US"/>
              <a:t>Click to edit Master title style</a:t>
            </a:r>
            <a:endParaRPr lang="en-AU" dirty="0"/>
          </a:p>
        </p:txBody>
      </p:sp>
      <p:sp>
        <p:nvSpPr>
          <p:cNvPr id="3" name="Content Placeholder 2"/>
          <p:cNvSpPr>
            <a:spLocks noGrp="1"/>
          </p:cNvSpPr>
          <p:nvPr>
            <p:ph idx="1" hasCustomPrompt="1"/>
          </p:nvPr>
        </p:nvSpPr>
        <p:spPr>
          <a:xfrm>
            <a:off x="502921" y="1437928"/>
            <a:ext cx="9043829" cy="5467274"/>
          </a:xfrm>
          <a:prstGeom prst="rect">
            <a:avLst/>
          </a:prstGeom>
        </p:spPr>
        <p:txBody>
          <a:bodyPr/>
          <a:lstStyle>
            <a:lvl1pPr>
              <a:spcAft>
                <a:spcPts val="334"/>
              </a:spcAft>
              <a:defRPr>
                <a:solidFill>
                  <a:srgbClr val="093247"/>
                </a:solidFill>
              </a:defRPr>
            </a:lvl1pPr>
            <a:lvl2pPr>
              <a:defRPr>
                <a:solidFill>
                  <a:srgbClr val="093247"/>
                </a:solidFill>
              </a:defRPr>
            </a:lvl2pPr>
            <a:lvl3pPr>
              <a:defRPr>
                <a:solidFill>
                  <a:srgbClr val="093247"/>
                </a:solidFill>
              </a:defRPr>
            </a:lvl3pPr>
            <a:lvl4pPr>
              <a:defRPr>
                <a:solidFill>
                  <a:srgbClr val="093247"/>
                </a:solidFill>
              </a:defRPr>
            </a:lvl4pPr>
            <a:lvl5pPr>
              <a:defRPr>
                <a:solidFill>
                  <a:srgbClr val="093247"/>
                </a:solidFill>
              </a:defRPr>
            </a:lvl5pPr>
          </a:lstStyle>
          <a:p>
            <a:pPr lvl="0"/>
            <a:r>
              <a:rPr lang="en-US" dirty="0"/>
              <a:t>Click to insert text or click icons below to insert a  table, chart, image etc.</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smPageNumber"/>
          <p:cNvSpPr>
            <a:spLocks noGrp="1" noChangeArrowheads="1"/>
          </p:cNvSpPr>
          <p:nvPr>
            <p:ph type="sldNum" sz="quarter" idx="4"/>
            <p:custDataLst>
              <p:tags r:id="rId1"/>
            </p:custDataLst>
          </p:nvPr>
        </p:nvSpPr>
        <p:spPr bwMode="gray">
          <a:xfrm>
            <a:off x="9343176" y="7327900"/>
            <a:ext cx="264374" cy="195530"/>
          </a:xfrm>
          <a:prstGeom prst="rect">
            <a:avLst/>
          </a:prstGeom>
          <a:solidFill>
            <a:schemeClr val="bg1"/>
          </a:solidFill>
          <a:ln>
            <a:noFill/>
          </a:ln>
          <a:effectLst/>
          <a:extLst/>
        </p:spPr>
        <p:txBody>
          <a:bodyPr vert="horz" wrap="square" lIns="0" tIns="0" rIns="0" bIns="0" numCol="1" anchor="t" anchorCtr="0" compatLnSpc="1">
            <a:prstTxWarp prst="textNoShape">
              <a:avLst/>
            </a:prstTxWarp>
          </a:bodyPr>
          <a:lstStyle>
            <a:lvl1pPr algn="r" defTabSz="957263" eaLnBrk="0" hangingPunct="0">
              <a:defRPr sz="800">
                <a:solidFill>
                  <a:srgbClr val="816E2C"/>
                </a:solidFill>
              </a:defRPr>
            </a:lvl1pPr>
          </a:lstStyle>
          <a:p>
            <a:r>
              <a:rPr lang="en-GB" dirty="0"/>
              <a:t>[</a:t>
            </a:r>
            <a:r>
              <a:rPr lang="en-GB" dirty="0">
                <a:solidFill>
                  <a:schemeClr val="tx1"/>
                </a:solidFill>
              </a:rPr>
              <a:t> </a:t>
            </a:r>
            <a:fld id="{43544112-1E7F-48D8-8D2D-016FE0BC60A7}" type="slidenum">
              <a:rPr lang="en-GB">
                <a:solidFill>
                  <a:schemeClr val="tx1"/>
                </a:solidFill>
              </a:rPr>
              <a:pPr/>
              <a:t>‹#›</a:t>
            </a:fld>
            <a:r>
              <a:rPr lang="en-GB" dirty="0">
                <a:solidFill>
                  <a:schemeClr val="tx1"/>
                </a:solidFill>
              </a:rPr>
              <a:t> </a:t>
            </a:r>
            <a:r>
              <a:rPr lang="en-GB" dirty="0"/>
              <a:t>]</a:t>
            </a:r>
          </a:p>
        </p:txBody>
      </p:sp>
    </p:spTree>
    <p:extLst>
      <p:ext uri="{BB962C8B-B14F-4D97-AF65-F5344CB8AC3E}">
        <p14:creationId xmlns:p14="http://schemas.microsoft.com/office/powerpoint/2010/main" val="39742934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1"/>
            </p:custDataLst>
          </p:nvPr>
        </p:nvSpPr>
        <p:spPr>
          <a:ln/>
        </p:spPr>
        <p:txBody>
          <a:bodyPr/>
          <a:lstStyle>
            <a:lvl1pPr>
              <a:defRPr/>
            </a:lvl1pPr>
          </a:lstStyle>
          <a:p>
            <a:r>
              <a:rPr lang="en-GB"/>
              <a:t>[</a:t>
            </a:r>
            <a:r>
              <a:rPr lang="en-GB">
                <a:solidFill>
                  <a:schemeClr val="tx1"/>
                </a:solidFill>
              </a:rPr>
              <a:t> </a:t>
            </a:r>
            <a:fld id="{6CC6E9FA-6C2B-4D77-9D6A-9854E12E94AD}" type="slidenum">
              <a:rPr lang="en-GB">
                <a:solidFill>
                  <a:schemeClr val="tx1"/>
                </a:solidFill>
              </a:rPr>
              <a:pPr/>
              <a:t>‹#›</a:t>
            </a:fld>
            <a:r>
              <a:rPr lang="en-GB">
                <a:solidFill>
                  <a:schemeClr val="tx1"/>
                </a:solidFill>
              </a:rPr>
              <a:t> </a:t>
            </a:r>
            <a:r>
              <a:rPr lang="en-GB"/>
              <a:t>]</a:t>
            </a:r>
          </a:p>
        </p:txBody>
      </p:sp>
      <p:sp>
        <p:nvSpPr>
          <p:cNvPr id="5" name="smTitle"/>
          <p:cNvSpPr>
            <a:spLocks noGrp="1"/>
          </p:cNvSpPr>
          <p:nvPr>
            <p:ph type="title"/>
          </p:nvPr>
        </p:nvSpPr>
        <p:spPr>
          <a:xfrm>
            <a:off x="717075" y="531813"/>
            <a:ext cx="5494882" cy="614362"/>
          </a:xfrm>
        </p:spPr>
        <p:txBody>
          <a:bodyPr/>
          <a:lstStyle/>
          <a:p>
            <a:r>
              <a:rPr lang="en-US" dirty="0"/>
              <a:t>Click to edit Master title style</a:t>
            </a:r>
          </a:p>
        </p:txBody>
      </p:sp>
      <p:sp>
        <p:nvSpPr>
          <p:cNvPr id="6" name="Text Placeholder 5"/>
          <p:cNvSpPr>
            <a:spLocks noGrp="1"/>
          </p:cNvSpPr>
          <p:nvPr>
            <p:ph type="body" sz="quarter" idx="11"/>
          </p:nvPr>
        </p:nvSpPr>
        <p:spPr>
          <a:xfrm>
            <a:off x="717075" y="1301114"/>
            <a:ext cx="8604000" cy="655200"/>
          </a:xfrm>
        </p:spPr>
        <p:txBody>
          <a:bodyPr/>
          <a:lstStyle>
            <a:lvl1pPr>
              <a:lnSpc>
                <a:spcPct val="100000"/>
              </a:lnSpc>
              <a:defRPr sz="1200" baseline="0">
                <a:solidFill>
                  <a:srgbClr val="37404A"/>
                </a:solidFill>
              </a:defRPr>
            </a:lvl1pPr>
          </a:lstStyle>
          <a:p>
            <a:pPr lvl="0"/>
            <a:r>
              <a:rPr lang="en-US" dirty="0"/>
              <a:t>Click to edit Master text styles</a:t>
            </a:r>
          </a:p>
        </p:txBody>
      </p:sp>
    </p:spTree>
    <p:extLst>
      <p:ext uri="{BB962C8B-B14F-4D97-AF65-F5344CB8AC3E}">
        <p14:creationId xmlns:p14="http://schemas.microsoft.com/office/powerpoint/2010/main" val="12531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a:t>Click to edit Master title style</a:t>
            </a:r>
          </a:p>
        </p:txBody>
      </p:sp>
      <p:sp>
        <p:nvSpPr>
          <p:cNvPr id="3" name="Subtitle 2"/>
          <p:cNvSpPr>
            <a:spLocks noGrp="1"/>
          </p:cNvSpPr>
          <p:nvPr>
            <p:ph type="subTitle" idx="1"/>
          </p:nvPr>
        </p:nvSpPr>
        <p:spPr>
          <a:xfrm>
            <a:off x="1508125"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32135976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4CB5F-46D2-4ABE-8021-D9FCC7576F9B}" type="slidenum">
              <a:rPr lang="en-US" smtClean="0"/>
              <a:pPr/>
              <a:t>‹#›</a:t>
            </a:fld>
            <a:endParaRPr lang="en-US"/>
          </a:p>
        </p:txBody>
      </p:sp>
    </p:spTree>
    <p:extLst>
      <p:ext uri="{BB962C8B-B14F-4D97-AF65-F5344CB8AC3E}">
        <p14:creationId xmlns:p14="http://schemas.microsoft.com/office/powerpoint/2010/main" val="12502116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1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5.xml"/><Relationship Id="rId17" Type="http://schemas.openxmlformats.org/officeDocument/2006/relationships/tags" Target="../tags/tag10.xml"/><Relationship Id="rId2" Type="http://schemas.openxmlformats.org/officeDocument/2006/relationships/slideLayout" Target="../slideLayouts/slideLayout2.xml"/><Relationship Id="rId16"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tags" Target="../tags/tag8.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tags" Target="../tags/tag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slideLayout" Target="../slideLayouts/slideLayout21.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slideLayout" Target="../slideLayouts/slideLayout20.xml"/><Relationship Id="rId16"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theme" Target="../theme/theme3.xml"/><Relationship Id="rId11" Type="http://schemas.openxmlformats.org/officeDocument/2006/relationships/tags" Target="../tags/tag27.xml"/><Relationship Id="rId5" Type="http://schemas.openxmlformats.org/officeDocument/2006/relationships/slideLayout" Target="../slideLayouts/slideLayout23.xml"/><Relationship Id="rId15" Type="http://schemas.openxmlformats.org/officeDocument/2006/relationships/tags" Target="../tags/tag31.xml"/><Relationship Id="rId10" Type="http://schemas.openxmlformats.org/officeDocument/2006/relationships/tags" Target="../tags/tag26.xml"/><Relationship Id="rId4" Type="http://schemas.openxmlformats.org/officeDocument/2006/relationships/slideLayout" Target="../slideLayouts/slideLayout22.xml"/><Relationship Id="rId9" Type="http://schemas.openxmlformats.org/officeDocument/2006/relationships/tags" Target="../tags/tag25.xml"/><Relationship Id="rId14" Type="http://schemas.openxmlformats.org/officeDocument/2006/relationships/tags" Target="../tags/tag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59" name="Picture 2" descr="C:\Users\ali\AppData\Local\Microsoft\Windows\Temporary Internet Files\Content.Outlook\AIMJ35AO\MACH Logo Transparent background.ti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6084571" y="294035"/>
            <a:ext cx="3648330" cy="890240"/>
          </a:xfrm>
          <a:prstGeom prst="rect">
            <a:avLst/>
          </a:prstGeom>
          <a:noFill/>
          <a:extLst>
            <a:ext uri="{909E8E84-426E-40DD-AFC4-6F175D3DCCD1}">
              <a14:hiddenFill xmlns:a14="http://schemas.microsoft.com/office/drawing/2010/main">
                <a:solidFill>
                  <a:srgbClr val="FFFFFF"/>
                </a:solidFill>
              </a14:hiddenFill>
            </a:ext>
          </a:extLst>
        </p:spPr>
      </p:pic>
      <p:sp>
        <p:nvSpPr>
          <p:cNvPr id="1040" name="smPageNumber"/>
          <p:cNvSpPr>
            <a:spLocks noGrp="1" noChangeArrowheads="1"/>
          </p:cNvSpPr>
          <p:nvPr>
            <p:ph type="sldNum" sz="quarter" idx="4"/>
            <p:custDataLst>
              <p:tags r:id="rId9"/>
            </p:custDataLst>
          </p:nvPr>
        </p:nvSpPr>
        <p:spPr bwMode="gray">
          <a:xfrm>
            <a:off x="9343176" y="7327900"/>
            <a:ext cx="264374" cy="195530"/>
          </a:xfrm>
          <a:prstGeom prst="rect">
            <a:avLst/>
          </a:prstGeom>
          <a:solidFill>
            <a:schemeClr val="bg1"/>
          </a:solidFill>
          <a:ln>
            <a:noFill/>
          </a:ln>
          <a:effectLst/>
          <a:extLst/>
        </p:spPr>
        <p:txBody>
          <a:bodyPr vert="horz" wrap="square" lIns="0" tIns="0" rIns="0" bIns="0" numCol="1" anchor="t" anchorCtr="0" compatLnSpc="1">
            <a:prstTxWarp prst="textNoShape">
              <a:avLst/>
            </a:prstTxWarp>
          </a:bodyPr>
          <a:lstStyle>
            <a:lvl1pPr algn="r" defTabSz="957263" eaLnBrk="0" hangingPunct="0">
              <a:defRPr sz="800">
                <a:solidFill>
                  <a:srgbClr val="816E2C"/>
                </a:solidFill>
              </a:defRPr>
            </a:lvl1pPr>
          </a:lstStyle>
          <a:p>
            <a:r>
              <a:rPr lang="en-GB" dirty="0"/>
              <a:t>[</a:t>
            </a:r>
            <a:r>
              <a:rPr lang="en-GB" dirty="0">
                <a:solidFill>
                  <a:schemeClr val="tx1"/>
                </a:solidFill>
              </a:rPr>
              <a:t> </a:t>
            </a:r>
            <a:fld id="{43544112-1E7F-48D8-8D2D-016FE0BC60A7}" type="slidenum">
              <a:rPr lang="en-GB">
                <a:solidFill>
                  <a:schemeClr val="tx1"/>
                </a:solidFill>
              </a:rPr>
              <a:pPr/>
              <a:t>‹#›</a:t>
            </a:fld>
            <a:r>
              <a:rPr lang="en-GB" dirty="0">
                <a:solidFill>
                  <a:schemeClr val="tx1"/>
                </a:solidFill>
              </a:rPr>
              <a:t> </a:t>
            </a:r>
            <a:r>
              <a:rPr lang="en-GB" dirty="0"/>
              <a:t>]</a:t>
            </a:r>
          </a:p>
        </p:txBody>
      </p:sp>
      <p:sp>
        <p:nvSpPr>
          <p:cNvPr id="1086" name="smPresTitle"/>
          <p:cNvSpPr>
            <a:spLocks noChangeArrowheads="1"/>
          </p:cNvSpPr>
          <p:nvPr>
            <p:custDataLst>
              <p:tags r:id="rId10"/>
            </p:custDataLst>
          </p:nvPr>
        </p:nvSpPr>
        <p:spPr bwMode="gray">
          <a:xfrm>
            <a:off x="1373188" y="7142163"/>
            <a:ext cx="41100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189038" eaLnBrk="0" hangingPunct="0"/>
            <a:endParaRPr lang="en-US" sz="900" noProof="1">
              <a:solidFill>
                <a:srgbClr val="816E2C"/>
              </a:solidFill>
            </a:endParaRPr>
          </a:p>
        </p:txBody>
      </p:sp>
      <p:sp>
        <p:nvSpPr>
          <p:cNvPr id="1028" name="smTextBoxBullet"/>
          <p:cNvSpPr>
            <a:spLocks noGrp="1" noChangeArrowheads="1"/>
          </p:cNvSpPr>
          <p:nvPr>
            <p:ph type="body" idx="1"/>
            <p:custDataLst>
              <p:tags r:id="rId11"/>
            </p:custDataLst>
          </p:nvPr>
        </p:nvSpPr>
        <p:spPr bwMode="auto">
          <a:xfrm>
            <a:off x="717075" y="2101850"/>
            <a:ext cx="8869838"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45720" tIns="45720" rIns="4572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44" name="smLine1"/>
          <p:cNvSpPr>
            <a:spLocks noChangeShapeType="1"/>
          </p:cNvSpPr>
          <p:nvPr>
            <p:custDataLst>
              <p:tags r:id="rId12"/>
            </p:custDataLst>
          </p:nvPr>
        </p:nvSpPr>
        <p:spPr bwMode="auto">
          <a:xfrm>
            <a:off x="717075" y="1155700"/>
            <a:ext cx="8892000" cy="0"/>
          </a:xfrm>
          <a:prstGeom prst="line">
            <a:avLst/>
          </a:prstGeom>
          <a:noFill/>
          <a:ln w="28575">
            <a:solidFill>
              <a:srgbClr val="A72B2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027" name="smTitle"/>
          <p:cNvSpPr>
            <a:spLocks noGrp="1" noChangeArrowheads="1"/>
          </p:cNvSpPr>
          <p:nvPr>
            <p:ph type="title"/>
            <p:custDataLst>
              <p:tags r:id="rId13"/>
            </p:custDataLst>
          </p:nvPr>
        </p:nvSpPr>
        <p:spPr bwMode="gray">
          <a:xfrm>
            <a:off x="717075" y="531813"/>
            <a:ext cx="71156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bodyPr>
          <a:lstStyle/>
          <a:p>
            <a:pPr lvl="0"/>
            <a:r>
              <a:rPr lang="en-GB" dirty="0"/>
              <a:t>Click to edit Master title style</a:t>
            </a:r>
          </a:p>
        </p:txBody>
      </p:sp>
      <p:grpSp>
        <p:nvGrpSpPr>
          <p:cNvPr id="1098" name="smInstructions" hidden="1"/>
          <p:cNvGrpSpPr>
            <a:grpSpLocks/>
          </p:cNvGrpSpPr>
          <p:nvPr>
            <p:custDataLst>
              <p:tags r:id="rId14"/>
            </p:custDataLst>
          </p:nvPr>
        </p:nvGrpSpPr>
        <p:grpSpPr bwMode="auto">
          <a:xfrm>
            <a:off x="-1911350" y="-273050"/>
            <a:ext cx="14097000" cy="7740650"/>
            <a:chOff x="-1204" y="-172"/>
            <a:chExt cx="8880" cy="4876"/>
          </a:xfrm>
        </p:grpSpPr>
        <p:sp>
          <p:nvSpPr>
            <p:cNvPr id="1099" name="Text Box 75" hidden="1"/>
            <p:cNvSpPr txBox="1">
              <a:spLocks noChangeArrowheads="1"/>
            </p:cNvSpPr>
            <p:nvPr userDrawn="1"/>
          </p:nvSpPr>
          <p:spPr bwMode="auto">
            <a:xfrm flipH="1">
              <a:off x="6120"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5.00</a:t>
              </a:r>
            </a:p>
          </p:txBody>
        </p:sp>
        <p:sp>
          <p:nvSpPr>
            <p:cNvPr id="1100" name="Text Box 76" hidden="1"/>
            <p:cNvSpPr txBox="1">
              <a:spLocks noChangeArrowheads="1"/>
            </p:cNvSpPr>
            <p:nvPr userDrawn="1"/>
          </p:nvSpPr>
          <p:spPr bwMode="auto">
            <a:xfrm flipH="1">
              <a:off x="5568"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4.00</a:t>
              </a:r>
            </a:p>
          </p:txBody>
        </p:sp>
        <p:sp>
          <p:nvSpPr>
            <p:cNvPr id="1101" name="Line 77" hidden="1"/>
            <p:cNvSpPr>
              <a:spLocks noChangeShapeType="1"/>
            </p:cNvSpPr>
            <p:nvPr userDrawn="1"/>
          </p:nvSpPr>
          <p:spPr bwMode="auto">
            <a:xfrm flipH="1">
              <a:off x="6049" y="-42"/>
              <a:ext cx="259"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02" name="Line 78" hidden="1"/>
            <p:cNvSpPr>
              <a:spLocks noChangeShapeType="1"/>
            </p:cNvSpPr>
            <p:nvPr userDrawn="1"/>
          </p:nvSpPr>
          <p:spPr bwMode="auto">
            <a:xfrm flipH="1">
              <a:off x="5468" y="-42"/>
              <a:ext cx="28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03" name="Line 79" hidden="1"/>
            <p:cNvSpPr>
              <a:spLocks noChangeShapeType="1"/>
            </p:cNvSpPr>
            <p:nvPr userDrawn="1"/>
          </p:nvSpPr>
          <p:spPr bwMode="auto">
            <a:xfrm flipH="1">
              <a:off x="4946" y="-42"/>
              <a:ext cx="282"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04" name="Text Box 80" hidden="1"/>
            <p:cNvSpPr txBox="1">
              <a:spLocks noChangeArrowheads="1"/>
            </p:cNvSpPr>
            <p:nvPr userDrawn="1"/>
          </p:nvSpPr>
          <p:spPr bwMode="auto">
            <a:xfrm flipH="1">
              <a:off x="5046"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3.08</a:t>
              </a:r>
            </a:p>
          </p:txBody>
        </p:sp>
        <p:sp>
          <p:nvSpPr>
            <p:cNvPr id="1105" name="Line 81" hidden="1"/>
            <p:cNvSpPr>
              <a:spLocks noChangeShapeType="1"/>
            </p:cNvSpPr>
            <p:nvPr userDrawn="1"/>
          </p:nvSpPr>
          <p:spPr bwMode="auto">
            <a:xfrm>
              <a:off x="380" y="-42"/>
              <a:ext cx="276"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06" name="Text Box 82" hidden="1"/>
            <p:cNvSpPr txBox="1">
              <a:spLocks noChangeArrowheads="1"/>
            </p:cNvSpPr>
            <p:nvPr userDrawn="1"/>
          </p:nvSpPr>
          <p:spPr bwMode="auto">
            <a:xfrm>
              <a:off x="428" y="-14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4.35</a:t>
              </a:r>
            </a:p>
          </p:txBody>
        </p:sp>
        <p:sp>
          <p:nvSpPr>
            <p:cNvPr id="1107" name="Line 83" hidden="1"/>
            <p:cNvSpPr>
              <a:spLocks noChangeShapeType="1"/>
            </p:cNvSpPr>
            <p:nvPr userDrawn="1"/>
          </p:nvSpPr>
          <p:spPr bwMode="auto">
            <a:xfrm>
              <a:off x="-424" y="725"/>
              <a:ext cx="403"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08" name="Text Box 84" hidden="1"/>
            <p:cNvSpPr txBox="1">
              <a:spLocks noChangeArrowheads="1"/>
            </p:cNvSpPr>
            <p:nvPr userDrawn="1"/>
          </p:nvSpPr>
          <p:spPr bwMode="auto">
            <a:xfrm>
              <a:off x="-225" y="629"/>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2.98</a:t>
              </a:r>
            </a:p>
          </p:txBody>
        </p:sp>
        <p:sp>
          <p:nvSpPr>
            <p:cNvPr id="1109" name="Text Box 85" hidden="1"/>
            <p:cNvSpPr txBox="1">
              <a:spLocks noChangeArrowheads="1"/>
            </p:cNvSpPr>
            <p:nvPr userDrawn="1"/>
          </p:nvSpPr>
          <p:spPr bwMode="auto">
            <a:xfrm>
              <a:off x="-724" y="816"/>
              <a:ext cx="63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Message  1.15/1.3</a:t>
              </a:r>
            </a:p>
          </p:txBody>
        </p:sp>
        <p:sp>
          <p:nvSpPr>
            <p:cNvPr id="1110" name="Text Box 86" hidden="1"/>
            <p:cNvSpPr txBox="1">
              <a:spLocks noChangeArrowheads="1"/>
            </p:cNvSpPr>
            <p:nvPr userDrawn="1"/>
          </p:nvSpPr>
          <p:spPr bwMode="auto">
            <a:xfrm>
              <a:off x="-619" y="480"/>
              <a:ext cx="52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Title  1.15/0.58</a:t>
              </a:r>
            </a:p>
          </p:txBody>
        </p:sp>
        <p:sp>
          <p:nvSpPr>
            <p:cNvPr id="1111" name="Text Box 87" hidden="1"/>
            <p:cNvSpPr txBox="1">
              <a:spLocks noChangeArrowheads="1"/>
            </p:cNvSpPr>
            <p:nvPr userDrawn="1"/>
          </p:nvSpPr>
          <p:spPr bwMode="auto">
            <a:xfrm>
              <a:off x="-1204" y="4368"/>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S/N  1.16/7.66  [4 rws]; </a:t>
              </a:r>
            </a:p>
            <a:p>
              <a:pPr eaLnBrk="1" hangingPunct="1">
                <a:buClr>
                  <a:schemeClr val="bg1"/>
                </a:buClr>
              </a:pPr>
              <a:r>
                <a:rPr lang="en-GB" sz="1000" dirty="0">
                  <a:solidFill>
                    <a:schemeClr val="bg1"/>
                  </a:solidFill>
                  <a:latin typeface="Book Antiqua" pitchFamily="18" charset="0"/>
                </a:rPr>
                <a:t>Bottom algnmt 7pt</a:t>
              </a:r>
            </a:p>
          </p:txBody>
        </p:sp>
        <p:sp>
          <p:nvSpPr>
            <p:cNvPr id="1112" name="Line 88" hidden="1"/>
            <p:cNvSpPr>
              <a:spLocks noChangeShapeType="1"/>
            </p:cNvSpPr>
            <p:nvPr userDrawn="1"/>
          </p:nvSpPr>
          <p:spPr bwMode="auto">
            <a:xfrm>
              <a:off x="-4" y="-42"/>
              <a:ext cx="28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13" name="Text Box 89" hidden="1"/>
            <p:cNvSpPr txBox="1">
              <a:spLocks noChangeArrowheads="1"/>
            </p:cNvSpPr>
            <p:nvPr userDrawn="1"/>
          </p:nvSpPr>
          <p:spPr bwMode="auto">
            <a:xfrm>
              <a:off x="92" y="-144"/>
              <a:ext cx="10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5.0</a:t>
              </a:r>
            </a:p>
          </p:txBody>
        </p:sp>
        <p:sp>
          <p:nvSpPr>
            <p:cNvPr id="1114" name="Line 90" hidden="1"/>
            <p:cNvSpPr>
              <a:spLocks noChangeShapeType="1"/>
            </p:cNvSpPr>
            <p:nvPr userDrawn="1"/>
          </p:nvSpPr>
          <p:spPr bwMode="auto">
            <a:xfrm>
              <a:off x="6038"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15" name="Line 91" hidden="1"/>
            <p:cNvSpPr>
              <a:spLocks noChangeShapeType="1"/>
            </p:cNvSpPr>
            <p:nvPr userDrawn="1"/>
          </p:nvSpPr>
          <p:spPr bwMode="auto">
            <a:xfrm>
              <a:off x="5462"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16" name="Line 92" hidden="1"/>
            <p:cNvSpPr>
              <a:spLocks noChangeShapeType="1"/>
            </p:cNvSpPr>
            <p:nvPr userDrawn="1"/>
          </p:nvSpPr>
          <p:spPr bwMode="auto">
            <a:xfrm>
              <a:off x="4940"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17" name="Line 93" hidden="1"/>
            <p:cNvSpPr>
              <a:spLocks noChangeShapeType="1"/>
            </p:cNvSpPr>
            <p:nvPr userDrawn="1"/>
          </p:nvSpPr>
          <p:spPr bwMode="auto">
            <a:xfrm>
              <a:off x="652"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18" name="Line 94" hidden="1"/>
            <p:cNvSpPr>
              <a:spLocks noChangeShapeType="1"/>
            </p:cNvSpPr>
            <p:nvPr userDrawn="1"/>
          </p:nvSpPr>
          <p:spPr bwMode="auto">
            <a:xfrm>
              <a:off x="280" y="-172"/>
              <a:ext cx="0" cy="17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19" name="Line 95" hidden="1"/>
            <p:cNvSpPr>
              <a:spLocks noChangeShapeType="1"/>
            </p:cNvSpPr>
            <p:nvPr userDrawn="1"/>
          </p:nvSpPr>
          <p:spPr bwMode="auto">
            <a:xfrm flipV="1">
              <a:off x="-964" y="4698"/>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20" name="Text Box 96" hidden="1"/>
            <p:cNvSpPr txBox="1">
              <a:spLocks noChangeArrowheads="1"/>
            </p:cNvSpPr>
            <p:nvPr userDrawn="1"/>
          </p:nvSpPr>
          <p:spPr bwMode="auto">
            <a:xfrm>
              <a:off x="-244" y="4584"/>
              <a:ext cx="1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3.92</a:t>
              </a:r>
            </a:p>
          </p:txBody>
        </p:sp>
        <p:sp>
          <p:nvSpPr>
            <p:cNvPr id="1121" name="Text Box 97" hidden="1"/>
            <p:cNvSpPr txBox="1">
              <a:spLocks noChangeArrowheads="1"/>
            </p:cNvSpPr>
            <p:nvPr userDrawn="1"/>
          </p:nvSpPr>
          <p:spPr bwMode="auto">
            <a:xfrm>
              <a:off x="-964" y="192"/>
              <a:ext cx="93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Text box margins 4 x 0.05”</a:t>
              </a:r>
              <a:br>
                <a:rPr lang="en-GB" sz="1000" dirty="0">
                  <a:solidFill>
                    <a:schemeClr val="bg1"/>
                  </a:solidFill>
                  <a:latin typeface="Book Antiqua" pitchFamily="18" charset="0"/>
                </a:rPr>
              </a:br>
              <a:r>
                <a:rPr lang="en-GB" sz="1000" dirty="0">
                  <a:solidFill>
                    <a:schemeClr val="bg1"/>
                  </a:solidFill>
                  <a:latin typeface="Book Antiqua" pitchFamily="18" charset="0"/>
                </a:rPr>
                <a:t>for T, M, S/N, B</a:t>
              </a:r>
            </a:p>
          </p:txBody>
        </p:sp>
        <p:sp>
          <p:nvSpPr>
            <p:cNvPr id="1122" name="Text Box 98" hidden="1"/>
            <p:cNvSpPr txBox="1">
              <a:spLocks noChangeArrowheads="1"/>
            </p:cNvSpPr>
            <p:nvPr userDrawn="1"/>
          </p:nvSpPr>
          <p:spPr bwMode="auto">
            <a:xfrm>
              <a:off x="-932" y="4584"/>
              <a:ext cx="63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Notes bottom line</a:t>
              </a:r>
            </a:p>
          </p:txBody>
        </p:sp>
        <p:sp>
          <p:nvSpPr>
            <p:cNvPr id="1123" name="Line 99" hidden="1"/>
            <p:cNvSpPr>
              <a:spLocks noChangeShapeType="1"/>
            </p:cNvSpPr>
            <p:nvPr userDrawn="1"/>
          </p:nvSpPr>
          <p:spPr bwMode="auto">
            <a:xfrm flipV="1">
              <a:off x="-988" y="1263"/>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24" name="Text Box 100" hidden="1"/>
            <p:cNvSpPr txBox="1">
              <a:spLocks noChangeArrowheads="1"/>
            </p:cNvSpPr>
            <p:nvPr userDrawn="1"/>
          </p:nvSpPr>
          <p:spPr bwMode="auto">
            <a:xfrm>
              <a:off x="-684" y="1149"/>
              <a:ext cx="54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First Title’s line</a:t>
              </a:r>
            </a:p>
          </p:txBody>
        </p:sp>
        <p:sp>
          <p:nvSpPr>
            <p:cNvPr id="1125" name="Freeform 101" hidden="1"/>
            <p:cNvSpPr>
              <a:spLocks/>
            </p:cNvSpPr>
            <p:nvPr userDrawn="1"/>
          </p:nvSpPr>
          <p:spPr bwMode="auto">
            <a:xfrm>
              <a:off x="-988" y="4086"/>
              <a:ext cx="937" cy="361"/>
            </a:xfrm>
            <a:custGeom>
              <a:avLst/>
              <a:gdLst>
                <a:gd name="T0" fmla="*/ 0 w 937"/>
                <a:gd name="T1" fmla="*/ 0 h 361"/>
                <a:gd name="T2" fmla="*/ 770 w 937"/>
                <a:gd name="T3" fmla="*/ 0 h 361"/>
                <a:gd name="T4" fmla="*/ 937 w 937"/>
                <a:gd name="T5" fmla="*/ 361 h 361"/>
              </a:gdLst>
              <a:ahLst/>
              <a:cxnLst>
                <a:cxn ang="0">
                  <a:pos x="T0" y="T1"/>
                </a:cxn>
                <a:cxn ang="0">
                  <a:pos x="T2" y="T3"/>
                </a:cxn>
                <a:cxn ang="0">
                  <a:pos x="T4" y="T5"/>
                </a:cxn>
              </a:cxnLst>
              <a:rect l="0" t="0" r="r" b="b"/>
              <a:pathLst>
                <a:path w="937" h="361">
                  <a:moveTo>
                    <a:pt x="0" y="0"/>
                  </a:moveTo>
                  <a:lnTo>
                    <a:pt x="770" y="0"/>
                  </a:lnTo>
                  <a:lnTo>
                    <a:pt x="937" y="361"/>
                  </a:lnTo>
                </a:path>
              </a:pathLst>
            </a:custGeom>
            <a:noFill/>
            <a:ln w="9525">
              <a:solidFill>
                <a:schemeClr val="bg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26" name="Text Box 102" hidden="1"/>
            <p:cNvSpPr txBox="1">
              <a:spLocks noChangeArrowheads="1"/>
            </p:cNvSpPr>
            <p:nvPr userDrawn="1"/>
          </p:nvSpPr>
          <p:spPr bwMode="auto">
            <a:xfrm>
              <a:off x="-684" y="3966"/>
              <a:ext cx="3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Date 10pt</a:t>
              </a:r>
            </a:p>
            <a:p>
              <a:pPr eaLnBrk="1" hangingPunct="1">
                <a:buClr>
                  <a:schemeClr val="bg1"/>
                </a:buClr>
              </a:pPr>
              <a:r>
                <a:rPr lang="en-GB" sz="1000" dirty="0">
                  <a:solidFill>
                    <a:schemeClr val="bg1"/>
                  </a:solidFill>
                  <a:latin typeface="Book Antiqua" pitchFamily="18" charset="0"/>
                </a:rPr>
                <a:t>bottom</a:t>
              </a:r>
            </a:p>
          </p:txBody>
        </p:sp>
        <p:sp>
          <p:nvSpPr>
            <p:cNvPr id="1127" name="Line 103" hidden="1"/>
            <p:cNvSpPr>
              <a:spLocks noChangeShapeType="1"/>
            </p:cNvSpPr>
            <p:nvPr userDrawn="1"/>
          </p:nvSpPr>
          <p:spPr bwMode="auto">
            <a:xfrm flipV="1">
              <a:off x="-988" y="2830"/>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28" name="Text Box 104" hidden="1"/>
            <p:cNvSpPr txBox="1">
              <a:spLocks noChangeArrowheads="1"/>
            </p:cNvSpPr>
            <p:nvPr userDrawn="1"/>
          </p:nvSpPr>
          <p:spPr bwMode="auto">
            <a:xfrm>
              <a:off x="-684" y="2716"/>
              <a:ext cx="49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Title’s bottom</a:t>
              </a:r>
            </a:p>
          </p:txBody>
        </p:sp>
        <p:sp>
          <p:nvSpPr>
            <p:cNvPr id="1129" name="Line 105" hidden="1"/>
            <p:cNvSpPr>
              <a:spLocks noChangeShapeType="1"/>
            </p:cNvSpPr>
            <p:nvPr userDrawn="1"/>
          </p:nvSpPr>
          <p:spPr bwMode="auto">
            <a:xfrm flipV="1">
              <a:off x="-988" y="2942"/>
              <a:ext cx="960" cy="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endParaRPr lang="en-GB" dirty="0"/>
            </a:p>
          </p:txBody>
        </p:sp>
        <p:sp>
          <p:nvSpPr>
            <p:cNvPr id="1130" name="Text Box 106" hidden="1"/>
            <p:cNvSpPr txBox="1">
              <a:spLocks noChangeArrowheads="1"/>
            </p:cNvSpPr>
            <p:nvPr userDrawn="1"/>
          </p:nvSpPr>
          <p:spPr bwMode="auto">
            <a:xfrm>
              <a:off x="-684" y="2828"/>
              <a:ext cx="3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eaLnBrk="1" hangingPunct="1">
                <a:buClr>
                  <a:schemeClr val="bg1"/>
                </a:buClr>
              </a:pPr>
              <a:r>
                <a:rPr lang="en-GB" sz="1000" dirty="0">
                  <a:solidFill>
                    <a:schemeClr val="bg1"/>
                  </a:solidFill>
                  <a:latin typeface="Book Antiqua" pitchFamily="18" charset="0"/>
                </a:rPr>
                <a:t>Title’s line</a:t>
              </a:r>
            </a:p>
          </p:txBody>
        </p:sp>
        <p:sp>
          <p:nvSpPr>
            <p:cNvPr id="1131" name="Text Box 107" hidden="1"/>
            <p:cNvSpPr txBox="1">
              <a:spLocks noChangeArrowheads="1"/>
            </p:cNvSpPr>
            <p:nvPr userDrawn="1"/>
          </p:nvSpPr>
          <p:spPr bwMode="auto">
            <a:xfrm>
              <a:off x="6480" y="384"/>
              <a:ext cx="1196" cy="3973"/>
            </a:xfrm>
            <a:prstGeom prst="rect">
              <a:avLst/>
            </a:prstGeom>
            <a:solidFill>
              <a:schemeClr val="bg1"/>
            </a:solidFill>
            <a:ln>
              <a:noFill/>
            </a:ln>
            <a:effectLst/>
            <a:extLs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algn="ctr" eaLnBrk="1" hangingPunct="1">
                <a:buClr>
                  <a:schemeClr val="bg1"/>
                </a:buClr>
              </a:pPr>
              <a:r>
                <a:rPr lang="en-GB" sz="1400" b="1" dirty="0">
                  <a:solidFill>
                    <a:srgbClr val="FF0000"/>
                  </a:solidFill>
                  <a:latin typeface="Book Antiqua" pitchFamily="18" charset="0"/>
                </a:rPr>
                <a:t>DO NOT DELETE</a:t>
              </a:r>
            </a:p>
          </p:txBody>
        </p:sp>
        <p:sp>
          <p:nvSpPr>
            <p:cNvPr id="1132" name="_Body" hidden="1"/>
            <p:cNvSpPr>
              <a:spLocks noChangeArrowheads="1"/>
            </p:cNvSpPr>
            <p:nvPr userDrawn="1">
              <p:custDataLst>
                <p:tags r:id="rId15"/>
              </p:custDataLst>
            </p:nvPr>
          </p:nvSpPr>
          <p:spPr bwMode="auto">
            <a:xfrm>
              <a:off x="6582" y="654"/>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dirty="0" err="1">
                  <a:solidFill>
                    <a:srgbClr val="000000"/>
                  </a:solidFill>
                </a:rPr>
                <a:t>Moelis</a:t>
              </a:r>
              <a:r>
                <a:rPr lang="en-GB" b="1" dirty="0">
                  <a:solidFill>
                    <a:srgbClr val="000000"/>
                  </a:solidFill>
                </a:rPr>
                <a:t> LOGO COLORS</a:t>
              </a:r>
            </a:p>
          </p:txBody>
        </p:sp>
        <p:sp>
          <p:nvSpPr>
            <p:cNvPr id="1133" name="_Body" hidden="1"/>
            <p:cNvSpPr>
              <a:spLocks noChangeArrowheads="1"/>
            </p:cNvSpPr>
            <p:nvPr userDrawn="1">
              <p:custDataLst>
                <p:tags r:id="rId16"/>
              </p:custDataLst>
            </p:nvPr>
          </p:nvSpPr>
          <p:spPr bwMode="auto">
            <a:xfrm>
              <a:off x="6582" y="1291"/>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COLOR PALETTE</a:t>
              </a:r>
            </a:p>
          </p:txBody>
        </p:sp>
        <p:sp>
          <p:nvSpPr>
            <p:cNvPr id="1134" name="_Body" hidden="1"/>
            <p:cNvSpPr>
              <a:spLocks noChangeArrowheads="1"/>
            </p:cNvSpPr>
            <p:nvPr userDrawn="1">
              <p:custDataLst>
                <p:tags r:id="rId17"/>
              </p:custDataLst>
            </p:nvPr>
          </p:nvSpPr>
          <p:spPr bwMode="auto">
            <a:xfrm>
              <a:off x="6582" y="3128"/>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TINTS</a:t>
              </a:r>
            </a:p>
          </p:txBody>
        </p:sp>
        <p:sp>
          <p:nvSpPr>
            <p:cNvPr id="1135" name="Rectangle 111" hidden="1"/>
            <p:cNvSpPr>
              <a:spLocks noChangeArrowheads="1"/>
            </p:cNvSpPr>
            <p:nvPr userDrawn="1"/>
          </p:nvSpPr>
          <p:spPr bwMode="auto">
            <a:xfrm>
              <a:off x="6575" y="796"/>
              <a:ext cx="1037" cy="173"/>
            </a:xfrm>
            <a:prstGeom prst="rect">
              <a:avLst/>
            </a:prstGeom>
            <a:solidFill>
              <a:srgbClr val="37424A"/>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432 (55/66/74)</a:t>
              </a:r>
            </a:p>
          </p:txBody>
        </p:sp>
        <p:sp>
          <p:nvSpPr>
            <p:cNvPr id="1136" name="Rectangle 112" hidden="1"/>
            <p:cNvSpPr>
              <a:spLocks noChangeArrowheads="1"/>
            </p:cNvSpPr>
            <p:nvPr userDrawn="1"/>
          </p:nvSpPr>
          <p:spPr bwMode="auto">
            <a:xfrm>
              <a:off x="6575" y="1051"/>
              <a:ext cx="1037" cy="173"/>
            </a:xfrm>
            <a:prstGeom prst="rect">
              <a:avLst/>
            </a:prstGeom>
            <a:solidFill>
              <a:srgbClr val="816E2C"/>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solidFill>
                    <a:schemeClr val="bg1"/>
                  </a:solidFill>
                </a:rPr>
                <a:t>4495 (129/110/44)</a:t>
              </a:r>
            </a:p>
          </p:txBody>
        </p:sp>
        <p:sp>
          <p:nvSpPr>
            <p:cNvPr id="1137" name="Rectangle 113" hidden="1"/>
            <p:cNvSpPr>
              <a:spLocks noChangeArrowheads="1"/>
            </p:cNvSpPr>
            <p:nvPr userDrawn="1"/>
          </p:nvSpPr>
          <p:spPr bwMode="auto">
            <a:xfrm>
              <a:off x="6575" y="1444"/>
              <a:ext cx="1037" cy="173"/>
            </a:xfrm>
            <a:prstGeom prst="rect">
              <a:avLst/>
            </a:prstGeom>
            <a:solidFill>
              <a:srgbClr val="44697D"/>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5405 (68/105/125)</a:t>
              </a:r>
            </a:p>
          </p:txBody>
        </p:sp>
        <p:sp>
          <p:nvSpPr>
            <p:cNvPr id="1138" name="Rectangle 114" hidden="1"/>
            <p:cNvSpPr>
              <a:spLocks noChangeArrowheads="1"/>
            </p:cNvSpPr>
            <p:nvPr userDrawn="1"/>
          </p:nvSpPr>
          <p:spPr bwMode="auto">
            <a:xfrm>
              <a:off x="6575" y="1682"/>
              <a:ext cx="1037" cy="173"/>
            </a:xfrm>
            <a:prstGeom prst="rect">
              <a:avLst/>
            </a:prstGeom>
            <a:solidFill>
              <a:srgbClr val="A59D95"/>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Warm Gray 6 (165/157/149)</a:t>
              </a:r>
            </a:p>
          </p:txBody>
        </p:sp>
        <p:sp>
          <p:nvSpPr>
            <p:cNvPr id="1139" name="Rectangle 115" hidden="1"/>
            <p:cNvSpPr>
              <a:spLocks noChangeArrowheads="1"/>
            </p:cNvSpPr>
            <p:nvPr userDrawn="1"/>
          </p:nvSpPr>
          <p:spPr bwMode="auto">
            <a:xfrm>
              <a:off x="6575" y="1921"/>
              <a:ext cx="1037" cy="173"/>
            </a:xfrm>
            <a:prstGeom prst="rect">
              <a:avLst/>
            </a:prstGeom>
            <a:solidFill>
              <a:srgbClr val="496C6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5545 (73/108/96)</a:t>
              </a:r>
            </a:p>
          </p:txBody>
        </p:sp>
        <p:sp>
          <p:nvSpPr>
            <p:cNvPr id="1140" name="Rectangle 116" hidden="1"/>
            <p:cNvSpPr>
              <a:spLocks noChangeArrowheads="1"/>
            </p:cNvSpPr>
            <p:nvPr userDrawn="1"/>
          </p:nvSpPr>
          <p:spPr bwMode="auto">
            <a:xfrm>
              <a:off x="6575" y="2159"/>
              <a:ext cx="1037" cy="173"/>
            </a:xfrm>
            <a:prstGeom prst="rect">
              <a:avLst/>
            </a:prstGeom>
            <a:solidFill>
              <a:srgbClr val="C6BF7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t>617 (198/191/112)</a:t>
              </a:r>
            </a:p>
          </p:txBody>
        </p:sp>
        <p:sp>
          <p:nvSpPr>
            <p:cNvPr id="1141" name="Rectangle 117" hidden="1"/>
            <p:cNvSpPr>
              <a:spLocks noChangeArrowheads="1"/>
            </p:cNvSpPr>
            <p:nvPr userDrawn="1"/>
          </p:nvSpPr>
          <p:spPr bwMode="auto">
            <a:xfrm>
              <a:off x="6575" y="2398"/>
              <a:ext cx="1037" cy="173"/>
            </a:xfrm>
            <a:prstGeom prst="rect">
              <a:avLst/>
            </a:prstGeom>
            <a:solidFill>
              <a:srgbClr val="825C2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solidFill>
                    <a:schemeClr val="bg1"/>
                  </a:solidFill>
                </a:rPr>
                <a:t>464 (130/92/38)</a:t>
              </a:r>
            </a:p>
          </p:txBody>
        </p:sp>
        <p:sp>
          <p:nvSpPr>
            <p:cNvPr id="1142" name="Rectangle 118" hidden="1"/>
            <p:cNvSpPr>
              <a:spLocks noChangeArrowheads="1"/>
            </p:cNvSpPr>
            <p:nvPr userDrawn="1"/>
          </p:nvSpPr>
          <p:spPr bwMode="auto">
            <a:xfrm>
              <a:off x="6575" y="2636"/>
              <a:ext cx="1037" cy="173"/>
            </a:xfrm>
            <a:prstGeom prst="rect">
              <a:avLst/>
            </a:prstGeom>
            <a:solidFill>
              <a:srgbClr val="899F9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5497 (137/159/153)</a:t>
              </a:r>
            </a:p>
          </p:txBody>
        </p:sp>
        <p:sp>
          <p:nvSpPr>
            <p:cNvPr id="1143" name="Rectangle 119" hidden="1"/>
            <p:cNvSpPr>
              <a:spLocks noChangeArrowheads="1"/>
            </p:cNvSpPr>
            <p:nvPr userDrawn="1"/>
          </p:nvSpPr>
          <p:spPr bwMode="auto">
            <a:xfrm>
              <a:off x="6575" y="2875"/>
              <a:ext cx="1037" cy="173"/>
            </a:xfrm>
            <a:prstGeom prst="rect">
              <a:avLst/>
            </a:prstGeom>
            <a:solidFill>
              <a:srgbClr val="675C53"/>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solidFill>
                    <a:schemeClr val="bg1"/>
                  </a:solidFill>
                </a:rPr>
                <a:t>Warm </a:t>
              </a:r>
              <a:r>
                <a:rPr lang="en-GB" sz="1000" dirty="0" err="1">
                  <a:solidFill>
                    <a:schemeClr val="bg1"/>
                  </a:solidFill>
                </a:rPr>
                <a:t>Gray</a:t>
              </a:r>
              <a:r>
                <a:rPr lang="en-GB" sz="1000" dirty="0">
                  <a:solidFill>
                    <a:schemeClr val="bg1"/>
                  </a:solidFill>
                </a:rPr>
                <a:t> 11 (103/92/83)</a:t>
              </a:r>
            </a:p>
          </p:txBody>
        </p:sp>
        <p:sp>
          <p:nvSpPr>
            <p:cNvPr id="1144" name="Rectangle 120" hidden="1"/>
            <p:cNvSpPr>
              <a:spLocks noChangeArrowheads="1"/>
            </p:cNvSpPr>
            <p:nvPr userDrawn="1"/>
          </p:nvSpPr>
          <p:spPr bwMode="auto">
            <a:xfrm>
              <a:off x="6575" y="3277"/>
              <a:ext cx="1037" cy="173"/>
            </a:xfrm>
            <a:prstGeom prst="rect">
              <a:avLst/>
            </a:prstGeom>
            <a:solidFill>
              <a:srgbClr val="E1DEAE"/>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614 (225/222/174)</a:t>
              </a:r>
            </a:p>
          </p:txBody>
        </p:sp>
        <p:sp>
          <p:nvSpPr>
            <p:cNvPr id="1145" name="Rectangle 121" hidden="1"/>
            <p:cNvSpPr>
              <a:spLocks noChangeArrowheads="1"/>
            </p:cNvSpPr>
            <p:nvPr userDrawn="1"/>
          </p:nvSpPr>
          <p:spPr bwMode="auto">
            <a:xfrm>
              <a:off x="6575" y="3523"/>
              <a:ext cx="1037" cy="173"/>
            </a:xfrm>
            <a:prstGeom prst="rect">
              <a:avLst/>
            </a:prstGeom>
            <a:solidFill>
              <a:srgbClr val="C6BC8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4525 (198/188/137)</a:t>
              </a:r>
            </a:p>
          </p:txBody>
        </p:sp>
        <p:sp>
          <p:nvSpPr>
            <p:cNvPr id="1146" name="Rectangle 122" hidden="1"/>
            <p:cNvSpPr>
              <a:spLocks noChangeArrowheads="1"/>
            </p:cNvSpPr>
            <p:nvPr userDrawn="1"/>
          </p:nvSpPr>
          <p:spPr bwMode="auto">
            <a:xfrm>
              <a:off x="6575" y="3770"/>
              <a:ext cx="1037" cy="173"/>
            </a:xfrm>
            <a:prstGeom prst="rect">
              <a:avLst/>
            </a:prstGeom>
            <a:solidFill>
              <a:srgbClr val="B7C8D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5545 (183/200/208)</a:t>
              </a:r>
            </a:p>
          </p:txBody>
        </p:sp>
        <p:sp>
          <p:nvSpPr>
            <p:cNvPr id="1147" name="Rectangle 123" hidden="1"/>
            <p:cNvSpPr>
              <a:spLocks noChangeArrowheads="1"/>
            </p:cNvSpPr>
            <p:nvPr userDrawn="1"/>
          </p:nvSpPr>
          <p:spPr bwMode="auto">
            <a:xfrm>
              <a:off x="6594" y="4025"/>
              <a:ext cx="1018" cy="250"/>
            </a:xfrm>
            <a:prstGeom prst="rect">
              <a:avLst/>
            </a:prstGeom>
            <a:solidFill>
              <a:srgbClr val="E6E6E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1019175"/>
              <a:r>
                <a:rPr lang="en-GB" sz="1000"/>
                <a:t>Light Grey (230/230/230)</a:t>
              </a:r>
            </a:p>
          </p:txBody>
        </p:sp>
      </p:gr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7" r:id="rId3"/>
    <p:sldLayoutId id="2147483656" r:id="rId4"/>
    <p:sldLayoutId id="2147483678" r:id="rId5"/>
    <p:sldLayoutId id="2147483684" r:id="rId6"/>
    <p:sldLayoutId id="2147483697" r:id="rId7"/>
  </p:sldLayoutIdLst>
  <p:timing>
    <p:tnLst>
      <p:par>
        <p:cTn id="1" dur="indefinite" restart="never" nodeType="tmRoot"/>
      </p:par>
    </p:tnLst>
  </p:timing>
  <p:hf hdr="0" ftr="0" dt="0"/>
  <p:txStyles>
    <p:title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p:titleStyle>
    <p:bodyStyle>
      <a:lvl1pPr algn="l" rtl="0" fontAlgn="base">
        <a:lnSpc>
          <a:spcPct val="148000"/>
        </a:lnSpc>
        <a:spcBef>
          <a:spcPct val="0"/>
        </a:spcBef>
        <a:spcAft>
          <a:spcPct val="9000"/>
        </a:spcAft>
        <a:buClr>
          <a:srgbClr val="37424A"/>
        </a:buClr>
        <a:buFont typeface="Wingdings" pitchFamily="2" charset="2"/>
        <a:defRPr sz="1100" b="1">
          <a:solidFill>
            <a:srgbClr val="000000"/>
          </a:solidFill>
          <a:latin typeface="+mj-lt"/>
          <a:ea typeface="+mn-ea"/>
          <a:cs typeface="+mn-cs"/>
        </a:defRPr>
      </a:lvl1pPr>
      <a:lvl2pPr marL="169863" indent="-168275" algn="l" rtl="0" fontAlgn="base">
        <a:spcBef>
          <a:spcPct val="100000"/>
        </a:spcBef>
        <a:spcAft>
          <a:spcPct val="25000"/>
        </a:spcAft>
        <a:buClr>
          <a:srgbClr val="37424A"/>
        </a:buClr>
        <a:buSzPct val="120000"/>
        <a:buFont typeface="Wingdings" pitchFamily="2" charset="2"/>
        <a:buChar char="§"/>
        <a:defRPr sz="1100">
          <a:solidFill>
            <a:srgbClr val="000000"/>
          </a:solidFill>
          <a:latin typeface="+mj-lt"/>
        </a:defRPr>
      </a:lvl2pPr>
      <a:lvl3pPr marL="341313" indent="-169863" algn="l" rtl="0" fontAlgn="base">
        <a:spcBef>
          <a:spcPct val="25000"/>
        </a:spcBef>
        <a:spcAft>
          <a:spcPct val="25000"/>
        </a:spcAft>
        <a:buClr>
          <a:srgbClr val="37424A"/>
        </a:buClr>
        <a:buSzPct val="70000"/>
        <a:buFont typeface="Symbol" pitchFamily="18" charset="2"/>
        <a:buChar char="¾"/>
        <a:defRPr sz="1100">
          <a:solidFill>
            <a:srgbClr val="000000"/>
          </a:solidFill>
          <a:latin typeface="+mj-lt"/>
        </a:defRPr>
      </a:lvl3pPr>
      <a:lvl4pPr marL="519113" indent="-176213" algn="l" rtl="0" fontAlgn="base">
        <a:spcBef>
          <a:spcPct val="25000"/>
        </a:spcBef>
        <a:spcAft>
          <a:spcPct val="25000"/>
        </a:spcAft>
        <a:buClr>
          <a:srgbClr val="37424A"/>
        </a:buClr>
        <a:buFont typeface="Symbol" pitchFamily="18" charset="2"/>
        <a:buChar char="·"/>
        <a:defRPr sz="1100">
          <a:solidFill>
            <a:schemeClr val="tx1"/>
          </a:solidFill>
          <a:latin typeface="+mj-lt"/>
        </a:defRPr>
      </a:lvl4pPr>
      <a:lvl5pPr marL="685800" indent="-165100" algn="l" rtl="0" fontAlgn="base">
        <a:spcBef>
          <a:spcPct val="25000"/>
        </a:spcBef>
        <a:spcAft>
          <a:spcPct val="25000"/>
        </a:spcAft>
        <a:buClr>
          <a:schemeClr val="tx2"/>
        </a:buClr>
        <a:buSzPct val="70000"/>
        <a:buFont typeface="Book Antiqua" pitchFamily="18" charset="0"/>
        <a:buChar char="−"/>
        <a:defRPr sz="1100">
          <a:solidFill>
            <a:schemeClr val="tx1"/>
          </a:solidFill>
          <a:latin typeface="+mj-lt"/>
        </a:defRPr>
      </a:lvl5pPr>
      <a:lvl6pPr marL="2068513" indent="-228600" algn="l" defTabSz="1019175" rtl="0" fontAlgn="base">
        <a:spcBef>
          <a:spcPct val="20000"/>
        </a:spcBef>
        <a:spcAft>
          <a:spcPct val="0"/>
        </a:spcAft>
        <a:buChar char="»"/>
        <a:defRPr sz="1200">
          <a:solidFill>
            <a:schemeClr val="tx1"/>
          </a:solidFill>
          <a:latin typeface="+mn-lt"/>
        </a:defRPr>
      </a:lvl6pPr>
      <a:lvl7pPr marL="2525713" indent="-228600" algn="l" defTabSz="1019175" rtl="0" fontAlgn="base">
        <a:spcBef>
          <a:spcPct val="20000"/>
        </a:spcBef>
        <a:spcAft>
          <a:spcPct val="0"/>
        </a:spcAft>
        <a:buChar char="»"/>
        <a:defRPr sz="1200">
          <a:solidFill>
            <a:schemeClr val="tx1"/>
          </a:solidFill>
          <a:latin typeface="+mn-lt"/>
        </a:defRPr>
      </a:lvl7pPr>
      <a:lvl8pPr marL="2982913" indent="-228600" algn="l" defTabSz="1019175" rtl="0" fontAlgn="base">
        <a:spcBef>
          <a:spcPct val="20000"/>
        </a:spcBef>
        <a:spcAft>
          <a:spcPct val="0"/>
        </a:spcAft>
        <a:buChar char="»"/>
        <a:defRPr sz="1200">
          <a:solidFill>
            <a:schemeClr val="tx1"/>
          </a:solidFill>
          <a:latin typeface="+mn-lt"/>
        </a:defRPr>
      </a:lvl8pPr>
      <a:lvl9pPr marL="3440113" indent="-228600" algn="l" defTabSz="1019175" rtl="0" fontAlgn="base">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311150"/>
            <a:ext cx="9051925"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3238" y="1812925"/>
            <a:ext cx="9051925" cy="5130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8"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938"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838"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6444CB5F-46D2-4ABE-8021-D9FCC7576F9B}" type="slidenum">
              <a:rPr lang="en-US" smtClean="0"/>
              <a:pPr/>
              <a:t>‹#›</a:t>
            </a:fld>
            <a:endParaRPr lang="en-US"/>
          </a:p>
        </p:txBody>
      </p:sp>
    </p:spTree>
    <p:extLst>
      <p:ext uri="{BB962C8B-B14F-4D97-AF65-F5344CB8AC3E}">
        <p14:creationId xmlns:p14="http://schemas.microsoft.com/office/powerpoint/2010/main" val="28935942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6" name="smPresTitle"/>
          <p:cNvSpPr>
            <a:spLocks noChangeArrowheads="1"/>
          </p:cNvSpPr>
          <p:nvPr>
            <p:custDataLst>
              <p:tags r:id="rId7"/>
            </p:custDataLst>
          </p:nvPr>
        </p:nvSpPr>
        <p:spPr bwMode="gray">
          <a:xfrm>
            <a:off x="547688" y="7348538"/>
            <a:ext cx="41100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189038" eaLnBrk="0" hangingPunct="0"/>
            <a:endParaRPr lang="en-US" sz="900" noProof="1">
              <a:solidFill>
                <a:srgbClr val="816E2C"/>
              </a:solidFill>
            </a:endParaRPr>
          </a:p>
        </p:txBody>
      </p:sp>
      <p:sp>
        <p:nvSpPr>
          <p:cNvPr id="41992" name="smTextBoxBullet"/>
          <p:cNvSpPr>
            <a:spLocks noGrp="1" noChangeArrowheads="1"/>
          </p:cNvSpPr>
          <p:nvPr>
            <p:ph type="body" idx="1"/>
            <p:custDataLst>
              <p:tags r:id="rId8"/>
            </p:custDataLst>
          </p:nvPr>
        </p:nvSpPr>
        <p:spPr bwMode="auto">
          <a:xfrm>
            <a:off x="726700" y="1793875"/>
            <a:ext cx="8876089" cy="538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45720" tIns="45720" rIns="4572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1991" name="smTitle"/>
          <p:cNvSpPr>
            <a:spLocks noGrp="1" noChangeArrowheads="1"/>
          </p:cNvSpPr>
          <p:nvPr>
            <p:ph type="title"/>
            <p:custDataLst>
              <p:tags r:id="rId9"/>
            </p:custDataLst>
          </p:nvPr>
        </p:nvSpPr>
        <p:spPr bwMode="gray">
          <a:xfrm>
            <a:off x="692863" y="528638"/>
            <a:ext cx="7370762"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7889" tIns="47889" rIns="47889" bIns="47889" numCol="1" anchor="b" anchorCtr="0" compatLnSpc="1">
            <a:prstTxWarp prst="textNoShape">
              <a:avLst/>
            </a:prstTxWarp>
          </a:bodyPr>
          <a:lstStyle/>
          <a:p>
            <a:pPr lvl="0"/>
            <a:r>
              <a:rPr lang="en-GB" dirty="0"/>
              <a:t>Click to edit Master title style</a:t>
            </a:r>
          </a:p>
        </p:txBody>
      </p:sp>
      <p:grpSp>
        <p:nvGrpSpPr>
          <p:cNvPr id="42090" name="smInstructions"/>
          <p:cNvGrpSpPr>
            <a:grpSpLocks/>
          </p:cNvGrpSpPr>
          <p:nvPr>
            <p:custDataLst>
              <p:tags r:id="rId10"/>
            </p:custDataLst>
          </p:nvPr>
        </p:nvGrpSpPr>
        <p:grpSpPr bwMode="auto">
          <a:xfrm>
            <a:off x="10287000" y="609600"/>
            <a:ext cx="1898650" cy="6307138"/>
            <a:chOff x="6480" y="384"/>
            <a:chExt cx="1196" cy="3973"/>
          </a:xfrm>
        </p:grpSpPr>
        <p:sp>
          <p:nvSpPr>
            <p:cNvPr id="42073" name="Text Box 89"/>
            <p:cNvSpPr txBox="1">
              <a:spLocks noChangeArrowheads="1"/>
            </p:cNvSpPr>
            <p:nvPr userDrawn="1"/>
          </p:nvSpPr>
          <p:spPr bwMode="auto">
            <a:xfrm>
              <a:off x="6480" y="384"/>
              <a:ext cx="1196" cy="3973"/>
            </a:xfrm>
            <a:prstGeom prst="rect">
              <a:avLst/>
            </a:prstGeom>
            <a:solidFill>
              <a:schemeClr val="bg1"/>
            </a:solidFill>
            <a:ln>
              <a:noFill/>
            </a:ln>
            <a:effectLst/>
            <a:extLs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lvl1pPr defTabSz="1019175" eaLnBrk="0" hangingPunct="0">
                <a:defRPr sz="1200">
                  <a:solidFill>
                    <a:schemeClr val="tx1"/>
                  </a:solidFill>
                  <a:latin typeface="Times New Roman" pitchFamily="18" charset="0"/>
                </a:defRPr>
              </a:lvl1pPr>
              <a:lvl2pPr defTabSz="1019175" eaLnBrk="0" hangingPunct="0">
                <a:defRPr sz="1200">
                  <a:solidFill>
                    <a:schemeClr val="tx1"/>
                  </a:solidFill>
                  <a:latin typeface="Times New Roman" pitchFamily="18" charset="0"/>
                </a:defRPr>
              </a:lvl2pPr>
              <a:lvl3pPr defTabSz="1019175" eaLnBrk="0" hangingPunct="0">
                <a:defRPr sz="1200">
                  <a:solidFill>
                    <a:schemeClr val="tx1"/>
                  </a:solidFill>
                  <a:latin typeface="Times New Roman" pitchFamily="18" charset="0"/>
                </a:defRPr>
              </a:lvl3pPr>
              <a:lvl4pPr defTabSz="1019175" eaLnBrk="0" hangingPunct="0">
                <a:defRPr sz="1200">
                  <a:solidFill>
                    <a:schemeClr val="tx1"/>
                  </a:solidFill>
                  <a:latin typeface="Times New Roman" pitchFamily="18" charset="0"/>
                </a:defRPr>
              </a:lvl4pPr>
              <a:lvl5pPr defTabSz="1019175" eaLnBrk="0" hangingPunct="0">
                <a:defRPr sz="1200">
                  <a:solidFill>
                    <a:schemeClr val="tx1"/>
                  </a:solidFill>
                  <a:latin typeface="Times New Roman" pitchFamily="18" charset="0"/>
                </a:defRPr>
              </a:lvl5pPr>
              <a:lvl6pPr defTabSz="1019175" eaLnBrk="0" fontAlgn="base" hangingPunct="0">
                <a:spcBef>
                  <a:spcPct val="0"/>
                </a:spcBef>
                <a:spcAft>
                  <a:spcPct val="0"/>
                </a:spcAft>
                <a:defRPr sz="1200">
                  <a:solidFill>
                    <a:schemeClr val="tx1"/>
                  </a:solidFill>
                  <a:latin typeface="Times New Roman" pitchFamily="18" charset="0"/>
                </a:defRPr>
              </a:lvl6pPr>
              <a:lvl7pPr defTabSz="1019175" eaLnBrk="0" fontAlgn="base" hangingPunct="0">
                <a:spcBef>
                  <a:spcPct val="0"/>
                </a:spcBef>
                <a:spcAft>
                  <a:spcPct val="0"/>
                </a:spcAft>
                <a:defRPr sz="1200">
                  <a:solidFill>
                    <a:schemeClr val="tx1"/>
                  </a:solidFill>
                  <a:latin typeface="Times New Roman" pitchFamily="18" charset="0"/>
                </a:defRPr>
              </a:lvl7pPr>
              <a:lvl8pPr defTabSz="1019175" eaLnBrk="0" fontAlgn="base" hangingPunct="0">
                <a:spcBef>
                  <a:spcPct val="0"/>
                </a:spcBef>
                <a:spcAft>
                  <a:spcPct val="0"/>
                </a:spcAft>
                <a:defRPr sz="1200">
                  <a:solidFill>
                    <a:schemeClr val="tx1"/>
                  </a:solidFill>
                  <a:latin typeface="Times New Roman" pitchFamily="18" charset="0"/>
                </a:defRPr>
              </a:lvl8pPr>
              <a:lvl9pPr defTabSz="1019175" eaLnBrk="0" fontAlgn="base" hangingPunct="0">
                <a:spcBef>
                  <a:spcPct val="0"/>
                </a:spcBef>
                <a:spcAft>
                  <a:spcPct val="0"/>
                </a:spcAft>
                <a:defRPr sz="1200">
                  <a:solidFill>
                    <a:schemeClr val="tx1"/>
                  </a:solidFill>
                  <a:latin typeface="Times New Roman" pitchFamily="18" charset="0"/>
                </a:defRPr>
              </a:lvl9pPr>
            </a:lstStyle>
            <a:p>
              <a:pPr algn="ctr" eaLnBrk="1" hangingPunct="1">
                <a:buClr>
                  <a:schemeClr val="bg1"/>
                </a:buClr>
              </a:pPr>
              <a:r>
                <a:rPr lang="en-GB" sz="1400" b="1">
                  <a:solidFill>
                    <a:srgbClr val="FF0000"/>
                  </a:solidFill>
                  <a:latin typeface="Book Antiqua" pitchFamily="18" charset="0"/>
                </a:rPr>
                <a:t>DO NOT DELETE</a:t>
              </a:r>
            </a:p>
          </p:txBody>
        </p:sp>
        <p:sp>
          <p:nvSpPr>
            <p:cNvPr id="42074" name="_Body"/>
            <p:cNvSpPr>
              <a:spLocks noChangeArrowheads="1"/>
            </p:cNvSpPr>
            <p:nvPr userDrawn="1">
              <p:custDataLst>
                <p:tags r:id="rId13"/>
              </p:custDataLst>
            </p:nvPr>
          </p:nvSpPr>
          <p:spPr bwMode="auto">
            <a:xfrm>
              <a:off x="6582" y="654"/>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Moelis LOGO COLORS</a:t>
              </a:r>
            </a:p>
          </p:txBody>
        </p:sp>
        <p:sp>
          <p:nvSpPr>
            <p:cNvPr id="42075" name="_Body"/>
            <p:cNvSpPr>
              <a:spLocks noChangeArrowheads="1"/>
            </p:cNvSpPr>
            <p:nvPr userDrawn="1">
              <p:custDataLst>
                <p:tags r:id="rId14"/>
              </p:custDataLst>
            </p:nvPr>
          </p:nvSpPr>
          <p:spPr bwMode="auto">
            <a:xfrm>
              <a:off x="6582" y="1291"/>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COLOR PALETTE</a:t>
              </a:r>
            </a:p>
          </p:txBody>
        </p:sp>
        <p:sp>
          <p:nvSpPr>
            <p:cNvPr id="42076" name="_Body"/>
            <p:cNvSpPr>
              <a:spLocks noChangeArrowheads="1"/>
            </p:cNvSpPr>
            <p:nvPr userDrawn="1">
              <p:custDataLst>
                <p:tags r:id="rId15"/>
              </p:custDataLst>
            </p:nvPr>
          </p:nvSpPr>
          <p:spPr bwMode="auto">
            <a:xfrm>
              <a:off x="6582" y="3128"/>
              <a:ext cx="10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p>
              <a:pPr>
                <a:lnSpc>
                  <a:spcPct val="148000"/>
                </a:lnSpc>
                <a:spcAft>
                  <a:spcPct val="9000"/>
                </a:spcAft>
                <a:buClr>
                  <a:srgbClr val="37424A"/>
                </a:buClr>
                <a:buFont typeface="Wingdings" pitchFamily="2" charset="2"/>
                <a:buNone/>
              </a:pPr>
              <a:r>
                <a:rPr lang="en-GB" b="1">
                  <a:solidFill>
                    <a:srgbClr val="000000"/>
                  </a:solidFill>
                </a:rPr>
                <a:t>TINTS</a:t>
              </a:r>
            </a:p>
          </p:txBody>
        </p:sp>
        <p:sp>
          <p:nvSpPr>
            <p:cNvPr id="42077" name="Rectangle 93"/>
            <p:cNvSpPr>
              <a:spLocks noChangeArrowheads="1"/>
            </p:cNvSpPr>
            <p:nvPr userDrawn="1"/>
          </p:nvSpPr>
          <p:spPr bwMode="auto">
            <a:xfrm>
              <a:off x="6575" y="796"/>
              <a:ext cx="1037" cy="173"/>
            </a:xfrm>
            <a:prstGeom prst="rect">
              <a:avLst/>
            </a:prstGeom>
            <a:solidFill>
              <a:srgbClr val="37424A"/>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432 (55/66/74)</a:t>
              </a:r>
            </a:p>
          </p:txBody>
        </p:sp>
        <p:sp>
          <p:nvSpPr>
            <p:cNvPr id="42078" name="Rectangle 94"/>
            <p:cNvSpPr>
              <a:spLocks noChangeArrowheads="1"/>
            </p:cNvSpPr>
            <p:nvPr userDrawn="1"/>
          </p:nvSpPr>
          <p:spPr bwMode="auto">
            <a:xfrm>
              <a:off x="6575" y="1051"/>
              <a:ext cx="1037" cy="173"/>
            </a:xfrm>
            <a:prstGeom prst="rect">
              <a:avLst/>
            </a:prstGeom>
            <a:solidFill>
              <a:srgbClr val="816E2C"/>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4495 (129/110/44)</a:t>
              </a:r>
            </a:p>
          </p:txBody>
        </p:sp>
        <p:sp>
          <p:nvSpPr>
            <p:cNvPr id="42079" name="Rectangle 95"/>
            <p:cNvSpPr>
              <a:spLocks noChangeArrowheads="1"/>
            </p:cNvSpPr>
            <p:nvPr userDrawn="1"/>
          </p:nvSpPr>
          <p:spPr bwMode="auto">
            <a:xfrm>
              <a:off x="6575" y="1444"/>
              <a:ext cx="1037" cy="173"/>
            </a:xfrm>
            <a:prstGeom prst="rect">
              <a:avLst/>
            </a:prstGeom>
            <a:solidFill>
              <a:srgbClr val="44697D"/>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5405 (68/105/125)</a:t>
              </a:r>
            </a:p>
          </p:txBody>
        </p:sp>
        <p:sp>
          <p:nvSpPr>
            <p:cNvPr id="42080" name="Rectangle 96"/>
            <p:cNvSpPr>
              <a:spLocks noChangeArrowheads="1"/>
            </p:cNvSpPr>
            <p:nvPr userDrawn="1"/>
          </p:nvSpPr>
          <p:spPr bwMode="auto">
            <a:xfrm>
              <a:off x="6575" y="1682"/>
              <a:ext cx="1037" cy="173"/>
            </a:xfrm>
            <a:prstGeom prst="rect">
              <a:avLst/>
            </a:prstGeom>
            <a:solidFill>
              <a:srgbClr val="A59D95"/>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Warm Gray 6 (165/157/149)</a:t>
              </a:r>
            </a:p>
          </p:txBody>
        </p:sp>
        <p:sp>
          <p:nvSpPr>
            <p:cNvPr id="42081" name="Rectangle 97"/>
            <p:cNvSpPr>
              <a:spLocks noChangeArrowheads="1"/>
            </p:cNvSpPr>
            <p:nvPr userDrawn="1"/>
          </p:nvSpPr>
          <p:spPr bwMode="auto">
            <a:xfrm>
              <a:off x="6575" y="1921"/>
              <a:ext cx="1037" cy="173"/>
            </a:xfrm>
            <a:prstGeom prst="rect">
              <a:avLst/>
            </a:prstGeom>
            <a:solidFill>
              <a:srgbClr val="496C6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5545 (73/108/96)</a:t>
              </a:r>
            </a:p>
          </p:txBody>
        </p:sp>
        <p:sp>
          <p:nvSpPr>
            <p:cNvPr id="42082" name="Rectangle 98"/>
            <p:cNvSpPr>
              <a:spLocks noChangeArrowheads="1"/>
            </p:cNvSpPr>
            <p:nvPr userDrawn="1"/>
          </p:nvSpPr>
          <p:spPr bwMode="auto">
            <a:xfrm>
              <a:off x="6575" y="2159"/>
              <a:ext cx="1037" cy="173"/>
            </a:xfrm>
            <a:prstGeom prst="rect">
              <a:avLst/>
            </a:prstGeom>
            <a:solidFill>
              <a:srgbClr val="C6BF7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617 (198/191/112)</a:t>
              </a:r>
            </a:p>
          </p:txBody>
        </p:sp>
        <p:sp>
          <p:nvSpPr>
            <p:cNvPr id="42083" name="Rectangle 99"/>
            <p:cNvSpPr>
              <a:spLocks noChangeArrowheads="1"/>
            </p:cNvSpPr>
            <p:nvPr userDrawn="1"/>
          </p:nvSpPr>
          <p:spPr bwMode="auto">
            <a:xfrm>
              <a:off x="6575" y="2398"/>
              <a:ext cx="1037" cy="173"/>
            </a:xfrm>
            <a:prstGeom prst="rect">
              <a:avLst/>
            </a:prstGeom>
            <a:solidFill>
              <a:srgbClr val="825C2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dirty="0">
                  <a:solidFill>
                    <a:schemeClr val="bg1"/>
                  </a:solidFill>
                </a:rPr>
                <a:t>464 (130/92/38)</a:t>
              </a:r>
            </a:p>
          </p:txBody>
        </p:sp>
        <p:sp>
          <p:nvSpPr>
            <p:cNvPr id="42084" name="Rectangle 100"/>
            <p:cNvSpPr>
              <a:spLocks noChangeArrowheads="1"/>
            </p:cNvSpPr>
            <p:nvPr userDrawn="1"/>
          </p:nvSpPr>
          <p:spPr bwMode="auto">
            <a:xfrm>
              <a:off x="6575" y="2636"/>
              <a:ext cx="1037" cy="173"/>
            </a:xfrm>
            <a:prstGeom prst="rect">
              <a:avLst/>
            </a:prstGeom>
            <a:solidFill>
              <a:srgbClr val="899F9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5497 (137/159/153)</a:t>
              </a:r>
            </a:p>
          </p:txBody>
        </p:sp>
        <p:sp>
          <p:nvSpPr>
            <p:cNvPr id="42085" name="Rectangle 101"/>
            <p:cNvSpPr>
              <a:spLocks noChangeArrowheads="1"/>
            </p:cNvSpPr>
            <p:nvPr userDrawn="1"/>
          </p:nvSpPr>
          <p:spPr bwMode="auto">
            <a:xfrm>
              <a:off x="6575" y="2875"/>
              <a:ext cx="1037" cy="173"/>
            </a:xfrm>
            <a:prstGeom prst="rect">
              <a:avLst/>
            </a:prstGeom>
            <a:solidFill>
              <a:srgbClr val="675C53"/>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solidFill>
                    <a:schemeClr val="bg1"/>
                  </a:solidFill>
                </a:rPr>
                <a:t>Warm Gray 11 (103/92/83)</a:t>
              </a:r>
            </a:p>
          </p:txBody>
        </p:sp>
        <p:sp>
          <p:nvSpPr>
            <p:cNvPr id="42086" name="Rectangle 102"/>
            <p:cNvSpPr>
              <a:spLocks noChangeArrowheads="1"/>
            </p:cNvSpPr>
            <p:nvPr userDrawn="1"/>
          </p:nvSpPr>
          <p:spPr bwMode="auto">
            <a:xfrm>
              <a:off x="6575" y="3277"/>
              <a:ext cx="1037" cy="173"/>
            </a:xfrm>
            <a:prstGeom prst="rect">
              <a:avLst/>
            </a:prstGeom>
            <a:solidFill>
              <a:srgbClr val="E1DEAE"/>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614 (225/222/174)</a:t>
              </a:r>
            </a:p>
          </p:txBody>
        </p:sp>
        <p:sp>
          <p:nvSpPr>
            <p:cNvPr id="42087" name="Rectangle 103"/>
            <p:cNvSpPr>
              <a:spLocks noChangeArrowheads="1"/>
            </p:cNvSpPr>
            <p:nvPr userDrawn="1"/>
          </p:nvSpPr>
          <p:spPr bwMode="auto">
            <a:xfrm>
              <a:off x="6575" y="3523"/>
              <a:ext cx="1037" cy="173"/>
            </a:xfrm>
            <a:prstGeom prst="rect">
              <a:avLst/>
            </a:prstGeom>
            <a:solidFill>
              <a:srgbClr val="C6BC89"/>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4525 (198/188/137)</a:t>
              </a:r>
            </a:p>
          </p:txBody>
        </p:sp>
        <p:sp>
          <p:nvSpPr>
            <p:cNvPr id="42088" name="Rectangle 104"/>
            <p:cNvSpPr>
              <a:spLocks noChangeArrowheads="1"/>
            </p:cNvSpPr>
            <p:nvPr userDrawn="1"/>
          </p:nvSpPr>
          <p:spPr bwMode="auto">
            <a:xfrm>
              <a:off x="6575" y="3770"/>
              <a:ext cx="1037" cy="173"/>
            </a:xfrm>
            <a:prstGeom prst="rect">
              <a:avLst/>
            </a:prstGeom>
            <a:solidFill>
              <a:srgbClr val="B7C8D0"/>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019175"/>
              <a:r>
                <a:rPr lang="en-GB" sz="1000"/>
                <a:t>5545 (183/200/208)</a:t>
              </a:r>
            </a:p>
          </p:txBody>
        </p:sp>
        <p:sp>
          <p:nvSpPr>
            <p:cNvPr id="42089" name="Rectangle 105"/>
            <p:cNvSpPr>
              <a:spLocks noChangeArrowheads="1"/>
            </p:cNvSpPr>
            <p:nvPr userDrawn="1"/>
          </p:nvSpPr>
          <p:spPr bwMode="auto">
            <a:xfrm>
              <a:off x="6594" y="4025"/>
              <a:ext cx="1018" cy="250"/>
            </a:xfrm>
            <a:prstGeom prst="rect">
              <a:avLst/>
            </a:prstGeom>
            <a:solidFill>
              <a:srgbClr val="E6E6E6"/>
            </a:solidFill>
            <a:ln>
              <a:noFill/>
            </a:ln>
            <a:effectLst/>
            <a:extLs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1019175"/>
              <a:r>
                <a:rPr lang="en-GB" sz="1000"/>
                <a:t>Light Grey (230/230/230)</a:t>
              </a:r>
            </a:p>
          </p:txBody>
        </p:sp>
      </p:grpSp>
      <p:sp>
        <p:nvSpPr>
          <p:cNvPr id="29" name="smLine1"/>
          <p:cNvSpPr>
            <a:spLocks noChangeShapeType="1"/>
          </p:cNvSpPr>
          <p:nvPr>
            <p:custDataLst>
              <p:tags r:id="rId11"/>
            </p:custDataLst>
          </p:nvPr>
        </p:nvSpPr>
        <p:spPr bwMode="auto">
          <a:xfrm>
            <a:off x="726700" y="1155700"/>
            <a:ext cx="8892000" cy="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6" name="Picture 2"/>
          <p:cNvPicPr>
            <a:picLocks noChangeAspect="1" noChangeArrowheads="1"/>
          </p:cNvPicPr>
          <p:nvPr userDrawn="1">
            <p:custDataLst>
              <p:tags r:id="rId1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304000" y="584077"/>
            <a:ext cx="3314700" cy="48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Slide Number Placeholder 5"/>
          <p:cNvSpPr txBox="1">
            <a:spLocks/>
          </p:cNvSpPr>
          <p:nvPr userDrawn="1"/>
        </p:nvSpPr>
        <p:spPr bwMode="gray">
          <a:xfrm>
            <a:off x="7208838" y="7204075"/>
            <a:ext cx="2346325" cy="414338"/>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defPPr>
              <a:defRPr lang="en-GB"/>
            </a:defPPr>
            <a:lvl1pPr algn="r" defTabSz="957263" rtl="0" eaLnBrk="0" fontAlgn="base" hangingPunct="0">
              <a:spcBef>
                <a:spcPct val="0"/>
              </a:spcBef>
              <a:spcAft>
                <a:spcPct val="0"/>
              </a:spcAft>
              <a:defRPr sz="1200" kern="1200">
                <a:solidFill>
                  <a:schemeClr val="tx1">
                    <a:tint val="75000"/>
                  </a:schemeClr>
                </a:solidFill>
                <a:latin typeface="Book Antiqua" pitchFamily="18" charset="0"/>
                <a:ea typeface="+mn-ea"/>
                <a:cs typeface="Arial" charset="0"/>
              </a:defRPr>
            </a:lvl1pPr>
            <a:lvl2pPr marL="457200" algn="l" rtl="0" fontAlgn="base">
              <a:spcBef>
                <a:spcPct val="0"/>
              </a:spcBef>
              <a:spcAft>
                <a:spcPct val="0"/>
              </a:spcAft>
              <a:defRPr sz="1100" kern="1200">
                <a:solidFill>
                  <a:schemeClr val="tx1"/>
                </a:solidFill>
                <a:latin typeface="Book Antiqua" pitchFamily="18" charset="0"/>
                <a:ea typeface="+mn-ea"/>
                <a:cs typeface="Arial" charset="0"/>
              </a:defRPr>
            </a:lvl2pPr>
            <a:lvl3pPr marL="914400" algn="l" rtl="0" fontAlgn="base">
              <a:spcBef>
                <a:spcPct val="0"/>
              </a:spcBef>
              <a:spcAft>
                <a:spcPct val="0"/>
              </a:spcAft>
              <a:defRPr sz="1100" kern="1200">
                <a:solidFill>
                  <a:schemeClr val="tx1"/>
                </a:solidFill>
                <a:latin typeface="Book Antiqua" pitchFamily="18" charset="0"/>
                <a:ea typeface="+mn-ea"/>
                <a:cs typeface="Arial" charset="0"/>
              </a:defRPr>
            </a:lvl3pPr>
            <a:lvl4pPr marL="1371600" algn="l" rtl="0" fontAlgn="base">
              <a:spcBef>
                <a:spcPct val="0"/>
              </a:spcBef>
              <a:spcAft>
                <a:spcPct val="0"/>
              </a:spcAft>
              <a:defRPr sz="1100" kern="1200">
                <a:solidFill>
                  <a:schemeClr val="tx1"/>
                </a:solidFill>
                <a:latin typeface="Book Antiqua" pitchFamily="18" charset="0"/>
                <a:ea typeface="+mn-ea"/>
                <a:cs typeface="Arial" charset="0"/>
              </a:defRPr>
            </a:lvl4pPr>
            <a:lvl5pPr marL="1828800" algn="l" rtl="0" fontAlgn="base">
              <a:spcBef>
                <a:spcPct val="0"/>
              </a:spcBef>
              <a:spcAft>
                <a:spcPct val="0"/>
              </a:spcAft>
              <a:defRPr sz="1100" kern="1200">
                <a:solidFill>
                  <a:schemeClr val="tx1"/>
                </a:solidFill>
                <a:latin typeface="Book Antiqua" pitchFamily="18" charset="0"/>
                <a:ea typeface="+mn-ea"/>
                <a:cs typeface="Arial" charset="0"/>
              </a:defRPr>
            </a:lvl5pPr>
            <a:lvl6pPr marL="2286000" algn="l" defTabSz="914400" rtl="0" eaLnBrk="1" latinLnBrk="0" hangingPunct="1">
              <a:defRPr sz="1100" kern="1200">
                <a:solidFill>
                  <a:schemeClr val="tx1"/>
                </a:solidFill>
                <a:latin typeface="Book Antiqua" pitchFamily="18" charset="0"/>
                <a:ea typeface="+mn-ea"/>
                <a:cs typeface="Arial" charset="0"/>
              </a:defRPr>
            </a:lvl6pPr>
            <a:lvl7pPr marL="2743200" algn="l" defTabSz="914400" rtl="0" eaLnBrk="1" latinLnBrk="0" hangingPunct="1">
              <a:defRPr sz="1100" kern="1200">
                <a:solidFill>
                  <a:schemeClr val="tx1"/>
                </a:solidFill>
                <a:latin typeface="Book Antiqua" pitchFamily="18" charset="0"/>
                <a:ea typeface="+mn-ea"/>
                <a:cs typeface="Arial" charset="0"/>
              </a:defRPr>
            </a:lvl7pPr>
            <a:lvl8pPr marL="3200400" algn="l" defTabSz="914400" rtl="0" eaLnBrk="1" latinLnBrk="0" hangingPunct="1">
              <a:defRPr sz="1100" kern="1200">
                <a:solidFill>
                  <a:schemeClr val="tx1"/>
                </a:solidFill>
                <a:latin typeface="Book Antiqua" pitchFamily="18" charset="0"/>
                <a:ea typeface="+mn-ea"/>
                <a:cs typeface="Arial" charset="0"/>
              </a:defRPr>
            </a:lvl8pPr>
            <a:lvl9pPr marL="3657600" algn="l" defTabSz="914400" rtl="0" eaLnBrk="1" latinLnBrk="0" hangingPunct="1">
              <a:defRPr sz="1100" kern="1200">
                <a:solidFill>
                  <a:schemeClr val="tx1"/>
                </a:solidFill>
                <a:latin typeface="Book Antiqua" pitchFamily="18" charset="0"/>
                <a:ea typeface="+mn-ea"/>
                <a:cs typeface="Arial" charset="0"/>
              </a:defRPr>
            </a:lvl9pPr>
          </a:lstStyle>
          <a:p>
            <a:fld id="{6444CB5F-46D2-4ABE-8021-D9FCC7576F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6" r:id="rId3"/>
    <p:sldLayoutId id="2147483667" r:id="rId4"/>
    <p:sldLayoutId id="2147483679" r:id="rId5"/>
  </p:sldLayoutIdLst>
  <p:timing>
    <p:tnLst>
      <p:par>
        <p:cTn id="1" dur="indefinite" restart="never" nodeType="tmRoot"/>
      </p:par>
    </p:tnLst>
  </p:timing>
  <p:hf hdr="0" ftr="0" dt="0"/>
  <p:txStyles>
    <p:titleStyle>
      <a:lvl1pPr algn="l" defTabSz="1068388" rtl="0" eaLnBrk="0" fontAlgn="base" hangingPunct="0">
        <a:spcBef>
          <a:spcPct val="0"/>
        </a:spcBef>
        <a:spcAft>
          <a:spcPct val="0"/>
        </a:spcAft>
        <a:defRPr sz="1600" b="1">
          <a:solidFill>
            <a:srgbClr val="37424A"/>
          </a:solidFill>
          <a:latin typeface="Arial" panose="020B0604020202020204" pitchFamily="34" charset="0"/>
          <a:ea typeface="+mj-ea"/>
          <a:cs typeface="Arial" panose="020B0604020202020204" pitchFamily="34" charset="0"/>
        </a:defRPr>
      </a:lvl1pPr>
      <a:lvl2pPr algn="l" defTabSz="1068388" rtl="0" eaLnBrk="0" fontAlgn="base" hangingPunct="0">
        <a:spcBef>
          <a:spcPct val="0"/>
        </a:spcBef>
        <a:spcAft>
          <a:spcPct val="0"/>
        </a:spcAft>
        <a:defRPr sz="1600" b="1">
          <a:solidFill>
            <a:srgbClr val="37424A"/>
          </a:solidFill>
          <a:latin typeface="Book Antiqua" pitchFamily="18" charset="0"/>
          <a:cs typeface="Arial" charset="0"/>
        </a:defRPr>
      </a:lvl2pPr>
      <a:lvl3pPr algn="l" defTabSz="1068388" rtl="0" eaLnBrk="0" fontAlgn="base" hangingPunct="0">
        <a:spcBef>
          <a:spcPct val="0"/>
        </a:spcBef>
        <a:spcAft>
          <a:spcPct val="0"/>
        </a:spcAft>
        <a:defRPr sz="1600" b="1">
          <a:solidFill>
            <a:srgbClr val="37424A"/>
          </a:solidFill>
          <a:latin typeface="Book Antiqua" pitchFamily="18" charset="0"/>
          <a:cs typeface="Arial" charset="0"/>
        </a:defRPr>
      </a:lvl3pPr>
      <a:lvl4pPr algn="l" defTabSz="1068388" rtl="0" eaLnBrk="0" fontAlgn="base" hangingPunct="0">
        <a:spcBef>
          <a:spcPct val="0"/>
        </a:spcBef>
        <a:spcAft>
          <a:spcPct val="0"/>
        </a:spcAft>
        <a:defRPr sz="1600" b="1">
          <a:solidFill>
            <a:srgbClr val="37424A"/>
          </a:solidFill>
          <a:latin typeface="Book Antiqua" pitchFamily="18" charset="0"/>
          <a:cs typeface="Arial" charset="0"/>
        </a:defRPr>
      </a:lvl4pPr>
      <a:lvl5pPr algn="l" defTabSz="1068388" rtl="0" eaLnBrk="0" fontAlgn="base" hangingPunct="0">
        <a:spcBef>
          <a:spcPct val="0"/>
        </a:spcBef>
        <a:spcAft>
          <a:spcPct val="0"/>
        </a:spcAft>
        <a:defRPr sz="1600" b="1">
          <a:solidFill>
            <a:srgbClr val="37424A"/>
          </a:solidFill>
          <a:latin typeface="Book Antiqua" pitchFamily="18" charset="0"/>
          <a:cs typeface="Arial" charset="0"/>
        </a:defRPr>
      </a:lvl5pPr>
      <a:lvl6pPr marL="457200" algn="l" defTabSz="1068388" rtl="0" eaLnBrk="0" fontAlgn="base" hangingPunct="0">
        <a:spcBef>
          <a:spcPct val="0"/>
        </a:spcBef>
        <a:spcAft>
          <a:spcPct val="0"/>
        </a:spcAft>
        <a:defRPr sz="1600" b="1">
          <a:solidFill>
            <a:srgbClr val="37424A"/>
          </a:solidFill>
          <a:latin typeface="Book Antiqua" pitchFamily="18" charset="0"/>
          <a:cs typeface="Arial" charset="0"/>
        </a:defRPr>
      </a:lvl6pPr>
      <a:lvl7pPr marL="914400" algn="l" defTabSz="1068388" rtl="0" eaLnBrk="0" fontAlgn="base" hangingPunct="0">
        <a:spcBef>
          <a:spcPct val="0"/>
        </a:spcBef>
        <a:spcAft>
          <a:spcPct val="0"/>
        </a:spcAft>
        <a:defRPr sz="1600" b="1">
          <a:solidFill>
            <a:srgbClr val="37424A"/>
          </a:solidFill>
          <a:latin typeface="Book Antiqua" pitchFamily="18" charset="0"/>
          <a:cs typeface="Arial" charset="0"/>
        </a:defRPr>
      </a:lvl7pPr>
      <a:lvl8pPr marL="1371600" algn="l" defTabSz="1068388" rtl="0" eaLnBrk="0" fontAlgn="base" hangingPunct="0">
        <a:spcBef>
          <a:spcPct val="0"/>
        </a:spcBef>
        <a:spcAft>
          <a:spcPct val="0"/>
        </a:spcAft>
        <a:defRPr sz="1600" b="1">
          <a:solidFill>
            <a:srgbClr val="37424A"/>
          </a:solidFill>
          <a:latin typeface="Book Antiqua" pitchFamily="18" charset="0"/>
          <a:cs typeface="Arial" charset="0"/>
        </a:defRPr>
      </a:lvl8pPr>
      <a:lvl9pPr marL="1828800" algn="l" defTabSz="1068388" rtl="0" eaLnBrk="0" fontAlgn="base" hangingPunct="0">
        <a:spcBef>
          <a:spcPct val="0"/>
        </a:spcBef>
        <a:spcAft>
          <a:spcPct val="0"/>
        </a:spcAft>
        <a:defRPr sz="1600" b="1">
          <a:solidFill>
            <a:srgbClr val="37424A"/>
          </a:solidFill>
          <a:latin typeface="Book Antiqua" pitchFamily="18" charset="0"/>
          <a:cs typeface="Arial" charset="0"/>
        </a:defRPr>
      </a:lvl9pPr>
    </p:titleStyle>
    <p:bodyStyle>
      <a:lvl1pPr algn="l" rtl="0" fontAlgn="base">
        <a:lnSpc>
          <a:spcPct val="148000"/>
        </a:lnSpc>
        <a:spcBef>
          <a:spcPct val="0"/>
        </a:spcBef>
        <a:spcAft>
          <a:spcPct val="9000"/>
        </a:spcAft>
        <a:buClr>
          <a:srgbClr val="37424A"/>
        </a:buClr>
        <a:buFont typeface="Wingdings" pitchFamily="2" charset="2"/>
        <a:defRPr sz="1100" b="1">
          <a:solidFill>
            <a:srgbClr val="000000"/>
          </a:solidFill>
          <a:latin typeface="Arial" panose="020B0604020202020204" pitchFamily="34" charset="0"/>
          <a:ea typeface="+mn-ea"/>
          <a:cs typeface="Arial" panose="020B0604020202020204" pitchFamily="34" charset="0"/>
        </a:defRPr>
      </a:lvl1pPr>
      <a:lvl2pPr marL="169863" indent="-168275" algn="l" rtl="0" fontAlgn="base">
        <a:spcBef>
          <a:spcPct val="100000"/>
        </a:spcBef>
        <a:spcAft>
          <a:spcPct val="25000"/>
        </a:spcAft>
        <a:buClr>
          <a:srgbClr val="37424A"/>
        </a:buClr>
        <a:buSzPct val="120000"/>
        <a:buFont typeface="Wingdings" pitchFamily="2" charset="2"/>
        <a:buChar char="§"/>
        <a:defRPr sz="1100">
          <a:solidFill>
            <a:srgbClr val="000000"/>
          </a:solidFill>
          <a:latin typeface="Arial" panose="020B0604020202020204" pitchFamily="34" charset="0"/>
          <a:cs typeface="Arial" panose="020B0604020202020204" pitchFamily="34" charset="0"/>
        </a:defRPr>
      </a:lvl2pPr>
      <a:lvl3pPr marL="341313" indent="-169863" algn="l" rtl="0" fontAlgn="base">
        <a:spcBef>
          <a:spcPct val="25000"/>
        </a:spcBef>
        <a:spcAft>
          <a:spcPct val="25000"/>
        </a:spcAft>
        <a:buClr>
          <a:srgbClr val="37424A"/>
        </a:buClr>
        <a:buSzPct val="70000"/>
        <a:buFont typeface="Symbol" pitchFamily="18" charset="2"/>
        <a:buChar char="¾"/>
        <a:defRPr sz="1100">
          <a:solidFill>
            <a:srgbClr val="000000"/>
          </a:solidFill>
          <a:latin typeface="Arial" panose="020B0604020202020204" pitchFamily="34" charset="0"/>
          <a:cs typeface="Arial" panose="020B0604020202020204" pitchFamily="34" charset="0"/>
        </a:defRPr>
      </a:lvl3pPr>
      <a:lvl4pPr marL="519113" indent="-176213" algn="l" rtl="0" fontAlgn="base">
        <a:spcBef>
          <a:spcPct val="25000"/>
        </a:spcBef>
        <a:spcAft>
          <a:spcPct val="25000"/>
        </a:spcAft>
        <a:buClr>
          <a:srgbClr val="37424A"/>
        </a:buClr>
        <a:buFont typeface="Symbol" pitchFamily="18" charset="2"/>
        <a:buChar char="·"/>
        <a:defRPr sz="1100">
          <a:solidFill>
            <a:schemeClr val="tx1"/>
          </a:solidFill>
          <a:latin typeface="Arial" panose="020B0604020202020204" pitchFamily="34" charset="0"/>
          <a:cs typeface="Arial" panose="020B0604020202020204" pitchFamily="34" charset="0"/>
        </a:defRPr>
      </a:lvl4pPr>
      <a:lvl5pPr marL="685800" indent="-165100" algn="l" rtl="0" fontAlgn="base">
        <a:spcBef>
          <a:spcPct val="25000"/>
        </a:spcBef>
        <a:spcAft>
          <a:spcPct val="25000"/>
        </a:spcAft>
        <a:buClr>
          <a:schemeClr val="tx2"/>
        </a:buClr>
        <a:buSzPct val="70000"/>
        <a:buFont typeface="Book Antiqua" pitchFamily="18" charset="0"/>
        <a:buChar char="−"/>
        <a:defRPr sz="1100">
          <a:solidFill>
            <a:schemeClr val="tx1"/>
          </a:solidFill>
          <a:latin typeface="Arial" panose="020B0604020202020204" pitchFamily="34" charset="0"/>
          <a:cs typeface="Arial" panose="020B0604020202020204" pitchFamily="34" charset="0"/>
        </a:defRPr>
      </a:lvl5pPr>
      <a:lvl6pPr marL="1143000" indent="-165100" algn="l" rtl="0" fontAlgn="base">
        <a:spcBef>
          <a:spcPct val="25000"/>
        </a:spcBef>
        <a:spcAft>
          <a:spcPct val="25000"/>
        </a:spcAft>
        <a:buClr>
          <a:schemeClr val="tx2"/>
        </a:buClr>
        <a:buSzPct val="70000"/>
        <a:buFont typeface="Book Antiqua" pitchFamily="18" charset="0"/>
        <a:buChar char="−"/>
        <a:defRPr sz="1100">
          <a:solidFill>
            <a:schemeClr val="tx1"/>
          </a:solidFill>
          <a:latin typeface="+mn-lt"/>
          <a:cs typeface="+mn-cs"/>
        </a:defRPr>
      </a:lvl6pPr>
      <a:lvl7pPr marL="1600200" indent="-165100" algn="l" rtl="0" fontAlgn="base">
        <a:spcBef>
          <a:spcPct val="25000"/>
        </a:spcBef>
        <a:spcAft>
          <a:spcPct val="25000"/>
        </a:spcAft>
        <a:buClr>
          <a:schemeClr val="tx2"/>
        </a:buClr>
        <a:buSzPct val="70000"/>
        <a:buFont typeface="Book Antiqua" pitchFamily="18" charset="0"/>
        <a:buChar char="−"/>
        <a:defRPr sz="1100">
          <a:solidFill>
            <a:schemeClr val="tx1"/>
          </a:solidFill>
          <a:latin typeface="+mn-lt"/>
          <a:cs typeface="+mn-cs"/>
        </a:defRPr>
      </a:lvl7pPr>
      <a:lvl8pPr marL="2057400" indent="-165100" algn="l" rtl="0" fontAlgn="base">
        <a:spcBef>
          <a:spcPct val="25000"/>
        </a:spcBef>
        <a:spcAft>
          <a:spcPct val="25000"/>
        </a:spcAft>
        <a:buClr>
          <a:schemeClr val="tx2"/>
        </a:buClr>
        <a:buSzPct val="70000"/>
        <a:buFont typeface="Book Antiqua" pitchFamily="18" charset="0"/>
        <a:buChar char="−"/>
        <a:defRPr sz="1100">
          <a:solidFill>
            <a:schemeClr val="tx1"/>
          </a:solidFill>
          <a:latin typeface="+mn-lt"/>
          <a:cs typeface="+mn-cs"/>
        </a:defRPr>
      </a:lvl8pPr>
      <a:lvl9pPr marL="2514600" indent="-165100" algn="l" rtl="0" fontAlgn="base">
        <a:spcBef>
          <a:spcPct val="25000"/>
        </a:spcBef>
        <a:spcAft>
          <a:spcPct val="25000"/>
        </a:spcAft>
        <a:buClr>
          <a:schemeClr val="tx2"/>
        </a:buClr>
        <a:buSzPct val="70000"/>
        <a:buFont typeface="Book Antiqua" pitchFamily="18" charset="0"/>
        <a:buChar char="−"/>
        <a:defRPr sz="11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0.jpe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21.jpe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4.jpe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5.jpeg"/><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26.jpe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27.jpeg"/><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Layout" Target="../slideLayouts/slideLayout5.xml"/><Relationship Id="rId4" Type="http://schemas.openxmlformats.org/officeDocument/2006/relationships/tags" Target="../tags/tag43.xml"/></Relationships>
</file>

<file path=ppt/slides/_rels/slide2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28.pn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tags" Target="../tags/tag48.xml"/><Relationship Id="rId7" Type="http://schemas.openxmlformats.org/officeDocument/2006/relationships/slideLayout" Target="../slideLayouts/slideLayout5.xml"/><Relationship Id="rId12" Type="http://schemas.openxmlformats.org/officeDocument/2006/relationships/image" Target="../media/image10.png"/><Relationship Id="rId17" Type="http://schemas.openxmlformats.org/officeDocument/2006/relationships/image" Target="../media/image14.emf"/><Relationship Id="rId2" Type="http://schemas.openxmlformats.org/officeDocument/2006/relationships/tags" Target="../tags/tag47.xml"/><Relationship Id="rId16" Type="http://schemas.openxmlformats.org/officeDocument/2006/relationships/image" Target="../media/image13.jpe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9.jpeg"/><Relationship Id="rId5" Type="http://schemas.openxmlformats.org/officeDocument/2006/relationships/tags" Target="../tags/tag50.xml"/><Relationship Id="rId15" Type="http://schemas.openxmlformats.org/officeDocument/2006/relationships/image" Target="../media/image12.png"/><Relationship Id="rId10" Type="http://schemas.microsoft.com/office/2007/relationships/hdphoto" Target="../media/hdphoto1.wdp"/><Relationship Id="rId4" Type="http://schemas.openxmlformats.org/officeDocument/2006/relationships/tags" Target="../tags/tag49.xml"/><Relationship Id="rId9" Type="http://schemas.openxmlformats.org/officeDocument/2006/relationships/image" Target="../media/image8.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8.jpe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9.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dvisory\Restructuring\Mach Energy\5. IM\Images\Cover ima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8" r="14086" b="9012"/>
          <a:stretch/>
        </p:blipFill>
        <p:spPr bwMode="auto">
          <a:xfrm>
            <a:off x="1" y="-35190"/>
            <a:ext cx="10058399" cy="78005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190"/>
            <a:ext cx="10058400" cy="780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5268903" y="4567630"/>
            <a:ext cx="5126369" cy="816091"/>
          </a:xfrm>
        </p:spPr>
        <p:txBody>
          <a:bodyPr>
            <a:noAutofit/>
          </a:bodyPr>
          <a:lstStyle/>
          <a:p>
            <a:r>
              <a:rPr lang="en-AU" sz="2400" dirty="0" smtClean="0">
                <a:solidFill>
                  <a:schemeClr val="bg1"/>
                </a:solidFill>
                <a:latin typeface="Arial (Headings)"/>
              </a:rPr>
              <a:t>IPC Briefing – Mine Optimisation Modification (Mod 3)</a:t>
            </a:r>
            <a:endParaRPr lang="en-AU" sz="2400" dirty="0">
              <a:solidFill>
                <a:schemeClr val="bg1"/>
              </a:solidFill>
              <a:latin typeface="Arial (Headings)"/>
            </a:endParaRPr>
          </a:p>
        </p:txBody>
      </p:sp>
      <p:sp>
        <p:nvSpPr>
          <p:cNvPr id="10" name="Title 1"/>
          <p:cNvSpPr txBox="1">
            <a:spLocks/>
          </p:cNvSpPr>
          <p:nvPr/>
        </p:nvSpPr>
        <p:spPr bwMode="gray">
          <a:xfrm>
            <a:off x="5605775" y="5435925"/>
            <a:ext cx="5126369"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normAutofit fontScale="97500"/>
          </a:bodyPr>
          <a:lst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a:lstStyle>
          <a:p>
            <a:r>
              <a:rPr lang="en-AU" kern="0" dirty="0" smtClean="0">
                <a:solidFill>
                  <a:schemeClr val="tx1"/>
                </a:solidFill>
                <a:latin typeface="Arial Black" pitchFamily="34" charset="0"/>
              </a:rPr>
              <a:t>26 June 2018</a:t>
            </a:r>
            <a:endParaRPr lang="en-AU" kern="0" dirty="0">
              <a:solidFill>
                <a:schemeClr val="tx1"/>
              </a:solidFill>
              <a:latin typeface="Arial Black" pitchFamily="34" charset="0"/>
            </a:endParaRPr>
          </a:p>
        </p:txBody>
      </p:sp>
      <p:pic>
        <p:nvPicPr>
          <p:cNvPr id="2" name="Picture 2" descr="C:\Users\ali\AppData\Local\Microsoft\Windows\Temporary Internet Files\Content.Outlook\AIMJ35AO\MACH Logo Transparent background.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745" y="3083052"/>
            <a:ext cx="4097655" cy="99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23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9</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The Modification</a:t>
            </a:r>
            <a:endParaRPr lang="en-US" dirty="0"/>
          </a:p>
        </p:txBody>
      </p:sp>
      <p:sp>
        <p:nvSpPr>
          <p:cNvPr id="7" name="Content Placeholder 2"/>
          <p:cNvSpPr txBox="1">
            <a:spLocks/>
          </p:cNvSpPr>
          <p:nvPr/>
        </p:nvSpPr>
        <p:spPr>
          <a:xfrm>
            <a:off x="687247" y="1362076"/>
            <a:ext cx="3941904" cy="5962650"/>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Duration </a:t>
            </a:r>
            <a:r>
              <a:rPr lang="en-AU" sz="2000" dirty="0">
                <a:latin typeface="+mj-lt"/>
                <a:cs typeface="Arial" charset="0"/>
              </a:rPr>
              <a:t>of mining </a:t>
            </a:r>
            <a:r>
              <a:rPr lang="en-AU" sz="2000" dirty="0" smtClean="0">
                <a:latin typeface="+mj-lt"/>
                <a:cs typeface="Arial" charset="0"/>
              </a:rPr>
              <a:t>remains </a:t>
            </a:r>
            <a:r>
              <a:rPr lang="en-AU" sz="2000" dirty="0">
                <a:latin typeface="+mj-lt"/>
                <a:cs typeface="Arial" charset="0"/>
              </a:rPr>
              <a:t>less than </a:t>
            </a:r>
            <a:r>
              <a:rPr lang="en-AU" sz="2000" dirty="0" smtClean="0">
                <a:latin typeface="+mj-lt"/>
                <a:cs typeface="Arial" charset="0"/>
              </a:rPr>
              <a:t>originally </a:t>
            </a:r>
            <a:r>
              <a:rPr lang="en-AU" sz="2000" dirty="0">
                <a:latin typeface="+mj-lt"/>
                <a:cs typeface="Arial" charset="0"/>
              </a:rPr>
              <a:t>approved </a:t>
            </a:r>
            <a:r>
              <a:rPr lang="en-AU" sz="2000" dirty="0" smtClean="0">
                <a:latin typeface="+mj-lt"/>
                <a:cs typeface="Arial" charset="0"/>
              </a:rPr>
              <a:t/>
            </a:r>
            <a:br>
              <a:rPr lang="en-AU" sz="2000" dirty="0" smtClean="0">
                <a:latin typeface="+mj-lt"/>
                <a:cs typeface="Arial" charset="0"/>
              </a:rPr>
            </a:br>
            <a:r>
              <a:rPr lang="en-AU" sz="2000" dirty="0" smtClean="0">
                <a:latin typeface="+mj-lt"/>
                <a:cs typeface="Arial" charset="0"/>
              </a:rPr>
              <a:t>21 </a:t>
            </a:r>
            <a:r>
              <a:rPr lang="en-AU" sz="2000" dirty="0">
                <a:latin typeface="+mj-lt"/>
                <a:cs typeface="Arial" charset="0"/>
              </a:rPr>
              <a:t>years </a:t>
            </a:r>
            <a:r>
              <a:rPr lang="en-AU" sz="2000" dirty="0" smtClean="0">
                <a:latin typeface="+mj-lt"/>
                <a:cs typeface="Arial" charset="0"/>
              </a:rPr>
              <a:t>(project delay).</a:t>
            </a:r>
            <a:endParaRPr lang="en-AU" sz="2000" dirty="0">
              <a:latin typeface="+mj-lt"/>
              <a:cs typeface="Arial" charset="0"/>
            </a:endParaRP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a:latin typeface="+mj-lt"/>
                <a:cs typeface="Arial" charset="0"/>
              </a:rPr>
              <a:t>Mining </a:t>
            </a:r>
            <a:r>
              <a:rPr lang="en-AU" sz="2000" dirty="0" smtClean="0">
                <a:latin typeface="+mj-lt"/>
                <a:cs typeface="Arial" charset="0"/>
              </a:rPr>
              <a:t>in </a:t>
            </a:r>
            <a:r>
              <a:rPr lang="en-AU" sz="2000" dirty="0">
                <a:latin typeface="+mj-lt"/>
                <a:cs typeface="Arial" charset="0"/>
              </a:rPr>
              <a:t>South Pit </a:t>
            </a:r>
            <a:r>
              <a:rPr lang="en-AU" sz="2000" dirty="0" smtClean="0">
                <a:latin typeface="+mj-lt"/>
                <a:cs typeface="Arial" charset="0"/>
              </a:rPr>
              <a:t>in Mod 3 period. </a:t>
            </a: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Truck and shovel mining method in Mod 3 period.</a:t>
            </a: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Mod 3 </a:t>
            </a:r>
            <a:r>
              <a:rPr lang="en-AU" sz="2000" dirty="0">
                <a:latin typeface="+mj-lt"/>
                <a:cs typeface="Arial" charset="0"/>
              </a:rPr>
              <a:t>critical to provide investor confidence and </a:t>
            </a:r>
            <a:r>
              <a:rPr lang="en-AU" sz="2000" dirty="0" smtClean="0">
                <a:latin typeface="+mj-lt"/>
                <a:cs typeface="Arial" charset="0"/>
              </a:rPr>
              <a:t>time </a:t>
            </a:r>
            <a:r>
              <a:rPr lang="en-AU" sz="2000" dirty="0">
                <a:latin typeface="+mj-lt"/>
                <a:cs typeface="Arial" charset="0"/>
              </a:rPr>
              <a:t>for preparation and determination </a:t>
            </a:r>
            <a:r>
              <a:rPr lang="en-AU" sz="2000" dirty="0" smtClean="0">
                <a:latin typeface="+mj-lt"/>
                <a:cs typeface="Arial" charset="0"/>
              </a:rPr>
              <a:t>of a SSD application. </a:t>
            </a:r>
            <a:endParaRPr lang="en-AU" sz="20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20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600" dirty="0" smtClean="0">
              <a:latin typeface="+mj-lt"/>
              <a:cs typeface="Arial" charset="0"/>
            </a:endParaRPr>
          </a:p>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2000" dirty="0" smtClean="0">
              <a:latin typeface="+mj-lt"/>
              <a:cs typeface="Arial"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8100"/>
          <a:stretch/>
        </p:blipFill>
        <p:spPr>
          <a:xfrm>
            <a:off x="4572000" y="1360745"/>
            <a:ext cx="5035549" cy="5973505"/>
          </a:xfrm>
          <a:prstGeom prst="rect">
            <a:avLst/>
          </a:prstGeom>
        </p:spPr>
      </p:pic>
    </p:spTree>
    <p:custDataLst>
      <p:tags r:id="rId1"/>
    </p:custDataLst>
    <p:extLst>
      <p:ext uri="{BB962C8B-B14F-4D97-AF65-F5344CB8AC3E}">
        <p14:creationId xmlns:p14="http://schemas.microsoft.com/office/powerpoint/2010/main" val="2233521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44026" y="7338291"/>
            <a:ext cx="263524" cy="148359"/>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10</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The Modification</a:t>
            </a:r>
            <a:endParaRPr lang="en-US" dirty="0"/>
          </a:p>
        </p:txBody>
      </p:sp>
      <p:sp>
        <p:nvSpPr>
          <p:cNvPr id="7" name="Content Placeholder 2"/>
          <p:cNvSpPr txBox="1">
            <a:spLocks/>
          </p:cNvSpPr>
          <p:nvPr/>
        </p:nvSpPr>
        <p:spPr>
          <a:xfrm>
            <a:off x="687246" y="1466850"/>
            <a:ext cx="8704404" cy="5395963"/>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The submission </a:t>
            </a:r>
            <a:r>
              <a:rPr lang="en-AU" sz="2000" dirty="0">
                <a:latin typeface="+mj-lt"/>
                <a:cs typeface="Arial" charset="0"/>
              </a:rPr>
              <a:t>by the Division of Resources and Geoscience </a:t>
            </a:r>
            <a:r>
              <a:rPr lang="en-AU" sz="2000" dirty="0" smtClean="0">
                <a:latin typeface="+mj-lt"/>
                <a:cs typeface="Arial" charset="0"/>
              </a:rPr>
              <a:t>concluded </a:t>
            </a:r>
            <a:r>
              <a:rPr lang="en-AU" sz="2000" dirty="0">
                <a:latin typeface="+mj-lt"/>
                <a:cs typeface="Arial" charset="0"/>
              </a:rPr>
              <a:t>(DRG, 2017):</a:t>
            </a:r>
            <a:r>
              <a:rPr lang="en-AU" sz="2800" dirty="0">
                <a:latin typeface="+mj-lt"/>
                <a:cs typeface="Arial" charset="0"/>
              </a:rPr>
              <a:t> </a:t>
            </a:r>
          </a:p>
          <a:p>
            <a:pPr marL="720000" algn="l">
              <a:lnSpc>
                <a:spcPct val="100000"/>
              </a:lnSpc>
            </a:pPr>
            <a:r>
              <a:rPr lang="en-AU" sz="1600" i="1" dirty="0" smtClean="0">
                <a:latin typeface="+mj-lt"/>
              </a:rPr>
              <a:t>Over the life of the Project, the value of coal production sold on the export thermal market would be nearly $4 billion in current dollars. </a:t>
            </a:r>
            <a:r>
              <a:rPr lang="en-AU" sz="1600" b="1" i="1" dirty="0" smtClean="0">
                <a:latin typeface="+mj-lt"/>
              </a:rPr>
              <a:t>The net present value of this revenue stream has been estimated by DRG at approximately $2.6 billion. </a:t>
            </a:r>
            <a:r>
              <a:rPr lang="en-AU" sz="1600" i="1" dirty="0" smtClean="0">
                <a:latin typeface="+mj-lt"/>
              </a:rPr>
              <a:t>Capital investment over the life of Mount Pleasant to end 2020 would be of the order of </a:t>
            </a:r>
            <a:br>
              <a:rPr lang="en-AU" sz="1600" i="1" dirty="0" smtClean="0">
                <a:latin typeface="+mj-lt"/>
              </a:rPr>
            </a:br>
            <a:r>
              <a:rPr lang="en-AU" sz="1600" i="1" dirty="0" smtClean="0">
                <a:latin typeface="+mj-lt"/>
              </a:rPr>
              <a:t>$365 million.</a:t>
            </a:r>
            <a:endParaRPr lang="en-AU" sz="1600" dirty="0" smtClean="0">
              <a:latin typeface="+mj-lt"/>
            </a:endParaRPr>
          </a:p>
          <a:p>
            <a:pPr marL="720000" algn="l">
              <a:lnSpc>
                <a:spcPct val="100000"/>
              </a:lnSpc>
            </a:pPr>
            <a:r>
              <a:rPr lang="en-AU" sz="1600" i="1" dirty="0" smtClean="0">
                <a:latin typeface="+mj-lt"/>
              </a:rPr>
              <a:t>The Project would provide </a:t>
            </a:r>
            <a:r>
              <a:rPr lang="en-AU" sz="1600" b="1" i="1" dirty="0" smtClean="0">
                <a:latin typeface="+mj-lt"/>
              </a:rPr>
              <a:t>continuing employment for the 380 employees</a:t>
            </a:r>
            <a:r>
              <a:rPr lang="en-AU" sz="1600" i="1" dirty="0" smtClean="0">
                <a:latin typeface="+mj-lt"/>
              </a:rPr>
              <a:t> that will be employed at Mount Pleasant. The Modification does not provide any additional full time employment, but does provide an </a:t>
            </a:r>
            <a:r>
              <a:rPr lang="en-AU" sz="1600" b="1" i="1" dirty="0" smtClean="0">
                <a:latin typeface="+mj-lt"/>
              </a:rPr>
              <a:t>additional six years of employment </a:t>
            </a:r>
            <a:r>
              <a:rPr lang="en-AU" sz="1600" i="1" dirty="0" smtClean="0">
                <a:latin typeface="+mj-lt"/>
              </a:rPr>
              <a:t>at </a:t>
            </a:r>
            <a:br>
              <a:rPr lang="en-AU" sz="1600" i="1" dirty="0" smtClean="0">
                <a:latin typeface="+mj-lt"/>
              </a:rPr>
            </a:br>
            <a:r>
              <a:rPr lang="en-AU" sz="1600" i="1" dirty="0" smtClean="0">
                <a:latin typeface="+mj-lt"/>
              </a:rPr>
              <a:t>Mount Pleasant.</a:t>
            </a:r>
            <a:endParaRPr lang="en-AU" sz="1600" dirty="0" smtClean="0">
              <a:latin typeface="+mj-lt"/>
            </a:endParaRPr>
          </a:p>
          <a:p>
            <a:pPr marL="1588" lvl="1" algn="l">
              <a:lnSpc>
                <a:spcPct val="120000"/>
              </a:lnSpc>
              <a:spcBef>
                <a:spcPts val="1200"/>
              </a:spcBef>
              <a:spcAft>
                <a:spcPts val="1200"/>
              </a:spcAft>
              <a:buClr>
                <a:srgbClr val="A72B2B"/>
              </a:buClr>
              <a:buSzPct val="120000"/>
              <a:tabLst>
                <a:tab pos="228600" algn="l"/>
              </a:tabLst>
            </a:pPr>
            <a:endParaRPr lang="en-AU" sz="2600" dirty="0">
              <a:latin typeface="+mj-lt"/>
              <a:cs typeface="Arial" charset="0"/>
            </a:endParaRPr>
          </a:p>
        </p:txBody>
      </p:sp>
    </p:spTree>
    <p:custDataLst>
      <p:tags r:id="rId1"/>
    </p:custDataLst>
    <p:extLst>
      <p:ext uri="{BB962C8B-B14F-4D97-AF65-F5344CB8AC3E}">
        <p14:creationId xmlns:p14="http://schemas.microsoft.com/office/powerpoint/2010/main" val="1180638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smtClean="0">
                <a:latin typeface="+mj-lt"/>
              </a:rPr>
              <a:t>[</a:t>
            </a:r>
            <a:fld id="{E87B5153-85EF-4A4D-9365-55F48EEDAB33}" type="slidenum">
              <a:rPr lang="en-GB" smtClean="0">
                <a:solidFill>
                  <a:schemeClr val="tx1"/>
                </a:solidFill>
                <a:latin typeface="+mj-lt"/>
              </a:rPr>
              <a:pPr/>
              <a:t>11</a:t>
            </a:fld>
            <a:r>
              <a:rPr lang="en-GB" dirty="0" smtClean="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Final Landform Macro-Relief</a:t>
            </a:r>
            <a:endParaRPr lang="en-US" dirty="0"/>
          </a:p>
        </p:txBody>
      </p:sp>
      <p:sp>
        <p:nvSpPr>
          <p:cNvPr id="7" name="Content Placeholder 2"/>
          <p:cNvSpPr txBox="1">
            <a:spLocks/>
          </p:cNvSpPr>
          <p:nvPr/>
        </p:nvSpPr>
        <p:spPr>
          <a:xfrm>
            <a:off x="687246" y="1466850"/>
            <a:ext cx="3974561" cy="5753100"/>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1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Final </a:t>
            </a:r>
            <a:r>
              <a:rPr lang="en-AU" sz="2000" dirty="0">
                <a:latin typeface="+mj-lt"/>
                <a:cs typeface="Arial" charset="0"/>
              </a:rPr>
              <a:t>landform surface </a:t>
            </a:r>
            <a:r>
              <a:rPr lang="en-AU" sz="2000" dirty="0" smtClean="0">
                <a:latin typeface="+mj-lt"/>
                <a:cs typeface="Arial" charset="0"/>
              </a:rPr>
              <a:t>would </a:t>
            </a:r>
            <a:r>
              <a:rPr lang="en-AU" sz="2000" dirty="0">
                <a:latin typeface="+mj-lt"/>
                <a:cs typeface="Arial" charset="0"/>
              </a:rPr>
              <a:t>be varied to break up the horizon line when viewed from Muswellbrook and other local vantage </a:t>
            </a:r>
            <a:r>
              <a:rPr lang="en-AU" sz="2000" dirty="0" smtClean="0">
                <a:latin typeface="+mj-lt"/>
                <a:cs typeface="Arial" charset="0"/>
              </a:rPr>
              <a:t>points.</a:t>
            </a:r>
            <a:endParaRPr lang="en-AU" sz="2000" dirty="0">
              <a:latin typeface="+mj-lt"/>
              <a:cs typeface="Arial" charset="0"/>
            </a:endParaRPr>
          </a:p>
          <a:p>
            <a:pPr marL="270000" lvl="1" indent="-270000" algn="l">
              <a:lnSpc>
                <a:spcPct val="11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The </a:t>
            </a:r>
            <a:r>
              <a:rPr lang="en-AU" sz="2000" dirty="0">
                <a:latin typeface="+mj-lt"/>
                <a:cs typeface="Arial" charset="0"/>
              </a:rPr>
              <a:t>toe of the emplacement would </a:t>
            </a:r>
            <a:r>
              <a:rPr lang="en-AU" sz="2000" dirty="0" smtClean="0">
                <a:latin typeface="+mj-lt"/>
                <a:cs typeface="Arial" charset="0"/>
              </a:rPr>
              <a:t>better align </a:t>
            </a:r>
            <a:r>
              <a:rPr lang="en-AU" sz="2000" dirty="0">
                <a:latin typeface="+mj-lt"/>
                <a:cs typeface="Arial" charset="0"/>
              </a:rPr>
              <a:t>with the underlying </a:t>
            </a:r>
            <a:r>
              <a:rPr lang="en-AU" sz="2000" dirty="0" smtClean="0">
                <a:latin typeface="+mj-lt"/>
                <a:cs typeface="Arial" charset="0"/>
              </a:rPr>
              <a:t>topography.</a:t>
            </a:r>
          </a:p>
          <a:p>
            <a:pPr marL="270000" lvl="1" indent="-270000" algn="l">
              <a:lnSpc>
                <a:spcPct val="11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The </a:t>
            </a:r>
            <a:r>
              <a:rPr lang="en-AU" sz="2000" dirty="0">
                <a:latin typeface="+mj-lt"/>
                <a:cs typeface="Arial" charset="0"/>
              </a:rPr>
              <a:t>eastern face </a:t>
            </a:r>
            <a:r>
              <a:rPr lang="en-AU" sz="2000" dirty="0" smtClean="0">
                <a:latin typeface="+mj-lt"/>
                <a:cs typeface="Arial" charset="0"/>
              </a:rPr>
              <a:t>would </a:t>
            </a:r>
            <a:r>
              <a:rPr lang="en-AU" sz="2000" dirty="0">
                <a:latin typeface="+mj-lt"/>
                <a:cs typeface="Arial" charset="0"/>
              </a:rPr>
              <a:t>include a number of spurs and valleys</a:t>
            </a:r>
            <a:r>
              <a:rPr lang="en-AU" sz="2000" dirty="0" smtClean="0">
                <a:latin typeface="+mj-lt"/>
                <a:cs typeface="Arial" charset="0"/>
              </a:rPr>
              <a:t>.</a:t>
            </a:r>
          </a:p>
          <a:p>
            <a:pPr marL="270000" lvl="1" indent="-270000" algn="l">
              <a:lnSpc>
                <a:spcPct val="11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Early revegetation of the eastern face with </a:t>
            </a:r>
            <a:r>
              <a:rPr lang="en-AU" sz="2000" dirty="0">
                <a:latin typeface="+mj-lt"/>
                <a:cs typeface="Arial" charset="0"/>
              </a:rPr>
              <a:t>native tree species. </a:t>
            </a: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2000" dirty="0">
              <a:latin typeface="+mj-lt"/>
              <a:cs typeface="Arial"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198" t="7038" r="11355" b="24580"/>
          <a:stretch/>
        </p:blipFill>
        <p:spPr>
          <a:xfrm>
            <a:off x="4776107" y="1466850"/>
            <a:ext cx="4831442" cy="5760567"/>
          </a:xfrm>
          <a:prstGeom prst="rect">
            <a:avLst/>
          </a:prstGeom>
        </p:spPr>
      </p:pic>
    </p:spTree>
    <p:custDataLst>
      <p:tags r:id="rId1"/>
    </p:custDataLst>
    <p:extLst>
      <p:ext uri="{BB962C8B-B14F-4D97-AF65-F5344CB8AC3E}">
        <p14:creationId xmlns:p14="http://schemas.microsoft.com/office/powerpoint/2010/main" val="3107050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smtClean="0">
                <a:latin typeface="+mj-lt"/>
              </a:rPr>
              <a:t>[</a:t>
            </a:r>
            <a:fld id="{E87B5153-85EF-4A4D-9365-55F48EEDAB33}" type="slidenum">
              <a:rPr lang="en-GB" smtClean="0">
                <a:solidFill>
                  <a:schemeClr val="tx1"/>
                </a:solidFill>
                <a:latin typeface="+mj-lt"/>
              </a:rPr>
              <a:pPr/>
              <a:t>12</a:t>
            </a:fld>
            <a:r>
              <a:rPr lang="en-GB" dirty="0" smtClean="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Final Landform Micro-Relief</a:t>
            </a:r>
            <a:endParaRPr lang="en-US" dirty="0"/>
          </a:p>
        </p:txBody>
      </p:sp>
      <p:sp>
        <p:nvSpPr>
          <p:cNvPr id="7" name="Content Placeholder 2"/>
          <p:cNvSpPr txBox="1">
            <a:spLocks/>
          </p:cNvSpPr>
          <p:nvPr/>
        </p:nvSpPr>
        <p:spPr>
          <a:xfrm>
            <a:off x="687246" y="1466850"/>
            <a:ext cx="3141804" cy="5753100"/>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a:latin typeface="+mj-lt"/>
                <a:cs typeface="Arial" charset="0"/>
              </a:rPr>
              <a:t>Conceptual landform subject to detailed design, including review of natural drainage lines in the area. </a:t>
            </a: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Incorporation </a:t>
            </a:r>
            <a:r>
              <a:rPr lang="en-AU" sz="2000" dirty="0">
                <a:latin typeface="+mj-lt"/>
                <a:cs typeface="Arial" charset="0"/>
              </a:rPr>
              <a:t>of </a:t>
            </a:r>
            <a:r>
              <a:rPr lang="en-AU" sz="2000" dirty="0" smtClean="0">
                <a:latin typeface="+mj-lt"/>
                <a:cs typeface="Arial" charset="0"/>
              </a:rPr>
              <a:t>meandering </a:t>
            </a:r>
            <a:r>
              <a:rPr lang="en-AU" sz="2000" dirty="0">
                <a:latin typeface="+mj-lt"/>
                <a:cs typeface="Arial" charset="0"/>
              </a:rPr>
              <a:t>drainage lines to reduce stream </a:t>
            </a:r>
            <a:r>
              <a:rPr lang="en-AU" sz="2000" dirty="0" smtClean="0">
                <a:latin typeface="+mj-lt"/>
                <a:cs typeface="Arial" charset="0"/>
              </a:rPr>
              <a:t>slope and erosion potential. </a:t>
            </a:r>
            <a:endParaRPr lang="en-AU" sz="20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2000" dirty="0">
              <a:latin typeface="+mj-lt"/>
              <a:cs typeface="Arial"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5060" t="18326" r="10935" b="44832"/>
          <a:stretch/>
        </p:blipFill>
        <p:spPr>
          <a:xfrm>
            <a:off x="7119258" y="1507319"/>
            <a:ext cx="2488292" cy="567958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64377" t="19277" r="10349" b="42797"/>
          <a:stretch/>
        </p:blipFill>
        <p:spPr>
          <a:xfrm>
            <a:off x="4023633" y="1506332"/>
            <a:ext cx="2669720" cy="5700081"/>
          </a:xfrm>
          <a:prstGeom prst="rect">
            <a:avLst/>
          </a:prstGeom>
        </p:spPr>
      </p:pic>
    </p:spTree>
    <p:custDataLst>
      <p:tags r:id="rId1"/>
    </p:custDataLst>
    <p:extLst>
      <p:ext uri="{BB962C8B-B14F-4D97-AF65-F5344CB8AC3E}">
        <p14:creationId xmlns:p14="http://schemas.microsoft.com/office/powerpoint/2010/main" val="2884785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25068" y="7338291"/>
            <a:ext cx="282481"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13</a:t>
            </a:fld>
            <a:r>
              <a:rPr lang="en-GB" dirty="0">
                <a:solidFill>
                  <a:schemeClr val="tx1"/>
                </a:solidFill>
                <a:latin typeface="+mj-lt"/>
              </a:rPr>
              <a:t> </a:t>
            </a:r>
            <a:r>
              <a:rPr lang="en-GB" dirty="0">
                <a:latin typeface="+mj-lt"/>
              </a:rPr>
              <a:t>]</a:t>
            </a:r>
          </a:p>
        </p:txBody>
      </p:sp>
      <p:sp>
        <p:nvSpPr>
          <p:cNvPr id="7" name="Content Placeholder 2"/>
          <p:cNvSpPr txBox="1">
            <a:spLocks/>
          </p:cNvSpPr>
          <p:nvPr/>
        </p:nvSpPr>
        <p:spPr>
          <a:xfrm>
            <a:off x="669100" y="1466850"/>
            <a:ext cx="892030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1200" dirty="0">
              <a:latin typeface="+mj-lt"/>
              <a:cs typeface="Arial" charset="0"/>
            </a:endParaRPr>
          </a:p>
        </p:txBody>
      </p:sp>
      <p:sp>
        <p:nvSpPr>
          <p:cNvPr id="6" name="Title 4"/>
          <p:cNvSpPr txBox="1">
            <a:spLocks/>
          </p:cNvSpPr>
          <p:nvPr>
            <p:custDataLst>
              <p:tags r:id="rId3"/>
            </p:custDataLst>
          </p:nvPr>
        </p:nvSpPr>
        <p:spPr bwMode="gray">
          <a:xfrm>
            <a:off x="687245" y="448685"/>
            <a:ext cx="6781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bodyPr>
          <a:lst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a:lstStyle>
          <a:p>
            <a:r>
              <a:rPr lang="en-US" dirty="0" smtClean="0"/>
              <a:t>Visual Simulation – Hill Street</a:t>
            </a:r>
            <a:endParaRPr lang="en-US" kern="0"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0904" b="29727"/>
          <a:stretch/>
        </p:blipFill>
        <p:spPr>
          <a:xfrm>
            <a:off x="616601" y="1466850"/>
            <a:ext cx="7857927" cy="5726365"/>
          </a:xfrm>
          <a:prstGeom prst="rect">
            <a:avLst/>
          </a:prstGeom>
        </p:spPr>
      </p:pic>
      <p:sp>
        <p:nvSpPr>
          <p:cNvPr id="5" name="Oval 4"/>
          <p:cNvSpPr/>
          <p:nvPr/>
        </p:nvSpPr>
        <p:spPr bwMode="auto">
          <a:xfrm>
            <a:off x="7062107" y="4134089"/>
            <a:ext cx="261257" cy="269421"/>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200" b="0" i="0" u="none" strike="noStrike" cap="none" normalizeH="0" baseline="0" smtClean="0">
              <a:ln>
                <a:noFill/>
              </a:ln>
              <a:solidFill>
                <a:schemeClr val="tx1"/>
              </a:solidFill>
              <a:effectLst/>
              <a:latin typeface="Times New Roman" pitchFamily="18" charset="0"/>
            </a:endParaRPr>
          </a:p>
        </p:txBody>
      </p:sp>
    </p:spTree>
    <p:custDataLst>
      <p:tags r:id="rId1"/>
    </p:custDataLst>
    <p:extLst>
      <p:ext uri="{BB962C8B-B14F-4D97-AF65-F5344CB8AC3E}">
        <p14:creationId xmlns:p14="http://schemas.microsoft.com/office/powerpoint/2010/main" val="2821355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25068" y="7338291"/>
            <a:ext cx="282481"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14</a:t>
            </a:fld>
            <a:r>
              <a:rPr lang="en-GB" dirty="0">
                <a:solidFill>
                  <a:schemeClr val="tx1"/>
                </a:solidFill>
                <a:latin typeface="+mj-lt"/>
              </a:rPr>
              <a:t> </a:t>
            </a:r>
            <a:r>
              <a:rPr lang="en-GB" dirty="0">
                <a:latin typeface="+mj-lt"/>
              </a:rPr>
              <a:t>]</a:t>
            </a:r>
          </a:p>
        </p:txBody>
      </p:sp>
      <p:sp>
        <p:nvSpPr>
          <p:cNvPr id="7" name="Content Placeholder 2"/>
          <p:cNvSpPr txBox="1">
            <a:spLocks/>
          </p:cNvSpPr>
          <p:nvPr/>
        </p:nvSpPr>
        <p:spPr>
          <a:xfrm>
            <a:off x="687245" y="1466850"/>
            <a:ext cx="892030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1200" dirty="0">
              <a:latin typeface="+mj-lt"/>
              <a:cs typeface="Arial" charset="0"/>
            </a:endParaRPr>
          </a:p>
        </p:txBody>
      </p:sp>
      <p:sp>
        <p:nvSpPr>
          <p:cNvPr id="6" name="Title 4"/>
          <p:cNvSpPr txBox="1">
            <a:spLocks/>
          </p:cNvSpPr>
          <p:nvPr>
            <p:custDataLst>
              <p:tags r:id="rId3"/>
            </p:custDataLst>
          </p:nvPr>
        </p:nvSpPr>
        <p:spPr bwMode="gray">
          <a:xfrm>
            <a:off x="687245" y="448685"/>
            <a:ext cx="6781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bodyPr>
          <a:lst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a:lstStyle>
          <a:p>
            <a:r>
              <a:rPr lang="en-US" dirty="0" smtClean="0"/>
              <a:t>Visual Simulation – Hill Street</a:t>
            </a:r>
            <a:endParaRPr lang="en-US" kern="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957" y="1466850"/>
            <a:ext cx="9288739" cy="2468336"/>
          </a:xfrm>
          <a:prstGeom prst="rect">
            <a:avLst/>
          </a:prstGeom>
        </p:spPr>
      </p:pic>
    </p:spTree>
    <p:custDataLst>
      <p:tags r:id="rId1"/>
    </p:custDataLst>
    <p:extLst>
      <p:ext uri="{BB962C8B-B14F-4D97-AF65-F5344CB8AC3E}">
        <p14:creationId xmlns:p14="http://schemas.microsoft.com/office/powerpoint/2010/main" val="2562217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25068" y="7338291"/>
            <a:ext cx="282481"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15</a:t>
            </a:fld>
            <a:r>
              <a:rPr lang="en-GB" dirty="0">
                <a:solidFill>
                  <a:schemeClr val="tx1"/>
                </a:solidFill>
                <a:latin typeface="+mj-lt"/>
              </a:rPr>
              <a:t> </a:t>
            </a:r>
            <a:r>
              <a:rPr lang="en-GB" dirty="0">
                <a:latin typeface="+mj-lt"/>
              </a:rPr>
              <a:t>]</a:t>
            </a:r>
          </a:p>
        </p:txBody>
      </p:sp>
      <p:sp>
        <p:nvSpPr>
          <p:cNvPr id="7" name="Content Placeholder 2"/>
          <p:cNvSpPr txBox="1">
            <a:spLocks/>
          </p:cNvSpPr>
          <p:nvPr/>
        </p:nvSpPr>
        <p:spPr>
          <a:xfrm>
            <a:off x="687245" y="1466850"/>
            <a:ext cx="892030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1200" dirty="0">
              <a:latin typeface="+mj-lt"/>
              <a:cs typeface="Arial" charset="0"/>
            </a:endParaRPr>
          </a:p>
        </p:txBody>
      </p:sp>
      <p:sp>
        <p:nvSpPr>
          <p:cNvPr id="6" name="Title 4"/>
          <p:cNvSpPr txBox="1">
            <a:spLocks/>
          </p:cNvSpPr>
          <p:nvPr>
            <p:custDataLst>
              <p:tags r:id="rId3"/>
            </p:custDataLst>
          </p:nvPr>
        </p:nvSpPr>
        <p:spPr bwMode="gray">
          <a:xfrm>
            <a:off x="687245" y="448685"/>
            <a:ext cx="6781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bodyPr>
          <a:lst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a:lstStyle>
          <a:p>
            <a:r>
              <a:rPr lang="en-US" dirty="0" smtClean="0"/>
              <a:t>Visual Simulation – Hill Street</a:t>
            </a:r>
            <a:endParaRPr lang="en-US" kern="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28" y="1434194"/>
            <a:ext cx="9288740" cy="2490250"/>
          </a:xfrm>
          <a:prstGeom prst="rect">
            <a:avLst/>
          </a:prstGeom>
        </p:spPr>
      </p:pic>
    </p:spTree>
    <p:custDataLst>
      <p:tags r:id="rId1"/>
    </p:custDataLst>
    <p:extLst>
      <p:ext uri="{BB962C8B-B14F-4D97-AF65-F5344CB8AC3E}">
        <p14:creationId xmlns:p14="http://schemas.microsoft.com/office/powerpoint/2010/main" val="2332301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25068" y="7338291"/>
            <a:ext cx="282481"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16</a:t>
            </a:fld>
            <a:r>
              <a:rPr lang="en-GB" dirty="0">
                <a:solidFill>
                  <a:schemeClr val="tx1"/>
                </a:solidFill>
                <a:latin typeface="+mj-lt"/>
              </a:rPr>
              <a:t> </a:t>
            </a:r>
            <a:r>
              <a:rPr lang="en-GB" dirty="0">
                <a:latin typeface="+mj-lt"/>
              </a:rPr>
              <a:t>]</a:t>
            </a:r>
          </a:p>
        </p:txBody>
      </p:sp>
      <p:sp>
        <p:nvSpPr>
          <p:cNvPr id="7" name="Content Placeholder 2"/>
          <p:cNvSpPr txBox="1">
            <a:spLocks/>
          </p:cNvSpPr>
          <p:nvPr/>
        </p:nvSpPr>
        <p:spPr>
          <a:xfrm>
            <a:off x="687245" y="1466850"/>
            <a:ext cx="892030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1200" dirty="0">
              <a:latin typeface="+mj-lt"/>
              <a:cs typeface="Arial" charset="0"/>
            </a:endParaRPr>
          </a:p>
        </p:txBody>
      </p:sp>
      <p:sp>
        <p:nvSpPr>
          <p:cNvPr id="6" name="Title 4"/>
          <p:cNvSpPr txBox="1">
            <a:spLocks/>
          </p:cNvSpPr>
          <p:nvPr>
            <p:custDataLst>
              <p:tags r:id="rId3"/>
            </p:custDataLst>
          </p:nvPr>
        </p:nvSpPr>
        <p:spPr bwMode="gray">
          <a:xfrm>
            <a:off x="687245" y="448685"/>
            <a:ext cx="6781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bodyPr>
          <a:lst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a:lstStyle>
          <a:p>
            <a:r>
              <a:rPr lang="en-US" dirty="0" smtClean="0"/>
              <a:t>Visual Simulation – Hill Street</a:t>
            </a:r>
            <a:endParaRPr lang="en-US" kern="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120" y="1442358"/>
            <a:ext cx="9260764" cy="2468336"/>
          </a:xfrm>
          <a:prstGeom prst="rect">
            <a:avLst/>
          </a:prstGeom>
        </p:spPr>
      </p:pic>
    </p:spTree>
    <p:custDataLst>
      <p:tags r:id="rId1"/>
    </p:custDataLst>
    <p:extLst>
      <p:ext uri="{BB962C8B-B14F-4D97-AF65-F5344CB8AC3E}">
        <p14:creationId xmlns:p14="http://schemas.microsoft.com/office/powerpoint/2010/main" val="984771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55756" y="7338290"/>
            <a:ext cx="251793" cy="188665"/>
          </a:xfrm>
          <a:ln/>
        </p:spPr>
        <p:txBody>
          <a:bodyPr/>
          <a:lstStyle/>
          <a:p>
            <a:r>
              <a:rPr lang="en-GB" dirty="0">
                <a:latin typeface="+mj-lt"/>
              </a:rPr>
              <a:t>[</a:t>
            </a:r>
            <a:r>
              <a:rPr lang="en-GB" dirty="0">
                <a:solidFill>
                  <a:schemeClr val="tx1"/>
                </a:solidFill>
                <a:latin typeface="+mj-lt"/>
              </a:rPr>
              <a:t> </a:t>
            </a:r>
            <a:fld id="{E87B5153-85EF-4A4D-9365-55F48EEDAB33}" type="slidenum">
              <a:rPr lang="en-GB" smtClean="0">
                <a:solidFill>
                  <a:schemeClr val="tx1"/>
                </a:solidFill>
                <a:latin typeface="+mj-lt"/>
              </a:rPr>
              <a:pPr/>
              <a:t>17</a:t>
            </a:fld>
            <a:r>
              <a:rPr lang="en-GB" dirty="0" smtClean="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Mount Pleasant Final Landform</a:t>
            </a:r>
            <a:endParaRPr lang="en-US" dirty="0"/>
          </a:p>
        </p:txBody>
      </p:sp>
      <p:sp>
        <p:nvSpPr>
          <p:cNvPr id="7" name="Content Placeholder 2"/>
          <p:cNvSpPr txBox="1">
            <a:spLocks/>
          </p:cNvSpPr>
          <p:nvPr/>
        </p:nvSpPr>
        <p:spPr>
          <a:xfrm>
            <a:off x="687246" y="1466850"/>
            <a:ext cx="8880266" cy="5060950"/>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The </a:t>
            </a:r>
            <a:r>
              <a:rPr lang="en-AU" sz="2000" dirty="0">
                <a:latin typeface="+mj-lt"/>
                <a:cs typeface="Arial" charset="0"/>
              </a:rPr>
              <a:t>MSC (2017) stated the following in its </a:t>
            </a:r>
            <a:r>
              <a:rPr lang="en-AU" sz="2000" dirty="0" smtClean="0">
                <a:latin typeface="+mj-lt"/>
                <a:cs typeface="Arial" charset="0"/>
              </a:rPr>
              <a:t>Mod 3 submission:</a:t>
            </a:r>
            <a:r>
              <a:rPr lang="en-AU" sz="1600" dirty="0"/>
              <a:t> </a:t>
            </a:r>
          </a:p>
          <a:p>
            <a:pPr marL="720000" lvl="1" algn="l">
              <a:lnSpc>
                <a:spcPct val="100000"/>
              </a:lnSpc>
            </a:pPr>
            <a:r>
              <a:rPr lang="en-AU" sz="1600" i="1" dirty="0" smtClean="0">
                <a:latin typeface="+mj-lt"/>
              </a:rPr>
              <a:t>In previous discussions with MACH Energy prior to this submission, Council raised its concerns regarding the incorporation of macro and micro-relief into the landform, particularly with respect to the Eastern Out of Pit Emplacement, and void design. </a:t>
            </a:r>
            <a:br>
              <a:rPr lang="en-AU" sz="1600" i="1" dirty="0" smtClean="0">
                <a:latin typeface="+mj-lt"/>
              </a:rPr>
            </a:br>
            <a:r>
              <a:rPr lang="en-AU" sz="1600" b="1" i="1" dirty="0" smtClean="0">
                <a:latin typeface="+mj-lt"/>
              </a:rPr>
              <a:t>MACH Energy responded with a significantly improved design over the dated design principles included in the original 1997 EIS</a:t>
            </a:r>
            <a:r>
              <a:rPr lang="en-AU" sz="1600" i="1" dirty="0" smtClean="0">
                <a:latin typeface="+mj-lt"/>
              </a:rPr>
              <a:t>. Council considers these improved design principles need to be included as a component of the revised Consent …</a:t>
            </a:r>
            <a:endParaRPr lang="en-AU" sz="1600" dirty="0" smtClean="0">
              <a:latin typeface="+mj-lt"/>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2000" dirty="0">
              <a:latin typeface="+mj-lt"/>
              <a:cs typeface="Arial" charset="0"/>
            </a:endParaRPr>
          </a:p>
        </p:txBody>
      </p:sp>
    </p:spTree>
    <p:custDataLst>
      <p:tags r:id="rId1"/>
    </p:custDataLst>
    <p:extLst>
      <p:ext uri="{BB962C8B-B14F-4D97-AF65-F5344CB8AC3E}">
        <p14:creationId xmlns:p14="http://schemas.microsoft.com/office/powerpoint/2010/main" val="2271745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25068" y="7338291"/>
            <a:ext cx="282481"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18</a:t>
            </a:fld>
            <a:r>
              <a:rPr lang="en-GB" dirty="0">
                <a:solidFill>
                  <a:schemeClr val="tx1"/>
                </a:solidFill>
                <a:latin typeface="+mj-lt"/>
              </a:rPr>
              <a:t> </a:t>
            </a:r>
            <a:r>
              <a:rPr lang="en-GB" dirty="0">
                <a:latin typeface="+mj-lt"/>
              </a:rPr>
              <a:t>]</a:t>
            </a:r>
          </a:p>
        </p:txBody>
      </p:sp>
      <p:sp>
        <p:nvSpPr>
          <p:cNvPr id="7" name="Content Placeholder 2"/>
          <p:cNvSpPr txBox="1">
            <a:spLocks/>
          </p:cNvSpPr>
          <p:nvPr/>
        </p:nvSpPr>
        <p:spPr>
          <a:xfrm>
            <a:off x="687245" y="1466850"/>
            <a:ext cx="892030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1200" dirty="0">
              <a:latin typeface="+mj-lt"/>
              <a:cs typeface="Arial" charset="0"/>
            </a:endParaRPr>
          </a:p>
        </p:txBody>
      </p:sp>
      <p:sp>
        <p:nvSpPr>
          <p:cNvPr id="6" name="Title 4"/>
          <p:cNvSpPr txBox="1">
            <a:spLocks/>
          </p:cNvSpPr>
          <p:nvPr>
            <p:custDataLst>
              <p:tags r:id="rId3"/>
            </p:custDataLst>
          </p:nvPr>
        </p:nvSpPr>
        <p:spPr bwMode="gray">
          <a:xfrm>
            <a:off x="687245" y="448685"/>
            <a:ext cx="6781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889" tIns="47889" rIns="47889" bIns="47889" numCol="1" anchor="b" anchorCtr="0" compatLnSpc="1">
            <a:prstTxWarp prst="textNoShape">
              <a:avLst/>
            </a:prstTxWarp>
          </a:bodyPr>
          <a:lstStyle>
            <a:lvl1pPr algn="l" defTabSz="1068388" rtl="0" eaLnBrk="0" fontAlgn="base" hangingPunct="0">
              <a:spcBef>
                <a:spcPct val="0"/>
              </a:spcBef>
              <a:spcAft>
                <a:spcPct val="0"/>
              </a:spcAft>
              <a:defRPr sz="1600" b="1">
                <a:solidFill>
                  <a:srgbClr val="37424A"/>
                </a:solidFill>
                <a:latin typeface="+mj-lt"/>
                <a:ea typeface="+mj-ea"/>
                <a:cs typeface="+mj-cs"/>
              </a:defRPr>
            </a:lvl1pPr>
            <a:lvl2pPr algn="l" defTabSz="1068388" rtl="0" eaLnBrk="0" fontAlgn="base" hangingPunct="0">
              <a:spcBef>
                <a:spcPct val="0"/>
              </a:spcBef>
              <a:spcAft>
                <a:spcPct val="0"/>
              </a:spcAft>
              <a:defRPr sz="1600" b="1">
                <a:solidFill>
                  <a:srgbClr val="37424A"/>
                </a:solidFill>
                <a:latin typeface="Book Antiqua" pitchFamily="18" charset="0"/>
              </a:defRPr>
            </a:lvl2pPr>
            <a:lvl3pPr algn="l" defTabSz="1068388" rtl="0" eaLnBrk="0" fontAlgn="base" hangingPunct="0">
              <a:spcBef>
                <a:spcPct val="0"/>
              </a:spcBef>
              <a:spcAft>
                <a:spcPct val="0"/>
              </a:spcAft>
              <a:defRPr sz="1600" b="1">
                <a:solidFill>
                  <a:srgbClr val="37424A"/>
                </a:solidFill>
                <a:latin typeface="Book Antiqua" pitchFamily="18" charset="0"/>
              </a:defRPr>
            </a:lvl3pPr>
            <a:lvl4pPr algn="l" defTabSz="1068388" rtl="0" eaLnBrk="0" fontAlgn="base" hangingPunct="0">
              <a:spcBef>
                <a:spcPct val="0"/>
              </a:spcBef>
              <a:spcAft>
                <a:spcPct val="0"/>
              </a:spcAft>
              <a:defRPr sz="1600" b="1">
                <a:solidFill>
                  <a:srgbClr val="37424A"/>
                </a:solidFill>
                <a:latin typeface="Book Antiqua" pitchFamily="18" charset="0"/>
              </a:defRPr>
            </a:lvl4pPr>
            <a:lvl5pPr algn="l" defTabSz="1068388" rtl="0" eaLnBrk="0" fontAlgn="base" hangingPunct="0">
              <a:spcBef>
                <a:spcPct val="0"/>
              </a:spcBef>
              <a:spcAft>
                <a:spcPct val="0"/>
              </a:spcAft>
              <a:defRPr sz="1600" b="1">
                <a:solidFill>
                  <a:srgbClr val="37424A"/>
                </a:solidFill>
                <a:latin typeface="Book Antiqua" pitchFamily="18" charset="0"/>
              </a:defRPr>
            </a:lvl5pPr>
            <a:lvl6pPr marL="457200" algn="l" defTabSz="1019175" rtl="0" fontAlgn="base">
              <a:spcBef>
                <a:spcPct val="0"/>
              </a:spcBef>
              <a:spcAft>
                <a:spcPct val="0"/>
              </a:spcAft>
              <a:defRPr sz="2000" b="1">
                <a:solidFill>
                  <a:srgbClr val="663300"/>
                </a:solidFill>
                <a:latin typeface="Arial" charset="0"/>
              </a:defRPr>
            </a:lvl6pPr>
            <a:lvl7pPr marL="914400" algn="l" defTabSz="1019175" rtl="0" fontAlgn="base">
              <a:spcBef>
                <a:spcPct val="0"/>
              </a:spcBef>
              <a:spcAft>
                <a:spcPct val="0"/>
              </a:spcAft>
              <a:defRPr sz="2000" b="1">
                <a:solidFill>
                  <a:srgbClr val="663300"/>
                </a:solidFill>
                <a:latin typeface="Arial" charset="0"/>
              </a:defRPr>
            </a:lvl7pPr>
            <a:lvl8pPr marL="1371600" algn="l" defTabSz="1019175" rtl="0" fontAlgn="base">
              <a:spcBef>
                <a:spcPct val="0"/>
              </a:spcBef>
              <a:spcAft>
                <a:spcPct val="0"/>
              </a:spcAft>
              <a:defRPr sz="2000" b="1">
                <a:solidFill>
                  <a:srgbClr val="663300"/>
                </a:solidFill>
                <a:latin typeface="Arial" charset="0"/>
              </a:defRPr>
            </a:lvl8pPr>
            <a:lvl9pPr marL="1828800" algn="l" defTabSz="1019175" rtl="0" fontAlgn="base">
              <a:spcBef>
                <a:spcPct val="0"/>
              </a:spcBef>
              <a:spcAft>
                <a:spcPct val="0"/>
              </a:spcAft>
              <a:defRPr sz="2000" b="1">
                <a:solidFill>
                  <a:srgbClr val="663300"/>
                </a:solidFill>
                <a:latin typeface="Arial" charset="0"/>
              </a:defRPr>
            </a:lvl9pPr>
          </a:lstStyle>
          <a:p>
            <a:r>
              <a:rPr lang="en-US" dirty="0" smtClean="0"/>
              <a:t>Environmental Assessment</a:t>
            </a:r>
            <a:endParaRPr lang="en-US" kern="0" dirty="0"/>
          </a:p>
        </p:txBody>
      </p:sp>
      <p:sp>
        <p:nvSpPr>
          <p:cNvPr id="9" name="Content Placeholder 2"/>
          <p:cNvSpPr txBox="1">
            <a:spLocks/>
          </p:cNvSpPr>
          <p:nvPr/>
        </p:nvSpPr>
        <p:spPr>
          <a:xfrm>
            <a:off x="687246" y="1466849"/>
            <a:ext cx="8920302" cy="5807529"/>
          </a:xfrm>
          <a:prstGeom prst="rect">
            <a:avLst/>
          </a:prstGeom>
        </p:spPr>
        <p:txBody>
          <a:bodyPr vert="horz" lIns="45720" tIns="22860" rIns="45720" bIns="22860" rtlCol="0">
            <a:normAutofit fontScale="250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20000"/>
              </a:lnSpc>
              <a:spcBef>
                <a:spcPts val="1200"/>
              </a:spcBef>
              <a:spcAft>
                <a:spcPts val="1200"/>
              </a:spcAft>
              <a:buClr>
                <a:srgbClr val="A72B2B"/>
              </a:buClr>
              <a:buSzPct val="120000"/>
              <a:buFont typeface="Wingdings" panose="05000000000000000000" pitchFamily="2" charset="2"/>
              <a:buChar char="§"/>
            </a:pPr>
            <a:r>
              <a:rPr lang="en-US" sz="8000" dirty="0" smtClean="0">
                <a:latin typeface="+mj-lt"/>
                <a:cs typeface="Arial" charset="0"/>
              </a:rPr>
              <a:t>Contemporary specialist studies undertaken: </a:t>
            </a:r>
            <a:endParaRPr lang="en-AU" sz="8000" dirty="0">
              <a:latin typeface="+mj-lt"/>
              <a:cs typeface="Arial" charset="0"/>
            </a:endParaRPr>
          </a:p>
          <a:p>
            <a:pPr marL="540000" lvl="2" indent="-270000" algn="l">
              <a:lnSpc>
                <a:spcPct val="120000"/>
              </a:lnSpc>
              <a:spcBef>
                <a:spcPts val="1200"/>
              </a:spcBef>
              <a:spcAft>
                <a:spcPts val="1200"/>
              </a:spcAft>
              <a:buClr>
                <a:srgbClr val="A72B2B"/>
              </a:buClr>
              <a:buSzPct val="120000"/>
              <a:buFont typeface="Wingdings" panose="05000000000000000000" pitchFamily="2" charset="2"/>
              <a:buChar char="§"/>
              <a:tabLst>
                <a:tab pos="228600" algn="l"/>
              </a:tabLst>
            </a:pPr>
            <a:r>
              <a:rPr lang="en-US" sz="7200" dirty="0">
                <a:latin typeface="+mj-lt"/>
                <a:cs typeface="Arial" charset="0"/>
              </a:rPr>
              <a:t>Noise and Blasting </a:t>
            </a:r>
            <a:r>
              <a:rPr lang="en-US" sz="7200" dirty="0" smtClean="0">
                <a:latin typeface="+mj-lt"/>
                <a:cs typeface="Arial" charset="0"/>
              </a:rPr>
              <a:t>Assessment (Wilkinson Murray). </a:t>
            </a:r>
            <a:endParaRPr lang="en-AU" sz="7200" dirty="0">
              <a:latin typeface="+mj-lt"/>
              <a:cs typeface="Arial" charset="0"/>
            </a:endParaRPr>
          </a:p>
          <a:p>
            <a:pPr marL="540000" lvl="2" indent="-270000" algn="l">
              <a:lnSpc>
                <a:spcPct val="120000"/>
              </a:lnSpc>
              <a:spcBef>
                <a:spcPts val="1200"/>
              </a:spcBef>
              <a:spcAft>
                <a:spcPts val="1200"/>
              </a:spcAft>
              <a:buClr>
                <a:srgbClr val="A72B2B"/>
              </a:buClr>
              <a:buSzPct val="120000"/>
              <a:buFont typeface="Wingdings" panose="05000000000000000000" pitchFamily="2" charset="2"/>
              <a:buChar char="§"/>
              <a:tabLst>
                <a:tab pos="228600" algn="l"/>
              </a:tabLst>
            </a:pPr>
            <a:r>
              <a:rPr lang="en-US" sz="7200" dirty="0">
                <a:latin typeface="+mj-lt"/>
                <a:cs typeface="Arial" charset="0"/>
              </a:rPr>
              <a:t>Air Quality and Greenhouse Gas </a:t>
            </a:r>
            <a:r>
              <a:rPr lang="en-US" sz="7200" dirty="0" smtClean="0">
                <a:latin typeface="+mj-lt"/>
                <a:cs typeface="Arial" charset="0"/>
              </a:rPr>
              <a:t>Assessment (Todoroski Air Sciences).</a:t>
            </a:r>
            <a:endParaRPr lang="en-AU" sz="7200" dirty="0">
              <a:latin typeface="+mj-lt"/>
              <a:cs typeface="Arial" charset="0"/>
            </a:endParaRPr>
          </a:p>
          <a:p>
            <a:pPr marL="540000" lvl="2" indent="-270000" algn="l">
              <a:lnSpc>
                <a:spcPct val="120000"/>
              </a:lnSpc>
              <a:spcBef>
                <a:spcPts val="1200"/>
              </a:spcBef>
              <a:spcAft>
                <a:spcPts val="1200"/>
              </a:spcAft>
              <a:buClr>
                <a:srgbClr val="A72B2B"/>
              </a:buClr>
              <a:buSzPct val="120000"/>
              <a:buFont typeface="Wingdings" panose="05000000000000000000" pitchFamily="2" charset="2"/>
              <a:buChar char="§"/>
              <a:tabLst>
                <a:tab pos="228600" algn="l"/>
              </a:tabLst>
            </a:pPr>
            <a:r>
              <a:rPr lang="en-US" sz="7200" dirty="0" smtClean="0">
                <a:latin typeface="+mj-lt"/>
                <a:cs typeface="Arial" charset="0"/>
              </a:rPr>
              <a:t>Water </a:t>
            </a:r>
            <a:r>
              <a:rPr lang="en-US" sz="7200" dirty="0">
                <a:latin typeface="+mj-lt"/>
                <a:cs typeface="Arial" charset="0"/>
              </a:rPr>
              <a:t>Balance </a:t>
            </a:r>
            <a:r>
              <a:rPr lang="en-US" sz="7200" dirty="0" smtClean="0">
                <a:latin typeface="+mj-lt"/>
                <a:cs typeface="Arial" charset="0"/>
              </a:rPr>
              <a:t>Review, Biodiversity and Road </a:t>
            </a:r>
            <a:r>
              <a:rPr lang="en-US" sz="7200" dirty="0">
                <a:latin typeface="+mj-lt"/>
                <a:cs typeface="Arial" charset="0"/>
              </a:rPr>
              <a:t>Transport. </a:t>
            </a:r>
            <a:endParaRPr lang="en-US" sz="7200" dirty="0" smtClean="0">
              <a:latin typeface="+mj-lt"/>
              <a:cs typeface="Arial" charset="0"/>
            </a:endParaRPr>
          </a:p>
          <a:p>
            <a:pPr marL="270000" lvl="1" indent="-270000" algn="l">
              <a:lnSpc>
                <a:spcPct val="120000"/>
              </a:lnSpc>
              <a:spcBef>
                <a:spcPts val="1200"/>
              </a:spcBef>
              <a:spcAft>
                <a:spcPts val="1200"/>
              </a:spcAft>
              <a:buClr>
                <a:srgbClr val="A72B2B"/>
              </a:buClr>
              <a:buSzPct val="120000"/>
              <a:buFont typeface="Wingdings" panose="05000000000000000000" pitchFamily="2" charset="2"/>
              <a:buChar char="§"/>
            </a:pPr>
            <a:r>
              <a:rPr lang="en-AU" sz="8000" dirty="0" smtClean="0">
                <a:latin typeface="+mj-lt"/>
                <a:cs typeface="Arial" charset="0"/>
              </a:rPr>
              <a:t>EA concludes the Modification:</a:t>
            </a:r>
          </a:p>
          <a:p>
            <a:pPr marL="540000" lvl="2" indent="-270000" algn="l">
              <a:lnSpc>
                <a:spcPct val="120000"/>
              </a:lnSpc>
              <a:spcBef>
                <a:spcPts val="1200"/>
              </a:spcBef>
              <a:spcAft>
                <a:spcPts val="1200"/>
              </a:spcAft>
              <a:buClr>
                <a:srgbClr val="A72B2B"/>
              </a:buClr>
              <a:buSzPct val="120000"/>
              <a:buFont typeface="Wingdings" panose="05000000000000000000" pitchFamily="2" charset="2"/>
              <a:buChar char="§"/>
              <a:tabLst>
                <a:tab pos="228600" algn="l"/>
              </a:tabLst>
            </a:pPr>
            <a:r>
              <a:rPr lang="en-AU" sz="7200" dirty="0" smtClean="0">
                <a:latin typeface="+mj-lt"/>
                <a:cs typeface="Arial" charset="0"/>
              </a:rPr>
              <a:t>Would not significantly increase impacts in comparison to the approved </a:t>
            </a:r>
            <a:br>
              <a:rPr lang="en-AU" sz="7200" dirty="0" smtClean="0">
                <a:latin typeface="+mj-lt"/>
                <a:cs typeface="Arial" charset="0"/>
              </a:rPr>
            </a:br>
            <a:r>
              <a:rPr lang="en-AU" sz="7200" dirty="0" smtClean="0">
                <a:latin typeface="+mj-lt"/>
                <a:cs typeface="Arial" charset="0"/>
              </a:rPr>
              <a:t>Mount Pleasant Operation.</a:t>
            </a:r>
          </a:p>
          <a:p>
            <a:pPr marL="540000" lvl="2" indent="-270000" algn="l">
              <a:lnSpc>
                <a:spcPct val="120000"/>
              </a:lnSpc>
              <a:spcBef>
                <a:spcPts val="1200"/>
              </a:spcBef>
              <a:spcAft>
                <a:spcPts val="1200"/>
              </a:spcAft>
              <a:buClr>
                <a:srgbClr val="A72B2B"/>
              </a:buClr>
              <a:buSzPct val="120000"/>
              <a:buFont typeface="Wingdings" panose="05000000000000000000" pitchFamily="2" charset="2"/>
              <a:buChar char="§"/>
              <a:tabLst>
                <a:tab pos="228600" algn="l"/>
              </a:tabLst>
            </a:pPr>
            <a:r>
              <a:rPr lang="en-AU" sz="7200" dirty="0" smtClean="0">
                <a:latin typeface="+mj-lt"/>
                <a:cs typeface="Arial" charset="0"/>
              </a:rPr>
              <a:t>MACH Energy management </a:t>
            </a:r>
            <a:r>
              <a:rPr lang="en-AU" sz="7200" dirty="0">
                <a:latin typeface="+mj-lt"/>
                <a:cs typeface="Arial" charset="0"/>
              </a:rPr>
              <a:t>and monitoring measures </a:t>
            </a:r>
            <a:r>
              <a:rPr lang="en-AU" sz="7200" dirty="0" smtClean="0">
                <a:latin typeface="+mj-lt"/>
                <a:cs typeface="Arial" charset="0"/>
              </a:rPr>
              <a:t>could </a:t>
            </a:r>
            <a:r>
              <a:rPr lang="en-AU" sz="7200" dirty="0">
                <a:latin typeface="+mj-lt"/>
                <a:cs typeface="Arial" charset="0"/>
              </a:rPr>
              <a:t>continue to be applied to minimise the potential impacts on existing environmental values and the nearest private dwellings.</a:t>
            </a:r>
          </a:p>
          <a:p>
            <a:endParaRPr lang="en-AU" dirty="0"/>
          </a:p>
        </p:txBody>
      </p:sp>
    </p:spTree>
    <p:custDataLst>
      <p:tags r:id="rId1"/>
    </p:custDataLst>
    <p:extLst>
      <p:ext uri="{BB962C8B-B14F-4D97-AF65-F5344CB8AC3E}">
        <p14:creationId xmlns:p14="http://schemas.microsoft.com/office/powerpoint/2010/main" val="3554194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a:t>
            </a:fld>
            <a:r>
              <a:rPr lang="en-GB" dirty="0">
                <a:solidFill>
                  <a:schemeClr val="tx1"/>
                </a:solidFill>
                <a:latin typeface="+mj-lt"/>
              </a:rPr>
              <a:t> </a:t>
            </a:r>
            <a:r>
              <a:rPr lang="en-GB" dirty="0">
                <a:latin typeface="+mj-lt"/>
              </a:rPr>
              <a:t>]</a:t>
            </a:r>
          </a:p>
        </p:txBody>
      </p:sp>
      <p:sp>
        <p:nvSpPr>
          <p:cNvPr id="11" name="Title 4"/>
          <p:cNvSpPr>
            <a:spLocks noGrp="1"/>
          </p:cNvSpPr>
          <p:nvPr>
            <p:ph type="title"/>
            <p:custDataLst>
              <p:tags r:id="rId3"/>
            </p:custDataLst>
          </p:nvPr>
        </p:nvSpPr>
        <p:spPr>
          <a:xfrm>
            <a:off x="687245" y="448685"/>
            <a:ext cx="6781800" cy="614362"/>
          </a:xfrm>
        </p:spPr>
        <p:txBody>
          <a:bodyPr/>
          <a:lstStyle/>
          <a:p>
            <a:pPr marL="1587" lvl="1" defTabSz="788988">
              <a:spcBef>
                <a:spcPts val="50"/>
              </a:spcBef>
              <a:spcAft>
                <a:spcPts val="50"/>
              </a:spcAft>
            </a:pPr>
            <a:r>
              <a:rPr lang="en-AU" dirty="0" smtClean="0">
                <a:latin typeface="+mj-lt"/>
              </a:rPr>
              <a:t>MACH Energy Representatives</a:t>
            </a:r>
            <a:endParaRPr lang="en-AU" dirty="0">
              <a:latin typeface="+mj-lt"/>
            </a:endParaRPr>
          </a:p>
        </p:txBody>
      </p:sp>
      <p:graphicFrame>
        <p:nvGraphicFramePr>
          <p:cNvPr id="9" name="Table 8"/>
          <p:cNvGraphicFramePr>
            <a:graphicFrameLocks noGrp="1"/>
          </p:cNvGraphicFramePr>
          <p:nvPr>
            <p:custDataLst>
              <p:tags r:id="rId4"/>
            </p:custDataLst>
            <p:extLst>
              <p:ext uri="{D42A27DB-BD31-4B8C-83A1-F6EECF244321}">
                <p14:modId xmlns:p14="http://schemas.microsoft.com/office/powerpoint/2010/main" val="1856583457"/>
              </p:ext>
            </p:extLst>
          </p:nvPr>
        </p:nvGraphicFramePr>
        <p:xfrm>
          <a:off x="674964" y="1939333"/>
          <a:ext cx="8899970" cy="3890212"/>
        </p:xfrm>
        <a:graphic>
          <a:graphicData uri="http://schemas.openxmlformats.org/drawingml/2006/table">
            <a:tbl>
              <a:tblPr firstCol="1">
                <a:tableStyleId>{9D7B26C5-4107-4FEC-AEDC-1716B250A1EF}</a:tableStyleId>
              </a:tblPr>
              <a:tblGrid>
                <a:gridCol w="1496736">
                  <a:extLst>
                    <a:ext uri="{9D8B030D-6E8A-4147-A177-3AD203B41FA5}">
                      <a16:colId xmlns:a16="http://schemas.microsoft.com/office/drawing/2014/main" xmlns="" val="20000"/>
                    </a:ext>
                  </a:extLst>
                </a:gridCol>
                <a:gridCol w="7403234">
                  <a:extLst>
                    <a:ext uri="{9D8B030D-6E8A-4147-A177-3AD203B41FA5}">
                      <a16:colId xmlns:a16="http://schemas.microsoft.com/office/drawing/2014/main" xmlns="" val="20001"/>
                    </a:ext>
                  </a:extLst>
                </a:gridCol>
              </a:tblGrid>
              <a:tr h="1224522">
                <a:tc>
                  <a:txBody>
                    <a:bodyPr/>
                    <a:lstStyle/>
                    <a:p>
                      <a:pPr marL="0" marR="0" lvl="0" indent="0" algn="l" defTabSz="914400" rtl="0" eaLnBrk="1" fontAlgn="base" latinLnBrk="0" hangingPunct="1">
                        <a:lnSpc>
                          <a:spcPct val="100000"/>
                        </a:lnSpc>
                        <a:spcBef>
                          <a:spcPts val="400"/>
                        </a:spcBef>
                        <a:spcAft>
                          <a:spcPts val="0"/>
                        </a:spcAft>
                        <a:buClr>
                          <a:srgbClr val="37424A"/>
                        </a:buClr>
                        <a:buSzTx/>
                        <a:buFont typeface="Wingdings" pitchFamily="2" charset="2"/>
                        <a:buNone/>
                        <a:tabLst>
                          <a:tab pos="161925" algn="l"/>
                        </a:tabLst>
                      </a:pPr>
                      <a:r>
                        <a:rPr lang="en-AU" sz="1200" b="1" kern="1200" dirty="0">
                          <a:solidFill>
                            <a:schemeClr val="bg1"/>
                          </a:solidFill>
                          <a:latin typeface="+mj-lt"/>
                          <a:ea typeface="+mn-ea"/>
                          <a:cs typeface="+mn-cs"/>
                        </a:rPr>
                        <a:t>Ferdian</a:t>
                      </a:r>
                      <a:r>
                        <a:rPr lang="en-AU" sz="1200" b="1" kern="1200" baseline="0" dirty="0">
                          <a:solidFill>
                            <a:schemeClr val="bg1"/>
                          </a:solidFill>
                          <a:latin typeface="+mj-lt"/>
                          <a:ea typeface="+mn-ea"/>
                          <a:cs typeface="+mn-cs"/>
                        </a:rPr>
                        <a:t> Purnamasidi</a:t>
                      </a:r>
                      <a:endParaRPr lang="en-AU" sz="1200" b="1" kern="1200" dirty="0">
                        <a:solidFill>
                          <a:schemeClr val="bg1"/>
                        </a:solidFill>
                        <a:latin typeface="+mj-lt"/>
                        <a:ea typeface="+mn-ea"/>
                        <a:cs typeface="+mn-cs"/>
                      </a:endParaRPr>
                    </a:p>
                    <a:p>
                      <a:pPr marL="0" marR="0" lvl="0" indent="0" algn="l" defTabSz="914400" rtl="0" eaLnBrk="1" fontAlgn="base" latinLnBrk="0" hangingPunct="1">
                        <a:lnSpc>
                          <a:spcPct val="100000"/>
                        </a:lnSpc>
                        <a:spcBef>
                          <a:spcPts val="400"/>
                        </a:spcBef>
                        <a:spcAft>
                          <a:spcPts val="0"/>
                        </a:spcAft>
                        <a:buClr>
                          <a:srgbClr val="37424A"/>
                        </a:buClr>
                        <a:buSzTx/>
                        <a:buFont typeface="Wingdings" pitchFamily="2" charset="2"/>
                        <a:buNone/>
                        <a:tabLst>
                          <a:tab pos="161925" algn="l"/>
                        </a:tabLst>
                      </a:pPr>
                      <a:r>
                        <a:rPr lang="en-AU" sz="1200" b="0" kern="1200" dirty="0" smtClean="0">
                          <a:solidFill>
                            <a:schemeClr val="bg1"/>
                          </a:solidFill>
                          <a:latin typeface="+mj-lt"/>
                          <a:ea typeface="+mn-ea"/>
                          <a:cs typeface="+mn-cs"/>
                        </a:rPr>
                        <a:t>Managing</a:t>
                      </a:r>
                      <a:r>
                        <a:rPr lang="en-AU" sz="1200" b="0" kern="1200" baseline="0" dirty="0" smtClean="0">
                          <a:solidFill>
                            <a:schemeClr val="bg1"/>
                          </a:solidFill>
                          <a:latin typeface="+mj-lt"/>
                          <a:ea typeface="+mn-ea"/>
                          <a:cs typeface="+mn-cs"/>
                        </a:rPr>
                        <a:t> </a:t>
                      </a:r>
                      <a:r>
                        <a:rPr lang="en-AU" sz="1200" b="0" kern="1200" baseline="0" dirty="0">
                          <a:solidFill>
                            <a:schemeClr val="bg1"/>
                          </a:solidFill>
                          <a:latin typeface="+mj-lt"/>
                          <a:ea typeface="+mn-ea"/>
                          <a:cs typeface="+mn-cs"/>
                        </a:rPr>
                        <a:t>Director</a:t>
                      </a:r>
                      <a:endParaRPr lang="en-AU" sz="1200" b="0" kern="1200" dirty="0">
                        <a:solidFill>
                          <a:schemeClr val="bg1"/>
                        </a:solidFill>
                        <a:latin typeface="+mj-lt"/>
                        <a:ea typeface="+mn-ea"/>
                        <a:cs typeface="+mn-cs"/>
                      </a:endParaRPr>
                    </a:p>
                  </a:txBody>
                  <a:tcPr marL="84677" marR="84677" marT="73983" marB="73983" anchor="ctr" horzOverflow="overflow">
                    <a:lnL>
                      <a:noFill/>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3021"/>
                    </a:solidFill>
                  </a:tcPr>
                </a:tc>
                <a:tc>
                  <a:txBody>
                    <a:bodyPr/>
                    <a:lstStyle/>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smtClean="0">
                          <a:ln>
                            <a:noFill/>
                          </a:ln>
                          <a:solidFill>
                            <a:schemeClr val="tx1"/>
                          </a:solidFill>
                          <a:effectLst/>
                          <a:latin typeface="+mj-lt"/>
                          <a:ea typeface="+mn-ea"/>
                          <a:cs typeface="Arial" charset="0"/>
                        </a:rPr>
                        <a:t>15 </a:t>
                      </a:r>
                      <a:r>
                        <a:rPr kumimoji="0" lang="en-AU" sz="1200" b="0" i="0" u="none" strike="noStrike" kern="1200" cap="none" normalizeH="0" baseline="0" dirty="0">
                          <a:ln>
                            <a:noFill/>
                          </a:ln>
                          <a:solidFill>
                            <a:schemeClr val="tx1"/>
                          </a:solidFill>
                          <a:effectLst/>
                          <a:latin typeface="+mj-lt"/>
                          <a:ea typeface="+mn-ea"/>
                          <a:cs typeface="Arial" charset="0"/>
                        </a:rPr>
                        <a:t>years business experience across a range of industries with primary focus in the resources sector</a:t>
                      </a: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a:ln>
                            <a:noFill/>
                          </a:ln>
                          <a:solidFill>
                            <a:schemeClr val="tx1"/>
                          </a:solidFill>
                          <a:effectLst/>
                          <a:latin typeface="+mj-lt"/>
                          <a:ea typeface="+mn-ea"/>
                          <a:cs typeface="Arial" charset="0"/>
                        </a:rPr>
                        <a:t>Senior Corporate Development Manager of the Salim Group &amp; Director of Mining Projects Division</a:t>
                      </a: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a:ln>
                            <a:noFill/>
                          </a:ln>
                          <a:solidFill>
                            <a:schemeClr val="tx1"/>
                          </a:solidFill>
                          <a:effectLst/>
                          <a:latin typeface="+mj-lt"/>
                          <a:ea typeface="+mn-ea"/>
                          <a:cs typeface="Arial" charset="0"/>
                        </a:rPr>
                        <a:t>Director of ASX listed company, KGL Resources</a:t>
                      </a: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a:ln>
                            <a:noFill/>
                          </a:ln>
                          <a:solidFill>
                            <a:schemeClr val="tx1"/>
                          </a:solidFill>
                          <a:effectLst/>
                          <a:latin typeface="+mj-lt"/>
                          <a:ea typeface="+mn-ea"/>
                          <a:cs typeface="Arial" charset="0"/>
                        </a:rPr>
                        <a:t>Bachelor of Commerce and Diploma of Business Management from Curtin University, Western Australia</a:t>
                      </a:r>
                    </a:p>
                  </a:txBody>
                  <a:tcPr marL="65432" marR="65432" marT="95744" marB="9574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24522">
                <a:tc>
                  <a:txBody>
                    <a:bodyPr/>
                    <a:lstStyle/>
                    <a:p>
                      <a:pPr marL="0" marR="0" lvl="0" indent="0" algn="l" defTabSz="914400" rtl="0" eaLnBrk="1" fontAlgn="base" latinLnBrk="0" hangingPunct="1">
                        <a:lnSpc>
                          <a:spcPct val="100000"/>
                        </a:lnSpc>
                        <a:spcBef>
                          <a:spcPts val="400"/>
                        </a:spcBef>
                        <a:spcAft>
                          <a:spcPts val="0"/>
                        </a:spcAft>
                        <a:buClr>
                          <a:srgbClr val="37424A"/>
                        </a:buClr>
                        <a:buSzTx/>
                        <a:buFont typeface="Wingdings" pitchFamily="2" charset="2"/>
                        <a:buNone/>
                        <a:tabLst>
                          <a:tab pos="161925" algn="l"/>
                        </a:tabLst>
                      </a:pPr>
                      <a:r>
                        <a:rPr lang="en-AU" sz="1200" b="1" kern="1200" dirty="0" smtClean="0">
                          <a:solidFill>
                            <a:schemeClr val="bg1"/>
                          </a:solidFill>
                          <a:latin typeface="+mj-lt"/>
                          <a:ea typeface="+mn-ea"/>
                          <a:cs typeface="+mn-cs"/>
                        </a:rPr>
                        <a:t>Darren Yeates</a:t>
                      </a:r>
                      <a:endParaRPr lang="en-AU" sz="1200" b="1" kern="1200" dirty="0">
                        <a:solidFill>
                          <a:schemeClr val="bg1"/>
                        </a:solidFill>
                        <a:latin typeface="+mj-lt"/>
                        <a:ea typeface="+mn-ea"/>
                        <a:cs typeface="+mn-cs"/>
                      </a:endParaRPr>
                    </a:p>
                    <a:p>
                      <a:pPr marL="0" marR="0" lvl="0" indent="0" algn="l" defTabSz="914400" rtl="0" eaLnBrk="1" fontAlgn="base" latinLnBrk="0" hangingPunct="1">
                        <a:lnSpc>
                          <a:spcPct val="100000"/>
                        </a:lnSpc>
                        <a:spcBef>
                          <a:spcPts val="400"/>
                        </a:spcBef>
                        <a:spcAft>
                          <a:spcPts val="0"/>
                        </a:spcAft>
                        <a:buClr>
                          <a:srgbClr val="37424A"/>
                        </a:buClr>
                        <a:buSzTx/>
                        <a:buFont typeface="Wingdings" pitchFamily="2" charset="2"/>
                        <a:buNone/>
                        <a:tabLst>
                          <a:tab pos="161925" algn="l"/>
                        </a:tabLst>
                      </a:pPr>
                      <a:r>
                        <a:rPr lang="en-AU" sz="1200" b="0" kern="1200" dirty="0" smtClean="0">
                          <a:solidFill>
                            <a:schemeClr val="bg1"/>
                          </a:solidFill>
                          <a:latin typeface="+mj-lt"/>
                          <a:ea typeface="+mn-ea"/>
                          <a:cs typeface="+mn-cs"/>
                        </a:rPr>
                        <a:t>Chief Operations Officer</a:t>
                      </a:r>
                      <a:endParaRPr lang="en-AU" sz="1200" b="0" kern="1200" dirty="0">
                        <a:solidFill>
                          <a:schemeClr val="bg1"/>
                        </a:solidFill>
                        <a:latin typeface="+mj-lt"/>
                        <a:ea typeface="+mn-ea"/>
                        <a:cs typeface="+mn-cs"/>
                      </a:endParaRPr>
                    </a:p>
                  </a:txBody>
                  <a:tcPr marL="84677" marR="84677" marT="73983" marB="73983" anchor="ctr" horzOverflow="overflow">
                    <a:lnL>
                      <a:noFill/>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3021"/>
                    </a:solidFill>
                  </a:tcPr>
                </a:tc>
                <a:tc>
                  <a:txBody>
                    <a:bodyPr/>
                    <a:lstStyle/>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smtClean="0">
                          <a:ln>
                            <a:noFill/>
                          </a:ln>
                          <a:solidFill>
                            <a:schemeClr val="tx1"/>
                          </a:solidFill>
                          <a:effectLst/>
                          <a:latin typeface="+mj-lt"/>
                          <a:ea typeface="+mn-ea"/>
                          <a:cs typeface="Arial" charset="0"/>
                        </a:rPr>
                        <a:t>30 years mining industry experience, most recently as CEO of Hancock Coal</a:t>
                      </a:r>
                      <a:endParaRPr kumimoji="0" lang="en-AU" sz="1200" b="0" i="0" u="none" strike="noStrike" kern="1200" cap="none" normalizeH="0" baseline="0" dirty="0">
                        <a:ln>
                          <a:noFill/>
                        </a:ln>
                        <a:solidFill>
                          <a:schemeClr val="tx1"/>
                        </a:solidFill>
                        <a:effectLst/>
                        <a:latin typeface="+mj-lt"/>
                        <a:ea typeface="+mn-ea"/>
                        <a:cs typeface="Arial" charset="0"/>
                      </a:endParaRP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smtClean="0">
                          <a:ln>
                            <a:noFill/>
                          </a:ln>
                          <a:solidFill>
                            <a:schemeClr val="tx1"/>
                          </a:solidFill>
                          <a:effectLst/>
                          <a:latin typeface="+mj-lt"/>
                          <a:ea typeface="+mn-ea"/>
                          <a:cs typeface="Arial" charset="0"/>
                        </a:rPr>
                        <a:t>22 years with Rio Tinto, including roles of Chief Operating Officer and Acting Managing Director of Rio Tinto Coal Australia.</a:t>
                      </a:r>
                      <a:endParaRPr kumimoji="0" lang="en-AU" sz="1200" b="0" i="0" u="none" strike="noStrike" kern="1200" cap="none" normalizeH="0" baseline="0" dirty="0">
                        <a:ln>
                          <a:noFill/>
                        </a:ln>
                        <a:solidFill>
                          <a:schemeClr val="tx1"/>
                        </a:solidFill>
                        <a:effectLst/>
                        <a:latin typeface="+mj-lt"/>
                        <a:ea typeface="+mn-ea"/>
                        <a:cs typeface="Arial" charset="0"/>
                      </a:endParaRP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smtClean="0">
                          <a:ln>
                            <a:noFill/>
                          </a:ln>
                          <a:solidFill>
                            <a:schemeClr val="tx1"/>
                          </a:solidFill>
                          <a:effectLst/>
                          <a:latin typeface="+mj-lt"/>
                          <a:ea typeface="+mn-ea"/>
                          <a:cs typeface="Arial" charset="0"/>
                        </a:rPr>
                        <a:t>Extensive experience managing mining operations in the NSW Hunter Valley.</a:t>
                      </a:r>
                      <a:endParaRPr kumimoji="0" lang="en-AU" sz="1200" b="0" i="0" u="none" strike="noStrike" kern="1200" cap="none" normalizeH="0" baseline="0" dirty="0">
                        <a:ln>
                          <a:noFill/>
                        </a:ln>
                        <a:solidFill>
                          <a:schemeClr val="tx1"/>
                        </a:solidFill>
                        <a:effectLst/>
                        <a:latin typeface="+mj-lt"/>
                        <a:ea typeface="+mn-ea"/>
                        <a:cs typeface="Arial" charset="0"/>
                      </a:endParaRP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kumimoji="0" lang="en-AU" sz="1200" b="0" i="0" u="none" strike="noStrike" kern="1200" cap="none" normalizeH="0" baseline="0" dirty="0" smtClean="0">
                          <a:ln>
                            <a:noFill/>
                          </a:ln>
                          <a:solidFill>
                            <a:schemeClr val="tx1"/>
                          </a:solidFill>
                          <a:effectLst/>
                          <a:latin typeface="+mj-lt"/>
                          <a:ea typeface="+mn-ea"/>
                          <a:cs typeface="Arial" charset="0"/>
                        </a:rPr>
                        <a:t>Bachelor of Engineering (Mining), Grad Diploma in Management, Grad Diploma in Applied Finance and Investment, Executive MBA, Fellow of AICD.</a:t>
                      </a:r>
                      <a:endParaRPr kumimoji="0" lang="en-AU" sz="1200" b="0" i="0" u="none" strike="noStrike" kern="1200" cap="none" normalizeH="0" baseline="0" dirty="0">
                        <a:ln>
                          <a:noFill/>
                        </a:ln>
                        <a:solidFill>
                          <a:schemeClr val="tx1"/>
                        </a:solidFill>
                        <a:effectLst/>
                        <a:latin typeface="+mj-lt"/>
                        <a:ea typeface="+mn-ea"/>
                        <a:cs typeface="Arial" charset="0"/>
                      </a:endParaRPr>
                    </a:p>
                  </a:txBody>
                  <a:tcPr marL="65432" marR="65432" marT="95744" marB="9574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24522">
                <a:tc>
                  <a:txBody>
                    <a:bodyPr/>
                    <a:lstStyle/>
                    <a:p>
                      <a:pPr marL="0" marR="0" lvl="0" indent="0" algn="l" defTabSz="914400" rtl="0" eaLnBrk="1" fontAlgn="base" latinLnBrk="0" hangingPunct="1">
                        <a:lnSpc>
                          <a:spcPct val="100000"/>
                        </a:lnSpc>
                        <a:spcBef>
                          <a:spcPts val="400"/>
                        </a:spcBef>
                        <a:spcAft>
                          <a:spcPts val="0"/>
                        </a:spcAft>
                        <a:buClr>
                          <a:srgbClr val="37424A"/>
                        </a:buClr>
                        <a:buSzTx/>
                        <a:buFont typeface="Wingdings" pitchFamily="2" charset="2"/>
                        <a:buNone/>
                        <a:tabLst>
                          <a:tab pos="161925" algn="l"/>
                        </a:tabLst>
                      </a:pPr>
                      <a:r>
                        <a:rPr lang="en-AU" sz="1200" b="1" kern="1200" dirty="0">
                          <a:solidFill>
                            <a:schemeClr val="bg1"/>
                          </a:solidFill>
                          <a:latin typeface="+mj-lt"/>
                          <a:ea typeface="+mn-ea"/>
                          <a:cs typeface="+mn-cs"/>
                        </a:rPr>
                        <a:t>Chris Lauritzen</a:t>
                      </a:r>
                    </a:p>
                    <a:p>
                      <a:pPr marL="0" marR="0" lvl="0" indent="0" algn="l" defTabSz="914400" rtl="0" eaLnBrk="1" fontAlgn="base" latinLnBrk="0" hangingPunct="1">
                        <a:lnSpc>
                          <a:spcPct val="100000"/>
                        </a:lnSpc>
                        <a:spcBef>
                          <a:spcPts val="400"/>
                        </a:spcBef>
                        <a:spcAft>
                          <a:spcPts val="0"/>
                        </a:spcAft>
                        <a:buClr>
                          <a:srgbClr val="37424A"/>
                        </a:buClr>
                        <a:buSzTx/>
                        <a:buFont typeface="Wingdings" pitchFamily="2" charset="2"/>
                        <a:buNone/>
                        <a:tabLst>
                          <a:tab pos="161925" algn="l"/>
                        </a:tabLst>
                      </a:pPr>
                      <a:r>
                        <a:rPr lang="en-AU" sz="1200" b="0" kern="1200" dirty="0">
                          <a:solidFill>
                            <a:schemeClr val="bg1"/>
                          </a:solidFill>
                          <a:latin typeface="+mj-lt"/>
                          <a:ea typeface="+mn-ea"/>
                          <a:cs typeface="+mn-cs"/>
                        </a:rPr>
                        <a:t>General Manager</a:t>
                      </a:r>
                      <a:r>
                        <a:rPr lang="en-AU" sz="1200" b="0" kern="1200" baseline="0" dirty="0">
                          <a:solidFill>
                            <a:schemeClr val="bg1"/>
                          </a:solidFill>
                          <a:latin typeface="+mj-lt"/>
                          <a:ea typeface="+mn-ea"/>
                          <a:cs typeface="+mn-cs"/>
                        </a:rPr>
                        <a:t> – Resource Development</a:t>
                      </a:r>
                      <a:endParaRPr lang="en-AU" sz="1200" b="0" kern="1200" dirty="0">
                        <a:solidFill>
                          <a:schemeClr val="bg1"/>
                        </a:solidFill>
                        <a:latin typeface="+mj-lt"/>
                        <a:ea typeface="+mn-ea"/>
                        <a:cs typeface="+mn-cs"/>
                      </a:endParaRPr>
                    </a:p>
                  </a:txBody>
                  <a:tcPr marL="84677" marR="84677" marT="73983" marB="73983" anchor="ctr" horzOverflow="overflow">
                    <a:lnL>
                      <a:noFill/>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3021"/>
                    </a:solidFill>
                  </a:tcPr>
                </a:tc>
                <a:tc>
                  <a:txBody>
                    <a:bodyPr/>
                    <a:lstStyle/>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lang="en-AU" sz="1200" kern="1200" dirty="0">
                          <a:solidFill>
                            <a:schemeClr val="tx1"/>
                          </a:solidFill>
                          <a:latin typeface="+mj-lt"/>
                          <a:ea typeface="+mn-ea"/>
                          <a:cs typeface="+mn-cs"/>
                        </a:rPr>
                        <a:t>35</a:t>
                      </a:r>
                      <a:r>
                        <a:rPr lang="en-AU" sz="1200" kern="1200" baseline="0" dirty="0">
                          <a:solidFill>
                            <a:schemeClr val="tx1"/>
                          </a:solidFill>
                          <a:latin typeface="+mj-lt"/>
                          <a:ea typeface="+mn-ea"/>
                          <a:cs typeface="+mn-cs"/>
                        </a:rPr>
                        <a:t> years experience in the international coal industry in technical and general management roles – exploration, project development, mine planning, contract mining management and operational improvement</a:t>
                      </a: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lang="en-AU" sz="1200" kern="1200" baseline="0" dirty="0" smtClean="0">
                          <a:solidFill>
                            <a:schemeClr val="tx1"/>
                          </a:solidFill>
                          <a:latin typeface="+mj-lt"/>
                          <a:ea typeface="+mn-ea"/>
                          <a:cs typeface="+mn-cs"/>
                        </a:rPr>
                        <a:t>Accountable for Major Approvals and Strategic Planning</a:t>
                      </a:r>
                      <a:endParaRPr lang="en-AU" sz="1200" kern="1200" baseline="0" dirty="0">
                        <a:solidFill>
                          <a:schemeClr val="tx1"/>
                        </a:solidFill>
                        <a:latin typeface="+mj-lt"/>
                        <a:ea typeface="+mn-ea"/>
                        <a:cs typeface="+mn-cs"/>
                      </a:endParaRPr>
                    </a:p>
                    <a:p>
                      <a:pPr marL="270000" marR="0" lvl="1" indent="-270000" algn="l" defTabSz="788988" rtl="0" eaLnBrk="0" fontAlgn="base" latinLnBrk="0" hangingPunct="0">
                        <a:lnSpc>
                          <a:spcPct val="100000"/>
                        </a:lnSpc>
                        <a:spcBef>
                          <a:spcPts val="400"/>
                        </a:spcBef>
                        <a:spcAft>
                          <a:spcPts val="0"/>
                        </a:spcAft>
                        <a:buClr>
                          <a:srgbClr val="A72B2B"/>
                        </a:buClr>
                        <a:buSzPct val="120000"/>
                        <a:buFont typeface="Wingdings"/>
                        <a:buChar char="§"/>
                        <a:tabLst/>
                        <a:defRPr/>
                      </a:pPr>
                      <a:r>
                        <a:rPr lang="en-AU" sz="1200" kern="1200" baseline="0" dirty="0" smtClean="0">
                          <a:solidFill>
                            <a:schemeClr val="tx1"/>
                          </a:solidFill>
                          <a:latin typeface="+mj-lt"/>
                          <a:ea typeface="+mn-ea"/>
                          <a:cs typeface="+mn-cs"/>
                        </a:rPr>
                        <a:t>Bachelor </a:t>
                      </a:r>
                      <a:r>
                        <a:rPr lang="en-AU" sz="1200" kern="1200" baseline="0" dirty="0">
                          <a:solidFill>
                            <a:schemeClr val="tx1"/>
                          </a:solidFill>
                          <a:latin typeface="+mj-lt"/>
                          <a:ea typeface="+mn-ea"/>
                          <a:cs typeface="+mn-cs"/>
                        </a:rPr>
                        <a:t>of Science (Geology), Fellow of </a:t>
                      </a:r>
                      <a:r>
                        <a:rPr lang="en-AU" sz="1200" kern="1200" baseline="0" dirty="0" err="1">
                          <a:solidFill>
                            <a:schemeClr val="tx1"/>
                          </a:solidFill>
                          <a:latin typeface="+mj-lt"/>
                          <a:ea typeface="+mn-ea"/>
                          <a:cs typeface="+mn-cs"/>
                        </a:rPr>
                        <a:t>AusIMM</a:t>
                      </a:r>
                      <a:r>
                        <a:rPr lang="en-AU" sz="1200" kern="1200" baseline="0" dirty="0">
                          <a:solidFill>
                            <a:schemeClr val="tx1"/>
                          </a:solidFill>
                          <a:latin typeface="+mj-lt"/>
                          <a:ea typeface="+mn-ea"/>
                          <a:cs typeface="+mn-cs"/>
                        </a:rPr>
                        <a:t>, </a:t>
                      </a:r>
                      <a:r>
                        <a:rPr lang="en-AU" sz="1200" kern="1200" baseline="0" dirty="0" smtClean="0">
                          <a:solidFill>
                            <a:schemeClr val="tx1"/>
                          </a:solidFill>
                          <a:latin typeface="+mj-lt"/>
                          <a:ea typeface="+mn-ea"/>
                          <a:cs typeface="+mn-cs"/>
                        </a:rPr>
                        <a:t>Graduate of AICD.</a:t>
                      </a:r>
                      <a:endParaRPr lang="en-AU" sz="1200" kern="1200" baseline="0" dirty="0">
                        <a:solidFill>
                          <a:schemeClr val="tx1"/>
                        </a:solidFill>
                        <a:latin typeface="+mj-lt"/>
                        <a:ea typeface="+mn-ea"/>
                        <a:cs typeface="+mn-cs"/>
                      </a:endParaRPr>
                    </a:p>
                  </a:txBody>
                  <a:tcPr marL="65432" marR="65432" marT="95744" marB="9574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bl>
          </a:graphicData>
        </a:graphic>
      </p:graphicFrame>
    </p:spTree>
    <p:custDataLst>
      <p:tags r:id="rId1"/>
    </p:custDataLst>
    <p:extLst>
      <p:ext uri="{BB962C8B-B14F-4D97-AF65-F5344CB8AC3E}">
        <p14:creationId xmlns:p14="http://schemas.microsoft.com/office/powerpoint/2010/main" val="2562575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05500" y="7338290"/>
            <a:ext cx="302050" cy="180109"/>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19</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err="1" smtClean="0"/>
              <a:t>Bengalla</a:t>
            </a:r>
            <a:r>
              <a:rPr lang="en-US" dirty="0" smtClean="0"/>
              <a:t> Mine Concerns and Resolution </a:t>
            </a:r>
            <a:endParaRPr lang="en-US" dirty="0"/>
          </a:p>
        </p:txBody>
      </p:sp>
      <p:sp>
        <p:nvSpPr>
          <p:cNvPr id="7" name="Content Placeholder 2"/>
          <p:cNvSpPr txBox="1">
            <a:spLocks/>
          </p:cNvSpPr>
          <p:nvPr/>
        </p:nvSpPr>
        <p:spPr>
          <a:xfrm>
            <a:off x="687245" y="1466850"/>
            <a:ext cx="4048041" cy="4706820"/>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Key elements to </a:t>
            </a:r>
            <a:r>
              <a:rPr lang="en-AU" sz="2000" dirty="0" err="1" smtClean="0">
                <a:latin typeface="+mj-lt"/>
                <a:cs typeface="Arial" charset="0"/>
              </a:rPr>
              <a:t>Bengalla</a:t>
            </a:r>
            <a:r>
              <a:rPr lang="en-AU" sz="2000" dirty="0" smtClean="0">
                <a:latin typeface="+mj-lt"/>
                <a:cs typeface="Arial" charset="0"/>
              </a:rPr>
              <a:t> Mine concerns: </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Potential for future impact on </a:t>
            </a:r>
            <a:r>
              <a:rPr lang="en-AU" sz="1600" dirty="0" err="1" smtClean="0">
                <a:latin typeface="+mj-lt"/>
                <a:cs typeface="Arial" charset="0"/>
              </a:rPr>
              <a:t>Bengalla</a:t>
            </a:r>
            <a:r>
              <a:rPr lang="en-AU" sz="1600" dirty="0" smtClean="0">
                <a:latin typeface="+mj-lt"/>
                <a:cs typeface="Arial" charset="0"/>
              </a:rPr>
              <a:t> Mine if an alternative </a:t>
            </a:r>
            <a:br>
              <a:rPr lang="en-AU" sz="1600" dirty="0" smtClean="0">
                <a:latin typeface="+mj-lt"/>
                <a:cs typeface="Arial" charset="0"/>
              </a:rPr>
            </a:br>
            <a:r>
              <a:rPr lang="en-AU" sz="1600" dirty="0" smtClean="0">
                <a:latin typeface="+mj-lt"/>
                <a:cs typeface="Arial" charset="0"/>
              </a:rPr>
              <a:t>long-term rail system and associated infrastructure is not approved and constructed in sufficient time.</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Potential for water discharges from Mount Pleasant Operation to </a:t>
            </a:r>
            <a:r>
              <a:rPr lang="en-AU" sz="1600" dirty="0" err="1" smtClean="0">
                <a:latin typeface="+mj-lt"/>
                <a:cs typeface="Arial" charset="0"/>
              </a:rPr>
              <a:t>Bengalla</a:t>
            </a:r>
            <a:r>
              <a:rPr lang="en-AU" sz="1600" dirty="0" smtClean="0">
                <a:latin typeface="+mj-lt"/>
                <a:cs typeface="Arial" charset="0"/>
              </a:rPr>
              <a:t> Mine water management area.</a:t>
            </a: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2000" dirty="0" smtClean="0">
              <a:latin typeface="+mj-lt"/>
              <a:cs typeface="Arial" charset="0"/>
            </a:endParaRPr>
          </a:p>
        </p:txBody>
      </p:sp>
      <p:pic>
        <p:nvPicPr>
          <p:cNvPr id="12" name="Picture 11"/>
          <p:cNvPicPr>
            <a:picLocks noChangeAspect="1"/>
          </p:cNvPicPr>
          <p:nvPr/>
        </p:nvPicPr>
        <p:blipFill>
          <a:blip r:embed="rId5" cstate="print"/>
          <a:stretch>
            <a:fillRect/>
          </a:stretch>
        </p:blipFill>
        <p:spPr>
          <a:xfrm>
            <a:off x="4808764" y="1466850"/>
            <a:ext cx="4798784" cy="5769171"/>
          </a:xfrm>
          <a:prstGeom prst="rect">
            <a:avLst/>
          </a:prstGeom>
        </p:spPr>
      </p:pic>
      <p:sp>
        <p:nvSpPr>
          <p:cNvPr id="9" name="TextBox 8"/>
          <p:cNvSpPr txBox="1"/>
          <p:nvPr/>
        </p:nvSpPr>
        <p:spPr>
          <a:xfrm>
            <a:off x="6840765" y="2435710"/>
            <a:ext cx="914400" cy="914400"/>
          </a:xfrm>
          <a:prstGeom prst="rect">
            <a:avLst/>
          </a:prstGeom>
          <a:noFill/>
        </p:spPr>
        <p:txBody>
          <a:bodyPr wrap="none" rtlCol="0">
            <a:noAutofit/>
          </a:bodyPr>
          <a:lstStyle/>
          <a:p>
            <a:r>
              <a:rPr lang="en-AU" sz="2400" b="1" dirty="0" smtClean="0">
                <a:latin typeface="+mj-lt"/>
              </a:rPr>
              <a:t>2021</a:t>
            </a:r>
            <a:endParaRPr lang="en-AU" sz="2400" b="1" dirty="0">
              <a:latin typeface="+mj-lt"/>
            </a:endParaRPr>
          </a:p>
        </p:txBody>
      </p:sp>
    </p:spTree>
    <p:custDataLst>
      <p:tags r:id="rId1"/>
    </p:custDataLst>
    <p:extLst>
      <p:ext uri="{BB962C8B-B14F-4D97-AF65-F5344CB8AC3E}">
        <p14:creationId xmlns:p14="http://schemas.microsoft.com/office/powerpoint/2010/main" val="27587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05500" y="7338290"/>
            <a:ext cx="302050" cy="180109"/>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20</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err="1"/>
              <a:t>Bengalla</a:t>
            </a:r>
            <a:r>
              <a:rPr lang="en-US" dirty="0"/>
              <a:t> Mine Concerns and Resolution  </a:t>
            </a:r>
          </a:p>
        </p:txBody>
      </p:sp>
      <p:sp>
        <p:nvSpPr>
          <p:cNvPr id="9" name="Content Placeholder 2"/>
          <p:cNvSpPr txBox="1">
            <a:spLocks/>
          </p:cNvSpPr>
          <p:nvPr/>
        </p:nvSpPr>
        <p:spPr>
          <a:xfrm>
            <a:off x="687245" y="1466851"/>
            <a:ext cx="8872660" cy="5848349"/>
          </a:xfrm>
          <a:prstGeom prst="rect">
            <a:avLst/>
          </a:prstGeom>
        </p:spPr>
        <p:txBody>
          <a:bodyPr vert="horz" lIns="45720" tIns="22860" rIns="45720" bIns="22860" rtlCol="0">
            <a:normAutofit fontScale="250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20000"/>
              </a:lnSpc>
              <a:spcBef>
                <a:spcPts val="1200"/>
              </a:spcBef>
              <a:spcAft>
                <a:spcPts val="0"/>
              </a:spcAft>
              <a:buClr>
                <a:srgbClr val="A72B2B"/>
              </a:buClr>
              <a:buSzPct val="120000"/>
              <a:buFont typeface="Wingdings" panose="05000000000000000000" pitchFamily="2" charset="2"/>
              <a:buChar char="§"/>
            </a:pPr>
            <a:r>
              <a:rPr lang="en-AU" sz="8000" dirty="0" err="1">
                <a:latin typeface="+mj-lt"/>
                <a:cs typeface="Arial" charset="0"/>
              </a:rPr>
              <a:t>Bengalla</a:t>
            </a:r>
            <a:r>
              <a:rPr lang="en-AU" sz="8000" dirty="0">
                <a:latin typeface="+mj-lt"/>
                <a:cs typeface="Arial" charset="0"/>
              </a:rPr>
              <a:t> and MACH Energy resolved these concerns and issued a joint statement</a:t>
            </a:r>
            <a:r>
              <a:rPr lang="en-AU" sz="8000" dirty="0" smtClean="0">
                <a:latin typeface="+mj-lt"/>
                <a:cs typeface="Arial" charset="0"/>
              </a:rPr>
              <a:t>:</a:t>
            </a:r>
            <a:br>
              <a:rPr lang="en-AU" sz="8000" dirty="0" smtClean="0">
                <a:latin typeface="+mj-lt"/>
                <a:cs typeface="Arial" charset="0"/>
              </a:rPr>
            </a:br>
            <a:endParaRPr lang="en-AU" sz="5600" i="1" dirty="0" smtClean="0">
              <a:latin typeface="+mj-lt"/>
            </a:endParaRPr>
          </a:p>
          <a:p>
            <a:pPr marL="540000" lvl="1" indent="-270000" algn="l">
              <a:lnSpc>
                <a:spcPct val="120000"/>
              </a:lnSpc>
              <a:spcBef>
                <a:spcPts val="600"/>
              </a:spcBef>
              <a:spcAft>
                <a:spcPts val="600"/>
              </a:spcAft>
              <a:buClr>
                <a:srgbClr val="A72B2B"/>
              </a:buClr>
              <a:buSzPct val="120000"/>
              <a:buFont typeface="Arial" panose="020B0604020202020204" pitchFamily="34" charset="0"/>
              <a:buChar char="•"/>
            </a:pPr>
            <a:r>
              <a:rPr lang="en-AU" sz="5600" b="1" i="1" dirty="0" smtClean="0">
                <a:latin typeface="+mj-lt"/>
              </a:rPr>
              <a:t>MACH has agreed to remove its existing, short-term rail and other infrastructure</a:t>
            </a:r>
            <a:r>
              <a:rPr lang="en-AU" sz="5600" i="1" dirty="0" smtClean="0">
                <a:latin typeface="+mj-lt"/>
              </a:rPr>
              <a:t>, … </a:t>
            </a:r>
            <a:r>
              <a:rPr lang="en-AU" sz="5600" b="1" i="1" dirty="0" smtClean="0">
                <a:latin typeface="+mj-lt"/>
              </a:rPr>
              <a:t>by </a:t>
            </a:r>
            <a:br>
              <a:rPr lang="en-AU" sz="5600" b="1" i="1" dirty="0" smtClean="0">
                <a:latin typeface="+mj-lt"/>
              </a:rPr>
            </a:br>
            <a:r>
              <a:rPr lang="en-AU" sz="5600" b="1" i="1" dirty="0" smtClean="0">
                <a:latin typeface="+mj-lt"/>
              </a:rPr>
              <a:t>31 October 2022 </a:t>
            </a:r>
            <a:r>
              <a:rPr lang="en-AU" sz="5600" i="1" dirty="0" smtClean="0">
                <a:latin typeface="+mj-lt"/>
              </a:rPr>
              <a:t>in order to make way for continuation of </a:t>
            </a:r>
            <a:r>
              <a:rPr lang="en-AU" sz="5600" i="1" dirty="0" err="1" smtClean="0">
                <a:latin typeface="+mj-lt"/>
              </a:rPr>
              <a:t>Bengalla's</a:t>
            </a:r>
            <a:r>
              <a:rPr lang="en-AU" sz="5600" i="1" dirty="0" smtClean="0">
                <a:latin typeface="+mj-lt"/>
              </a:rPr>
              <a:t> mining operations south of Wybong Road.</a:t>
            </a:r>
          </a:p>
          <a:p>
            <a:pPr marL="540000" lvl="1" indent="-270000" algn="l">
              <a:lnSpc>
                <a:spcPct val="120000"/>
              </a:lnSpc>
              <a:spcBef>
                <a:spcPts val="600"/>
              </a:spcBef>
              <a:spcAft>
                <a:spcPts val="600"/>
              </a:spcAft>
              <a:buClr>
                <a:srgbClr val="A72B2B"/>
              </a:buClr>
              <a:buSzPct val="120000"/>
              <a:buFont typeface="Arial" panose="020B0604020202020204" pitchFamily="34" charset="0"/>
              <a:buChar char="•"/>
            </a:pPr>
            <a:r>
              <a:rPr lang="en-AU" sz="5600" i="1" dirty="0" smtClean="0">
                <a:latin typeface="+mj-lt"/>
              </a:rPr>
              <a:t>…</a:t>
            </a:r>
            <a:endParaRPr lang="en-AU" sz="5600" i="1" dirty="0">
              <a:latin typeface="+mj-lt"/>
            </a:endParaRPr>
          </a:p>
          <a:p>
            <a:pPr marL="540000" lvl="1" indent="-270000" algn="l">
              <a:lnSpc>
                <a:spcPct val="120000"/>
              </a:lnSpc>
              <a:spcBef>
                <a:spcPts val="600"/>
              </a:spcBef>
              <a:spcAft>
                <a:spcPts val="600"/>
              </a:spcAft>
              <a:buClr>
                <a:srgbClr val="A72B2B"/>
              </a:buClr>
              <a:buSzPct val="120000"/>
              <a:buFont typeface="Arial" panose="020B0604020202020204" pitchFamily="34" charset="0"/>
              <a:buChar char="•"/>
            </a:pPr>
            <a:r>
              <a:rPr lang="en-AU" sz="5600" b="1" i="1" dirty="0" err="1" smtClean="0">
                <a:latin typeface="+mj-lt"/>
              </a:rPr>
              <a:t>Bengalla</a:t>
            </a:r>
            <a:r>
              <a:rPr lang="en-AU" sz="5600" b="1" i="1" dirty="0" smtClean="0">
                <a:latin typeface="+mj-lt"/>
              </a:rPr>
              <a:t> </a:t>
            </a:r>
            <a:r>
              <a:rPr lang="en-AU" sz="5600" b="1" i="1" dirty="0">
                <a:latin typeface="+mj-lt"/>
              </a:rPr>
              <a:t>has agreed to pay $12 million to MACH</a:t>
            </a:r>
            <a:r>
              <a:rPr lang="en-AU" sz="5600" i="1" dirty="0">
                <a:latin typeface="+mj-lt"/>
              </a:rPr>
              <a:t>, by instalments (with the first instalment anticipated to be payable in about one month and the final instalment due after MACH has performed the last of its obligations described above).</a:t>
            </a:r>
          </a:p>
          <a:p>
            <a:pPr marL="540000" lvl="1" indent="-270000" algn="l">
              <a:lnSpc>
                <a:spcPct val="120000"/>
              </a:lnSpc>
              <a:spcBef>
                <a:spcPts val="600"/>
              </a:spcBef>
              <a:spcAft>
                <a:spcPts val="0"/>
              </a:spcAft>
              <a:buClr>
                <a:srgbClr val="A72B2B"/>
              </a:buClr>
              <a:buSzPct val="120000"/>
              <a:buFont typeface="Arial" panose="020B0604020202020204" pitchFamily="34" charset="0"/>
              <a:buChar char="•"/>
            </a:pPr>
            <a:r>
              <a:rPr lang="en-AU" sz="5600" i="1" dirty="0" smtClean="0">
                <a:latin typeface="+mj-lt"/>
              </a:rPr>
              <a:t>MACH </a:t>
            </a:r>
            <a:r>
              <a:rPr lang="en-AU" sz="5600" i="1" dirty="0">
                <a:latin typeface="+mj-lt"/>
              </a:rPr>
              <a:t>and </a:t>
            </a:r>
            <a:r>
              <a:rPr lang="en-AU" sz="5600" i="1" dirty="0" err="1">
                <a:latin typeface="+mj-lt"/>
              </a:rPr>
              <a:t>Bengalla</a:t>
            </a:r>
            <a:r>
              <a:rPr lang="en-AU" sz="5600" i="1" dirty="0">
                <a:latin typeface="+mj-lt"/>
              </a:rPr>
              <a:t> have agreed, as adjoining land owners and mining operators, that they will act in good faith to enable each project to undertake its operations without unreasonable interference from the other (including in relation to operational matters, regulatory approvals and future development within their respective mining tenements).</a:t>
            </a:r>
          </a:p>
          <a:p>
            <a:pPr marL="540000" lvl="1" algn="l">
              <a:lnSpc>
                <a:spcPct val="120000"/>
              </a:lnSpc>
              <a:spcBef>
                <a:spcPts val="600"/>
              </a:spcBef>
              <a:spcAft>
                <a:spcPts val="600"/>
              </a:spcAft>
            </a:pPr>
            <a:r>
              <a:rPr lang="en-AU" sz="5600" i="1" dirty="0" smtClean="0">
                <a:latin typeface="+mj-lt"/>
              </a:rPr>
              <a:t/>
            </a:r>
            <a:br>
              <a:rPr lang="en-AU" sz="5600" i="1" dirty="0" smtClean="0">
                <a:latin typeface="+mj-lt"/>
              </a:rPr>
            </a:br>
            <a:r>
              <a:rPr lang="en-AU" sz="5600" b="1" i="1" dirty="0" smtClean="0">
                <a:latin typeface="+mj-lt"/>
              </a:rPr>
              <a:t>The </a:t>
            </a:r>
            <a:r>
              <a:rPr lang="en-AU" sz="5600" b="1" i="1" dirty="0">
                <a:latin typeface="+mj-lt"/>
              </a:rPr>
              <a:t>relocation of MACH's Infrastructure from </a:t>
            </a:r>
            <a:r>
              <a:rPr lang="en-AU" sz="5600" b="1" i="1" dirty="0" err="1">
                <a:latin typeface="+mj-lt"/>
              </a:rPr>
              <a:t>Bengalla's</a:t>
            </a:r>
            <a:r>
              <a:rPr lang="en-AU" sz="5600" b="1" i="1" dirty="0">
                <a:latin typeface="+mj-lt"/>
              </a:rPr>
              <a:t> approved expansion area was always intended under each mine's relevant approvals </a:t>
            </a:r>
            <a:r>
              <a:rPr lang="en-AU" sz="5600" i="1" dirty="0">
                <a:latin typeface="+mj-lt"/>
              </a:rPr>
              <a:t>and will allow operations at both mines to continue unimpeded. The continued operation of both mines will generate significant economic benefit for the local community and the State of New South Wales</a:t>
            </a:r>
            <a:r>
              <a:rPr lang="en-AU" sz="5600" i="1" dirty="0" smtClean="0">
                <a:latin typeface="+mj-lt"/>
              </a:rPr>
              <a:t>.</a:t>
            </a:r>
            <a:br>
              <a:rPr lang="en-AU" sz="5600" i="1" dirty="0" smtClean="0">
                <a:latin typeface="+mj-lt"/>
              </a:rPr>
            </a:br>
            <a:endParaRPr lang="en-AU" sz="5600" i="1" dirty="0" smtClean="0">
              <a:latin typeface="+mj-lt"/>
            </a:endParaRPr>
          </a:p>
          <a:p>
            <a:pPr marL="270000" lvl="1" indent="-270000" algn="l">
              <a:lnSpc>
                <a:spcPct val="120000"/>
              </a:lnSpc>
              <a:spcBef>
                <a:spcPts val="600"/>
              </a:spcBef>
              <a:spcAft>
                <a:spcPts val="1200"/>
              </a:spcAft>
              <a:buClr>
                <a:srgbClr val="A72B2B"/>
              </a:buClr>
              <a:buSzPct val="120000"/>
              <a:buFont typeface="Wingdings" panose="05000000000000000000" pitchFamily="2" charset="2"/>
              <a:buChar char="§"/>
            </a:pPr>
            <a:r>
              <a:rPr lang="en-AU" sz="8000" dirty="0" smtClean="0">
                <a:latin typeface="+mj-lt"/>
                <a:cs typeface="Arial" charset="0"/>
              </a:rPr>
              <a:t>The Department’s draft modified Development Consent conditions reflect the agreed outcome.</a:t>
            </a:r>
          </a:p>
          <a:p>
            <a:pPr marL="1588" lvl="1" algn="l">
              <a:lnSpc>
                <a:spcPct val="100000"/>
              </a:lnSpc>
              <a:spcBef>
                <a:spcPts val="1200"/>
              </a:spcBef>
              <a:spcAft>
                <a:spcPts val="1200"/>
              </a:spcAft>
              <a:buClr>
                <a:srgbClr val="A72B2B"/>
              </a:buClr>
              <a:buSzPct val="120000"/>
              <a:tabLst>
                <a:tab pos="228600" algn="l"/>
              </a:tabLst>
            </a:pPr>
            <a:endParaRPr lang="en-AU" sz="2000" dirty="0" smtClean="0">
              <a:latin typeface="+mj-lt"/>
              <a:cs typeface="Arial" charset="0"/>
            </a:endParaRPr>
          </a:p>
        </p:txBody>
      </p:sp>
    </p:spTree>
    <p:custDataLst>
      <p:tags r:id="rId1"/>
    </p:custDataLst>
    <p:extLst>
      <p:ext uri="{BB962C8B-B14F-4D97-AF65-F5344CB8AC3E}">
        <p14:creationId xmlns:p14="http://schemas.microsoft.com/office/powerpoint/2010/main" val="4059412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05500" y="7338290"/>
            <a:ext cx="302050" cy="180109"/>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21</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Potential Residual Concerns</a:t>
            </a:r>
            <a:endParaRPr lang="en-US" dirty="0"/>
          </a:p>
        </p:txBody>
      </p:sp>
      <p:sp>
        <p:nvSpPr>
          <p:cNvPr id="9" name="Content Placeholder 2"/>
          <p:cNvSpPr txBox="1">
            <a:spLocks/>
          </p:cNvSpPr>
          <p:nvPr/>
        </p:nvSpPr>
        <p:spPr>
          <a:xfrm>
            <a:off x="725746" y="1255095"/>
            <a:ext cx="8872660" cy="5758612"/>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smtClean="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smtClean="0">
              <a:latin typeface="+mj-lt"/>
              <a:cs typeface="Arial" charset="0"/>
            </a:endParaRPr>
          </a:p>
          <a:p>
            <a:pPr marL="1588" lvl="1" algn="l">
              <a:lnSpc>
                <a:spcPct val="100000"/>
              </a:lnSpc>
              <a:spcBef>
                <a:spcPts val="1200"/>
              </a:spcBef>
              <a:spcAft>
                <a:spcPts val="1200"/>
              </a:spcAft>
              <a:buClr>
                <a:srgbClr val="A72B2B"/>
              </a:buClr>
              <a:buSzPct val="120000"/>
              <a:tabLst>
                <a:tab pos="228600" algn="l"/>
              </a:tabLst>
            </a:pPr>
            <a:endParaRPr lang="en-AU" sz="2000" dirty="0" smtClean="0">
              <a:latin typeface="+mj-lt"/>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50952877"/>
              </p:ext>
            </p:extLst>
          </p:nvPr>
        </p:nvGraphicFramePr>
        <p:xfrm>
          <a:off x="751115" y="1434164"/>
          <a:ext cx="8850085" cy="5029200"/>
        </p:xfrm>
        <a:graphic>
          <a:graphicData uri="http://schemas.openxmlformats.org/drawingml/2006/table">
            <a:tbl>
              <a:tblPr firstRow="1">
                <a:tableStyleId>{69012ECD-51FC-41F1-AA8D-1B2483CD663E}</a:tableStyleId>
              </a:tblPr>
              <a:tblGrid>
                <a:gridCol w="3012622"/>
                <a:gridCol w="5837463"/>
              </a:tblGrid>
              <a:tr h="0">
                <a:tc>
                  <a:txBody>
                    <a:bodyPr/>
                    <a:lstStyle/>
                    <a:p>
                      <a:pPr algn="ctr"/>
                      <a:r>
                        <a:rPr lang="en-AU" sz="1200" dirty="0" smtClean="0">
                          <a:latin typeface="+mj-lt"/>
                        </a:rPr>
                        <a:t>Concern</a:t>
                      </a:r>
                      <a:r>
                        <a:rPr lang="en-AU" sz="1200" baseline="0" dirty="0" smtClean="0">
                          <a:latin typeface="+mj-lt"/>
                        </a:rPr>
                        <a:t> / Issue</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2727"/>
                    </a:solidFill>
                  </a:tcPr>
                </a:tc>
                <a:tc>
                  <a:txBody>
                    <a:bodyPr/>
                    <a:lstStyle/>
                    <a:p>
                      <a:pPr algn="ctr"/>
                      <a:r>
                        <a:rPr lang="en-AU" sz="1200" dirty="0" smtClean="0">
                          <a:latin typeface="+mj-lt"/>
                        </a:rPr>
                        <a:t>MACH Energy</a:t>
                      </a:r>
                      <a:r>
                        <a:rPr lang="en-AU" sz="1200" baseline="0" dirty="0" smtClean="0">
                          <a:latin typeface="+mj-lt"/>
                        </a:rPr>
                        <a:t> Response</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2727"/>
                    </a:solidFill>
                  </a:tcPr>
                </a:tc>
              </a:tr>
              <a:tr h="370840">
                <a:tc>
                  <a:txBody>
                    <a:bodyPr/>
                    <a:lstStyle/>
                    <a:p>
                      <a:r>
                        <a:rPr lang="en-AU" sz="1200" kern="1200" dirty="0" smtClean="0">
                          <a:latin typeface="+mj-lt"/>
                        </a:rPr>
                        <a:t>The Development Consent is out of date.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The Development Consent was fully modernised by the Department in 2011 </a:t>
                      </a:r>
                      <a:br>
                        <a:rPr lang="en-AU" sz="1200" u="none" kern="1200" dirty="0" smtClean="0">
                          <a:latin typeface="+mj-lt"/>
                        </a:rPr>
                      </a:br>
                      <a:r>
                        <a:rPr lang="en-AU" sz="1200" u="none" kern="1200" dirty="0" smtClean="0">
                          <a:latin typeface="+mj-lt"/>
                        </a:rPr>
                        <a:t>(Mod 1) and would be further contemporised if Mod 3 is approved. </a:t>
                      </a:r>
                      <a:br>
                        <a:rPr lang="en-AU" sz="1200" u="none" kern="1200" dirty="0" smtClean="0">
                          <a:latin typeface="+mj-lt"/>
                        </a:rPr>
                      </a:br>
                      <a:r>
                        <a:rPr lang="en-AU" sz="1200" u="none" kern="1200" dirty="0" smtClean="0">
                          <a:latin typeface="+mj-lt"/>
                        </a:rPr>
                        <a:t> </a:t>
                      </a:r>
                    </a:p>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MACH Energy has</a:t>
                      </a:r>
                      <a:r>
                        <a:rPr lang="en-AU" sz="1200" u="none" kern="1200" baseline="0" dirty="0" smtClean="0">
                          <a:latin typeface="+mj-lt"/>
                        </a:rPr>
                        <a:t> a contemporary EPL and management plans.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AU" sz="1200" kern="1200" dirty="0" smtClean="0">
                          <a:latin typeface="+mj-lt"/>
                        </a:rPr>
                        <a:t>Mod 3 is effectively a </a:t>
                      </a:r>
                      <a:r>
                        <a:rPr lang="en-AU" sz="1200" kern="1200" dirty="0" err="1" smtClean="0">
                          <a:latin typeface="+mj-lt"/>
                        </a:rPr>
                        <a:t>greenfield</a:t>
                      </a:r>
                      <a:r>
                        <a:rPr lang="en-AU" sz="1200" kern="1200" dirty="0" smtClean="0">
                          <a:latin typeface="+mj-lt"/>
                        </a:rPr>
                        <a:t> proposal that would have unforeseen cumulative impacts.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Mod 3 is a proposed modification to a major approved and operating mine that is being developed consistent with existing State and Commonwealth approvals.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AU" sz="1200" kern="1200" dirty="0" smtClean="0">
                          <a:latin typeface="+mj-lt"/>
                        </a:rPr>
                        <a:t>If a life extension is approved, it should be for less than 6 years.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The proposed extension period has been adopted to provide investment certainty while a SSD application is prepared and progresses through the NSW major project assessment stages.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AU" sz="1200" kern="1200" dirty="0" smtClean="0">
                          <a:latin typeface="+mj-lt"/>
                        </a:rPr>
                        <a:t>MACH Energy would derive a haulage cost benefit from the extension.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Mod</a:t>
                      </a:r>
                      <a:r>
                        <a:rPr lang="en-AU" sz="1200" u="none" kern="1200" baseline="0" dirty="0" smtClean="0">
                          <a:latin typeface="+mj-lt"/>
                        </a:rPr>
                        <a:t> 3 is a</a:t>
                      </a:r>
                      <a:r>
                        <a:rPr lang="en-AU" sz="1200" u="none" kern="1200" dirty="0" smtClean="0">
                          <a:latin typeface="+mj-lt"/>
                        </a:rPr>
                        <a:t>n opportunity for MACH Energy to improve the design of the Mount Pleasant Operation emplacement final landform.</a:t>
                      </a:r>
                      <a:br>
                        <a:rPr lang="en-AU" sz="1200" u="none" kern="1200" dirty="0" smtClean="0">
                          <a:latin typeface="+mj-lt"/>
                        </a:rPr>
                      </a:br>
                      <a:endParaRPr lang="en-AU" sz="1200" u="none" kern="1200" dirty="0" smtClean="0">
                        <a:latin typeface="+mj-lt"/>
                      </a:endParaRPr>
                    </a:p>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I</a:t>
                      </a:r>
                      <a:r>
                        <a:rPr lang="en-AU" sz="1200" u="none" kern="1200" baseline="0" dirty="0" smtClean="0">
                          <a:latin typeface="+mj-lt"/>
                        </a:rPr>
                        <a:t>ncluding </a:t>
                      </a:r>
                      <a:r>
                        <a:rPr lang="en-AU" sz="1200" u="none" kern="1200" dirty="0" smtClean="0">
                          <a:latin typeface="+mj-lt"/>
                        </a:rPr>
                        <a:t>its appearance from key public vantage points, in recognition of community concerns.   </a:t>
                      </a:r>
                      <a:endParaRPr lang="en-AU" sz="1200" u="none"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AU" sz="1200" kern="1200" dirty="0" smtClean="0">
                          <a:latin typeface="+mj-lt"/>
                        </a:rPr>
                        <a:t>Noise and dust impacts in the region are already intolerable and Mod 3 would exacerbate this.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The Modification would not materially alter the approved noise and dust impacts of the Mount Pleasant Operation. </a:t>
                      </a:r>
                      <a:br>
                        <a:rPr lang="en-AU" sz="1200" u="none" kern="1200" dirty="0" smtClean="0">
                          <a:latin typeface="+mj-lt"/>
                        </a:rPr>
                      </a:br>
                      <a:endParaRPr lang="en-AU" sz="1200" u="none" kern="1200" dirty="0" smtClean="0">
                        <a:latin typeface="+mj-lt"/>
                      </a:endParaRPr>
                    </a:p>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The Modification would be conducted in accordance with the conditions set out by the NSW Government in the Development Consent and EPL. </a:t>
                      </a:r>
                      <a:endParaRPr lang="en-AU" sz="1200" u="none"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AU" sz="1200" kern="1200" dirty="0" smtClean="0">
                          <a:latin typeface="+mj-lt"/>
                        </a:rPr>
                        <a:t>MACH Energy’s community donations program or consultation with local landholders has not been comprehensive. </a:t>
                      </a:r>
                      <a:endParaRPr lang="en-AU" sz="1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0000" marR="0" lvl="2" indent="-270000" algn="l" defTabSz="914400" rtl="0" eaLnBrk="1" fontAlgn="auto" latinLnBrk="0" hangingPunct="1">
                        <a:lnSpc>
                          <a:spcPct val="100000"/>
                        </a:lnSpc>
                        <a:spcBef>
                          <a:spcPts val="0"/>
                        </a:spcBef>
                        <a:spcAft>
                          <a:spcPts val="0"/>
                        </a:spcAft>
                        <a:buClr>
                          <a:srgbClr val="A72B2B"/>
                        </a:buClr>
                        <a:buSzTx/>
                        <a:buFont typeface="Arial" panose="020B0604020202020204" pitchFamily="34" charset="0"/>
                        <a:buChar char="•"/>
                        <a:tabLst/>
                        <a:defRPr/>
                      </a:pPr>
                      <a:r>
                        <a:rPr lang="en-AU" sz="1200" u="none" kern="1200" dirty="0" smtClean="0">
                          <a:latin typeface="+mj-lt"/>
                        </a:rPr>
                        <a:t>As MACH Energy progressively builds up its workforce and presence in the community it intends to continue establishing positive relationships with the local community and community organisations.</a:t>
                      </a:r>
                      <a:endParaRPr lang="en-AU" sz="1200" u="none"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1631435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05500" y="7338290"/>
            <a:ext cx="302050" cy="180109"/>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22</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Key Positives Raised in Submissions</a:t>
            </a:r>
            <a:endParaRPr lang="en-US" dirty="0"/>
          </a:p>
        </p:txBody>
      </p:sp>
      <p:sp>
        <p:nvSpPr>
          <p:cNvPr id="9" name="Content Placeholder 2"/>
          <p:cNvSpPr txBox="1">
            <a:spLocks/>
          </p:cNvSpPr>
          <p:nvPr/>
        </p:nvSpPr>
        <p:spPr>
          <a:xfrm>
            <a:off x="687245" y="1466851"/>
            <a:ext cx="8872660" cy="5758612"/>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The </a:t>
            </a:r>
            <a:r>
              <a:rPr lang="en-AU" sz="2000" dirty="0">
                <a:latin typeface="+mj-lt"/>
                <a:cs typeface="Arial" charset="0"/>
              </a:rPr>
              <a:t>most commonly raised points in supporting submissions pertained to</a:t>
            </a:r>
            <a:r>
              <a:rPr lang="en-AU" sz="2000" dirty="0" smtClean="0">
                <a:latin typeface="+mj-lt"/>
                <a:cs typeface="Arial" charset="0"/>
              </a:rPr>
              <a:t>:</a:t>
            </a:r>
            <a:endParaRPr lang="en-AU" sz="4800" dirty="0">
              <a:latin typeface="+mj-lt"/>
            </a:endParaRP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1600" dirty="0" smtClean="0">
                <a:latin typeface="+mj-lt"/>
                <a:cs typeface="Arial" charset="0"/>
              </a:rPr>
              <a:t>Employment opportunities.</a:t>
            </a:r>
            <a:endParaRPr lang="en-AU" sz="1600" dirty="0">
              <a:latin typeface="+mj-lt"/>
              <a:cs typeface="Arial" charset="0"/>
            </a:endParaRP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1600" dirty="0" smtClean="0">
                <a:latin typeface="+mj-lt"/>
                <a:cs typeface="Arial" charset="0"/>
              </a:rPr>
              <a:t>Potential </a:t>
            </a:r>
            <a:r>
              <a:rPr lang="en-AU" sz="1600" dirty="0">
                <a:latin typeface="+mj-lt"/>
                <a:cs typeface="Arial" charset="0"/>
              </a:rPr>
              <a:t>economic flow-on effects to the local and regional </a:t>
            </a:r>
            <a:r>
              <a:rPr lang="en-AU" sz="1600" dirty="0" smtClean="0">
                <a:latin typeface="+mj-lt"/>
                <a:cs typeface="Arial" charset="0"/>
              </a:rPr>
              <a:t>economies.</a:t>
            </a:r>
            <a:endParaRPr lang="en-AU" sz="1600" dirty="0">
              <a:latin typeface="+mj-lt"/>
              <a:cs typeface="Arial" charset="0"/>
            </a:endParaRP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1600" dirty="0" smtClean="0">
                <a:latin typeface="+mj-lt"/>
                <a:cs typeface="Arial" charset="0"/>
              </a:rPr>
              <a:t>Social </a:t>
            </a:r>
            <a:r>
              <a:rPr lang="en-AU" sz="1600" dirty="0">
                <a:latin typeface="+mj-lt"/>
                <a:cs typeface="Arial" charset="0"/>
              </a:rPr>
              <a:t>benefits that mining employment can </a:t>
            </a:r>
            <a:r>
              <a:rPr lang="en-AU" sz="1600" dirty="0" smtClean="0">
                <a:latin typeface="+mj-lt"/>
                <a:cs typeface="Arial" charset="0"/>
              </a:rPr>
              <a:t>provide.</a:t>
            </a:r>
            <a:endParaRPr lang="en-AU" sz="1600" dirty="0">
              <a:latin typeface="+mj-lt"/>
              <a:cs typeface="Arial" charset="0"/>
            </a:endParaRP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1600" dirty="0" smtClean="0">
                <a:latin typeface="+mj-lt"/>
                <a:cs typeface="Arial" charset="0"/>
              </a:rPr>
              <a:t>Revised </a:t>
            </a:r>
            <a:r>
              <a:rPr lang="en-AU" sz="1600" dirty="0">
                <a:latin typeface="+mj-lt"/>
                <a:cs typeface="Arial" charset="0"/>
              </a:rPr>
              <a:t>Eastern Out of Pit Emplacement landform design constitutes an improvement on the existing </a:t>
            </a:r>
            <a:r>
              <a:rPr lang="en-AU" sz="1600" dirty="0" smtClean="0">
                <a:latin typeface="+mj-lt"/>
                <a:cs typeface="Arial" charset="0"/>
              </a:rPr>
              <a:t>design.</a:t>
            </a:r>
            <a:endParaRPr lang="en-AU" sz="1600" dirty="0">
              <a:latin typeface="+mj-lt"/>
              <a:cs typeface="Arial" charset="0"/>
            </a:endParaRP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1600" dirty="0">
                <a:latin typeface="+mj-lt"/>
                <a:cs typeface="Arial" charset="0"/>
              </a:rPr>
              <a:t>I</a:t>
            </a:r>
            <a:r>
              <a:rPr lang="en-AU" sz="1600" dirty="0" smtClean="0">
                <a:latin typeface="+mj-lt"/>
                <a:cs typeface="Arial" charset="0"/>
              </a:rPr>
              <a:t>ncreased </a:t>
            </a:r>
            <a:r>
              <a:rPr lang="en-AU" sz="1600" dirty="0">
                <a:latin typeface="+mj-lt"/>
                <a:cs typeface="Arial" charset="0"/>
              </a:rPr>
              <a:t>business turnover for local suppliers and </a:t>
            </a:r>
            <a:r>
              <a:rPr lang="en-AU" sz="1600" dirty="0" smtClean="0">
                <a:latin typeface="+mj-lt"/>
                <a:cs typeface="Arial" charset="0"/>
              </a:rPr>
              <a:t>businesses.</a:t>
            </a:r>
            <a:endParaRPr lang="en-AU" sz="16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smtClean="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smtClean="0">
              <a:latin typeface="+mj-lt"/>
              <a:cs typeface="Arial" charset="0"/>
            </a:endParaRPr>
          </a:p>
          <a:p>
            <a:pPr marL="1588" lvl="1" algn="l">
              <a:lnSpc>
                <a:spcPct val="100000"/>
              </a:lnSpc>
              <a:spcBef>
                <a:spcPts val="1200"/>
              </a:spcBef>
              <a:spcAft>
                <a:spcPts val="1200"/>
              </a:spcAft>
              <a:buClr>
                <a:srgbClr val="A72B2B"/>
              </a:buClr>
              <a:buSzPct val="120000"/>
              <a:tabLst>
                <a:tab pos="228600" algn="l"/>
              </a:tabLst>
            </a:pPr>
            <a:endParaRPr lang="en-AU" sz="2000" dirty="0" smtClean="0">
              <a:latin typeface="+mj-lt"/>
              <a:cs typeface="Arial" charset="0"/>
            </a:endParaRPr>
          </a:p>
        </p:txBody>
      </p:sp>
    </p:spTree>
    <p:custDataLst>
      <p:tags r:id="rId1"/>
    </p:custDataLst>
    <p:extLst>
      <p:ext uri="{BB962C8B-B14F-4D97-AF65-F5344CB8AC3E}">
        <p14:creationId xmlns:p14="http://schemas.microsoft.com/office/powerpoint/2010/main" val="3306883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05500" y="7338290"/>
            <a:ext cx="302050" cy="180109"/>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23</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Conclusion and Questions</a:t>
            </a:r>
            <a:endParaRPr lang="en-US" dirty="0"/>
          </a:p>
        </p:txBody>
      </p:sp>
      <p:sp>
        <p:nvSpPr>
          <p:cNvPr id="9" name="Content Placeholder 2"/>
          <p:cNvSpPr txBox="1">
            <a:spLocks/>
          </p:cNvSpPr>
          <p:nvPr/>
        </p:nvSpPr>
        <p:spPr>
          <a:xfrm>
            <a:off x="687245" y="1466851"/>
            <a:ext cx="8872660" cy="5758612"/>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Section 7 of the EA (Table 15) provides a brief summary of key environmental issues, key management measures and ongoing monitoring.   </a:t>
            </a:r>
            <a:endParaRPr lang="en-AU" sz="1600" dirty="0">
              <a:latin typeface="+mj-lt"/>
              <a:cs typeface="Arial" charset="0"/>
            </a:endParaRP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In summary, Mod 3 is </a:t>
            </a:r>
            <a:r>
              <a:rPr lang="en-AU" sz="2000" dirty="0">
                <a:latin typeface="+mj-lt"/>
                <a:cs typeface="Arial" charset="0"/>
              </a:rPr>
              <a:t>critical to </a:t>
            </a:r>
            <a:r>
              <a:rPr lang="en-AU" sz="2000" dirty="0" smtClean="0">
                <a:latin typeface="+mj-lt"/>
                <a:cs typeface="Arial" charset="0"/>
              </a:rPr>
              <a:t>MACH Energy to provide investor </a:t>
            </a:r>
            <a:r>
              <a:rPr lang="en-AU" sz="2000" dirty="0">
                <a:latin typeface="+mj-lt"/>
                <a:cs typeface="Arial" charset="0"/>
              </a:rPr>
              <a:t>confidence and </a:t>
            </a:r>
            <a:r>
              <a:rPr lang="en-AU" sz="2000" dirty="0" smtClean="0">
                <a:latin typeface="+mj-lt"/>
                <a:cs typeface="Arial" charset="0"/>
              </a:rPr>
              <a:t>facilitate preparation </a:t>
            </a:r>
            <a:r>
              <a:rPr lang="en-AU" sz="2000" dirty="0">
                <a:latin typeface="+mj-lt"/>
                <a:cs typeface="Arial" charset="0"/>
              </a:rPr>
              <a:t>and determination a new </a:t>
            </a:r>
            <a:r>
              <a:rPr lang="en-AU" sz="2000" dirty="0" smtClean="0">
                <a:latin typeface="+mj-lt"/>
                <a:cs typeface="Arial" charset="0"/>
              </a:rPr>
              <a:t>SSD application </a:t>
            </a:r>
            <a:r>
              <a:rPr lang="en-AU" sz="2000" dirty="0">
                <a:latin typeface="+mj-lt"/>
                <a:cs typeface="Arial" charset="0"/>
              </a:rPr>
              <a:t>for </a:t>
            </a:r>
            <a:r>
              <a:rPr lang="en-AU" sz="2000" dirty="0" smtClean="0">
                <a:latin typeface="+mj-lt"/>
                <a:cs typeface="Arial" charset="0"/>
              </a:rPr>
              <a:t>the Mount </a:t>
            </a:r>
            <a:r>
              <a:rPr lang="en-AU" sz="2000" dirty="0">
                <a:latin typeface="+mj-lt"/>
                <a:cs typeface="Arial" charset="0"/>
              </a:rPr>
              <a:t>Pleasant Operation. </a:t>
            </a: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a:latin typeface="+mj-lt"/>
                <a:cs typeface="Arial" charset="0"/>
              </a:rPr>
              <a:t>Thank you for the opportunity to present this overview </a:t>
            </a:r>
            <a:r>
              <a:rPr lang="en-AU" sz="2000" dirty="0" smtClean="0">
                <a:latin typeface="+mj-lt"/>
                <a:cs typeface="Arial" charset="0"/>
              </a:rPr>
              <a:t>today</a:t>
            </a:r>
            <a:r>
              <a:rPr lang="en-AU" sz="2000" dirty="0">
                <a:latin typeface="+mj-lt"/>
                <a:cs typeface="Arial" charset="0"/>
              </a:rPr>
              <a:t>.</a:t>
            </a:r>
          </a:p>
          <a:p>
            <a:pPr marL="169863" lvl="1" indent="-168275" algn="l">
              <a:lnSpc>
                <a:spcPct val="100000"/>
              </a:lnSpc>
              <a:spcBef>
                <a:spcPts val="1200"/>
              </a:spcBef>
              <a:spcAft>
                <a:spcPts val="1200"/>
              </a:spcAft>
              <a:buClr>
                <a:srgbClr val="A72B2B"/>
              </a:buClr>
              <a:buSzPct val="120000"/>
              <a:tabLst>
                <a:tab pos="228600" algn="l"/>
              </a:tabLst>
            </a:pPr>
            <a:endParaRPr lang="en-AU" sz="1800" dirty="0">
              <a:latin typeface="+mj-lt"/>
              <a:cs typeface="Arial" charset="0"/>
            </a:endParaRPr>
          </a:p>
          <a:p>
            <a:pPr marL="169863" lvl="1"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800" dirty="0" smtClean="0">
              <a:latin typeface="+mj-lt"/>
              <a:cs typeface="Arial" charset="0"/>
            </a:endParaRPr>
          </a:p>
          <a:p>
            <a:pPr marL="1588" lvl="1" algn="l">
              <a:lnSpc>
                <a:spcPct val="100000"/>
              </a:lnSpc>
              <a:spcBef>
                <a:spcPts val="1200"/>
              </a:spcBef>
              <a:spcAft>
                <a:spcPts val="1200"/>
              </a:spcAft>
              <a:buClr>
                <a:srgbClr val="A72B2B"/>
              </a:buClr>
              <a:buSzPct val="120000"/>
              <a:tabLst>
                <a:tab pos="228600" algn="l"/>
              </a:tabLst>
            </a:pPr>
            <a:endParaRPr lang="en-AU" sz="2000" dirty="0" smtClean="0">
              <a:latin typeface="+mj-lt"/>
              <a:cs typeface="Arial" charset="0"/>
            </a:endParaRPr>
          </a:p>
        </p:txBody>
      </p:sp>
    </p:spTree>
    <p:custDataLst>
      <p:tags r:id="rId1"/>
    </p:custDataLst>
    <p:extLst>
      <p:ext uri="{BB962C8B-B14F-4D97-AF65-F5344CB8AC3E}">
        <p14:creationId xmlns:p14="http://schemas.microsoft.com/office/powerpoint/2010/main" val="2653441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a:xfrm>
            <a:off x="687245" y="448685"/>
            <a:ext cx="6781800" cy="614362"/>
          </a:xfrm>
        </p:spPr>
        <p:txBody>
          <a:bodyPr/>
          <a:lstStyle/>
          <a:p>
            <a:r>
              <a:rPr lang="en-US" dirty="0" smtClean="0"/>
              <a:t>Agenda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16351612"/>
              </p:ext>
            </p:extLst>
          </p:nvPr>
        </p:nvGraphicFramePr>
        <p:xfrm>
          <a:off x="736037" y="1520404"/>
          <a:ext cx="8871511" cy="3784600"/>
        </p:xfrm>
        <a:graphic>
          <a:graphicData uri="http://schemas.openxmlformats.org/drawingml/2006/table">
            <a:tbl>
              <a:tblPr firstRow="1" bandRow="1">
                <a:tableStyleId>{5C22544A-7EE6-4342-B048-85BDC9FD1C3A}</a:tableStyleId>
              </a:tblPr>
              <a:tblGrid>
                <a:gridCol w="7322113">
                  <a:extLst>
                    <a:ext uri="{9D8B030D-6E8A-4147-A177-3AD203B41FA5}">
                      <a16:colId xmlns="" xmlns:a16="http://schemas.microsoft.com/office/drawing/2014/main" val="20000"/>
                    </a:ext>
                  </a:extLst>
                </a:gridCol>
                <a:gridCol w="1549398">
                  <a:extLst>
                    <a:ext uri="{9D8B030D-6E8A-4147-A177-3AD203B41FA5}">
                      <a16:colId xmlns="" xmlns:a16="http://schemas.microsoft.com/office/drawing/2014/main" val="20010"/>
                    </a:ext>
                  </a:extLst>
                </a:gridCol>
              </a:tblGrid>
              <a:tr h="370840">
                <a:tc>
                  <a:txBody>
                    <a:bodyPr/>
                    <a:lstStyle/>
                    <a:p>
                      <a:pPr algn="ctr"/>
                      <a:r>
                        <a:rPr lang="en-AU" sz="1400" dirty="0" smtClean="0">
                          <a:latin typeface="+mj-lt"/>
                        </a:rPr>
                        <a:t>Key Agenda Items</a:t>
                      </a:r>
                      <a:endParaRPr lang="en-AU"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2727"/>
                    </a:solidFill>
                  </a:tcPr>
                </a:tc>
                <a:tc>
                  <a:txBody>
                    <a:bodyPr/>
                    <a:lstStyle/>
                    <a:p>
                      <a:pPr algn="ctr"/>
                      <a:r>
                        <a:rPr lang="en-AU" sz="1400" b="1" kern="1200" dirty="0" smtClean="0">
                          <a:solidFill>
                            <a:schemeClr val="lt1"/>
                          </a:solidFill>
                          <a:latin typeface="+mj-lt"/>
                          <a:ea typeface="+mn-ea"/>
                          <a:cs typeface="+mn-cs"/>
                        </a:rPr>
                        <a:t>Slide</a:t>
                      </a:r>
                      <a:endParaRPr lang="en-AU" sz="1400" b="1"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2727"/>
                    </a:solidFill>
                  </a:tcPr>
                </a:tc>
                <a:extLst>
                  <a:ext uri="{0D108BD9-81ED-4DB2-BD59-A6C34878D82A}">
                    <a16:rowId xmlns="" xmlns:a16="http://schemas.microsoft.com/office/drawing/2014/main" val="10001"/>
                  </a:ext>
                </a:extLst>
              </a:tr>
              <a:tr h="317921">
                <a:tc>
                  <a:txBody>
                    <a:bodyPr/>
                    <a:lstStyle/>
                    <a:p>
                      <a:pPr marL="0" algn="l" defTabSz="914400" rtl="0" eaLnBrk="1" latinLnBrk="0" hangingPunct="1"/>
                      <a:r>
                        <a:rPr lang="en-AU" sz="1400" kern="1200" baseline="0" dirty="0" smtClean="0">
                          <a:solidFill>
                            <a:schemeClr val="dk1"/>
                          </a:solidFill>
                          <a:latin typeface="+mj-lt"/>
                          <a:ea typeface="+mn-ea"/>
                          <a:cs typeface="+mn-cs"/>
                        </a:rPr>
                        <a:t>MACH Energy overview and history</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kern="1200" baseline="0" dirty="0" smtClean="0">
                          <a:solidFill>
                            <a:schemeClr val="dk1"/>
                          </a:solidFill>
                          <a:latin typeface="+mj-lt"/>
                          <a:ea typeface="+mn-ea"/>
                          <a:cs typeface="+mn-cs"/>
                          <a:sym typeface="Wingdings" panose="05000000000000000000" pitchFamily="2" charset="2"/>
                        </a:rPr>
                        <a:t>Slides 3 to 4</a:t>
                      </a:r>
                      <a:endParaRPr lang="en-AU" sz="1400" kern="1200" baseline="0" dirty="0" smtClean="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srgbClr val="000000"/>
                          </a:solidFill>
                          <a:effectLst/>
                          <a:uLnTx/>
                          <a:uFillTx/>
                          <a:latin typeface="+mj-lt"/>
                          <a:ea typeface="+mn-ea"/>
                          <a:cs typeface="+mn-cs"/>
                        </a:rPr>
                        <a:t>Project context</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AU" sz="1400" kern="1200" baseline="0" dirty="0" smtClean="0">
                          <a:solidFill>
                            <a:schemeClr val="dk1"/>
                          </a:solidFill>
                          <a:latin typeface="+mj-lt"/>
                          <a:ea typeface="+mn-ea"/>
                          <a:cs typeface="+mn-cs"/>
                        </a:rPr>
                        <a:t>Slides 5 to 6</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srgbClr val="000000"/>
                          </a:solidFill>
                          <a:effectLst/>
                          <a:uLnTx/>
                          <a:uFillTx/>
                          <a:latin typeface="+mj-lt"/>
                          <a:ea typeface="+mn-ea"/>
                          <a:cs typeface="+mn-cs"/>
                        </a:rPr>
                        <a:t>Overview of the Modification</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AU" sz="1400" kern="1200" baseline="0" dirty="0" smtClean="0">
                          <a:solidFill>
                            <a:schemeClr val="dk1"/>
                          </a:solidFill>
                          <a:latin typeface="+mj-lt"/>
                          <a:ea typeface="+mn-ea"/>
                          <a:cs typeface="+mn-cs"/>
                          <a:sym typeface="Wingdings" panose="05000000000000000000" pitchFamily="2" charset="2"/>
                        </a:rPr>
                        <a:t>Slide 7</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7921">
                <a:tc>
                  <a:txBody>
                    <a:bodyPr/>
                    <a:lstStyle/>
                    <a:p>
                      <a:pPr marL="0" algn="l" defTabSz="914400" rtl="0" eaLnBrk="1" latinLnBrk="0" hangingPunct="1"/>
                      <a:r>
                        <a:rPr lang="en-AU" sz="1400" kern="1200" baseline="0" dirty="0" smtClean="0">
                          <a:solidFill>
                            <a:schemeClr val="dk1"/>
                          </a:solidFill>
                          <a:latin typeface="+mj-lt"/>
                          <a:ea typeface="+mn-ea"/>
                          <a:cs typeface="+mn-cs"/>
                        </a:rPr>
                        <a:t>Relationship to other MACH Energy planning applications</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AU" sz="1400" kern="1200" baseline="0" dirty="0" smtClean="0">
                          <a:solidFill>
                            <a:schemeClr val="dk1"/>
                          </a:solidFill>
                          <a:latin typeface="+mj-lt"/>
                          <a:ea typeface="+mn-ea"/>
                          <a:cs typeface="+mn-cs"/>
                        </a:rPr>
                        <a:t>Slide 8</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algn="l" defTabSz="914400" rtl="0" eaLnBrk="1" latinLnBrk="0" hangingPunct="1"/>
                      <a:r>
                        <a:rPr lang="en-AU" sz="1400" kern="1200" baseline="0" dirty="0" smtClean="0">
                          <a:solidFill>
                            <a:schemeClr val="dk1"/>
                          </a:solidFill>
                          <a:latin typeface="+mj-lt"/>
                          <a:ea typeface="+mn-ea"/>
                          <a:cs typeface="+mn-cs"/>
                        </a:rPr>
                        <a:t>The Modification and environmental assessment</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srgbClr val="000000"/>
                          </a:solidFill>
                          <a:effectLst/>
                          <a:uLnTx/>
                          <a:uFillTx/>
                          <a:latin typeface="+mj-lt"/>
                          <a:ea typeface="+mn-ea"/>
                          <a:cs typeface="+mn-cs"/>
                          <a:sym typeface="Wingdings" panose="05000000000000000000" pitchFamily="2" charset="2"/>
                        </a:rPr>
                        <a:t>Slides 9 to 18</a:t>
                      </a:r>
                      <a:endParaRPr kumimoji="0" lang="en-AU" sz="1400" b="0" i="0" u="none" strike="noStrike" kern="1200" cap="none" spc="0" normalizeH="0" baseline="0" noProof="0" dirty="0" smtClean="0">
                        <a:ln>
                          <a:noFill/>
                        </a:ln>
                        <a:solidFill>
                          <a:srgbClr val="000000"/>
                        </a:solidFill>
                        <a:effectLst/>
                        <a:uLnTx/>
                        <a:uFillTx/>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algn="l" defTabSz="914400" rtl="0" eaLnBrk="1" latinLnBrk="0" hangingPunct="1"/>
                      <a:r>
                        <a:rPr lang="en-AU" sz="1400" kern="1200" baseline="0" dirty="0" smtClean="0">
                          <a:solidFill>
                            <a:schemeClr val="dk1"/>
                          </a:solidFill>
                          <a:latin typeface="+mj-lt"/>
                          <a:ea typeface="+mn-ea"/>
                          <a:cs typeface="+mn-cs"/>
                        </a:rPr>
                        <a:t>Key issues raised in submissions</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AU" sz="1400" kern="1200" baseline="0" dirty="0" smtClean="0">
                          <a:solidFill>
                            <a:schemeClr val="dk1"/>
                          </a:solidFill>
                          <a:latin typeface="+mj-lt"/>
                          <a:ea typeface="+mn-ea"/>
                          <a:cs typeface="+mn-cs"/>
                        </a:rPr>
                        <a:t>Slides 19 to 22</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kern="1200" baseline="0" dirty="0" smtClean="0">
                          <a:solidFill>
                            <a:schemeClr val="dk1"/>
                          </a:solidFill>
                          <a:latin typeface="+mj-lt"/>
                          <a:ea typeface="+mn-ea"/>
                          <a:cs typeface="+mn-cs"/>
                        </a:rPr>
                        <a:t>Conclusion/Questions</a:t>
                      </a:r>
                      <a:endParaRPr lang="en-AU" sz="1400" kern="1200" baseline="0" dirty="0">
                        <a:solidFill>
                          <a:schemeClr val="dk1"/>
                        </a:solidFill>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0" lang="en-AU" sz="1400" b="0" i="0" u="none" strike="noStrike" kern="1200" cap="none" spc="0" normalizeH="0" baseline="0" dirty="0" smtClean="0">
                          <a:ln>
                            <a:noFill/>
                          </a:ln>
                          <a:solidFill>
                            <a:srgbClr val="000000"/>
                          </a:solidFill>
                          <a:effectLst/>
                          <a:uLnTx/>
                          <a:uFillTx/>
                          <a:latin typeface="+mj-lt"/>
                          <a:ea typeface="+mn-ea"/>
                          <a:cs typeface="+mn-cs"/>
                        </a:rPr>
                        <a:t>Slide 23</a:t>
                      </a:r>
                      <a:endParaRPr kumimoji="0" lang="en-AU" sz="1400" b="0" i="0" u="none" strike="noStrike" kern="1200" cap="none" spc="0" normalizeH="0" baseline="0" dirty="0">
                        <a:ln>
                          <a:noFill/>
                        </a:ln>
                        <a:solidFill>
                          <a:srgbClr val="000000"/>
                        </a:solidFill>
                        <a:effectLst/>
                        <a:uLnTx/>
                        <a:uFillTx/>
                        <a:latin typeface="+mj-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0"/>
          </p:nvPr>
        </p:nvSpPr>
        <p:spPr/>
        <p:txBody>
          <a:bodyPr/>
          <a:lstStyle/>
          <a:p>
            <a:r>
              <a:rPr lang="en-GB" smtClean="0"/>
              <a:t>[</a:t>
            </a:r>
            <a:r>
              <a:rPr lang="en-GB" smtClean="0">
                <a:solidFill>
                  <a:schemeClr val="tx1"/>
                </a:solidFill>
              </a:rPr>
              <a:t> </a:t>
            </a:r>
            <a:fld id="{43544112-1E7F-48D8-8D2D-016FE0BC60A7}" type="slidenum">
              <a:rPr lang="en-GB" smtClean="0">
                <a:solidFill>
                  <a:schemeClr val="tx1"/>
                </a:solidFill>
              </a:rPr>
              <a:pPr/>
              <a:t>2</a:t>
            </a:fld>
            <a:r>
              <a:rPr lang="en-GB" smtClean="0">
                <a:solidFill>
                  <a:schemeClr val="tx1"/>
                </a:solidFill>
              </a:rPr>
              <a:t> </a:t>
            </a:r>
            <a:r>
              <a:rPr lang="en-GB" smtClean="0"/>
              <a:t>]</a:t>
            </a:r>
            <a:endParaRPr lang="en-GB"/>
          </a:p>
        </p:txBody>
      </p:sp>
    </p:spTree>
    <p:custDataLst>
      <p:tags r:id="rId1"/>
    </p:custDataLst>
    <p:extLst>
      <p:ext uri="{BB962C8B-B14F-4D97-AF65-F5344CB8AC3E}">
        <p14:creationId xmlns:p14="http://schemas.microsoft.com/office/powerpoint/2010/main" val="165289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3</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a:t>MACH </a:t>
            </a:r>
            <a:r>
              <a:rPr lang="en-US" dirty="0" smtClean="0"/>
              <a:t>Energy Overview </a:t>
            </a:r>
            <a:endParaRPr lang="en-US" dirty="0"/>
          </a:p>
        </p:txBody>
      </p:sp>
      <p:sp>
        <p:nvSpPr>
          <p:cNvPr id="2" name="TextBox 1"/>
          <p:cNvSpPr txBox="1"/>
          <p:nvPr>
            <p:custDataLst>
              <p:tags r:id="rId4"/>
            </p:custDataLst>
          </p:nvPr>
        </p:nvSpPr>
        <p:spPr>
          <a:xfrm>
            <a:off x="681037" y="1210775"/>
            <a:ext cx="9110663" cy="296749"/>
          </a:xfrm>
          <a:prstGeom prst="rect">
            <a:avLst/>
          </a:prstGeom>
          <a:noFill/>
        </p:spPr>
        <p:txBody>
          <a:bodyPr wrap="square" rtlCol="0">
            <a:noAutofit/>
          </a:bodyPr>
          <a:lstStyle/>
          <a:p>
            <a:r>
              <a:rPr lang="en-GB" sz="1800" b="1" kern="0" dirty="0">
                <a:solidFill>
                  <a:srgbClr val="37404A"/>
                </a:solidFill>
                <a:latin typeface="+mj-lt"/>
              </a:rPr>
              <a:t>MACH is part of the Salim Group, one of Indonesia’s largest conglomerates</a:t>
            </a:r>
          </a:p>
        </p:txBody>
      </p:sp>
      <p:pic>
        <p:nvPicPr>
          <p:cNvPr id="2057" name="Picture 9"/>
          <p:cNvPicPr>
            <a:picLocks noChangeAspect="1" noChangeArrowheads="1"/>
          </p:cNvPicPr>
          <p:nvPr>
            <p:custDataLst>
              <p:tags r:id="rId5"/>
            </p:custDataLst>
          </p:nvPr>
        </p:nvPicPr>
        <p:blipFill rotWithShape="1">
          <a:blip r:embed="rId8" cstate="print">
            <a:extLst>
              <a:ext uri="{28A0092B-C50C-407E-A947-70E740481C1C}">
                <a14:useLocalDpi xmlns:a14="http://schemas.microsoft.com/office/drawing/2010/main" val="0"/>
              </a:ext>
            </a:extLst>
          </a:blip>
          <a:srcRect l="9074" t="23857" r="12702" b="16683"/>
          <a:stretch/>
        </p:blipFill>
        <p:spPr bwMode="auto">
          <a:xfrm>
            <a:off x="6318133" y="2407565"/>
            <a:ext cx="2031774" cy="71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custDataLst>
              <p:tags r:id="rId6"/>
            </p:custDataLst>
          </p:nvPr>
        </p:nvPicPr>
        <p:blipFill>
          <a:blip r:embed="rId9" cstate="print">
            <a:extLst>
              <a:ext uri="{BEBA8EAE-BF5A-486C-A8C5-ECC9F3942E4B}">
                <a14:imgProps xmlns:a14="http://schemas.microsoft.com/office/drawing/2010/main">
                  <a14:imgLayer r:embed="rId10">
                    <a14:imgEffect>
                      <a14:backgroundRemoval t="3667" b="96000" l="3778" r="95667">
                        <a14:foregroundMark x1="61000" y1="11333" x2="61000" y2="11333"/>
                        <a14:foregroundMark x1="15222" y1="74333" x2="15222" y2="74333"/>
                        <a14:foregroundMark x1="19444" y1="74222" x2="19444" y2="74222"/>
                        <a14:foregroundMark x1="31667" y1="76778" x2="31667" y2="76778"/>
                        <a14:foregroundMark x1="39333" y1="75889" x2="39333" y2="75889"/>
                        <a14:foregroundMark x1="48333" y1="69778" x2="48333" y2="69778"/>
                        <a14:foregroundMark x1="63778" y1="69111" x2="63778" y2="69111"/>
                        <a14:foregroundMark x1="70889" y1="70667" x2="70889" y2="70667"/>
                        <a14:foregroundMark x1="30222" y1="85000" x2="30222" y2="85000"/>
                        <a14:foregroundMark x1="37333" y1="88333" x2="37333" y2="88333"/>
                        <a14:foregroundMark x1="37333" y1="80000" x2="37333" y2="80000"/>
                        <a14:foregroundMark x1="44333" y1="83556" x2="44333" y2="83556"/>
                        <a14:foregroundMark x1="50778" y1="85889" x2="50778" y2="85889"/>
                        <a14:foregroundMark x1="60444" y1="83556" x2="60444" y2="83556"/>
                        <a14:foregroundMark x1="70556" y1="86667" x2="70556" y2="86667"/>
                        <a14:foregroundMark x1="74333" y1="85556" x2="74333" y2="85556"/>
                        <a14:backgroundMark x1="44000" y1="85556" x2="44000" y2="85556"/>
                        <a14:backgroundMark x1="64667" y1="74778" x2="64667" y2="74778"/>
                        <a14:backgroundMark x1="67778" y1="85556" x2="67778" y2="85556"/>
                      </a14:backgroundRemoval>
                    </a14:imgEffect>
                  </a14:imgLayer>
                </a14:imgProps>
              </a:ext>
              <a:ext uri="{28A0092B-C50C-407E-A947-70E740481C1C}">
                <a14:useLocalDpi xmlns:a14="http://schemas.microsoft.com/office/drawing/2010/main" val="0"/>
              </a:ext>
            </a:extLst>
          </a:blip>
          <a:srcRect/>
          <a:stretch>
            <a:fillRect/>
          </a:stretch>
        </p:blipFill>
        <p:spPr bwMode="auto">
          <a:xfrm>
            <a:off x="3719629" y="2110661"/>
            <a:ext cx="1394982" cy="120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upload.wikimedia.org/wikipedia/commons/d/de/First_Pacific_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6564" y="2096568"/>
            <a:ext cx="1692876" cy="1510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ogotypes101.com/free_vector_logo_png/56717/B8D9BED84A61CEED205C644179FA651F/PLDT"/>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422" b="89970" l="912" r="99088">
                        <a14:foregroundMark x1="50760" y1="47720" x2="50760" y2="47720"/>
                        <a14:foregroundMark x1="55623" y1="48024" x2="55623" y2="48024"/>
                        <a14:foregroundMark x1="90578" y1="46201" x2="90578" y2="46201"/>
                        <a14:foregroundMark x1="26140" y1="41033" x2="26140" y2="41033"/>
                        <a14:foregroundMark x1="24924" y1="42553" x2="24924" y2="42553"/>
                        <a14:foregroundMark x1="24012" y1="43769" x2="24012" y2="43769"/>
                        <a14:foregroundMark x1="22796" y1="45897" x2="22796" y2="45897"/>
                        <a14:foregroundMark x1="25532" y1="51672" x2="25532" y2="51672"/>
                        <a14:foregroundMark x1="25836" y1="54103" x2="25836" y2="54103"/>
                        <a14:foregroundMark x1="26444" y1="55927" x2="26444" y2="55927"/>
                        <a14:foregroundMark x1="27660" y1="57447" x2="27660" y2="57447"/>
                        <a14:foregroundMark x1="7599" y1="40122" x2="7599" y2="40122"/>
                        <a14:foregroundMark x1="9422" y1="41337" x2="9422" y2="41337"/>
                        <a14:foregroundMark x1="11246" y1="42249" x2="11246" y2="42249"/>
                        <a14:foregroundMark x1="12766" y1="43465" x2="12766" y2="43465"/>
                        <a14:foregroundMark x1="12158" y1="37386" x2="12158" y2="37386"/>
                        <a14:foregroundMark x1="5167" y1="42857" x2="5167" y2="42857"/>
                        <a14:foregroundMark x1="8511" y1="52584" x2="8511" y2="52584"/>
                        <a14:foregroundMark x1="8207" y1="54711" x2="8207" y2="54711"/>
                        <a14:foregroundMark x1="7903" y1="56839" x2="7903" y2="56839"/>
                        <a14:foregroundMark x1="7295" y1="59271" x2="7295" y2="59271"/>
                        <a14:foregroundMark x1="10334" y1="58967" x2="10334" y2="58967"/>
                        <a14:foregroundMark x1="12158" y1="63222" x2="12158" y2="63222"/>
                        <a14:foregroundMark x1="15805" y1="62006" x2="15805" y2="62006"/>
                        <a14:backgroundMark x1="9726" y1="40122" x2="9726" y2="40122"/>
                      </a14:backgroundRemoval>
                    </a14:imgEffect>
                  </a14:imgLayer>
                </a14:imgProps>
              </a:ext>
              <a:ext uri="{28A0092B-C50C-407E-A947-70E740481C1C}">
                <a14:useLocalDpi xmlns:a14="http://schemas.microsoft.com/office/drawing/2010/main" val="0"/>
              </a:ext>
            </a:extLst>
          </a:blip>
          <a:srcRect t="27671" b="28415"/>
          <a:stretch/>
        </p:blipFill>
        <p:spPr bwMode="auto">
          <a:xfrm>
            <a:off x="1611647" y="5970273"/>
            <a:ext cx="1931493" cy="848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pacificlight.com.sg/images/default-source/default-album/pacificlight.png?sfvrsn=8&amp;MaxWidth=275&amp;MaxHeight=&amp;ScaleUp=false&amp;Quality=High&amp;Method=ResizeFitToAreaArguments&amp;Signature=92BF52CEF17D297ECC88F2E8A69147DB412694A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6128" y="4380472"/>
            <a:ext cx="1879157" cy="3898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eralco.com.ph/addons/default/themes/meralco/img/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18737" y="5876820"/>
            <a:ext cx="1169034" cy="10350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03254" y="4208874"/>
            <a:ext cx="1931581" cy="585592"/>
          </a:xfrm>
          <a:prstGeom prst="rect">
            <a:avLst/>
          </a:prstGeom>
        </p:spPr>
      </p:pic>
      <p:pic>
        <p:nvPicPr>
          <p:cNvPr id="15" name="Picture 14"/>
          <p:cNvPicPr>
            <a:picLocks noChangeAspect="1"/>
          </p:cNvPicPr>
          <p:nvPr/>
        </p:nvPicPr>
        <p:blipFill>
          <a:blip r:embed="rId17" cstate="print"/>
          <a:stretch>
            <a:fillRect/>
          </a:stretch>
        </p:blipFill>
        <p:spPr>
          <a:xfrm>
            <a:off x="3839647" y="4208873"/>
            <a:ext cx="1759949" cy="895689"/>
          </a:xfrm>
          <a:prstGeom prst="rect">
            <a:avLst/>
          </a:prstGeom>
        </p:spPr>
      </p:pic>
    </p:spTree>
    <p:custDataLst>
      <p:tags r:id="rId1"/>
    </p:custDataLst>
    <p:extLst>
      <p:ext uri="{BB962C8B-B14F-4D97-AF65-F5344CB8AC3E}">
        <p14:creationId xmlns:p14="http://schemas.microsoft.com/office/powerpoint/2010/main" val="1566576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GB" dirty="0"/>
              <a:t>[</a:t>
            </a:r>
            <a:r>
              <a:rPr lang="en-GB" dirty="0">
                <a:solidFill>
                  <a:schemeClr val="tx1"/>
                </a:solidFill>
              </a:rPr>
              <a:t> </a:t>
            </a:r>
            <a:fld id="{6CC6E9FA-6C2B-4D77-9D6A-9854E12E94AD}" type="slidenum">
              <a:rPr lang="en-GB" smtClean="0">
                <a:solidFill>
                  <a:schemeClr val="tx1"/>
                </a:solidFill>
              </a:rPr>
              <a:pPr/>
              <a:t>4</a:t>
            </a:fld>
            <a:r>
              <a:rPr lang="en-GB" dirty="0">
                <a:solidFill>
                  <a:schemeClr val="tx1"/>
                </a:solidFill>
              </a:rPr>
              <a:t> </a:t>
            </a:r>
            <a:r>
              <a:rPr lang="en-GB" dirty="0"/>
              <a:t>]</a:t>
            </a:r>
          </a:p>
        </p:txBody>
      </p:sp>
      <p:sp>
        <p:nvSpPr>
          <p:cNvPr id="3" name="Title 2"/>
          <p:cNvSpPr>
            <a:spLocks noGrp="1"/>
          </p:cNvSpPr>
          <p:nvPr>
            <p:ph type="title"/>
          </p:nvPr>
        </p:nvSpPr>
        <p:spPr>
          <a:xfrm>
            <a:off x="717075" y="531813"/>
            <a:ext cx="5494882" cy="614362"/>
          </a:xfrm>
        </p:spPr>
        <p:txBody>
          <a:bodyPr/>
          <a:lstStyle/>
          <a:p>
            <a:r>
              <a:rPr lang="en-US" dirty="0"/>
              <a:t>MACH’s History</a:t>
            </a:r>
          </a:p>
        </p:txBody>
      </p:sp>
      <p:sp>
        <p:nvSpPr>
          <p:cNvPr id="73" name="Text Placeholder 72"/>
          <p:cNvSpPr>
            <a:spLocks noGrp="1"/>
          </p:cNvSpPr>
          <p:nvPr>
            <p:ph type="body" sz="quarter" idx="11"/>
          </p:nvPr>
        </p:nvSpPr>
        <p:spPr/>
        <p:txBody>
          <a:bodyPr/>
          <a:lstStyle/>
          <a:p>
            <a:r>
              <a:rPr lang="en-US" dirty="0"/>
              <a:t>MACH was founded to acquire and develop the tier-one Mt Pleasant thermal coal asset</a:t>
            </a:r>
          </a:p>
        </p:txBody>
      </p:sp>
      <p:sp>
        <p:nvSpPr>
          <p:cNvPr id="6" name="Right Arrow 5"/>
          <p:cNvSpPr/>
          <p:nvPr/>
        </p:nvSpPr>
        <p:spPr bwMode="auto">
          <a:xfrm>
            <a:off x="722037" y="4183759"/>
            <a:ext cx="8604000" cy="468000"/>
          </a:xfrm>
          <a:prstGeom prst="rightArrow">
            <a:avLst>
              <a:gd name="adj1" fmla="val 50000"/>
              <a:gd name="adj2" fmla="val 80651"/>
            </a:avLst>
          </a:prstGeom>
          <a:gradFill flip="none" rotWithShape="1">
            <a:gsLst>
              <a:gs pos="0">
                <a:srgbClr val="A72B2B"/>
              </a:gs>
              <a:gs pos="100000">
                <a:srgbClr val="A72B2B">
                  <a:alpha val="50000"/>
                </a:srgbClr>
              </a:gs>
              <a:gs pos="87000">
                <a:srgbClr val="D55D5D"/>
              </a:gs>
            </a:gsLst>
            <a:lin ang="108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ndParaRPr>
          </a:p>
        </p:txBody>
      </p:sp>
      <p:sp>
        <p:nvSpPr>
          <p:cNvPr id="22" name="Text Box 48"/>
          <p:cNvSpPr txBox="1">
            <a:spLocks noChangeArrowheads="1"/>
          </p:cNvSpPr>
          <p:nvPr/>
        </p:nvSpPr>
        <p:spPr bwMode="auto">
          <a:xfrm>
            <a:off x="852037" y="4313225"/>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Sep-15</a:t>
            </a:r>
          </a:p>
        </p:txBody>
      </p:sp>
      <p:sp>
        <p:nvSpPr>
          <p:cNvPr id="10" name="Rectangle 9"/>
          <p:cNvSpPr/>
          <p:nvPr/>
        </p:nvSpPr>
        <p:spPr>
          <a:xfrm>
            <a:off x="330037" y="2756524"/>
            <a:ext cx="1620000" cy="784830"/>
          </a:xfrm>
          <a:prstGeom prst="rect">
            <a:avLst/>
          </a:prstGeom>
          <a:ln>
            <a:solidFill>
              <a:srgbClr val="37404A"/>
            </a:solidFill>
            <a:prstDash val="sysDot"/>
          </a:ln>
        </p:spPr>
        <p:txBody>
          <a:bodyPr wrap="square" anchor="b">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MACH was founded in September 2015 to facilitate the purchase of Mt Pleasant, a tier-one thermal coal asset</a:t>
            </a:r>
            <a:endParaRPr lang="en-US" sz="900" dirty="0">
              <a:latin typeface="Arial" panose="020B0604020202020204" pitchFamily="34" charset="0"/>
              <a:cs typeface="Arial" panose="020B0604020202020204" pitchFamily="34" charset="0"/>
            </a:endParaRPr>
          </a:p>
        </p:txBody>
      </p:sp>
      <p:cxnSp>
        <p:nvCxnSpPr>
          <p:cNvPr id="28" name="Straight Arrow Connector 27"/>
          <p:cNvCxnSpPr/>
          <p:nvPr/>
        </p:nvCxnSpPr>
        <p:spPr bwMode="auto">
          <a:xfrm flipV="1">
            <a:off x="1140037" y="3541354"/>
            <a:ext cx="0" cy="756000"/>
          </a:xfrm>
          <a:prstGeom prst="straightConnector1">
            <a:avLst/>
          </a:prstGeom>
          <a:noFill/>
          <a:ln w="28575" cap="flat" cmpd="sng" algn="ctr">
            <a:solidFill>
              <a:srgbClr val="37404A"/>
            </a:solidFill>
            <a:prstDash val="solid"/>
            <a:round/>
            <a:headEnd type="none" w="med" len="med"/>
            <a:tailEnd type="oval"/>
          </a:ln>
          <a:effectLst/>
        </p:spPr>
      </p:cxnSp>
      <p:sp>
        <p:nvSpPr>
          <p:cNvPr id="32" name="Text Box 48"/>
          <p:cNvSpPr txBox="1">
            <a:spLocks noChangeArrowheads="1"/>
          </p:cNvSpPr>
          <p:nvPr/>
        </p:nvSpPr>
        <p:spPr bwMode="auto">
          <a:xfrm>
            <a:off x="1804656" y="4313225"/>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Jan-16</a:t>
            </a:r>
          </a:p>
        </p:txBody>
      </p:sp>
      <p:cxnSp>
        <p:nvCxnSpPr>
          <p:cNvPr id="33" name="Straight Arrow Connector 32"/>
          <p:cNvCxnSpPr/>
          <p:nvPr/>
        </p:nvCxnSpPr>
        <p:spPr bwMode="auto">
          <a:xfrm rot="10800000" flipV="1">
            <a:off x="2092656" y="4531809"/>
            <a:ext cx="0" cy="756000"/>
          </a:xfrm>
          <a:prstGeom prst="straightConnector1">
            <a:avLst/>
          </a:prstGeom>
          <a:noFill/>
          <a:ln w="28575" cap="flat" cmpd="sng" algn="ctr">
            <a:solidFill>
              <a:srgbClr val="37404A"/>
            </a:solidFill>
            <a:prstDash val="solid"/>
            <a:round/>
            <a:headEnd type="none" w="med" len="med"/>
            <a:tailEnd type="oval"/>
          </a:ln>
          <a:effectLst/>
        </p:spPr>
      </p:cxnSp>
      <p:sp>
        <p:nvSpPr>
          <p:cNvPr id="34" name="Rectangle 33"/>
          <p:cNvSpPr/>
          <p:nvPr/>
        </p:nvSpPr>
        <p:spPr>
          <a:xfrm>
            <a:off x="1282656" y="5293296"/>
            <a:ext cx="1620000" cy="1338828"/>
          </a:xfrm>
          <a:prstGeom prst="rect">
            <a:avLst/>
          </a:prstGeom>
          <a:ln>
            <a:solidFill>
              <a:srgbClr val="37404A"/>
            </a:solidFill>
            <a:prstDash val="sysDot"/>
          </a:ln>
        </p:spPr>
        <p:txBody>
          <a:bodyPr wrap="square" anchor="t">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On Jan-16, MACH signed a sale agreement and purchase agreement to acquire 100% of the Mt Pleasant thermal coal asset from Rio Tinto for a total consideration of US$221 million plus royalty payments</a:t>
            </a:r>
            <a:endParaRPr lang="en-US" sz="900" dirty="0">
              <a:latin typeface="Arial" panose="020B0604020202020204" pitchFamily="34" charset="0"/>
              <a:cs typeface="Arial" panose="020B0604020202020204" pitchFamily="34" charset="0"/>
            </a:endParaRPr>
          </a:p>
        </p:txBody>
      </p:sp>
      <p:sp>
        <p:nvSpPr>
          <p:cNvPr id="36" name="Rectangle 35"/>
          <p:cNvSpPr/>
          <p:nvPr/>
        </p:nvSpPr>
        <p:spPr>
          <a:xfrm>
            <a:off x="2247873" y="2618024"/>
            <a:ext cx="1620000" cy="923330"/>
          </a:xfrm>
          <a:prstGeom prst="rect">
            <a:avLst/>
          </a:prstGeom>
          <a:ln>
            <a:solidFill>
              <a:srgbClr val="37404A"/>
            </a:solidFill>
            <a:prstDash val="sysDot"/>
          </a:ln>
        </p:spPr>
        <p:txBody>
          <a:bodyPr wrap="square" anchor="b">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In Aug-16, MACH completed the acquisition of the Mt Pleasant asset from Rio Tinto.  The company also completed a feasibility study for the project</a:t>
            </a:r>
            <a:endParaRPr lang="en-US" sz="900" dirty="0">
              <a:latin typeface="Arial" panose="020B0604020202020204" pitchFamily="34" charset="0"/>
              <a:cs typeface="Arial" panose="020B0604020202020204" pitchFamily="34" charset="0"/>
            </a:endParaRPr>
          </a:p>
        </p:txBody>
      </p:sp>
      <p:sp>
        <p:nvSpPr>
          <p:cNvPr id="55" name="Text Box 48"/>
          <p:cNvSpPr txBox="1">
            <a:spLocks noChangeArrowheads="1"/>
          </p:cNvSpPr>
          <p:nvPr/>
        </p:nvSpPr>
        <p:spPr bwMode="auto">
          <a:xfrm>
            <a:off x="3245581" y="4313225"/>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Aug-16</a:t>
            </a:r>
          </a:p>
        </p:txBody>
      </p:sp>
      <p:sp>
        <p:nvSpPr>
          <p:cNvPr id="38" name="Rectangle 37"/>
          <p:cNvSpPr/>
          <p:nvPr/>
        </p:nvSpPr>
        <p:spPr>
          <a:xfrm>
            <a:off x="3194508" y="5293296"/>
            <a:ext cx="1620000" cy="1754326"/>
          </a:xfrm>
          <a:prstGeom prst="rect">
            <a:avLst/>
          </a:prstGeom>
          <a:ln>
            <a:solidFill>
              <a:srgbClr val="37404A"/>
            </a:solidFill>
            <a:prstDash val="sysDot"/>
          </a:ln>
        </p:spPr>
        <p:txBody>
          <a:bodyPr wrap="square" anchor="t">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Competitive tender processes commenced  resulting in a number of contracts being awarded beginning in late 2016. Final mining rates were significantly lower than estimated in the Feasibility Study, with average all-in FOB cash costs at ~US$31.1 per tonne for the first 20 years</a:t>
            </a:r>
          </a:p>
        </p:txBody>
      </p:sp>
      <p:cxnSp>
        <p:nvCxnSpPr>
          <p:cNvPr id="39" name="Straight Arrow Connector 38"/>
          <p:cNvCxnSpPr/>
          <p:nvPr/>
        </p:nvCxnSpPr>
        <p:spPr bwMode="auto">
          <a:xfrm flipV="1">
            <a:off x="4974506" y="3543329"/>
            <a:ext cx="0" cy="756000"/>
          </a:xfrm>
          <a:prstGeom prst="straightConnector1">
            <a:avLst/>
          </a:prstGeom>
          <a:noFill/>
          <a:ln w="28575" cap="flat" cmpd="sng" algn="ctr">
            <a:solidFill>
              <a:srgbClr val="37404A"/>
            </a:solidFill>
            <a:prstDash val="solid"/>
            <a:round/>
            <a:headEnd type="none" w="med" len="med"/>
            <a:tailEnd type="oval"/>
          </a:ln>
          <a:effectLst/>
        </p:spPr>
      </p:cxnSp>
      <p:sp>
        <p:nvSpPr>
          <p:cNvPr id="40" name="Rectangle 39"/>
          <p:cNvSpPr/>
          <p:nvPr/>
        </p:nvSpPr>
        <p:spPr>
          <a:xfrm>
            <a:off x="4164506" y="3172022"/>
            <a:ext cx="1620000" cy="369332"/>
          </a:xfrm>
          <a:prstGeom prst="rect">
            <a:avLst/>
          </a:prstGeom>
          <a:ln>
            <a:solidFill>
              <a:srgbClr val="37404A"/>
            </a:solidFill>
            <a:prstDash val="sysDot"/>
          </a:ln>
        </p:spPr>
        <p:txBody>
          <a:bodyPr wrap="square" anchor="b">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On-site construction commenced in Nov-16</a:t>
            </a:r>
            <a:endParaRPr lang="en-US" sz="900" dirty="0">
              <a:latin typeface="Arial" panose="020B0604020202020204" pitchFamily="34" charset="0"/>
              <a:cs typeface="Arial" panose="020B0604020202020204" pitchFamily="34" charset="0"/>
            </a:endParaRPr>
          </a:p>
        </p:txBody>
      </p:sp>
      <p:sp>
        <p:nvSpPr>
          <p:cNvPr id="57" name="Text Box 48"/>
          <p:cNvSpPr txBox="1">
            <a:spLocks noChangeArrowheads="1"/>
          </p:cNvSpPr>
          <p:nvPr/>
        </p:nvSpPr>
        <p:spPr bwMode="auto">
          <a:xfrm>
            <a:off x="4686506" y="4313225"/>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Nov-16</a:t>
            </a:r>
          </a:p>
        </p:txBody>
      </p:sp>
      <p:cxnSp>
        <p:nvCxnSpPr>
          <p:cNvPr id="41" name="Straight Arrow Connector 40"/>
          <p:cNvCxnSpPr/>
          <p:nvPr/>
        </p:nvCxnSpPr>
        <p:spPr bwMode="auto">
          <a:xfrm rot="10800000" flipV="1">
            <a:off x="6384401" y="4531809"/>
            <a:ext cx="0" cy="756000"/>
          </a:xfrm>
          <a:prstGeom prst="straightConnector1">
            <a:avLst/>
          </a:prstGeom>
          <a:noFill/>
          <a:ln w="28575" cap="flat" cmpd="sng" algn="ctr">
            <a:solidFill>
              <a:srgbClr val="37404A"/>
            </a:solidFill>
            <a:prstDash val="solid"/>
            <a:round/>
            <a:headEnd type="none" w="med" len="med"/>
            <a:tailEnd type="oval"/>
          </a:ln>
          <a:effectLst/>
        </p:spPr>
      </p:cxnSp>
      <p:sp>
        <p:nvSpPr>
          <p:cNvPr id="42" name="Rectangle 41"/>
          <p:cNvSpPr/>
          <p:nvPr/>
        </p:nvSpPr>
        <p:spPr>
          <a:xfrm>
            <a:off x="5574400" y="5293296"/>
            <a:ext cx="1620000" cy="369332"/>
          </a:xfrm>
          <a:prstGeom prst="rect">
            <a:avLst/>
          </a:prstGeom>
          <a:ln>
            <a:solidFill>
              <a:srgbClr val="37404A"/>
            </a:solidFill>
            <a:prstDash val="sysDot"/>
          </a:ln>
        </p:spPr>
        <p:txBody>
          <a:bodyPr wrap="square" anchor="t">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Mining at Mt Pleasant commenced</a:t>
            </a:r>
            <a:endParaRPr lang="en-US" sz="900" dirty="0">
              <a:latin typeface="Arial" panose="020B0604020202020204" pitchFamily="34" charset="0"/>
              <a:cs typeface="Arial" panose="020B0604020202020204" pitchFamily="34" charset="0"/>
            </a:endParaRPr>
          </a:p>
        </p:txBody>
      </p:sp>
      <p:sp>
        <p:nvSpPr>
          <p:cNvPr id="58" name="Text Box 48"/>
          <p:cNvSpPr txBox="1">
            <a:spLocks noChangeArrowheads="1"/>
          </p:cNvSpPr>
          <p:nvPr/>
        </p:nvSpPr>
        <p:spPr bwMode="auto">
          <a:xfrm>
            <a:off x="6096400" y="4313225"/>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Nov-17</a:t>
            </a:r>
          </a:p>
        </p:txBody>
      </p:sp>
      <p:cxnSp>
        <p:nvCxnSpPr>
          <p:cNvPr id="43" name="Straight Arrow Connector 42"/>
          <p:cNvCxnSpPr/>
          <p:nvPr/>
        </p:nvCxnSpPr>
        <p:spPr bwMode="auto">
          <a:xfrm flipV="1">
            <a:off x="7635231" y="3543329"/>
            <a:ext cx="0" cy="756000"/>
          </a:xfrm>
          <a:prstGeom prst="straightConnector1">
            <a:avLst/>
          </a:prstGeom>
          <a:noFill/>
          <a:ln w="28575" cap="flat" cmpd="sng" algn="ctr">
            <a:solidFill>
              <a:srgbClr val="37404A"/>
            </a:solidFill>
            <a:prstDash val="solid"/>
            <a:round/>
            <a:headEnd type="none" w="med" len="med"/>
            <a:tailEnd type="oval"/>
          </a:ln>
          <a:effectLst/>
        </p:spPr>
      </p:cxnSp>
      <p:sp>
        <p:nvSpPr>
          <p:cNvPr id="44" name="Rectangle 43"/>
          <p:cNvSpPr/>
          <p:nvPr/>
        </p:nvSpPr>
        <p:spPr>
          <a:xfrm>
            <a:off x="6162042" y="2618024"/>
            <a:ext cx="1620000" cy="923330"/>
          </a:xfrm>
          <a:prstGeom prst="rect">
            <a:avLst/>
          </a:prstGeom>
          <a:ln>
            <a:solidFill>
              <a:srgbClr val="37404A"/>
            </a:solidFill>
            <a:prstDash val="sysDot"/>
          </a:ln>
        </p:spPr>
        <p:txBody>
          <a:bodyPr wrap="square" anchor="b">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MACH signs strategic partnership with JCDA involving a 5% investment by JCDA and 3-year initial term offtake and marketing arrangement</a:t>
            </a:r>
            <a:endParaRPr lang="en-US" sz="900" dirty="0">
              <a:latin typeface="Arial" panose="020B0604020202020204" pitchFamily="34" charset="0"/>
              <a:cs typeface="Arial" panose="020B0604020202020204" pitchFamily="34" charset="0"/>
            </a:endParaRPr>
          </a:p>
        </p:txBody>
      </p:sp>
      <p:sp>
        <p:nvSpPr>
          <p:cNvPr id="59" name="Text Box 48"/>
          <p:cNvSpPr txBox="1">
            <a:spLocks noChangeArrowheads="1"/>
          </p:cNvSpPr>
          <p:nvPr/>
        </p:nvSpPr>
        <p:spPr bwMode="auto">
          <a:xfrm>
            <a:off x="7347231" y="4313226"/>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May-18</a:t>
            </a:r>
          </a:p>
        </p:txBody>
      </p:sp>
      <p:cxnSp>
        <p:nvCxnSpPr>
          <p:cNvPr id="45" name="Straight Arrow Connector 44"/>
          <p:cNvCxnSpPr/>
          <p:nvPr/>
        </p:nvCxnSpPr>
        <p:spPr bwMode="auto">
          <a:xfrm rot="10800000" flipV="1">
            <a:off x="8584376" y="4531809"/>
            <a:ext cx="0" cy="756000"/>
          </a:xfrm>
          <a:prstGeom prst="straightConnector1">
            <a:avLst/>
          </a:prstGeom>
          <a:noFill/>
          <a:ln w="28575" cap="flat" cmpd="sng" algn="ctr">
            <a:solidFill>
              <a:srgbClr val="37404A"/>
            </a:solidFill>
            <a:prstDash val="solid"/>
            <a:round/>
            <a:headEnd type="none" w="med" len="med"/>
            <a:tailEnd type="oval"/>
          </a:ln>
          <a:effectLst/>
        </p:spPr>
      </p:cxnSp>
      <p:sp>
        <p:nvSpPr>
          <p:cNvPr id="46" name="Rectangle 45"/>
          <p:cNvSpPr/>
          <p:nvPr/>
        </p:nvSpPr>
        <p:spPr>
          <a:xfrm>
            <a:off x="7774375" y="5293296"/>
            <a:ext cx="1620000" cy="369332"/>
          </a:xfrm>
          <a:prstGeom prst="rect">
            <a:avLst/>
          </a:prstGeom>
          <a:ln>
            <a:solidFill>
              <a:srgbClr val="37404A"/>
            </a:solidFill>
            <a:prstDash val="sysDot"/>
          </a:ln>
        </p:spPr>
        <p:txBody>
          <a:bodyPr wrap="square" anchor="t">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MACH is on track to deliver first coal in September 2018</a:t>
            </a:r>
            <a:endParaRPr lang="en-US" sz="900" dirty="0">
              <a:latin typeface="Arial" panose="020B0604020202020204" pitchFamily="34" charset="0"/>
              <a:cs typeface="Arial" panose="020B0604020202020204" pitchFamily="34" charset="0"/>
            </a:endParaRPr>
          </a:p>
        </p:txBody>
      </p:sp>
      <p:sp>
        <p:nvSpPr>
          <p:cNvPr id="72" name="Text Box 48"/>
          <p:cNvSpPr txBox="1">
            <a:spLocks noChangeArrowheads="1"/>
          </p:cNvSpPr>
          <p:nvPr/>
        </p:nvSpPr>
        <p:spPr bwMode="auto">
          <a:xfrm>
            <a:off x="8296375" y="4313225"/>
            <a:ext cx="576000" cy="2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 tIns="28800" rIns="28800" bIns="28800" anchor="ctr">
            <a:spAutoFit/>
          </a:bodyPr>
          <a:lstStyle>
            <a:lvl1pPr eaLnBrk="0" hangingPunct="0">
              <a:defRPr sz="1200">
                <a:solidFill>
                  <a:schemeClr val="tx1"/>
                </a:solidFill>
                <a:latin typeface="Book Antiqua" pitchFamily="18" charset="0"/>
                <a:cs typeface="Arial" charset="0"/>
              </a:defRPr>
            </a:lvl1pPr>
            <a:lvl2pPr marL="742950" indent="-285750" eaLnBrk="0" hangingPunct="0">
              <a:defRPr sz="1200">
                <a:solidFill>
                  <a:schemeClr val="tx1"/>
                </a:solidFill>
                <a:latin typeface="Book Antiqua" pitchFamily="18" charset="0"/>
                <a:cs typeface="Arial" charset="0"/>
              </a:defRPr>
            </a:lvl2pPr>
            <a:lvl3pPr marL="1143000" indent="-228600" eaLnBrk="0" hangingPunct="0">
              <a:defRPr sz="1200">
                <a:solidFill>
                  <a:schemeClr val="tx1"/>
                </a:solidFill>
                <a:latin typeface="Book Antiqua" pitchFamily="18" charset="0"/>
                <a:cs typeface="Arial" charset="0"/>
              </a:defRPr>
            </a:lvl3pPr>
            <a:lvl4pPr marL="1600200" indent="-228600" eaLnBrk="0" hangingPunct="0">
              <a:defRPr sz="1200">
                <a:solidFill>
                  <a:schemeClr val="tx1"/>
                </a:solidFill>
                <a:latin typeface="Book Antiqua" pitchFamily="18" charset="0"/>
                <a:cs typeface="Arial" charset="0"/>
              </a:defRPr>
            </a:lvl4pPr>
            <a:lvl5pPr marL="2057400" indent="-228600" eaLnBrk="0" hangingPunct="0">
              <a:defRPr sz="1200">
                <a:solidFill>
                  <a:schemeClr val="tx1"/>
                </a:solidFill>
                <a:latin typeface="Book Antiqua" pitchFamily="18" charset="0"/>
                <a:cs typeface="Arial" charset="0"/>
              </a:defRPr>
            </a:lvl5pPr>
            <a:lvl6pPr marL="2514600" indent="-228600" eaLnBrk="0" fontAlgn="base" hangingPunct="0">
              <a:spcBef>
                <a:spcPct val="0"/>
              </a:spcBef>
              <a:spcAft>
                <a:spcPct val="0"/>
              </a:spcAft>
              <a:defRPr sz="1200">
                <a:solidFill>
                  <a:schemeClr val="tx1"/>
                </a:solidFill>
                <a:latin typeface="Book Antiqua" pitchFamily="18" charset="0"/>
                <a:cs typeface="Arial" charset="0"/>
              </a:defRPr>
            </a:lvl6pPr>
            <a:lvl7pPr marL="2971800" indent="-228600" eaLnBrk="0" fontAlgn="base" hangingPunct="0">
              <a:spcBef>
                <a:spcPct val="0"/>
              </a:spcBef>
              <a:spcAft>
                <a:spcPct val="0"/>
              </a:spcAft>
              <a:defRPr sz="1200">
                <a:solidFill>
                  <a:schemeClr val="tx1"/>
                </a:solidFill>
                <a:latin typeface="Book Antiqua" pitchFamily="18" charset="0"/>
                <a:cs typeface="Arial" charset="0"/>
              </a:defRPr>
            </a:lvl7pPr>
            <a:lvl8pPr marL="3429000" indent="-228600" eaLnBrk="0" fontAlgn="base" hangingPunct="0">
              <a:spcBef>
                <a:spcPct val="0"/>
              </a:spcBef>
              <a:spcAft>
                <a:spcPct val="0"/>
              </a:spcAft>
              <a:defRPr sz="1200">
                <a:solidFill>
                  <a:schemeClr val="tx1"/>
                </a:solidFill>
                <a:latin typeface="Book Antiqua" pitchFamily="18" charset="0"/>
                <a:cs typeface="Arial" charset="0"/>
              </a:defRPr>
            </a:lvl8pPr>
            <a:lvl9pPr marL="3886200" indent="-228600" eaLnBrk="0" fontAlgn="base" hangingPunct="0">
              <a:spcBef>
                <a:spcPct val="0"/>
              </a:spcBef>
              <a:spcAft>
                <a:spcPct val="0"/>
              </a:spcAft>
              <a:defRPr sz="1200">
                <a:solidFill>
                  <a:schemeClr val="tx1"/>
                </a:solidFill>
                <a:latin typeface="Book Antiqua" pitchFamily="18" charset="0"/>
                <a:cs typeface="Arial" charset="0"/>
              </a:defRPr>
            </a:lvl9pPr>
          </a:lstStyle>
          <a:p>
            <a:pPr algn="ctr" eaLnBrk="1" hangingPunct="1">
              <a:spcBef>
                <a:spcPct val="50000"/>
              </a:spcBef>
            </a:pPr>
            <a:r>
              <a:rPr lang="en-AU" sz="1000" b="1" dirty="0">
                <a:solidFill>
                  <a:schemeClr val="bg1"/>
                </a:solidFill>
                <a:latin typeface="+mj-lt"/>
                <a:ea typeface="MS PGothic" pitchFamily="34" charset="-128"/>
              </a:rPr>
              <a:t>Sep-18</a:t>
            </a:r>
          </a:p>
        </p:txBody>
      </p:sp>
      <p:sp>
        <p:nvSpPr>
          <p:cNvPr id="4" name="TextBox 3"/>
          <p:cNvSpPr txBox="1"/>
          <p:nvPr/>
        </p:nvSpPr>
        <p:spPr>
          <a:xfrm>
            <a:off x="475481" y="2480241"/>
            <a:ext cx="1329113" cy="285173"/>
          </a:xfrm>
          <a:prstGeom prst="rect">
            <a:avLst/>
          </a:prstGeom>
          <a:noFill/>
        </p:spPr>
        <p:txBody>
          <a:bodyPr wrap="square" rtlCol="0">
            <a:noAutofit/>
          </a:bodyPr>
          <a:lstStyle/>
          <a:p>
            <a:pPr algn="ctr"/>
            <a:r>
              <a:rPr lang="en-AU" sz="1000" b="1" dirty="0">
                <a:latin typeface="Arial" panose="020B0604020202020204" pitchFamily="34" charset="0"/>
                <a:cs typeface="Arial" panose="020B0604020202020204" pitchFamily="34" charset="0"/>
              </a:rPr>
              <a:t>MACH founded</a:t>
            </a:r>
          </a:p>
        </p:txBody>
      </p:sp>
      <p:sp>
        <p:nvSpPr>
          <p:cNvPr id="47" name="TextBox 46"/>
          <p:cNvSpPr txBox="1"/>
          <p:nvPr/>
        </p:nvSpPr>
        <p:spPr>
          <a:xfrm>
            <a:off x="2095094" y="2203914"/>
            <a:ext cx="1925559" cy="432000"/>
          </a:xfrm>
          <a:prstGeom prst="rect">
            <a:avLst/>
          </a:prstGeom>
          <a:noFill/>
        </p:spPr>
        <p:txBody>
          <a:bodyPr wrap="square" rtlCol="0">
            <a:noAutofit/>
          </a:bodyPr>
          <a:lstStyle/>
          <a:p>
            <a:pPr algn="ctr"/>
            <a:r>
              <a:rPr lang="en-AU" sz="1000" b="1" dirty="0">
                <a:latin typeface="Arial" panose="020B0604020202020204" pitchFamily="34" charset="0"/>
                <a:cs typeface="Arial" panose="020B0604020202020204" pitchFamily="34" charset="0"/>
              </a:rPr>
              <a:t>Mt Pleasant acquired and feasibility study completed</a:t>
            </a:r>
          </a:p>
        </p:txBody>
      </p:sp>
      <p:sp>
        <p:nvSpPr>
          <p:cNvPr id="48" name="TextBox 47"/>
          <p:cNvSpPr txBox="1"/>
          <p:nvPr/>
        </p:nvSpPr>
        <p:spPr>
          <a:xfrm>
            <a:off x="4011727" y="2898488"/>
            <a:ext cx="1925559" cy="285173"/>
          </a:xfrm>
          <a:prstGeom prst="rect">
            <a:avLst/>
          </a:prstGeom>
          <a:noFill/>
        </p:spPr>
        <p:txBody>
          <a:bodyPr wrap="square" rtlCol="0">
            <a:noAutofit/>
          </a:bodyPr>
          <a:lstStyle/>
          <a:p>
            <a:pPr algn="ctr"/>
            <a:r>
              <a:rPr lang="en-AU" sz="1050" b="1" dirty="0">
                <a:latin typeface="Arial" panose="020B0604020202020204" pitchFamily="34" charset="0"/>
                <a:cs typeface="Arial" panose="020B0604020202020204" pitchFamily="34" charset="0"/>
              </a:rPr>
              <a:t>Construction commenced</a:t>
            </a:r>
          </a:p>
        </p:txBody>
      </p:sp>
      <p:sp>
        <p:nvSpPr>
          <p:cNvPr id="49" name="TextBox 48"/>
          <p:cNvSpPr txBox="1"/>
          <p:nvPr/>
        </p:nvSpPr>
        <p:spPr>
          <a:xfrm>
            <a:off x="5380551" y="5899194"/>
            <a:ext cx="1925559" cy="285173"/>
          </a:xfrm>
          <a:prstGeom prst="rect">
            <a:avLst/>
          </a:prstGeom>
          <a:noFill/>
        </p:spPr>
        <p:txBody>
          <a:bodyPr wrap="square" rtlCol="0">
            <a:noAutofit/>
          </a:bodyPr>
          <a:lstStyle/>
          <a:p>
            <a:pPr algn="ctr"/>
            <a:r>
              <a:rPr lang="en-AU" sz="1050" b="1" dirty="0">
                <a:latin typeface="Arial" panose="020B0604020202020204" pitchFamily="34" charset="0"/>
                <a:cs typeface="Arial" panose="020B0604020202020204" pitchFamily="34" charset="0"/>
              </a:rPr>
              <a:t>Mining commenced</a:t>
            </a:r>
          </a:p>
        </p:txBody>
      </p:sp>
      <p:sp>
        <p:nvSpPr>
          <p:cNvPr id="50" name="TextBox 49"/>
          <p:cNvSpPr txBox="1"/>
          <p:nvPr/>
        </p:nvSpPr>
        <p:spPr>
          <a:xfrm>
            <a:off x="7621596" y="5820177"/>
            <a:ext cx="1925559" cy="285173"/>
          </a:xfrm>
          <a:prstGeom prst="rect">
            <a:avLst/>
          </a:prstGeom>
          <a:noFill/>
        </p:spPr>
        <p:txBody>
          <a:bodyPr wrap="square" rtlCol="0">
            <a:noAutofit/>
          </a:bodyPr>
          <a:lstStyle/>
          <a:p>
            <a:pPr algn="ctr"/>
            <a:r>
              <a:rPr lang="en-AU" sz="1050" b="1" dirty="0">
                <a:latin typeface="Arial" panose="020B0604020202020204" pitchFamily="34" charset="0"/>
                <a:cs typeface="Arial" panose="020B0604020202020204" pitchFamily="34" charset="0"/>
              </a:rPr>
              <a:t>Targeted first coal</a:t>
            </a:r>
          </a:p>
        </p:txBody>
      </p:sp>
      <p:sp>
        <p:nvSpPr>
          <p:cNvPr id="53" name="TextBox 52"/>
          <p:cNvSpPr txBox="1"/>
          <p:nvPr/>
        </p:nvSpPr>
        <p:spPr>
          <a:xfrm>
            <a:off x="5858545" y="2203914"/>
            <a:ext cx="1925559" cy="432000"/>
          </a:xfrm>
          <a:prstGeom prst="rect">
            <a:avLst/>
          </a:prstGeom>
          <a:noFill/>
        </p:spPr>
        <p:txBody>
          <a:bodyPr wrap="square" rtlCol="0">
            <a:noAutofit/>
          </a:bodyPr>
          <a:lstStyle/>
          <a:p>
            <a:pPr algn="ctr"/>
            <a:r>
              <a:rPr lang="en-AU" sz="1050" b="1" dirty="0">
                <a:latin typeface="Arial" panose="020B0604020202020204" pitchFamily="34" charset="0"/>
                <a:cs typeface="Arial" panose="020B0604020202020204" pitchFamily="34" charset="0"/>
              </a:rPr>
              <a:t>Strategic partnership with JCDA</a:t>
            </a:r>
          </a:p>
        </p:txBody>
      </p:sp>
      <p:sp>
        <p:nvSpPr>
          <p:cNvPr id="54" name="TextBox 53"/>
          <p:cNvSpPr txBox="1"/>
          <p:nvPr/>
        </p:nvSpPr>
        <p:spPr>
          <a:xfrm>
            <a:off x="3041729" y="7047622"/>
            <a:ext cx="1925559" cy="285173"/>
          </a:xfrm>
          <a:prstGeom prst="rect">
            <a:avLst/>
          </a:prstGeom>
          <a:noFill/>
        </p:spPr>
        <p:txBody>
          <a:bodyPr wrap="square" rtlCol="0">
            <a:noAutofit/>
          </a:bodyPr>
          <a:lstStyle/>
          <a:p>
            <a:pPr algn="ctr"/>
            <a:r>
              <a:rPr lang="en-AU" sz="1050" b="1" dirty="0">
                <a:latin typeface="Arial" panose="020B0604020202020204" pitchFamily="34" charset="0"/>
                <a:cs typeface="Arial" panose="020B0604020202020204" pitchFamily="34" charset="0"/>
              </a:rPr>
              <a:t>Awarding of key contracts</a:t>
            </a:r>
          </a:p>
        </p:txBody>
      </p:sp>
      <p:sp>
        <p:nvSpPr>
          <p:cNvPr id="61" name="TextBox 60"/>
          <p:cNvSpPr txBox="1"/>
          <p:nvPr/>
        </p:nvSpPr>
        <p:spPr>
          <a:xfrm>
            <a:off x="1129877" y="6908476"/>
            <a:ext cx="1925559" cy="285173"/>
          </a:xfrm>
          <a:prstGeom prst="rect">
            <a:avLst/>
          </a:prstGeom>
          <a:noFill/>
        </p:spPr>
        <p:txBody>
          <a:bodyPr wrap="square" rtlCol="0">
            <a:noAutofit/>
          </a:bodyPr>
          <a:lstStyle/>
          <a:p>
            <a:pPr algn="ctr"/>
            <a:r>
              <a:rPr lang="en-AU" sz="1050" b="1" dirty="0">
                <a:latin typeface="Arial" panose="020B0604020202020204" pitchFamily="34" charset="0"/>
                <a:cs typeface="Arial" panose="020B0604020202020204" pitchFamily="34" charset="0"/>
              </a:rPr>
              <a:t>Acquisition</a:t>
            </a:r>
          </a:p>
        </p:txBody>
      </p:sp>
      <p:cxnSp>
        <p:nvCxnSpPr>
          <p:cNvPr id="8" name="Elbow Connector 7"/>
          <p:cNvCxnSpPr>
            <a:stCxn id="55" idx="0"/>
            <a:endCxn id="36" idx="2"/>
          </p:cNvCxnSpPr>
          <p:nvPr/>
        </p:nvCxnSpPr>
        <p:spPr bwMode="auto">
          <a:xfrm rot="16200000" flipV="1">
            <a:off x="2909792" y="3689436"/>
            <a:ext cx="771871" cy="475708"/>
          </a:xfrm>
          <a:prstGeom prst="bentConnector3">
            <a:avLst/>
          </a:prstGeom>
          <a:noFill/>
          <a:ln w="28575" cap="flat" cmpd="sng" algn="ctr">
            <a:solidFill>
              <a:srgbClr val="37404A"/>
            </a:solidFill>
            <a:prstDash val="solid"/>
            <a:round/>
            <a:headEnd type="none" w="med" len="med"/>
            <a:tailEnd type="oval"/>
          </a:ln>
          <a:effectLst/>
        </p:spPr>
      </p:cxnSp>
      <p:cxnSp>
        <p:nvCxnSpPr>
          <p:cNvPr id="64" name="Elbow Connector 63"/>
          <p:cNvCxnSpPr>
            <a:stCxn id="55" idx="2"/>
            <a:endCxn id="38" idx="0"/>
          </p:cNvCxnSpPr>
          <p:nvPr/>
        </p:nvCxnSpPr>
        <p:spPr bwMode="auto">
          <a:xfrm rot="16200000" flipH="1">
            <a:off x="3385034" y="4673822"/>
            <a:ext cx="768020" cy="470927"/>
          </a:xfrm>
          <a:prstGeom prst="bentConnector3">
            <a:avLst/>
          </a:prstGeom>
          <a:noFill/>
          <a:ln w="28575" cap="flat" cmpd="sng" algn="ctr">
            <a:solidFill>
              <a:srgbClr val="37404A"/>
            </a:solidFill>
            <a:prstDash val="solid"/>
            <a:round/>
            <a:headEnd type="none" w="med" len="med"/>
            <a:tailEnd type="oval"/>
          </a:ln>
          <a:effectLst/>
        </p:spPr>
      </p:cxnSp>
      <p:sp>
        <p:nvSpPr>
          <p:cNvPr id="37" name="Rectangle 36"/>
          <p:cNvSpPr/>
          <p:nvPr/>
        </p:nvSpPr>
        <p:spPr>
          <a:xfrm>
            <a:off x="7931268" y="2911008"/>
            <a:ext cx="1087648" cy="507831"/>
          </a:xfrm>
          <a:prstGeom prst="rect">
            <a:avLst/>
          </a:prstGeom>
          <a:ln>
            <a:solidFill>
              <a:srgbClr val="37404A"/>
            </a:solidFill>
            <a:prstDash val="sysDot"/>
          </a:ln>
        </p:spPr>
        <p:txBody>
          <a:bodyPr wrap="square" anchor="b">
            <a:spAutoFit/>
          </a:bodyPr>
          <a:lstStyle/>
          <a:p>
            <a:pPr algn="ctr">
              <a:spcBef>
                <a:spcPts val="200"/>
              </a:spcBef>
              <a:spcAft>
                <a:spcPts val="200"/>
              </a:spcAft>
            </a:pPr>
            <a:r>
              <a:rPr lang="en-AU" sz="900" dirty="0">
                <a:latin typeface="Arial" panose="020B0604020202020204" pitchFamily="34" charset="0"/>
                <a:cs typeface="Arial" panose="020B0604020202020204" pitchFamily="34" charset="0"/>
              </a:rPr>
              <a:t>MACH signs </a:t>
            </a:r>
            <a:r>
              <a:rPr lang="en-AU" sz="900" dirty="0" smtClean="0">
                <a:latin typeface="Arial" panose="020B0604020202020204" pitchFamily="34" charset="0"/>
                <a:cs typeface="Arial" panose="020B0604020202020204" pitchFamily="34" charset="0"/>
              </a:rPr>
              <a:t>coal sales contract with AGL</a:t>
            </a:r>
            <a:endParaRPr lang="en-US" sz="900" dirty="0">
              <a:latin typeface="Arial" panose="020B0604020202020204" pitchFamily="34" charset="0"/>
              <a:cs typeface="Arial" panose="020B0604020202020204" pitchFamily="34" charset="0"/>
            </a:endParaRPr>
          </a:p>
        </p:txBody>
      </p:sp>
      <p:cxnSp>
        <p:nvCxnSpPr>
          <p:cNvPr id="51" name="Straight Arrow Connector 50"/>
          <p:cNvCxnSpPr/>
          <p:nvPr/>
        </p:nvCxnSpPr>
        <p:spPr bwMode="auto">
          <a:xfrm flipV="1">
            <a:off x="8061892" y="3427759"/>
            <a:ext cx="0" cy="869595"/>
          </a:xfrm>
          <a:prstGeom prst="straightConnector1">
            <a:avLst/>
          </a:prstGeom>
          <a:noFill/>
          <a:ln w="28575" cap="flat" cmpd="sng" algn="ctr">
            <a:solidFill>
              <a:srgbClr val="37404A"/>
            </a:solidFill>
            <a:prstDash val="solid"/>
            <a:round/>
            <a:headEnd type="none" w="med" len="med"/>
            <a:tailEnd type="oval"/>
          </a:ln>
          <a:effectLst/>
        </p:spPr>
      </p:cxnSp>
      <p:sp>
        <p:nvSpPr>
          <p:cNvPr id="52" name="TextBox 51"/>
          <p:cNvSpPr txBox="1"/>
          <p:nvPr/>
        </p:nvSpPr>
        <p:spPr>
          <a:xfrm>
            <a:off x="8085539" y="2463383"/>
            <a:ext cx="890987" cy="432000"/>
          </a:xfrm>
          <a:prstGeom prst="rect">
            <a:avLst/>
          </a:prstGeom>
          <a:noFill/>
        </p:spPr>
        <p:txBody>
          <a:bodyPr wrap="square" rtlCol="0">
            <a:noAutofit/>
          </a:bodyPr>
          <a:lstStyle/>
          <a:p>
            <a:pPr algn="ctr"/>
            <a:r>
              <a:rPr lang="en-AU" sz="1050" b="1" dirty="0" smtClean="0">
                <a:latin typeface="Arial" panose="020B0604020202020204" pitchFamily="34" charset="0"/>
                <a:cs typeface="Arial" panose="020B0604020202020204" pitchFamily="34" charset="0"/>
              </a:rPr>
              <a:t>Domestic</a:t>
            </a:r>
          </a:p>
          <a:p>
            <a:pPr algn="ctr"/>
            <a:r>
              <a:rPr lang="en-AU" sz="1050" b="1" dirty="0" smtClean="0">
                <a:latin typeface="Arial" panose="020B0604020202020204" pitchFamily="34" charset="0"/>
                <a:cs typeface="Arial" panose="020B0604020202020204" pitchFamily="34" charset="0"/>
              </a:rPr>
              <a:t>Sales</a:t>
            </a:r>
            <a:endParaRPr lang="en-AU"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327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5</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Project Context</a:t>
            </a:r>
            <a:endParaRPr lang="en-US" dirty="0"/>
          </a:p>
        </p:txBody>
      </p:sp>
      <p:sp>
        <p:nvSpPr>
          <p:cNvPr id="7" name="Content Placeholder 2"/>
          <p:cNvSpPr txBox="1">
            <a:spLocks/>
          </p:cNvSpPr>
          <p:nvPr/>
        </p:nvSpPr>
        <p:spPr>
          <a:xfrm>
            <a:off x="687246" y="1466850"/>
            <a:ext cx="427104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588" lvl="1" algn="l">
              <a:lnSpc>
                <a:spcPct val="100000"/>
              </a:lnSpc>
              <a:spcBef>
                <a:spcPts val="600"/>
              </a:spcBef>
              <a:spcAft>
                <a:spcPts val="600"/>
              </a:spcAft>
              <a:buClr>
                <a:srgbClr val="A72B2B"/>
              </a:buClr>
              <a:buSzPct val="120000"/>
              <a:tabLst>
                <a:tab pos="228600" algn="l"/>
              </a:tabLst>
            </a:pPr>
            <a:endParaRPr lang="en-AU" sz="2000" dirty="0" smtClean="0">
              <a:latin typeface="+mj-lt"/>
              <a:cs typeface="Arial"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296" t="-525" r="105" b="30478"/>
          <a:stretch/>
        </p:blipFill>
        <p:spPr>
          <a:xfrm>
            <a:off x="687245" y="1377132"/>
            <a:ext cx="5981624" cy="5944584"/>
          </a:xfrm>
          <a:prstGeom prst="rect">
            <a:avLst/>
          </a:prstGeom>
        </p:spPr>
      </p:pic>
    </p:spTree>
    <p:custDataLst>
      <p:tags r:id="rId1"/>
    </p:custDataLst>
    <p:extLst>
      <p:ext uri="{BB962C8B-B14F-4D97-AF65-F5344CB8AC3E}">
        <p14:creationId xmlns:p14="http://schemas.microsoft.com/office/powerpoint/2010/main" val="507789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6</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Project Context</a:t>
            </a:r>
            <a:endParaRPr lang="en-US" dirty="0"/>
          </a:p>
        </p:txBody>
      </p:sp>
      <p:sp>
        <p:nvSpPr>
          <p:cNvPr id="7" name="Content Placeholder 2"/>
          <p:cNvSpPr txBox="1">
            <a:spLocks/>
          </p:cNvSpPr>
          <p:nvPr/>
        </p:nvSpPr>
        <p:spPr>
          <a:xfrm>
            <a:off x="687246" y="1466850"/>
            <a:ext cx="4271043" cy="6190238"/>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588" lvl="1" algn="l">
              <a:lnSpc>
                <a:spcPct val="100000"/>
              </a:lnSpc>
              <a:spcBef>
                <a:spcPts val="600"/>
              </a:spcBef>
              <a:spcAft>
                <a:spcPts val="600"/>
              </a:spcAft>
              <a:buClr>
                <a:srgbClr val="A72B2B"/>
              </a:buClr>
              <a:buSzPct val="120000"/>
              <a:tabLst>
                <a:tab pos="228600" algn="l"/>
              </a:tabLst>
            </a:pPr>
            <a:endParaRPr lang="en-AU" sz="2000" dirty="0" smtClean="0">
              <a:latin typeface="+mj-lt"/>
              <a:cs typeface="Arial"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4461"/>
          <a:stretch/>
        </p:blipFill>
        <p:spPr>
          <a:xfrm>
            <a:off x="5138749" y="1499508"/>
            <a:ext cx="4633902" cy="550224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19748"/>
          <a:stretch/>
        </p:blipFill>
        <p:spPr>
          <a:xfrm>
            <a:off x="564667" y="1515103"/>
            <a:ext cx="4631700" cy="5486646"/>
          </a:xfrm>
          <a:prstGeom prst="rect">
            <a:avLst/>
          </a:prstGeom>
        </p:spPr>
      </p:pic>
    </p:spTree>
    <p:custDataLst>
      <p:tags r:id="rId1"/>
    </p:custDataLst>
    <p:extLst>
      <p:ext uri="{BB962C8B-B14F-4D97-AF65-F5344CB8AC3E}">
        <p14:creationId xmlns:p14="http://schemas.microsoft.com/office/powerpoint/2010/main" val="3383007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7</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Overview of the Modification</a:t>
            </a:r>
            <a:endParaRPr lang="en-US" dirty="0"/>
          </a:p>
        </p:txBody>
      </p:sp>
      <p:sp>
        <p:nvSpPr>
          <p:cNvPr id="7" name="Content Placeholder 2"/>
          <p:cNvSpPr txBox="1">
            <a:spLocks/>
          </p:cNvSpPr>
          <p:nvPr/>
        </p:nvSpPr>
        <p:spPr>
          <a:xfrm>
            <a:off x="687246" y="1400175"/>
            <a:ext cx="3798253" cy="5915025"/>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Extension of project life by six years.</a:t>
            </a: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Emplacement extension to better align </a:t>
            </a:r>
            <a:r>
              <a:rPr lang="en-AU" sz="2000" dirty="0">
                <a:latin typeface="+mj-lt"/>
                <a:cs typeface="Arial" charset="0"/>
              </a:rPr>
              <a:t>with existing topography and </a:t>
            </a:r>
            <a:r>
              <a:rPr lang="en-AU" sz="2000" dirty="0" smtClean="0">
                <a:latin typeface="+mj-lt"/>
                <a:cs typeface="Arial" charset="0"/>
              </a:rPr>
              <a:t>facilitate </a:t>
            </a:r>
            <a:r>
              <a:rPr lang="en-AU" sz="2000" dirty="0">
                <a:latin typeface="+mj-lt"/>
                <a:cs typeface="Arial" charset="0"/>
              </a:rPr>
              <a:t>an improved final </a:t>
            </a:r>
            <a:r>
              <a:rPr lang="en-AU" sz="2000" dirty="0" smtClean="0">
                <a:latin typeface="+mj-lt"/>
                <a:cs typeface="Arial" charset="0"/>
              </a:rPr>
              <a:t>landform: </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a:latin typeface="+mj-lt"/>
                <a:cs typeface="Arial" charset="0"/>
              </a:rPr>
              <a:t>Provides additional capacity in main emplacement.</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Removes need to emplace waste in the South West Emplacement.</a:t>
            </a:r>
          </a:p>
          <a:p>
            <a:pPr marL="169863" lvl="1" indent="-168275" algn="l">
              <a:lnSpc>
                <a:spcPct val="100000"/>
              </a:lnSpc>
              <a:spcBef>
                <a:spcPts val="600"/>
              </a:spcBef>
              <a:spcAft>
                <a:spcPts val="600"/>
              </a:spcAft>
              <a:buClr>
                <a:srgbClr val="A72B2B"/>
              </a:buClr>
              <a:buSzPct val="120000"/>
              <a:buFont typeface="Wingdings" panose="05000000000000000000" pitchFamily="2" charset="2"/>
              <a:buChar char="§"/>
              <a:tabLst>
                <a:tab pos="228600" algn="l"/>
              </a:tabLst>
            </a:pPr>
            <a:endParaRPr lang="en-AU" sz="2000" dirty="0" smtClean="0">
              <a:latin typeface="+mj-lt"/>
              <a:cs typeface="Arial"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25" r="-1" b="16667"/>
          <a:stretch/>
        </p:blipFill>
        <p:spPr>
          <a:xfrm>
            <a:off x="4673688" y="1387929"/>
            <a:ext cx="4937081" cy="5950362"/>
          </a:xfrm>
          <a:prstGeom prst="rect">
            <a:avLst/>
          </a:prstGeom>
        </p:spPr>
      </p:pic>
    </p:spTree>
    <p:custDataLst>
      <p:tags r:id="rId1"/>
    </p:custDataLst>
    <p:extLst>
      <p:ext uri="{BB962C8B-B14F-4D97-AF65-F5344CB8AC3E}">
        <p14:creationId xmlns:p14="http://schemas.microsoft.com/office/powerpoint/2010/main" val="3576045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PageNumber"/>
          <p:cNvSpPr>
            <a:spLocks noGrp="1" noChangeArrowheads="1"/>
          </p:cNvSpPr>
          <p:nvPr>
            <p:ph type="sldNum" sz="quarter" idx="10"/>
            <p:custDataLst>
              <p:tags r:id="rId2"/>
            </p:custDataLst>
          </p:nvPr>
        </p:nvSpPr>
        <p:spPr>
          <a:xfrm>
            <a:off x="9391650" y="7338291"/>
            <a:ext cx="215899" cy="168370"/>
          </a:xfrm>
          <a:ln/>
        </p:spPr>
        <p:txBody>
          <a:bodyPr/>
          <a:lstStyle/>
          <a:p>
            <a:r>
              <a:rPr lang="en-GB" dirty="0">
                <a:latin typeface="+mj-lt"/>
              </a:rPr>
              <a:t>[</a:t>
            </a:r>
            <a:r>
              <a:rPr lang="en-GB" dirty="0">
                <a:solidFill>
                  <a:schemeClr val="tx1"/>
                </a:solidFill>
                <a:latin typeface="+mj-lt"/>
              </a:rPr>
              <a:t> </a:t>
            </a:r>
            <a:fld id="{E87B5153-85EF-4A4D-9365-55F48EEDAB33}" type="slidenum">
              <a:rPr lang="en-GB">
                <a:solidFill>
                  <a:schemeClr val="tx1"/>
                </a:solidFill>
                <a:latin typeface="+mj-lt"/>
              </a:rPr>
              <a:pPr/>
              <a:t>8</a:t>
            </a:fld>
            <a:r>
              <a:rPr lang="en-GB" dirty="0">
                <a:solidFill>
                  <a:schemeClr val="tx1"/>
                </a:solidFill>
                <a:latin typeface="+mj-lt"/>
              </a:rPr>
              <a:t> </a:t>
            </a:r>
            <a:r>
              <a:rPr lang="en-GB" dirty="0">
                <a:latin typeface="+mj-lt"/>
              </a:rPr>
              <a:t>]</a:t>
            </a:r>
          </a:p>
        </p:txBody>
      </p:sp>
      <p:sp>
        <p:nvSpPr>
          <p:cNvPr id="5" name="Title 4"/>
          <p:cNvSpPr>
            <a:spLocks noGrp="1"/>
          </p:cNvSpPr>
          <p:nvPr>
            <p:ph type="title"/>
            <p:custDataLst>
              <p:tags r:id="rId3"/>
            </p:custDataLst>
          </p:nvPr>
        </p:nvSpPr>
        <p:spPr>
          <a:xfrm>
            <a:off x="687245" y="448685"/>
            <a:ext cx="6781800" cy="614362"/>
          </a:xfrm>
        </p:spPr>
        <p:txBody>
          <a:bodyPr/>
          <a:lstStyle/>
          <a:p>
            <a:r>
              <a:rPr lang="en-US" dirty="0" smtClean="0"/>
              <a:t>Relationship to Other Planning Applications</a:t>
            </a:r>
            <a:endParaRPr lang="en-US" dirty="0"/>
          </a:p>
        </p:txBody>
      </p:sp>
      <p:sp>
        <p:nvSpPr>
          <p:cNvPr id="7" name="Content Placeholder 2"/>
          <p:cNvSpPr txBox="1">
            <a:spLocks/>
          </p:cNvSpPr>
          <p:nvPr/>
        </p:nvSpPr>
        <p:spPr>
          <a:xfrm>
            <a:off x="687246" y="1438275"/>
            <a:ext cx="3884754" cy="5876925"/>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r>
              <a:rPr lang="en-AU" sz="2000" dirty="0" smtClean="0">
                <a:latin typeface="+mj-lt"/>
                <a:cs typeface="Arial" charset="0"/>
              </a:rPr>
              <a:t>Rail Transport Modification:</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Provides long term coal transport solution.</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Very limited number of objections. </a:t>
            </a:r>
          </a:p>
          <a:p>
            <a:pPr marL="540000" lvl="2"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Expected to be determined by the Department following Mod 3 determination. </a:t>
            </a:r>
          </a:p>
          <a:p>
            <a:pPr marL="270000" lvl="1" indent="-270000" algn="l">
              <a:lnSpc>
                <a:spcPct val="100000"/>
              </a:lnSpc>
              <a:spcBef>
                <a:spcPts val="1200"/>
              </a:spcBef>
              <a:spcAft>
                <a:spcPts val="1200"/>
              </a:spcAft>
              <a:buClr>
                <a:srgbClr val="A72B2B"/>
              </a:buClr>
              <a:buSzPct val="120000"/>
              <a:buFont typeface="Wingdings" panose="05000000000000000000" pitchFamily="2" charset="2"/>
              <a:buChar char="§"/>
            </a:pPr>
            <a:r>
              <a:rPr lang="en-AU" sz="2000" dirty="0" smtClean="0">
                <a:latin typeface="+mj-lt"/>
                <a:cs typeface="Arial" charset="0"/>
              </a:rPr>
              <a:t>State Significant Development application:</a:t>
            </a:r>
          </a:p>
          <a:p>
            <a:pPr marL="540000" lvl="2" indent="-18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Life-of-mine planning underway.</a:t>
            </a:r>
          </a:p>
          <a:p>
            <a:pPr marL="540000" lvl="2" indent="-180000" algn="l">
              <a:lnSpc>
                <a:spcPct val="100000"/>
              </a:lnSpc>
              <a:spcBef>
                <a:spcPts val="1200"/>
              </a:spcBef>
              <a:spcAft>
                <a:spcPts val="1200"/>
              </a:spcAft>
              <a:buClr>
                <a:srgbClr val="A72B2B"/>
              </a:buClr>
              <a:buSzPct val="120000"/>
              <a:buFont typeface="Wingdings" panose="05000000000000000000" pitchFamily="2" charset="2"/>
              <a:buChar char="§"/>
            </a:pPr>
            <a:r>
              <a:rPr lang="en-AU" sz="1600" dirty="0" smtClean="0">
                <a:latin typeface="+mj-lt"/>
                <a:cs typeface="Arial" charset="0"/>
              </a:rPr>
              <a:t>Baseline environmental studies have commenced. </a:t>
            </a:r>
          </a:p>
          <a:p>
            <a:pPr marL="1084263" lvl="2" indent="-168275" algn="l">
              <a:lnSpc>
                <a:spcPct val="100000"/>
              </a:lnSpc>
              <a:spcBef>
                <a:spcPts val="1200"/>
              </a:spcBef>
              <a:spcAft>
                <a:spcPts val="1200"/>
              </a:spcAft>
              <a:buClr>
                <a:srgbClr val="A72B2B"/>
              </a:buClr>
              <a:buSzPct val="120000"/>
              <a:buFont typeface="Wingdings" panose="05000000000000000000" pitchFamily="2" charset="2"/>
              <a:buChar char="§"/>
              <a:tabLst>
                <a:tab pos="228600" algn="l"/>
              </a:tabLst>
            </a:pPr>
            <a:endParaRPr lang="en-AU" sz="1600" dirty="0" smtClean="0">
              <a:latin typeface="+mj-lt"/>
              <a:cs typeface="Arial" charset="0"/>
            </a:endParaRPr>
          </a:p>
        </p:txBody>
      </p:sp>
      <p:pic>
        <p:nvPicPr>
          <p:cNvPr id="2" name="Picture 1"/>
          <p:cNvPicPr>
            <a:picLocks noChangeAspect="1"/>
          </p:cNvPicPr>
          <p:nvPr/>
        </p:nvPicPr>
        <p:blipFill>
          <a:blip r:embed="rId5" cstate="print"/>
          <a:stretch>
            <a:fillRect/>
          </a:stretch>
        </p:blipFill>
        <p:spPr>
          <a:xfrm>
            <a:off x="4666348" y="1407287"/>
            <a:ext cx="4941201" cy="5931004"/>
          </a:xfrm>
          <a:prstGeom prst="rect">
            <a:avLst/>
          </a:prstGeom>
        </p:spPr>
      </p:pic>
    </p:spTree>
    <p:custDataLst>
      <p:tags r:id="rId1"/>
    </p:custDataLst>
    <p:extLst>
      <p:ext uri="{BB962C8B-B14F-4D97-AF65-F5344CB8AC3E}">
        <p14:creationId xmlns:p14="http://schemas.microsoft.com/office/powerpoint/2010/main" val="23750877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 (x86)\CalientTech\ProPitch\Powerpoint\Templates\Moelis.potx"/>
  <p:tag name="CIQLASTID" val="11"/>
</p:tagLst>
</file>

<file path=ppt/tags/tag1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100.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101.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102.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103.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104.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105.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106.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107.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108.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11.xml><?xml version="1.0" encoding="utf-8"?>
<p:tagLst xmlns:a="http://schemas.openxmlformats.org/drawingml/2006/main" xmlns:r="http://schemas.openxmlformats.org/officeDocument/2006/relationships" xmlns:p="http://schemas.openxmlformats.org/presentationml/2006/main">
  <p:tag name="SLIDEELEMTYPE" val="subTitle"/>
  <p:tag name="DEFAULTTOP" val="319.5"/>
  <p:tag name="DEFAULTLEFT" val="56.4626"/>
  <p:tag name="DEFAULTHEIGHT" val="156.5"/>
  <p:tag name="DEFAULTWIDTH" val="531.3751"/>
</p:tagLst>
</file>

<file path=ppt/tags/tag12.xml><?xml version="1.0" encoding="utf-8"?>
<p:tagLst xmlns:a="http://schemas.openxmlformats.org/drawingml/2006/main" xmlns:r="http://schemas.openxmlformats.org/officeDocument/2006/relationships" xmlns:p="http://schemas.openxmlformats.org/presentationml/2006/main">
  <p:tag name="SLIDEELEMTYPE" val="title"/>
  <p:tag name="DEFAULTTOP" val="253.1144"/>
  <p:tag name="DEFAULTLEFT" val="56.4626"/>
  <p:tag name="DEFAULTHEIGHT" val="48.25"/>
  <p:tag name="DEFAULTWIDTH" val="531.3751"/>
</p:tagLst>
</file>

<file path=ppt/tags/tag13.xml><?xml version="1.0" encoding="utf-8"?>
<p:tagLst xmlns:a="http://schemas.openxmlformats.org/drawingml/2006/main" xmlns:r="http://schemas.openxmlformats.org/officeDocument/2006/relationships" xmlns:p="http://schemas.openxmlformats.org/presentationml/2006/main">
  <p:tag name="SLIDEELEMTYPE" val="instructions"/>
  <p:tag name="DEFAULTTOP" val="-21.5"/>
  <p:tag name="DEFAULTLEFT" val="-150.5"/>
  <p:tag name="DEFAULTHEIGHT" val="609.5"/>
  <p:tag name="DEFAULTWIDTH" val="1110"/>
</p:tagLst>
</file>

<file path=ppt/tags/tag14.xml><?xml version="1.0" encoding="utf-8"?>
<p:tagLst xmlns:a="http://schemas.openxmlformats.org/drawingml/2006/main" xmlns:r="http://schemas.openxmlformats.org/officeDocument/2006/relationships" xmlns:p="http://schemas.openxmlformats.org/presentationml/2006/main">
  <p:tag name="SLIDEELEMTYPE" val="line"/>
  <p:tag name="DEFAULTTOP" val="310.1378"/>
  <p:tag name="DEFAULTLEFT" val="56.4626"/>
  <p:tag name="DEFAULTHEIGHT" val="0"/>
  <p:tag name="DEFAULTWIDTH" val="705.8268"/>
</p:tagLst>
</file>

<file path=ppt/tags/tag1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1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1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18.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24.125"/>
  <p:tag name="DEFAULTHEIGHT" val="15.125"/>
  <p:tag name="DEFAULTWIDTH" val="32.375"/>
</p:tagLst>
</file>

<file path=ppt/tags/tag19.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24.125"/>
  <p:tag name="DEFAULTHEIGHT" val="15.125"/>
  <p:tag name="DEFAULTWIDTH" val="32.375"/>
</p:tagLst>
</file>

<file path=ppt/tags/tag2.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5.6832"/>
  <p:tag name="DEFAULTHEIGHT" val="15.39606"/>
  <p:tag name="DEFAULTWIDTH" val="20.81685"/>
</p:tagLst>
</file>

<file path=ppt/tags/tag20.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24.125"/>
  <p:tag name="DEFAULTHEIGHT" val="15.125"/>
  <p:tag name="DEFAULTWIDTH" val="32.375"/>
</p:tagLst>
</file>

<file path=ppt/tags/tag21.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5.6832"/>
  <p:tag name="DEFAULTHEIGHT" val="15.39606"/>
  <p:tag name="DEFAULTWIDTH" val="20.81685"/>
</p:tagLst>
</file>

<file path=ppt/tags/tag22.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24.125"/>
  <p:tag name="DEFAULTHEIGHT" val="15.125"/>
  <p:tag name="DEFAULTWIDTH" val="32.375"/>
</p:tagLst>
</file>

<file path=ppt/tags/tag23.xml><?xml version="1.0" encoding="utf-8"?>
<p:tagLst xmlns:a="http://schemas.openxmlformats.org/drawingml/2006/main" xmlns:r="http://schemas.openxmlformats.org/officeDocument/2006/relationships" xmlns:p="http://schemas.openxmlformats.org/presentationml/2006/main">
  <p:tag name="SLIDEELEMTYPE" val="presTitle"/>
  <p:tag name="DEFAULTTOP" val="578.6251"/>
  <p:tag name="DEFAULTLEFT" val="43.12504"/>
  <p:tag name="DEFAULTHEIGHT" val="10.75"/>
  <p:tag name="DEFAULTWIDTH" val="323.625"/>
</p:tagLst>
</file>

<file path=ppt/tags/tag24.xml><?xml version="1.0" encoding="utf-8"?>
<p:tagLst xmlns:a="http://schemas.openxmlformats.org/drawingml/2006/main" xmlns:r="http://schemas.openxmlformats.org/officeDocument/2006/relationships" xmlns:p="http://schemas.openxmlformats.org/presentationml/2006/main">
  <p:tag name="SLIDEELEMTYPE" val="textBoxBullet"/>
  <p:tag name="DEFAULTTOP" val="141.25"/>
  <p:tag name="DEFAULTLEFT" val="57.22047"/>
  <p:tag name="DEFAULTHEIGHT" val="424.375"/>
  <p:tag name="DEFAULTWIDTH" val="698.9047"/>
</p:tagLst>
</file>

<file path=ppt/tags/tag25.xml><?xml version="1.0" encoding="utf-8"?>
<p:tagLst xmlns:a="http://schemas.openxmlformats.org/drawingml/2006/main" xmlns:r="http://schemas.openxmlformats.org/officeDocument/2006/relationships" xmlns:p="http://schemas.openxmlformats.org/presentationml/2006/main">
  <p:tag name="SLIDEELEMTYPE" val="title"/>
  <p:tag name="DEFAULTTOP" val="41.62504"/>
  <p:tag name="DEFAULTLEFT" val="54.55614"/>
  <p:tag name="DEFAULTHEIGHT" val="48.25"/>
  <p:tag name="DEFAULTWIDTH" val="580.3749"/>
</p:tagLst>
</file>

<file path=ppt/tags/tag26.xml><?xml version="1.0" encoding="utf-8"?>
<p:tagLst xmlns:a="http://schemas.openxmlformats.org/drawingml/2006/main" xmlns:r="http://schemas.openxmlformats.org/officeDocument/2006/relationships" xmlns:p="http://schemas.openxmlformats.org/presentationml/2006/main">
  <p:tag name="SLIDEELEMTYPE" val="instructions"/>
  <p:tag name="DEFAULTTOP" val="48"/>
  <p:tag name="DEFAULTLEFT" val="810"/>
  <p:tag name="DEFAULTHEIGHT" val="496.625"/>
  <p:tag name="DEFAULTWIDTH" val="149.5"/>
</p:tagLst>
</file>

<file path=ppt/tags/tag27.xml><?xml version="1.0" encoding="utf-8"?>
<p:tagLst xmlns:a="http://schemas.openxmlformats.org/drawingml/2006/main" xmlns:r="http://schemas.openxmlformats.org/officeDocument/2006/relationships" xmlns:p="http://schemas.openxmlformats.org/presentationml/2006/main">
  <p:tag name="SLIDEELEMTYPE" val="line"/>
  <p:tag name="DEFAULTTOP" val="91"/>
  <p:tag name="DEFAULTLEFT" val="57.22047"/>
  <p:tag name="DEFAULTHEIGHT" val="0"/>
  <p:tag name="DEFAULTWIDTH" val="700.1575"/>
</p:tagLst>
</file>

<file path=ppt/tags/tag28.xml><?xml version="1.0" encoding="utf-8"?>
<p:tagLst xmlns:a="http://schemas.openxmlformats.org/drawingml/2006/main" xmlns:r="http://schemas.openxmlformats.org/officeDocument/2006/relationships" xmlns:p="http://schemas.openxmlformats.org/presentationml/2006/main">
  <p:tag name="DEFAULTTOP" val="45.99031"/>
  <p:tag name="DEFAULTLEFT" val="496.378"/>
  <p:tag name="DEFAULTHEIGHT" val="38.00969"/>
  <p:tag name="DEFAULTWIDTH" val="261"/>
</p:tagLst>
</file>

<file path=ppt/tags/tag2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3.xml><?xml version="1.0" encoding="utf-8"?>
<p:tagLst xmlns:a="http://schemas.openxmlformats.org/drawingml/2006/main" xmlns:r="http://schemas.openxmlformats.org/officeDocument/2006/relationships" xmlns:p="http://schemas.openxmlformats.org/presentationml/2006/main">
  <p:tag name="SLIDEELEMTYPE" val="presTitle"/>
  <p:tag name="DEFAULTTOP" val="562.3751"/>
  <p:tag name="DEFAULTLEFT" val="108.125"/>
  <p:tag name="DEFAULTHEIGHT" val="10.75"/>
  <p:tag name="DEFAULTWIDTH" val="323.625"/>
</p:tagLst>
</file>

<file path=ppt/tags/tag3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3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32.xml><?xml version="1.0" encoding="utf-8"?>
<p:tagLst xmlns:a="http://schemas.openxmlformats.org/drawingml/2006/main" xmlns:r="http://schemas.openxmlformats.org/officeDocument/2006/relationships" xmlns:p="http://schemas.openxmlformats.org/presentationml/2006/main">
  <p:tag name="SLIDEELEMTYPE" val="draftStamp"/>
  <p:tag name="DEFAULTTOP" val="34.62504"/>
  <p:tag name="DEFAULTLEFT" val="577"/>
  <p:tag name="DEFAULTHEIGHT" val="21.62496"/>
  <p:tag name="DEFAULTWIDTH" val="179"/>
</p:tagLst>
</file>

<file path=ppt/tags/tag33.xml><?xml version="1.0" encoding="utf-8"?>
<p:tagLst xmlns:a="http://schemas.openxmlformats.org/drawingml/2006/main" xmlns:r="http://schemas.openxmlformats.org/officeDocument/2006/relationships" xmlns:p="http://schemas.openxmlformats.org/presentationml/2006/main">
  <p:tag name="SLIDEELEMTYPE" val="instructions"/>
  <p:tag name="DEFAULTTOP" val="48"/>
  <p:tag name="DEFAULTLEFT" val="810"/>
  <p:tag name="DEFAULTHEIGHT" val="496.625"/>
  <p:tag name="DEFAULTWIDTH" val="149.5"/>
</p:tagLst>
</file>

<file path=ppt/tags/tag34.xml><?xml version="1.0" encoding="utf-8"?>
<p:tagLst xmlns:a="http://schemas.openxmlformats.org/drawingml/2006/main" xmlns:r="http://schemas.openxmlformats.org/officeDocument/2006/relationships" xmlns:p="http://schemas.openxmlformats.org/presentationml/2006/main">
  <p:tag name="SLIDEELEMTYPE" val="line"/>
  <p:tag name="DEFAULTTOP" val="91"/>
  <p:tag name="DEFAULTLEFT" val="36"/>
  <p:tag name="DEFAULTHEIGHT" val="0"/>
  <p:tag name="DEFAULTWIDTH" val="581.8751"/>
</p:tagLst>
</file>

<file path=ppt/tags/tag35.xml><?xml version="1.0" encoding="utf-8"?>
<p:tagLst xmlns:a="http://schemas.openxmlformats.org/drawingml/2006/main" xmlns:r="http://schemas.openxmlformats.org/officeDocument/2006/relationships" xmlns:p="http://schemas.openxmlformats.org/presentationml/2006/main">
  <p:tag name="SLIDEELEMTYPE" val="subTitle"/>
  <p:tag name="DEFAULTTOP" val="378"/>
  <p:tag name="DEFAULTLEFT" val="82.75"/>
  <p:tag name="DEFAULTHEIGHT" val="156.5"/>
  <p:tag name="DEFAULTWIDTH" val="531.3751"/>
</p:tagLst>
</file>

<file path=ppt/tags/tag36.xml><?xml version="1.0" encoding="utf-8"?>
<p:tagLst xmlns:a="http://schemas.openxmlformats.org/drawingml/2006/main" xmlns:r="http://schemas.openxmlformats.org/officeDocument/2006/relationships" xmlns:p="http://schemas.openxmlformats.org/presentationml/2006/main">
  <p:tag name="SLIDEELEMTYPE" val="title"/>
  <p:tag name="DEFAULTTOP" val="311.125"/>
  <p:tag name="DEFAULTLEFT" val="82.75"/>
  <p:tag name="DEFAULTHEIGHT" val="48.25"/>
  <p:tag name="DEFAULTWIDTH" val="531.3751"/>
</p:tagLst>
</file>

<file path=ppt/tags/tag3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3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3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4.xml><?xml version="1.0" encoding="utf-8"?>
<p:tagLst xmlns:a="http://schemas.openxmlformats.org/drawingml/2006/main" xmlns:r="http://schemas.openxmlformats.org/officeDocument/2006/relationships" xmlns:p="http://schemas.openxmlformats.org/presentationml/2006/main">
  <p:tag name="SLIDEELEMTYPE" val="textBoxBullet"/>
  <p:tag name="DEFAULTTOP" val="165.5"/>
  <p:tag name="DEFAULTLEFT" val="56.4626"/>
  <p:tag name="DEFAULTHEIGHT" val="380.5"/>
  <p:tag name="DEFAULTWIDTH" val="698.4124"/>
</p:tagLst>
</file>

<file path=ppt/tags/tag40.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41.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42.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43.xml><?xml version="1.0" encoding="utf-8"?>
<p:tagLst xmlns:a="http://schemas.openxmlformats.org/drawingml/2006/main" xmlns:r="http://schemas.openxmlformats.org/officeDocument/2006/relationships" xmlns:p="http://schemas.openxmlformats.org/presentationml/2006/main">
  <p:tag name="DEFAULTTOP" val="144.0965"/>
  <p:tag name="DEFAULTLEFT" val="54.20906"/>
  <p:tag name="DEFAULTHEIGHT" val="437.5176"/>
  <p:tag name="DEFAULTWIDTH" val="698.3533"/>
</p:tagLst>
</file>

<file path=ppt/tags/tag44.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45.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46.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47.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48.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49.xml><?xml version="1.0" encoding="utf-8"?>
<p:tagLst xmlns:a="http://schemas.openxmlformats.org/drawingml/2006/main" xmlns:r="http://schemas.openxmlformats.org/officeDocument/2006/relationships" xmlns:p="http://schemas.openxmlformats.org/presentationml/2006/main">
  <p:tag name="DEFAULTTOP" val="95.33662"/>
  <p:tag name="DEFAULTLEFT" val="53.62496"/>
  <p:tag name="DEFAULTHEIGHT" val="23.36606"/>
  <p:tag name="DEFAULTWIDTH" val="717.3751"/>
</p:tagLst>
</file>

<file path=ppt/tags/tag5.xml><?xml version="1.0" encoding="utf-8"?>
<p:tagLst xmlns:a="http://schemas.openxmlformats.org/drawingml/2006/main" xmlns:r="http://schemas.openxmlformats.org/officeDocument/2006/relationships" xmlns:p="http://schemas.openxmlformats.org/presentationml/2006/main">
  <p:tag name="SLIDEELEMTYPE" val="line"/>
  <p:tag name="DEFAULTTOP" val="91"/>
  <p:tag name="DEFAULTLEFT" val="56.4626"/>
  <p:tag name="DEFAULTHEIGHT" val="0"/>
  <p:tag name="DEFAULTWIDTH" val="700.1575"/>
</p:tagLst>
</file>

<file path=ppt/tags/tag50.xml><?xml version="1.0" encoding="utf-8"?>
<p:tagLst xmlns:a="http://schemas.openxmlformats.org/drawingml/2006/main" xmlns:r="http://schemas.openxmlformats.org/officeDocument/2006/relationships" xmlns:p="http://schemas.openxmlformats.org/presentationml/2006/main">
  <p:tag name="DEFAULTTOP" val="345.7331"/>
  <p:tag name="DEFAULTLEFT" val="530.3806"/>
  <p:tag name="DEFAULTHEIGHT" val="33"/>
  <p:tag name="DEFAULTWIDTH" val="115.575"/>
</p:tagLst>
</file>

<file path=ppt/tags/tag51.xml><?xml version="1.0" encoding="utf-8"?>
<p:tagLst xmlns:a="http://schemas.openxmlformats.org/drawingml/2006/main" xmlns:r="http://schemas.openxmlformats.org/officeDocument/2006/relationships" xmlns:p="http://schemas.openxmlformats.org/presentationml/2006/main">
  <p:tag name="DEFAULTTOP" val="326.5984"/>
  <p:tag name="DEFAULTLEFT" val="420.6442"/>
  <p:tag name="DEFAULTHEIGHT" val="76.61"/>
  <p:tag name="DEFAULTWIDTH" val="76.61"/>
</p:tagLst>
</file>

<file path=ppt/tags/tag52.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53.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54.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55.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56.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57.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58.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59.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6.xml><?xml version="1.0" encoding="utf-8"?>
<p:tagLst xmlns:a="http://schemas.openxmlformats.org/drawingml/2006/main" xmlns:r="http://schemas.openxmlformats.org/officeDocument/2006/relationships" xmlns:p="http://schemas.openxmlformats.org/presentationml/2006/main">
  <p:tag name="SLIDEELEMTYPE" val="title"/>
  <p:tag name="DEFAULTTOP" val="41.87504"/>
  <p:tag name="DEFAULTLEFT" val="56.4626"/>
  <p:tag name="DEFAULTHEIGHT" val="48.37496"/>
  <p:tag name="DEFAULTWIDTH" val="560.2874"/>
</p:tagLst>
</file>

<file path=ppt/tags/tag60.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61.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62.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63.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64.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65.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66.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67.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68.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69.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7.xml><?xml version="1.0" encoding="utf-8"?>
<p:tagLst xmlns:a="http://schemas.openxmlformats.org/drawingml/2006/main" xmlns:r="http://schemas.openxmlformats.org/officeDocument/2006/relationships" xmlns:p="http://schemas.openxmlformats.org/presentationml/2006/main">
  <p:tag name="SLIDEELEMTYPE" val="instructions"/>
  <p:tag name="DEFAULTTOP" val="-21.5"/>
  <p:tag name="DEFAULTLEFT" val="-150.5"/>
  <p:tag name="DEFAULTHEIGHT" val="609.5"/>
  <p:tag name="DEFAULTWIDTH" val="1110"/>
</p:tagLst>
</file>

<file path=ppt/tags/tag70.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71.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72.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73.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74.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75.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76.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77.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78.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79.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80.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81.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82.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83.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84.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85.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86.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87.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88.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89.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FILENAME" val="Standard Slides.pot"/>
  <p:tag name="FORMATSSHAPE" val="_Body"/>
  <p:tag name="POSITIONSHAPE" val="_Body"/>
  <p:tag name="SIZESHAPE" val="_Body"/>
  <p:tag name="FORMATSSLIDEID" val="436"/>
  <p:tag name="POSITIONSLIDEID" val="436"/>
  <p:tag name="SIZESLIDEID" val="436"/>
</p:tagLst>
</file>

<file path=ppt/tags/tag90.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91.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92.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93.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94.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95.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96.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ags/tag97.xml><?xml version="1.0" encoding="utf-8"?>
<p:tagLst xmlns:a="http://schemas.openxmlformats.org/drawingml/2006/main" xmlns:r="http://schemas.openxmlformats.org/officeDocument/2006/relationships" xmlns:p="http://schemas.openxmlformats.org/presentationml/2006/main">
  <p:tag name="SLIDETYPE" val="Content Slide"/>
  <p:tag name="TOCCONTENTNUMBER" val="1"/>
</p:tagLst>
</file>

<file path=ppt/tags/tag98.xml><?xml version="1.0" encoding="utf-8"?>
<p:tagLst xmlns:a="http://schemas.openxmlformats.org/drawingml/2006/main" xmlns:r="http://schemas.openxmlformats.org/officeDocument/2006/relationships" xmlns:p="http://schemas.openxmlformats.org/presentationml/2006/main">
  <p:tag name="SLIDEELEMTYPE" val="pageNumber"/>
  <p:tag name="DEFAULTTOP" val="577"/>
  <p:tag name="DEFAULTLEFT" val="734.2573"/>
  <p:tag name="DEFAULTHEIGHT" val="13.25748"/>
  <p:tag name="DEFAULTWIDTH" val="22.2426"/>
</p:tagLst>
</file>

<file path=ppt/tags/tag99.xml><?xml version="1.0" encoding="utf-8"?>
<p:tagLst xmlns:a="http://schemas.openxmlformats.org/drawingml/2006/main" xmlns:r="http://schemas.openxmlformats.org/officeDocument/2006/relationships" xmlns:p="http://schemas.openxmlformats.org/presentationml/2006/main">
  <p:tag name="DEFAULTTOP" val="35.32953"/>
  <p:tag name="DEFAULTLEFT" val="54.11378"/>
  <p:tag name="DEFAULTHEIGHT" val="48.37496"/>
  <p:tag name="DEFAULTWIDTH" val="534"/>
</p:tagLst>
</file>

<file path=ppt/theme/theme1.xml><?xml version="1.0" encoding="utf-8"?>
<a:theme xmlns:a="http://schemas.openxmlformats.org/drawingml/2006/main" name="ProPitch - US Letter">
  <a:themeElements>
    <a:clrScheme name="ProPitch - US Letter 1">
      <a:dk1>
        <a:srgbClr val="000000"/>
      </a:dk1>
      <a:lt1>
        <a:srgbClr val="FFFFFF"/>
      </a:lt1>
      <a:dk2>
        <a:srgbClr val="37424A"/>
      </a:dk2>
      <a:lt2>
        <a:srgbClr val="816E2C"/>
      </a:lt2>
      <a:accent1>
        <a:srgbClr val="44697D"/>
      </a:accent1>
      <a:accent2>
        <a:srgbClr val="A59D95"/>
      </a:accent2>
      <a:accent3>
        <a:srgbClr val="496C60"/>
      </a:accent3>
      <a:accent4>
        <a:srgbClr val="C6BF70"/>
      </a:accent4>
      <a:accent5>
        <a:srgbClr val="825C26"/>
      </a:accent5>
      <a:accent6>
        <a:srgbClr val="899F99"/>
      </a:accent6>
      <a:hlink>
        <a:srgbClr val="496C60"/>
      </a:hlink>
      <a:folHlink>
        <a:srgbClr val="C6BF70"/>
      </a:folHlink>
    </a:clrScheme>
    <a:fontScheme name="Custom 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CC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rgbClr val="CC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txDef>
      <a:spPr>
        <a:noFill/>
      </a:spPr>
      <a:bodyPr wrap="square" rtlCol="0">
        <a:noAutofit/>
      </a:bodyPr>
      <a:lstStyle>
        <a:defPPr>
          <a:defRPr dirty="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oPitch - US Letter 1">
        <a:dk1>
          <a:srgbClr val="000000"/>
        </a:dk1>
        <a:lt1>
          <a:srgbClr val="FFFFFF"/>
        </a:lt1>
        <a:dk2>
          <a:srgbClr val="37424A"/>
        </a:dk2>
        <a:lt2>
          <a:srgbClr val="816E2C"/>
        </a:lt2>
        <a:accent1>
          <a:srgbClr val="44697D"/>
        </a:accent1>
        <a:accent2>
          <a:srgbClr val="A59D95"/>
        </a:accent2>
        <a:accent3>
          <a:srgbClr val="FFFFFF"/>
        </a:accent3>
        <a:accent4>
          <a:srgbClr val="000000"/>
        </a:accent4>
        <a:accent5>
          <a:srgbClr val="B0B9BF"/>
        </a:accent5>
        <a:accent6>
          <a:srgbClr val="958E87"/>
        </a:accent6>
        <a:hlink>
          <a:srgbClr val="496C60"/>
        </a:hlink>
        <a:folHlink>
          <a:srgbClr val="C6BF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Pitch - A4">
  <a:themeElements>
    <a:clrScheme name="ProPitch - A4 14">
      <a:dk1>
        <a:srgbClr val="000000"/>
      </a:dk1>
      <a:lt1>
        <a:srgbClr val="FFFFFF"/>
      </a:lt1>
      <a:dk2>
        <a:srgbClr val="37424A"/>
      </a:dk2>
      <a:lt2>
        <a:srgbClr val="816E2C"/>
      </a:lt2>
      <a:accent1>
        <a:srgbClr val="44697D"/>
      </a:accent1>
      <a:accent2>
        <a:srgbClr val="A59D95"/>
      </a:accent2>
      <a:accent3>
        <a:srgbClr val="496C60"/>
      </a:accent3>
      <a:accent4>
        <a:srgbClr val="C6BF70"/>
      </a:accent4>
      <a:accent5>
        <a:srgbClr val="825C26"/>
      </a:accent5>
      <a:accent6>
        <a:srgbClr val="899F99"/>
      </a:accent6>
      <a:hlink>
        <a:srgbClr val="496C60"/>
      </a:hlink>
      <a:folHlink>
        <a:srgbClr val="C6BF70"/>
      </a:folHlink>
    </a:clrScheme>
    <a:fontScheme name="ProPitch - A4">
      <a:majorFont>
        <a:latin typeface="Book Antiqua"/>
        <a:ea typeface=""/>
        <a:cs typeface="Arial"/>
      </a:majorFont>
      <a:minorFont>
        <a:latin typeface="Book Antiqu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Pitch - A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Pitch - A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Pitch - A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Pitch - A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Pitch - A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Pitch - A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Pitch - A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Pitch - A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Pitch - A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Pitch - A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Pitch - A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Pitch - A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oPitch - A4 13">
        <a:dk1>
          <a:srgbClr val="000000"/>
        </a:dk1>
        <a:lt1>
          <a:srgbClr val="FFFFFF"/>
        </a:lt1>
        <a:dk2>
          <a:srgbClr val="37424A"/>
        </a:dk2>
        <a:lt2>
          <a:srgbClr val="816E2C"/>
        </a:lt2>
        <a:accent1>
          <a:srgbClr val="44697D"/>
        </a:accent1>
        <a:accent2>
          <a:srgbClr val="A59D95"/>
        </a:accent2>
        <a:accent3>
          <a:srgbClr val="FFFFFF"/>
        </a:accent3>
        <a:accent4>
          <a:srgbClr val="000000"/>
        </a:accent4>
        <a:accent5>
          <a:srgbClr val="B0B9BF"/>
        </a:accent5>
        <a:accent6>
          <a:srgbClr val="958E87"/>
        </a:accent6>
        <a:hlink>
          <a:srgbClr val="1D5C42"/>
        </a:hlink>
        <a:folHlink>
          <a:srgbClr val="C6BF70"/>
        </a:folHlink>
      </a:clrScheme>
      <a:clrMap bg1="lt1" tx1="dk1" bg2="lt2" tx2="dk2" accent1="accent1" accent2="accent2" accent3="accent3" accent4="accent4" accent5="accent5" accent6="accent6" hlink="hlink" folHlink="folHlink"/>
    </a:extraClrScheme>
    <a:extraClrScheme>
      <a:clrScheme name="ProPitch - A4 14">
        <a:dk1>
          <a:srgbClr val="000000"/>
        </a:dk1>
        <a:lt1>
          <a:srgbClr val="FFFFFF"/>
        </a:lt1>
        <a:dk2>
          <a:srgbClr val="37424A"/>
        </a:dk2>
        <a:lt2>
          <a:srgbClr val="816E2C"/>
        </a:lt2>
        <a:accent1>
          <a:srgbClr val="44697D"/>
        </a:accent1>
        <a:accent2>
          <a:srgbClr val="A59D95"/>
        </a:accent2>
        <a:accent3>
          <a:srgbClr val="FFFFFF"/>
        </a:accent3>
        <a:accent4>
          <a:srgbClr val="000000"/>
        </a:accent4>
        <a:accent5>
          <a:srgbClr val="B0B9BF"/>
        </a:accent5>
        <a:accent6>
          <a:srgbClr val="958E87"/>
        </a:accent6>
        <a:hlink>
          <a:srgbClr val="496C60"/>
        </a:hlink>
        <a:folHlink>
          <a:srgbClr val="C6BF7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73030</TotalTime>
  <Words>1272</Words>
  <Application>Microsoft Office PowerPoint</Application>
  <PresentationFormat>Custom</PresentationFormat>
  <Paragraphs>186</Paragraphs>
  <Slides>24</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MS PGothic</vt:lpstr>
      <vt:lpstr>Arial</vt:lpstr>
      <vt:lpstr>Arial (Headings)</vt:lpstr>
      <vt:lpstr>Arial Black</vt:lpstr>
      <vt:lpstr>Book Antiqua</vt:lpstr>
      <vt:lpstr>Calibri</vt:lpstr>
      <vt:lpstr>Symbol</vt:lpstr>
      <vt:lpstr>Times New Roman</vt:lpstr>
      <vt:lpstr>Wingdings</vt:lpstr>
      <vt:lpstr>ProPitch - US Letter</vt:lpstr>
      <vt:lpstr>Custom Design</vt:lpstr>
      <vt:lpstr>ProPitch - A4</vt:lpstr>
      <vt:lpstr>IPC Briefing – Mine Optimisation Modification (Mod 3)</vt:lpstr>
      <vt:lpstr>MACH Energy Representatives</vt:lpstr>
      <vt:lpstr>Agenda</vt:lpstr>
      <vt:lpstr>MACH Energy Overview </vt:lpstr>
      <vt:lpstr>MACH’s History</vt:lpstr>
      <vt:lpstr>Project Context</vt:lpstr>
      <vt:lpstr>Project Context</vt:lpstr>
      <vt:lpstr>Overview of the Modification</vt:lpstr>
      <vt:lpstr>Relationship to Other Planning Applications</vt:lpstr>
      <vt:lpstr>The Modification</vt:lpstr>
      <vt:lpstr>The Modification</vt:lpstr>
      <vt:lpstr>Final Landform Macro-Relief</vt:lpstr>
      <vt:lpstr>Final Landform Micro-Relief</vt:lpstr>
      <vt:lpstr>PowerPoint Presentation</vt:lpstr>
      <vt:lpstr>PowerPoint Presentation</vt:lpstr>
      <vt:lpstr>PowerPoint Presentation</vt:lpstr>
      <vt:lpstr>PowerPoint Presentation</vt:lpstr>
      <vt:lpstr>Mount Pleasant Final Landform</vt:lpstr>
      <vt:lpstr>PowerPoint Presentation</vt:lpstr>
      <vt:lpstr>Bengalla Mine Concerns and Resolution </vt:lpstr>
      <vt:lpstr>Bengalla Mine Concerns and Resolution  </vt:lpstr>
      <vt:lpstr>Potential Residual Concerns</vt:lpstr>
      <vt:lpstr>Key Positives Raised in Submissions</vt:lpstr>
      <vt:lpstr>Conclusion and Questions</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MSC-Presentation-18-5-17</dc:title>
  <dc:creator>Rob</dc:creator>
  <cp:lastModifiedBy>Chris Lauritzen</cp:lastModifiedBy>
  <cp:revision>2018</cp:revision>
  <cp:lastPrinted>2018-06-21T08:00:07Z</cp:lastPrinted>
  <dcterms:created xsi:type="dcterms:W3CDTF">2003-06-24T17:41:40Z</dcterms:created>
  <dcterms:modified xsi:type="dcterms:W3CDTF">2018-06-25T06:14:11Z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ies>
</file>