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/>
              <a:t>Daily</a:t>
            </a:r>
            <a:r>
              <a:rPr lang="en-AU" baseline="0"/>
              <a:t> PM10 2014 (blue) and 2018 (orange), Jan 14-24</a:t>
            </a:r>
            <a:endParaRPr lang="en-AU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worksheet1!$C$5:$C$15</c:f>
              <c:numCache>
                <c:formatCode>General</c:formatCode>
                <c:ptCount val="11"/>
                <c:pt idx="0">
                  <c:v>9.9</c:v>
                </c:pt>
                <c:pt idx="1">
                  <c:v>16.100000000000001</c:v>
                </c:pt>
                <c:pt idx="2">
                  <c:v>28.1</c:v>
                </c:pt>
                <c:pt idx="3">
                  <c:v>35.6</c:v>
                </c:pt>
                <c:pt idx="4">
                  <c:v>41.9</c:v>
                </c:pt>
                <c:pt idx="5">
                  <c:v>47.6</c:v>
                </c:pt>
                <c:pt idx="6">
                  <c:v>52.1</c:v>
                </c:pt>
                <c:pt idx="7">
                  <c:v>33</c:v>
                </c:pt>
                <c:pt idx="8">
                  <c:v>32.9</c:v>
                </c:pt>
                <c:pt idx="9">
                  <c:v>45</c:v>
                </c:pt>
                <c:pt idx="10">
                  <c:v>44.3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8C-4D4F-AD73-ED973A59AC5B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worksheet1!$D$5:$D$15</c:f>
              <c:numCache>
                <c:formatCode>General</c:formatCode>
                <c:ptCount val="11"/>
                <c:pt idx="0">
                  <c:v>33.799999999999997</c:v>
                </c:pt>
                <c:pt idx="1">
                  <c:v>41.9</c:v>
                </c:pt>
                <c:pt idx="2">
                  <c:v>54.7</c:v>
                </c:pt>
                <c:pt idx="3">
                  <c:v>39.1</c:v>
                </c:pt>
                <c:pt idx="4">
                  <c:v>36.299999999999997</c:v>
                </c:pt>
                <c:pt idx="5">
                  <c:v>53.5</c:v>
                </c:pt>
                <c:pt idx="6">
                  <c:v>34.6</c:v>
                </c:pt>
                <c:pt idx="7">
                  <c:v>23.4</c:v>
                </c:pt>
                <c:pt idx="8">
                  <c:v>16.899999999999999</c:v>
                </c:pt>
                <c:pt idx="9">
                  <c:v>24.9</c:v>
                </c:pt>
                <c:pt idx="10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8C-4D4F-AD73-ED973A59AC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549440"/>
        <c:axId val="43550976"/>
      </c:barChart>
      <c:catAx>
        <c:axId val="4354944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550976"/>
        <c:crosses val="autoZero"/>
        <c:auto val="1"/>
        <c:lblAlgn val="ctr"/>
        <c:lblOffset val="100"/>
        <c:noMultiLvlLbl val="0"/>
      </c:catAx>
      <c:valAx>
        <c:axId val="43550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549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8CEA-A657-4C64-BBF4-AB371F3D7978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6F05-9455-4920-9FDA-8575FC25DF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2310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8CEA-A657-4C64-BBF4-AB371F3D7978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6F05-9455-4920-9FDA-8575FC25DF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9279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8CEA-A657-4C64-BBF4-AB371F3D7978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6F05-9455-4920-9FDA-8575FC25DF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4198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8CEA-A657-4C64-BBF4-AB371F3D7978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6F05-9455-4920-9FDA-8575FC25DF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214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8CEA-A657-4C64-BBF4-AB371F3D7978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6F05-9455-4920-9FDA-8575FC25DF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1944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8CEA-A657-4C64-BBF4-AB371F3D7978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6F05-9455-4920-9FDA-8575FC25DF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194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8CEA-A657-4C64-BBF4-AB371F3D7978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6F05-9455-4920-9FDA-8575FC25DF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1397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8CEA-A657-4C64-BBF4-AB371F3D7978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6F05-9455-4920-9FDA-8575FC25DF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0831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8CEA-A657-4C64-BBF4-AB371F3D7978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6F05-9455-4920-9FDA-8575FC25DF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0340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8CEA-A657-4C64-BBF4-AB371F3D7978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6F05-9455-4920-9FDA-8575FC25DF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7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8CEA-A657-4C64-BBF4-AB371F3D7978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6F05-9455-4920-9FDA-8575FC25DF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9460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C8CEA-A657-4C64-BBF4-AB371F3D7978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66F05-9455-4920-9FDA-8575FC25DF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79850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sz="3600" b="1" dirty="0"/>
              <a:t>Comments on the United </a:t>
            </a:r>
            <a:r>
              <a:rPr lang="en-AU" sz="3600" b="1" dirty="0" err="1"/>
              <a:t>Wambo</a:t>
            </a:r>
            <a:r>
              <a:rPr lang="en-AU" sz="3600" b="1" dirty="0"/>
              <a:t> Open Cut Mine Project, Environmental Impact Assessment and associated documents.</a:t>
            </a:r>
            <a:r>
              <a:rPr lang="en-AU" sz="3600" dirty="0"/>
              <a:t/>
            </a:r>
            <a:br>
              <a:rPr lang="en-AU" sz="3600" dirty="0"/>
            </a:br>
            <a:endParaRPr lang="en-AU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Conjoint A/Prof Howard Bridgman</a:t>
            </a:r>
          </a:p>
          <a:p>
            <a:r>
              <a:rPr lang="en-AU" dirty="0" smtClean="0"/>
              <a:t>School of Environmental and Life Sciences</a:t>
            </a:r>
          </a:p>
          <a:p>
            <a:r>
              <a:rPr lang="en-AU" dirty="0" smtClean="0"/>
              <a:t>University of Newcastle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02873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/>
              <a:t>Expertise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 have 40 years experience researching and teaching air quality problems.  My particular area of interest is particle matter (PM) and its management, especially in the Hunter Valley. I have over 100 publications and am an author or co-author for six books.  I am a former President of the Clean Air Society of Australia and </a:t>
            </a:r>
            <a:r>
              <a:rPr lang="en-AU" dirty="0"/>
              <a:t>N</a:t>
            </a:r>
            <a:r>
              <a:rPr lang="en-AU" dirty="0" smtClean="0"/>
              <a:t>ew Zealand, and </a:t>
            </a:r>
            <a:r>
              <a:rPr lang="en-AU" dirty="0" smtClean="0"/>
              <a:t>was editor </a:t>
            </a:r>
            <a:r>
              <a:rPr lang="en-AU" dirty="0" smtClean="0"/>
              <a:t>of their </a:t>
            </a:r>
            <a:r>
              <a:rPr lang="en-AU" dirty="0" smtClean="0"/>
              <a:t>Journal (</a:t>
            </a:r>
            <a:r>
              <a:rPr lang="en-AU" i="1" dirty="0" smtClean="0"/>
              <a:t>Air Quality and Climate Change</a:t>
            </a:r>
            <a:r>
              <a:rPr lang="en-AU" dirty="0" smtClean="0"/>
              <a:t>) </a:t>
            </a:r>
            <a:r>
              <a:rPr lang="en-AU" dirty="0" smtClean="0"/>
              <a:t>for 10 </a:t>
            </a:r>
            <a:r>
              <a:rPr lang="en-AU" dirty="0" smtClean="0"/>
              <a:t>years.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22316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/>
              <a:t>NEPM PM10 and PM2.5 Standards</a:t>
            </a:r>
            <a:endParaRPr lang="en-AU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449706"/>
              </p:ext>
            </p:extLst>
          </p:nvPr>
        </p:nvGraphicFramePr>
        <p:xfrm>
          <a:off x="838201" y="1305097"/>
          <a:ext cx="10515600" cy="43641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2671">
                  <a:extLst>
                    <a:ext uri="{9D8B030D-6E8A-4147-A177-3AD203B41FA5}">
                      <a16:colId xmlns:a16="http://schemas.microsoft.com/office/drawing/2014/main" val="1907118511"/>
                    </a:ext>
                  </a:extLst>
                </a:gridCol>
                <a:gridCol w="2742671">
                  <a:extLst>
                    <a:ext uri="{9D8B030D-6E8A-4147-A177-3AD203B41FA5}">
                      <a16:colId xmlns:a16="http://schemas.microsoft.com/office/drawing/2014/main" val="3613322052"/>
                    </a:ext>
                  </a:extLst>
                </a:gridCol>
                <a:gridCol w="5030258">
                  <a:extLst>
                    <a:ext uri="{9D8B030D-6E8A-4147-A177-3AD203B41FA5}">
                      <a16:colId xmlns:a16="http://schemas.microsoft.com/office/drawing/2014/main" val="705854557"/>
                    </a:ext>
                  </a:extLst>
                </a:gridCol>
              </a:tblGrid>
              <a:tr h="14769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Pollutant</a:t>
                      </a:r>
                      <a:endParaRPr lang="en-A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Averaging Period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Maximum Concentration Standard (µg/m</a:t>
                      </a:r>
                      <a:r>
                        <a:rPr lang="en-AU" sz="1200" baseline="30000">
                          <a:effectLst/>
                        </a:rPr>
                        <a:t>3</a:t>
                      </a:r>
                      <a:r>
                        <a:rPr lang="en-AU" sz="1200">
                          <a:effectLst/>
                        </a:rPr>
                        <a:t>)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8816259"/>
                  </a:ext>
                </a:extLst>
              </a:tr>
              <a:tr h="7218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PM10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 day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50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2887504"/>
                  </a:ext>
                </a:extLst>
              </a:tr>
              <a:tr h="7218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 year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25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0918185"/>
                  </a:ext>
                </a:extLst>
              </a:tr>
              <a:tr h="7218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PM2.5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 day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25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9490840"/>
                  </a:ext>
                </a:extLst>
              </a:tr>
              <a:tr h="7218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 year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8</a:t>
                      </a:r>
                      <a:endParaRPr lang="en-A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2763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9256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AU" sz="3600" b="1" dirty="0"/>
              <a:t>Is the air quality impact assessment (AQIA) undertaken for the project adequate?</a:t>
            </a:r>
            <a:br>
              <a:rPr lang="en-AU" sz="3600" b="1" dirty="0"/>
            </a:br>
            <a:endParaRPr lang="en-AU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In 2025, </a:t>
            </a:r>
            <a:r>
              <a:rPr lang="en-AU" dirty="0" smtClean="0"/>
              <a:t>PM2.5 24-hr standard reduced to </a:t>
            </a:r>
            <a:r>
              <a:rPr lang="en-AU" dirty="0"/>
              <a:t>20 µg/m</a:t>
            </a:r>
            <a:r>
              <a:rPr lang="en-AU" baseline="30000" dirty="0"/>
              <a:t>3</a:t>
            </a:r>
            <a:r>
              <a:rPr lang="en-AU" dirty="0"/>
              <a:t> and the annual standard to 7 </a:t>
            </a:r>
            <a:r>
              <a:rPr lang="en-AU" dirty="0" smtClean="0"/>
              <a:t>µg/m</a:t>
            </a:r>
            <a:r>
              <a:rPr lang="en-AU" baseline="30000" dirty="0" smtClean="0"/>
              <a:t>3</a:t>
            </a:r>
            <a:r>
              <a:rPr lang="en-AU" dirty="0" smtClean="0"/>
              <a:t>  - should be considered in EIS </a:t>
            </a:r>
          </a:p>
          <a:p>
            <a:r>
              <a:rPr lang="en-AU" dirty="0" smtClean="0"/>
              <a:t>Is 5 years enough to choose 2014 as the model year? </a:t>
            </a:r>
          </a:p>
          <a:p>
            <a:r>
              <a:rPr lang="en-AU" dirty="0" smtClean="0"/>
              <a:t>Method to estimate background PM2.5  </a:t>
            </a:r>
          </a:p>
          <a:p>
            <a:r>
              <a:rPr lang="en-AU" dirty="0"/>
              <a:t>P</a:t>
            </a:r>
            <a:r>
              <a:rPr lang="en-AU" dirty="0" smtClean="0"/>
              <a:t>ercentage of PM2.5 in PM10 – 0.35 instead of 0.20  </a:t>
            </a:r>
          </a:p>
          <a:p>
            <a:r>
              <a:rPr lang="en-AU" dirty="0" smtClean="0"/>
              <a:t>Verification of CALPUFF wind estimates vs measured values</a:t>
            </a:r>
            <a:endParaRPr lang="en-AU" baseline="30000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19889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en-AU" sz="4000" b="1" u="sng" dirty="0" smtClean="0"/>
              <a:t/>
            </a:r>
            <a:br>
              <a:rPr lang="en-AU" sz="4000" b="1" u="sng" dirty="0" smtClean="0"/>
            </a:br>
            <a:r>
              <a:rPr lang="en-AU" sz="4000" b="1" u="sng" dirty="0" smtClean="0"/>
              <a:t>Are </a:t>
            </a:r>
            <a:r>
              <a:rPr lang="en-AU" sz="4000" b="1" u="sng" dirty="0"/>
              <a:t>any air quality impacts arising from the project appropriate?</a:t>
            </a:r>
            <a:r>
              <a:rPr lang="en-AU" sz="4000" b="1" dirty="0"/>
              <a:t/>
            </a:r>
            <a:br>
              <a:rPr lang="en-AU" sz="4000" b="1" dirty="0"/>
            </a:br>
            <a:r>
              <a:rPr lang="en-AU" dirty="0"/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Wind Direction and Speed wind roses vs model results</a:t>
            </a:r>
          </a:p>
          <a:p>
            <a:r>
              <a:rPr lang="en-AU" dirty="0" smtClean="0"/>
              <a:t>Run CALPUFF model for winter and summer season</a:t>
            </a:r>
          </a:p>
          <a:p>
            <a:r>
              <a:rPr lang="en-AU" dirty="0" smtClean="0"/>
              <a:t>Violations of current 24-hour NEPM for PM10 and PM.25 at Jerry Plains will increase with new mine operations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86858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/>
              <a:t>Comparison of Daily average PM10 at Jerry Plains, January 14-24 2014 with same </a:t>
            </a:r>
            <a:r>
              <a:rPr lang="en-AU" b="1" dirty="0" smtClean="0"/>
              <a:t>period for </a:t>
            </a:r>
            <a:r>
              <a:rPr lang="en-AU" b="1" dirty="0"/>
              <a:t>2018</a:t>
            </a:r>
            <a:r>
              <a:rPr lang="en-AU" dirty="0"/>
              <a:t>.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8774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3600" b="1" dirty="0"/>
              <a:t>OEH/EPA Measured hourly PM10 (red) and wind direction (blue) </a:t>
            </a:r>
            <a:r>
              <a:rPr lang="en-AU" sz="3600" b="1" dirty="0" smtClean="0"/>
              <a:t>data </a:t>
            </a:r>
            <a:r>
              <a:rPr lang="en-AU" sz="3600" b="1" dirty="0"/>
              <a:t>at Jerry Plains between Jan 14 and 24, 2014. </a:t>
            </a:r>
            <a:r>
              <a:rPr lang="en-AU" sz="3600" b="1" dirty="0" smtClean="0"/>
              <a:t>SE winds (100-150 degrees) create highest PM.</a:t>
            </a:r>
            <a:endParaRPr lang="en-AU" sz="3600" b="1" dirty="0"/>
          </a:p>
        </p:txBody>
      </p:sp>
      <p:pic>
        <p:nvPicPr>
          <p:cNvPr id="4" name="Content Placeholder 3" descr="http://airquality.environment.nsw.gov.au/aquisnetnswphp/tmp/graph_1516838240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134" y="1787236"/>
            <a:ext cx="7423265" cy="49793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3050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b="1" dirty="0"/>
              <a:t>Provide any further observations and opinions which you consider relevant</a:t>
            </a:r>
            <a:r>
              <a:rPr lang="en-AU" b="1" dirty="0" smtClean="0"/>
              <a:t>.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 smtClean="0"/>
              <a:t>Project </a:t>
            </a:r>
            <a:r>
              <a:rPr lang="en-AU" dirty="0" smtClean="0"/>
              <a:t>operations </a:t>
            </a:r>
            <a:r>
              <a:rPr lang="en-AU" dirty="0"/>
              <a:t>(Scope 1 and 2), 5.8 MTY CO</a:t>
            </a:r>
            <a:r>
              <a:rPr lang="en-AU" baseline="-25000" dirty="0"/>
              <a:t>2</a:t>
            </a:r>
            <a:r>
              <a:rPr lang="en-AU" dirty="0"/>
              <a:t>-e are expected; for export (Scope 3) 260 MTY CO</a:t>
            </a:r>
            <a:r>
              <a:rPr lang="en-AU" baseline="-25000" dirty="0"/>
              <a:t>2</a:t>
            </a:r>
            <a:r>
              <a:rPr lang="en-AU" dirty="0"/>
              <a:t>-e are expected (from the burning of coal</a:t>
            </a:r>
            <a:r>
              <a:rPr lang="en-AU" dirty="0" smtClean="0"/>
              <a:t>) – NOT insignificant</a:t>
            </a:r>
          </a:p>
          <a:p>
            <a:r>
              <a:rPr lang="en-AU" dirty="0"/>
              <a:t>The </a:t>
            </a:r>
            <a:r>
              <a:rPr lang="en-AU" b="1" dirty="0"/>
              <a:t>Project </a:t>
            </a:r>
            <a:r>
              <a:rPr lang="en-AU" dirty="0"/>
              <a:t>refuses to take any responsibility for the latter, and claims the former are </a:t>
            </a:r>
            <a:r>
              <a:rPr lang="en-AU" dirty="0" smtClean="0"/>
              <a:t>insignificant</a:t>
            </a:r>
          </a:p>
          <a:p>
            <a:r>
              <a:rPr lang="en-AU" dirty="0" smtClean="0"/>
              <a:t>Unless </a:t>
            </a:r>
            <a:r>
              <a:rPr lang="en-AU" dirty="0"/>
              <a:t>GHG emissions are severely reduced, Australia will suffer increased periods of heat and </a:t>
            </a:r>
            <a:r>
              <a:rPr lang="en-AU" dirty="0" smtClean="0"/>
              <a:t>drought</a:t>
            </a:r>
          </a:p>
          <a:p>
            <a:r>
              <a:rPr lang="en-AU" dirty="0"/>
              <a:t>Federal Government promises to reduce GHG emissions (Paris Agreement) cannot be met by authorising more coal mines.</a:t>
            </a:r>
          </a:p>
          <a:p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2577362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413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Comments on the United Wambo Open Cut Mine Project, Environmental Impact Assessment and associated documents. </vt:lpstr>
      <vt:lpstr>Expertise</vt:lpstr>
      <vt:lpstr>NEPM PM10 and PM2.5 Standards</vt:lpstr>
      <vt:lpstr>Is the air quality impact assessment (AQIA) undertaken for the project adequate? </vt:lpstr>
      <vt:lpstr> Are any air quality impacts arising from the project appropriate?  </vt:lpstr>
      <vt:lpstr>Comparison of Daily average PM10 at Jerry Plains, January 14-24 2014 with same period for 2018. </vt:lpstr>
      <vt:lpstr>OEH/EPA Measured hourly PM10 (red) and wind direction (blue) data at Jerry Plains between Jan 14 and 24, 2014. SE winds (100-150 degrees) create highest PM.</vt:lpstr>
      <vt:lpstr>Provide any further observations and opinions which you consider relevant.</vt:lpstr>
    </vt:vector>
  </TitlesOfParts>
  <Company>The University of Newcastle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Comments on the United Wambo Open Cut Mine Project, Environmental Impact Assessment and associated documents. </dc:title>
  <dc:creator>Howard Bridgman</dc:creator>
  <cp:lastModifiedBy>Howard Bridgman</cp:lastModifiedBy>
  <cp:revision>6</cp:revision>
  <cp:lastPrinted>2018-02-05T00:20:39Z</cp:lastPrinted>
  <dcterms:created xsi:type="dcterms:W3CDTF">2018-02-04T23:56:22Z</dcterms:created>
  <dcterms:modified xsi:type="dcterms:W3CDTF">2018-02-07T03:09:05Z</dcterms:modified>
</cp:coreProperties>
</file>