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01EA-E470-4FD0-AB2E-7BB56EFA93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E192681-CF8F-441A-90EA-8871E159B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75CC4CE-C810-4BDC-802D-E077D8452BD5}"/>
              </a:ext>
            </a:extLst>
          </p:cNvPr>
          <p:cNvSpPr>
            <a:spLocks noGrp="1"/>
          </p:cNvSpPr>
          <p:nvPr>
            <p:ph type="dt" sz="half" idx="10"/>
          </p:nvPr>
        </p:nvSpPr>
        <p:spPr/>
        <p:txBody>
          <a:bodyPr/>
          <a:lstStyle/>
          <a:p>
            <a:fld id="{AAC9B22F-168F-4017-8039-A43EAB4DBDC3}" type="datetimeFigureOut">
              <a:rPr lang="en-AU" smtClean="0"/>
              <a:t>8/02/2018</a:t>
            </a:fld>
            <a:endParaRPr lang="en-AU"/>
          </a:p>
        </p:txBody>
      </p:sp>
      <p:sp>
        <p:nvSpPr>
          <p:cNvPr id="5" name="Footer Placeholder 4">
            <a:extLst>
              <a:ext uri="{FF2B5EF4-FFF2-40B4-BE49-F238E27FC236}">
                <a16:creationId xmlns:a16="http://schemas.microsoft.com/office/drawing/2014/main" id="{A4F40297-FB09-406D-B193-F80450AFF03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4DFB4C8-DE39-4619-A412-DEDE1902EB59}"/>
              </a:ext>
            </a:extLst>
          </p:cNvPr>
          <p:cNvSpPr>
            <a:spLocks noGrp="1"/>
          </p:cNvSpPr>
          <p:nvPr>
            <p:ph type="sldNum" sz="quarter" idx="12"/>
          </p:nvPr>
        </p:nvSpPr>
        <p:spPr/>
        <p:txBody>
          <a:bodyPr/>
          <a:lstStyle/>
          <a:p>
            <a:fld id="{0004F145-5E67-407B-A39E-013C47E388BE}" type="slidenum">
              <a:rPr lang="en-AU" smtClean="0"/>
              <a:t>‹#›</a:t>
            </a:fld>
            <a:endParaRPr lang="en-AU"/>
          </a:p>
        </p:txBody>
      </p:sp>
    </p:spTree>
    <p:extLst>
      <p:ext uri="{BB962C8B-B14F-4D97-AF65-F5344CB8AC3E}">
        <p14:creationId xmlns:p14="http://schemas.microsoft.com/office/powerpoint/2010/main" val="141100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F82D-8171-4F37-A8F2-9C192B11DA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FB430C-EAA9-4847-90EF-8A09CBEC69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5E0D5E3-F547-44DC-AC62-56D11D2221E9}"/>
              </a:ext>
            </a:extLst>
          </p:cNvPr>
          <p:cNvSpPr>
            <a:spLocks noGrp="1"/>
          </p:cNvSpPr>
          <p:nvPr>
            <p:ph type="dt" sz="half" idx="10"/>
          </p:nvPr>
        </p:nvSpPr>
        <p:spPr/>
        <p:txBody>
          <a:bodyPr/>
          <a:lstStyle/>
          <a:p>
            <a:fld id="{AAC9B22F-168F-4017-8039-A43EAB4DBDC3}" type="datetimeFigureOut">
              <a:rPr lang="en-AU" smtClean="0"/>
              <a:t>8/02/2018</a:t>
            </a:fld>
            <a:endParaRPr lang="en-AU"/>
          </a:p>
        </p:txBody>
      </p:sp>
      <p:sp>
        <p:nvSpPr>
          <p:cNvPr id="5" name="Footer Placeholder 4">
            <a:extLst>
              <a:ext uri="{FF2B5EF4-FFF2-40B4-BE49-F238E27FC236}">
                <a16:creationId xmlns:a16="http://schemas.microsoft.com/office/drawing/2014/main" id="{63E8AB75-FDEB-490F-B081-0EB7731E6F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D163DC-E4D0-44BA-9915-2602B3EE1885}"/>
              </a:ext>
            </a:extLst>
          </p:cNvPr>
          <p:cNvSpPr>
            <a:spLocks noGrp="1"/>
          </p:cNvSpPr>
          <p:nvPr>
            <p:ph type="sldNum" sz="quarter" idx="12"/>
          </p:nvPr>
        </p:nvSpPr>
        <p:spPr/>
        <p:txBody>
          <a:bodyPr/>
          <a:lstStyle/>
          <a:p>
            <a:fld id="{0004F145-5E67-407B-A39E-013C47E388BE}" type="slidenum">
              <a:rPr lang="en-AU" smtClean="0"/>
              <a:t>‹#›</a:t>
            </a:fld>
            <a:endParaRPr lang="en-AU"/>
          </a:p>
        </p:txBody>
      </p:sp>
    </p:spTree>
    <p:extLst>
      <p:ext uri="{BB962C8B-B14F-4D97-AF65-F5344CB8AC3E}">
        <p14:creationId xmlns:p14="http://schemas.microsoft.com/office/powerpoint/2010/main" val="325886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B43EB-15B7-4300-8098-28FD51083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082A46B-2019-49A5-BB77-CEEB475D79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B6DFCD-469F-4651-B993-57298FD5398B}"/>
              </a:ext>
            </a:extLst>
          </p:cNvPr>
          <p:cNvSpPr>
            <a:spLocks noGrp="1"/>
          </p:cNvSpPr>
          <p:nvPr>
            <p:ph type="dt" sz="half" idx="10"/>
          </p:nvPr>
        </p:nvSpPr>
        <p:spPr/>
        <p:txBody>
          <a:bodyPr/>
          <a:lstStyle/>
          <a:p>
            <a:fld id="{AAC9B22F-168F-4017-8039-A43EAB4DBDC3}" type="datetimeFigureOut">
              <a:rPr lang="en-AU" smtClean="0"/>
              <a:t>8/02/2018</a:t>
            </a:fld>
            <a:endParaRPr lang="en-AU"/>
          </a:p>
        </p:txBody>
      </p:sp>
      <p:sp>
        <p:nvSpPr>
          <p:cNvPr id="5" name="Footer Placeholder 4">
            <a:extLst>
              <a:ext uri="{FF2B5EF4-FFF2-40B4-BE49-F238E27FC236}">
                <a16:creationId xmlns:a16="http://schemas.microsoft.com/office/drawing/2014/main" id="{534CFBE3-B1D6-47FF-8A2E-1617FE83233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C0ACBA-01C4-4F28-8E64-B94E0AE77ECC}"/>
              </a:ext>
            </a:extLst>
          </p:cNvPr>
          <p:cNvSpPr>
            <a:spLocks noGrp="1"/>
          </p:cNvSpPr>
          <p:nvPr>
            <p:ph type="sldNum" sz="quarter" idx="12"/>
          </p:nvPr>
        </p:nvSpPr>
        <p:spPr/>
        <p:txBody>
          <a:bodyPr/>
          <a:lstStyle/>
          <a:p>
            <a:fld id="{0004F145-5E67-407B-A39E-013C47E388BE}" type="slidenum">
              <a:rPr lang="en-AU" smtClean="0"/>
              <a:t>‹#›</a:t>
            </a:fld>
            <a:endParaRPr lang="en-AU"/>
          </a:p>
        </p:txBody>
      </p:sp>
    </p:spTree>
    <p:extLst>
      <p:ext uri="{BB962C8B-B14F-4D97-AF65-F5344CB8AC3E}">
        <p14:creationId xmlns:p14="http://schemas.microsoft.com/office/powerpoint/2010/main" val="30757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44F2-BF1B-4705-BFD6-2F7F5616CA1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14AA1D5-1507-436F-874F-1D796C08CC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4FA488-9677-42A6-8D31-FB60F7EED15D}"/>
              </a:ext>
            </a:extLst>
          </p:cNvPr>
          <p:cNvSpPr>
            <a:spLocks noGrp="1"/>
          </p:cNvSpPr>
          <p:nvPr>
            <p:ph type="dt" sz="half" idx="10"/>
          </p:nvPr>
        </p:nvSpPr>
        <p:spPr/>
        <p:txBody>
          <a:bodyPr/>
          <a:lstStyle/>
          <a:p>
            <a:fld id="{AAC9B22F-168F-4017-8039-A43EAB4DBDC3}" type="datetimeFigureOut">
              <a:rPr lang="en-AU" smtClean="0"/>
              <a:t>8/02/2018</a:t>
            </a:fld>
            <a:endParaRPr lang="en-AU"/>
          </a:p>
        </p:txBody>
      </p:sp>
      <p:sp>
        <p:nvSpPr>
          <p:cNvPr id="5" name="Footer Placeholder 4">
            <a:extLst>
              <a:ext uri="{FF2B5EF4-FFF2-40B4-BE49-F238E27FC236}">
                <a16:creationId xmlns:a16="http://schemas.microsoft.com/office/drawing/2014/main" id="{25650334-8775-44DF-9825-C64FFD6331F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7166BC0-171E-4316-AD9D-8A345A54C974}"/>
              </a:ext>
            </a:extLst>
          </p:cNvPr>
          <p:cNvSpPr>
            <a:spLocks noGrp="1"/>
          </p:cNvSpPr>
          <p:nvPr>
            <p:ph type="sldNum" sz="quarter" idx="12"/>
          </p:nvPr>
        </p:nvSpPr>
        <p:spPr/>
        <p:txBody>
          <a:bodyPr/>
          <a:lstStyle/>
          <a:p>
            <a:fld id="{0004F145-5E67-407B-A39E-013C47E388BE}" type="slidenum">
              <a:rPr lang="en-AU" smtClean="0"/>
              <a:t>‹#›</a:t>
            </a:fld>
            <a:endParaRPr lang="en-AU"/>
          </a:p>
        </p:txBody>
      </p:sp>
    </p:spTree>
    <p:extLst>
      <p:ext uri="{BB962C8B-B14F-4D97-AF65-F5344CB8AC3E}">
        <p14:creationId xmlns:p14="http://schemas.microsoft.com/office/powerpoint/2010/main" val="423763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53DF-2D69-4757-ACBD-313F5C716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046D60B-9753-413D-8A98-0112FA8BE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985A40-B463-4E6A-8473-9880EEE602E8}"/>
              </a:ext>
            </a:extLst>
          </p:cNvPr>
          <p:cNvSpPr>
            <a:spLocks noGrp="1"/>
          </p:cNvSpPr>
          <p:nvPr>
            <p:ph type="dt" sz="half" idx="10"/>
          </p:nvPr>
        </p:nvSpPr>
        <p:spPr/>
        <p:txBody>
          <a:bodyPr/>
          <a:lstStyle/>
          <a:p>
            <a:fld id="{AAC9B22F-168F-4017-8039-A43EAB4DBDC3}" type="datetimeFigureOut">
              <a:rPr lang="en-AU" smtClean="0"/>
              <a:t>8/02/2018</a:t>
            </a:fld>
            <a:endParaRPr lang="en-AU"/>
          </a:p>
        </p:txBody>
      </p:sp>
      <p:sp>
        <p:nvSpPr>
          <p:cNvPr id="5" name="Footer Placeholder 4">
            <a:extLst>
              <a:ext uri="{FF2B5EF4-FFF2-40B4-BE49-F238E27FC236}">
                <a16:creationId xmlns:a16="http://schemas.microsoft.com/office/drawing/2014/main" id="{65F392D7-C432-45A7-AB55-85C32A83DD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2E45E1-C948-46BE-8128-546C6DE2C538}"/>
              </a:ext>
            </a:extLst>
          </p:cNvPr>
          <p:cNvSpPr>
            <a:spLocks noGrp="1"/>
          </p:cNvSpPr>
          <p:nvPr>
            <p:ph type="sldNum" sz="quarter" idx="12"/>
          </p:nvPr>
        </p:nvSpPr>
        <p:spPr/>
        <p:txBody>
          <a:bodyPr/>
          <a:lstStyle/>
          <a:p>
            <a:fld id="{0004F145-5E67-407B-A39E-013C47E388BE}" type="slidenum">
              <a:rPr lang="en-AU" smtClean="0"/>
              <a:t>‹#›</a:t>
            </a:fld>
            <a:endParaRPr lang="en-AU"/>
          </a:p>
        </p:txBody>
      </p:sp>
    </p:spTree>
    <p:extLst>
      <p:ext uri="{BB962C8B-B14F-4D97-AF65-F5344CB8AC3E}">
        <p14:creationId xmlns:p14="http://schemas.microsoft.com/office/powerpoint/2010/main" val="364596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4AE1-B32A-4560-990A-504375D7BEC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14B4130-AABD-4497-A3B0-F9A7C533C2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51E420B-48DD-4C01-9DC5-A972C4F86B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69F0924-BBE9-4E1A-8897-957B70B054E9}"/>
              </a:ext>
            </a:extLst>
          </p:cNvPr>
          <p:cNvSpPr>
            <a:spLocks noGrp="1"/>
          </p:cNvSpPr>
          <p:nvPr>
            <p:ph type="dt" sz="half" idx="10"/>
          </p:nvPr>
        </p:nvSpPr>
        <p:spPr/>
        <p:txBody>
          <a:bodyPr/>
          <a:lstStyle/>
          <a:p>
            <a:fld id="{AAC9B22F-168F-4017-8039-A43EAB4DBDC3}" type="datetimeFigureOut">
              <a:rPr lang="en-AU" smtClean="0"/>
              <a:t>8/02/2018</a:t>
            </a:fld>
            <a:endParaRPr lang="en-AU"/>
          </a:p>
        </p:txBody>
      </p:sp>
      <p:sp>
        <p:nvSpPr>
          <p:cNvPr id="6" name="Footer Placeholder 5">
            <a:extLst>
              <a:ext uri="{FF2B5EF4-FFF2-40B4-BE49-F238E27FC236}">
                <a16:creationId xmlns:a16="http://schemas.microsoft.com/office/drawing/2014/main" id="{0743B8B1-479F-4AB1-B65A-8764C9C7F2D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B85EA9A-48D6-44B1-842A-80F9D8328126}"/>
              </a:ext>
            </a:extLst>
          </p:cNvPr>
          <p:cNvSpPr>
            <a:spLocks noGrp="1"/>
          </p:cNvSpPr>
          <p:nvPr>
            <p:ph type="sldNum" sz="quarter" idx="12"/>
          </p:nvPr>
        </p:nvSpPr>
        <p:spPr/>
        <p:txBody>
          <a:bodyPr/>
          <a:lstStyle/>
          <a:p>
            <a:fld id="{0004F145-5E67-407B-A39E-013C47E388BE}" type="slidenum">
              <a:rPr lang="en-AU" smtClean="0"/>
              <a:t>‹#›</a:t>
            </a:fld>
            <a:endParaRPr lang="en-AU"/>
          </a:p>
        </p:txBody>
      </p:sp>
    </p:spTree>
    <p:extLst>
      <p:ext uri="{BB962C8B-B14F-4D97-AF65-F5344CB8AC3E}">
        <p14:creationId xmlns:p14="http://schemas.microsoft.com/office/powerpoint/2010/main" val="337484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45DD-60B4-4E7A-8819-DD7C75595C9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116298E-049B-4579-8790-7EF72ED8C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DA7EF8-10DE-4D14-A4AA-B0A674BF8E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C637CFE-59B0-46A3-A815-844FE0C69E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32EA99-0E77-4EFF-A12F-EEC1C10955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1EDE886-30D0-4926-9C13-A0C4E363B790}"/>
              </a:ext>
            </a:extLst>
          </p:cNvPr>
          <p:cNvSpPr>
            <a:spLocks noGrp="1"/>
          </p:cNvSpPr>
          <p:nvPr>
            <p:ph type="dt" sz="half" idx="10"/>
          </p:nvPr>
        </p:nvSpPr>
        <p:spPr/>
        <p:txBody>
          <a:bodyPr/>
          <a:lstStyle/>
          <a:p>
            <a:fld id="{AAC9B22F-168F-4017-8039-A43EAB4DBDC3}" type="datetimeFigureOut">
              <a:rPr lang="en-AU" smtClean="0"/>
              <a:t>8/02/2018</a:t>
            </a:fld>
            <a:endParaRPr lang="en-AU"/>
          </a:p>
        </p:txBody>
      </p:sp>
      <p:sp>
        <p:nvSpPr>
          <p:cNvPr id="8" name="Footer Placeholder 7">
            <a:extLst>
              <a:ext uri="{FF2B5EF4-FFF2-40B4-BE49-F238E27FC236}">
                <a16:creationId xmlns:a16="http://schemas.microsoft.com/office/drawing/2014/main" id="{745A6F54-B55A-45BF-8A88-48F510AB877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C6A7E28-D092-4C6C-8C93-1832C896ED92}"/>
              </a:ext>
            </a:extLst>
          </p:cNvPr>
          <p:cNvSpPr>
            <a:spLocks noGrp="1"/>
          </p:cNvSpPr>
          <p:nvPr>
            <p:ph type="sldNum" sz="quarter" idx="12"/>
          </p:nvPr>
        </p:nvSpPr>
        <p:spPr/>
        <p:txBody>
          <a:bodyPr/>
          <a:lstStyle/>
          <a:p>
            <a:fld id="{0004F145-5E67-407B-A39E-013C47E388BE}" type="slidenum">
              <a:rPr lang="en-AU" smtClean="0"/>
              <a:t>‹#›</a:t>
            </a:fld>
            <a:endParaRPr lang="en-AU"/>
          </a:p>
        </p:txBody>
      </p:sp>
    </p:spTree>
    <p:extLst>
      <p:ext uri="{BB962C8B-B14F-4D97-AF65-F5344CB8AC3E}">
        <p14:creationId xmlns:p14="http://schemas.microsoft.com/office/powerpoint/2010/main" val="347204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0BEC-A619-4F1B-A39E-0957CFFB979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14AF74E-6636-4AE8-930C-4FE7A7B30A46}"/>
              </a:ext>
            </a:extLst>
          </p:cNvPr>
          <p:cNvSpPr>
            <a:spLocks noGrp="1"/>
          </p:cNvSpPr>
          <p:nvPr>
            <p:ph type="dt" sz="half" idx="10"/>
          </p:nvPr>
        </p:nvSpPr>
        <p:spPr/>
        <p:txBody>
          <a:bodyPr/>
          <a:lstStyle/>
          <a:p>
            <a:fld id="{AAC9B22F-168F-4017-8039-A43EAB4DBDC3}" type="datetimeFigureOut">
              <a:rPr lang="en-AU" smtClean="0"/>
              <a:t>8/02/2018</a:t>
            </a:fld>
            <a:endParaRPr lang="en-AU"/>
          </a:p>
        </p:txBody>
      </p:sp>
      <p:sp>
        <p:nvSpPr>
          <p:cNvPr id="4" name="Footer Placeholder 3">
            <a:extLst>
              <a:ext uri="{FF2B5EF4-FFF2-40B4-BE49-F238E27FC236}">
                <a16:creationId xmlns:a16="http://schemas.microsoft.com/office/drawing/2014/main" id="{0BC938A9-D234-4F0B-B81D-9FC89105D9C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9771BE2-9111-45A6-9A7D-45CDBA3EC168}"/>
              </a:ext>
            </a:extLst>
          </p:cNvPr>
          <p:cNvSpPr>
            <a:spLocks noGrp="1"/>
          </p:cNvSpPr>
          <p:nvPr>
            <p:ph type="sldNum" sz="quarter" idx="12"/>
          </p:nvPr>
        </p:nvSpPr>
        <p:spPr/>
        <p:txBody>
          <a:bodyPr/>
          <a:lstStyle/>
          <a:p>
            <a:fld id="{0004F145-5E67-407B-A39E-013C47E388BE}" type="slidenum">
              <a:rPr lang="en-AU" smtClean="0"/>
              <a:t>‹#›</a:t>
            </a:fld>
            <a:endParaRPr lang="en-AU"/>
          </a:p>
        </p:txBody>
      </p:sp>
    </p:spTree>
    <p:extLst>
      <p:ext uri="{BB962C8B-B14F-4D97-AF65-F5344CB8AC3E}">
        <p14:creationId xmlns:p14="http://schemas.microsoft.com/office/powerpoint/2010/main" val="101891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C74813-16CB-4B7F-9E04-0A84FDFDAA2F}"/>
              </a:ext>
            </a:extLst>
          </p:cNvPr>
          <p:cNvSpPr>
            <a:spLocks noGrp="1"/>
          </p:cNvSpPr>
          <p:nvPr>
            <p:ph type="dt" sz="half" idx="10"/>
          </p:nvPr>
        </p:nvSpPr>
        <p:spPr/>
        <p:txBody>
          <a:bodyPr/>
          <a:lstStyle/>
          <a:p>
            <a:fld id="{AAC9B22F-168F-4017-8039-A43EAB4DBDC3}" type="datetimeFigureOut">
              <a:rPr lang="en-AU" smtClean="0"/>
              <a:t>8/02/2018</a:t>
            </a:fld>
            <a:endParaRPr lang="en-AU"/>
          </a:p>
        </p:txBody>
      </p:sp>
      <p:sp>
        <p:nvSpPr>
          <p:cNvPr id="3" name="Footer Placeholder 2">
            <a:extLst>
              <a:ext uri="{FF2B5EF4-FFF2-40B4-BE49-F238E27FC236}">
                <a16:creationId xmlns:a16="http://schemas.microsoft.com/office/drawing/2014/main" id="{6FA34CFF-F12A-4F17-A0BC-1568275C0F4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42D5744-7235-4FC7-95D8-E226516CE768}"/>
              </a:ext>
            </a:extLst>
          </p:cNvPr>
          <p:cNvSpPr>
            <a:spLocks noGrp="1"/>
          </p:cNvSpPr>
          <p:nvPr>
            <p:ph type="sldNum" sz="quarter" idx="12"/>
          </p:nvPr>
        </p:nvSpPr>
        <p:spPr/>
        <p:txBody>
          <a:bodyPr/>
          <a:lstStyle/>
          <a:p>
            <a:fld id="{0004F145-5E67-407B-A39E-013C47E388BE}" type="slidenum">
              <a:rPr lang="en-AU" smtClean="0"/>
              <a:t>‹#›</a:t>
            </a:fld>
            <a:endParaRPr lang="en-AU"/>
          </a:p>
        </p:txBody>
      </p:sp>
    </p:spTree>
    <p:extLst>
      <p:ext uri="{BB962C8B-B14F-4D97-AF65-F5344CB8AC3E}">
        <p14:creationId xmlns:p14="http://schemas.microsoft.com/office/powerpoint/2010/main" val="355298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148A-C0BC-4C74-B537-E44645D2B4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09613AF-C562-4CEC-A9F0-FAAB78F97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87536A2-0F29-4C4F-9B63-FE7974F0E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8DBFA1-DC02-4CA2-A395-5E6FC6C93D49}"/>
              </a:ext>
            </a:extLst>
          </p:cNvPr>
          <p:cNvSpPr>
            <a:spLocks noGrp="1"/>
          </p:cNvSpPr>
          <p:nvPr>
            <p:ph type="dt" sz="half" idx="10"/>
          </p:nvPr>
        </p:nvSpPr>
        <p:spPr/>
        <p:txBody>
          <a:bodyPr/>
          <a:lstStyle/>
          <a:p>
            <a:fld id="{AAC9B22F-168F-4017-8039-A43EAB4DBDC3}" type="datetimeFigureOut">
              <a:rPr lang="en-AU" smtClean="0"/>
              <a:t>8/02/2018</a:t>
            </a:fld>
            <a:endParaRPr lang="en-AU"/>
          </a:p>
        </p:txBody>
      </p:sp>
      <p:sp>
        <p:nvSpPr>
          <p:cNvPr id="6" name="Footer Placeholder 5">
            <a:extLst>
              <a:ext uri="{FF2B5EF4-FFF2-40B4-BE49-F238E27FC236}">
                <a16:creationId xmlns:a16="http://schemas.microsoft.com/office/drawing/2014/main" id="{CD83A6C8-715C-4822-B13B-0F7A07AD3D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2A2C04D-F819-485E-B849-68A056CD13DB}"/>
              </a:ext>
            </a:extLst>
          </p:cNvPr>
          <p:cNvSpPr>
            <a:spLocks noGrp="1"/>
          </p:cNvSpPr>
          <p:nvPr>
            <p:ph type="sldNum" sz="quarter" idx="12"/>
          </p:nvPr>
        </p:nvSpPr>
        <p:spPr/>
        <p:txBody>
          <a:bodyPr/>
          <a:lstStyle/>
          <a:p>
            <a:fld id="{0004F145-5E67-407B-A39E-013C47E388BE}" type="slidenum">
              <a:rPr lang="en-AU" smtClean="0"/>
              <a:t>‹#›</a:t>
            </a:fld>
            <a:endParaRPr lang="en-AU"/>
          </a:p>
        </p:txBody>
      </p:sp>
    </p:spTree>
    <p:extLst>
      <p:ext uri="{BB962C8B-B14F-4D97-AF65-F5344CB8AC3E}">
        <p14:creationId xmlns:p14="http://schemas.microsoft.com/office/powerpoint/2010/main" val="317040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DDE9F-62F4-4D6B-A08A-F1B7E6739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3EB6770-E32E-4B2D-9661-C57DEA21BB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C969F58-3D82-44D7-91E6-5F9455A6D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9F254C-6AAD-4E61-8820-D06033957A0C}"/>
              </a:ext>
            </a:extLst>
          </p:cNvPr>
          <p:cNvSpPr>
            <a:spLocks noGrp="1"/>
          </p:cNvSpPr>
          <p:nvPr>
            <p:ph type="dt" sz="half" idx="10"/>
          </p:nvPr>
        </p:nvSpPr>
        <p:spPr/>
        <p:txBody>
          <a:bodyPr/>
          <a:lstStyle/>
          <a:p>
            <a:fld id="{AAC9B22F-168F-4017-8039-A43EAB4DBDC3}" type="datetimeFigureOut">
              <a:rPr lang="en-AU" smtClean="0"/>
              <a:t>8/02/2018</a:t>
            </a:fld>
            <a:endParaRPr lang="en-AU"/>
          </a:p>
        </p:txBody>
      </p:sp>
      <p:sp>
        <p:nvSpPr>
          <p:cNvPr id="6" name="Footer Placeholder 5">
            <a:extLst>
              <a:ext uri="{FF2B5EF4-FFF2-40B4-BE49-F238E27FC236}">
                <a16:creationId xmlns:a16="http://schemas.microsoft.com/office/drawing/2014/main" id="{3E939B57-10E9-4791-B6AA-42C4E1D0ED2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689F808-AB99-4386-ACF9-ADAE1019B62D}"/>
              </a:ext>
            </a:extLst>
          </p:cNvPr>
          <p:cNvSpPr>
            <a:spLocks noGrp="1"/>
          </p:cNvSpPr>
          <p:nvPr>
            <p:ph type="sldNum" sz="quarter" idx="12"/>
          </p:nvPr>
        </p:nvSpPr>
        <p:spPr/>
        <p:txBody>
          <a:bodyPr/>
          <a:lstStyle/>
          <a:p>
            <a:fld id="{0004F145-5E67-407B-A39E-013C47E388BE}" type="slidenum">
              <a:rPr lang="en-AU" smtClean="0"/>
              <a:t>‹#›</a:t>
            </a:fld>
            <a:endParaRPr lang="en-AU"/>
          </a:p>
        </p:txBody>
      </p:sp>
    </p:spTree>
    <p:extLst>
      <p:ext uri="{BB962C8B-B14F-4D97-AF65-F5344CB8AC3E}">
        <p14:creationId xmlns:p14="http://schemas.microsoft.com/office/powerpoint/2010/main" val="122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09D43-0ED7-4F94-B43D-2AA5D0B6A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907FE83-D7B6-4C00-BC32-0F5758822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5701C37-5EF3-4FEE-BEC9-C2AB65E6C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9B22F-168F-4017-8039-A43EAB4DBDC3}" type="datetimeFigureOut">
              <a:rPr lang="en-AU" smtClean="0"/>
              <a:t>8/02/2018</a:t>
            </a:fld>
            <a:endParaRPr lang="en-AU"/>
          </a:p>
        </p:txBody>
      </p:sp>
      <p:sp>
        <p:nvSpPr>
          <p:cNvPr id="5" name="Footer Placeholder 4">
            <a:extLst>
              <a:ext uri="{FF2B5EF4-FFF2-40B4-BE49-F238E27FC236}">
                <a16:creationId xmlns:a16="http://schemas.microsoft.com/office/drawing/2014/main" id="{9789A6E6-64AE-47DB-8226-D855CFD46D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9E77761-B14E-4CDC-B312-A565056706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4F145-5E67-407B-A39E-013C47E388BE}" type="slidenum">
              <a:rPr lang="en-AU" smtClean="0"/>
              <a:t>‹#›</a:t>
            </a:fld>
            <a:endParaRPr lang="en-AU"/>
          </a:p>
        </p:txBody>
      </p:sp>
    </p:spTree>
    <p:extLst>
      <p:ext uri="{BB962C8B-B14F-4D97-AF65-F5344CB8AC3E}">
        <p14:creationId xmlns:p14="http://schemas.microsoft.com/office/powerpoint/2010/main" val="401990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9410-7705-494E-AA85-17E46F7EB927}"/>
              </a:ext>
            </a:extLst>
          </p:cNvPr>
          <p:cNvSpPr>
            <a:spLocks noGrp="1"/>
          </p:cNvSpPr>
          <p:nvPr>
            <p:ph type="ctrTitle"/>
          </p:nvPr>
        </p:nvSpPr>
        <p:spPr/>
        <p:txBody>
          <a:bodyPr/>
          <a:lstStyle/>
          <a:p>
            <a:r>
              <a:rPr lang="en-AU" dirty="0"/>
              <a:t>United </a:t>
            </a:r>
            <a:r>
              <a:rPr lang="en-AU" dirty="0" err="1"/>
              <a:t>Wambo</a:t>
            </a:r>
            <a:r>
              <a:rPr lang="en-AU" dirty="0"/>
              <a:t> Open Cut</a:t>
            </a:r>
          </a:p>
        </p:txBody>
      </p:sp>
      <p:sp>
        <p:nvSpPr>
          <p:cNvPr id="3" name="Subtitle 2">
            <a:extLst>
              <a:ext uri="{FF2B5EF4-FFF2-40B4-BE49-F238E27FC236}">
                <a16:creationId xmlns:a16="http://schemas.microsoft.com/office/drawing/2014/main" id="{3F56A591-1579-4606-A1B0-FB2D3002C512}"/>
              </a:ext>
            </a:extLst>
          </p:cNvPr>
          <p:cNvSpPr>
            <a:spLocks noGrp="1"/>
          </p:cNvSpPr>
          <p:nvPr>
            <p:ph type="subTitle" idx="1"/>
          </p:nvPr>
        </p:nvSpPr>
        <p:spPr/>
        <p:txBody>
          <a:bodyPr>
            <a:normAutofit fontScale="92500" lnSpcReduction="20000"/>
          </a:bodyPr>
          <a:lstStyle/>
          <a:p>
            <a:r>
              <a:rPr lang="en-AU" sz="3600" dirty="0"/>
              <a:t>Outstanding biodiversity constraints</a:t>
            </a:r>
          </a:p>
          <a:p>
            <a:endParaRPr lang="en-AU" dirty="0"/>
          </a:p>
          <a:p>
            <a:r>
              <a:rPr lang="en-AU" dirty="0"/>
              <a:t>David C. Paull</a:t>
            </a:r>
          </a:p>
          <a:p>
            <a:r>
              <a:rPr lang="en-AU" dirty="0"/>
              <a:t>5</a:t>
            </a:r>
            <a:r>
              <a:rPr lang="en-AU" baseline="30000" dirty="0"/>
              <a:t>th</a:t>
            </a:r>
            <a:r>
              <a:rPr lang="en-AU" dirty="0"/>
              <a:t> February 2018</a:t>
            </a:r>
          </a:p>
        </p:txBody>
      </p:sp>
    </p:spTree>
    <p:extLst>
      <p:ext uri="{BB962C8B-B14F-4D97-AF65-F5344CB8AC3E}">
        <p14:creationId xmlns:p14="http://schemas.microsoft.com/office/powerpoint/2010/main" val="254911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9A2C-D117-4E3C-B6AF-67B4B11A0F96}"/>
              </a:ext>
            </a:extLst>
          </p:cNvPr>
          <p:cNvSpPr>
            <a:spLocks noGrp="1"/>
          </p:cNvSpPr>
          <p:nvPr>
            <p:ph type="title"/>
          </p:nvPr>
        </p:nvSpPr>
        <p:spPr>
          <a:xfrm>
            <a:off x="838200" y="365126"/>
            <a:ext cx="10515600" cy="1092614"/>
          </a:xfrm>
        </p:spPr>
        <p:txBody>
          <a:bodyPr/>
          <a:lstStyle/>
          <a:p>
            <a:r>
              <a:rPr lang="en-AU" dirty="0"/>
              <a:t>EP&amp;A Act objectives not met</a:t>
            </a:r>
          </a:p>
        </p:txBody>
      </p:sp>
      <p:sp>
        <p:nvSpPr>
          <p:cNvPr id="3" name="Content Placeholder 2">
            <a:extLst>
              <a:ext uri="{FF2B5EF4-FFF2-40B4-BE49-F238E27FC236}">
                <a16:creationId xmlns:a16="http://schemas.microsoft.com/office/drawing/2014/main" id="{0594CE8E-B965-475E-9935-7CC7494C96DB}"/>
              </a:ext>
            </a:extLst>
          </p:cNvPr>
          <p:cNvSpPr>
            <a:spLocks noGrp="1"/>
          </p:cNvSpPr>
          <p:nvPr>
            <p:ph idx="1"/>
          </p:nvPr>
        </p:nvSpPr>
        <p:spPr>
          <a:xfrm>
            <a:off x="838200" y="1550504"/>
            <a:ext cx="10515600" cy="4626459"/>
          </a:xfrm>
        </p:spPr>
        <p:txBody>
          <a:bodyPr>
            <a:normAutofit fontScale="92500" lnSpcReduction="20000"/>
          </a:bodyPr>
          <a:lstStyle/>
          <a:p>
            <a:pPr marL="0" lvl="0" indent="0">
              <a:buNone/>
            </a:pPr>
            <a:r>
              <a:rPr lang="en-AU" dirty="0"/>
              <a:t>DPE assessment report claims to have met its objectives under the EP&amp;A Act</a:t>
            </a:r>
          </a:p>
          <a:p>
            <a:pPr lvl="0"/>
            <a:r>
              <a:rPr lang="en-AU" b="1" dirty="0"/>
              <a:t>(vi) the protection of the environment, including the protection and conservation of native animals and plants, including threatened species, populations and ecological communities, and their habitats</a:t>
            </a:r>
            <a:r>
              <a:rPr lang="en-AU" dirty="0"/>
              <a:t>. Consideration of the assessment of significance test for NSW-listed matters has not considered key elements of the test. There are at least 11 threatened fauna species and a number of endangered communities that are at risk of significant impact, including the Commonwealth listed, Regent Honeyeater, Spotted tail Quoll, Swift Parrot.</a:t>
            </a:r>
          </a:p>
          <a:p>
            <a:r>
              <a:rPr lang="en-AU" b="1" dirty="0"/>
              <a:t>(vii) ecologically sustainable development (ESD)</a:t>
            </a:r>
            <a:r>
              <a:rPr lang="en-AU" dirty="0"/>
              <a:t>. DPE claims to have followed the principles of ‘</a:t>
            </a:r>
            <a:r>
              <a:rPr lang="en-AU" i="1" dirty="0"/>
              <a:t>ecologically sustainable development</a:t>
            </a:r>
            <a:r>
              <a:rPr lang="en-AU" dirty="0"/>
              <a:t>’ yet has not made reference to the precautionary principle, particularly in relation to rehabilitation success and has not fulfilled the requirements for offsets either at state and Commonwealth levels.</a:t>
            </a:r>
          </a:p>
          <a:p>
            <a:endParaRPr lang="en-AU" dirty="0"/>
          </a:p>
        </p:txBody>
      </p:sp>
    </p:spTree>
    <p:extLst>
      <p:ext uri="{BB962C8B-B14F-4D97-AF65-F5344CB8AC3E}">
        <p14:creationId xmlns:p14="http://schemas.microsoft.com/office/powerpoint/2010/main" val="25680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EDDF-A006-48E8-9814-67A2E38CD67A}"/>
              </a:ext>
            </a:extLst>
          </p:cNvPr>
          <p:cNvSpPr>
            <a:spLocks noGrp="1"/>
          </p:cNvSpPr>
          <p:nvPr>
            <p:ph type="title"/>
          </p:nvPr>
        </p:nvSpPr>
        <p:spPr>
          <a:xfrm>
            <a:off x="838200" y="365126"/>
            <a:ext cx="10515600" cy="1092614"/>
          </a:xfrm>
        </p:spPr>
        <p:txBody>
          <a:bodyPr/>
          <a:lstStyle/>
          <a:p>
            <a:r>
              <a:rPr lang="en-AU" dirty="0"/>
              <a:t>Landscape issues</a:t>
            </a:r>
          </a:p>
        </p:txBody>
      </p:sp>
      <p:sp>
        <p:nvSpPr>
          <p:cNvPr id="3" name="Content Placeholder 2">
            <a:extLst>
              <a:ext uri="{FF2B5EF4-FFF2-40B4-BE49-F238E27FC236}">
                <a16:creationId xmlns:a16="http://schemas.microsoft.com/office/drawing/2014/main" id="{7A21837C-C531-426D-BBC3-D854560E5600}"/>
              </a:ext>
            </a:extLst>
          </p:cNvPr>
          <p:cNvSpPr>
            <a:spLocks noGrp="1"/>
          </p:cNvSpPr>
          <p:nvPr>
            <p:ph idx="1"/>
          </p:nvPr>
        </p:nvSpPr>
        <p:spPr>
          <a:xfrm>
            <a:off x="838200" y="1550504"/>
            <a:ext cx="10515600" cy="1563757"/>
          </a:xfrm>
        </p:spPr>
        <p:txBody>
          <a:bodyPr>
            <a:normAutofit fontScale="77500" lnSpcReduction="20000"/>
          </a:bodyPr>
          <a:lstStyle/>
          <a:p>
            <a:r>
              <a:rPr lang="en-AU" sz="3300" dirty="0"/>
              <a:t>The remnant in question in one of the last 20 or so patches of Central Hunter Grey Box-ironbark Woodland left in the Hunter Valley that are bigger than 100 ha. This 170 ha patch is an important and irreplaceable piece of lowland vegetation in an ecosystem which has rapidly diminished, mainly from mine development in recent times.</a:t>
            </a:r>
          </a:p>
          <a:p>
            <a:pPr marL="0" indent="0">
              <a:buNone/>
            </a:pPr>
            <a:endParaRPr lang="en-AU" dirty="0"/>
          </a:p>
        </p:txBody>
      </p:sp>
      <p:pic>
        <p:nvPicPr>
          <p:cNvPr id="4" name="Picture 3">
            <a:extLst>
              <a:ext uri="{FF2B5EF4-FFF2-40B4-BE49-F238E27FC236}">
                <a16:creationId xmlns:a16="http://schemas.microsoft.com/office/drawing/2014/main" id="{464FF489-EBBF-43D2-A7DA-1D352B9E1A4E}"/>
              </a:ext>
            </a:extLst>
          </p:cNvPr>
          <p:cNvPicPr/>
          <p:nvPr/>
        </p:nvPicPr>
        <p:blipFill>
          <a:blip r:embed="rId2"/>
          <a:stretch>
            <a:fillRect/>
          </a:stretch>
        </p:blipFill>
        <p:spPr>
          <a:xfrm>
            <a:off x="5539409" y="3021496"/>
            <a:ext cx="5814391" cy="3565041"/>
          </a:xfrm>
          <a:prstGeom prst="rect">
            <a:avLst/>
          </a:prstGeom>
        </p:spPr>
      </p:pic>
      <p:sp>
        <p:nvSpPr>
          <p:cNvPr id="5" name="TextBox 4">
            <a:extLst>
              <a:ext uri="{FF2B5EF4-FFF2-40B4-BE49-F238E27FC236}">
                <a16:creationId xmlns:a16="http://schemas.microsoft.com/office/drawing/2014/main" id="{E2BFEA52-8989-4F83-946B-606BE35C8021}"/>
              </a:ext>
            </a:extLst>
          </p:cNvPr>
          <p:cNvSpPr txBox="1"/>
          <p:nvPr/>
        </p:nvSpPr>
        <p:spPr>
          <a:xfrm>
            <a:off x="791818" y="3207026"/>
            <a:ext cx="4316895" cy="3108543"/>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AU" sz="2800" dirty="0"/>
              <a:t>Removing this patch will further inhibit connectivity for fauna in the valley landscape, though not considered by Glencore as being a ‘regional biodiversity link’.</a:t>
            </a:r>
          </a:p>
        </p:txBody>
      </p:sp>
      <p:cxnSp>
        <p:nvCxnSpPr>
          <p:cNvPr id="7" name="Straight Arrow Connector 6">
            <a:extLst>
              <a:ext uri="{FF2B5EF4-FFF2-40B4-BE49-F238E27FC236}">
                <a16:creationId xmlns:a16="http://schemas.microsoft.com/office/drawing/2014/main" id="{FE6A1FF0-E501-42C2-9B44-807CB2DC6A57}"/>
              </a:ext>
            </a:extLst>
          </p:cNvPr>
          <p:cNvCxnSpPr>
            <a:cxnSpLocks/>
          </p:cNvCxnSpPr>
          <p:nvPr/>
        </p:nvCxnSpPr>
        <p:spPr>
          <a:xfrm>
            <a:off x="5062330" y="3114261"/>
            <a:ext cx="2358887" cy="1325563"/>
          </a:xfrm>
          <a:prstGeom prst="straightConnector1">
            <a:avLst/>
          </a:prstGeom>
          <a:ln w="28575">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E334A2D-3215-4CBA-8216-9C8EB9190B28}"/>
              </a:ext>
            </a:extLst>
          </p:cNvPr>
          <p:cNvSpPr/>
          <p:nvPr/>
        </p:nvSpPr>
        <p:spPr>
          <a:xfrm>
            <a:off x="838200" y="3114261"/>
            <a:ext cx="4330148" cy="3246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981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B086D-85AD-4E4D-95C1-E9143BE18A24}"/>
              </a:ext>
            </a:extLst>
          </p:cNvPr>
          <p:cNvSpPr>
            <a:spLocks noGrp="1"/>
          </p:cNvSpPr>
          <p:nvPr>
            <p:ph type="title"/>
          </p:nvPr>
        </p:nvSpPr>
        <p:spPr>
          <a:xfrm>
            <a:off x="838200" y="365126"/>
            <a:ext cx="10515600" cy="1092614"/>
          </a:xfrm>
        </p:spPr>
        <p:txBody>
          <a:bodyPr/>
          <a:lstStyle/>
          <a:p>
            <a:r>
              <a:rPr lang="en-AU" dirty="0"/>
              <a:t>Dubious offsets</a:t>
            </a:r>
          </a:p>
        </p:txBody>
      </p:sp>
      <p:sp>
        <p:nvSpPr>
          <p:cNvPr id="3" name="Content Placeholder 2">
            <a:extLst>
              <a:ext uri="{FF2B5EF4-FFF2-40B4-BE49-F238E27FC236}">
                <a16:creationId xmlns:a16="http://schemas.microsoft.com/office/drawing/2014/main" id="{705A0D7E-63DC-4316-BB98-47177C0355B9}"/>
              </a:ext>
            </a:extLst>
          </p:cNvPr>
          <p:cNvSpPr>
            <a:spLocks noGrp="1"/>
          </p:cNvSpPr>
          <p:nvPr>
            <p:ph idx="1"/>
          </p:nvPr>
        </p:nvSpPr>
        <p:spPr>
          <a:xfrm>
            <a:off x="838200" y="1457739"/>
            <a:ext cx="10515600" cy="1510748"/>
          </a:xfrm>
        </p:spPr>
        <p:txBody>
          <a:bodyPr>
            <a:normAutofit fontScale="92500"/>
          </a:bodyPr>
          <a:lstStyle/>
          <a:p>
            <a:r>
              <a:rPr lang="en-AU" sz="2400" dirty="0"/>
              <a:t>Three offset sites are proposed with a fourth earmarked for inclusion following approval. </a:t>
            </a:r>
          </a:p>
          <a:p>
            <a:r>
              <a:rPr lang="en-AU" sz="2400" i="1" dirty="0"/>
              <a:t>“The </a:t>
            </a:r>
            <a:r>
              <a:rPr lang="en-AU" sz="2400" i="1" dirty="0" err="1"/>
              <a:t>Wambo</a:t>
            </a:r>
            <a:r>
              <a:rPr lang="en-AU" sz="2400" i="1" dirty="0"/>
              <a:t> and Jerrys Plains sites are well located in close proximity to the Project and would provide immediate alternative habitat in the local area</a:t>
            </a:r>
            <a:r>
              <a:rPr lang="en-AU" sz="2400" dirty="0"/>
              <a:t>”. But these are not alternate for affected fauna species. They are not alternate for endangered ecosystems.</a:t>
            </a:r>
          </a:p>
          <a:p>
            <a:endParaRPr lang="en-AU" dirty="0"/>
          </a:p>
        </p:txBody>
      </p:sp>
      <p:pic>
        <p:nvPicPr>
          <p:cNvPr id="5" name="Picture 4">
            <a:extLst>
              <a:ext uri="{FF2B5EF4-FFF2-40B4-BE49-F238E27FC236}">
                <a16:creationId xmlns:a16="http://schemas.microsoft.com/office/drawing/2014/main" id="{759DB1AE-E88B-41EE-8E06-3756DD5839DC}"/>
              </a:ext>
            </a:extLst>
          </p:cNvPr>
          <p:cNvPicPr>
            <a:picLocks noChangeAspect="1"/>
          </p:cNvPicPr>
          <p:nvPr/>
        </p:nvPicPr>
        <p:blipFill>
          <a:blip r:embed="rId2"/>
          <a:stretch>
            <a:fillRect/>
          </a:stretch>
        </p:blipFill>
        <p:spPr>
          <a:xfrm>
            <a:off x="4871839" y="2891370"/>
            <a:ext cx="6827988" cy="3601505"/>
          </a:xfrm>
          <a:prstGeom prst="rect">
            <a:avLst/>
          </a:prstGeom>
        </p:spPr>
      </p:pic>
      <p:sp>
        <p:nvSpPr>
          <p:cNvPr id="6" name="TextBox 5">
            <a:extLst>
              <a:ext uri="{FF2B5EF4-FFF2-40B4-BE49-F238E27FC236}">
                <a16:creationId xmlns:a16="http://schemas.microsoft.com/office/drawing/2014/main" id="{146FFA16-CF4C-474D-9E62-656BA8243FFC}"/>
              </a:ext>
            </a:extLst>
          </p:cNvPr>
          <p:cNvSpPr txBox="1"/>
          <p:nvPr/>
        </p:nvSpPr>
        <p:spPr>
          <a:xfrm>
            <a:off x="838200" y="2968487"/>
            <a:ext cx="4033639" cy="3416320"/>
          </a:xfrm>
          <a:prstGeom prst="rect">
            <a:avLst/>
          </a:prstGeom>
          <a:noFill/>
        </p:spPr>
        <p:txBody>
          <a:bodyPr wrap="square" rtlCol="0">
            <a:spAutoFit/>
          </a:bodyPr>
          <a:lstStyle/>
          <a:p>
            <a:pPr marL="342900" indent="-342900">
              <a:buFont typeface="Arial" panose="020B0604020202020204" pitchFamily="34" charset="0"/>
              <a:buChar char="•"/>
            </a:pPr>
            <a:r>
              <a:rPr lang="en-AU" sz="2400" dirty="0"/>
              <a:t>The offset package has not been adequately verified. The assessment report assumes the proposed offset arrangements will be suitable for the Regent Honeyeater though are likely to be sub-optimal for this species.</a:t>
            </a:r>
          </a:p>
        </p:txBody>
      </p:sp>
    </p:spTree>
    <p:extLst>
      <p:ext uri="{BB962C8B-B14F-4D97-AF65-F5344CB8AC3E}">
        <p14:creationId xmlns:p14="http://schemas.microsoft.com/office/powerpoint/2010/main" val="386936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7749-6778-4942-9305-05124AC28BD6}"/>
              </a:ext>
            </a:extLst>
          </p:cNvPr>
          <p:cNvSpPr>
            <a:spLocks noGrp="1"/>
          </p:cNvSpPr>
          <p:nvPr>
            <p:ph type="title"/>
          </p:nvPr>
        </p:nvSpPr>
        <p:spPr>
          <a:xfrm>
            <a:off x="838200" y="365126"/>
            <a:ext cx="10515600" cy="1079362"/>
          </a:xfrm>
        </p:spPr>
        <p:txBody>
          <a:bodyPr/>
          <a:lstStyle/>
          <a:p>
            <a:r>
              <a:rPr lang="en-AU" dirty="0"/>
              <a:t>Biodiversity credit shortfall</a:t>
            </a:r>
          </a:p>
        </p:txBody>
      </p:sp>
      <p:sp>
        <p:nvSpPr>
          <p:cNvPr id="3" name="Content Placeholder 2">
            <a:extLst>
              <a:ext uri="{FF2B5EF4-FFF2-40B4-BE49-F238E27FC236}">
                <a16:creationId xmlns:a16="http://schemas.microsoft.com/office/drawing/2014/main" id="{50CB6E52-2E60-48D6-9174-24F6A3AEE5B1}"/>
              </a:ext>
            </a:extLst>
          </p:cNvPr>
          <p:cNvSpPr>
            <a:spLocks noGrp="1"/>
          </p:cNvSpPr>
          <p:nvPr>
            <p:ph idx="1"/>
          </p:nvPr>
        </p:nvSpPr>
        <p:spPr>
          <a:xfrm>
            <a:off x="838200" y="1550504"/>
            <a:ext cx="10515600" cy="4942371"/>
          </a:xfrm>
        </p:spPr>
        <p:txBody>
          <a:bodyPr>
            <a:normAutofit fontScale="92500" lnSpcReduction="10000"/>
          </a:bodyPr>
          <a:lstStyle/>
          <a:p>
            <a:pPr lvl="0"/>
            <a:r>
              <a:rPr lang="en-AU" dirty="0"/>
              <a:t>NSW: Grey Box: 3183 credits needed now propose 2527 credits (1732 from Mangrove Offset: 795 from mine rehab). </a:t>
            </a:r>
            <a:r>
              <a:rPr lang="en-AU" dirty="0">
                <a:highlight>
                  <a:srgbClr val="FFFF00"/>
                </a:highlight>
              </a:rPr>
              <a:t>656 credits short</a:t>
            </a:r>
          </a:p>
          <a:p>
            <a:pPr lvl="0"/>
            <a:r>
              <a:rPr lang="en-AU" dirty="0"/>
              <a:t>Spotted Gum: 999 credits needed, </a:t>
            </a:r>
            <a:r>
              <a:rPr lang="en-AU" dirty="0">
                <a:highlight>
                  <a:srgbClr val="FFFF00"/>
                </a:highlight>
              </a:rPr>
              <a:t>748 credits short</a:t>
            </a:r>
          </a:p>
          <a:p>
            <a:pPr lvl="0"/>
            <a:r>
              <a:rPr lang="en-AU" dirty="0"/>
              <a:t>Myotis: 562 needed, </a:t>
            </a:r>
            <a:r>
              <a:rPr lang="en-AU" dirty="0">
                <a:highlight>
                  <a:srgbClr val="FFFF00"/>
                </a:highlight>
              </a:rPr>
              <a:t>541 credits short</a:t>
            </a:r>
          </a:p>
          <a:p>
            <a:pPr lvl="0"/>
            <a:r>
              <a:rPr lang="en-AU" dirty="0"/>
              <a:t>Comm. CHVEF: 7268 credits needed, </a:t>
            </a:r>
            <a:r>
              <a:rPr lang="en-AU" dirty="0">
                <a:highlight>
                  <a:srgbClr val="FFFF00"/>
                </a:highlight>
              </a:rPr>
              <a:t>2993 credits short</a:t>
            </a:r>
            <a:r>
              <a:rPr lang="en-AU" dirty="0"/>
              <a:t>.</a:t>
            </a:r>
          </a:p>
          <a:p>
            <a:pPr marL="0" lvl="0" indent="0">
              <a:buNone/>
            </a:pPr>
            <a:endParaRPr lang="en-AU" dirty="0"/>
          </a:p>
          <a:p>
            <a:pPr marL="0" indent="0">
              <a:buNone/>
            </a:pPr>
            <a:r>
              <a:rPr lang="en-AU" sz="2400" i="1" dirty="0"/>
              <a:t>“In line with its staged mine plans, the Applicant has proposed to secure and retire 81% of the ecosystem and species credits required within one year of commencing the clearance of native vegetation, with the remaining 19% of credits to be retired over two subsequent stages</a:t>
            </a:r>
            <a:r>
              <a:rPr lang="en-AU" sz="2400" dirty="0"/>
              <a:t>.”</a:t>
            </a:r>
          </a:p>
          <a:p>
            <a:pPr marL="0" indent="0">
              <a:buNone/>
            </a:pPr>
            <a:r>
              <a:rPr lang="en-AU" sz="2400" dirty="0"/>
              <a:t>Surety? Will all be retired?</a:t>
            </a:r>
          </a:p>
          <a:p>
            <a:pPr marL="0" indent="0">
              <a:buNone/>
            </a:pPr>
            <a:r>
              <a:rPr lang="en-AU" sz="2400" dirty="0"/>
              <a:t>Covenant?</a:t>
            </a:r>
          </a:p>
          <a:p>
            <a:pPr marL="0" indent="0">
              <a:buNone/>
            </a:pPr>
            <a:r>
              <a:rPr lang="en-AU" sz="2400" dirty="0"/>
              <a:t>Commonwealth requirements?</a:t>
            </a:r>
          </a:p>
          <a:p>
            <a:pPr marL="0" lvl="0" indent="0">
              <a:buNone/>
            </a:pPr>
            <a:endParaRPr lang="en-AU" dirty="0"/>
          </a:p>
          <a:p>
            <a:endParaRPr lang="en-AU" dirty="0"/>
          </a:p>
        </p:txBody>
      </p:sp>
    </p:spTree>
    <p:extLst>
      <p:ext uri="{BB962C8B-B14F-4D97-AF65-F5344CB8AC3E}">
        <p14:creationId xmlns:p14="http://schemas.microsoft.com/office/powerpoint/2010/main" val="198933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0E6B-FE9D-41CD-94B0-3F3A7CC11B29}"/>
              </a:ext>
            </a:extLst>
          </p:cNvPr>
          <p:cNvSpPr>
            <a:spLocks noGrp="1"/>
          </p:cNvSpPr>
          <p:nvPr>
            <p:ph type="title"/>
          </p:nvPr>
        </p:nvSpPr>
        <p:spPr>
          <a:xfrm>
            <a:off x="838200" y="365126"/>
            <a:ext cx="10515600" cy="1052858"/>
          </a:xfrm>
        </p:spPr>
        <p:txBody>
          <a:bodyPr/>
          <a:lstStyle/>
          <a:p>
            <a:r>
              <a:rPr lang="en-AU" dirty="0"/>
              <a:t>Rehabilitation failure</a:t>
            </a:r>
          </a:p>
        </p:txBody>
      </p:sp>
      <p:sp>
        <p:nvSpPr>
          <p:cNvPr id="3" name="Content Placeholder 2">
            <a:extLst>
              <a:ext uri="{FF2B5EF4-FFF2-40B4-BE49-F238E27FC236}">
                <a16:creationId xmlns:a16="http://schemas.microsoft.com/office/drawing/2014/main" id="{A8545FAB-C87D-437B-86F4-A392627E111D}"/>
              </a:ext>
            </a:extLst>
          </p:cNvPr>
          <p:cNvSpPr>
            <a:spLocks noGrp="1"/>
          </p:cNvSpPr>
          <p:nvPr>
            <p:ph idx="1"/>
          </p:nvPr>
        </p:nvSpPr>
        <p:spPr>
          <a:xfrm>
            <a:off x="838200" y="1524000"/>
            <a:ext cx="10515600" cy="4652963"/>
          </a:xfrm>
        </p:spPr>
        <p:txBody>
          <a:bodyPr>
            <a:normAutofit fontScale="92500" lnSpcReduction="10000"/>
          </a:bodyPr>
          <a:lstStyle/>
          <a:p>
            <a:r>
              <a:rPr lang="en-AU" sz="2400" dirty="0"/>
              <a:t>“</a:t>
            </a:r>
            <a:r>
              <a:rPr lang="en-AU" sz="2400" i="1" dirty="0"/>
              <a:t>The Department recognises that the proposed offset package still requires a number of residual credits to be obtained and is partially reliant on the successful rehabilitation of post-mining areas to native woodland communities.” </a:t>
            </a:r>
          </a:p>
          <a:p>
            <a:r>
              <a:rPr lang="en-AU" sz="2400" i="1" dirty="0"/>
              <a:t>But </a:t>
            </a:r>
            <a:r>
              <a:rPr lang="en-AU" sz="2400" dirty="0"/>
              <a:t>reliance on rehabilitation to supplement lowland vegetation communities is not justified by good scientific evidence and so DPE assurances are not justified.</a:t>
            </a:r>
          </a:p>
          <a:p>
            <a:r>
              <a:rPr lang="en-AU" sz="2400" i="1" dirty="0">
                <a:highlight>
                  <a:srgbClr val="FFFF00"/>
                </a:highlight>
              </a:rPr>
              <a:t>“… over the long term, plant diversity on rehabilitation areas declines …(this) could jeopardize meeting rehabilitation objectives</a:t>
            </a:r>
            <a:r>
              <a:rPr lang="en-AU" sz="2400" dirty="0">
                <a:highlight>
                  <a:srgbClr val="FFFF00"/>
                </a:highlight>
              </a:rPr>
              <a:t>.” + weed issues</a:t>
            </a:r>
          </a:p>
          <a:p>
            <a:pPr marL="457200" lvl="1" indent="0">
              <a:buNone/>
            </a:pPr>
            <a:r>
              <a:rPr lang="en-AU" dirty="0">
                <a:highlight>
                  <a:srgbClr val="FFFF00"/>
                </a:highlight>
              </a:rPr>
              <a:t>	</a:t>
            </a:r>
            <a:r>
              <a:rPr lang="en-AU" sz="1600" dirty="0">
                <a:highlight>
                  <a:srgbClr val="FFFF00"/>
                </a:highlight>
              </a:rPr>
              <a:t>Glencore (2016). Ravensworth Hunter Ironbark Complex Research Program: Final Report</a:t>
            </a:r>
          </a:p>
          <a:p>
            <a:pPr marL="0" indent="0">
              <a:buNone/>
            </a:pPr>
            <a:endParaRPr lang="en-AU" sz="2000" dirty="0"/>
          </a:p>
          <a:p>
            <a:r>
              <a:rPr lang="en-AU" sz="2400" dirty="0"/>
              <a:t>While OEH accepts mine rehabilitation as an offset, it is has not been demonstrated that ecosystems that are stable AND are floristically and structurally similar to a central hunter woodland can be derived from a mine spoil base.  </a:t>
            </a:r>
          </a:p>
          <a:p>
            <a:r>
              <a:rPr lang="en-AU" sz="2400" dirty="0"/>
              <a:t>It has never been demonstrated that such rehabilitation offers suitable, ongoing habitat for threatened species over the life of the mine.</a:t>
            </a:r>
          </a:p>
          <a:p>
            <a:endParaRPr lang="en-AU" dirty="0"/>
          </a:p>
        </p:txBody>
      </p:sp>
    </p:spTree>
    <p:extLst>
      <p:ext uri="{BB962C8B-B14F-4D97-AF65-F5344CB8AC3E}">
        <p14:creationId xmlns:p14="http://schemas.microsoft.com/office/powerpoint/2010/main" val="129464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2605-F171-484E-9F7A-2EF9A924F3D3}"/>
              </a:ext>
            </a:extLst>
          </p:cNvPr>
          <p:cNvSpPr>
            <a:spLocks noGrp="1"/>
          </p:cNvSpPr>
          <p:nvPr>
            <p:ph type="title"/>
          </p:nvPr>
        </p:nvSpPr>
        <p:spPr>
          <a:xfrm>
            <a:off x="838200" y="365125"/>
            <a:ext cx="10515600" cy="1068531"/>
          </a:xfrm>
        </p:spPr>
        <p:txBody>
          <a:bodyPr/>
          <a:lstStyle/>
          <a:p>
            <a:r>
              <a:rPr lang="en-AU" dirty="0"/>
              <a:t>Commonwealth requirements</a:t>
            </a:r>
          </a:p>
        </p:txBody>
      </p:sp>
      <p:sp>
        <p:nvSpPr>
          <p:cNvPr id="3" name="Content Placeholder 2">
            <a:extLst>
              <a:ext uri="{FF2B5EF4-FFF2-40B4-BE49-F238E27FC236}">
                <a16:creationId xmlns:a16="http://schemas.microsoft.com/office/drawing/2014/main" id="{E65B995F-1569-4762-9282-0329A67CEA41}"/>
              </a:ext>
            </a:extLst>
          </p:cNvPr>
          <p:cNvSpPr>
            <a:spLocks noGrp="1"/>
          </p:cNvSpPr>
          <p:nvPr>
            <p:ph idx="1"/>
          </p:nvPr>
        </p:nvSpPr>
        <p:spPr>
          <a:xfrm>
            <a:off x="838200" y="1590261"/>
            <a:ext cx="10515600" cy="1656522"/>
          </a:xfrm>
        </p:spPr>
        <p:txBody>
          <a:bodyPr>
            <a:normAutofit/>
          </a:bodyPr>
          <a:lstStyle/>
          <a:p>
            <a:r>
              <a:rPr lang="en-AU" dirty="0"/>
              <a:t>7 out the 10 objectives of the Commonwealth offset policy have not been met by the current proposal. </a:t>
            </a:r>
          </a:p>
          <a:p>
            <a:endParaRPr lang="en-AU" dirty="0"/>
          </a:p>
          <a:p>
            <a:endParaRPr lang="en-AU" dirty="0"/>
          </a:p>
        </p:txBody>
      </p:sp>
      <p:pic>
        <p:nvPicPr>
          <p:cNvPr id="5" name="Picture 4" descr="A close up of a bird&#10;&#10;Description generated with high confidence">
            <a:extLst>
              <a:ext uri="{FF2B5EF4-FFF2-40B4-BE49-F238E27FC236}">
                <a16:creationId xmlns:a16="http://schemas.microsoft.com/office/drawing/2014/main" id="{530F74A9-F883-434C-A0B4-F826F5A2A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0765" y="2491410"/>
            <a:ext cx="3159052" cy="4001466"/>
          </a:xfrm>
          <a:prstGeom prst="rect">
            <a:avLst/>
          </a:prstGeom>
        </p:spPr>
      </p:pic>
      <p:sp>
        <p:nvSpPr>
          <p:cNvPr id="6" name="TextBox 5">
            <a:extLst>
              <a:ext uri="{FF2B5EF4-FFF2-40B4-BE49-F238E27FC236}">
                <a16:creationId xmlns:a16="http://schemas.microsoft.com/office/drawing/2014/main" id="{282E327E-ACD7-49B1-A795-496B36125B41}"/>
              </a:ext>
            </a:extLst>
          </p:cNvPr>
          <p:cNvSpPr txBox="1"/>
          <p:nvPr/>
        </p:nvSpPr>
        <p:spPr>
          <a:xfrm>
            <a:off x="869609" y="2809104"/>
            <a:ext cx="7431156" cy="2308324"/>
          </a:xfrm>
          <a:prstGeom prst="rect">
            <a:avLst/>
          </a:prstGeom>
          <a:noFill/>
        </p:spPr>
        <p:txBody>
          <a:bodyPr wrap="square" rtlCol="0">
            <a:spAutoFit/>
          </a:bodyPr>
          <a:lstStyle/>
          <a:p>
            <a:pPr marL="285750" indent="-285750">
              <a:buFont typeface="Arial" panose="020B0604020202020204" pitchFamily="34" charset="0"/>
              <a:buChar char="•"/>
            </a:pPr>
            <a:r>
              <a:rPr lang="en-AU" sz="2400" dirty="0"/>
              <a:t>Using the ‘Offset Assessment Guide’, the quantum of proposed package is not sufficient to meet the requirements for a critically endangered ecological community (CHVEFW) or for a critically endangered species (Regent Honeyeater).</a:t>
            </a:r>
          </a:p>
          <a:p>
            <a:endParaRPr lang="en-AU" sz="2400" dirty="0"/>
          </a:p>
        </p:txBody>
      </p:sp>
    </p:spTree>
    <p:extLst>
      <p:ext uri="{BB962C8B-B14F-4D97-AF65-F5344CB8AC3E}">
        <p14:creationId xmlns:p14="http://schemas.microsoft.com/office/powerpoint/2010/main" val="373513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09EE-2ACB-4BF3-B89A-3AD12E98367B}"/>
              </a:ext>
            </a:extLst>
          </p:cNvPr>
          <p:cNvSpPr>
            <a:spLocks noGrp="1"/>
          </p:cNvSpPr>
          <p:nvPr>
            <p:ph type="title"/>
          </p:nvPr>
        </p:nvSpPr>
        <p:spPr>
          <a:xfrm>
            <a:off x="838200" y="365125"/>
            <a:ext cx="10515600" cy="1325563"/>
          </a:xfrm>
        </p:spPr>
        <p:txBody>
          <a:bodyPr/>
          <a:lstStyle/>
          <a:p>
            <a:r>
              <a:rPr lang="en-AU" dirty="0"/>
              <a:t>Indirect and cumulative issues</a:t>
            </a:r>
          </a:p>
        </p:txBody>
      </p:sp>
      <p:sp>
        <p:nvSpPr>
          <p:cNvPr id="3" name="Content Placeholder 2">
            <a:extLst>
              <a:ext uri="{FF2B5EF4-FFF2-40B4-BE49-F238E27FC236}">
                <a16:creationId xmlns:a16="http://schemas.microsoft.com/office/drawing/2014/main" id="{777F5FE8-33A6-49AA-A8D5-0FEF4AD4B9EC}"/>
              </a:ext>
            </a:extLst>
          </p:cNvPr>
          <p:cNvSpPr>
            <a:spLocks noGrp="1"/>
          </p:cNvSpPr>
          <p:nvPr>
            <p:ph idx="1"/>
          </p:nvPr>
        </p:nvSpPr>
        <p:spPr>
          <a:xfrm>
            <a:off x="838200" y="1690688"/>
            <a:ext cx="10515600" cy="4486275"/>
          </a:xfrm>
        </p:spPr>
        <p:txBody>
          <a:bodyPr/>
          <a:lstStyle/>
          <a:p>
            <a:r>
              <a:rPr lang="en-AU" dirty="0"/>
              <a:t>Poor consideration of indirect impacts on terrestrial biodiversity in the assessment. Not sufficient to meet Commonwealth requirements.</a:t>
            </a:r>
          </a:p>
          <a:p>
            <a:r>
              <a:rPr lang="en-AU" dirty="0"/>
              <a:t>Because the UHSA is not operational – issues of cumulative impact should have been addressed in the EIS or subsequent documentation.</a:t>
            </a:r>
          </a:p>
          <a:p>
            <a:endParaRPr lang="en-AU" dirty="0"/>
          </a:p>
        </p:txBody>
      </p:sp>
    </p:spTree>
    <p:extLst>
      <p:ext uri="{BB962C8B-B14F-4D97-AF65-F5344CB8AC3E}">
        <p14:creationId xmlns:p14="http://schemas.microsoft.com/office/powerpoint/2010/main" val="3432591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674</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United Wambo Open Cut</vt:lpstr>
      <vt:lpstr>EP&amp;A Act objectives not met</vt:lpstr>
      <vt:lpstr>Landscape issues</vt:lpstr>
      <vt:lpstr>Dubious offsets</vt:lpstr>
      <vt:lpstr>Biodiversity credit shortfall</vt:lpstr>
      <vt:lpstr>Rehabilitation failure</vt:lpstr>
      <vt:lpstr>Commonwealth requirements</vt:lpstr>
      <vt:lpstr>Indirect and cumulative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Wambo Open Cut</dc:title>
  <dc:creator>David Paull</dc:creator>
  <cp:lastModifiedBy>David Paull</cp:lastModifiedBy>
  <cp:revision>15</cp:revision>
  <dcterms:created xsi:type="dcterms:W3CDTF">2018-02-07T02:41:16Z</dcterms:created>
  <dcterms:modified xsi:type="dcterms:W3CDTF">2018-02-07T23:49:17Z</dcterms:modified>
</cp:coreProperties>
</file>