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7" r:id="rId3"/>
    <p:sldId id="358" r:id="rId4"/>
    <p:sldId id="357" r:id="rId5"/>
    <p:sldId id="361" r:id="rId6"/>
    <p:sldId id="366" r:id="rId7"/>
    <p:sldId id="362" r:id="rId8"/>
    <p:sldId id="372" r:id="rId9"/>
    <p:sldId id="367" r:id="rId10"/>
    <p:sldId id="377" r:id="rId11"/>
    <p:sldId id="379" r:id="rId12"/>
    <p:sldId id="374" r:id="rId13"/>
    <p:sldId id="373" r:id="rId14"/>
    <p:sldId id="375" r:id="rId15"/>
    <p:sldId id="368" r:id="rId16"/>
    <p:sldId id="369" r:id="rId17"/>
    <p:sldId id="370" r:id="rId18"/>
    <p:sldId id="376" r:id="rId19"/>
    <p:sldId id="340" r:id="rId20"/>
  </p:sldIdLst>
  <p:sldSz cx="9906000" cy="6858000" type="A4"/>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2">
          <p15:clr>
            <a:srgbClr val="A4A3A4"/>
          </p15:clr>
        </p15:guide>
        <p15:guide id="2" pos="356">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guide id="3"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Ryan" initials="SR" lastIdx="9" clrIdx="0">
    <p:extLst/>
  </p:cmAuthor>
  <p:cmAuthor id="2" name="Westley Owers" initials="WO" lastIdx="6" clrIdx="1">
    <p:extLst/>
  </p:cmAuthor>
  <p:cmAuthor id="3" name="Nathan Cairney" initials="NC" lastIdx="5" clrIdx="2">
    <p:extLst>
      <p:ext uri="{19B8F6BF-5375-455C-9EA6-DF929625EA0E}">
        <p15:presenceInfo xmlns:p15="http://schemas.microsoft.com/office/powerpoint/2012/main" userId="cfe94142dd19907c" providerId="Windows Live"/>
      </p:ext>
    </p:extLst>
  </p:cmAuthor>
  <p:cmAuthor id="4" name="Quintal, Zachary" initials="QZ" lastIdx="1" clrIdx="3">
    <p:extLst>
      <p:ext uri="{19B8F6BF-5375-455C-9EA6-DF929625EA0E}">
        <p15:presenceInfo xmlns:p15="http://schemas.microsoft.com/office/powerpoint/2012/main" userId="S-1-5-21-2075682065-2394790642-2213269345-52799" providerId="AD"/>
      </p:ext>
    </p:extLst>
  </p:cmAuthor>
  <p:cmAuthor id="5" name="Patel, Ketan" initials="PK" lastIdx="2" clrIdx="4">
    <p:extLst>
      <p:ext uri="{19B8F6BF-5375-455C-9EA6-DF929625EA0E}">
        <p15:presenceInfo xmlns:p15="http://schemas.microsoft.com/office/powerpoint/2012/main" userId="S-1-5-21-2075682065-2394790642-2213269345-51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78D"/>
    <a:srgbClr val="669434"/>
    <a:srgbClr val="000000"/>
    <a:srgbClr val="DEDEDE"/>
    <a:srgbClr val="CBCBCB"/>
    <a:srgbClr val="5E8830"/>
    <a:srgbClr val="80B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4" autoAdjust="0"/>
    <p:restoredTop sz="92517" autoAdjust="0"/>
  </p:normalViewPr>
  <p:slideViewPr>
    <p:cSldViewPr snapToGrid="0">
      <p:cViewPr varScale="1">
        <p:scale>
          <a:sx n="118" d="100"/>
          <a:sy n="118" d="100"/>
        </p:scale>
        <p:origin x="2016" y="152"/>
      </p:cViewPr>
      <p:guideLst>
        <p:guide orient="horz" pos="702"/>
        <p:guide pos="3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notesViewPr>
    <p:cSldViewPr snapToGrid="0">
      <p:cViewPr varScale="1">
        <p:scale>
          <a:sx n="115" d="100"/>
          <a:sy n="115" d="100"/>
        </p:scale>
        <p:origin x="5165" y="72"/>
      </p:cViewPr>
      <p:guideLst>
        <p:guide orient="horz" pos="3131"/>
        <p:guide pos="2144"/>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AD7A44-7B53-4CA0-A886-BD42DCDE311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BAEE17-3330-43E6-B755-23643114F31E}"/>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D2531CBB-D75A-44EB-96FD-DEDFD244BB17}" type="datetimeFigureOut">
              <a:rPr lang="en-US" smtClean="0"/>
              <a:t>6/16/19</a:t>
            </a:fld>
            <a:endParaRPr lang="en-US"/>
          </a:p>
        </p:txBody>
      </p:sp>
      <p:sp>
        <p:nvSpPr>
          <p:cNvPr id="4" name="Footer Placeholder 3">
            <a:extLst>
              <a:ext uri="{FF2B5EF4-FFF2-40B4-BE49-F238E27FC236}">
                <a16:creationId xmlns:a16="http://schemas.microsoft.com/office/drawing/2014/main" id="{77DE11F4-185A-4EA3-8083-D0C3B20BB2D2}"/>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35D90F-F2B0-4EB7-B1D2-729843AC476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57C0288-DA4E-49A8-AEB3-00AE038CC62F}" type="slidenum">
              <a:rPr lang="en-US" smtClean="0"/>
              <a:t>‹#›</a:t>
            </a:fld>
            <a:endParaRPr lang="en-US"/>
          </a:p>
        </p:txBody>
      </p:sp>
    </p:spTree>
    <p:extLst>
      <p:ext uri="{BB962C8B-B14F-4D97-AF65-F5344CB8AC3E}">
        <p14:creationId xmlns:p14="http://schemas.microsoft.com/office/powerpoint/2010/main" val="524963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vl1pPr>
          </a:lstStyle>
          <a:p>
            <a:fld id="{4BE5DE6A-D51E-4255-A9CC-3D068C1C84F5}" type="datetimeFigureOut">
              <a:rPr lang="en-AU" smtClean="0"/>
              <a:pPr/>
              <a:t>16/6/19</a:t>
            </a:fld>
            <a:endParaRPr lang="en-AU"/>
          </a:p>
        </p:txBody>
      </p:sp>
      <p:sp>
        <p:nvSpPr>
          <p:cNvPr id="4" name="Slide Image Placeholder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vl1pPr>
          </a:lstStyle>
          <a:p>
            <a:fld id="{BA7A0A3A-F398-4E1F-AFDF-40659372EF62}" type="slidenum">
              <a:rPr lang="en-AU" smtClean="0"/>
              <a:pPr/>
              <a:t>‹#›</a:t>
            </a:fld>
            <a:endParaRPr lang="en-AU"/>
          </a:p>
        </p:txBody>
      </p:sp>
    </p:spTree>
    <p:extLst>
      <p:ext uri="{BB962C8B-B14F-4D97-AF65-F5344CB8AC3E}">
        <p14:creationId xmlns:p14="http://schemas.microsoft.com/office/powerpoint/2010/main" val="39341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1625"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a:t>
            </a:fld>
            <a:endParaRPr lang="en-AU"/>
          </a:p>
        </p:txBody>
      </p:sp>
    </p:spTree>
    <p:extLst>
      <p:ext uri="{BB962C8B-B14F-4D97-AF65-F5344CB8AC3E}">
        <p14:creationId xmlns:p14="http://schemas.microsoft.com/office/powerpoint/2010/main" val="74462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12</a:t>
            </a:fld>
            <a:endParaRPr lang="en-AU"/>
          </a:p>
        </p:txBody>
      </p:sp>
    </p:spTree>
    <p:extLst>
      <p:ext uri="{BB962C8B-B14F-4D97-AF65-F5344CB8AC3E}">
        <p14:creationId xmlns:p14="http://schemas.microsoft.com/office/powerpoint/2010/main" val="68049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13</a:t>
            </a:fld>
            <a:endParaRPr lang="en-AU"/>
          </a:p>
        </p:txBody>
      </p:sp>
    </p:spTree>
    <p:extLst>
      <p:ext uri="{BB962C8B-B14F-4D97-AF65-F5344CB8AC3E}">
        <p14:creationId xmlns:p14="http://schemas.microsoft.com/office/powerpoint/2010/main" val="220802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14</a:t>
            </a:fld>
            <a:endParaRPr lang="en-AU"/>
          </a:p>
        </p:txBody>
      </p:sp>
    </p:spTree>
    <p:extLst>
      <p:ext uri="{BB962C8B-B14F-4D97-AF65-F5344CB8AC3E}">
        <p14:creationId xmlns:p14="http://schemas.microsoft.com/office/powerpoint/2010/main" val="402072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15</a:t>
            </a:fld>
            <a:endParaRPr lang="en-AU"/>
          </a:p>
        </p:txBody>
      </p:sp>
    </p:spTree>
    <p:extLst>
      <p:ext uri="{BB962C8B-B14F-4D97-AF65-F5344CB8AC3E}">
        <p14:creationId xmlns:p14="http://schemas.microsoft.com/office/powerpoint/2010/main" val="323849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16</a:t>
            </a:fld>
            <a:endParaRPr lang="en-AU"/>
          </a:p>
        </p:txBody>
      </p:sp>
    </p:spTree>
    <p:extLst>
      <p:ext uri="{BB962C8B-B14F-4D97-AF65-F5344CB8AC3E}">
        <p14:creationId xmlns:p14="http://schemas.microsoft.com/office/powerpoint/2010/main" val="97948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17</a:t>
            </a:fld>
            <a:endParaRPr lang="en-AU"/>
          </a:p>
        </p:txBody>
      </p:sp>
    </p:spTree>
    <p:extLst>
      <p:ext uri="{BB962C8B-B14F-4D97-AF65-F5344CB8AC3E}">
        <p14:creationId xmlns:p14="http://schemas.microsoft.com/office/powerpoint/2010/main" val="394132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18</a:t>
            </a:fld>
            <a:endParaRPr lang="en-AU"/>
          </a:p>
        </p:txBody>
      </p:sp>
    </p:spTree>
    <p:extLst>
      <p:ext uri="{BB962C8B-B14F-4D97-AF65-F5344CB8AC3E}">
        <p14:creationId xmlns:p14="http://schemas.microsoft.com/office/powerpoint/2010/main" val="79748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1625" cy="3725863"/>
          </a:xfrm>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19</a:t>
            </a:fld>
            <a:endParaRPr lang="en-AU"/>
          </a:p>
        </p:txBody>
      </p:sp>
    </p:spTree>
    <p:extLst>
      <p:ext uri="{BB962C8B-B14F-4D97-AF65-F5344CB8AC3E}">
        <p14:creationId xmlns:p14="http://schemas.microsoft.com/office/powerpoint/2010/main" val="314820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2</a:t>
            </a:fld>
            <a:endParaRPr lang="en-AU"/>
          </a:p>
        </p:txBody>
      </p:sp>
    </p:spTree>
    <p:extLst>
      <p:ext uri="{BB962C8B-B14F-4D97-AF65-F5344CB8AC3E}">
        <p14:creationId xmlns:p14="http://schemas.microsoft.com/office/powerpoint/2010/main" val="82592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3</a:t>
            </a:fld>
            <a:endParaRPr lang="en-AU"/>
          </a:p>
        </p:txBody>
      </p:sp>
    </p:spTree>
    <p:extLst>
      <p:ext uri="{BB962C8B-B14F-4D97-AF65-F5344CB8AC3E}">
        <p14:creationId xmlns:p14="http://schemas.microsoft.com/office/powerpoint/2010/main" val="330143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4</a:t>
            </a:fld>
            <a:endParaRPr lang="en-AU"/>
          </a:p>
        </p:txBody>
      </p:sp>
    </p:spTree>
    <p:extLst>
      <p:ext uri="{BB962C8B-B14F-4D97-AF65-F5344CB8AC3E}">
        <p14:creationId xmlns:p14="http://schemas.microsoft.com/office/powerpoint/2010/main" val="418972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5</a:t>
            </a:fld>
            <a:endParaRPr lang="en-AU"/>
          </a:p>
        </p:txBody>
      </p:sp>
    </p:spTree>
    <p:extLst>
      <p:ext uri="{BB962C8B-B14F-4D97-AF65-F5344CB8AC3E}">
        <p14:creationId xmlns:p14="http://schemas.microsoft.com/office/powerpoint/2010/main" val="186345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6</a:t>
            </a:fld>
            <a:endParaRPr lang="en-AU"/>
          </a:p>
        </p:txBody>
      </p:sp>
    </p:spTree>
    <p:extLst>
      <p:ext uri="{BB962C8B-B14F-4D97-AF65-F5344CB8AC3E}">
        <p14:creationId xmlns:p14="http://schemas.microsoft.com/office/powerpoint/2010/main" val="3576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7</a:t>
            </a:fld>
            <a:endParaRPr lang="en-AU"/>
          </a:p>
        </p:txBody>
      </p:sp>
    </p:spTree>
    <p:extLst>
      <p:ext uri="{BB962C8B-B14F-4D97-AF65-F5344CB8AC3E}">
        <p14:creationId xmlns:p14="http://schemas.microsoft.com/office/powerpoint/2010/main" val="185123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8</a:t>
            </a:fld>
            <a:endParaRPr lang="en-AU"/>
          </a:p>
        </p:txBody>
      </p:sp>
    </p:spTree>
    <p:extLst>
      <p:ext uri="{BB962C8B-B14F-4D97-AF65-F5344CB8AC3E}">
        <p14:creationId xmlns:p14="http://schemas.microsoft.com/office/powerpoint/2010/main" val="52209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A7A0A3A-F398-4E1F-AFDF-40659372EF62}" type="slidenum">
              <a:rPr lang="en-AU" smtClean="0"/>
              <a:pPr/>
              <a:t>9</a:t>
            </a:fld>
            <a:endParaRPr lang="en-AU"/>
          </a:p>
        </p:txBody>
      </p:sp>
    </p:spTree>
    <p:extLst>
      <p:ext uri="{BB962C8B-B14F-4D97-AF65-F5344CB8AC3E}">
        <p14:creationId xmlns:p14="http://schemas.microsoft.com/office/powerpoint/2010/main" val="1698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43B3CE4-EF6D-4A30-B941-40D202E8CE57}" type="datetimeFigureOut">
              <a:rPr lang="en-AU" smtClean="0"/>
              <a:pPr/>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26F8AF-3E76-4D80-A5E0-EAC92FF04853}" type="slidenum">
              <a:rPr lang="en-AU" smtClean="0"/>
              <a:pPr/>
              <a:t>‹#›</a:t>
            </a:fld>
            <a:endParaRPr lang="en-AU"/>
          </a:p>
        </p:txBody>
      </p:sp>
      <p:sp>
        <p:nvSpPr>
          <p:cNvPr id="7" name="Title 6"/>
          <p:cNvSpPr>
            <a:spLocks noGrp="1"/>
          </p:cNvSpPr>
          <p:nvPr>
            <p:ph type="title"/>
          </p:nvPr>
        </p:nvSpPr>
        <p:spPr>
          <a:xfrm>
            <a:off x="-3590925" y="595220"/>
            <a:ext cx="8543925" cy="1325563"/>
          </a:xfrm>
          <a:prstGeom prst="rect">
            <a:avLst/>
          </a:prstGeom>
        </p:spPr>
        <p:txBody>
          <a:bodyPr/>
          <a:lstStyle/>
          <a:p>
            <a:r>
              <a:rPr lang="en-US"/>
              <a:t>Click to edit Master title style</a:t>
            </a:r>
            <a:endParaRPr lang="en-AU" dirty="0"/>
          </a:p>
        </p:txBody>
      </p:sp>
    </p:spTree>
    <p:extLst>
      <p:ext uri="{BB962C8B-B14F-4D97-AF65-F5344CB8AC3E}">
        <p14:creationId xmlns:p14="http://schemas.microsoft.com/office/powerpoint/2010/main" val="33284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43B3CE4-EF6D-4A30-B941-40D202E8CE57}" type="datetimeFigureOut">
              <a:rPr lang="en-AU" smtClean="0"/>
              <a:pPr/>
              <a:t>16/6/19</a:t>
            </a:fld>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311692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1037"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43B3CE4-EF6D-4A30-B941-40D202E8CE57}" type="datetimeFigureOut">
              <a:rPr lang="en-AU" smtClean="0"/>
              <a:pPr/>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285754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90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4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A2BE1A9-8CE7-4A8C-BAF2-A7286086260E}" type="datetimeFigureOut">
              <a:rPr lang="en-AU" smtClean="0"/>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4C0AD0-A246-4BB4-A65C-78990B911BBA}" type="slidenum">
              <a:rPr lang="en-AU" smtClean="0"/>
              <a:t>‹#›</a:t>
            </a:fld>
            <a:endParaRPr lang="en-AU"/>
          </a:p>
        </p:txBody>
      </p:sp>
    </p:spTree>
    <p:extLst>
      <p:ext uri="{BB962C8B-B14F-4D97-AF65-F5344CB8AC3E}">
        <p14:creationId xmlns:p14="http://schemas.microsoft.com/office/powerpoint/2010/main" val="129582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a:prstGeom prst="rect">
            <a:avLst/>
          </a:prstGeom>
        </p:spPr>
        <p:txBody>
          <a:bodyPr anchor="b"/>
          <a:lstStyle>
            <a:lvl1pPr>
              <a:defRPr sz="4875"/>
            </a:lvl1pPr>
          </a:lstStyle>
          <a:p>
            <a:r>
              <a:rPr lang="en-US"/>
              <a:t>Click to edit Master title style</a:t>
            </a:r>
            <a:endParaRPr lang="en-AU"/>
          </a:p>
        </p:txBody>
      </p:sp>
      <p:sp>
        <p:nvSpPr>
          <p:cNvPr id="3" name="Text Placeholder 2"/>
          <p:cNvSpPr>
            <a:spLocks noGrp="1"/>
          </p:cNvSpPr>
          <p:nvPr>
            <p:ph type="body" idx="1"/>
          </p:nvPr>
        </p:nvSpPr>
        <p:spPr>
          <a:xfrm>
            <a:off x="675878" y="4589464"/>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3B3CE4-EF6D-4A30-B941-40D202E8CE57}" type="datetimeFigureOut">
              <a:rPr lang="en-AU" smtClean="0"/>
              <a:pPr/>
              <a:t>16/6/19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317442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43B3CE4-EF6D-4A30-B941-40D202E8CE57}" type="datetimeFigureOut">
              <a:rPr lang="en-AU" smtClean="0"/>
              <a:pPr/>
              <a:t>16/6/19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124378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682328" y="1681163"/>
            <a:ext cx="4190702" cy="823912"/>
          </a:xfrm>
          <a:prstGeom prst="rect">
            <a:avLst/>
          </a:prstGeo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43B3CE4-EF6D-4A30-B941-40D202E8CE57}" type="datetimeFigureOut">
              <a:rPr lang="en-AU" smtClean="0"/>
              <a:pPr/>
              <a:t>16/6/19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74267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43B3CE4-EF6D-4A30-B941-40D202E8CE57}" type="datetimeFigureOut">
              <a:rPr lang="en-AU" smtClean="0"/>
              <a:pPr/>
              <a:t>16/6/19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8268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B3CE4-EF6D-4A30-B941-40D202E8CE57}" type="datetimeFigureOut">
              <a:rPr lang="en-AU" smtClean="0"/>
              <a:pPr/>
              <a:t>16/6/19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19612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2600"/>
            </a:lvl1pPr>
          </a:lstStyle>
          <a:p>
            <a:r>
              <a:rPr lang="en-US"/>
              <a:t>Click to edit Master title style</a:t>
            </a:r>
            <a:endParaRPr lang="en-AU"/>
          </a:p>
        </p:txBody>
      </p:sp>
      <p:sp>
        <p:nvSpPr>
          <p:cNvPr id="3" name="Content Placeholder 2"/>
          <p:cNvSpPr>
            <a:spLocks noGrp="1"/>
          </p:cNvSpPr>
          <p:nvPr>
            <p:ph idx="1"/>
          </p:nvPr>
        </p:nvSpPr>
        <p:spPr>
          <a:xfrm>
            <a:off x="4211340" y="987426"/>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743B3CE4-EF6D-4A30-B941-40D202E8CE57}" type="datetimeFigureOut">
              <a:rPr lang="en-AU" smtClean="0"/>
              <a:pPr/>
              <a:t>16/6/19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25698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2600"/>
            </a:lvl1pPr>
          </a:lstStyle>
          <a:p>
            <a:r>
              <a:rPr lang="en-US"/>
              <a:t>Click to edit Master title style</a:t>
            </a:r>
            <a:endParaRPr lang="en-AU"/>
          </a:p>
        </p:txBody>
      </p:sp>
      <p:sp>
        <p:nvSpPr>
          <p:cNvPr id="3" name="Picture Placeholder 2"/>
          <p:cNvSpPr>
            <a:spLocks noGrp="1"/>
          </p:cNvSpPr>
          <p:nvPr>
            <p:ph type="pic" idx="1"/>
          </p:nvPr>
        </p:nvSpPr>
        <p:spPr>
          <a:xfrm>
            <a:off x="4211340" y="987426"/>
            <a:ext cx="5014913" cy="4873625"/>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AU"/>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743B3CE4-EF6D-4A30-B941-40D202E8CE57}" type="datetimeFigureOut">
              <a:rPr lang="en-AU" smtClean="0"/>
              <a:pPr/>
              <a:t>16/6/19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26F8AF-3E76-4D80-A5E0-EAC92FF04853}" type="slidenum">
              <a:rPr lang="en-AU" smtClean="0"/>
              <a:pPr/>
              <a:t>‹#›</a:t>
            </a:fld>
            <a:endParaRPr lang="en-AU"/>
          </a:p>
        </p:txBody>
      </p:sp>
    </p:spTree>
    <p:extLst>
      <p:ext uri="{BB962C8B-B14F-4D97-AF65-F5344CB8AC3E}">
        <p14:creationId xmlns:p14="http://schemas.microsoft.com/office/powerpoint/2010/main" val="34220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A2BE1A9-8CE7-4A8C-BAF2-A7286086260E}" type="datetimeFigureOut">
              <a:rPr lang="en-AU" smtClean="0"/>
              <a:t>16/6/19</a:t>
            </a:fld>
            <a:endParaRPr lang="en-AU"/>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C4C0AD0-A246-4BB4-A65C-78990B911BBA}" type="slidenum">
              <a:rPr lang="en-AU" smtClean="0"/>
              <a:t>‹#›</a:t>
            </a:fld>
            <a:endParaRPr lang="en-AU"/>
          </a:p>
        </p:txBody>
      </p:sp>
      <p:cxnSp>
        <p:nvCxnSpPr>
          <p:cNvPr id="7" name="Straight Connector 6"/>
          <p:cNvCxnSpPr/>
          <p:nvPr userDrawn="1"/>
        </p:nvCxnSpPr>
        <p:spPr>
          <a:xfrm>
            <a:off x="560513" y="879224"/>
            <a:ext cx="8745719" cy="0"/>
          </a:xfrm>
          <a:prstGeom prst="line">
            <a:avLst/>
          </a:prstGeom>
          <a:ln w="22225">
            <a:solidFill>
              <a:srgbClr val="B3D78D"/>
            </a:solidFill>
          </a:ln>
        </p:spPr>
        <p:style>
          <a:lnRef idx="1">
            <a:schemeClr val="accent1"/>
          </a:lnRef>
          <a:fillRef idx="0">
            <a:schemeClr val="accent1"/>
          </a:fillRef>
          <a:effectRef idx="0">
            <a:schemeClr val="accent1"/>
          </a:effectRef>
          <a:fontRef idx="minor">
            <a:schemeClr val="tx1"/>
          </a:fontRef>
        </p:style>
      </p:cxnSp>
      <p:pic>
        <p:nvPicPr>
          <p:cNvPr id="8" name="Picture 37"/>
          <p:cNvPicPr>
            <a:picLocks noChangeAspect="1" noChangeArrowheads="1"/>
          </p:cNvPicPr>
          <p:nvPr userDrawn="1"/>
        </p:nvPicPr>
        <p:blipFill>
          <a:blip r:embed="rId15" cstate="screen">
            <a:extLst>
              <a:ext uri="{28A0092B-C50C-407E-A947-70E740481C1C}">
                <a14:useLocalDpi xmlns:a14="http://schemas.microsoft.com/office/drawing/2010/main"/>
              </a:ext>
            </a:extLst>
          </a:blip>
          <a:srcRect l="2335" t="3979" r="1141" b="1903"/>
          <a:stretch>
            <a:fillRect/>
          </a:stretch>
        </p:blipFill>
        <p:spPr bwMode="auto">
          <a:xfrm>
            <a:off x="7890387" y="449060"/>
            <a:ext cx="1430593" cy="38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cxnSp>
        <p:nvCxnSpPr>
          <p:cNvPr id="9" name="Straight Connector 8"/>
          <p:cNvCxnSpPr/>
          <p:nvPr userDrawn="1"/>
        </p:nvCxnSpPr>
        <p:spPr>
          <a:xfrm>
            <a:off x="565433" y="884144"/>
            <a:ext cx="874571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ight Triangle 9"/>
          <p:cNvSpPr/>
          <p:nvPr userDrawn="1"/>
        </p:nvSpPr>
        <p:spPr>
          <a:xfrm rot="5400000">
            <a:off x="-2" y="-339214"/>
            <a:ext cx="7403689" cy="7403692"/>
          </a:xfrm>
          <a:prstGeom prst="rtTriangle">
            <a:avLst/>
          </a:prstGeom>
          <a:solidFill>
            <a:srgbClr val="B3D78D">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userDrawn="1"/>
        </p:nvSpPr>
        <p:spPr>
          <a:xfrm>
            <a:off x="6606851" y="52630"/>
            <a:ext cx="2699381"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700" b="0" spc="-20" baseline="0" dirty="0">
                <a:solidFill>
                  <a:schemeClr val="bg1">
                    <a:lumMod val="65000"/>
                  </a:schemeClr>
                </a:solidFill>
                <a:latin typeface="Arial" pitchFamily="34" charset="0"/>
                <a:cs typeface="Arial" pitchFamily="34" charset="0"/>
              </a:rPr>
              <a:t>IPC PRESENTATION – JUNE 2019</a:t>
            </a:r>
          </a:p>
        </p:txBody>
      </p:sp>
      <p:sp>
        <p:nvSpPr>
          <p:cNvPr id="12" name="Text Placeholder 11"/>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itle Placeholder 12"/>
          <p:cNvSpPr>
            <a:spLocks noGrp="1"/>
          </p:cNvSpPr>
          <p:nvPr>
            <p:ph type="title"/>
          </p:nvPr>
        </p:nvSpPr>
        <p:spPr>
          <a:xfrm>
            <a:off x="388938" y="1936801"/>
            <a:ext cx="8543925" cy="1325563"/>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1530905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78" y="1592825"/>
            <a:ext cx="6605919" cy="435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335218" y="2485111"/>
            <a:ext cx="3776860" cy="3100747"/>
          </a:xfrm>
          <a:prstGeom prst="roundRect">
            <a:avLst/>
          </a:prstGeom>
          <a:solidFill>
            <a:srgbClr val="B3D78D">
              <a:alpha val="56000"/>
            </a:srgbClr>
          </a:solidFill>
          <a:ln>
            <a:noFill/>
          </a:ln>
          <a:effectLst>
            <a:outerShdw blurRad="127000" dist="38100" dir="1860000" algn="ctr" rotWithShape="0">
              <a:schemeClr val="tx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7"/>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335" t="3979" r="1140" b="12109"/>
          <a:stretch/>
        </p:blipFill>
        <p:spPr bwMode="auto">
          <a:xfrm>
            <a:off x="335218" y="2977546"/>
            <a:ext cx="3770511" cy="90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8" name="Rectangle 2"/>
          <p:cNvSpPr txBox="1">
            <a:spLocks noChangeArrowheads="1"/>
          </p:cNvSpPr>
          <p:nvPr/>
        </p:nvSpPr>
        <p:spPr>
          <a:xfrm>
            <a:off x="201098" y="4035485"/>
            <a:ext cx="4530364" cy="431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1700" b="1" i="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TextBox 9"/>
          <p:cNvSpPr txBox="1"/>
          <p:nvPr/>
        </p:nvSpPr>
        <p:spPr>
          <a:xfrm>
            <a:off x="879165" y="4035485"/>
            <a:ext cx="3135085" cy="738664"/>
          </a:xfrm>
          <a:prstGeom prst="rect">
            <a:avLst/>
          </a:prstGeom>
          <a:noFill/>
        </p:spPr>
        <p:txBody>
          <a:bodyPr wrap="square" rtlCol="0">
            <a:spAutoFit/>
          </a:bodyPr>
          <a:lstStyle/>
          <a:p>
            <a:pPr algn="ctr"/>
            <a:r>
              <a:rPr lang="en-AU" sz="1400" b="1" dirty="0">
                <a:solidFill>
                  <a:schemeClr val="bg1"/>
                </a:solidFill>
                <a:effectLst>
                  <a:outerShdw blurRad="38100" dist="38100" dir="2700000" algn="tl">
                    <a:srgbClr val="000000">
                      <a:alpha val="43137"/>
                    </a:srgbClr>
                  </a:outerShdw>
                </a:effectLst>
                <a:latin typeface="Arial" pitchFamily="34" charset="0"/>
                <a:cs typeface="Arial" pitchFamily="34" charset="0"/>
              </a:rPr>
              <a:t>Moorebank Precinct West (MPW) Stage 2 SSD Application (SSD 7709)</a:t>
            </a:r>
          </a:p>
        </p:txBody>
      </p:sp>
      <p:sp>
        <p:nvSpPr>
          <p:cNvPr id="9" name="TextBox 8"/>
          <p:cNvSpPr txBox="1"/>
          <p:nvPr/>
        </p:nvSpPr>
        <p:spPr>
          <a:xfrm>
            <a:off x="898737" y="4774149"/>
            <a:ext cx="3135085" cy="738664"/>
          </a:xfrm>
          <a:prstGeom prst="rect">
            <a:avLst/>
          </a:prstGeom>
          <a:noFill/>
        </p:spPr>
        <p:txBody>
          <a:bodyPr wrap="square" rtlCol="0">
            <a:spAutoFit/>
          </a:bodyPr>
          <a:lstStyle/>
          <a:p>
            <a:pPr algn="ctr"/>
            <a:r>
              <a:rPr lang="en-AU" sz="1400" b="1" dirty="0">
                <a:solidFill>
                  <a:schemeClr val="bg1"/>
                </a:solidFill>
                <a:effectLst>
                  <a:outerShdw blurRad="38100" dist="38100" dir="2700000" algn="tl">
                    <a:srgbClr val="000000">
                      <a:alpha val="43137"/>
                    </a:srgbClr>
                  </a:outerShdw>
                </a:effectLst>
                <a:latin typeface="Arial" pitchFamily="34" charset="0"/>
                <a:cs typeface="Arial" pitchFamily="34" charset="0"/>
              </a:rPr>
              <a:t>Presentation to Independent Planning Commission (IPC)</a:t>
            </a:r>
          </a:p>
          <a:p>
            <a:pPr algn="ctr"/>
            <a:endParaRPr lang="en-AU"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6854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par>
                          <p:cTn id="19" fill="hold">
                            <p:stCondLst>
                              <p:cond delay="3500"/>
                            </p:stCondLst>
                            <p:childTnLst>
                              <p:par>
                                <p:cTn id="20" presetID="10" presetClass="entr" presetSubtype="0" fill="hold" grpId="0" nodeType="after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250"/>
                            </p:stCondLst>
                            <p:childTnLst>
                              <p:par>
                                <p:cTn id="24" presetID="10" presetClass="entr" presetSubtype="0" fill="hold" grpId="0" nodeType="afterEffect">
                                  <p:stCondLst>
                                    <p:cond delay="1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4C2EE3-37EF-7A47-A9B7-EC88F4D2190F}"/>
              </a:ext>
            </a:extLst>
          </p:cNvPr>
          <p:cNvSpPr/>
          <p:nvPr/>
        </p:nvSpPr>
        <p:spPr>
          <a:xfrm>
            <a:off x="484413" y="591237"/>
            <a:ext cx="8409215" cy="338554"/>
          </a:xfrm>
          <a:prstGeom prst="rect">
            <a:avLst/>
          </a:prstGeom>
        </p:spPr>
        <p:txBody>
          <a:bodyPr wrap="square">
            <a:spAutoFit/>
          </a:bodyPr>
          <a:lstStyle/>
          <a:p>
            <a:r>
              <a:rPr lang="en-AU" sz="1600" b="1" dirty="0">
                <a:latin typeface="Arial" pitchFamily="34" charset="0"/>
                <a:cs typeface="Arial" pitchFamily="34" charset="0"/>
              </a:rPr>
              <a:t>MPW CONCEPT &amp; STAGE 2 – Proponent proposed conditions alterations</a:t>
            </a:r>
          </a:p>
        </p:txBody>
      </p:sp>
      <p:sp>
        <p:nvSpPr>
          <p:cNvPr id="4" name="TextBox 3">
            <a:extLst>
              <a:ext uri="{FF2B5EF4-FFF2-40B4-BE49-F238E27FC236}">
                <a16:creationId xmlns:a16="http://schemas.microsoft.com/office/drawing/2014/main" id="{356995D6-860A-7548-821E-269842627FEB}"/>
              </a:ext>
            </a:extLst>
          </p:cNvPr>
          <p:cNvSpPr txBox="1"/>
          <p:nvPr/>
        </p:nvSpPr>
        <p:spPr>
          <a:xfrm>
            <a:off x="609600" y="1317171"/>
            <a:ext cx="8719457" cy="3416320"/>
          </a:xfrm>
          <a:prstGeom prst="rect">
            <a:avLst/>
          </a:prstGeom>
          <a:noFill/>
        </p:spPr>
        <p:txBody>
          <a:bodyPr wrap="square" rtlCol="0">
            <a:spAutoFit/>
          </a:bodyPr>
          <a:lstStyle/>
          <a:p>
            <a:r>
              <a:rPr lang="en-US" b="1" dirty="0"/>
              <a:t>General Request for DP&amp;E Recommended Conditions</a:t>
            </a:r>
          </a:p>
          <a:p>
            <a:endParaRPr lang="en-US" dirty="0"/>
          </a:p>
          <a:p>
            <a:r>
              <a:rPr lang="en-US" dirty="0"/>
              <a:t>Consider incorporation of “unless otherwise agreed by the Planning Secretary”</a:t>
            </a:r>
          </a:p>
          <a:p>
            <a:endParaRPr lang="en-US" dirty="0"/>
          </a:p>
          <a:p>
            <a:r>
              <a:rPr lang="en-US" b="1" dirty="0"/>
              <a:t>Justification</a:t>
            </a:r>
            <a:r>
              <a:rPr lang="en-US" dirty="0"/>
              <a:t>:</a:t>
            </a:r>
          </a:p>
          <a:p>
            <a:pPr marL="285750" indent="-285750">
              <a:buFont typeface="Arial" panose="020B0604020202020204" pitchFamily="34" charset="0"/>
              <a:buChar char="•"/>
            </a:pPr>
            <a:r>
              <a:rPr lang="en-US" dirty="0"/>
              <a:t>Current MPE Stage 2 SSD 7628 conditions have been applied prescriptively</a:t>
            </a:r>
          </a:p>
          <a:p>
            <a:pPr marL="285750" indent="-285750">
              <a:buFont typeface="Arial" panose="020B0604020202020204" pitchFamily="34" charset="0"/>
              <a:buChar char="•"/>
            </a:pPr>
            <a:r>
              <a:rPr lang="en-US" dirty="0"/>
              <a:t>Strict application of condition wording</a:t>
            </a:r>
          </a:p>
          <a:p>
            <a:pPr marL="285750" indent="-285750">
              <a:buFont typeface="Arial" panose="020B0604020202020204" pitchFamily="34" charset="0"/>
              <a:buChar char="•"/>
            </a:pPr>
            <a:r>
              <a:rPr lang="en-US" dirty="0"/>
              <a:t>Absence of flexibility impedes ability for the proponent to effect the consent</a:t>
            </a:r>
          </a:p>
          <a:p>
            <a:pPr marL="742950" lvl="1" indent="-285750">
              <a:buFont typeface="Arial" panose="020B0604020202020204" pitchFamily="34" charset="0"/>
              <a:buChar char="•"/>
            </a:pPr>
            <a:r>
              <a:rPr lang="en-US" dirty="0"/>
              <a:t>Example: Consultation by DP&amp;E with NSW Government Architect</a:t>
            </a:r>
          </a:p>
          <a:p>
            <a:pPr marL="1200150" lvl="2" indent="-285750">
              <a:buFont typeface="Arial" panose="020B0604020202020204" pitchFamily="34" charset="0"/>
              <a:buChar char="•"/>
            </a:pPr>
            <a:r>
              <a:rPr lang="en-US" dirty="0"/>
              <a:t>UHIMS and UDLP has been ongoing for 14 months</a:t>
            </a:r>
          </a:p>
          <a:p>
            <a:pPr marL="1200150" lvl="2" indent="-285750">
              <a:buFont typeface="Arial" panose="020B0604020202020204" pitchFamily="34" charset="0"/>
              <a:buChar char="•"/>
            </a:pPr>
            <a:r>
              <a:rPr lang="en-US" dirty="0"/>
              <a:t>No ability for regulatory consideration of  reasonable and feasible alternatives</a:t>
            </a:r>
          </a:p>
          <a:p>
            <a:pPr marL="1200150" lvl="2" indent="-285750">
              <a:buFont typeface="Arial" panose="020B0604020202020204" pitchFamily="34" charset="0"/>
              <a:buChar char="•"/>
            </a:pPr>
            <a:r>
              <a:rPr lang="en-US" dirty="0"/>
              <a:t>Modifications required to introduce alternatives</a:t>
            </a:r>
          </a:p>
        </p:txBody>
      </p:sp>
    </p:spTree>
    <p:extLst>
      <p:ext uri="{BB962C8B-B14F-4D97-AF65-F5344CB8AC3E}">
        <p14:creationId xmlns:p14="http://schemas.microsoft.com/office/powerpoint/2010/main" val="15050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1C01AC-92D7-1840-A35B-457146A74E43}"/>
              </a:ext>
            </a:extLst>
          </p:cNvPr>
          <p:cNvGraphicFramePr>
            <a:graphicFrameLocks noGrp="1"/>
          </p:cNvGraphicFramePr>
          <p:nvPr>
            <p:extLst>
              <p:ext uri="{D42A27DB-BD31-4B8C-83A1-F6EECF244321}">
                <p14:modId xmlns:p14="http://schemas.microsoft.com/office/powerpoint/2010/main" val="1307812024"/>
              </p:ext>
            </p:extLst>
          </p:nvPr>
        </p:nvGraphicFramePr>
        <p:xfrm>
          <a:off x="602808" y="1023567"/>
          <a:ext cx="8700382" cy="2914714"/>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r>
                        <a:rPr lang="en-AU" sz="1400" b="1" baseline="0" dirty="0">
                          <a:latin typeface="Arial" panose="020B0604020202020204" pitchFamily="34" charset="0"/>
                          <a:cs typeface="Arial" panose="020B0604020202020204" pitchFamily="34" charset="0"/>
                        </a:rPr>
                        <a:t>MPW 2</a:t>
                      </a:r>
                    </a:p>
                    <a:p>
                      <a:r>
                        <a:rPr lang="en-AU" sz="1400" b="1" baseline="0" dirty="0">
                          <a:latin typeface="Arial" panose="020B0604020202020204" pitchFamily="34" charset="0"/>
                          <a:cs typeface="Arial" panose="020B0604020202020204" pitchFamily="34" charset="0"/>
                        </a:rPr>
                        <a:t>Definition of Construction</a:t>
                      </a:r>
                    </a:p>
                    <a:p>
                      <a:endParaRPr lang="en-AU" sz="1400" b="1" baseline="0" dirty="0">
                        <a:latin typeface="Arial" panose="020B0604020202020204" pitchFamily="34" charset="0"/>
                        <a:cs typeface="Arial" panose="020B0604020202020204" pitchFamily="34" charset="0"/>
                      </a:endParaRPr>
                    </a:p>
                    <a:p>
                      <a:endParaRPr lang="en-AU" sz="1400" b="1" baseline="0" dirty="0">
                        <a:latin typeface="Arial" panose="020B0604020202020204" pitchFamily="34" charset="0"/>
                        <a:cs typeface="Arial" panose="020B0604020202020204" pitchFamily="34" charset="0"/>
                      </a:endParaRPr>
                    </a:p>
                    <a:p>
                      <a:r>
                        <a:rPr lang="en-AU" sz="1400" b="1" baseline="0" dirty="0">
                          <a:latin typeface="Arial" panose="020B0604020202020204" pitchFamily="34" charset="0"/>
                          <a:cs typeface="Arial" panose="020B0604020202020204" pitchFamily="34" charset="0"/>
                        </a:rPr>
                        <a:t>B30</a:t>
                      </a:r>
                    </a:p>
                    <a:p>
                      <a:endParaRPr lang="en-AU" sz="1400" b="1" baseline="0" dirty="0">
                        <a:latin typeface="Arial" panose="020B0604020202020204" pitchFamily="34" charset="0"/>
                        <a:cs typeface="Arial" panose="020B0604020202020204" pitchFamily="34" charset="0"/>
                      </a:endParaRPr>
                    </a:p>
                    <a:p>
                      <a:endParaRPr lang="en-AU" sz="1400" b="1" baseline="0" dirty="0">
                        <a:latin typeface="Arial" panose="020B0604020202020204" pitchFamily="34" charset="0"/>
                        <a:cs typeface="Arial" panose="020B0604020202020204" pitchFamily="34" charset="0"/>
                      </a:endParaRPr>
                    </a:p>
                    <a:p>
                      <a:endParaRPr lang="en-AU" sz="1400" b="1" baseline="0" dirty="0">
                        <a:latin typeface="Arial" panose="020B0604020202020204" pitchFamily="34" charset="0"/>
                        <a:cs typeface="Arial" panose="020B0604020202020204" pitchFamily="34" charset="0"/>
                      </a:endParaRPr>
                    </a:p>
                    <a:p>
                      <a:r>
                        <a:rPr lang="en-AU" sz="1400" b="1" baseline="0" dirty="0">
                          <a:latin typeface="Arial" panose="020B0604020202020204" pitchFamily="34" charset="0"/>
                          <a:cs typeface="Arial" panose="020B0604020202020204" pitchFamily="34" charset="0"/>
                        </a:rPr>
                        <a:t>B31</a:t>
                      </a:r>
                      <a:endParaRPr lang="en-AU" sz="1400" b="1" dirty="0">
                        <a:latin typeface="Arial" panose="020B0604020202020204" pitchFamily="34" charset="0"/>
                        <a:cs typeface="Arial" panose="020B0604020202020204" pitchFamily="34" charset="0"/>
                      </a:endParaRPr>
                    </a:p>
                  </a:txBody>
                  <a:tcPr/>
                </a:tc>
                <a:tc>
                  <a:txBody>
                    <a:bodyPr/>
                    <a:lstStyle/>
                    <a:p>
                      <a:r>
                        <a:rPr lang="en-AU" sz="1463" kern="1200" dirty="0">
                          <a:solidFill>
                            <a:schemeClr val="dk1"/>
                          </a:solidFill>
                          <a:effectLst/>
                          <a:latin typeface="+mn-lt"/>
                          <a:ea typeface="+mn-ea"/>
                          <a:cs typeface="+mn-cs"/>
                        </a:rPr>
                        <a:t>Includes all works required to construct the development, including but not limited to demolition, </a:t>
                      </a:r>
                      <a:r>
                        <a:rPr lang="en-AU" sz="1463" b="1" strike="sngStrike" kern="1200" dirty="0">
                          <a:solidFill>
                            <a:schemeClr val="dk1"/>
                          </a:solidFill>
                          <a:effectLst/>
                          <a:latin typeface="+mn-lt"/>
                          <a:ea typeface="+mn-ea"/>
                          <a:cs typeface="+mn-cs"/>
                        </a:rPr>
                        <a:t>importation of fill and fill placement, earthworks, removal of spoil, </a:t>
                      </a:r>
                      <a:r>
                        <a:rPr lang="en-AU" sz="1463" kern="1200" dirty="0">
                          <a:solidFill>
                            <a:schemeClr val="dk1"/>
                          </a:solidFill>
                          <a:effectLst/>
                          <a:latin typeface="+mn-lt"/>
                          <a:ea typeface="+mn-ea"/>
                          <a:cs typeface="+mn-cs"/>
                        </a:rPr>
                        <a:t>commissioning trials of equipment and temporary use of any part of the development.</a:t>
                      </a:r>
                    </a:p>
                    <a:p>
                      <a:endParaRPr lang="en-AU" sz="1463" kern="1200" dirty="0">
                        <a:solidFill>
                          <a:schemeClr val="dk1"/>
                        </a:solidFill>
                        <a:effectLst/>
                        <a:latin typeface="+mn-lt"/>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dirty="0"/>
                        <a:t>Remove the Erosion and Sediment Control Plan provisions from condition B30 to be a separate condition applicable to earthworks and construction separately.</a:t>
                      </a:r>
                    </a:p>
                    <a:p>
                      <a:endParaRPr lang="en-AU" sz="1463" kern="1200" dirty="0">
                        <a:solidFill>
                          <a:schemeClr val="dk1"/>
                        </a:solidFill>
                        <a:effectLst/>
                        <a:latin typeface="+mn-lt"/>
                        <a:ea typeface="+mn-ea"/>
                        <a:cs typeface="+mn-cs"/>
                      </a:endParaRPr>
                    </a:p>
                    <a:p>
                      <a:endParaRPr lang="en-AU" sz="1463" kern="1200" dirty="0">
                        <a:solidFill>
                          <a:schemeClr val="dk1"/>
                        </a:solidFill>
                        <a:effectLst/>
                        <a:latin typeface="+mn-lt"/>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AU" sz="1463" kern="1200" dirty="0">
                          <a:solidFill>
                            <a:schemeClr val="dk1"/>
                          </a:solidFill>
                          <a:effectLst/>
                          <a:latin typeface="+mn-lt"/>
                          <a:ea typeface="+mn-ea"/>
                          <a:cs typeface="+mn-cs"/>
                        </a:rPr>
                        <a:t>Erosion and Sediment Control Plans must be updated as </a:t>
                      </a:r>
                      <a:r>
                        <a:rPr lang="en-AU" sz="1463" b="1" u="sng" kern="1200" dirty="0">
                          <a:solidFill>
                            <a:schemeClr val="dk1"/>
                          </a:solidFill>
                          <a:effectLst/>
                          <a:latin typeface="+mn-lt"/>
                          <a:ea typeface="+mn-ea"/>
                          <a:cs typeface="+mn-cs"/>
                        </a:rPr>
                        <a:t>earthworks and </a:t>
                      </a:r>
                      <a:r>
                        <a:rPr lang="en-AU" sz="1463" kern="1200" dirty="0">
                          <a:solidFill>
                            <a:schemeClr val="dk1"/>
                          </a:solidFill>
                          <a:effectLst/>
                          <a:latin typeface="+mn-lt"/>
                          <a:ea typeface="+mn-ea"/>
                          <a:cs typeface="+mn-cs"/>
                        </a:rPr>
                        <a:t>construction progresses and site conditions change.</a:t>
                      </a:r>
                    </a:p>
                    <a:p>
                      <a:endParaRPr lang="en-AU" sz="1463" kern="1200" dirty="0">
                        <a:solidFill>
                          <a:schemeClr val="dk1"/>
                        </a:solidFill>
                        <a:effectLst/>
                        <a:latin typeface="+mn-lt"/>
                        <a:ea typeface="+mn-ea"/>
                        <a:cs typeface="+mn-cs"/>
                      </a:endParaRPr>
                    </a:p>
                  </a:txBody>
                  <a:tcPr/>
                </a:tc>
                <a:extLst>
                  <a:ext uri="{0D108BD9-81ED-4DB2-BD59-A6C34878D82A}">
                    <a16:rowId xmlns:a16="http://schemas.microsoft.com/office/drawing/2014/main" val="924246315"/>
                  </a:ext>
                </a:extLst>
              </a:tr>
            </a:tbl>
          </a:graphicData>
        </a:graphic>
      </p:graphicFrame>
      <p:sp>
        <p:nvSpPr>
          <p:cNvPr id="3" name="Title 1">
            <a:extLst>
              <a:ext uri="{FF2B5EF4-FFF2-40B4-BE49-F238E27FC236}">
                <a16:creationId xmlns:a16="http://schemas.microsoft.com/office/drawing/2014/main" id="{BCF00A7E-9FDB-D24D-BBA2-54F6FD1A8588}"/>
              </a:ext>
            </a:extLst>
          </p:cNvPr>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CONCEPT &amp; STAGE 2 – Proponent proposed conditions alterations</a:t>
            </a:r>
          </a:p>
        </p:txBody>
      </p:sp>
      <p:sp>
        <p:nvSpPr>
          <p:cNvPr id="4" name="TextBox 3">
            <a:extLst>
              <a:ext uri="{FF2B5EF4-FFF2-40B4-BE49-F238E27FC236}">
                <a16:creationId xmlns:a16="http://schemas.microsoft.com/office/drawing/2014/main" id="{6EA27C6D-9F60-724C-AC65-40F14D689BCB}"/>
              </a:ext>
            </a:extLst>
          </p:cNvPr>
          <p:cNvSpPr txBox="1"/>
          <p:nvPr/>
        </p:nvSpPr>
        <p:spPr>
          <a:xfrm>
            <a:off x="615041" y="4125686"/>
            <a:ext cx="8675915" cy="2616101"/>
          </a:xfrm>
          <a:prstGeom prst="rect">
            <a:avLst/>
          </a:prstGeom>
          <a:noFill/>
        </p:spPr>
        <p:txBody>
          <a:bodyPr wrap="square" rtlCol="0">
            <a:spAutoFit/>
          </a:bodyPr>
          <a:lstStyle/>
          <a:p>
            <a:pPr>
              <a:spcBef>
                <a:spcPct val="0"/>
              </a:spcBef>
            </a:pPr>
            <a:r>
              <a:rPr lang="en-US" sz="1600" b="1" dirty="0">
                <a:latin typeface="Arial" pitchFamily="34" charset="0"/>
                <a:ea typeface="+mj-ea"/>
                <a:cs typeface="Arial" pitchFamily="34" charset="0"/>
              </a:rPr>
              <a:t>Justification for Alteration:</a:t>
            </a:r>
          </a:p>
          <a:p>
            <a:pPr>
              <a:spcBef>
                <a:spcPct val="0"/>
              </a:spcBef>
            </a:pPr>
            <a:endParaRPr lang="en-US" sz="1600" b="1" dirty="0">
              <a:latin typeface="Arial" pitchFamily="34" charset="0"/>
              <a:ea typeface="+mj-ea"/>
              <a:cs typeface="Arial" pitchFamily="34" charset="0"/>
            </a:endParaRPr>
          </a:p>
          <a:p>
            <a:pPr marL="285750" indent="-285750">
              <a:spcBef>
                <a:spcPct val="0"/>
              </a:spcBef>
              <a:buFont typeface="Arial" panose="020B0604020202020204" pitchFamily="34" charset="0"/>
              <a:buChar char="•"/>
            </a:pPr>
            <a:r>
              <a:rPr lang="en-US" sz="1600" b="1" dirty="0">
                <a:latin typeface="Arial" pitchFamily="34" charset="0"/>
                <a:ea typeface="+mj-ea"/>
                <a:cs typeface="Arial" pitchFamily="34" charset="0"/>
              </a:rPr>
              <a:t>Earthworks and Construction defined terms in the conditions</a:t>
            </a:r>
          </a:p>
          <a:p>
            <a:pPr marL="285750" indent="-285750">
              <a:spcBef>
                <a:spcPct val="0"/>
              </a:spcBef>
              <a:buFont typeface="Arial" panose="020B0604020202020204" pitchFamily="34" charset="0"/>
              <a:buChar char="•"/>
            </a:pPr>
            <a:r>
              <a:rPr lang="en-US" sz="1600" b="1" dirty="0">
                <a:latin typeface="Arial" pitchFamily="34" charset="0"/>
                <a:ea typeface="+mj-ea"/>
                <a:cs typeface="Arial" pitchFamily="34" charset="0"/>
              </a:rPr>
              <a:t>Earthworks required to prepare for construction</a:t>
            </a:r>
          </a:p>
          <a:p>
            <a:pPr marL="285750" indent="-285750">
              <a:spcBef>
                <a:spcPct val="0"/>
              </a:spcBef>
              <a:buFont typeface="Arial" panose="020B0604020202020204" pitchFamily="34" charset="0"/>
              <a:buChar char="•"/>
            </a:pPr>
            <a:r>
              <a:rPr lang="en-US" sz="1600" b="1" dirty="0">
                <a:latin typeface="Arial" pitchFamily="34" charset="0"/>
                <a:ea typeface="+mj-ea"/>
                <a:cs typeface="Arial" pitchFamily="34" charset="0"/>
              </a:rPr>
              <a:t>Construction defined as including earthworks</a:t>
            </a:r>
          </a:p>
          <a:p>
            <a:pPr marL="285750" indent="-285750">
              <a:spcBef>
                <a:spcPct val="0"/>
              </a:spcBef>
              <a:buFont typeface="Arial" panose="020B0604020202020204" pitchFamily="34" charset="0"/>
              <a:buChar char="•"/>
            </a:pPr>
            <a:r>
              <a:rPr lang="en-US" sz="1600" b="1" dirty="0">
                <a:latin typeface="Arial" pitchFamily="34" charset="0"/>
                <a:ea typeface="+mj-ea"/>
                <a:cs typeface="Arial" pitchFamily="34" charset="0"/>
              </a:rPr>
              <a:t>Not all pre-construction documentation applicable to earthworks activities</a:t>
            </a:r>
          </a:p>
          <a:p>
            <a:pPr marL="285750" indent="-285750">
              <a:spcBef>
                <a:spcPct val="0"/>
              </a:spcBef>
              <a:buFont typeface="Arial" panose="020B0604020202020204" pitchFamily="34" charset="0"/>
              <a:buChar char="•"/>
            </a:pPr>
            <a:r>
              <a:rPr lang="en-US" sz="1600" b="1" dirty="0">
                <a:latin typeface="Arial" pitchFamily="34" charset="0"/>
                <a:ea typeface="+mj-ea"/>
                <a:cs typeface="Arial" pitchFamily="34" charset="0"/>
              </a:rPr>
              <a:t>Enables works to commence on site under appropriate documentation</a:t>
            </a:r>
          </a:p>
          <a:p>
            <a:pPr marL="285750" indent="-285750">
              <a:spcBef>
                <a:spcPct val="0"/>
              </a:spcBef>
              <a:buFont typeface="Arial" panose="020B0604020202020204" pitchFamily="34" charset="0"/>
              <a:buChar char="•"/>
            </a:pPr>
            <a:endParaRPr lang="en-US" sz="1600" b="1" dirty="0">
              <a:latin typeface="Arial" pitchFamily="34" charset="0"/>
              <a:ea typeface="+mj-ea"/>
              <a:cs typeface="Arial" pitchFamily="34" charset="0"/>
            </a:endParaRP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244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12</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CONCEPT &amp; STAGE 2 – Proponent proposed conditions alterations</a:t>
            </a:r>
          </a:p>
        </p:txBody>
      </p:sp>
      <p:graphicFrame>
        <p:nvGraphicFramePr>
          <p:cNvPr id="7" name="Table 6">
            <a:extLst>
              <a:ext uri="{FF2B5EF4-FFF2-40B4-BE49-F238E27FC236}">
                <a16:creationId xmlns:a16="http://schemas.microsoft.com/office/drawing/2014/main" id="{09E7D363-1E76-4B23-A32F-E8DEB063E430}"/>
              </a:ext>
            </a:extLst>
          </p:cNvPr>
          <p:cNvGraphicFramePr>
            <a:graphicFrameLocks noGrp="1"/>
          </p:cNvGraphicFramePr>
          <p:nvPr>
            <p:extLst>
              <p:ext uri="{D42A27DB-BD31-4B8C-83A1-F6EECF244321}">
                <p14:modId xmlns:p14="http://schemas.microsoft.com/office/powerpoint/2010/main" val="1773418681"/>
              </p:ext>
            </p:extLst>
          </p:nvPr>
        </p:nvGraphicFramePr>
        <p:xfrm>
          <a:off x="565463" y="1042882"/>
          <a:ext cx="8775074" cy="3449320"/>
        </p:xfrm>
        <a:graphic>
          <a:graphicData uri="http://schemas.openxmlformats.org/drawingml/2006/table">
            <a:tbl>
              <a:tblPr firstRow="1" bandRow="1">
                <a:tableStyleId>{5C22544A-7EE6-4342-B048-85BDC9FD1C3A}</a:tableStyleId>
              </a:tblPr>
              <a:tblGrid>
                <a:gridCol w="1441768">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r>
                        <a:rPr lang="en-AU" sz="1400" b="1" baseline="0" dirty="0">
                          <a:latin typeface="Arial" panose="020B0604020202020204" pitchFamily="34" charset="0"/>
                          <a:cs typeface="Arial" panose="020B0604020202020204" pitchFamily="34" charset="0"/>
                        </a:rPr>
                        <a:t>MPW 2</a:t>
                      </a:r>
                    </a:p>
                    <a:p>
                      <a:r>
                        <a:rPr lang="en-AU" sz="1400" b="1" baseline="0" dirty="0">
                          <a:latin typeface="Arial" panose="020B0604020202020204" pitchFamily="34" charset="0"/>
                          <a:cs typeface="Arial" panose="020B0604020202020204" pitchFamily="34" charset="0"/>
                        </a:rPr>
                        <a:t>B2</a:t>
                      </a:r>
                      <a:endParaRPr lang="en-AU" sz="1400" b="1" dirty="0">
                        <a:latin typeface="Arial" panose="020B0604020202020204" pitchFamily="34" charset="0"/>
                        <a:cs typeface="Arial" panose="020B0604020202020204" pitchFamily="34" charset="0"/>
                      </a:endParaRPr>
                    </a:p>
                  </a:txBody>
                  <a:tcPr/>
                </a:tc>
                <a:tc>
                  <a:txBody>
                    <a:bodyPr/>
                    <a:lstStyle/>
                    <a:p>
                      <a:r>
                        <a:rPr lang="en-GB" sz="1400" b="0" i="1" u="none" kern="1200" dirty="0">
                          <a:solidFill>
                            <a:schemeClr val="dk1"/>
                          </a:solidFill>
                          <a:effectLst/>
                          <a:latin typeface="Arial" panose="020B0604020202020204" pitchFamily="34" charset="0"/>
                          <a:ea typeface="+mn-ea"/>
                          <a:cs typeface="Arial" panose="020B0604020202020204" pitchFamily="34" charset="0"/>
                        </a:rPr>
                        <a:t>(initial portion of condition omitted as not proposed to be altered) </a:t>
                      </a:r>
                      <a:endParaRPr lang="en-GB" sz="1400" b="0" i="0" u="none" kern="1200" dirty="0">
                        <a:solidFill>
                          <a:schemeClr val="dk1"/>
                        </a:solidFill>
                        <a:effectLst/>
                        <a:latin typeface="Arial" panose="020B0604020202020204" pitchFamily="34" charset="0"/>
                        <a:ea typeface="+mn-ea"/>
                        <a:cs typeface="Arial" panose="020B0604020202020204" pitchFamily="34" charset="0"/>
                      </a:endParaRPr>
                    </a:p>
                    <a:p>
                      <a:r>
                        <a:rPr lang="en-GB" sz="1400" b="0" i="0" u="none" kern="1200" dirty="0">
                          <a:solidFill>
                            <a:schemeClr val="dk1"/>
                          </a:solidFill>
                          <a:effectLst/>
                          <a:latin typeface="Arial" panose="020B0604020202020204" pitchFamily="34" charset="0"/>
                          <a:ea typeface="+mn-ea"/>
                          <a:cs typeface="Arial" panose="020B0604020202020204" pitchFamily="34" charset="0"/>
                        </a:rPr>
                        <a:t>The revised Development Layout Drawings must show the site, construction and operational boundaries and demonstrate:</a:t>
                      </a:r>
                    </a:p>
                    <a:p>
                      <a:r>
                        <a:rPr lang="en-GB" sz="1400" b="0" i="0" u="none" kern="1200" dirty="0">
                          <a:solidFill>
                            <a:schemeClr val="dk1"/>
                          </a:solidFill>
                          <a:effectLst/>
                          <a:latin typeface="Arial" panose="020B0604020202020204" pitchFamily="34" charset="0"/>
                          <a:ea typeface="+mn-ea"/>
                          <a:cs typeface="Arial" panose="020B0604020202020204" pitchFamily="34" charset="0"/>
                        </a:rPr>
                        <a:t>(a) provision of a riparian corridor, comprising the following:</a:t>
                      </a:r>
                    </a:p>
                    <a:p>
                      <a:r>
                        <a:rPr lang="en-GB" sz="1400" b="0" i="0" u="none" kern="1200" dirty="0">
                          <a:solidFill>
                            <a:schemeClr val="dk1"/>
                          </a:solidFill>
                          <a:effectLst/>
                          <a:latin typeface="Arial" panose="020B0604020202020204" pitchFamily="34" charset="0"/>
                          <a:ea typeface="+mn-ea"/>
                          <a:cs typeface="Arial" panose="020B0604020202020204" pitchFamily="34" charset="0"/>
                        </a:rPr>
                        <a:t>(</a:t>
                      </a:r>
                      <a:r>
                        <a:rPr lang="en-GB" sz="1400" b="0" i="0" u="none" kern="1200" dirty="0" err="1">
                          <a:solidFill>
                            <a:schemeClr val="dk1"/>
                          </a:solidFill>
                          <a:effectLst/>
                          <a:latin typeface="Arial" panose="020B0604020202020204" pitchFamily="34" charset="0"/>
                          <a:ea typeface="+mn-ea"/>
                          <a:cs typeface="Arial" panose="020B0604020202020204" pitchFamily="34" charset="0"/>
                        </a:rPr>
                        <a:t>i</a:t>
                      </a:r>
                      <a:r>
                        <a:rPr lang="en-GB" sz="1400" b="0" i="0" u="none" kern="1200" dirty="0">
                          <a:solidFill>
                            <a:schemeClr val="dk1"/>
                          </a:solidFill>
                          <a:effectLst/>
                          <a:latin typeface="Arial" panose="020B0604020202020204" pitchFamily="34" charset="0"/>
                          <a:ea typeface="+mn-ea"/>
                          <a:cs typeface="Arial" panose="020B0604020202020204" pitchFamily="34" charset="0"/>
                        </a:rPr>
                        <a:t>) a buffer zone to the most inland of:</a:t>
                      </a:r>
                    </a:p>
                    <a:p>
                      <a:r>
                        <a:rPr lang="en-GB" sz="1400" b="0" i="0" u="none" kern="1200" dirty="0">
                          <a:solidFill>
                            <a:schemeClr val="dk1"/>
                          </a:solidFill>
                          <a:effectLst/>
                          <a:latin typeface="Arial" panose="020B0604020202020204" pitchFamily="34" charset="0"/>
                          <a:ea typeface="+mn-ea"/>
                          <a:cs typeface="Arial" panose="020B0604020202020204" pitchFamily="34" charset="0"/>
                        </a:rPr>
                        <a:t>• 40 metres from the top of bank, as surveyed by a registered surveyor, or</a:t>
                      </a:r>
                    </a:p>
                    <a:p>
                      <a:r>
                        <a:rPr lang="en-GB" sz="1400" b="0" i="0" u="none" kern="1200" dirty="0">
                          <a:solidFill>
                            <a:schemeClr val="dk1"/>
                          </a:solidFill>
                          <a:effectLst/>
                          <a:latin typeface="Arial" panose="020B0604020202020204" pitchFamily="34" charset="0"/>
                          <a:ea typeface="+mn-ea"/>
                          <a:cs typeface="Arial" panose="020B0604020202020204" pitchFamily="34" charset="0"/>
                        </a:rPr>
                        <a:t>• the 1% AEP flood extent, excluding the localised depression at the existing major east-west drainage channel, and</a:t>
                      </a:r>
                    </a:p>
                    <a:p>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(ii) an additional 10 metre extension to the buffer zone established in (</a:t>
                      </a:r>
                      <a:r>
                        <a:rPr lang="en-GB" sz="1400" b="1" i="0" u="none" strike="sngStrike" kern="1200" dirty="0" err="1">
                          <a:solidFill>
                            <a:schemeClr val="dk1"/>
                          </a:solidFill>
                          <a:effectLst/>
                          <a:latin typeface="Arial" panose="020B0604020202020204" pitchFamily="34" charset="0"/>
                          <a:ea typeface="+mn-ea"/>
                          <a:cs typeface="Arial" panose="020B0604020202020204" pitchFamily="34" charset="0"/>
                        </a:rPr>
                        <a:t>i</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 above, where native vegetation is located on or within 10 metres east of the buffer;</a:t>
                      </a:r>
                    </a:p>
                    <a:p>
                      <a:r>
                        <a:rPr lang="en-GB" sz="1400" b="0" i="0" u="none" kern="1200" dirty="0">
                          <a:solidFill>
                            <a:schemeClr val="dk1"/>
                          </a:solidFill>
                          <a:effectLst/>
                          <a:latin typeface="Arial" panose="020B0604020202020204" pitchFamily="34" charset="0"/>
                          <a:ea typeface="+mn-ea"/>
                          <a:cs typeface="Arial" panose="020B0604020202020204" pitchFamily="34" charset="0"/>
                        </a:rPr>
                        <a:t>(b) the siting of biofiltration/ bioretention areas and OSD basins (with the exception of outlets to the Georges River and associated maintenance access) </a:t>
                      </a:r>
                      <a:r>
                        <a:rPr lang="en-GB" sz="1400" b="1" i="0" u="sng" kern="1200" dirty="0">
                          <a:solidFill>
                            <a:schemeClr val="dk1"/>
                          </a:solidFill>
                          <a:effectLst/>
                          <a:latin typeface="Arial" panose="020B0604020202020204" pitchFamily="34" charset="0"/>
                          <a:ea typeface="+mn-ea"/>
                          <a:cs typeface="Arial" panose="020B0604020202020204" pitchFamily="34" charset="0"/>
                        </a:rPr>
                        <a:t>are permitted within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outside </a:t>
                      </a:r>
                      <a:r>
                        <a:rPr lang="en-GB" sz="1400" b="0" i="0" u="none" kern="1200" dirty="0">
                          <a:solidFill>
                            <a:schemeClr val="dk1"/>
                          </a:solidFill>
                          <a:effectLst/>
                          <a:latin typeface="Arial" panose="020B0604020202020204" pitchFamily="34" charset="0"/>
                          <a:ea typeface="+mn-ea"/>
                          <a:cs typeface="Arial" panose="020B0604020202020204" pitchFamily="34" charset="0"/>
                        </a:rPr>
                        <a:t>the riparian corridor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and outside the warehouse footprints;</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400" b="0" i="1" u="none" kern="1200" dirty="0">
                          <a:solidFill>
                            <a:schemeClr val="dk1"/>
                          </a:solidFill>
                          <a:effectLst/>
                          <a:latin typeface="Arial" panose="020B0604020202020204" pitchFamily="34" charset="0"/>
                          <a:ea typeface="+mn-ea"/>
                          <a:cs typeface="Arial" panose="020B0604020202020204" pitchFamily="34" charset="0"/>
                        </a:rPr>
                        <a:t>(remainder of condition omitted as not proposed to be altered)</a:t>
                      </a:r>
                      <a:endParaRPr lang="en-GB" sz="1400" b="0" i="0"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sp>
        <p:nvSpPr>
          <p:cNvPr id="6" name="Title 1">
            <a:extLst>
              <a:ext uri="{FF2B5EF4-FFF2-40B4-BE49-F238E27FC236}">
                <a16:creationId xmlns:a16="http://schemas.microsoft.com/office/drawing/2014/main" id="{8DFE240E-FB52-4C34-A49C-7D068BA28AD8}"/>
              </a:ext>
            </a:extLst>
          </p:cNvPr>
          <p:cNvSpPr txBox="1">
            <a:spLocks/>
          </p:cNvSpPr>
          <p:nvPr/>
        </p:nvSpPr>
        <p:spPr>
          <a:xfrm>
            <a:off x="488470" y="4600574"/>
            <a:ext cx="8852067" cy="168126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algn="l"/>
            <a:endParaRPr lang="en-AU" sz="1600" b="1" dirty="0">
              <a:latin typeface="Arial" pitchFamily="34" charset="0"/>
              <a:cs typeface="Arial" pitchFamily="34" charset="0"/>
            </a:endParaRPr>
          </a:p>
          <a:p>
            <a:pPr marL="285750" indent="-285750" algn="l">
              <a:buFont typeface="Arial" panose="020B0604020202020204" pitchFamily="34" charset="0"/>
              <a:buChar char="•"/>
            </a:pPr>
            <a:r>
              <a:rPr lang="en-AU" sz="1600" b="1" dirty="0">
                <a:latin typeface="Arial" pitchFamily="34" charset="0"/>
                <a:cs typeface="Arial" pitchFamily="34" charset="0"/>
              </a:rPr>
              <a:t>DPI guideline permits OSDs in outer 50% of riparian corridor.</a:t>
            </a:r>
          </a:p>
          <a:p>
            <a:pPr marL="285750" indent="-285750" algn="l">
              <a:buFont typeface="Arial" panose="020B0604020202020204" pitchFamily="34" charset="0"/>
              <a:buChar char="•"/>
            </a:pPr>
            <a:r>
              <a:rPr lang="en-AU" sz="1600" b="1" dirty="0">
                <a:latin typeface="Arial" pitchFamily="34" charset="0"/>
                <a:cs typeface="Arial" pitchFamily="34" charset="0"/>
              </a:rPr>
              <a:t>40 m corridor allowance already includes provision for transition vegetation</a:t>
            </a:r>
          </a:p>
          <a:p>
            <a:pPr marL="285750" indent="-285750" algn="l">
              <a:buFont typeface="Arial" panose="020B0604020202020204" pitchFamily="34" charset="0"/>
              <a:buChar char="•"/>
            </a:pPr>
            <a:r>
              <a:rPr lang="en-AU" sz="1600" b="1" dirty="0">
                <a:latin typeface="Arial" pitchFamily="34" charset="0"/>
                <a:cs typeface="Arial" pitchFamily="34" charset="0"/>
              </a:rPr>
              <a:t>Unnecessarily extends riparian corridor provision from 40 m to at least 53 m</a:t>
            </a:r>
          </a:p>
          <a:p>
            <a:pPr marL="285750" indent="-285750" algn="l">
              <a:buFont typeface="Arial" panose="020B0604020202020204" pitchFamily="34" charset="0"/>
              <a:buChar char="•"/>
            </a:pPr>
            <a:r>
              <a:rPr lang="en-AU" sz="1600" b="1" dirty="0">
                <a:latin typeface="Arial" pitchFamily="34" charset="0"/>
                <a:cs typeface="Arial" pitchFamily="34" charset="0"/>
              </a:rPr>
              <a:t>Implications for design and viability of developable site</a:t>
            </a:r>
          </a:p>
          <a:p>
            <a:pPr marL="285750" indent="-285750" algn="l">
              <a:buFont typeface="Arial" panose="020B0604020202020204" pitchFamily="34" charset="0"/>
              <a:buChar char="•"/>
            </a:pPr>
            <a:endParaRPr lang="en-AU" sz="1600" b="1" dirty="0">
              <a:latin typeface="Arial" pitchFamily="34" charset="0"/>
              <a:cs typeface="Arial" pitchFamily="34" charset="0"/>
            </a:endParaRPr>
          </a:p>
          <a:p>
            <a:pPr marL="285750" indent="-285750" algn="l">
              <a:buFont typeface="Arial" panose="020B0604020202020204" pitchFamily="34" charset="0"/>
              <a:buChar char="•"/>
            </a:pPr>
            <a:endParaRPr lang="en-AU" sz="1600" b="1" dirty="0">
              <a:latin typeface="Arial" pitchFamily="34" charset="0"/>
              <a:cs typeface="Arial" pitchFamily="34" charset="0"/>
            </a:endParaRPr>
          </a:p>
        </p:txBody>
      </p:sp>
    </p:spTree>
    <p:extLst>
      <p:ext uri="{BB962C8B-B14F-4D97-AF65-F5344CB8AC3E}">
        <p14:creationId xmlns:p14="http://schemas.microsoft.com/office/powerpoint/2010/main" val="199930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13</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Proponent proposed conditions alterations</a:t>
            </a:r>
          </a:p>
        </p:txBody>
      </p:sp>
      <p:graphicFrame>
        <p:nvGraphicFramePr>
          <p:cNvPr id="3" name="Table 2">
            <a:extLst>
              <a:ext uri="{FF2B5EF4-FFF2-40B4-BE49-F238E27FC236}">
                <a16:creationId xmlns:a16="http://schemas.microsoft.com/office/drawing/2014/main" id="{BD0DC07F-A3D3-4FD4-8C67-20DF88DBF10F}"/>
              </a:ext>
            </a:extLst>
          </p:cNvPr>
          <p:cNvGraphicFramePr>
            <a:graphicFrameLocks noGrp="1"/>
          </p:cNvGraphicFramePr>
          <p:nvPr>
            <p:extLst>
              <p:ext uri="{D42A27DB-BD31-4B8C-83A1-F6EECF244321}">
                <p14:modId xmlns:p14="http://schemas.microsoft.com/office/powerpoint/2010/main" val="1973160696"/>
              </p:ext>
            </p:extLst>
          </p:nvPr>
        </p:nvGraphicFramePr>
        <p:xfrm>
          <a:off x="602809" y="2808255"/>
          <a:ext cx="8700382" cy="174244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769666575"/>
                    </a:ext>
                  </a:extLst>
                </a:gridCol>
                <a:gridCol w="7333306">
                  <a:extLst>
                    <a:ext uri="{9D8B030D-6E8A-4147-A177-3AD203B41FA5}">
                      <a16:colId xmlns:a16="http://schemas.microsoft.com/office/drawing/2014/main" val="3814651791"/>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3101062127"/>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baseline="0" dirty="0">
                          <a:latin typeface="Arial" panose="020B0604020202020204" pitchFamily="34" charset="0"/>
                          <a:cs typeface="Arial" panose="020B0604020202020204" pitchFamily="34" charset="0"/>
                        </a:rPr>
                        <a:t>B6</a:t>
                      </a:r>
                      <a:endParaRPr lang="en-AU" sz="1400" b="1" dirty="0">
                        <a:latin typeface="Arial" panose="020B0604020202020204" pitchFamily="34" charset="0"/>
                        <a:cs typeface="Arial" panose="020B0604020202020204" pitchFamily="34" charset="0"/>
                      </a:endParaRP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To ensure the site will be developed in an integrated manner and that the whole development will comply with the conditions of this consent, submission of the Stormwater Design Development Report and Revised Stormwater System Design Drawings and supporting documentation required by Condition B4 </a:t>
                      </a:r>
                      <a:r>
                        <a:rPr lang="en-GB" sz="1400" b="1" i="0" u="sng" kern="1200" dirty="0">
                          <a:solidFill>
                            <a:schemeClr val="dk1"/>
                          </a:solidFill>
                          <a:effectLst/>
                          <a:latin typeface="Arial" panose="020B0604020202020204" pitchFamily="34" charset="0"/>
                          <a:ea typeface="+mn-ea"/>
                          <a:cs typeface="Arial" panose="020B0604020202020204" pitchFamily="34" charset="0"/>
                        </a:rPr>
                        <a:t>must be provided for each 65ha area of land disturbance and demonstrate relationship to each adjoining stage within the approved Staging Report required by condition A44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cannot be staged</a:t>
                      </a:r>
                      <a:r>
                        <a:rPr lang="en-GB" sz="1400" b="0" i="0" u="none" kern="1200" dirty="0">
                          <a:solidFill>
                            <a:schemeClr val="dk1"/>
                          </a:solidFill>
                          <a:effectLs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2663074752"/>
                  </a:ext>
                </a:extLst>
              </a:tr>
            </a:tbl>
          </a:graphicData>
        </a:graphic>
      </p:graphicFrame>
      <p:graphicFrame>
        <p:nvGraphicFramePr>
          <p:cNvPr id="7" name="Table 6">
            <a:extLst>
              <a:ext uri="{FF2B5EF4-FFF2-40B4-BE49-F238E27FC236}">
                <a16:creationId xmlns:a16="http://schemas.microsoft.com/office/drawing/2014/main" id="{6CDEE115-CBF5-418B-BEA7-5AF23EF69449}"/>
              </a:ext>
            </a:extLst>
          </p:cNvPr>
          <p:cNvGraphicFramePr>
            <a:graphicFrameLocks noGrp="1"/>
          </p:cNvGraphicFramePr>
          <p:nvPr>
            <p:extLst>
              <p:ext uri="{D42A27DB-BD31-4B8C-83A1-F6EECF244321}">
                <p14:modId xmlns:p14="http://schemas.microsoft.com/office/powerpoint/2010/main" val="2630984539"/>
              </p:ext>
            </p:extLst>
          </p:nvPr>
        </p:nvGraphicFramePr>
        <p:xfrm>
          <a:off x="602809" y="1042882"/>
          <a:ext cx="8700382" cy="152908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baseline="0" dirty="0">
                          <a:latin typeface="Arial" panose="020B0604020202020204" pitchFamily="34" charset="0"/>
                          <a:cs typeface="Arial" panose="020B0604020202020204" pitchFamily="34" charset="0"/>
                        </a:rPr>
                        <a:t>B3</a:t>
                      </a:r>
                      <a:endParaRPr lang="en-AU" sz="1400" b="1" dirty="0">
                        <a:latin typeface="Arial" panose="020B0604020202020204" pitchFamily="34" charset="0"/>
                        <a:cs typeface="Arial" panose="020B0604020202020204" pitchFamily="34" charset="0"/>
                      </a:endParaRP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To ensure the site will be developed in an integrated manner and that the whole development will comply with the conditions of this consent, submission of the Development Layout Drawings required by Condition B2 </a:t>
                      </a:r>
                      <a:r>
                        <a:rPr lang="en-GB" sz="1400" b="1" i="0" u="sng" kern="1200" dirty="0">
                          <a:solidFill>
                            <a:schemeClr val="dk1"/>
                          </a:solidFill>
                          <a:effectLst/>
                          <a:latin typeface="Arial" panose="020B0604020202020204" pitchFamily="34" charset="0"/>
                          <a:ea typeface="+mn-ea"/>
                          <a:cs typeface="Arial" panose="020B0604020202020204" pitchFamily="34" charset="0"/>
                        </a:rPr>
                        <a:t>must be provided for each 65ha area of land disturbance and demonstrate relationship to each adjoining stage within the approved Staging Report required by condition A44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cannot be staged</a:t>
                      </a:r>
                      <a:r>
                        <a:rPr lang="en-GB" sz="1400" b="0" i="0" u="none" kern="1200" dirty="0">
                          <a:solidFill>
                            <a:schemeClr val="dk1"/>
                          </a:solidFill>
                          <a:effectLst/>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924246315"/>
                  </a:ext>
                </a:extLst>
              </a:tr>
            </a:tbl>
          </a:graphicData>
        </a:graphic>
      </p:graphicFrame>
      <p:sp>
        <p:nvSpPr>
          <p:cNvPr id="12" name="Title 1">
            <a:extLst>
              <a:ext uri="{FF2B5EF4-FFF2-40B4-BE49-F238E27FC236}">
                <a16:creationId xmlns:a16="http://schemas.microsoft.com/office/drawing/2014/main" id="{692E79F5-8926-4DFD-BC8A-73B6FDEED617}"/>
              </a:ext>
            </a:extLst>
          </p:cNvPr>
          <p:cNvSpPr txBox="1">
            <a:spLocks/>
          </p:cNvSpPr>
          <p:nvPr/>
        </p:nvSpPr>
        <p:spPr>
          <a:xfrm>
            <a:off x="602810" y="4541520"/>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algn="l"/>
            <a:endParaRPr lang="en-AU" sz="1600" b="1" dirty="0">
              <a:latin typeface="Arial" pitchFamily="34" charset="0"/>
              <a:cs typeface="Arial" pitchFamily="34" charset="0"/>
            </a:endParaRPr>
          </a:p>
          <a:p>
            <a:pPr marL="285750" indent="-285750" algn="l">
              <a:buFont typeface="Arial" panose="020B0604020202020204" pitchFamily="34" charset="0"/>
              <a:buChar char="•"/>
            </a:pPr>
            <a:r>
              <a:rPr lang="en-AU" sz="1600" b="1" dirty="0">
                <a:latin typeface="Arial" pitchFamily="34" charset="0"/>
                <a:cs typeface="Arial" pitchFamily="34" charset="0"/>
              </a:rPr>
              <a:t>Consent condition B41 provides a prescription for progression of land disturbance</a:t>
            </a:r>
          </a:p>
          <a:p>
            <a:pPr marL="285750" indent="-285750" algn="l">
              <a:buFont typeface="Arial" panose="020B0604020202020204" pitchFamily="34" charset="0"/>
              <a:buChar char="•"/>
            </a:pPr>
            <a:r>
              <a:rPr lang="en-AU" sz="1600" b="1" dirty="0">
                <a:latin typeface="Arial" pitchFamily="34" charset="0"/>
                <a:cs typeface="Arial" pitchFamily="34" charset="0"/>
              </a:rPr>
              <a:t>Proposed change provides consistency within conditions and prevents ongoing requests for update for minor amendments to layout design</a:t>
            </a:r>
          </a:p>
        </p:txBody>
      </p:sp>
    </p:spTree>
    <p:extLst>
      <p:ext uri="{BB962C8B-B14F-4D97-AF65-F5344CB8AC3E}">
        <p14:creationId xmlns:p14="http://schemas.microsoft.com/office/powerpoint/2010/main" val="174860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14</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Proponent proposed conditions alterations</a:t>
            </a:r>
          </a:p>
        </p:txBody>
      </p:sp>
      <p:graphicFrame>
        <p:nvGraphicFramePr>
          <p:cNvPr id="11" name="Table 10">
            <a:extLst>
              <a:ext uri="{FF2B5EF4-FFF2-40B4-BE49-F238E27FC236}">
                <a16:creationId xmlns:a16="http://schemas.microsoft.com/office/drawing/2014/main" id="{21CC0DE4-179F-42FB-84F4-4297C63DF33D}"/>
              </a:ext>
            </a:extLst>
          </p:cNvPr>
          <p:cNvGraphicFramePr>
            <a:graphicFrameLocks noGrp="1"/>
          </p:cNvGraphicFramePr>
          <p:nvPr>
            <p:extLst>
              <p:ext uri="{D42A27DB-BD31-4B8C-83A1-F6EECF244321}">
                <p14:modId xmlns:p14="http://schemas.microsoft.com/office/powerpoint/2010/main" val="2735718331"/>
              </p:ext>
            </p:extLst>
          </p:nvPr>
        </p:nvGraphicFramePr>
        <p:xfrm>
          <a:off x="602809" y="1042882"/>
          <a:ext cx="8700382" cy="152908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769666575"/>
                    </a:ext>
                  </a:extLst>
                </a:gridCol>
                <a:gridCol w="7333306">
                  <a:extLst>
                    <a:ext uri="{9D8B030D-6E8A-4147-A177-3AD203B41FA5}">
                      <a16:colId xmlns:a16="http://schemas.microsoft.com/office/drawing/2014/main" val="3814651791"/>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3101062127"/>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baseline="0" dirty="0">
                          <a:latin typeface="Arial" panose="020B0604020202020204" pitchFamily="34" charset="0"/>
                          <a:cs typeface="Arial" panose="020B0604020202020204" pitchFamily="34" charset="0"/>
                        </a:rPr>
                        <a:t>B13</a:t>
                      </a:r>
                      <a:endParaRPr lang="en-AU" sz="1400" b="1" dirty="0">
                        <a:latin typeface="Arial" panose="020B0604020202020204" pitchFamily="34" charset="0"/>
                        <a:cs typeface="Arial" panose="020B0604020202020204" pitchFamily="34" charset="0"/>
                      </a:endParaRP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OSD basins must:</a:t>
                      </a:r>
                    </a:p>
                    <a:p>
                      <a:r>
                        <a:rPr lang="en-GB" sz="1400" b="0" i="0" u="none" kern="1200" dirty="0">
                          <a:solidFill>
                            <a:schemeClr val="dk1"/>
                          </a:solidFill>
                          <a:effectLst/>
                          <a:latin typeface="Arial" panose="020B0604020202020204" pitchFamily="34" charset="0"/>
                          <a:ea typeface="+mn-ea"/>
                          <a:cs typeface="Arial" panose="020B0604020202020204" pitchFamily="34" charset="0"/>
                        </a:rPr>
                        <a:t>(a) be visually unobtrusive and sit within the final landform and landscaping;</a:t>
                      </a:r>
                    </a:p>
                    <a:p>
                      <a:r>
                        <a:rPr lang="en-GB" sz="1400" b="0" i="0" u="none" kern="1200" dirty="0">
                          <a:solidFill>
                            <a:schemeClr val="dk1"/>
                          </a:solidFill>
                          <a:effectLst/>
                          <a:latin typeface="Arial" panose="020B0604020202020204" pitchFamily="34" charset="0"/>
                          <a:ea typeface="+mn-ea"/>
                          <a:cs typeface="Arial" panose="020B0604020202020204" pitchFamily="34" charset="0"/>
                        </a:rPr>
                        <a:t>(b) ensure public safety by incorporation of ‘safety by design’ principles; and </a:t>
                      </a:r>
                      <a:r>
                        <a:rPr lang="en-GB" sz="1400" b="1" i="0" u="sng" kern="1200" dirty="0">
                          <a:solidFill>
                            <a:schemeClr val="dk1"/>
                          </a:solidFill>
                          <a:effectLst/>
                          <a:latin typeface="Arial" panose="020B0604020202020204" pitchFamily="34" charset="0"/>
                          <a:ea typeface="+mn-ea"/>
                          <a:cs typeface="Arial" panose="020B0604020202020204" pitchFamily="34" charset="0"/>
                        </a:rPr>
                        <a:t>if not able to satisfy (a) and (b)</a:t>
                      </a:r>
                    </a:p>
                    <a:p>
                      <a:r>
                        <a:rPr lang="en-GB" sz="1400" b="0" i="0" u="none" kern="1200" dirty="0">
                          <a:solidFill>
                            <a:schemeClr val="dk1"/>
                          </a:solidFill>
                          <a:effectLst/>
                          <a:latin typeface="Arial" panose="020B0604020202020204" pitchFamily="34" charset="0"/>
                          <a:ea typeface="+mn-ea"/>
                          <a:cs typeface="Arial" panose="020B0604020202020204" pitchFamily="34" charset="0"/>
                        </a:rPr>
                        <a:t>(c) have all sides with a maximum batter slope of 1V:4H.</a:t>
                      </a:r>
                    </a:p>
                  </a:txBody>
                  <a:tcPr/>
                </a:tc>
                <a:extLst>
                  <a:ext uri="{0D108BD9-81ED-4DB2-BD59-A6C34878D82A}">
                    <a16:rowId xmlns:a16="http://schemas.microsoft.com/office/drawing/2014/main" val="2663074752"/>
                  </a:ext>
                </a:extLst>
              </a:tr>
            </a:tbl>
          </a:graphicData>
        </a:graphic>
      </p:graphicFrame>
      <p:sp>
        <p:nvSpPr>
          <p:cNvPr id="8" name="Title 1">
            <a:extLst>
              <a:ext uri="{FF2B5EF4-FFF2-40B4-BE49-F238E27FC236}">
                <a16:creationId xmlns:a16="http://schemas.microsoft.com/office/drawing/2014/main" id="{CD75B42B-4ABD-4BC7-860C-1CA5E63BF7A1}"/>
              </a:ext>
            </a:extLst>
          </p:cNvPr>
          <p:cNvSpPr txBox="1">
            <a:spLocks/>
          </p:cNvSpPr>
          <p:nvPr/>
        </p:nvSpPr>
        <p:spPr>
          <a:xfrm>
            <a:off x="602810" y="2580482"/>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Requirement for all sides to have 1V:4H batters causes encroachment on both developable land and riparian corridor without enhancing functionality </a:t>
            </a:r>
          </a:p>
          <a:p>
            <a:pPr marL="285750" indent="-285750" algn="l">
              <a:buFont typeface="Arial" panose="020B0604020202020204" pitchFamily="34" charset="0"/>
              <a:buChar char="•"/>
            </a:pPr>
            <a:r>
              <a:rPr lang="en-AU" sz="1600" b="1" dirty="0">
                <a:latin typeface="Arial" pitchFamily="34" charset="0"/>
                <a:cs typeface="Arial" pitchFamily="34" charset="0"/>
              </a:rPr>
              <a:t>Vertical walls have previously been accepted on private and public developments</a:t>
            </a:r>
          </a:p>
        </p:txBody>
      </p:sp>
      <p:graphicFrame>
        <p:nvGraphicFramePr>
          <p:cNvPr id="12" name="Table 11">
            <a:extLst>
              <a:ext uri="{FF2B5EF4-FFF2-40B4-BE49-F238E27FC236}">
                <a16:creationId xmlns:a16="http://schemas.microsoft.com/office/drawing/2014/main" id="{7D8B181B-2979-4C03-8D75-2261AC9FF3E0}"/>
              </a:ext>
            </a:extLst>
          </p:cNvPr>
          <p:cNvGraphicFramePr>
            <a:graphicFrameLocks noGrp="1"/>
          </p:cNvGraphicFramePr>
          <p:nvPr>
            <p:extLst>
              <p:ext uri="{D42A27DB-BD31-4B8C-83A1-F6EECF244321}">
                <p14:modId xmlns:p14="http://schemas.microsoft.com/office/powerpoint/2010/main" val="157893113"/>
              </p:ext>
            </p:extLst>
          </p:nvPr>
        </p:nvGraphicFramePr>
        <p:xfrm>
          <a:off x="602809" y="3966977"/>
          <a:ext cx="8700382" cy="152908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B41</a:t>
                      </a: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Land disturbance and land filling activities must be undertaken:</a:t>
                      </a:r>
                    </a:p>
                    <a:p>
                      <a:r>
                        <a:rPr lang="en-GB" sz="1400" b="0" i="0" u="none" kern="1200" dirty="0">
                          <a:solidFill>
                            <a:schemeClr val="dk1"/>
                          </a:solidFill>
                          <a:effectLst/>
                          <a:latin typeface="Arial" panose="020B0604020202020204" pitchFamily="34" charset="0"/>
                          <a:ea typeface="+mn-ea"/>
                          <a:cs typeface="Arial" panose="020B0604020202020204" pitchFamily="34" charset="0"/>
                        </a:rPr>
                        <a:t>(a) in a phased manner </a:t>
                      </a:r>
                      <a:r>
                        <a:rPr lang="en-GB" sz="1400" b="1" i="0" u="sng" kern="1200" dirty="0">
                          <a:solidFill>
                            <a:schemeClr val="dk1"/>
                          </a:solidFill>
                          <a:effectLst/>
                          <a:latin typeface="Arial" panose="020B0604020202020204" pitchFamily="34" charset="0"/>
                          <a:ea typeface="+mn-ea"/>
                          <a:cs typeface="Arial" panose="020B0604020202020204" pitchFamily="34" charset="0"/>
                        </a:rPr>
                        <a:t>in accordance with the approved Staging Report required by A44</a:t>
                      </a:r>
                      <a:r>
                        <a:rPr lang="en-GB" sz="1400" b="0" i="0" u="none" kern="1200" dirty="0">
                          <a:solidFill>
                            <a:schemeClr val="dk1"/>
                          </a:solidFill>
                          <a:effectLst/>
                          <a:latin typeface="Arial" panose="020B0604020202020204" pitchFamily="34" charset="0"/>
                          <a:ea typeface="+mn-ea"/>
                          <a:cs typeface="Arial" panose="020B0604020202020204" pitchFamily="34" charset="0"/>
                        </a:rPr>
                        <a:t>, impacting a maximum contiguous area of 65 hectares at any one time; and</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400" b="0" i="0" u="none" kern="1200" dirty="0">
                          <a:solidFill>
                            <a:schemeClr val="dk1"/>
                          </a:solidFill>
                          <a:effectLst/>
                          <a:latin typeface="Arial" panose="020B0604020202020204" pitchFamily="34" charset="0"/>
                          <a:ea typeface="+mn-ea"/>
                          <a:cs typeface="Arial" panose="020B0604020202020204" pitchFamily="34" charset="0"/>
                        </a:rPr>
                        <a:t>(b) with no disturbance ……</a:t>
                      </a:r>
                      <a:br>
                        <a:rPr lang="en-GB" sz="1400" b="0" i="0" u="none" kern="1200" dirty="0">
                          <a:solidFill>
                            <a:schemeClr val="dk1"/>
                          </a:solidFill>
                          <a:effectLst/>
                          <a:latin typeface="Arial" panose="020B0604020202020204" pitchFamily="34" charset="0"/>
                          <a:ea typeface="+mn-ea"/>
                          <a:cs typeface="Arial" panose="020B0604020202020204" pitchFamily="34" charset="0"/>
                        </a:rPr>
                      </a:br>
                      <a:r>
                        <a:rPr lang="en-GB" sz="1400" b="0" i="1" u="none" kern="1200" dirty="0">
                          <a:solidFill>
                            <a:schemeClr val="dk1"/>
                          </a:solidFill>
                          <a:effectLst/>
                          <a:latin typeface="Arial" panose="020B0604020202020204" pitchFamily="34" charset="0"/>
                          <a:ea typeface="+mn-ea"/>
                          <a:cs typeface="Arial" panose="020B0604020202020204" pitchFamily="34" charset="0"/>
                        </a:rPr>
                        <a:t>(remainder of condition omitted as not proposed to be altered) </a:t>
                      </a:r>
                      <a:endParaRPr lang="en-AU" sz="1400" b="0" i="1"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sp>
        <p:nvSpPr>
          <p:cNvPr id="13" name="Title 1">
            <a:extLst>
              <a:ext uri="{FF2B5EF4-FFF2-40B4-BE49-F238E27FC236}">
                <a16:creationId xmlns:a16="http://schemas.microsoft.com/office/drawing/2014/main" id="{9DDE809A-5584-4747-A4D0-2294387FF6BF}"/>
              </a:ext>
            </a:extLst>
          </p:cNvPr>
          <p:cNvSpPr txBox="1">
            <a:spLocks/>
          </p:cNvSpPr>
          <p:nvPr/>
        </p:nvSpPr>
        <p:spPr>
          <a:xfrm>
            <a:off x="602810" y="5547306"/>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Aligns application of the conditions for consistency </a:t>
            </a:r>
          </a:p>
          <a:p>
            <a:pPr marL="285750" indent="-285750" algn="l">
              <a:buFont typeface="Arial" panose="020B0604020202020204" pitchFamily="34" charset="0"/>
              <a:buChar char="•"/>
            </a:pPr>
            <a:r>
              <a:rPr lang="en-AU" sz="1600" b="1" dirty="0">
                <a:latin typeface="Arial" pitchFamily="34" charset="0"/>
                <a:cs typeface="Arial" pitchFamily="34" charset="0"/>
              </a:rPr>
              <a:t>Avoids potential for inconsistency on staging development layout with stabilised areas prepared for construction </a:t>
            </a:r>
          </a:p>
        </p:txBody>
      </p:sp>
    </p:spTree>
    <p:extLst>
      <p:ext uri="{BB962C8B-B14F-4D97-AF65-F5344CB8AC3E}">
        <p14:creationId xmlns:p14="http://schemas.microsoft.com/office/powerpoint/2010/main" val="119751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15</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Proponent proposed conditions alterations</a:t>
            </a:r>
          </a:p>
        </p:txBody>
      </p:sp>
      <p:graphicFrame>
        <p:nvGraphicFramePr>
          <p:cNvPr id="11" name="Table 10">
            <a:extLst>
              <a:ext uri="{FF2B5EF4-FFF2-40B4-BE49-F238E27FC236}">
                <a16:creationId xmlns:a16="http://schemas.microsoft.com/office/drawing/2014/main" id="{27200F6C-EF73-46AC-8858-7E0D49EB76FD}"/>
              </a:ext>
            </a:extLst>
          </p:cNvPr>
          <p:cNvGraphicFramePr>
            <a:graphicFrameLocks noGrp="1"/>
          </p:cNvGraphicFramePr>
          <p:nvPr>
            <p:extLst>
              <p:ext uri="{D42A27DB-BD31-4B8C-83A1-F6EECF244321}">
                <p14:modId xmlns:p14="http://schemas.microsoft.com/office/powerpoint/2010/main" val="2478888710"/>
              </p:ext>
            </p:extLst>
          </p:nvPr>
        </p:nvGraphicFramePr>
        <p:xfrm>
          <a:off x="602809" y="1046480"/>
          <a:ext cx="8700382" cy="238252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B48</a:t>
                      </a: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The Development must be designed and operated to meet Urban Heat Island Mitigation principles and to achieve a 4°C degree decrease in temperature compared to neighbouring industrial developments by including measures such as:</a:t>
                      </a:r>
                    </a:p>
                    <a:p>
                      <a:r>
                        <a:rPr lang="en-GB" sz="1400" b="0" i="0" u="none" kern="1200" dirty="0">
                          <a:solidFill>
                            <a:schemeClr val="dk1"/>
                          </a:solidFill>
                          <a:effectLst/>
                          <a:latin typeface="Arial" panose="020B0604020202020204" pitchFamily="34" charset="0"/>
                          <a:ea typeface="+mn-ea"/>
                          <a:cs typeface="Arial" panose="020B0604020202020204" pitchFamily="34" charset="0"/>
                        </a:rPr>
                        <a:t>(a) WSUD elements such as wetlands;</a:t>
                      </a:r>
                    </a:p>
                    <a:p>
                      <a:r>
                        <a:rPr lang="en-GB" sz="1400" b="0" i="0" u="none" kern="1200" dirty="0">
                          <a:solidFill>
                            <a:schemeClr val="dk1"/>
                          </a:solidFill>
                          <a:effectLst/>
                          <a:latin typeface="Arial" panose="020B0604020202020204" pitchFamily="34" charset="0"/>
                          <a:ea typeface="+mn-ea"/>
                          <a:cs typeface="Arial" panose="020B0604020202020204" pitchFamily="34" charset="0"/>
                        </a:rPr>
                        <a:t>(b) shade tree planting;</a:t>
                      </a:r>
                    </a:p>
                    <a:p>
                      <a:r>
                        <a:rPr lang="en-GB" sz="1400" b="0" i="0" u="none" kern="1200" dirty="0">
                          <a:solidFill>
                            <a:schemeClr val="dk1"/>
                          </a:solidFill>
                          <a:effectLst/>
                          <a:latin typeface="Arial" panose="020B0604020202020204" pitchFamily="34" charset="0"/>
                          <a:ea typeface="+mn-ea"/>
                          <a:cs typeface="Arial" panose="020B0604020202020204" pitchFamily="34" charset="0"/>
                        </a:rPr>
                        <a:t>(c) vegetation ground cover;</a:t>
                      </a:r>
                    </a:p>
                    <a:p>
                      <a:r>
                        <a:rPr lang="en-GB" sz="1400" b="0" i="0" u="none" kern="1200" dirty="0">
                          <a:solidFill>
                            <a:schemeClr val="dk1"/>
                          </a:solidFill>
                          <a:effectLst/>
                          <a:latin typeface="Arial" panose="020B0604020202020204" pitchFamily="34" charset="0"/>
                          <a:ea typeface="+mn-ea"/>
                          <a:cs typeface="Arial" panose="020B0604020202020204" pitchFamily="34" charset="0"/>
                        </a:rPr>
                        <a:t>(d) use of ‘cool’ building and pavement materials (i.e. those with high reflectivity in the infrared spectrum)</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 and</a:t>
                      </a:r>
                    </a:p>
                    <a:p>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(e) green roofs</a:t>
                      </a:r>
                      <a:endParaRPr lang="en-AU" sz="1400" b="1" i="0" u="none" strike="sngStrik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sp>
        <p:nvSpPr>
          <p:cNvPr id="8" name="Title 1">
            <a:extLst>
              <a:ext uri="{FF2B5EF4-FFF2-40B4-BE49-F238E27FC236}">
                <a16:creationId xmlns:a16="http://schemas.microsoft.com/office/drawing/2014/main" id="{5C921DB1-7C96-42FD-9B6C-703285D83385}"/>
              </a:ext>
            </a:extLst>
          </p:cNvPr>
          <p:cNvSpPr txBox="1">
            <a:spLocks/>
          </p:cNvSpPr>
          <p:nvPr/>
        </p:nvSpPr>
        <p:spPr>
          <a:xfrm>
            <a:off x="602810" y="3427360"/>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Green roofs are not viable over warehouse structures that are not designed to support the additional massing associated with green roofs</a:t>
            </a:r>
          </a:p>
          <a:p>
            <a:pPr marL="285750" indent="-285750" algn="l">
              <a:buFont typeface="Arial" panose="020B0604020202020204" pitchFamily="34" charset="0"/>
              <a:buChar char="•"/>
            </a:pPr>
            <a:r>
              <a:rPr lang="en-AU" sz="1600" b="1" dirty="0">
                <a:latin typeface="Arial" pitchFamily="34" charset="0"/>
                <a:cs typeface="Arial" pitchFamily="34" charset="0"/>
              </a:rPr>
              <a:t>Additional structural support negatively impacts viability of warehouse space for sorting and storage processes </a:t>
            </a:r>
          </a:p>
        </p:txBody>
      </p:sp>
    </p:spTree>
    <p:extLst>
      <p:ext uri="{BB962C8B-B14F-4D97-AF65-F5344CB8AC3E}">
        <p14:creationId xmlns:p14="http://schemas.microsoft.com/office/powerpoint/2010/main" val="24676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16</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Proponent proposed conditions alterations</a:t>
            </a:r>
          </a:p>
        </p:txBody>
      </p:sp>
      <p:graphicFrame>
        <p:nvGraphicFramePr>
          <p:cNvPr id="12" name="Table 11">
            <a:extLst>
              <a:ext uri="{FF2B5EF4-FFF2-40B4-BE49-F238E27FC236}">
                <a16:creationId xmlns:a16="http://schemas.microsoft.com/office/drawing/2014/main" id="{9A3E3218-713B-473A-A351-15A60260E6BB}"/>
              </a:ext>
            </a:extLst>
          </p:cNvPr>
          <p:cNvGraphicFramePr>
            <a:graphicFrameLocks noGrp="1"/>
          </p:cNvGraphicFramePr>
          <p:nvPr>
            <p:extLst>
              <p:ext uri="{D42A27DB-BD31-4B8C-83A1-F6EECF244321}">
                <p14:modId xmlns:p14="http://schemas.microsoft.com/office/powerpoint/2010/main" val="4282494671"/>
              </p:ext>
            </p:extLst>
          </p:nvPr>
        </p:nvGraphicFramePr>
        <p:xfrm>
          <a:off x="602809" y="4221215"/>
          <a:ext cx="8700382" cy="110236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B87</a:t>
                      </a:r>
                    </a:p>
                  </a:txBody>
                  <a:tcPr/>
                </a:tc>
                <a:tc>
                  <a:txBody>
                    <a:bodyPr/>
                    <a:lstStyle/>
                    <a:p>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Existing and </a:t>
                      </a:r>
                      <a:r>
                        <a:rPr lang="en-GB" sz="1400" b="1" i="0" u="sng" strike="noStrike" kern="1200" dirty="0">
                          <a:solidFill>
                            <a:schemeClr val="dk1"/>
                          </a:solidFill>
                          <a:effectLst/>
                          <a:latin typeface="Arial" panose="020B0604020202020204" pitchFamily="34" charset="0"/>
                          <a:ea typeface="+mn-ea"/>
                          <a:cs typeface="Arial" panose="020B0604020202020204" pitchFamily="34" charset="0"/>
                        </a:rPr>
                        <a:t>F</a:t>
                      </a:r>
                      <a:r>
                        <a:rPr lang="en-GB" sz="1400" b="0" i="0" u="none" kern="1200" dirty="0">
                          <a:solidFill>
                            <a:schemeClr val="dk1"/>
                          </a:solidFill>
                          <a:effectLst/>
                          <a:latin typeface="Arial" panose="020B0604020202020204" pitchFamily="34" charset="0"/>
                          <a:ea typeface="+mn-ea"/>
                          <a:cs typeface="Arial" panose="020B0604020202020204" pitchFamily="34" charset="0"/>
                        </a:rPr>
                        <a:t>uture </a:t>
                      </a:r>
                      <a:r>
                        <a:rPr lang="en-GB" sz="1400" b="1" i="0" u="sng" kern="1200" dirty="0">
                          <a:solidFill>
                            <a:schemeClr val="dk1"/>
                          </a:solidFill>
                          <a:effectLst/>
                          <a:latin typeface="Arial" panose="020B0604020202020204" pitchFamily="34" charset="0"/>
                          <a:ea typeface="+mn-ea"/>
                          <a:cs typeface="Arial" panose="020B0604020202020204" pitchFamily="34" charset="0"/>
                        </a:rPr>
                        <a:t>private </a:t>
                      </a:r>
                      <a:r>
                        <a:rPr lang="en-GB" sz="1400" b="0" i="0" u="none" kern="1200" dirty="0">
                          <a:solidFill>
                            <a:schemeClr val="dk1"/>
                          </a:solidFill>
                          <a:effectLst/>
                          <a:latin typeface="Arial" panose="020B0604020202020204" pitchFamily="34" charset="0"/>
                          <a:ea typeface="+mn-ea"/>
                          <a:cs typeface="Arial" panose="020B0604020202020204" pitchFamily="34" charset="0"/>
                        </a:rPr>
                        <a:t>utility and service infrastructure must be located outside the roadway being upgraded. The Applicant is to locate any drainage infrastructure to support the development entirely within the development site and not within the roadway.</a:t>
                      </a:r>
                      <a:endParaRPr lang="en-AU" sz="1400" b="0" i="0"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graphicFrame>
        <p:nvGraphicFramePr>
          <p:cNvPr id="7" name="Table 6">
            <a:extLst>
              <a:ext uri="{FF2B5EF4-FFF2-40B4-BE49-F238E27FC236}">
                <a16:creationId xmlns:a16="http://schemas.microsoft.com/office/drawing/2014/main" id="{CB4C7454-D24C-48BC-8EC2-707E75C6E547}"/>
              </a:ext>
            </a:extLst>
          </p:cNvPr>
          <p:cNvGraphicFramePr>
            <a:graphicFrameLocks noGrp="1"/>
          </p:cNvGraphicFramePr>
          <p:nvPr>
            <p:extLst>
              <p:ext uri="{D42A27DB-BD31-4B8C-83A1-F6EECF244321}">
                <p14:modId xmlns:p14="http://schemas.microsoft.com/office/powerpoint/2010/main" val="1115291900"/>
              </p:ext>
            </p:extLst>
          </p:nvPr>
        </p:nvGraphicFramePr>
        <p:xfrm>
          <a:off x="602809" y="1161362"/>
          <a:ext cx="8700382" cy="174244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B68</a:t>
                      </a: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The following minimum landscaping requirements apply:</a:t>
                      </a:r>
                    </a:p>
                    <a:p>
                      <a:r>
                        <a:rPr lang="en-GB" sz="1400" b="0" i="0" u="none" kern="1200" dirty="0">
                          <a:solidFill>
                            <a:schemeClr val="dk1"/>
                          </a:solidFill>
                          <a:effectLst/>
                          <a:latin typeface="Arial" panose="020B0604020202020204" pitchFamily="34" charset="0"/>
                          <a:ea typeface="+mn-ea"/>
                          <a:cs typeface="Arial" panose="020B0604020202020204" pitchFamily="34" charset="0"/>
                        </a:rPr>
                        <a:t>(a) 15% of the warehouse area landscaped at ground level, 10% of which must be soft landscaping</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 excluding the OSD basins unless they are accepted as contributing to soft landscaping in the peer review report required under Condition B55;</a:t>
                      </a:r>
                    </a:p>
                    <a:p>
                      <a:r>
                        <a:rPr lang="en-GB" sz="1400" b="0" i="0" u="none" kern="1200" dirty="0">
                          <a:solidFill>
                            <a:schemeClr val="dk1"/>
                          </a:solidFill>
                          <a:effectLst/>
                          <a:latin typeface="Arial" panose="020B0604020202020204" pitchFamily="34" charset="0"/>
                          <a:ea typeface="+mn-ea"/>
                          <a:cs typeface="Arial" panose="020B0604020202020204" pitchFamily="34" charset="0"/>
                        </a:rPr>
                        <a:t>(b) 1 canopy tree per 30 m2 of landscaped area; …..</a:t>
                      </a:r>
                      <a:r>
                        <a:rPr lang="en-GB" sz="1400" b="0" i="1" u="none" kern="1200" dirty="0">
                          <a:solidFill>
                            <a:schemeClr val="dk1"/>
                          </a:solidFill>
                          <a:effectLst/>
                          <a:latin typeface="Arial" panose="020B0604020202020204" pitchFamily="34" charset="0"/>
                          <a:ea typeface="+mn-ea"/>
                          <a:cs typeface="Arial" panose="020B0604020202020204" pitchFamily="34" charset="0"/>
                        </a:rPr>
                        <a:t> </a:t>
                      </a:r>
                      <a:br>
                        <a:rPr lang="en-GB" sz="1400" b="0" i="1" u="none" kern="1200" dirty="0">
                          <a:solidFill>
                            <a:schemeClr val="dk1"/>
                          </a:solidFill>
                          <a:effectLst/>
                          <a:latin typeface="Arial" panose="020B0604020202020204" pitchFamily="34" charset="0"/>
                          <a:ea typeface="+mn-ea"/>
                          <a:cs typeface="Arial" panose="020B0604020202020204" pitchFamily="34" charset="0"/>
                        </a:rPr>
                      </a:br>
                      <a:r>
                        <a:rPr lang="en-GB" sz="1400" b="0" i="1" u="none" kern="1200" dirty="0">
                          <a:solidFill>
                            <a:schemeClr val="dk1"/>
                          </a:solidFill>
                          <a:effectLst/>
                          <a:latin typeface="Arial" panose="020B0604020202020204" pitchFamily="34" charset="0"/>
                          <a:ea typeface="+mn-ea"/>
                          <a:cs typeface="Arial" panose="020B0604020202020204" pitchFamily="34" charset="0"/>
                        </a:rPr>
                        <a:t>(remainder of condition omitted as not proposed to be altered) </a:t>
                      </a:r>
                      <a:endParaRPr lang="en-AU" sz="1400" b="0" i="1"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sp>
        <p:nvSpPr>
          <p:cNvPr id="8" name="Title 1">
            <a:extLst>
              <a:ext uri="{FF2B5EF4-FFF2-40B4-BE49-F238E27FC236}">
                <a16:creationId xmlns:a16="http://schemas.microsoft.com/office/drawing/2014/main" id="{08F586BE-D6A6-4FDB-B4F7-F3E4CA09FC11}"/>
              </a:ext>
            </a:extLst>
          </p:cNvPr>
          <p:cNvSpPr txBox="1">
            <a:spLocks/>
          </p:cNvSpPr>
          <p:nvPr/>
        </p:nvSpPr>
        <p:spPr>
          <a:xfrm>
            <a:off x="602810" y="2911475"/>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Proposed change provides consistency with the approved MPE Stage 2 Consent (SSD 7628) </a:t>
            </a:r>
          </a:p>
          <a:p>
            <a:pPr marL="285750" indent="-285750" algn="l">
              <a:buFont typeface="Arial" panose="020B0604020202020204" pitchFamily="34" charset="0"/>
              <a:buChar char="•"/>
            </a:pPr>
            <a:r>
              <a:rPr lang="en-AU" sz="1600" b="1" dirty="0">
                <a:latin typeface="Arial" pitchFamily="34" charset="0"/>
                <a:cs typeface="Arial" pitchFamily="34" charset="0"/>
              </a:rPr>
              <a:t>OSDs are not permanent detention basins. </a:t>
            </a:r>
          </a:p>
        </p:txBody>
      </p:sp>
      <p:sp>
        <p:nvSpPr>
          <p:cNvPr id="14" name="Title 1">
            <a:extLst>
              <a:ext uri="{FF2B5EF4-FFF2-40B4-BE49-F238E27FC236}">
                <a16:creationId xmlns:a16="http://schemas.microsoft.com/office/drawing/2014/main" id="{AC2FB7AC-21CD-4550-AEDC-D8B36E58652A}"/>
              </a:ext>
            </a:extLst>
          </p:cNvPr>
          <p:cNvSpPr txBox="1">
            <a:spLocks/>
          </p:cNvSpPr>
          <p:nvPr/>
        </p:nvSpPr>
        <p:spPr>
          <a:xfrm>
            <a:off x="602809" y="5323575"/>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 </a:t>
            </a:r>
          </a:p>
          <a:p>
            <a:pPr marL="285750" indent="-285750" algn="l">
              <a:buFont typeface="Arial" panose="020B0604020202020204" pitchFamily="34" charset="0"/>
              <a:buChar char="•"/>
            </a:pPr>
            <a:r>
              <a:rPr lang="en-AU" sz="1600" b="1" dirty="0">
                <a:latin typeface="Arial" pitchFamily="34" charset="0"/>
                <a:cs typeface="Arial" pitchFamily="34" charset="0"/>
              </a:rPr>
              <a:t>There are already public and private utilities in the roadway</a:t>
            </a:r>
          </a:p>
          <a:p>
            <a:pPr marL="285750" indent="-285750" algn="l">
              <a:buFont typeface="Arial" panose="020B0604020202020204" pitchFamily="34" charset="0"/>
              <a:buChar char="•"/>
            </a:pPr>
            <a:r>
              <a:rPr lang="en-AU" sz="1600" b="1" dirty="0">
                <a:latin typeface="Arial" pitchFamily="34" charset="0"/>
                <a:cs typeface="Arial" pitchFamily="34" charset="0"/>
              </a:rPr>
              <a:t>SIMTA does not have authority over public utilities</a:t>
            </a:r>
          </a:p>
          <a:p>
            <a:pPr marL="285750" indent="-285750" algn="l">
              <a:buFont typeface="Arial" panose="020B0604020202020204" pitchFamily="34" charset="0"/>
              <a:buChar char="•"/>
            </a:pPr>
            <a:r>
              <a:rPr lang="en-AU" sz="1600" b="1" dirty="0">
                <a:latin typeface="Arial" pitchFamily="34" charset="0"/>
                <a:cs typeface="Arial" pitchFamily="34" charset="0"/>
              </a:rPr>
              <a:t>Utilities can be encased to prevent impact and maintain roadway function</a:t>
            </a:r>
          </a:p>
          <a:p>
            <a:pPr marL="285750" indent="-285750" algn="l">
              <a:buFont typeface="Arial" panose="020B0604020202020204" pitchFamily="34" charset="0"/>
              <a:buChar char="•"/>
            </a:pPr>
            <a:r>
              <a:rPr lang="en-AU" sz="1600" b="1" dirty="0">
                <a:latin typeface="Arial" pitchFamily="34" charset="0"/>
                <a:cs typeface="Arial" pitchFamily="34" charset="0"/>
              </a:rPr>
              <a:t>Prescription should be removed</a:t>
            </a:r>
          </a:p>
        </p:txBody>
      </p:sp>
    </p:spTree>
    <p:extLst>
      <p:ext uri="{BB962C8B-B14F-4D97-AF65-F5344CB8AC3E}">
        <p14:creationId xmlns:p14="http://schemas.microsoft.com/office/powerpoint/2010/main" val="22453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17</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Proponent proposed conditions alterations</a:t>
            </a:r>
          </a:p>
        </p:txBody>
      </p:sp>
      <p:graphicFrame>
        <p:nvGraphicFramePr>
          <p:cNvPr id="13" name="Table 12">
            <a:extLst>
              <a:ext uri="{FF2B5EF4-FFF2-40B4-BE49-F238E27FC236}">
                <a16:creationId xmlns:a16="http://schemas.microsoft.com/office/drawing/2014/main" id="{DF0A0638-5C8D-4DFC-A033-789BA0D26396}"/>
              </a:ext>
            </a:extLst>
          </p:cNvPr>
          <p:cNvGraphicFramePr>
            <a:graphicFrameLocks noGrp="1"/>
          </p:cNvGraphicFramePr>
          <p:nvPr>
            <p:extLst>
              <p:ext uri="{D42A27DB-BD31-4B8C-83A1-F6EECF244321}">
                <p14:modId xmlns:p14="http://schemas.microsoft.com/office/powerpoint/2010/main" val="1258255221"/>
              </p:ext>
            </p:extLst>
          </p:nvPr>
        </p:nvGraphicFramePr>
        <p:xfrm>
          <a:off x="602809" y="941282"/>
          <a:ext cx="8700382" cy="3674933"/>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282356">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37013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B169</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400" b="0" i="0" u="none" kern="1200" dirty="0">
                          <a:solidFill>
                            <a:schemeClr val="dk1"/>
                          </a:solidFill>
                          <a:effectLst/>
                          <a:latin typeface="Arial" panose="020B0604020202020204" pitchFamily="34" charset="0"/>
                          <a:ea typeface="+mn-ea"/>
                          <a:cs typeface="Arial" panose="020B0604020202020204" pitchFamily="34" charset="0"/>
                        </a:rPr>
                        <a:t>Upon completion of the remediation required in relation to Stage 1 (SSD 5066) and this development and prior to the commencement of construction (other than the vegetation clearing required for remediation) in relation to this approval (i.e. Stage 2 SSD 7709), the Applicant must submit to the Planning Secretary, a Site Audit Report and a Site Audit Statement A for the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whole site</a:t>
                      </a:r>
                      <a:r>
                        <a:rPr lang="en-GB" sz="1400" b="1" i="0" u="none" strike="noStrike" kern="1200" dirty="0">
                          <a:solidFill>
                            <a:schemeClr val="dk1"/>
                          </a:solidFill>
                          <a:effectLst/>
                          <a:latin typeface="Arial" panose="020B0604020202020204" pitchFamily="34" charset="0"/>
                          <a:ea typeface="+mn-ea"/>
                          <a:cs typeface="Arial" panose="020B0604020202020204" pitchFamily="34" charset="0"/>
                        </a:rPr>
                        <a:t> relevant 65ha area of the site to be disturbed as reflected in the approved Staging Report required by condition A44</a:t>
                      </a:r>
                      <a:r>
                        <a:rPr lang="en-GB" sz="1400" b="0" i="0" u="none" kern="1200" dirty="0">
                          <a:solidFill>
                            <a:schemeClr val="dk1"/>
                          </a:solidFill>
                          <a:effectLst/>
                          <a:latin typeface="Arial" panose="020B0604020202020204" pitchFamily="34" charset="0"/>
                          <a:ea typeface="+mn-ea"/>
                          <a:cs typeface="Arial" panose="020B0604020202020204" pitchFamily="34" charset="0"/>
                        </a:rPr>
                        <a:t>, prepared in accordance with the NSW Contaminated Land Management…..</a:t>
                      </a:r>
                      <a:br>
                        <a:rPr lang="en-GB" sz="1400" b="0" i="0" u="none" kern="1200" dirty="0">
                          <a:solidFill>
                            <a:schemeClr val="dk1"/>
                          </a:solidFill>
                          <a:effectLst/>
                          <a:latin typeface="Arial" panose="020B0604020202020204" pitchFamily="34" charset="0"/>
                          <a:ea typeface="+mn-ea"/>
                          <a:cs typeface="Arial" panose="020B0604020202020204" pitchFamily="34" charset="0"/>
                        </a:rPr>
                      </a:br>
                      <a:r>
                        <a:rPr lang="en-GB" sz="1400" b="0" i="1" u="none" kern="1200" dirty="0">
                          <a:solidFill>
                            <a:schemeClr val="dk1"/>
                          </a:solidFill>
                          <a:effectLst/>
                          <a:latin typeface="Arial" panose="020B0604020202020204" pitchFamily="34" charset="0"/>
                          <a:ea typeface="+mn-ea"/>
                          <a:cs typeface="Arial" panose="020B0604020202020204" pitchFamily="34" charset="0"/>
                        </a:rPr>
                        <a:t>(remainder of condition omitted as not proposed to be altered)  ….</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400" b="0" i="1" u="non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GB" sz="1400" b="0" i="1" u="none" kern="1200" dirty="0">
                          <a:solidFill>
                            <a:schemeClr val="dk1"/>
                          </a:solidFill>
                          <a:effectLst/>
                          <a:latin typeface="Arial" panose="020B0604020202020204" pitchFamily="34" charset="0"/>
                          <a:ea typeface="+mn-ea"/>
                          <a:cs typeface="Arial" panose="020B0604020202020204" pitchFamily="34" charset="0"/>
                        </a:rPr>
                        <a:t>(after condition B169(d))</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400" b="0" i="1" u="none"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GB" sz="1400" b="1" i="0" u="none" kern="1200" dirty="0">
                          <a:solidFill>
                            <a:schemeClr val="dk1"/>
                          </a:solidFill>
                          <a:effectLst/>
                          <a:latin typeface="Arial" panose="020B0604020202020204" pitchFamily="34" charset="0"/>
                          <a:ea typeface="+mn-ea"/>
                          <a:cs typeface="Arial" panose="020B0604020202020204" pitchFamily="34" charset="0"/>
                        </a:rPr>
                        <a:t>Where a Site Audit Statement A has been obtained for the whole site in satisfaction of the requirements of Condition of Consent B3 of MPW Stage 1 Early Works (SSD-5066) it may be used to satisfy the requirements of this condition (B169) as well as satisfying the requirements of conditions B164, B165 and B166 of this consent.</a:t>
                      </a:r>
                    </a:p>
                  </a:txBody>
                  <a:tcPr/>
                </a:tc>
                <a:extLst>
                  <a:ext uri="{0D108BD9-81ED-4DB2-BD59-A6C34878D82A}">
                    <a16:rowId xmlns:a16="http://schemas.microsoft.com/office/drawing/2014/main" val="924246315"/>
                  </a:ext>
                </a:extLst>
              </a:tr>
            </a:tbl>
          </a:graphicData>
        </a:graphic>
      </p:graphicFrame>
      <p:graphicFrame>
        <p:nvGraphicFramePr>
          <p:cNvPr id="11" name="Table 10">
            <a:extLst>
              <a:ext uri="{FF2B5EF4-FFF2-40B4-BE49-F238E27FC236}">
                <a16:creationId xmlns:a16="http://schemas.microsoft.com/office/drawing/2014/main" id="{42AC78B4-3F15-4CDC-8046-8436F389E5D4}"/>
              </a:ext>
            </a:extLst>
          </p:cNvPr>
          <p:cNvGraphicFramePr>
            <a:graphicFrameLocks noGrp="1"/>
          </p:cNvGraphicFramePr>
          <p:nvPr>
            <p:extLst>
              <p:ext uri="{D42A27DB-BD31-4B8C-83A1-F6EECF244321}">
                <p14:modId xmlns:p14="http://schemas.microsoft.com/office/powerpoint/2010/main" val="3608622187"/>
              </p:ext>
            </p:extLst>
          </p:nvPr>
        </p:nvGraphicFramePr>
        <p:xfrm>
          <a:off x="9906000" y="1042882"/>
          <a:ext cx="8700382" cy="110236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r>
                        <a:rPr lang="en-AU" sz="1400" b="1" dirty="0">
                          <a:latin typeface="Arial" panose="020B0604020202020204" pitchFamily="34" charset="0"/>
                          <a:cs typeface="Arial" panose="020B0604020202020204" pitchFamily="34" charset="0"/>
                        </a:rPr>
                        <a:t>B164</a:t>
                      </a:r>
                    </a:p>
                  </a:txBody>
                  <a:tcPr/>
                </a:tc>
                <a:tc>
                  <a:txBody>
                    <a:bodyPr/>
                    <a:lstStyle/>
                    <a:p>
                      <a:r>
                        <a:rPr lang="en-GB" sz="1400" b="1" i="0" u="sng" kern="1200" dirty="0">
                          <a:solidFill>
                            <a:schemeClr val="dk1"/>
                          </a:solidFill>
                          <a:effectLst/>
                          <a:latin typeface="Arial" panose="020B0604020202020204" pitchFamily="34" charset="0"/>
                          <a:ea typeface="+mn-ea"/>
                          <a:cs typeface="Arial" panose="020B0604020202020204" pitchFamily="34" charset="0"/>
                        </a:rPr>
                        <a:t>Unless a Section A Site Audit Statement can be obtained in satisfaction of condition B3 of MPW Stage 1 Early Works (SSD-5066) </a:t>
                      </a:r>
                      <a:r>
                        <a:rPr lang="en-GB" sz="1400" b="0" i="0" u="none" kern="1200" dirty="0">
                          <a:solidFill>
                            <a:schemeClr val="dk1"/>
                          </a:solidFill>
                          <a:effectLst/>
                          <a:latin typeface="Arial" panose="020B0604020202020204" pitchFamily="34" charset="0"/>
                          <a:ea typeface="+mn-ea"/>
                          <a:cs typeface="Arial" panose="020B0604020202020204" pitchFamily="34" charset="0"/>
                        </a:rPr>
                        <a:t>prior to vegetation clearing….. </a:t>
                      </a:r>
                      <a:br>
                        <a:rPr lang="en-GB" sz="1400" b="0" i="0" u="none" kern="1200" dirty="0">
                          <a:solidFill>
                            <a:schemeClr val="dk1"/>
                          </a:solidFill>
                          <a:effectLst/>
                          <a:latin typeface="Arial" panose="020B0604020202020204" pitchFamily="34" charset="0"/>
                          <a:ea typeface="+mn-ea"/>
                          <a:cs typeface="Arial" panose="020B0604020202020204" pitchFamily="34" charset="0"/>
                        </a:rPr>
                      </a:br>
                      <a:r>
                        <a:rPr lang="en-GB" sz="1400" b="0" i="1" u="none" kern="1200" dirty="0">
                          <a:solidFill>
                            <a:schemeClr val="dk1"/>
                          </a:solidFill>
                          <a:effectLst/>
                          <a:latin typeface="Arial" panose="020B0604020202020204" pitchFamily="34" charset="0"/>
                          <a:ea typeface="+mn-ea"/>
                          <a:cs typeface="Arial" panose="020B0604020202020204" pitchFamily="34" charset="0"/>
                        </a:rPr>
                        <a:t>(remainder of condition omitted as not proposed to be altered) </a:t>
                      </a:r>
                      <a:endParaRPr lang="en-AU" sz="1400" b="0" i="1"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graphicFrame>
        <p:nvGraphicFramePr>
          <p:cNvPr id="12" name="Table 11">
            <a:extLst>
              <a:ext uri="{FF2B5EF4-FFF2-40B4-BE49-F238E27FC236}">
                <a16:creationId xmlns:a16="http://schemas.microsoft.com/office/drawing/2014/main" id="{56559496-B0A4-481B-AA2E-FF3433B2C329}"/>
              </a:ext>
            </a:extLst>
          </p:cNvPr>
          <p:cNvGraphicFramePr>
            <a:graphicFrameLocks noGrp="1"/>
          </p:cNvGraphicFramePr>
          <p:nvPr>
            <p:extLst>
              <p:ext uri="{D42A27DB-BD31-4B8C-83A1-F6EECF244321}">
                <p14:modId xmlns:p14="http://schemas.microsoft.com/office/powerpoint/2010/main" val="4224485922"/>
              </p:ext>
            </p:extLst>
          </p:nvPr>
        </p:nvGraphicFramePr>
        <p:xfrm>
          <a:off x="9919885" y="2354004"/>
          <a:ext cx="8700382" cy="131572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B166</a:t>
                      </a:r>
                    </a:p>
                    <a:p>
                      <a:endParaRPr lang="en-AU" sz="1400" b="1" dirty="0">
                        <a:latin typeface="Arial" panose="020B0604020202020204" pitchFamily="34" charset="0"/>
                        <a:cs typeface="Arial" panose="020B0604020202020204" pitchFamily="34" charset="0"/>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400" b="1" i="0" u="sng" kern="1200" dirty="0">
                          <a:solidFill>
                            <a:schemeClr val="dk1"/>
                          </a:solidFill>
                          <a:effectLst/>
                          <a:latin typeface="Arial" panose="020B0604020202020204" pitchFamily="34" charset="0"/>
                          <a:ea typeface="+mn-ea"/>
                          <a:cs typeface="Arial" panose="020B0604020202020204" pitchFamily="34" charset="0"/>
                        </a:rPr>
                        <a:t>Unless a Section A Site Audit Statement can be obtained in satisfaction of condition B3 of MPW Stage 1 Early Works (SSD-5066), </a:t>
                      </a:r>
                      <a:r>
                        <a:rPr lang="en-GB" sz="1400" b="0" i="0" u="none" kern="1200" dirty="0">
                          <a:solidFill>
                            <a:schemeClr val="dk1"/>
                          </a:solidFill>
                          <a:effectLst/>
                          <a:latin typeface="Arial" panose="020B0604020202020204" pitchFamily="34" charset="0"/>
                          <a:ea typeface="+mn-ea"/>
                          <a:cs typeface="Arial" panose="020B0604020202020204" pitchFamily="34" charset="0"/>
                        </a:rPr>
                        <a:t>following vegetation clearing and prior to the commencement of other construction activities…</a:t>
                      </a:r>
                      <a:br>
                        <a:rPr lang="en-GB" sz="1400" b="0" i="0" u="none" kern="1200" dirty="0">
                          <a:solidFill>
                            <a:schemeClr val="dk1"/>
                          </a:solidFill>
                          <a:effectLst/>
                          <a:latin typeface="Arial" panose="020B0604020202020204" pitchFamily="34" charset="0"/>
                          <a:ea typeface="+mn-ea"/>
                          <a:cs typeface="Arial" panose="020B0604020202020204" pitchFamily="34" charset="0"/>
                        </a:rPr>
                      </a:br>
                      <a:r>
                        <a:rPr lang="en-GB" sz="1400" b="0" i="1" u="none" kern="1200" dirty="0">
                          <a:solidFill>
                            <a:schemeClr val="dk1"/>
                          </a:solidFill>
                          <a:effectLst/>
                          <a:latin typeface="Arial" panose="020B0604020202020204" pitchFamily="34" charset="0"/>
                          <a:ea typeface="+mn-ea"/>
                          <a:cs typeface="Arial" panose="020B0604020202020204" pitchFamily="34" charset="0"/>
                        </a:rPr>
                        <a:t>(remainder of condition omitted as not proposed to be altered) </a:t>
                      </a:r>
                      <a:endParaRPr lang="en-AU" sz="1400" b="0" i="1"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sp>
        <p:nvSpPr>
          <p:cNvPr id="14" name="Title 1">
            <a:extLst>
              <a:ext uri="{FF2B5EF4-FFF2-40B4-BE49-F238E27FC236}">
                <a16:creationId xmlns:a16="http://schemas.microsoft.com/office/drawing/2014/main" id="{22F81C3D-C177-4849-8C0D-BF17F4C602D4}"/>
              </a:ext>
            </a:extLst>
          </p:cNvPr>
          <p:cNvSpPr txBox="1">
            <a:spLocks/>
          </p:cNvSpPr>
          <p:nvPr/>
        </p:nvSpPr>
        <p:spPr>
          <a:xfrm>
            <a:off x="602809" y="4747977"/>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Aligns requirement with 65ha stabilisation progression.</a:t>
            </a:r>
          </a:p>
          <a:p>
            <a:pPr marL="285750" indent="-285750" algn="l">
              <a:buFont typeface="Arial" panose="020B0604020202020204" pitchFamily="34" charset="0"/>
              <a:buChar char="•"/>
            </a:pPr>
            <a:r>
              <a:rPr lang="en-AU" sz="1600" b="1" dirty="0">
                <a:latin typeface="Arial" pitchFamily="34" charset="0"/>
                <a:cs typeface="Arial" pitchFamily="34" charset="0"/>
              </a:rPr>
              <a:t>A Site Audit Statement A for the whole site identifies that remediation has been effected for the site enabling the intended land use.  </a:t>
            </a:r>
          </a:p>
          <a:p>
            <a:pPr marL="285750" indent="-285750" algn="l">
              <a:buFont typeface="Arial" panose="020B0604020202020204" pitchFamily="34" charset="0"/>
              <a:buChar char="•"/>
            </a:pPr>
            <a:r>
              <a:rPr lang="en-AU" sz="1600" b="1" dirty="0">
                <a:latin typeface="Arial" pitchFamily="34" charset="0"/>
                <a:cs typeface="Arial" pitchFamily="34" charset="0"/>
              </a:rPr>
              <a:t>Provides flexibility in DP&amp;E response where the condition(s) are otherwise satisfied.</a:t>
            </a:r>
          </a:p>
          <a:p>
            <a:pPr marL="285750" indent="-285750" algn="l">
              <a:buFont typeface="Arial" panose="020B0604020202020204" pitchFamily="34" charset="0"/>
              <a:buChar char="•"/>
            </a:pPr>
            <a:r>
              <a:rPr lang="en-AU" sz="1600" b="1" dirty="0">
                <a:latin typeface="Arial" pitchFamily="34" charset="0"/>
                <a:cs typeface="Arial" pitchFamily="34" charset="0"/>
              </a:rPr>
              <a:t>The proposed change avoids unnecessary duplication of reporting where effective remediation has been affirmed by the Site Auditor.</a:t>
            </a:r>
          </a:p>
          <a:p>
            <a:pPr marL="285750" indent="-285750" algn="l">
              <a:buFont typeface="Arial" panose="020B0604020202020204" pitchFamily="34" charset="0"/>
              <a:buChar char="•"/>
            </a:pPr>
            <a:endParaRPr lang="en-AU" sz="1600" b="1" dirty="0">
              <a:latin typeface="Arial" pitchFamily="34" charset="0"/>
              <a:cs typeface="Arial" pitchFamily="34" charset="0"/>
            </a:endParaRPr>
          </a:p>
        </p:txBody>
      </p:sp>
    </p:spTree>
    <p:extLst>
      <p:ext uri="{BB962C8B-B14F-4D97-AF65-F5344CB8AC3E}">
        <p14:creationId xmlns:p14="http://schemas.microsoft.com/office/powerpoint/2010/main" val="102170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18</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Proponent proposed conditions alterations</a:t>
            </a:r>
          </a:p>
        </p:txBody>
      </p:sp>
      <p:graphicFrame>
        <p:nvGraphicFramePr>
          <p:cNvPr id="7" name="Table 6">
            <a:extLst>
              <a:ext uri="{FF2B5EF4-FFF2-40B4-BE49-F238E27FC236}">
                <a16:creationId xmlns:a16="http://schemas.microsoft.com/office/drawing/2014/main" id="{31C4106B-894E-4BCB-817F-2DEC92903EC6}"/>
              </a:ext>
            </a:extLst>
          </p:cNvPr>
          <p:cNvGraphicFramePr>
            <a:graphicFrameLocks noGrp="1"/>
          </p:cNvGraphicFramePr>
          <p:nvPr>
            <p:extLst>
              <p:ext uri="{D42A27DB-BD31-4B8C-83A1-F6EECF244321}">
                <p14:modId xmlns:p14="http://schemas.microsoft.com/office/powerpoint/2010/main" val="2685505702"/>
              </p:ext>
            </p:extLst>
          </p:nvPr>
        </p:nvGraphicFramePr>
        <p:xfrm>
          <a:off x="602809" y="1042882"/>
          <a:ext cx="8700382" cy="1391584"/>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446704">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B170</a:t>
                      </a:r>
                    </a:p>
                  </a:txBody>
                  <a:tcPr/>
                </a:tc>
                <a:tc>
                  <a:txBody>
                    <a:bodyPr/>
                    <a:lstStyle/>
                    <a:p>
                      <a:r>
                        <a:rPr lang="en-GB" sz="1400" b="0" i="0" u="none" kern="1200" dirty="0">
                          <a:solidFill>
                            <a:schemeClr val="dk1"/>
                          </a:solidFill>
                          <a:effectLst/>
                          <a:latin typeface="Arial" panose="020B0604020202020204" pitchFamily="34" charset="0"/>
                          <a:ea typeface="+mn-ea"/>
                          <a:cs typeface="Arial" panose="020B0604020202020204" pitchFamily="34" charset="0"/>
                        </a:rPr>
                        <a:t>To ensure that no residual contaminated land on site is impacted by this approval, the requirements of Site Audit Statement A required by Condition B169 </a:t>
                      </a:r>
                      <a:r>
                        <a:rPr lang="en-GB" sz="1400" b="1" i="0" u="sng" kern="1200" dirty="0">
                          <a:solidFill>
                            <a:schemeClr val="dk1"/>
                          </a:solidFill>
                          <a:effectLst/>
                          <a:latin typeface="Arial" panose="020B0604020202020204" pitchFamily="34" charset="0"/>
                          <a:ea typeface="+mn-ea"/>
                          <a:cs typeface="Arial" panose="020B0604020202020204" pitchFamily="34" charset="0"/>
                        </a:rPr>
                        <a:t>must be provided for each 65ha area of land disturbance and demonstrate adjoining lands are able to be remediated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cannot be staged</a:t>
                      </a:r>
                      <a:r>
                        <a:rPr lang="en-GB" sz="1400" b="0" i="0" u="none" kern="1200" dirty="0">
                          <a:solidFill>
                            <a:schemeClr val="dk1"/>
                          </a:solidFill>
                          <a:effectLst/>
                          <a:latin typeface="Arial" panose="020B0604020202020204" pitchFamily="34" charset="0"/>
                          <a:ea typeface="+mn-ea"/>
                          <a:cs typeface="Arial" panose="020B0604020202020204" pitchFamily="34" charset="0"/>
                        </a:rPr>
                        <a:t>.</a:t>
                      </a:r>
                      <a:endParaRPr lang="en-AU" sz="1400" b="0" i="0"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graphicFrame>
        <p:nvGraphicFramePr>
          <p:cNvPr id="8" name="Table 7">
            <a:extLst>
              <a:ext uri="{FF2B5EF4-FFF2-40B4-BE49-F238E27FC236}">
                <a16:creationId xmlns:a16="http://schemas.microsoft.com/office/drawing/2014/main" id="{56B5CEDE-FC77-471E-837B-2F4B797945D7}"/>
              </a:ext>
            </a:extLst>
          </p:cNvPr>
          <p:cNvGraphicFramePr>
            <a:graphicFrameLocks noGrp="1"/>
          </p:cNvGraphicFramePr>
          <p:nvPr>
            <p:extLst>
              <p:ext uri="{D42A27DB-BD31-4B8C-83A1-F6EECF244321}">
                <p14:modId xmlns:p14="http://schemas.microsoft.com/office/powerpoint/2010/main" val="3504485515"/>
              </p:ext>
            </p:extLst>
          </p:nvPr>
        </p:nvGraphicFramePr>
        <p:xfrm>
          <a:off x="602809" y="3599594"/>
          <a:ext cx="8700382" cy="174244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400" b="1" baseline="0" dirty="0">
                          <a:latin typeface="Arial" panose="020B0604020202020204" pitchFamily="34" charset="0"/>
                          <a:cs typeface="Arial" panose="020B0604020202020204" pitchFamily="34" charset="0"/>
                        </a:rPr>
                        <a:t>MPW 2</a:t>
                      </a:r>
                    </a:p>
                    <a:p>
                      <a:r>
                        <a:rPr lang="en-AU" sz="1400" b="1" dirty="0">
                          <a:latin typeface="Arial" panose="020B0604020202020204" pitchFamily="34" charset="0"/>
                          <a:cs typeface="Arial" panose="020B0604020202020204" pitchFamily="34" charset="0"/>
                        </a:rPr>
                        <a:t>B171</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400" b="1" i="0" u="sng" kern="1200" dirty="0">
                          <a:solidFill>
                            <a:schemeClr val="dk1"/>
                          </a:solidFill>
                          <a:effectLst/>
                          <a:latin typeface="Arial" panose="020B0604020202020204" pitchFamily="34" charset="0"/>
                          <a:ea typeface="+mn-ea"/>
                          <a:cs typeface="Arial" panose="020B0604020202020204" pitchFamily="34" charset="0"/>
                        </a:rPr>
                        <a:t>Within 3 months of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Upon </a:t>
                      </a:r>
                      <a:r>
                        <a:rPr lang="en-GB" sz="1400" b="0" i="0" u="none" kern="1200" dirty="0">
                          <a:solidFill>
                            <a:schemeClr val="dk1"/>
                          </a:solidFill>
                          <a:effectLst/>
                          <a:latin typeface="Arial" panose="020B0604020202020204" pitchFamily="34" charset="0"/>
                          <a:ea typeface="+mn-ea"/>
                          <a:cs typeface="Arial" panose="020B0604020202020204" pitchFamily="34" charset="0"/>
                        </a:rPr>
                        <a:t>completion of importation and placement of fill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and prior to construction of permanent built surface works</a:t>
                      </a:r>
                      <a:r>
                        <a:rPr lang="en-GB" sz="1400" b="0" i="0" u="none" kern="1200" dirty="0">
                          <a:solidFill>
                            <a:schemeClr val="dk1"/>
                          </a:solidFill>
                          <a:effectLst/>
                          <a:latin typeface="Arial" panose="020B0604020202020204" pitchFamily="34" charset="0"/>
                          <a:ea typeface="+mn-ea"/>
                          <a:cs typeface="Arial" panose="020B0604020202020204" pitchFamily="34" charset="0"/>
                        </a:rPr>
                        <a:t>, the Applicant must submit to the Planning Secretary, a Site Audit Report and a Site Audit Statement A for </a:t>
                      </a:r>
                      <a:r>
                        <a:rPr lang="en-GB" sz="1400" b="1" i="0" u="sng" kern="1200" dirty="0">
                          <a:solidFill>
                            <a:schemeClr val="dk1"/>
                          </a:solidFill>
                          <a:effectLst/>
                          <a:latin typeface="Arial" panose="020B0604020202020204" pitchFamily="34" charset="0"/>
                          <a:ea typeface="+mn-ea"/>
                          <a:cs typeface="Arial" panose="020B0604020202020204" pitchFamily="34" charset="0"/>
                        </a:rPr>
                        <a:t>each respective 65ha parcel of land </a:t>
                      </a:r>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the whole site</a:t>
                      </a:r>
                      <a:r>
                        <a:rPr lang="en-GB" sz="1400" b="0" i="0" u="none" kern="1200" dirty="0">
                          <a:solidFill>
                            <a:schemeClr val="dk1"/>
                          </a:solidFill>
                          <a:effectLst/>
                          <a:latin typeface="Arial" panose="020B0604020202020204" pitchFamily="34" charset="0"/>
                          <a:ea typeface="+mn-ea"/>
                          <a:cs typeface="Arial" panose="020B0604020202020204" pitchFamily="34" charset="0"/>
                        </a:rPr>
                        <a:t>, prepared in accordance with the NSW Contaminated Land Management - Guidelines for the NSW Site Auditor Scheme 2017, which demonstrates the site is suitable for its intended land uses under MPW Stage 2 SSD 7709.</a:t>
                      </a:r>
                      <a:endParaRPr lang="en-AU" sz="1400" b="0" i="0" u="none"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4246315"/>
                  </a:ext>
                </a:extLst>
              </a:tr>
            </a:tbl>
          </a:graphicData>
        </a:graphic>
      </p:graphicFrame>
      <p:sp>
        <p:nvSpPr>
          <p:cNvPr id="14" name="Title 1">
            <a:extLst>
              <a:ext uri="{FF2B5EF4-FFF2-40B4-BE49-F238E27FC236}">
                <a16:creationId xmlns:a16="http://schemas.microsoft.com/office/drawing/2014/main" id="{AA1C5B9A-64BC-43DD-B3D5-744E82C87E9C}"/>
              </a:ext>
            </a:extLst>
          </p:cNvPr>
          <p:cNvSpPr txBox="1">
            <a:spLocks/>
          </p:cNvSpPr>
          <p:nvPr/>
        </p:nvSpPr>
        <p:spPr>
          <a:xfrm>
            <a:off x="602810" y="2440782"/>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Aligns demonstration of remediation with stabilisation of earthworks areas, as prescribed by condition B41 </a:t>
            </a:r>
          </a:p>
          <a:p>
            <a:pPr marL="285750" indent="-285750" algn="l">
              <a:buFont typeface="Arial" panose="020B0604020202020204" pitchFamily="34" charset="0"/>
              <a:buChar char="•"/>
            </a:pPr>
            <a:r>
              <a:rPr lang="en-AU" sz="1600" b="1" dirty="0">
                <a:latin typeface="Arial" pitchFamily="34" charset="0"/>
                <a:cs typeface="Arial" pitchFamily="34" charset="0"/>
              </a:rPr>
              <a:t>Consistency between control measures to give effect to consent</a:t>
            </a:r>
          </a:p>
        </p:txBody>
      </p:sp>
      <p:sp>
        <p:nvSpPr>
          <p:cNvPr id="15" name="Title 1">
            <a:extLst>
              <a:ext uri="{FF2B5EF4-FFF2-40B4-BE49-F238E27FC236}">
                <a16:creationId xmlns:a16="http://schemas.microsoft.com/office/drawing/2014/main" id="{8F0500B5-CEE9-4AD6-8A28-2FE3853203C3}"/>
              </a:ext>
            </a:extLst>
          </p:cNvPr>
          <p:cNvSpPr txBox="1">
            <a:spLocks/>
          </p:cNvSpPr>
          <p:nvPr/>
        </p:nvSpPr>
        <p:spPr>
          <a:xfrm>
            <a:off x="602809" y="5348393"/>
            <a:ext cx="8700382"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marL="285750" indent="-285750" algn="l">
              <a:buFont typeface="Arial" panose="020B0604020202020204" pitchFamily="34" charset="0"/>
              <a:buChar char="•"/>
            </a:pPr>
            <a:r>
              <a:rPr lang="en-AU" sz="1600" b="1" dirty="0">
                <a:latin typeface="Arial" pitchFamily="34" charset="0"/>
                <a:cs typeface="Arial" pitchFamily="34" charset="0"/>
              </a:rPr>
              <a:t>Aligns demonstration of remediation with stabilisation of earthworks areas, as prescribed by condition B41 </a:t>
            </a:r>
          </a:p>
          <a:p>
            <a:pPr marL="285750" indent="-285750" algn="l">
              <a:buFont typeface="Arial" panose="020B0604020202020204" pitchFamily="34" charset="0"/>
              <a:buChar char="•"/>
            </a:pPr>
            <a:r>
              <a:rPr lang="en-AU" sz="1600" b="1" dirty="0">
                <a:latin typeface="Arial" pitchFamily="34" charset="0"/>
                <a:cs typeface="Arial" pitchFamily="34" charset="0"/>
              </a:rPr>
              <a:t>Consistency between control measures to give effect to consent</a:t>
            </a:r>
          </a:p>
          <a:p>
            <a:pPr algn="l"/>
            <a:endParaRPr lang="en-AU" sz="1600" b="1" dirty="0">
              <a:latin typeface="Arial" pitchFamily="34" charset="0"/>
              <a:cs typeface="Arial" pitchFamily="34" charset="0"/>
            </a:endParaRPr>
          </a:p>
        </p:txBody>
      </p:sp>
    </p:spTree>
    <p:extLst>
      <p:ext uri="{BB962C8B-B14F-4D97-AF65-F5344CB8AC3E}">
        <p14:creationId xmlns:p14="http://schemas.microsoft.com/office/powerpoint/2010/main" val="261381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CONCLUSION</a:t>
            </a:r>
          </a:p>
        </p:txBody>
      </p:sp>
      <p:sp>
        <p:nvSpPr>
          <p:cNvPr id="2" name="TextBox 1"/>
          <p:cNvSpPr txBox="1"/>
          <p:nvPr/>
        </p:nvSpPr>
        <p:spPr>
          <a:xfrm>
            <a:off x="567559" y="1042882"/>
            <a:ext cx="8534400"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MPW Concept FEARs have been addressed in the assessment documents</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Secretaries key issues and SEARs have been addressed in the assessment documents</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Consultation with all agencies has been undertaken and agency issues addressed in the assessment documents</a:t>
            </a:r>
          </a:p>
          <a:p>
            <a:pPr marL="285750" indent="-28575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SIMTA requires key changes to some conditions to ensure they are commensurate with the Proposals’ impacts and to avoid impacts to the commencement, functionality and viability of the development.</a:t>
            </a:r>
          </a:p>
          <a:p>
            <a:pPr>
              <a:lnSpc>
                <a:spcPct val="150000"/>
              </a:lnSpc>
            </a:pPr>
            <a:endParaRPr lang="en-AU" b="1" dirty="0">
              <a:latin typeface="Arial" panose="020B0604020202020204" pitchFamily="34" charset="0"/>
              <a:cs typeface="Arial" panose="020B0604020202020204" pitchFamily="34" charset="0"/>
            </a:endParaRPr>
          </a:p>
          <a:p>
            <a:pPr>
              <a:lnSpc>
                <a:spcPct val="150000"/>
              </a:lnSpc>
            </a:pPr>
            <a:endParaRPr lang="en-AU" b="1" dirty="0">
              <a:latin typeface="Arial" panose="020B0604020202020204" pitchFamily="34" charset="0"/>
              <a:cs typeface="Arial" panose="020B0604020202020204" pitchFamily="34" charset="0"/>
            </a:endParaRPr>
          </a:p>
          <a:p>
            <a:pPr>
              <a:lnSpc>
                <a:spcPct val="150000"/>
              </a:lnSpc>
            </a:pPr>
            <a:r>
              <a:rPr lang="en-AU" b="1" dirty="0">
                <a:latin typeface="Arial" panose="020B0604020202020204" pitchFamily="34" charset="0"/>
                <a:cs typeface="Arial" panose="020B0604020202020204" pitchFamily="34" charset="0"/>
              </a:rPr>
              <a:t>Questions?</a:t>
            </a:r>
          </a:p>
          <a:p>
            <a:endParaRPr lang="en-AU" dirty="0"/>
          </a:p>
        </p:txBody>
      </p:sp>
    </p:spTree>
    <p:extLst>
      <p:ext uri="{BB962C8B-B14F-4D97-AF65-F5344CB8AC3E}">
        <p14:creationId xmlns:p14="http://schemas.microsoft.com/office/powerpoint/2010/main" val="278321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2</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PRESENTATION OVERVIEW</a:t>
            </a:r>
          </a:p>
        </p:txBody>
      </p:sp>
      <p:sp>
        <p:nvSpPr>
          <p:cNvPr id="8" name="TextBox 7"/>
          <p:cNvSpPr txBox="1"/>
          <p:nvPr/>
        </p:nvSpPr>
        <p:spPr>
          <a:xfrm>
            <a:off x="579005" y="1044615"/>
            <a:ext cx="8424936" cy="1815882"/>
          </a:xfrm>
          <a:prstGeom prst="rect">
            <a:avLst/>
          </a:prstGeom>
          <a:noFill/>
        </p:spPr>
        <p:txBody>
          <a:bodyPr wrap="square" rtlCol="0">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MPW Stage 2 Proposal Overview</a:t>
            </a:r>
          </a:p>
          <a:p>
            <a:pPr marL="342900" indent="-342900">
              <a:buFont typeface="+mj-lt"/>
              <a:buAutoNum type="arabicPeriod"/>
            </a:pPr>
            <a:r>
              <a:rPr lang="en-US" sz="1600" dirty="0">
                <a:latin typeface="Arial" panose="020B0604020202020204" pitchFamily="34" charset="0"/>
                <a:cs typeface="Arial" panose="020B0604020202020204" pitchFamily="34" charset="0"/>
              </a:rPr>
              <a:t>Future Environmental Assessment Requirements of the Modified Concept Approval</a:t>
            </a:r>
          </a:p>
          <a:p>
            <a:pPr marL="342900" indent="-342900">
              <a:buFont typeface="+mj-lt"/>
              <a:buAutoNum type="arabicPeriod"/>
            </a:pPr>
            <a:r>
              <a:rPr lang="en-GB" sz="1600" dirty="0">
                <a:latin typeface="Arial" panose="020B0604020202020204" pitchFamily="34" charset="0"/>
                <a:cs typeface="Arial" panose="020B0604020202020204" pitchFamily="34" charset="0"/>
              </a:rPr>
              <a:t>DPE Assessment Report - key issues addressed</a:t>
            </a:r>
          </a:p>
          <a:p>
            <a:pPr marL="342900" indent="-342900">
              <a:buFont typeface="+mj-lt"/>
              <a:buAutoNum type="arabicPeriod"/>
            </a:pPr>
            <a:r>
              <a:rPr lang="en-GB" sz="1600" dirty="0">
                <a:latin typeface="Arial" panose="020B0604020202020204" pitchFamily="34" charset="0"/>
                <a:cs typeface="Arial" panose="020B0604020202020204" pitchFamily="34" charset="0"/>
              </a:rPr>
              <a:t>DPE Assessment Report - key agencies issues addressed</a:t>
            </a:r>
          </a:p>
          <a:p>
            <a:pPr marL="342900" indent="-342900">
              <a:buFont typeface="+mj-lt"/>
              <a:buAutoNum type="arabicPeriod"/>
            </a:pPr>
            <a:r>
              <a:rPr lang="en-GB" sz="1600" dirty="0">
                <a:latin typeface="Arial" panose="020B0604020202020204" pitchFamily="34" charset="0"/>
                <a:cs typeface="Arial" panose="020B0604020202020204" pitchFamily="34" charset="0"/>
              </a:rPr>
              <a:t>Draft conditions proposed by the Proponent for alteration</a:t>
            </a:r>
          </a:p>
          <a:p>
            <a:pPr marL="800100" lvl="1" indent="-342900">
              <a:buFont typeface="+mj-lt"/>
              <a:buAutoNum type="arabicPeriod"/>
            </a:pPr>
            <a:r>
              <a:rPr lang="en-AU" sz="1600" dirty="0">
                <a:latin typeface="Arial" panose="020B0604020202020204" pitchFamily="34" charset="0"/>
                <a:cs typeface="Arial" panose="020B0604020202020204" pitchFamily="34" charset="0"/>
              </a:rPr>
              <a:t>Distinction between Earthworks and Construction </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GB" sz="1600" dirty="0">
                <a:latin typeface="Arial" panose="020B0604020202020204" pitchFamily="34" charset="0"/>
                <a:cs typeface="Arial" panose="020B0604020202020204" pitchFamily="34" charset="0"/>
              </a:rPr>
              <a:t>Conclusion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3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3</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PROPOSAL OVERVIEW</a:t>
            </a:r>
          </a:p>
        </p:txBody>
      </p:sp>
      <p:sp>
        <p:nvSpPr>
          <p:cNvPr id="2" name="TextBox 1"/>
          <p:cNvSpPr txBox="1"/>
          <p:nvPr/>
        </p:nvSpPr>
        <p:spPr>
          <a:xfrm>
            <a:off x="620110" y="1042882"/>
            <a:ext cx="3594538" cy="369332"/>
          </a:xfrm>
          <a:prstGeom prst="rect">
            <a:avLst/>
          </a:prstGeom>
          <a:noFill/>
        </p:spPr>
        <p:txBody>
          <a:bodyPr wrap="square" rtlCol="0">
            <a:spAutoFit/>
          </a:bodyPr>
          <a:lstStyle/>
          <a:p>
            <a:r>
              <a:rPr lang="en-AU" b="1" dirty="0">
                <a:latin typeface="Arial" panose="020B0604020202020204" pitchFamily="34" charset="0"/>
                <a:cs typeface="Arial" panose="020B0604020202020204" pitchFamily="34" charset="0"/>
              </a:rPr>
              <a:t>Built form</a:t>
            </a:r>
          </a:p>
        </p:txBody>
      </p:sp>
      <p:pic>
        <p:nvPicPr>
          <p:cNvPr id="4" name="Picture 3">
            <a:extLst>
              <a:ext uri="{FF2B5EF4-FFF2-40B4-BE49-F238E27FC236}">
                <a16:creationId xmlns:a16="http://schemas.microsoft.com/office/drawing/2014/main" id="{104430B7-E4EC-4EA0-BBE7-C5BAC8B7DB81}"/>
              </a:ext>
            </a:extLst>
          </p:cNvPr>
          <p:cNvPicPr>
            <a:picLocks noChangeAspect="1"/>
          </p:cNvPicPr>
          <p:nvPr/>
        </p:nvPicPr>
        <p:blipFill>
          <a:blip r:embed="rId3"/>
          <a:stretch>
            <a:fillRect/>
          </a:stretch>
        </p:blipFill>
        <p:spPr>
          <a:xfrm>
            <a:off x="2080166" y="1042882"/>
            <a:ext cx="4532242" cy="5793615"/>
          </a:xfrm>
          <a:prstGeom prst="rect">
            <a:avLst/>
          </a:prstGeom>
        </p:spPr>
      </p:pic>
      <p:pic>
        <p:nvPicPr>
          <p:cNvPr id="5" name="Picture 4">
            <a:extLst>
              <a:ext uri="{FF2B5EF4-FFF2-40B4-BE49-F238E27FC236}">
                <a16:creationId xmlns:a16="http://schemas.microsoft.com/office/drawing/2014/main" id="{42D237BA-7749-467B-9F96-1450722FD17A}"/>
              </a:ext>
            </a:extLst>
          </p:cNvPr>
          <p:cNvPicPr>
            <a:picLocks noChangeAspect="1"/>
          </p:cNvPicPr>
          <p:nvPr/>
        </p:nvPicPr>
        <p:blipFill>
          <a:blip r:embed="rId4"/>
          <a:stretch>
            <a:fillRect/>
          </a:stretch>
        </p:blipFill>
        <p:spPr>
          <a:xfrm>
            <a:off x="6655035" y="1042882"/>
            <a:ext cx="2505075" cy="790575"/>
          </a:xfrm>
          <a:prstGeom prst="rect">
            <a:avLst/>
          </a:prstGeom>
        </p:spPr>
      </p:pic>
    </p:spTree>
    <p:extLst>
      <p:ext uri="{BB962C8B-B14F-4D97-AF65-F5344CB8AC3E}">
        <p14:creationId xmlns:p14="http://schemas.microsoft.com/office/powerpoint/2010/main" val="11501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4</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STAGE 2 – PROPOSAL OVERVIEW</a:t>
            </a:r>
          </a:p>
        </p:txBody>
      </p:sp>
      <p:sp>
        <p:nvSpPr>
          <p:cNvPr id="8" name="TextBox 7"/>
          <p:cNvSpPr txBox="1"/>
          <p:nvPr/>
        </p:nvSpPr>
        <p:spPr>
          <a:xfrm>
            <a:off x="560512" y="1042882"/>
            <a:ext cx="8642226" cy="4524315"/>
          </a:xfrm>
          <a:prstGeom prst="rect">
            <a:avLst/>
          </a:prstGeom>
          <a:noFill/>
        </p:spPr>
        <p:txBody>
          <a:bodyPr wrap="square" rtlCol="0">
            <a:spAutoFit/>
          </a:bodyPr>
          <a:lstStyle/>
          <a:p>
            <a:pPr lvl="0"/>
            <a:r>
              <a:rPr lang="en-AU" sz="1600" b="1" dirty="0">
                <a:latin typeface="Arial" panose="020B0604020202020204" pitchFamily="34" charset="0"/>
                <a:cs typeface="Arial" panose="020B0604020202020204" pitchFamily="34" charset="0"/>
              </a:rPr>
              <a:t>Development Description</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Warehousing = 215,000m</a:t>
            </a:r>
            <a:r>
              <a:rPr lang="en-AU" sz="1600" baseline="30000" dirty="0">
                <a:latin typeface="Arial" panose="020B0604020202020204" pitchFamily="34" charset="0"/>
                <a:cs typeface="Arial" panose="020B0604020202020204" pitchFamily="34" charset="0"/>
              </a:rPr>
              <a:t>2</a:t>
            </a:r>
            <a:r>
              <a:rPr lang="en-AU" sz="1600" dirty="0">
                <a:latin typeface="Arial" panose="020B0604020202020204" pitchFamily="34" charset="0"/>
                <a:cs typeface="Arial" panose="020B0604020202020204" pitchFamily="34" charset="0"/>
              </a:rPr>
              <a:t> GFA (+ ancillary offices) </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Freight village = 800m</a:t>
            </a:r>
            <a:r>
              <a:rPr lang="en-AU" sz="1600" baseline="30000" dirty="0">
                <a:latin typeface="Arial" panose="020B0604020202020204" pitchFamily="34" charset="0"/>
                <a:cs typeface="Arial" panose="020B0604020202020204" pitchFamily="34" charset="0"/>
              </a:rPr>
              <a:t>2</a:t>
            </a:r>
            <a:r>
              <a:rPr lang="en-AU" sz="1600" dirty="0">
                <a:latin typeface="Arial" panose="020B0604020202020204" pitchFamily="34" charset="0"/>
                <a:cs typeface="Arial" panose="020B0604020202020204" pitchFamily="34" charset="0"/>
              </a:rPr>
              <a:t> GFA of retail premises </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Upgraded Moorebank Avenue and Anzac Road intersection</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Internal road network</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IMT facility:</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Infrastructure to support 500,000 TEUs</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Nine rail sidings </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Truck processing, holding and loading areas</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Container storage area</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Administration facility, </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Operation of rail link connection to the SSFL (constructed in MPE Stage 1 (SSD 6766))</a:t>
            </a:r>
          </a:p>
          <a:p>
            <a:pPr marL="285750" lvl="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Ancillary supporting infrastructure: </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Stormwater, drainage and flooding infrastructure </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Electrical, water, sewer, telecommunication utilities installation </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Signage and landscaping</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24/7 operation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Interacts with MPW Concept Plan and Stage 1 Early Works (SSD 5066)</a:t>
            </a:r>
          </a:p>
        </p:txBody>
      </p:sp>
    </p:spTree>
    <p:extLst>
      <p:ext uri="{BB962C8B-B14F-4D97-AF65-F5344CB8AC3E}">
        <p14:creationId xmlns:p14="http://schemas.microsoft.com/office/powerpoint/2010/main" val="252301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5</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CONCEPT FUTURE ENVIRONMENTAL ASSESSMENT REQUIREMENTS</a:t>
            </a:r>
          </a:p>
        </p:txBody>
      </p:sp>
      <p:sp>
        <p:nvSpPr>
          <p:cNvPr id="8" name="TextBox 7"/>
          <p:cNvSpPr txBox="1"/>
          <p:nvPr/>
        </p:nvSpPr>
        <p:spPr>
          <a:xfrm>
            <a:off x="571145" y="1042882"/>
            <a:ext cx="8642226" cy="830997"/>
          </a:xfrm>
          <a:prstGeom prst="rect">
            <a:avLst/>
          </a:prstGeom>
          <a:noFill/>
        </p:spPr>
        <p:txBody>
          <a:bodyPr wrap="square" rtlCol="0">
            <a:spAutoFit/>
          </a:bodyPr>
          <a:lstStyle/>
          <a:p>
            <a:pPr lvl="0"/>
            <a:r>
              <a:rPr lang="en-US" sz="1600" b="1" dirty="0">
                <a:latin typeface="Arial" panose="020B0604020202020204" pitchFamily="34" charset="0"/>
                <a:cs typeface="Arial" panose="020B0604020202020204" pitchFamily="34" charset="0"/>
              </a:rPr>
              <a:t>MPW Modified Concept requirements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Future assessment requirements were also used as the SEARs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EIS provided full assessment, updated as part of RtS for Proposal amendments</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46515351"/>
              </p:ext>
            </p:extLst>
          </p:nvPr>
        </p:nvGraphicFramePr>
        <p:xfrm>
          <a:off x="660904" y="1917031"/>
          <a:ext cx="8613875" cy="4572000"/>
        </p:xfrm>
        <a:graphic>
          <a:graphicData uri="http://schemas.openxmlformats.org/drawingml/2006/table">
            <a:tbl>
              <a:tblPr firstRow="1" bandRow="1">
                <a:tableStyleId>{5C22544A-7EE6-4342-B048-85BDC9FD1C3A}</a:tableStyleId>
              </a:tblPr>
              <a:tblGrid>
                <a:gridCol w="1624914">
                  <a:extLst>
                    <a:ext uri="{9D8B030D-6E8A-4147-A177-3AD203B41FA5}">
                      <a16:colId xmlns:a16="http://schemas.microsoft.com/office/drawing/2014/main" val="3813688685"/>
                    </a:ext>
                  </a:extLst>
                </a:gridCol>
                <a:gridCol w="2932709">
                  <a:extLst>
                    <a:ext uri="{9D8B030D-6E8A-4147-A177-3AD203B41FA5}">
                      <a16:colId xmlns:a16="http://schemas.microsoft.com/office/drawing/2014/main" val="18971713"/>
                    </a:ext>
                  </a:extLst>
                </a:gridCol>
                <a:gridCol w="4056252">
                  <a:extLst>
                    <a:ext uri="{9D8B030D-6E8A-4147-A177-3AD203B41FA5}">
                      <a16:colId xmlns:a16="http://schemas.microsoft.com/office/drawing/2014/main" val="842746980"/>
                    </a:ext>
                  </a:extLst>
                </a:gridCol>
              </a:tblGrid>
              <a:tr h="370840">
                <a:tc>
                  <a:txBody>
                    <a:bodyPr/>
                    <a:lstStyle/>
                    <a:p>
                      <a:r>
                        <a:rPr lang="en-AU" sz="1200" dirty="0">
                          <a:latin typeface="Arial" panose="020B0604020202020204" pitchFamily="34" charset="0"/>
                          <a:cs typeface="Arial" panose="020B0604020202020204" pitchFamily="34" charset="0"/>
                        </a:rPr>
                        <a:t>Future</a:t>
                      </a:r>
                      <a:r>
                        <a:rPr lang="en-AU" sz="1200" baseline="0" dirty="0">
                          <a:latin typeface="Arial" panose="020B0604020202020204" pitchFamily="34" charset="0"/>
                          <a:cs typeface="Arial" panose="020B0604020202020204" pitchFamily="34" charset="0"/>
                        </a:rPr>
                        <a:t> assessment requirement</a:t>
                      </a:r>
                      <a:endParaRPr lang="en-AU" sz="1200" dirty="0">
                        <a:latin typeface="Arial" panose="020B0604020202020204" pitchFamily="34" charset="0"/>
                        <a:cs typeface="Arial" panose="020B0604020202020204" pitchFamily="34" charset="0"/>
                      </a:endParaRPr>
                    </a:p>
                  </a:txBody>
                  <a:tcPr>
                    <a:solidFill>
                      <a:srgbClr val="B3D78D"/>
                    </a:solidFill>
                  </a:tcPr>
                </a:tc>
                <a:tc>
                  <a:txBody>
                    <a:bodyPr/>
                    <a:lstStyle/>
                    <a:p>
                      <a:r>
                        <a:rPr lang="en-AU" sz="1200" dirty="0">
                          <a:latin typeface="Arial" panose="020B0604020202020204" pitchFamily="34" charset="0"/>
                          <a:cs typeface="Arial" panose="020B0604020202020204" pitchFamily="34" charset="0"/>
                        </a:rPr>
                        <a:t>Outline</a:t>
                      </a:r>
                    </a:p>
                  </a:txBody>
                  <a:tcPr>
                    <a:solidFill>
                      <a:srgbClr val="B3D78D"/>
                    </a:solidFill>
                  </a:tcPr>
                </a:tc>
                <a:tc>
                  <a:txBody>
                    <a:bodyPr/>
                    <a:lstStyle/>
                    <a:p>
                      <a:r>
                        <a:rPr lang="en-AU" sz="1200" dirty="0">
                          <a:latin typeface="Arial" panose="020B0604020202020204" pitchFamily="34" charset="0"/>
                          <a:cs typeface="Arial" panose="020B0604020202020204" pitchFamily="34" charset="0"/>
                        </a:rPr>
                        <a:t>Where</a:t>
                      </a:r>
                      <a:r>
                        <a:rPr lang="en-AU" sz="1200" baseline="0" dirty="0">
                          <a:latin typeface="Arial" panose="020B0604020202020204" pitchFamily="34" charset="0"/>
                          <a:cs typeface="Arial" panose="020B0604020202020204" pitchFamily="34" charset="0"/>
                        </a:rPr>
                        <a:t> addressed</a:t>
                      </a:r>
                      <a:endParaRPr lang="en-AU" sz="1200" dirty="0">
                        <a:latin typeface="Arial" panose="020B0604020202020204" pitchFamily="34" charset="0"/>
                        <a:cs typeface="Arial" panose="020B0604020202020204" pitchFamily="34" charset="0"/>
                      </a:endParaRPr>
                    </a:p>
                  </a:txBody>
                  <a:tcPr>
                    <a:solidFill>
                      <a:srgbClr val="B3D78D"/>
                    </a:solidFill>
                  </a:tcPr>
                </a:tc>
                <a:extLst>
                  <a:ext uri="{0D108BD9-81ED-4DB2-BD59-A6C34878D82A}">
                    <a16:rowId xmlns:a16="http://schemas.microsoft.com/office/drawing/2014/main" val="1419829419"/>
                  </a:ext>
                </a:extLst>
              </a:tr>
              <a:tr h="370840">
                <a:tc>
                  <a:txBody>
                    <a:bodyPr/>
                    <a:lstStyle/>
                    <a:p>
                      <a:r>
                        <a:rPr lang="en-AU" sz="1200" dirty="0">
                          <a:latin typeface="Arial" panose="020B0604020202020204" pitchFamily="34" charset="0"/>
                          <a:cs typeface="Arial" panose="020B0604020202020204" pitchFamily="34" charset="0"/>
                        </a:rPr>
                        <a:t>General requirements</a:t>
                      </a:r>
                    </a:p>
                  </a:txBody>
                  <a:tcPr/>
                </a:tc>
                <a:tc>
                  <a:txBody>
                    <a:bodyPr/>
                    <a:lstStyle/>
                    <a:p>
                      <a:r>
                        <a:rPr lang="en-US" sz="1200" dirty="0">
                          <a:latin typeface="Arial" panose="020B0604020202020204" pitchFamily="34" charset="0"/>
                          <a:cs typeface="Arial" panose="020B0604020202020204" pitchFamily="34" charset="0"/>
                        </a:rPr>
                        <a:t>Demonstration of consistency with Concept Approval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a:t>
                      </a:r>
                    </a:p>
                  </a:txBody>
                  <a:tcPr/>
                </a:tc>
                <a:extLst>
                  <a:ext uri="{0D108BD9-81ED-4DB2-BD59-A6C34878D82A}">
                    <a16:rowId xmlns:a16="http://schemas.microsoft.com/office/drawing/2014/main" val="3568477959"/>
                  </a:ext>
                </a:extLst>
              </a:tr>
              <a:tr h="370840">
                <a:tc>
                  <a:txBody>
                    <a:bodyPr/>
                    <a:lstStyle/>
                    <a:p>
                      <a:r>
                        <a:rPr lang="en-AU" sz="1200" dirty="0">
                          <a:latin typeface="Arial" panose="020B0604020202020204" pitchFamily="34" charset="0"/>
                          <a:cs typeface="Arial" panose="020B0604020202020204" pitchFamily="34" charset="0"/>
                        </a:rPr>
                        <a:t>Air Quality</a:t>
                      </a:r>
                    </a:p>
                  </a:txBody>
                  <a:tcPr/>
                </a:tc>
                <a:tc>
                  <a:txBody>
                    <a:bodyPr/>
                    <a:lstStyle/>
                    <a:p>
                      <a:r>
                        <a:rPr lang="en-US" sz="1200" dirty="0">
                          <a:latin typeface="Arial" panose="020B0604020202020204" pitchFamily="34" charset="0"/>
                          <a:cs typeface="Arial" panose="020B0604020202020204" pitchFamily="34" charset="0"/>
                        </a:rPr>
                        <a:t>Air quality impact assessment (dust and emissions)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Air Quality Impact Assessment (and Management Plans)</a:t>
                      </a:r>
                    </a:p>
                  </a:txBody>
                  <a:tcPr/>
                </a:tc>
                <a:extLst>
                  <a:ext uri="{0D108BD9-81ED-4DB2-BD59-A6C34878D82A}">
                    <a16:rowId xmlns:a16="http://schemas.microsoft.com/office/drawing/2014/main" val="2743702696"/>
                  </a:ext>
                </a:extLst>
              </a:tr>
              <a:tr h="370840">
                <a:tc>
                  <a:txBody>
                    <a:bodyPr/>
                    <a:lstStyle/>
                    <a:p>
                      <a:r>
                        <a:rPr lang="en-AU" sz="1200" dirty="0">
                          <a:latin typeface="Arial" panose="020B0604020202020204" pitchFamily="34" charset="0"/>
                          <a:cs typeface="Arial" panose="020B0604020202020204" pitchFamily="34" charset="0"/>
                        </a:rPr>
                        <a:t>Traffic</a:t>
                      </a:r>
                      <a:r>
                        <a:rPr lang="en-AU" sz="1200" baseline="0" dirty="0">
                          <a:latin typeface="Arial" panose="020B0604020202020204" pitchFamily="34" charset="0"/>
                          <a:cs typeface="Arial" panose="020B0604020202020204" pitchFamily="34" charset="0"/>
                        </a:rPr>
                        <a:t> and Transport</a:t>
                      </a:r>
                      <a:endParaRPr lang="en-AU"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Construction and operational assessment (generation, safety, geometry and intersection impact)</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Construction / Operational Traffic Impact Assessments (and Management Plans)</a:t>
                      </a:r>
                    </a:p>
                  </a:txBody>
                  <a:tcPr/>
                </a:tc>
                <a:extLst>
                  <a:ext uri="{0D108BD9-81ED-4DB2-BD59-A6C34878D82A}">
                    <a16:rowId xmlns:a16="http://schemas.microsoft.com/office/drawing/2014/main" val="2803151752"/>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Rail</a:t>
                      </a:r>
                    </a:p>
                  </a:txBody>
                  <a:tcPr/>
                </a:tc>
                <a:tc>
                  <a:txBody>
                    <a:bodyPr/>
                    <a:lstStyle/>
                    <a:p>
                      <a:r>
                        <a:rPr lang="en-US" sz="1200" dirty="0">
                          <a:latin typeface="Arial" panose="020B0604020202020204" pitchFamily="34" charset="0"/>
                          <a:cs typeface="Arial" panose="020B0604020202020204" pitchFamily="34" charset="0"/>
                        </a:rPr>
                        <a:t>Design and engineering drawings of rail sidings and connections to rail link, and train operating plans</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Rail Access Report and Drawings </a:t>
                      </a:r>
                    </a:p>
                  </a:txBody>
                  <a:tcPr/>
                </a:tc>
                <a:extLst>
                  <a:ext uri="{0D108BD9-81ED-4DB2-BD59-A6C34878D82A}">
                    <a16:rowId xmlns:a16="http://schemas.microsoft.com/office/drawing/2014/main" val="57508350"/>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Noise &amp; Vibration</a:t>
                      </a:r>
                    </a:p>
                  </a:txBody>
                  <a:tcPr/>
                </a:tc>
                <a:tc>
                  <a:txBody>
                    <a:bodyPr/>
                    <a:lstStyle/>
                    <a:p>
                      <a:r>
                        <a:rPr lang="en-US" sz="1200" dirty="0">
                          <a:latin typeface="Arial" panose="020B0604020202020204" pitchFamily="34" charset="0"/>
                          <a:cs typeface="Arial" panose="020B0604020202020204" pitchFamily="34" charset="0"/>
                        </a:rPr>
                        <a:t>Noise and vibration on surrounding receivers (construction and operation)</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Construction / Operational Noise and Vibration Impact Assessments (and Management Plans)</a:t>
                      </a:r>
                    </a:p>
                  </a:txBody>
                  <a:tcPr/>
                </a:tc>
                <a:extLst>
                  <a:ext uri="{0D108BD9-81ED-4DB2-BD59-A6C34878D82A}">
                    <a16:rowId xmlns:a16="http://schemas.microsoft.com/office/drawing/2014/main" val="906013732"/>
                  </a:ext>
                </a:extLst>
              </a:tr>
              <a:tr h="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Soil &amp; Water</a:t>
                      </a:r>
                    </a:p>
                  </a:txBody>
                  <a:tcPr/>
                </a:tc>
                <a:tc>
                  <a:txBody>
                    <a:bodyPr/>
                    <a:lstStyle/>
                    <a:p>
                      <a:r>
                        <a:rPr lang="en-US" sz="1200" dirty="0">
                          <a:latin typeface="Arial" panose="020B0604020202020204" pitchFamily="34" charset="0"/>
                          <a:cs typeface="Arial" panose="020B0604020202020204" pitchFamily="34" charset="0"/>
                        </a:rPr>
                        <a:t>Impacts on water quality and flooding</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Stormwater and Flooding Report and Civil Design Plans (and Management Plans)</a:t>
                      </a:r>
                    </a:p>
                  </a:txBody>
                  <a:tcPr/>
                </a:tc>
                <a:extLst>
                  <a:ext uri="{0D108BD9-81ED-4DB2-BD59-A6C34878D82A}">
                    <a16:rowId xmlns:a16="http://schemas.microsoft.com/office/drawing/2014/main" val="519301887"/>
                  </a:ext>
                </a:extLst>
              </a:tr>
              <a:tr h="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Heritage</a:t>
                      </a:r>
                    </a:p>
                  </a:txBody>
                  <a:tcPr/>
                </a:tc>
                <a:tc>
                  <a:txBody>
                    <a:bodyPr/>
                    <a:lstStyle/>
                    <a:p>
                      <a:r>
                        <a:rPr lang="en-US" sz="1200" dirty="0">
                          <a:latin typeface="Arial" panose="020B0604020202020204" pitchFamily="34" charset="0"/>
                          <a:cs typeface="Arial" panose="020B0604020202020204" pitchFamily="34" charset="0"/>
                        </a:rPr>
                        <a:t>Aboriginal and Non-Aboriginal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Aboriginal / Non-Aboriginal Impact Assessments </a:t>
                      </a:r>
                    </a:p>
                  </a:txBody>
                  <a:tcPr/>
                </a:tc>
                <a:extLst>
                  <a:ext uri="{0D108BD9-81ED-4DB2-BD59-A6C34878D82A}">
                    <a16:rowId xmlns:a16="http://schemas.microsoft.com/office/drawing/2014/main" val="1791452244"/>
                  </a:ext>
                </a:extLst>
              </a:tr>
            </a:tbl>
          </a:graphicData>
        </a:graphic>
      </p:graphicFrame>
    </p:spTree>
    <p:extLst>
      <p:ext uri="{BB962C8B-B14F-4D97-AF65-F5344CB8AC3E}">
        <p14:creationId xmlns:p14="http://schemas.microsoft.com/office/powerpoint/2010/main" val="5349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6</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CONCEPT FUTURE ENVIRONMENTAL ASSESSMENT REQUIREMENTS</a:t>
            </a:r>
          </a:p>
        </p:txBody>
      </p:sp>
      <p:graphicFrame>
        <p:nvGraphicFramePr>
          <p:cNvPr id="3" name="Table 2"/>
          <p:cNvGraphicFramePr>
            <a:graphicFrameLocks noGrp="1"/>
          </p:cNvGraphicFramePr>
          <p:nvPr>
            <p:extLst>
              <p:ext uri="{D42A27DB-BD31-4B8C-83A1-F6EECF244321}">
                <p14:modId xmlns:p14="http://schemas.microsoft.com/office/powerpoint/2010/main" val="2614018489"/>
              </p:ext>
            </p:extLst>
          </p:nvPr>
        </p:nvGraphicFramePr>
        <p:xfrm>
          <a:off x="588862" y="1381756"/>
          <a:ext cx="8725259" cy="4577080"/>
        </p:xfrm>
        <a:graphic>
          <a:graphicData uri="http://schemas.openxmlformats.org/drawingml/2006/table">
            <a:tbl>
              <a:tblPr firstRow="1" bandRow="1">
                <a:tableStyleId>{5C22544A-7EE6-4342-B048-85BDC9FD1C3A}</a:tableStyleId>
              </a:tblPr>
              <a:tblGrid>
                <a:gridCol w="1624914">
                  <a:extLst>
                    <a:ext uri="{9D8B030D-6E8A-4147-A177-3AD203B41FA5}">
                      <a16:colId xmlns:a16="http://schemas.microsoft.com/office/drawing/2014/main" val="3813688685"/>
                    </a:ext>
                  </a:extLst>
                </a:gridCol>
                <a:gridCol w="3868047">
                  <a:extLst>
                    <a:ext uri="{9D8B030D-6E8A-4147-A177-3AD203B41FA5}">
                      <a16:colId xmlns:a16="http://schemas.microsoft.com/office/drawing/2014/main" val="18971713"/>
                    </a:ext>
                  </a:extLst>
                </a:gridCol>
                <a:gridCol w="3232298">
                  <a:extLst>
                    <a:ext uri="{9D8B030D-6E8A-4147-A177-3AD203B41FA5}">
                      <a16:colId xmlns:a16="http://schemas.microsoft.com/office/drawing/2014/main" val="842746980"/>
                    </a:ext>
                  </a:extLst>
                </a:gridCol>
              </a:tblGrid>
              <a:tr h="370840">
                <a:tc>
                  <a:txBody>
                    <a:bodyPr/>
                    <a:lstStyle/>
                    <a:p>
                      <a:r>
                        <a:rPr lang="en-AU" sz="1200" dirty="0">
                          <a:latin typeface="Arial" panose="020B0604020202020204" pitchFamily="34" charset="0"/>
                          <a:cs typeface="Arial" panose="020B0604020202020204" pitchFamily="34" charset="0"/>
                        </a:rPr>
                        <a:t>Future</a:t>
                      </a:r>
                      <a:r>
                        <a:rPr lang="en-AU" sz="1200" baseline="0" dirty="0">
                          <a:latin typeface="Arial" panose="020B0604020202020204" pitchFamily="34" charset="0"/>
                          <a:cs typeface="Arial" panose="020B0604020202020204" pitchFamily="34" charset="0"/>
                        </a:rPr>
                        <a:t> assessment requirement</a:t>
                      </a:r>
                      <a:endParaRPr lang="en-AU" sz="1200" dirty="0">
                        <a:latin typeface="Arial" panose="020B0604020202020204" pitchFamily="34" charset="0"/>
                        <a:cs typeface="Arial" panose="020B0604020202020204" pitchFamily="34" charset="0"/>
                      </a:endParaRPr>
                    </a:p>
                  </a:txBody>
                  <a:tcPr>
                    <a:solidFill>
                      <a:srgbClr val="B3D78D"/>
                    </a:solidFill>
                  </a:tcPr>
                </a:tc>
                <a:tc>
                  <a:txBody>
                    <a:bodyPr/>
                    <a:lstStyle/>
                    <a:p>
                      <a:r>
                        <a:rPr lang="en-AU" sz="1200" dirty="0">
                          <a:latin typeface="Arial" panose="020B0604020202020204" pitchFamily="34" charset="0"/>
                          <a:cs typeface="Arial" panose="020B0604020202020204" pitchFamily="34" charset="0"/>
                        </a:rPr>
                        <a:t>Outline</a:t>
                      </a:r>
                    </a:p>
                  </a:txBody>
                  <a:tcPr>
                    <a:solidFill>
                      <a:srgbClr val="B3D78D"/>
                    </a:solidFill>
                  </a:tcPr>
                </a:tc>
                <a:tc>
                  <a:txBody>
                    <a:bodyPr/>
                    <a:lstStyle/>
                    <a:p>
                      <a:r>
                        <a:rPr lang="en-AU" sz="1200" dirty="0">
                          <a:latin typeface="Arial" panose="020B0604020202020204" pitchFamily="34" charset="0"/>
                          <a:cs typeface="Arial" panose="020B0604020202020204" pitchFamily="34" charset="0"/>
                        </a:rPr>
                        <a:t>Where</a:t>
                      </a:r>
                      <a:r>
                        <a:rPr lang="en-AU" sz="1200" baseline="0" dirty="0">
                          <a:latin typeface="Arial" panose="020B0604020202020204" pitchFamily="34" charset="0"/>
                          <a:cs typeface="Arial" panose="020B0604020202020204" pitchFamily="34" charset="0"/>
                        </a:rPr>
                        <a:t> addressed</a:t>
                      </a:r>
                      <a:endParaRPr lang="en-AU" sz="1200" dirty="0">
                        <a:latin typeface="Arial" panose="020B0604020202020204" pitchFamily="34" charset="0"/>
                        <a:cs typeface="Arial" panose="020B0604020202020204" pitchFamily="34" charset="0"/>
                      </a:endParaRPr>
                    </a:p>
                  </a:txBody>
                  <a:tcPr>
                    <a:solidFill>
                      <a:srgbClr val="B3D78D"/>
                    </a:solidFill>
                  </a:tcPr>
                </a:tc>
                <a:extLst>
                  <a:ext uri="{0D108BD9-81ED-4DB2-BD59-A6C34878D82A}">
                    <a16:rowId xmlns:a16="http://schemas.microsoft.com/office/drawing/2014/main" val="1419829419"/>
                  </a:ext>
                </a:extLst>
              </a:tr>
              <a:tr h="370840">
                <a:tc>
                  <a:txBody>
                    <a:bodyPr/>
                    <a:lstStyle/>
                    <a:p>
                      <a:pPr marL="0" algn="l" defTabSz="742950" rtl="0" eaLnBrk="1" latinLnBrk="0" hangingPunct="1"/>
                      <a:r>
                        <a:rPr lang="en-US" sz="1200" kern="1200" baseline="0" dirty="0">
                          <a:solidFill>
                            <a:schemeClr val="dk1"/>
                          </a:solidFill>
                          <a:latin typeface="Arial" panose="020B0604020202020204" pitchFamily="34" charset="0"/>
                          <a:ea typeface="+mn-ea"/>
                          <a:cs typeface="Arial" panose="020B0604020202020204" pitchFamily="34" charset="0"/>
                        </a:rPr>
                        <a:t>Visual Amenity, Urban Design and Landscaping</a:t>
                      </a:r>
                      <a:endParaRPr lang="en-AU" sz="12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Visual impacts and landscape design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Architectural plans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Landscape Design Statement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Visual Impact Assessment</a:t>
                      </a:r>
                    </a:p>
                  </a:txBody>
                  <a:tcPr/>
                </a:tc>
                <a:extLst>
                  <a:ext uri="{0D108BD9-81ED-4DB2-BD59-A6C34878D82A}">
                    <a16:rowId xmlns:a16="http://schemas.microsoft.com/office/drawing/2014/main" val="2743702696"/>
                  </a:ext>
                </a:extLst>
              </a:tr>
              <a:tr h="370840">
                <a:tc>
                  <a:txBody>
                    <a:bodyPr/>
                    <a:lstStyle/>
                    <a:p>
                      <a:pPr marL="0" algn="l" defTabSz="742950" rtl="0" eaLnBrk="1" latinLnBrk="0" hangingPunct="1"/>
                      <a:r>
                        <a:rPr lang="en-AU" sz="1200" kern="1200" baseline="0" dirty="0">
                          <a:solidFill>
                            <a:schemeClr val="dk1"/>
                          </a:solidFill>
                          <a:latin typeface="Arial" panose="020B0604020202020204" pitchFamily="34" charset="0"/>
                          <a:ea typeface="+mn-ea"/>
                          <a:cs typeface="Arial" panose="020B0604020202020204" pitchFamily="34" charset="0"/>
                        </a:rPr>
                        <a:t>Biodiversity</a:t>
                      </a:r>
                    </a:p>
                  </a:txBody>
                  <a:tcPr/>
                </a:tc>
                <a:tc>
                  <a:txBody>
                    <a:bodyPr/>
                    <a:lstStyle/>
                    <a:p>
                      <a:r>
                        <a:rPr lang="en-US" sz="1200" dirty="0">
                          <a:latin typeface="Arial" panose="020B0604020202020204" pitchFamily="34" charset="0"/>
                          <a:cs typeface="Arial" panose="020B0604020202020204" pitchFamily="34" charset="0"/>
                        </a:rPr>
                        <a:t>Impacts on threatened species and communities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Biodiversity Assessment Report</a:t>
                      </a:r>
                    </a:p>
                  </a:txBody>
                  <a:tcPr/>
                </a:tc>
                <a:extLst>
                  <a:ext uri="{0D108BD9-81ED-4DB2-BD59-A6C34878D82A}">
                    <a16:rowId xmlns:a16="http://schemas.microsoft.com/office/drawing/2014/main" val="1522144485"/>
                  </a:ext>
                </a:extLst>
              </a:tr>
              <a:tr h="370840">
                <a:tc>
                  <a:txBody>
                    <a:bodyPr/>
                    <a:lstStyle/>
                    <a:p>
                      <a:r>
                        <a:rPr lang="en-AU" sz="1200" dirty="0">
                          <a:latin typeface="Arial" panose="020B0604020202020204" pitchFamily="34" charset="0"/>
                          <a:cs typeface="Arial" panose="020B0604020202020204" pitchFamily="34" charset="0"/>
                        </a:rPr>
                        <a:t>Contamination</a:t>
                      </a:r>
                    </a:p>
                  </a:txBody>
                  <a:tcPr/>
                </a:tc>
                <a:tc>
                  <a:txBody>
                    <a:bodyPr/>
                    <a:lstStyle/>
                    <a:p>
                      <a:r>
                        <a:rPr lang="en-US" sz="1200" dirty="0">
                          <a:latin typeface="Arial" panose="020B0604020202020204" pitchFamily="34" charset="0"/>
                          <a:cs typeface="Arial" panose="020B0604020202020204" pitchFamily="34" charset="0"/>
                        </a:rPr>
                        <a:t>Contamination assessment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 RtS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Contamination Summary Report / Geotechnical Report </a:t>
                      </a:r>
                    </a:p>
                  </a:txBody>
                  <a:tcPr/>
                </a:tc>
                <a:extLst>
                  <a:ext uri="{0D108BD9-81ED-4DB2-BD59-A6C34878D82A}">
                    <a16:rowId xmlns:a16="http://schemas.microsoft.com/office/drawing/2014/main" val="2803151752"/>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Hazard and Risks</a:t>
                      </a:r>
                    </a:p>
                  </a:txBody>
                  <a:tcPr/>
                </a:tc>
                <a:tc>
                  <a:txBody>
                    <a:bodyPr/>
                    <a:lstStyle/>
                    <a:p>
                      <a:r>
                        <a:rPr lang="en-US" sz="1200" dirty="0">
                          <a:latin typeface="Arial" panose="020B0604020202020204" pitchFamily="34" charset="0"/>
                          <a:cs typeface="Arial" panose="020B0604020202020204" pitchFamily="34" charset="0"/>
                        </a:rPr>
                        <a:t>Risk screening prepared in accordance with SEPP 33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Hazard and risk assessment (EIS section) </a:t>
                      </a:r>
                    </a:p>
                  </a:txBody>
                  <a:tcPr/>
                </a:tc>
                <a:extLst>
                  <a:ext uri="{0D108BD9-81ED-4DB2-BD59-A6C34878D82A}">
                    <a16:rowId xmlns:a16="http://schemas.microsoft.com/office/drawing/2014/main" val="57508350"/>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Masterplan </a:t>
                      </a:r>
                    </a:p>
                  </a:txBody>
                  <a:tcPr/>
                </a:tc>
                <a:tc>
                  <a:txBody>
                    <a:bodyPr/>
                    <a:lstStyle/>
                    <a:p>
                      <a:r>
                        <a:rPr lang="en-US" sz="1200" dirty="0">
                          <a:latin typeface="Arial" panose="020B0604020202020204" pitchFamily="34" charset="0"/>
                          <a:cs typeface="Arial" panose="020B0604020202020204" pitchFamily="34" charset="0"/>
                        </a:rPr>
                        <a:t>Consideration of relationships and connectivity with MPE and surrounding areas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EIS </a:t>
                      </a:r>
                    </a:p>
                  </a:txBody>
                  <a:tcPr/>
                </a:tc>
                <a:extLst>
                  <a:ext uri="{0D108BD9-81ED-4DB2-BD59-A6C34878D82A}">
                    <a16:rowId xmlns:a16="http://schemas.microsoft.com/office/drawing/2014/main" val="2963913005"/>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Waste </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Management of liquid and non-liquid waste generated by the Proposal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Waste Management Plan </a:t>
                      </a:r>
                    </a:p>
                  </a:txBody>
                  <a:tcPr/>
                </a:tc>
                <a:extLst>
                  <a:ext uri="{0D108BD9-81ED-4DB2-BD59-A6C34878D82A}">
                    <a16:rowId xmlns:a16="http://schemas.microsoft.com/office/drawing/2014/main" val="2255697498"/>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Bushfire Management </a:t>
                      </a:r>
                    </a:p>
                  </a:txBody>
                  <a:tcPr/>
                </a:tc>
                <a:tc>
                  <a:txBody>
                    <a:bodyPr/>
                    <a:lstStyle/>
                    <a:p>
                      <a:r>
                        <a:rPr lang="en-US" sz="1200" dirty="0">
                          <a:latin typeface="Arial" panose="020B0604020202020204" pitchFamily="34" charset="0"/>
                          <a:cs typeface="Arial" panose="020B0604020202020204" pitchFamily="34" charset="0"/>
                        </a:rPr>
                        <a:t>Bushfire risk assessment in accordance with the </a:t>
                      </a:r>
                      <a:r>
                        <a:rPr lang="en-US" sz="1200" i="1" dirty="0">
                          <a:latin typeface="Arial" panose="020B0604020202020204" pitchFamily="34" charset="0"/>
                          <a:cs typeface="Arial" panose="020B0604020202020204" pitchFamily="34" charset="0"/>
                        </a:rPr>
                        <a:t>Planning for Bushfire 2006 </a:t>
                      </a:r>
                      <a:endParaRPr lang="en-US" sz="12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Bushfire impact assessment (EIS section) </a:t>
                      </a:r>
                    </a:p>
                  </a:txBody>
                  <a:tcPr/>
                </a:tc>
                <a:extLst>
                  <a:ext uri="{0D108BD9-81ED-4DB2-BD59-A6C34878D82A}">
                    <a16:rowId xmlns:a16="http://schemas.microsoft.com/office/drawing/2014/main" val="4046064824"/>
                  </a:ext>
                </a:extLst>
              </a:tr>
              <a:tr h="370840">
                <a:tc>
                  <a:txBody>
                    <a:bodyPr/>
                    <a:lstStyle/>
                    <a:p>
                      <a:r>
                        <a:rPr lang="en-AU" sz="1200" kern="1200" baseline="0" dirty="0">
                          <a:solidFill>
                            <a:schemeClr val="dk1"/>
                          </a:solidFill>
                          <a:latin typeface="Arial" panose="020B0604020202020204" pitchFamily="34" charset="0"/>
                          <a:ea typeface="+mn-ea"/>
                          <a:cs typeface="Arial" panose="020B0604020202020204" pitchFamily="34" charset="0"/>
                        </a:rPr>
                        <a:t>Environmental Risk Analysis </a:t>
                      </a:r>
                    </a:p>
                  </a:txBody>
                  <a:tcPr/>
                </a:tc>
                <a:tc>
                  <a:txBody>
                    <a:bodyPr/>
                    <a:lstStyle/>
                    <a:p>
                      <a:r>
                        <a:rPr lang="en-US" sz="1200" dirty="0">
                          <a:latin typeface="Arial" panose="020B0604020202020204" pitchFamily="34" charset="0"/>
                          <a:cs typeface="Arial" panose="020B0604020202020204" pitchFamily="34" charset="0"/>
                        </a:rPr>
                        <a:t>Consideration of environmental risks and appropriate mitigation measures </a:t>
                      </a:r>
                    </a:p>
                  </a:txBody>
                  <a:tcPr/>
                </a:tc>
                <a:tc>
                  <a: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Environmental risk assessment (EIS section)</a:t>
                      </a:r>
                    </a:p>
                  </a:txBody>
                  <a:tcPr/>
                </a:tc>
                <a:extLst>
                  <a:ext uri="{0D108BD9-81ED-4DB2-BD59-A6C34878D82A}">
                    <a16:rowId xmlns:a16="http://schemas.microsoft.com/office/drawing/2014/main" val="2096265492"/>
                  </a:ext>
                </a:extLst>
              </a:tr>
            </a:tbl>
          </a:graphicData>
        </a:graphic>
      </p:graphicFrame>
      <p:sp>
        <p:nvSpPr>
          <p:cNvPr id="7" name="TextBox 6">
            <a:extLst>
              <a:ext uri="{FF2B5EF4-FFF2-40B4-BE49-F238E27FC236}">
                <a16:creationId xmlns:a16="http://schemas.microsoft.com/office/drawing/2014/main" id="{5AB46A8E-B553-46DA-A6F4-E18FFE7055F0}"/>
              </a:ext>
            </a:extLst>
          </p:cNvPr>
          <p:cNvSpPr txBox="1"/>
          <p:nvPr/>
        </p:nvSpPr>
        <p:spPr>
          <a:xfrm>
            <a:off x="571145" y="1042882"/>
            <a:ext cx="8642226" cy="338554"/>
          </a:xfrm>
          <a:prstGeom prst="rect">
            <a:avLst/>
          </a:prstGeom>
          <a:noFill/>
        </p:spPr>
        <p:txBody>
          <a:bodyPr wrap="square" rtlCol="0">
            <a:spAutoFit/>
          </a:bodyPr>
          <a:lstStyle/>
          <a:p>
            <a:pPr lvl="0"/>
            <a:r>
              <a:rPr lang="en-US" sz="1600" b="1" dirty="0">
                <a:latin typeface="Arial" panose="020B0604020202020204" pitchFamily="34" charset="0"/>
                <a:cs typeface="Arial" panose="020B0604020202020204" pitchFamily="34" charset="0"/>
              </a:rPr>
              <a:t>MPW Modified Concept requirements</a:t>
            </a:r>
            <a:endParaRPr lang="en-AU" dirty="0"/>
          </a:p>
        </p:txBody>
      </p:sp>
    </p:spTree>
    <p:extLst>
      <p:ext uri="{BB962C8B-B14F-4D97-AF65-F5344CB8AC3E}">
        <p14:creationId xmlns:p14="http://schemas.microsoft.com/office/powerpoint/2010/main" val="112141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7</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CONCEPT FUTURE ENVIRONMENTAL ASSESSMENT REQUIREMENTS</a:t>
            </a:r>
          </a:p>
        </p:txBody>
      </p:sp>
      <p:sp>
        <p:nvSpPr>
          <p:cNvPr id="8" name="TextBox 7"/>
          <p:cNvSpPr txBox="1"/>
          <p:nvPr/>
        </p:nvSpPr>
        <p:spPr>
          <a:xfrm>
            <a:off x="560512" y="1042882"/>
            <a:ext cx="8642226" cy="1815882"/>
          </a:xfrm>
          <a:prstGeom prst="rect">
            <a:avLst/>
          </a:prstGeom>
          <a:noFill/>
        </p:spPr>
        <p:txBody>
          <a:bodyPr wrap="square" rtlCol="0">
            <a:spAutoFit/>
          </a:bodyPr>
          <a:lstStyle/>
          <a:p>
            <a:pPr lvl="0"/>
            <a:r>
              <a:rPr lang="en-US" sz="1600" b="1" dirty="0">
                <a:latin typeface="Arial" panose="020B0604020202020204" pitchFamily="34" charset="0"/>
                <a:cs typeface="Arial" panose="020B0604020202020204" pitchFamily="34" charset="0"/>
              </a:rPr>
              <a:t>MPW Modified Concept requirements</a:t>
            </a:r>
            <a:endParaRPr lang="en-A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The EIS, </a:t>
            </a:r>
            <a:r>
              <a:rPr lang="en-AU" sz="1600" dirty="0" err="1">
                <a:latin typeface="Arial" panose="020B0604020202020204" pitchFamily="34" charset="0"/>
                <a:cs typeface="Arial" panose="020B0604020202020204" pitchFamily="34" charset="0"/>
              </a:rPr>
              <a:t>RtS</a:t>
            </a:r>
            <a:r>
              <a:rPr lang="en-AU" sz="1600" dirty="0">
                <a:latin typeface="Arial" panose="020B0604020202020204" pitchFamily="34" charset="0"/>
                <a:cs typeface="Arial" panose="020B0604020202020204" pitchFamily="34" charset="0"/>
              </a:rPr>
              <a:t> and Consolidated Assessment Clarification Responses have addressed all of the future assessment requirements of the MPW Modified Concept Approval.</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Stage 2 Proposal is consistent and “generally in accordance” with MPW Modified Concept (SSD 5066)</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Modification undertaken to Concept Approval to make minor adjustments to Concept Approval to ensure consistency of Stage 2 Proposal</a:t>
            </a:r>
            <a:endParaRPr lang="en-AU" sz="16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69174627"/>
              </p:ext>
            </p:extLst>
          </p:nvPr>
        </p:nvGraphicFramePr>
        <p:xfrm>
          <a:off x="560512" y="3112764"/>
          <a:ext cx="8735888" cy="2060474"/>
        </p:xfrm>
        <a:graphic>
          <a:graphicData uri="http://schemas.openxmlformats.org/drawingml/2006/table">
            <a:tbl>
              <a:tblPr firstRow="1" bandRow="1">
                <a:tableStyleId>{5C22544A-7EE6-4342-B048-85BDC9FD1C3A}</a:tableStyleId>
              </a:tblPr>
              <a:tblGrid>
                <a:gridCol w="1478901">
                  <a:extLst>
                    <a:ext uri="{9D8B030D-6E8A-4147-A177-3AD203B41FA5}">
                      <a16:colId xmlns:a16="http://schemas.microsoft.com/office/drawing/2014/main" val="4197437043"/>
                    </a:ext>
                  </a:extLst>
                </a:gridCol>
                <a:gridCol w="7256987">
                  <a:extLst>
                    <a:ext uri="{9D8B030D-6E8A-4147-A177-3AD203B41FA5}">
                      <a16:colId xmlns:a16="http://schemas.microsoft.com/office/drawing/2014/main" val="2464008454"/>
                    </a:ext>
                  </a:extLst>
                </a:gridCol>
              </a:tblGrid>
              <a:tr h="384074">
                <a:tc>
                  <a:txBody>
                    <a:bodyPr/>
                    <a:lstStyle/>
                    <a:p>
                      <a:r>
                        <a:rPr lang="en-AU" sz="1400" dirty="0">
                          <a:latin typeface="Arial" panose="020B0604020202020204" pitchFamily="34" charset="0"/>
                          <a:cs typeface="Arial" panose="020B0604020202020204" pitchFamily="34" charset="0"/>
                        </a:rPr>
                        <a:t>Stage 2 element</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Consistency</a:t>
                      </a:r>
                      <a:r>
                        <a:rPr lang="en-AU" sz="1400" baseline="0" dirty="0">
                          <a:latin typeface="Arial" panose="020B0604020202020204" pitchFamily="34" charset="0"/>
                          <a:cs typeface="Arial" panose="020B0604020202020204" pitchFamily="34" charset="0"/>
                        </a:rPr>
                        <a:t> with Concept Approval</a:t>
                      </a:r>
                      <a:endParaRPr lang="en-AU" sz="1400" dirty="0">
                        <a:latin typeface="Arial" panose="020B0604020202020204" pitchFamily="34" charset="0"/>
                        <a:cs typeface="Arial" panose="020B0604020202020204" pitchFamily="34" charset="0"/>
                      </a:endParaRPr>
                    </a:p>
                  </a:txBody>
                  <a:tcPr>
                    <a:solidFill>
                      <a:srgbClr val="B3D78D"/>
                    </a:solidFill>
                  </a:tcPr>
                </a:tc>
                <a:extLst>
                  <a:ext uri="{0D108BD9-81ED-4DB2-BD59-A6C34878D82A}">
                    <a16:rowId xmlns:a16="http://schemas.microsoft.com/office/drawing/2014/main" val="1693164617"/>
                  </a:ext>
                </a:extLst>
              </a:tr>
              <a:tr h="384074">
                <a:tc>
                  <a:txBody>
                    <a:bodyPr/>
                    <a:lstStyle/>
                    <a:p>
                      <a:r>
                        <a:rPr lang="en-AU" sz="1400" dirty="0">
                          <a:latin typeface="Arial" panose="020B0604020202020204" pitchFamily="34" charset="0"/>
                          <a:cs typeface="Arial" panose="020B0604020202020204" pitchFamily="34" charset="0"/>
                        </a:rPr>
                        <a:t>Built form</a:t>
                      </a:r>
                    </a:p>
                  </a:txBody>
                  <a:tcPr/>
                </a:tc>
                <a:tc>
                  <a: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Warehouses with a maximum height of 21 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Freight village with a maximum height of 6 m</a:t>
                      </a:r>
                      <a:endParaRPr lang="en-US" sz="14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18 m building setback to Moorebank Avenue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7 m building setback to all other site boundaries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Lighting below 30 m</a:t>
                      </a:r>
                    </a:p>
                  </a:txBody>
                  <a:tcPr/>
                </a:tc>
                <a:extLst>
                  <a:ext uri="{0D108BD9-81ED-4DB2-BD59-A6C34878D82A}">
                    <a16:rowId xmlns:a16="http://schemas.microsoft.com/office/drawing/2014/main" val="2528283855"/>
                  </a:ext>
                </a:extLst>
              </a:tr>
              <a:tr h="384074">
                <a:tc>
                  <a:txBody>
                    <a:bodyPr/>
                    <a:lstStyle/>
                    <a:p>
                      <a:r>
                        <a:rPr lang="en-AU" sz="1400" dirty="0">
                          <a:latin typeface="Arial" panose="020B0604020202020204" pitchFamily="34" charset="0"/>
                          <a:cs typeface="Arial" panose="020B0604020202020204" pitchFamily="34" charset="0"/>
                        </a:rPr>
                        <a:t>Road Upgrades</a:t>
                      </a:r>
                    </a:p>
                  </a:txBody>
                  <a:tcPr/>
                </a:tc>
                <a:tc>
                  <a:txBody>
                    <a:bodyPr/>
                    <a:lstStyle/>
                    <a:p>
                      <a:pPr marL="285750" indent="-285750" algn="l" defTabSz="74295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Moorebank Avenue and Anzac Road intersection upgrade </a:t>
                      </a:r>
                    </a:p>
                  </a:txBody>
                  <a:tcPr/>
                </a:tc>
                <a:extLst>
                  <a:ext uri="{0D108BD9-81ED-4DB2-BD59-A6C34878D82A}">
                    <a16:rowId xmlns:a16="http://schemas.microsoft.com/office/drawing/2014/main" val="2796267583"/>
                  </a:ext>
                </a:extLst>
              </a:tr>
            </a:tbl>
          </a:graphicData>
        </a:graphic>
      </p:graphicFrame>
    </p:spTree>
    <p:extLst>
      <p:ext uri="{BB962C8B-B14F-4D97-AF65-F5344CB8AC3E}">
        <p14:creationId xmlns:p14="http://schemas.microsoft.com/office/powerpoint/2010/main" val="19925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8</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DPE ASSESSMENT REPORT – KEY ISSUES AND AGENCIES</a:t>
            </a:r>
          </a:p>
        </p:txBody>
      </p:sp>
      <p:sp>
        <p:nvSpPr>
          <p:cNvPr id="8" name="TextBox 7"/>
          <p:cNvSpPr txBox="1"/>
          <p:nvPr/>
        </p:nvSpPr>
        <p:spPr>
          <a:xfrm>
            <a:off x="560512" y="1042882"/>
            <a:ext cx="8642226" cy="452431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DPE Assessment Report - key issues addressed:</a:t>
            </a:r>
          </a:p>
          <a:p>
            <a:pPr marL="800100" lvl="1" indent="-342900">
              <a:buFont typeface="+mj-lt"/>
              <a:buAutoNum type="arabicPeriod"/>
            </a:pPr>
            <a:r>
              <a:rPr lang="en-GB" sz="1600" dirty="0">
                <a:latin typeface="Arial" panose="020B0604020202020204" pitchFamily="34" charset="0"/>
                <a:cs typeface="Arial" panose="020B0604020202020204" pitchFamily="34" charset="0"/>
              </a:rPr>
              <a:t>Traffic </a:t>
            </a:r>
          </a:p>
          <a:p>
            <a:pPr marL="800100" lvl="1" indent="-342900">
              <a:buFont typeface="+mj-lt"/>
              <a:buAutoNum type="arabicPeriod"/>
            </a:pPr>
            <a:r>
              <a:rPr lang="en-GB" sz="1600" dirty="0">
                <a:latin typeface="Arial" panose="020B0604020202020204" pitchFamily="34" charset="0"/>
                <a:cs typeface="Arial" panose="020B0604020202020204" pitchFamily="34" charset="0"/>
              </a:rPr>
              <a:t>Importation of fill </a:t>
            </a:r>
          </a:p>
          <a:p>
            <a:pPr marL="800100" lvl="1" indent="-342900">
              <a:buFont typeface="+mj-lt"/>
              <a:buAutoNum type="arabicPeriod"/>
            </a:pPr>
            <a:r>
              <a:rPr lang="en-GB" sz="1600" dirty="0">
                <a:latin typeface="Arial" panose="020B0604020202020204" pitchFamily="34" charset="0"/>
                <a:cs typeface="Arial" panose="020B0604020202020204" pitchFamily="34" charset="0"/>
              </a:rPr>
              <a:t>Urban design, landscaping and urban heat island mitigation</a:t>
            </a:r>
          </a:p>
          <a:p>
            <a:pPr marL="800100" lvl="1" indent="-342900">
              <a:buFont typeface="+mj-lt"/>
              <a:buAutoNum type="arabicPeriod"/>
            </a:pPr>
            <a:r>
              <a:rPr lang="en-GB" sz="1600" dirty="0" err="1">
                <a:latin typeface="Arial" panose="020B0604020202020204" pitchFamily="34" charset="0"/>
                <a:cs typeface="Arial" panose="020B0604020202020204" pitchFamily="34" charset="0"/>
              </a:rPr>
              <a:t>Stormwater</a:t>
            </a:r>
            <a:r>
              <a:rPr lang="en-GB" sz="1600" dirty="0">
                <a:latin typeface="Arial" panose="020B0604020202020204" pitchFamily="34" charset="0"/>
                <a:cs typeface="Arial" panose="020B0604020202020204" pitchFamily="34" charset="0"/>
              </a:rPr>
              <a:t> / Riparian Corridor</a:t>
            </a:r>
          </a:p>
          <a:p>
            <a:pPr marL="800100" lvl="1" indent="-342900">
              <a:buFont typeface="+mj-lt"/>
              <a:buAutoNum type="arabicPeriod"/>
            </a:pPr>
            <a:r>
              <a:rPr lang="en-GB" sz="1600" dirty="0">
                <a:latin typeface="Arial" panose="020B0604020202020204" pitchFamily="34" charset="0"/>
                <a:cs typeface="Arial" panose="020B0604020202020204" pitchFamily="34" charset="0"/>
              </a:rPr>
              <a:t>Koalas</a:t>
            </a:r>
          </a:p>
          <a:p>
            <a:pPr marL="800100" lvl="1" indent="-342900">
              <a:buFont typeface="+mj-lt"/>
              <a:buAutoNum type="arabicPeriod"/>
            </a:pPr>
            <a:r>
              <a:rPr lang="en-GB" sz="1600" dirty="0">
                <a:latin typeface="Arial" panose="020B0604020202020204" pitchFamily="34" charset="0"/>
                <a:cs typeface="Arial" panose="020B0604020202020204" pitchFamily="34" charset="0"/>
              </a:rPr>
              <a:t>Contamination and remediation. </a:t>
            </a:r>
          </a:p>
          <a:p>
            <a:pPr marL="800100" lvl="1" indent="-342900">
              <a:buFont typeface="+mj-lt"/>
              <a:buAutoNum type="arabicPeriod"/>
            </a:pPr>
            <a:endParaRPr lang="en-GB" sz="1600" dirty="0">
              <a:latin typeface="Arial" panose="020B0604020202020204" pitchFamily="34" charset="0"/>
              <a:cs typeface="Arial" panose="020B0604020202020204" pitchFamily="34" charset="0"/>
            </a:endParaRPr>
          </a:p>
          <a:p>
            <a:pPr marL="800100" lvl="1" indent="-342900">
              <a:buFont typeface="+mj-lt"/>
              <a:buAutoNum type="arabicPeriod"/>
            </a:pP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DPE Assessment Report - Key agencies identified</a:t>
            </a:r>
          </a:p>
          <a:p>
            <a:pPr marL="800100" lvl="1" indent="-342900">
              <a:buFont typeface="+mj-lt"/>
              <a:buAutoNum type="arabicPeriod"/>
            </a:pPr>
            <a:r>
              <a:rPr lang="en-GB" sz="1600" dirty="0">
                <a:latin typeface="Arial" panose="020B0604020202020204" pitchFamily="34" charset="0"/>
                <a:cs typeface="Arial" panose="020B0604020202020204" pitchFamily="34" charset="0"/>
              </a:rPr>
              <a:t>OEH (Koalas; OSD impacts on conservation areas)</a:t>
            </a:r>
          </a:p>
          <a:p>
            <a:pPr marL="800100" lvl="1" indent="-342900">
              <a:buFont typeface="+mj-lt"/>
              <a:buAutoNum type="arabicPeriod"/>
            </a:pPr>
            <a:r>
              <a:rPr lang="en-GB" sz="1600" dirty="0">
                <a:latin typeface="Arial" panose="020B0604020202020204" pitchFamily="34" charset="0"/>
                <a:cs typeface="Arial" panose="020B0604020202020204" pitchFamily="34" charset="0"/>
              </a:rPr>
              <a:t>Government Architect (Urban design / Landscaping)</a:t>
            </a:r>
          </a:p>
          <a:p>
            <a:pPr marL="800100" lvl="1" indent="-342900">
              <a:buFont typeface="+mj-lt"/>
              <a:buAutoNum type="arabicPeriod"/>
            </a:pPr>
            <a:r>
              <a:rPr lang="en-GB" sz="1600" dirty="0">
                <a:latin typeface="Arial" panose="020B0604020202020204" pitchFamily="34" charset="0"/>
                <a:cs typeface="Arial" panose="020B0604020202020204" pitchFamily="34" charset="0"/>
              </a:rPr>
              <a:t>RMS / </a:t>
            </a:r>
            <a:r>
              <a:rPr lang="en-GB" sz="1600" dirty="0" err="1">
                <a:latin typeface="Arial" panose="020B0604020202020204" pitchFamily="34" charset="0"/>
                <a:cs typeface="Arial" panose="020B0604020202020204" pitchFamily="34" charset="0"/>
              </a:rPr>
              <a:t>TfNSW</a:t>
            </a:r>
            <a:r>
              <a:rPr lang="en-GB" sz="1600" dirty="0">
                <a:latin typeface="Arial" panose="020B0604020202020204" pitchFamily="34" charset="0"/>
                <a:cs typeface="Arial" panose="020B0604020202020204" pitchFamily="34" charset="0"/>
              </a:rPr>
              <a:t> (VPA) </a:t>
            </a:r>
          </a:p>
          <a:p>
            <a:pPr marL="800100" lvl="1" indent="-342900">
              <a:buFont typeface="+mj-lt"/>
              <a:buAutoNum type="arabicPeriod"/>
            </a:pPr>
            <a:r>
              <a:rPr lang="en-GB" sz="1600" dirty="0">
                <a:latin typeface="Arial" panose="020B0604020202020204" pitchFamily="34" charset="0"/>
                <a:cs typeface="Arial" panose="020B0604020202020204" pitchFamily="34" charset="0"/>
              </a:rPr>
              <a:t>DPI (Riparian planting; Riparian buffer)</a:t>
            </a:r>
          </a:p>
          <a:p>
            <a:pPr marL="800100" lvl="1" indent="-342900">
              <a:buFont typeface="+mj-lt"/>
              <a:buAutoNum type="arabicPeriod"/>
            </a:pPr>
            <a:r>
              <a:rPr lang="en-GB" sz="1600" dirty="0">
                <a:latin typeface="Arial" panose="020B0604020202020204" pitchFamily="34" charset="0"/>
                <a:cs typeface="Arial" panose="020B0604020202020204" pitchFamily="34" charset="0"/>
              </a:rPr>
              <a:t>LCC (Traffic; Noise; Biodiversity)</a:t>
            </a:r>
          </a:p>
          <a:p>
            <a:pPr marL="800100" lvl="1" indent="-342900">
              <a:buFont typeface="+mj-lt"/>
              <a:buAutoNum type="arabicPeriod"/>
            </a:pPr>
            <a:r>
              <a:rPr lang="en-GB" sz="1600" dirty="0">
                <a:latin typeface="Arial" panose="020B0604020202020204" pitchFamily="34" charset="0"/>
                <a:cs typeface="Arial" panose="020B0604020202020204" pitchFamily="34" charset="0"/>
              </a:rPr>
              <a:t>CCC (Traffic; Noise Wall / Hydrology)</a:t>
            </a:r>
          </a:p>
          <a:p>
            <a:pPr marL="800100" lvl="1" indent="-342900">
              <a:buFont typeface="+mj-lt"/>
              <a:buAutoNum type="arabicPeriod"/>
            </a:pPr>
            <a:r>
              <a:rPr lang="en-GB" sz="1600" dirty="0">
                <a:latin typeface="Arial" panose="020B0604020202020204" pitchFamily="34" charset="0"/>
                <a:cs typeface="Arial" panose="020B0604020202020204" pitchFamily="34" charset="0"/>
              </a:rPr>
              <a:t>EPA (Noise; Locomotives; Air Quality)</a:t>
            </a:r>
          </a:p>
          <a:p>
            <a:pPr marL="800100" lvl="1" indent="-342900">
              <a:buFont typeface="+mj-lt"/>
              <a:buAutoNum type="arabicPeriod"/>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20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9202738" y="6507163"/>
            <a:ext cx="703262" cy="114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algn="ctr" eaLnBrk="0" fontAlgn="base" hangingPunct="0">
              <a:spcBef>
                <a:spcPct val="0"/>
              </a:spcBef>
              <a:spcAft>
                <a:spcPct val="0"/>
              </a:spcAft>
              <a:defRPr sz="1000" b="1">
                <a:solidFill>
                  <a:schemeClr val="tx1"/>
                </a:solidFill>
                <a:latin typeface="Arial" charset="0"/>
                <a:cs typeface="Arial" charset="0"/>
              </a:defRPr>
            </a:lvl6pPr>
            <a:lvl7pPr marL="2971800" indent="-228600" algn="ctr" eaLnBrk="0" fontAlgn="base" hangingPunct="0">
              <a:spcBef>
                <a:spcPct val="0"/>
              </a:spcBef>
              <a:spcAft>
                <a:spcPct val="0"/>
              </a:spcAft>
              <a:defRPr sz="1000" b="1">
                <a:solidFill>
                  <a:schemeClr val="tx1"/>
                </a:solidFill>
                <a:latin typeface="Arial" charset="0"/>
                <a:cs typeface="Arial" charset="0"/>
              </a:defRPr>
            </a:lvl7pPr>
            <a:lvl8pPr marL="3429000" indent="-228600" algn="ctr" eaLnBrk="0" fontAlgn="base" hangingPunct="0">
              <a:spcBef>
                <a:spcPct val="0"/>
              </a:spcBef>
              <a:spcAft>
                <a:spcPct val="0"/>
              </a:spcAft>
              <a:defRPr sz="1000" b="1">
                <a:solidFill>
                  <a:schemeClr val="tx1"/>
                </a:solidFill>
                <a:latin typeface="Arial" charset="0"/>
                <a:cs typeface="Arial" charset="0"/>
              </a:defRPr>
            </a:lvl8pPr>
            <a:lvl9pPr marL="3886200" indent="-228600" algn="ctr" eaLnBrk="0" fontAlgn="base" hangingPunct="0">
              <a:spcBef>
                <a:spcPct val="0"/>
              </a:spcBef>
              <a:spcAft>
                <a:spcPct val="0"/>
              </a:spcAft>
              <a:defRPr sz="1000" b="1">
                <a:solidFill>
                  <a:schemeClr val="tx1"/>
                </a:solidFill>
                <a:latin typeface="Arial" charset="0"/>
                <a:cs typeface="Arial" charset="0"/>
              </a:defRPr>
            </a:lvl9pPr>
          </a:lstStyle>
          <a:p>
            <a:pPr eaLnBrk="1" hangingPunct="1"/>
            <a:fld id="{9DF6E900-DECC-433B-987A-7AAE4CDD5669}" type="slidenum">
              <a:rPr lang="en-AU" sz="700" b="0" smtClean="0"/>
              <a:pPr eaLnBrk="1" hangingPunct="1"/>
              <a:t>9</a:t>
            </a:fld>
            <a:endParaRPr lang="en-AU" sz="700" b="0"/>
          </a:p>
        </p:txBody>
      </p:sp>
      <p:sp>
        <p:nvSpPr>
          <p:cNvPr id="9" name="Title 1"/>
          <p:cNvSpPr txBox="1">
            <a:spLocks/>
          </p:cNvSpPr>
          <p:nvPr/>
        </p:nvSpPr>
        <p:spPr>
          <a:xfrm>
            <a:off x="488471" y="576157"/>
            <a:ext cx="9918039" cy="4667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MPW CONCEPT &amp; STAGE 2 – Proponent proposed conditions alterations</a:t>
            </a:r>
          </a:p>
        </p:txBody>
      </p:sp>
      <p:graphicFrame>
        <p:nvGraphicFramePr>
          <p:cNvPr id="8" name="Table 7">
            <a:extLst>
              <a:ext uri="{FF2B5EF4-FFF2-40B4-BE49-F238E27FC236}">
                <a16:creationId xmlns:a16="http://schemas.microsoft.com/office/drawing/2014/main" id="{7AA5FD9F-14D5-4E15-8536-A9EFE734BBB4}"/>
              </a:ext>
            </a:extLst>
          </p:cNvPr>
          <p:cNvGraphicFramePr>
            <a:graphicFrameLocks noGrp="1"/>
          </p:cNvGraphicFramePr>
          <p:nvPr>
            <p:extLst>
              <p:ext uri="{D42A27DB-BD31-4B8C-83A1-F6EECF244321}">
                <p14:modId xmlns:p14="http://schemas.microsoft.com/office/powerpoint/2010/main" val="2103577110"/>
              </p:ext>
            </p:extLst>
          </p:nvPr>
        </p:nvGraphicFramePr>
        <p:xfrm>
          <a:off x="602808" y="1023567"/>
          <a:ext cx="8700382" cy="1102360"/>
        </p:xfrm>
        <a:graphic>
          <a:graphicData uri="http://schemas.openxmlformats.org/drawingml/2006/table">
            <a:tbl>
              <a:tblPr firstRow="1" bandRow="1">
                <a:tableStyleId>{5C22544A-7EE6-4342-B048-85BDC9FD1C3A}</a:tableStyleId>
              </a:tblPr>
              <a:tblGrid>
                <a:gridCol w="1367076">
                  <a:extLst>
                    <a:ext uri="{9D8B030D-6E8A-4147-A177-3AD203B41FA5}">
                      <a16:colId xmlns:a16="http://schemas.microsoft.com/office/drawing/2014/main" val="3011181787"/>
                    </a:ext>
                  </a:extLst>
                </a:gridCol>
                <a:gridCol w="7333306">
                  <a:extLst>
                    <a:ext uri="{9D8B030D-6E8A-4147-A177-3AD203B41FA5}">
                      <a16:colId xmlns:a16="http://schemas.microsoft.com/office/drawing/2014/main" val="4056036704"/>
                    </a:ext>
                  </a:extLst>
                </a:gridCol>
              </a:tblGrid>
              <a:tr h="370840">
                <a:tc>
                  <a:txBody>
                    <a:bodyPr/>
                    <a:lstStyle/>
                    <a:p>
                      <a:r>
                        <a:rPr lang="en-AU" sz="1400" dirty="0">
                          <a:latin typeface="Arial" panose="020B0604020202020204" pitchFamily="34" charset="0"/>
                          <a:cs typeface="Arial" panose="020B0604020202020204" pitchFamily="34" charset="0"/>
                        </a:rPr>
                        <a:t>Condition No. </a:t>
                      </a:r>
                    </a:p>
                  </a:txBody>
                  <a:tcPr>
                    <a:solidFill>
                      <a:srgbClr val="B3D78D"/>
                    </a:solidFill>
                  </a:tcPr>
                </a:tc>
                <a:tc>
                  <a:txBody>
                    <a:bodyPr/>
                    <a:lstStyle/>
                    <a:p>
                      <a:r>
                        <a:rPr lang="en-AU" sz="1400" dirty="0">
                          <a:latin typeface="Arial" panose="020B0604020202020204" pitchFamily="34" charset="0"/>
                          <a:cs typeface="Arial" panose="020B0604020202020204" pitchFamily="34" charset="0"/>
                        </a:rPr>
                        <a:t>Proposed wording</a:t>
                      </a:r>
                    </a:p>
                  </a:txBody>
                  <a:tcPr>
                    <a:solidFill>
                      <a:srgbClr val="B3D78D"/>
                    </a:solidFill>
                  </a:tcPr>
                </a:tc>
                <a:extLst>
                  <a:ext uri="{0D108BD9-81ED-4DB2-BD59-A6C34878D82A}">
                    <a16:rowId xmlns:a16="http://schemas.microsoft.com/office/drawing/2014/main" val="678717734"/>
                  </a:ext>
                </a:extLst>
              </a:tr>
              <a:tr h="370840">
                <a:tc>
                  <a:txBody>
                    <a:bodyPr/>
                    <a:lstStyle/>
                    <a:p>
                      <a:r>
                        <a:rPr lang="en-AU" sz="1400" b="1" baseline="0" dirty="0">
                          <a:latin typeface="Arial" panose="020B0604020202020204" pitchFamily="34" charset="0"/>
                          <a:cs typeface="Arial" panose="020B0604020202020204" pitchFamily="34" charset="0"/>
                        </a:rPr>
                        <a:t>Concept</a:t>
                      </a:r>
                    </a:p>
                    <a:p>
                      <a:r>
                        <a:rPr lang="en-AU" sz="1400" b="1" baseline="0" dirty="0">
                          <a:latin typeface="Arial" panose="020B0604020202020204" pitchFamily="34" charset="0"/>
                          <a:cs typeface="Arial" panose="020B0604020202020204" pitchFamily="34" charset="0"/>
                        </a:rPr>
                        <a:t>E16A</a:t>
                      </a:r>
                      <a:endParaRPr lang="en-AU" sz="1400" b="1" dirty="0">
                        <a:latin typeface="Arial" panose="020B0604020202020204" pitchFamily="34" charset="0"/>
                        <a:cs typeface="Arial" panose="020B0604020202020204" pitchFamily="34" charset="0"/>
                      </a:endParaRPr>
                    </a:p>
                  </a:txBody>
                  <a:tcPr/>
                </a:tc>
                <a:tc>
                  <a:txBody>
                    <a:bodyPr/>
                    <a:lstStyle/>
                    <a:p>
                      <a:r>
                        <a:rPr lang="en-GB" sz="1400" b="1" i="0" u="none" strike="sngStrike" kern="1200" dirty="0">
                          <a:solidFill>
                            <a:schemeClr val="dk1"/>
                          </a:solidFill>
                          <a:effectLst/>
                          <a:latin typeface="Arial" panose="020B0604020202020204" pitchFamily="34" charset="0"/>
                          <a:ea typeface="+mn-ea"/>
                          <a:cs typeface="Arial" panose="020B0604020202020204" pitchFamily="34" charset="0"/>
                        </a:rPr>
                        <a:t>All future Development Application must demonstrate that onsite detention basins are located outside the riparian corridor and the outlets have been designed to minimise impacts on the riparian corridor. </a:t>
                      </a:r>
                    </a:p>
                  </a:txBody>
                  <a:tcPr/>
                </a:tc>
                <a:extLst>
                  <a:ext uri="{0D108BD9-81ED-4DB2-BD59-A6C34878D82A}">
                    <a16:rowId xmlns:a16="http://schemas.microsoft.com/office/drawing/2014/main" val="924246315"/>
                  </a:ext>
                </a:extLst>
              </a:tr>
            </a:tbl>
          </a:graphicData>
        </a:graphic>
      </p:graphicFrame>
      <p:sp>
        <p:nvSpPr>
          <p:cNvPr id="11" name="Title 1">
            <a:extLst>
              <a:ext uri="{FF2B5EF4-FFF2-40B4-BE49-F238E27FC236}">
                <a16:creationId xmlns:a16="http://schemas.microsoft.com/office/drawing/2014/main" id="{D05932DB-9401-4F0F-8E44-75B1CC34FA21}"/>
              </a:ext>
            </a:extLst>
          </p:cNvPr>
          <p:cNvSpPr txBox="1">
            <a:spLocks/>
          </p:cNvSpPr>
          <p:nvPr/>
        </p:nvSpPr>
        <p:spPr>
          <a:xfrm>
            <a:off x="602808" y="2339974"/>
            <a:ext cx="9918039" cy="151356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600" b="1" dirty="0">
                <a:latin typeface="Arial" pitchFamily="34" charset="0"/>
                <a:cs typeface="Arial" pitchFamily="34" charset="0"/>
              </a:rPr>
              <a:t>Justification for alteration:</a:t>
            </a:r>
          </a:p>
          <a:p>
            <a:pPr algn="l"/>
            <a:r>
              <a:rPr lang="en-AU" sz="1600" b="1" dirty="0">
                <a:latin typeface="Arial" pitchFamily="34" charset="0"/>
                <a:cs typeface="Arial" pitchFamily="34" charset="0"/>
              </a:rPr>
              <a:t> </a:t>
            </a:r>
          </a:p>
          <a:p>
            <a:pPr marL="285750" indent="-285750" algn="l">
              <a:buFont typeface="Arial" panose="020B0604020202020204" pitchFamily="34" charset="0"/>
              <a:buChar char="•"/>
            </a:pPr>
            <a:r>
              <a:rPr lang="en-AU" sz="1600" b="1" dirty="0">
                <a:latin typeface="Arial" pitchFamily="34" charset="0"/>
                <a:cs typeface="Arial" pitchFamily="34" charset="0"/>
              </a:rPr>
              <a:t>DPI Guideline expressly permits OSDs within the outer 50% of a riparian corridor.</a:t>
            </a:r>
          </a:p>
          <a:p>
            <a:pPr marL="285750" indent="-285750" algn="l">
              <a:buFont typeface="Arial" panose="020B0604020202020204" pitchFamily="34" charset="0"/>
              <a:buChar char="•"/>
            </a:pPr>
            <a:endParaRPr lang="en-AU" sz="1600" b="1" dirty="0">
              <a:latin typeface="Arial" pitchFamily="34" charset="0"/>
              <a:cs typeface="Arial" pitchFamily="34" charset="0"/>
            </a:endParaRPr>
          </a:p>
          <a:p>
            <a:pPr marL="285750" indent="-285750" algn="l">
              <a:buFont typeface="Arial" panose="020B0604020202020204" pitchFamily="34" charset="0"/>
              <a:buChar char="•"/>
            </a:pPr>
            <a:r>
              <a:rPr lang="en-AU" sz="1600" b="1" dirty="0">
                <a:latin typeface="Arial" pitchFamily="34" charset="0"/>
                <a:cs typeface="Arial" pitchFamily="34" charset="0"/>
              </a:rPr>
              <a:t>Outlets have been designed to minimise impacts on riparian corridor.</a:t>
            </a:r>
          </a:p>
          <a:p>
            <a:pPr marL="285750" indent="-285750" algn="l">
              <a:buFont typeface="Arial" panose="020B0604020202020204" pitchFamily="34" charset="0"/>
              <a:buChar char="•"/>
            </a:pPr>
            <a:endParaRPr lang="en-AU" sz="1600" b="1" dirty="0">
              <a:latin typeface="Arial" pitchFamily="34" charset="0"/>
              <a:cs typeface="Arial" pitchFamily="34" charset="0"/>
            </a:endParaRPr>
          </a:p>
          <a:p>
            <a:pPr marL="285750" indent="-285750" algn="l">
              <a:buFont typeface="Arial" panose="020B0604020202020204" pitchFamily="34" charset="0"/>
              <a:buChar char="•"/>
            </a:pPr>
            <a:r>
              <a:rPr lang="en-AU" sz="1600" b="1" dirty="0">
                <a:latin typeface="Arial" pitchFamily="34" charset="0"/>
                <a:cs typeface="Arial" pitchFamily="34" charset="0"/>
              </a:rPr>
              <a:t>Significant area of land to be restored as riparian corridor in the dust bowl.</a:t>
            </a:r>
          </a:p>
        </p:txBody>
      </p:sp>
    </p:spTree>
    <p:extLst>
      <p:ext uri="{BB962C8B-B14F-4D97-AF65-F5344CB8AC3E}">
        <p14:creationId xmlns:p14="http://schemas.microsoft.com/office/powerpoint/2010/main" val="266369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23927</TotalTime>
  <Words>2664</Words>
  <Application>Microsoft Macintosh PowerPoint</Application>
  <PresentationFormat>A4 Paper (210x297 mm)</PresentationFormat>
  <Paragraphs>356</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J. Campbell</dc:creator>
  <cp:lastModifiedBy>Richard Johnson</cp:lastModifiedBy>
  <cp:revision>889</cp:revision>
  <cp:lastPrinted>2016-01-15T06:46:32Z</cp:lastPrinted>
  <dcterms:created xsi:type="dcterms:W3CDTF">2012-09-03T08:02:03Z</dcterms:created>
  <dcterms:modified xsi:type="dcterms:W3CDTF">2019-06-16T23:32:11Z</dcterms:modified>
</cp:coreProperties>
</file>