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1" r:id="rId8"/>
    <p:sldId id="264" r:id="rId9"/>
    <p:sldId id="262" r:id="rId10"/>
    <p:sldId id="263"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2DC1-C04D-4EBF-8BEE-2FA5009BDE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347E676-7EDF-4F94-A630-48079787F3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7C086BE-5BC9-4AF2-B05E-F5A270004806}"/>
              </a:ext>
            </a:extLst>
          </p:cNvPr>
          <p:cNvSpPr>
            <a:spLocks noGrp="1"/>
          </p:cNvSpPr>
          <p:nvPr>
            <p:ph type="dt" sz="half" idx="10"/>
          </p:nvPr>
        </p:nvSpPr>
        <p:spPr/>
        <p:txBody>
          <a:bodyPr/>
          <a:lstStyle/>
          <a:p>
            <a:fld id="{0B8D1E7A-52C5-41B7-8262-40877A2E5902}" type="datetimeFigureOut">
              <a:rPr lang="en-AU" smtClean="0"/>
              <a:t>20/05/2019</a:t>
            </a:fld>
            <a:endParaRPr lang="en-AU"/>
          </a:p>
        </p:txBody>
      </p:sp>
      <p:sp>
        <p:nvSpPr>
          <p:cNvPr id="5" name="Footer Placeholder 4">
            <a:extLst>
              <a:ext uri="{FF2B5EF4-FFF2-40B4-BE49-F238E27FC236}">
                <a16:creationId xmlns:a16="http://schemas.microsoft.com/office/drawing/2014/main" id="{8946E2B2-6A71-4682-A8FF-261C999DCC4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BF1DD2F-2D50-4349-801A-D66091DB3577}"/>
              </a:ext>
            </a:extLst>
          </p:cNvPr>
          <p:cNvSpPr>
            <a:spLocks noGrp="1"/>
          </p:cNvSpPr>
          <p:nvPr>
            <p:ph type="sldNum" sz="quarter" idx="12"/>
          </p:nvPr>
        </p:nvSpPr>
        <p:spPr/>
        <p:txBody>
          <a:bodyPr/>
          <a:lstStyle/>
          <a:p>
            <a:fld id="{410223FE-0E1C-46B1-9551-AA4BB1A115C1}" type="slidenum">
              <a:rPr lang="en-AU" smtClean="0"/>
              <a:t>‹#›</a:t>
            </a:fld>
            <a:endParaRPr lang="en-AU"/>
          </a:p>
        </p:txBody>
      </p:sp>
    </p:spTree>
    <p:extLst>
      <p:ext uri="{BB962C8B-B14F-4D97-AF65-F5344CB8AC3E}">
        <p14:creationId xmlns:p14="http://schemas.microsoft.com/office/powerpoint/2010/main" val="131321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BAE4F-5EBF-4D02-B505-F0A06CCEABA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E44F670-DCAA-4CD9-8F28-11FD53CAD1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017339C-1817-42C1-8347-9FAD1A1D1E11}"/>
              </a:ext>
            </a:extLst>
          </p:cNvPr>
          <p:cNvSpPr>
            <a:spLocks noGrp="1"/>
          </p:cNvSpPr>
          <p:nvPr>
            <p:ph type="dt" sz="half" idx="10"/>
          </p:nvPr>
        </p:nvSpPr>
        <p:spPr/>
        <p:txBody>
          <a:bodyPr/>
          <a:lstStyle/>
          <a:p>
            <a:fld id="{0B8D1E7A-52C5-41B7-8262-40877A2E5902}" type="datetimeFigureOut">
              <a:rPr lang="en-AU" smtClean="0"/>
              <a:t>20/05/2019</a:t>
            </a:fld>
            <a:endParaRPr lang="en-AU"/>
          </a:p>
        </p:txBody>
      </p:sp>
      <p:sp>
        <p:nvSpPr>
          <p:cNvPr id="5" name="Footer Placeholder 4">
            <a:extLst>
              <a:ext uri="{FF2B5EF4-FFF2-40B4-BE49-F238E27FC236}">
                <a16:creationId xmlns:a16="http://schemas.microsoft.com/office/drawing/2014/main" id="{F9F0FB94-FCCE-4BD7-865E-3D588D13D5F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03E3BEA-2696-4AFB-AF35-95CD4D8567B9}"/>
              </a:ext>
            </a:extLst>
          </p:cNvPr>
          <p:cNvSpPr>
            <a:spLocks noGrp="1"/>
          </p:cNvSpPr>
          <p:nvPr>
            <p:ph type="sldNum" sz="quarter" idx="12"/>
          </p:nvPr>
        </p:nvSpPr>
        <p:spPr/>
        <p:txBody>
          <a:bodyPr/>
          <a:lstStyle/>
          <a:p>
            <a:fld id="{410223FE-0E1C-46B1-9551-AA4BB1A115C1}" type="slidenum">
              <a:rPr lang="en-AU" smtClean="0"/>
              <a:t>‹#›</a:t>
            </a:fld>
            <a:endParaRPr lang="en-AU"/>
          </a:p>
        </p:txBody>
      </p:sp>
    </p:spTree>
    <p:extLst>
      <p:ext uri="{BB962C8B-B14F-4D97-AF65-F5344CB8AC3E}">
        <p14:creationId xmlns:p14="http://schemas.microsoft.com/office/powerpoint/2010/main" val="324014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D7EA58-9DBE-4FB1-A6AA-758D8CA830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13B1154-FDF7-415D-A246-3E1A3FFFCE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E00C14-692F-43D2-9EE9-88F467137295}"/>
              </a:ext>
            </a:extLst>
          </p:cNvPr>
          <p:cNvSpPr>
            <a:spLocks noGrp="1"/>
          </p:cNvSpPr>
          <p:nvPr>
            <p:ph type="dt" sz="half" idx="10"/>
          </p:nvPr>
        </p:nvSpPr>
        <p:spPr/>
        <p:txBody>
          <a:bodyPr/>
          <a:lstStyle/>
          <a:p>
            <a:fld id="{0B8D1E7A-52C5-41B7-8262-40877A2E5902}" type="datetimeFigureOut">
              <a:rPr lang="en-AU" smtClean="0"/>
              <a:t>20/05/2019</a:t>
            </a:fld>
            <a:endParaRPr lang="en-AU"/>
          </a:p>
        </p:txBody>
      </p:sp>
      <p:sp>
        <p:nvSpPr>
          <p:cNvPr id="5" name="Footer Placeholder 4">
            <a:extLst>
              <a:ext uri="{FF2B5EF4-FFF2-40B4-BE49-F238E27FC236}">
                <a16:creationId xmlns:a16="http://schemas.microsoft.com/office/drawing/2014/main" id="{CC97E688-A2A1-4138-B4AF-5AF1FC1ADC8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187823-919D-4C52-ADA6-8CED9162428C}"/>
              </a:ext>
            </a:extLst>
          </p:cNvPr>
          <p:cNvSpPr>
            <a:spLocks noGrp="1"/>
          </p:cNvSpPr>
          <p:nvPr>
            <p:ph type="sldNum" sz="quarter" idx="12"/>
          </p:nvPr>
        </p:nvSpPr>
        <p:spPr/>
        <p:txBody>
          <a:bodyPr/>
          <a:lstStyle/>
          <a:p>
            <a:fld id="{410223FE-0E1C-46B1-9551-AA4BB1A115C1}" type="slidenum">
              <a:rPr lang="en-AU" smtClean="0"/>
              <a:t>‹#›</a:t>
            </a:fld>
            <a:endParaRPr lang="en-AU"/>
          </a:p>
        </p:txBody>
      </p:sp>
    </p:spTree>
    <p:extLst>
      <p:ext uri="{BB962C8B-B14F-4D97-AF65-F5344CB8AC3E}">
        <p14:creationId xmlns:p14="http://schemas.microsoft.com/office/powerpoint/2010/main" val="399249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1E5C-B855-4DC0-9DF0-52E2380AFBF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8D8FB5C-95DD-45EF-94CE-9EE3DBE7B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8B3D76E-C4A7-4618-ADC2-6ABD9DBB4659}"/>
              </a:ext>
            </a:extLst>
          </p:cNvPr>
          <p:cNvSpPr>
            <a:spLocks noGrp="1"/>
          </p:cNvSpPr>
          <p:nvPr>
            <p:ph type="dt" sz="half" idx="10"/>
          </p:nvPr>
        </p:nvSpPr>
        <p:spPr/>
        <p:txBody>
          <a:bodyPr/>
          <a:lstStyle/>
          <a:p>
            <a:fld id="{0B8D1E7A-52C5-41B7-8262-40877A2E5902}" type="datetimeFigureOut">
              <a:rPr lang="en-AU" smtClean="0"/>
              <a:t>20/05/2019</a:t>
            </a:fld>
            <a:endParaRPr lang="en-AU"/>
          </a:p>
        </p:txBody>
      </p:sp>
      <p:sp>
        <p:nvSpPr>
          <p:cNvPr id="5" name="Footer Placeholder 4">
            <a:extLst>
              <a:ext uri="{FF2B5EF4-FFF2-40B4-BE49-F238E27FC236}">
                <a16:creationId xmlns:a16="http://schemas.microsoft.com/office/drawing/2014/main" id="{956423CC-EFEA-4EF7-AEDA-A9E02ACD2A6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B342BF-CB4E-4189-AAED-38C997E7C6B1}"/>
              </a:ext>
            </a:extLst>
          </p:cNvPr>
          <p:cNvSpPr>
            <a:spLocks noGrp="1"/>
          </p:cNvSpPr>
          <p:nvPr>
            <p:ph type="sldNum" sz="quarter" idx="12"/>
          </p:nvPr>
        </p:nvSpPr>
        <p:spPr/>
        <p:txBody>
          <a:bodyPr/>
          <a:lstStyle/>
          <a:p>
            <a:fld id="{410223FE-0E1C-46B1-9551-AA4BB1A115C1}" type="slidenum">
              <a:rPr lang="en-AU" smtClean="0"/>
              <a:t>‹#›</a:t>
            </a:fld>
            <a:endParaRPr lang="en-AU"/>
          </a:p>
        </p:txBody>
      </p:sp>
    </p:spTree>
    <p:extLst>
      <p:ext uri="{BB962C8B-B14F-4D97-AF65-F5344CB8AC3E}">
        <p14:creationId xmlns:p14="http://schemas.microsoft.com/office/powerpoint/2010/main" val="16957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DC3C-FADA-4439-BEA1-94C5DCD512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FAB8D8F-A437-488E-8FE9-73A389873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8C8D14-9814-42F3-95E9-EFC0332A795C}"/>
              </a:ext>
            </a:extLst>
          </p:cNvPr>
          <p:cNvSpPr>
            <a:spLocks noGrp="1"/>
          </p:cNvSpPr>
          <p:nvPr>
            <p:ph type="dt" sz="half" idx="10"/>
          </p:nvPr>
        </p:nvSpPr>
        <p:spPr/>
        <p:txBody>
          <a:bodyPr/>
          <a:lstStyle/>
          <a:p>
            <a:fld id="{0B8D1E7A-52C5-41B7-8262-40877A2E5902}" type="datetimeFigureOut">
              <a:rPr lang="en-AU" smtClean="0"/>
              <a:t>20/05/2019</a:t>
            </a:fld>
            <a:endParaRPr lang="en-AU"/>
          </a:p>
        </p:txBody>
      </p:sp>
      <p:sp>
        <p:nvSpPr>
          <p:cNvPr id="5" name="Footer Placeholder 4">
            <a:extLst>
              <a:ext uri="{FF2B5EF4-FFF2-40B4-BE49-F238E27FC236}">
                <a16:creationId xmlns:a16="http://schemas.microsoft.com/office/drawing/2014/main" id="{DE3BDE5C-8D0F-489C-9BF5-80D3E119D1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49FB9F4-C91D-4541-B607-76437C66DADD}"/>
              </a:ext>
            </a:extLst>
          </p:cNvPr>
          <p:cNvSpPr>
            <a:spLocks noGrp="1"/>
          </p:cNvSpPr>
          <p:nvPr>
            <p:ph type="sldNum" sz="quarter" idx="12"/>
          </p:nvPr>
        </p:nvSpPr>
        <p:spPr/>
        <p:txBody>
          <a:bodyPr/>
          <a:lstStyle/>
          <a:p>
            <a:fld id="{410223FE-0E1C-46B1-9551-AA4BB1A115C1}" type="slidenum">
              <a:rPr lang="en-AU" smtClean="0"/>
              <a:t>‹#›</a:t>
            </a:fld>
            <a:endParaRPr lang="en-AU"/>
          </a:p>
        </p:txBody>
      </p:sp>
    </p:spTree>
    <p:extLst>
      <p:ext uri="{BB962C8B-B14F-4D97-AF65-F5344CB8AC3E}">
        <p14:creationId xmlns:p14="http://schemas.microsoft.com/office/powerpoint/2010/main" val="69103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BAB7-2FBF-4439-B878-B72E09E1EA4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60E8FE7-46DA-42BD-BA46-CE48E58705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2097511-A730-4189-927C-E5813FADB0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3D3EA32-95BB-4ADC-9DBF-FEF002BE2D7A}"/>
              </a:ext>
            </a:extLst>
          </p:cNvPr>
          <p:cNvSpPr>
            <a:spLocks noGrp="1"/>
          </p:cNvSpPr>
          <p:nvPr>
            <p:ph type="dt" sz="half" idx="10"/>
          </p:nvPr>
        </p:nvSpPr>
        <p:spPr/>
        <p:txBody>
          <a:bodyPr/>
          <a:lstStyle/>
          <a:p>
            <a:fld id="{0B8D1E7A-52C5-41B7-8262-40877A2E5902}" type="datetimeFigureOut">
              <a:rPr lang="en-AU" smtClean="0"/>
              <a:t>20/05/2019</a:t>
            </a:fld>
            <a:endParaRPr lang="en-AU"/>
          </a:p>
        </p:txBody>
      </p:sp>
      <p:sp>
        <p:nvSpPr>
          <p:cNvPr id="6" name="Footer Placeholder 5">
            <a:extLst>
              <a:ext uri="{FF2B5EF4-FFF2-40B4-BE49-F238E27FC236}">
                <a16:creationId xmlns:a16="http://schemas.microsoft.com/office/drawing/2014/main" id="{EAE63F2F-8605-499A-8FFB-D5EE2726B7A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B39F882-B198-41F5-9520-011E00931F32}"/>
              </a:ext>
            </a:extLst>
          </p:cNvPr>
          <p:cNvSpPr>
            <a:spLocks noGrp="1"/>
          </p:cNvSpPr>
          <p:nvPr>
            <p:ph type="sldNum" sz="quarter" idx="12"/>
          </p:nvPr>
        </p:nvSpPr>
        <p:spPr/>
        <p:txBody>
          <a:bodyPr/>
          <a:lstStyle/>
          <a:p>
            <a:fld id="{410223FE-0E1C-46B1-9551-AA4BB1A115C1}" type="slidenum">
              <a:rPr lang="en-AU" smtClean="0"/>
              <a:t>‹#›</a:t>
            </a:fld>
            <a:endParaRPr lang="en-AU"/>
          </a:p>
        </p:txBody>
      </p:sp>
    </p:spTree>
    <p:extLst>
      <p:ext uri="{BB962C8B-B14F-4D97-AF65-F5344CB8AC3E}">
        <p14:creationId xmlns:p14="http://schemas.microsoft.com/office/powerpoint/2010/main" val="241588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DF840-F2E0-4590-A930-18E7FCF28CE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840EA69-EB9E-4B12-B0B6-F2D9A4862B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2A245C-5EB8-44D5-B0B6-2887F9AE92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8621AC9-6B71-4015-AA42-E50A126AF1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FBC553-F28C-4223-879A-E1AF868C65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F09FAE5-7D71-4A88-8CDB-027CC80CF5F5}"/>
              </a:ext>
            </a:extLst>
          </p:cNvPr>
          <p:cNvSpPr>
            <a:spLocks noGrp="1"/>
          </p:cNvSpPr>
          <p:nvPr>
            <p:ph type="dt" sz="half" idx="10"/>
          </p:nvPr>
        </p:nvSpPr>
        <p:spPr/>
        <p:txBody>
          <a:bodyPr/>
          <a:lstStyle/>
          <a:p>
            <a:fld id="{0B8D1E7A-52C5-41B7-8262-40877A2E5902}" type="datetimeFigureOut">
              <a:rPr lang="en-AU" smtClean="0"/>
              <a:t>20/05/2019</a:t>
            </a:fld>
            <a:endParaRPr lang="en-AU"/>
          </a:p>
        </p:txBody>
      </p:sp>
      <p:sp>
        <p:nvSpPr>
          <p:cNvPr id="8" name="Footer Placeholder 7">
            <a:extLst>
              <a:ext uri="{FF2B5EF4-FFF2-40B4-BE49-F238E27FC236}">
                <a16:creationId xmlns:a16="http://schemas.microsoft.com/office/drawing/2014/main" id="{B5BDE638-0E6B-4447-953C-D6D6E024449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16F89AB-3A19-4F3F-952D-0205BF72B311}"/>
              </a:ext>
            </a:extLst>
          </p:cNvPr>
          <p:cNvSpPr>
            <a:spLocks noGrp="1"/>
          </p:cNvSpPr>
          <p:nvPr>
            <p:ph type="sldNum" sz="quarter" idx="12"/>
          </p:nvPr>
        </p:nvSpPr>
        <p:spPr/>
        <p:txBody>
          <a:bodyPr/>
          <a:lstStyle/>
          <a:p>
            <a:fld id="{410223FE-0E1C-46B1-9551-AA4BB1A115C1}" type="slidenum">
              <a:rPr lang="en-AU" smtClean="0"/>
              <a:t>‹#›</a:t>
            </a:fld>
            <a:endParaRPr lang="en-AU"/>
          </a:p>
        </p:txBody>
      </p:sp>
    </p:spTree>
    <p:extLst>
      <p:ext uri="{BB962C8B-B14F-4D97-AF65-F5344CB8AC3E}">
        <p14:creationId xmlns:p14="http://schemas.microsoft.com/office/powerpoint/2010/main" val="704214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7530-8B92-4B97-AA6E-D77FA0AA7DC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F2478E7-CDA3-423C-8DCA-B23204D12499}"/>
              </a:ext>
            </a:extLst>
          </p:cNvPr>
          <p:cNvSpPr>
            <a:spLocks noGrp="1"/>
          </p:cNvSpPr>
          <p:nvPr>
            <p:ph type="dt" sz="half" idx="10"/>
          </p:nvPr>
        </p:nvSpPr>
        <p:spPr/>
        <p:txBody>
          <a:bodyPr/>
          <a:lstStyle/>
          <a:p>
            <a:fld id="{0B8D1E7A-52C5-41B7-8262-40877A2E5902}" type="datetimeFigureOut">
              <a:rPr lang="en-AU" smtClean="0"/>
              <a:t>20/05/2019</a:t>
            </a:fld>
            <a:endParaRPr lang="en-AU"/>
          </a:p>
        </p:txBody>
      </p:sp>
      <p:sp>
        <p:nvSpPr>
          <p:cNvPr id="4" name="Footer Placeholder 3">
            <a:extLst>
              <a:ext uri="{FF2B5EF4-FFF2-40B4-BE49-F238E27FC236}">
                <a16:creationId xmlns:a16="http://schemas.microsoft.com/office/drawing/2014/main" id="{125A01EB-A737-439D-8FC4-05E85652D87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A53A686-0EC4-46BF-BC43-2A3C8E02108F}"/>
              </a:ext>
            </a:extLst>
          </p:cNvPr>
          <p:cNvSpPr>
            <a:spLocks noGrp="1"/>
          </p:cNvSpPr>
          <p:nvPr>
            <p:ph type="sldNum" sz="quarter" idx="12"/>
          </p:nvPr>
        </p:nvSpPr>
        <p:spPr/>
        <p:txBody>
          <a:bodyPr/>
          <a:lstStyle/>
          <a:p>
            <a:fld id="{410223FE-0E1C-46B1-9551-AA4BB1A115C1}" type="slidenum">
              <a:rPr lang="en-AU" smtClean="0"/>
              <a:t>‹#›</a:t>
            </a:fld>
            <a:endParaRPr lang="en-AU"/>
          </a:p>
        </p:txBody>
      </p:sp>
    </p:spTree>
    <p:extLst>
      <p:ext uri="{BB962C8B-B14F-4D97-AF65-F5344CB8AC3E}">
        <p14:creationId xmlns:p14="http://schemas.microsoft.com/office/powerpoint/2010/main" val="49960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CBD345-66D5-47BD-9F27-EBF1B92A6604}"/>
              </a:ext>
            </a:extLst>
          </p:cNvPr>
          <p:cNvSpPr>
            <a:spLocks noGrp="1"/>
          </p:cNvSpPr>
          <p:nvPr>
            <p:ph type="dt" sz="half" idx="10"/>
          </p:nvPr>
        </p:nvSpPr>
        <p:spPr/>
        <p:txBody>
          <a:bodyPr/>
          <a:lstStyle/>
          <a:p>
            <a:fld id="{0B8D1E7A-52C5-41B7-8262-40877A2E5902}" type="datetimeFigureOut">
              <a:rPr lang="en-AU" smtClean="0"/>
              <a:t>20/05/2019</a:t>
            </a:fld>
            <a:endParaRPr lang="en-AU"/>
          </a:p>
        </p:txBody>
      </p:sp>
      <p:sp>
        <p:nvSpPr>
          <p:cNvPr id="3" name="Footer Placeholder 2">
            <a:extLst>
              <a:ext uri="{FF2B5EF4-FFF2-40B4-BE49-F238E27FC236}">
                <a16:creationId xmlns:a16="http://schemas.microsoft.com/office/drawing/2014/main" id="{B3A3D2B1-43BA-44D9-A925-FCF29105E73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F04D6D5-CDA6-49CA-B8D9-BF997CFF602D}"/>
              </a:ext>
            </a:extLst>
          </p:cNvPr>
          <p:cNvSpPr>
            <a:spLocks noGrp="1"/>
          </p:cNvSpPr>
          <p:nvPr>
            <p:ph type="sldNum" sz="quarter" idx="12"/>
          </p:nvPr>
        </p:nvSpPr>
        <p:spPr/>
        <p:txBody>
          <a:bodyPr/>
          <a:lstStyle/>
          <a:p>
            <a:fld id="{410223FE-0E1C-46B1-9551-AA4BB1A115C1}" type="slidenum">
              <a:rPr lang="en-AU" smtClean="0"/>
              <a:t>‹#›</a:t>
            </a:fld>
            <a:endParaRPr lang="en-AU"/>
          </a:p>
        </p:txBody>
      </p:sp>
    </p:spTree>
    <p:extLst>
      <p:ext uri="{BB962C8B-B14F-4D97-AF65-F5344CB8AC3E}">
        <p14:creationId xmlns:p14="http://schemas.microsoft.com/office/powerpoint/2010/main" val="249075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A1E83-F647-4815-9705-9021687CC4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ECE477B-B994-4FEF-9AB5-46D26A18AB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FC9240D-48E3-4FD5-8E71-BDBCD3D89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775B3-5415-4363-A76C-EBD88B5AEF24}"/>
              </a:ext>
            </a:extLst>
          </p:cNvPr>
          <p:cNvSpPr>
            <a:spLocks noGrp="1"/>
          </p:cNvSpPr>
          <p:nvPr>
            <p:ph type="dt" sz="half" idx="10"/>
          </p:nvPr>
        </p:nvSpPr>
        <p:spPr/>
        <p:txBody>
          <a:bodyPr/>
          <a:lstStyle/>
          <a:p>
            <a:fld id="{0B8D1E7A-52C5-41B7-8262-40877A2E5902}" type="datetimeFigureOut">
              <a:rPr lang="en-AU" smtClean="0"/>
              <a:t>20/05/2019</a:t>
            </a:fld>
            <a:endParaRPr lang="en-AU"/>
          </a:p>
        </p:txBody>
      </p:sp>
      <p:sp>
        <p:nvSpPr>
          <p:cNvPr id="6" name="Footer Placeholder 5">
            <a:extLst>
              <a:ext uri="{FF2B5EF4-FFF2-40B4-BE49-F238E27FC236}">
                <a16:creationId xmlns:a16="http://schemas.microsoft.com/office/drawing/2014/main" id="{DE4C1FA2-0279-4B68-9C2C-6682F5A692F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A5C9E99-E843-44E2-9106-DAFC3E5F7C1E}"/>
              </a:ext>
            </a:extLst>
          </p:cNvPr>
          <p:cNvSpPr>
            <a:spLocks noGrp="1"/>
          </p:cNvSpPr>
          <p:nvPr>
            <p:ph type="sldNum" sz="quarter" idx="12"/>
          </p:nvPr>
        </p:nvSpPr>
        <p:spPr/>
        <p:txBody>
          <a:bodyPr/>
          <a:lstStyle/>
          <a:p>
            <a:fld id="{410223FE-0E1C-46B1-9551-AA4BB1A115C1}" type="slidenum">
              <a:rPr lang="en-AU" smtClean="0"/>
              <a:t>‹#›</a:t>
            </a:fld>
            <a:endParaRPr lang="en-AU"/>
          </a:p>
        </p:txBody>
      </p:sp>
    </p:spTree>
    <p:extLst>
      <p:ext uri="{BB962C8B-B14F-4D97-AF65-F5344CB8AC3E}">
        <p14:creationId xmlns:p14="http://schemas.microsoft.com/office/powerpoint/2010/main" val="271163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BC1D-217F-4629-8C67-E38EDC275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D382AD6-D6F5-41E9-8654-FFF262730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FD8C849-0DD2-440B-90B0-3A62ED6C1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9C7BA-8414-421D-B7B8-55FFB2093FE3}"/>
              </a:ext>
            </a:extLst>
          </p:cNvPr>
          <p:cNvSpPr>
            <a:spLocks noGrp="1"/>
          </p:cNvSpPr>
          <p:nvPr>
            <p:ph type="dt" sz="half" idx="10"/>
          </p:nvPr>
        </p:nvSpPr>
        <p:spPr/>
        <p:txBody>
          <a:bodyPr/>
          <a:lstStyle/>
          <a:p>
            <a:fld id="{0B8D1E7A-52C5-41B7-8262-40877A2E5902}" type="datetimeFigureOut">
              <a:rPr lang="en-AU" smtClean="0"/>
              <a:t>20/05/2019</a:t>
            </a:fld>
            <a:endParaRPr lang="en-AU"/>
          </a:p>
        </p:txBody>
      </p:sp>
      <p:sp>
        <p:nvSpPr>
          <p:cNvPr id="6" name="Footer Placeholder 5">
            <a:extLst>
              <a:ext uri="{FF2B5EF4-FFF2-40B4-BE49-F238E27FC236}">
                <a16:creationId xmlns:a16="http://schemas.microsoft.com/office/drawing/2014/main" id="{900BAB61-1DDF-4300-88C8-BDA9346FE07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504D40B-2749-43ED-BE4F-B8E850F67596}"/>
              </a:ext>
            </a:extLst>
          </p:cNvPr>
          <p:cNvSpPr>
            <a:spLocks noGrp="1"/>
          </p:cNvSpPr>
          <p:nvPr>
            <p:ph type="sldNum" sz="quarter" idx="12"/>
          </p:nvPr>
        </p:nvSpPr>
        <p:spPr/>
        <p:txBody>
          <a:bodyPr/>
          <a:lstStyle/>
          <a:p>
            <a:fld id="{410223FE-0E1C-46B1-9551-AA4BB1A115C1}" type="slidenum">
              <a:rPr lang="en-AU" smtClean="0"/>
              <a:t>‹#›</a:t>
            </a:fld>
            <a:endParaRPr lang="en-AU"/>
          </a:p>
        </p:txBody>
      </p:sp>
    </p:spTree>
    <p:extLst>
      <p:ext uri="{BB962C8B-B14F-4D97-AF65-F5344CB8AC3E}">
        <p14:creationId xmlns:p14="http://schemas.microsoft.com/office/powerpoint/2010/main" val="145341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03BE52-9ED2-43D3-B4F2-955453924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85A01F7-3613-48F8-8DEE-0B4B905937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2E88632-9DE6-4546-8189-4C8319AE6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D1E7A-52C5-41B7-8262-40877A2E5902}" type="datetimeFigureOut">
              <a:rPr lang="en-AU" smtClean="0"/>
              <a:t>20/05/2019</a:t>
            </a:fld>
            <a:endParaRPr lang="en-AU"/>
          </a:p>
        </p:txBody>
      </p:sp>
      <p:sp>
        <p:nvSpPr>
          <p:cNvPr id="5" name="Footer Placeholder 4">
            <a:extLst>
              <a:ext uri="{FF2B5EF4-FFF2-40B4-BE49-F238E27FC236}">
                <a16:creationId xmlns:a16="http://schemas.microsoft.com/office/drawing/2014/main" id="{6171D053-9941-4CA5-B45B-1EF38FD148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A5F752E-8F25-48EC-88B8-E0DF6DFFA6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223FE-0E1C-46B1-9551-AA4BB1A115C1}" type="slidenum">
              <a:rPr lang="en-AU" smtClean="0"/>
              <a:t>‹#›</a:t>
            </a:fld>
            <a:endParaRPr lang="en-AU"/>
          </a:p>
        </p:txBody>
      </p:sp>
    </p:spTree>
    <p:extLst>
      <p:ext uri="{BB962C8B-B14F-4D97-AF65-F5344CB8AC3E}">
        <p14:creationId xmlns:p14="http://schemas.microsoft.com/office/powerpoint/2010/main" val="806993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5490A2-BF22-43F8-B1DE-0F8EA53D550B}"/>
              </a:ext>
            </a:extLst>
          </p:cNvPr>
          <p:cNvSpPr>
            <a:spLocks noGrp="1"/>
          </p:cNvSpPr>
          <p:nvPr>
            <p:ph type="title"/>
          </p:nvPr>
        </p:nvSpPr>
        <p:spPr>
          <a:xfrm>
            <a:off x="838200" y="365125"/>
            <a:ext cx="10515600" cy="5943396"/>
          </a:xfrm>
        </p:spPr>
        <p:txBody>
          <a:bodyPr>
            <a:normAutofit fontScale="90000"/>
          </a:bodyPr>
          <a:lstStyle/>
          <a:p>
            <a:pPr algn="ctr"/>
            <a:br>
              <a:rPr lang="en-AU" sz="3100" b="1" dirty="0"/>
            </a:br>
            <a:br>
              <a:rPr lang="en-AU" sz="3100" b="1" dirty="0"/>
            </a:br>
            <a:br>
              <a:rPr lang="en-AU" sz="3100" b="1" dirty="0"/>
            </a:br>
            <a:br>
              <a:rPr lang="en-AU" sz="3100" b="1" dirty="0"/>
            </a:br>
            <a:br>
              <a:rPr lang="en-AU" sz="3100" dirty="0"/>
            </a:br>
            <a:r>
              <a:rPr lang="en-AU" sz="3100" b="1" dirty="0"/>
              <a:t>Greenwich Community Association Inc</a:t>
            </a:r>
            <a:br>
              <a:rPr lang="en-AU" sz="3100" dirty="0"/>
            </a:br>
            <a:r>
              <a:rPr lang="en-AU" sz="3100" b="1" dirty="0"/>
              <a:t> </a:t>
            </a:r>
            <a:br>
              <a:rPr lang="en-AU" sz="3100" dirty="0"/>
            </a:br>
            <a:r>
              <a:rPr lang="en-AU" b="1" dirty="0"/>
              <a:t> </a:t>
            </a:r>
            <a:br>
              <a:rPr lang="en-AU" dirty="0"/>
            </a:br>
            <a:r>
              <a:rPr lang="en-AU" sz="3100" b="1" dirty="0"/>
              <a:t>Submission to Independent Planning Commission</a:t>
            </a:r>
            <a:br>
              <a:rPr lang="en-AU" sz="3100" b="1" dirty="0"/>
            </a:br>
            <a:br>
              <a:rPr lang="en-AU" sz="3100" b="1" dirty="0"/>
            </a:br>
            <a:r>
              <a:rPr lang="en-AU" sz="3100" b="1" dirty="0"/>
              <a:t>Planning Proposal for the St Leonards South Residential Precinct</a:t>
            </a:r>
            <a:br>
              <a:rPr lang="en-AU" sz="3100" b="1" dirty="0"/>
            </a:br>
            <a:br>
              <a:rPr lang="en-AU" sz="3100" b="1" dirty="0"/>
            </a:br>
            <a:r>
              <a:rPr lang="en-AU" sz="2000" b="1" dirty="0"/>
              <a:t>20 May 2019</a:t>
            </a:r>
            <a:br>
              <a:rPr lang="en-AU" dirty="0"/>
            </a:br>
            <a:r>
              <a:rPr lang="en-AU" dirty="0"/>
              <a:t> </a:t>
            </a:r>
            <a:br>
              <a:rPr lang="en-AU" dirty="0"/>
            </a:br>
            <a:r>
              <a:rPr lang="en-AU" dirty="0"/>
              <a:t> </a:t>
            </a:r>
            <a:br>
              <a:rPr lang="en-AU" dirty="0"/>
            </a:br>
            <a:endParaRPr lang="en-AU" dirty="0"/>
          </a:p>
        </p:txBody>
      </p:sp>
      <p:pic>
        <p:nvPicPr>
          <p:cNvPr id="14" name="Picture 13" descr="logo">
            <a:extLst>
              <a:ext uri="{FF2B5EF4-FFF2-40B4-BE49-F238E27FC236}">
                <a16:creationId xmlns:a16="http://schemas.microsoft.com/office/drawing/2014/main" id="{C316B4BE-E103-4AFF-A987-8291536371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28353" y="549479"/>
            <a:ext cx="866775" cy="998862"/>
          </a:xfrm>
          <a:prstGeom prst="rect">
            <a:avLst/>
          </a:prstGeom>
          <a:noFill/>
          <a:ln>
            <a:noFill/>
          </a:ln>
        </p:spPr>
      </p:pic>
    </p:spTree>
    <p:extLst>
      <p:ext uri="{BB962C8B-B14F-4D97-AF65-F5344CB8AC3E}">
        <p14:creationId xmlns:p14="http://schemas.microsoft.com/office/powerpoint/2010/main" val="53464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C621A-BB58-46C7-8F97-88E96BE13A68}"/>
              </a:ext>
            </a:extLst>
          </p:cNvPr>
          <p:cNvSpPr>
            <a:spLocks noGrp="1"/>
          </p:cNvSpPr>
          <p:nvPr>
            <p:ph type="title"/>
          </p:nvPr>
        </p:nvSpPr>
        <p:spPr>
          <a:xfrm>
            <a:off x="5812970" y="606491"/>
            <a:ext cx="5540829" cy="5439745"/>
          </a:xfrm>
        </p:spPr>
        <p:txBody>
          <a:bodyPr>
            <a:normAutofit fontScale="90000"/>
          </a:bodyPr>
          <a:lstStyle/>
          <a:p>
            <a:pPr lvl="0"/>
            <a:br>
              <a:rPr lang="en-AU" sz="2000" dirty="0"/>
            </a:br>
            <a:br>
              <a:rPr lang="en-AU" sz="2000" dirty="0"/>
            </a:br>
            <a:r>
              <a:rPr lang="en-AU" sz="2000" dirty="0"/>
              <a:t>Housing need </a:t>
            </a:r>
            <a:br>
              <a:rPr lang="en-AU" sz="2000" dirty="0"/>
            </a:br>
            <a:r>
              <a:rPr lang="en-AU" sz="2000" dirty="0"/>
              <a:t> </a:t>
            </a:r>
            <a:br>
              <a:rPr lang="en-AU" sz="2000" dirty="0"/>
            </a:br>
            <a:r>
              <a:rPr lang="en-AU" sz="2000" dirty="0">
                <a:highlight>
                  <a:srgbClr val="FFFF00"/>
                </a:highlight>
              </a:rPr>
              <a:t>Diversity (of dwelling type)</a:t>
            </a:r>
            <a:br>
              <a:rPr lang="en-AU" sz="2000" dirty="0">
                <a:highlight>
                  <a:srgbClr val="FFFF00"/>
                </a:highlight>
              </a:rPr>
            </a:br>
            <a:r>
              <a:rPr lang="en-AU" sz="2000" dirty="0">
                <a:highlight>
                  <a:srgbClr val="FFFF00"/>
                </a:highlight>
              </a:rPr>
              <a:t> </a:t>
            </a:r>
            <a:br>
              <a:rPr lang="en-AU" sz="2000" dirty="0">
                <a:highlight>
                  <a:srgbClr val="FFFF00"/>
                </a:highlight>
              </a:rPr>
            </a:br>
            <a:r>
              <a:rPr lang="en-AU" sz="2000" dirty="0">
                <a:highlight>
                  <a:srgbClr val="FFFF00"/>
                </a:highlight>
              </a:rPr>
              <a:t>Market preferences</a:t>
            </a:r>
            <a:br>
              <a:rPr lang="en-AU" sz="2000" dirty="0">
                <a:highlight>
                  <a:srgbClr val="FFFF00"/>
                </a:highlight>
              </a:rPr>
            </a:br>
            <a:r>
              <a:rPr lang="en-AU" sz="2000" dirty="0">
                <a:highlight>
                  <a:srgbClr val="FFFF00"/>
                </a:highlight>
              </a:rPr>
              <a:t> </a:t>
            </a:r>
            <a:br>
              <a:rPr lang="en-AU" sz="2000" dirty="0">
                <a:highlight>
                  <a:srgbClr val="FFFF00"/>
                </a:highlight>
              </a:rPr>
            </a:br>
            <a:r>
              <a:rPr lang="en-AU" sz="2000" dirty="0">
                <a:highlight>
                  <a:srgbClr val="FFFF00"/>
                </a:highlight>
              </a:rPr>
              <a:t>Alignment of infrastructure</a:t>
            </a:r>
            <a:br>
              <a:rPr lang="en-AU" sz="2000" dirty="0">
                <a:highlight>
                  <a:srgbClr val="FFFF00"/>
                </a:highlight>
              </a:rPr>
            </a:br>
            <a:r>
              <a:rPr lang="en-AU" sz="2000" dirty="0"/>
              <a:t> </a:t>
            </a:r>
            <a:br>
              <a:rPr lang="en-AU" sz="2000" dirty="0"/>
            </a:br>
            <a:r>
              <a:rPr lang="en-AU" sz="2000" dirty="0"/>
              <a:t>Displacement</a:t>
            </a:r>
            <a:br>
              <a:rPr lang="en-AU" sz="2000" dirty="0"/>
            </a:br>
            <a:r>
              <a:rPr lang="en-AU" sz="2000" dirty="0"/>
              <a:t> </a:t>
            </a:r>
            <a:br>
              <a:rPr lang="en-AU" sz="2000" dirty="0"/>
            </a:br>
            <a:r>
              <a:rPr lang="en-AU" sz="2000" dirty="0">
                <a:highlight>
                  <a:srgbClr val="FFFF00"/>
                </a:highlight>
              </a:rPr>
              <a:t>Amenity</a:t>
            </a:r>
            <a:br>
              <a:rPr lang="en-AU" sz="2000" dirty="0">
                <a:highlight>
                  <a:srgbClr val="FFFF00"/>
                </a:highlight>
              </a:rPr>
            </a:br>
            <a:r>
              <a:rPr lang="en-AU" sz="2000" dirty="0">
                <a:highlight>
                  <a:srgbClr val="FFFF00"/>
                </a:highlight>
              </a:rPr>
              <a:t> </a:t>
            </a:r>
            <a:br>
              <a:rPr lang="en-AU" sz="2000" dirty="0">
                <a:highlight>
                  <a:srgbClr val="FFFF00"/>
                </a:highlight>
              </a:rPr>
            </a:br>
            <a:r>
              <a:rPr lang="en-AU" sz="2000" dirty="0">
                <a:highlight>
                  <a:srgbClr val="FFFF00"/>
                </a:highlight>
              </a:rPr>
              <a:t>Engagement (with community)</a:t>
            </a:r>
            <a:br>
              <a:rPr lang="en-AU" sz="2000" dirty="0">
                <a:highlight>
                  <a:srgbClr val="FFFF00"/>
                </a:highlight>
              </a:rPr>
            </a:br>
            <a:r>
              <a:rPr lang="en-AU" sz="2000" dirty="0">
                <a:highlight>
                  <a:srgbClr val="FFFF00"/>
                </a:highlight>
              </a:rPr>
              <a:t> </a:t>
            </a:r>
            <a:br>
              <a:rPr lang="en-AU" sz="2000" dirty="0">
                <a:highlight>
                  <a:srgbClr val="FFFF00"/>
                </a:highlight>
              </a:rPr>
            </a:br>
            <a:r>
              <a:rPr lang="en-AU" sz="2000" dirty="0"/>
              <a:t>Efficiency </a:t>
            </a:r>
            <a:br>
              <a:rPr lang="en-AU" sz="2000" dirty="0"/>
            </a:br>
            <a:r>
              <a:rPr lang="en-AU" sz="2000" dirty="0"/>
              <a:t> </a:t>
            </a:r>
            <a:br>
              <a:rPr lang="en-AU" sz="2000" dirty="0"/>
            </a:br>
            <a:br>
              <a:rPr lang="en-AU" sz="2000" dirty="0"/>
            </a:br>
            <a:r>
              <a:rPr lang="en-AU" sz="2000" dirty="0"/>
              <a:t>SLS does not address the highlighted principles, much less satisfy them.</a:t>
            </a:r>
            <a:br>
              <a:rPr lang="en-AU" sz="2000" dirty="0"/>
            </a:br>
            <a:br>
              <a:rPr lang="en-AU" dirty="0"/>
            </a:br>
            <a:endParaRPr lang="en-AU" dirty="0"/>
          </a:p>
        </p:txBody>
      </p:sp>
      <p:pic>
        <p:nvPicPr>
          <p:cNvPr id="3" name="Picture 2">
            <a:extLst>
              <a:ext uri="{FF2B5EF4-FFF2-40B4-BE49-F238E27FC236}">
                <a16:creationId xmlns:a16="http://schemas.microsoft.com/office/drawing/2014/main" id="{BEF618AD-CA33-4B37-912B-D645022D7D7C}"/>
              </a:ext>
            </a:extLst>
          </p:cNvPr>
          <p:cNvPicPr/>
          <p:nvPr/>
        </p:nvPicPr>
        <p:blipFill>
          <a:blip r:embed="rId2"/>
          <a:stretch>
            <a:fillRect/>
          </a:stretch>
        </p:blipFill>
        <p:spPr>
          <a:xfrm>
            <a:off x="1231640" y="485808"/>
            <a:ext cx="4152123" cy="5439745"/>
          </a:xfrm>
          <a:prstGeom prst="rect">
            <a:avLst/>
          </a:prstGeom>
        </p:spPr>
      </p:pic>
    </p:spTree>
    <p:extLst>
      <p:ext uri="{BB962C8B-B14F-4D97-AF65-F5344CB8AC3E}">
        <p14:creationId xmlns:p14="http://schemas.microsoft.com/office/powerpoint/2010/main" val="28300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E021-F9A9-454D-BC8F-C9C1CD9B0108}"/>
              </a:ext>
            </a:extLst>
          </p:cNvPr>
          <p:cNvSpPr>
            <a:spLocks noGrp="1"/>
          </p:cNvSpPr>
          <p:nvPr>
            <p:ph type="title"/>
          </p:nvPr>
        </p:nvSpPr>
        <p:spPr>
          <a:xfrm>
            <a:off x="838200" y="365125"/>
            <a:ext cx="10515600" cy="6136343"/>
          </a:xfrm>
        </p:spPr>
        <p:txBody>
          <a:bodyPr/>
          <a:lstStyle/>
          <a:p>
            <a:r>
              <a:rPr lang="en-AU" b="1" dirty="0"/>
              <a:t>The SLS Plan is not needed to meet Lane Cove Council’s housing target to 2021.</a:t>
            </a:r>
            <a:br>
              <a:rPr lang="en-AU" dirty="0"/>
            </a:br>
            <a:r>
              <a:rPr lang="en-AU" b="1" dirty="0"/>
              <a:t>It cannot be justified on the grounds of future targets that do not exist.</a:t>
            </a:r>
            <a:br>
              <a:rPr lang="en-AU" dirty="0"/>
            </a:br>
            <a:r>
              <a:rPr lang="en-AU" b="1" dirty="0"/>
              <a:t>And, for the same reasons, staging of the proposal is not supportable.</a:t>
            </a:r>
            <a:br>
              <a:rPr lang="en-AU" dirty="0"/>
            </a:br>
            <a:endParaRPr lang="en-AU" dirty="0"/>
          </a:p>
        </p:txBody>
      </p:sp>
    </p:spTree>
    <p:extLst>
      <p:ext uri="{BB962C8B-B14F-4D97-AF65-F5344CB8AC3E}">
        <p14:creationId xmlns:p14="http://schemas.microsoft.com/office/powerpoint/2010/main" val="81210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F18893-81C5-4570-B498-3ADE0FEE1026}"/>
              </a:ext>
            </a:extLst>
          </p:cNvPr>
          <p:cNvSpPr>
            <a:spLocks noGrp="1"/>
          </p:cNvSpPr>
          <p:nvPr>
            <p:ph type="title"/>
          </p:nvPr>
        </p:nvSpPr>
        <p:spPr>
          <a:xfrm>
            <a:off x="1080796" y="421107"/>
            <a:ext cx="10515600" cy="5988081"/>
          </a:xfrm>
        </p:spPr>
        <p:txBody>
          <a:bodyPr>
            <a:normAutofit/>
          </a:bodyPr>
          <a:lstStyle/>
          <a:p>
            <a:r>
              <a:rPr lang="en-AU" sz="2400" dirty="0"/>
              <a:t>GCA resolution 7 December 2017</a:t>
            </a:r>
            <a:br>
              <a:rPr lang="en-AU" sz="2400" dirty="0"/>
            </a:br>
            <a:br>
              <a:rPr lang="en-AU" sz="2400" dirty="0"/>
            </a:br>
            <a:r>
              <a:rPr lang="en-AU" sz="2400" i="1" dirty="0"/>
              <a:t>The GCA calls on Councillors to resolve to: </a:t>
            </a:r>
            <a:br>
              <a:rPr lang="en-AU" sz="2400" dirty="0"/>
            </a:br>
            <a:r>
              <a:rPr lang="en-AU" sz="2400" i="1" dirty="0"/>
              <a:t>a. cancel the Master Plan and put the community first, including by providing community consultation and not allowing more density without more infrastructure.</a:t>
            </a:r>
            <a:br>
              <a:rPr lang="en-AU" sz="2400" dirty="0"/>
            </a:br>
            <a:r>
              <a:rPr lang="en-AU" sz="2400" i="1" dirty="0"/>
              <a:t> </a:t>
            </a:r>
            <a:br>
              <a:rPr lang="en-AU" sz="2400" dirty="0"/>
            </a:br>
            <a:r>
              <a:rPr lang="en-AU" sz="2400" i="1" dirty="0"/>
              <a:t>b. to include consultation with residents in all of East Ward that have been excluded to date and work with </a:t>
            </a:r>
            <a:br>
              <a:rPr lang="en-AU" sz="2400" dirty="0"/>
            </a:br>
            <a:r>
              <a:rPr lang="en-AU" sz="2400" i="1" dirty="0"/>
              <a:t>(</a:t>
            </a:r>
            <a:r>
              <a:rPr lang="en-AU" sz="2400" i="1" dirty="0" err="1"/>
              <a:t>i</a:t>
            </a:r>
            <a:r>
              <a:rPr lang="en-AU" sz="2400" i="1" dirty="0"/>
              <a:t>) the whole community, </a:t>
            </a:r>
            <a:br>
              <a:rPr lang="en-AU" sz="2400" dirty="0"/>
            </a:br>
            <a:r>
              <a:rPr lang="en-AU" sz="2400" i="1" dirty="0"/>
              <a:t>(ii) other LGAs and </a:t>
            </a:r>
            <a:br>
              <a:rPr lang="en-AU" sz="2400" dirty="0"/>
            </a:br>
            <a:r>
              <a:rPr lang="en-AU" sz="2400" i="1" dirty="0"/>
              <a:t>(iii) NSW government authorities </a:t>
            </a:r>
            <a:br>
              <a:rPr lang="en-AU" sz="2400" dirty="0"/>
            </a:br>
            <a:r>
              <a:rPr lang="en-AU" sz="2400" i="1" dirty="0"/>
              <a:t>to formulate a sustainable and liveable precinct that does not place unacceptable pressure on the infrastructure, amenity and character of Greenwich and all other areas included in the St Leonards/Crows Nest Planning Precinct.</a:t>
            </a:r>
            <a:br>
              <a:rPr lang="en-AU" sz="2400" dirty="0"/>
            </a:br>
            <a:endParaRPr lang="en-AU" sz="2400" dirty="0"/>
          </a:p>
        </p:txBody>
      </p:sp>
    </p:spTree>
    <p:extLst>
      <p:ext uri="{BB962C8B-B14F-4D97-AF65-F5344CB8AC3E}">
        <p14:creationId xmlns:p14="http://schemas.microsoft.com/office/powerpoint/2010/main" val="289370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69716-28AA-4830-9B89-D1B1EAADDEE3}"/>
              </a:ext>
            </a:extLst>
          </p:cNvPr>
          <p:cNvSpPr>
            <a:spLocks noGrp="1"/>
          </p:cNvSpPr>
          <p:nvPr>
            <p:ph type="title"/>
          </p:nvPr>
        </p:nvSpPr>
        <p:spPr>
          <a:xfrm>
            <a:off x="838200" y="365125"/>
            <a:ext cx="10515600" cy="5817561"/>
          </a:xfrm>
        </p:spPr>
        <p:txBody>
          <a:bodyPr>
            <a:normAutofit/>
          </a:bodyPr>
          <a:lstStyle/>
          <a:p>
            <a:br>
              <a:rPr lang="en-AU" sz="1800" dirty="0"/>
            </a:br>
            <a:r>
              <a:rPr lang="en-AU" sz="2000" b="1" dirty="0"/>
              <a:t>Term of reference:-</a:t>
            </a:r>
            <a:br>
              <a:rPr lang="en-AU" sz="2000" dirty="0"/>
            </a:br>
            <a:r>
              <a:rPr lang="en-AU" sz="2000" b="1" i="1" dirty="0"/>
              <a:t>“to consider the scale of residential development contained in the (St Leonards South Residential Precinct) proposal and whether the whole site needs to be rezoned to meet housing targets identified by the Greater Sydney Commission”.</a:t>
            </a:r>
            <a:br>
              <a:rPr lang="en-AU" sz="2000" b="1" i="1" dirty="0"/>
            </a:br>
            <a:br>
              <a:rPr lang="en-AU" sz="2000" b="1" i="1" dirty="0"/>
            </a:br>
            <a:br>
              <a:rPr lang="en-AU" sz="2000" b="1" i="1" dirty="0"/>
            </a:br>
            <a:r>
              <a:rPr lang="en-AU" sz="2000" b="1" dirty="0"/>
              <a:t>To consider also </a:t>
            </a:r>
            <a:br>
              <a:rPr lang="en-AU" sz="2000" dirty="0"/>
            </a:br>
            <a:r>
              <a:rPr lang="en-AU" sz="2000" dirty="0"/>
              <a:t>whether Lane Cove Council is required to deliver housing within the St Leonards and Crows Nest Station Precinct (Planned Precinct), being the area the subject of the St Leonards and Crows Nest draft 2036 Plan </a:t>
            </a:r>
            <a:br>
              <a:rPr lang="en-AU" sz="2000" dirty="0"/>
            </a:br>
            <a:br>
              <a:rPr lang="en-AU" sz="2000" dirty="0"/>
            </a:br>
            <a:r>
              <a:rPr lang="en-AU" sz="2000" b="1" dirty="0"/>
              <a:t>and</a:t>
            </a:r>
            <a:br>
              <a:rPr lang="en-AU" sz="2000" dirty="0"/>
            </a:br>
            <a:br>
              <a:rPr lang="en-AU" sz="2000" dirty="0"/>
            </a:br>
            <a:r>
              <a:rPr lang="en-AU" sz="2000" dirty="0"/>
              <a:t>whether Lane Cove is required to deliver housing by virtue of its inclusion in an Urban Renewal Area in the GSC’s North District Plan.</a:t>
            </a:r>
            <a:br>
              <a:rPr lang="en-AU" sz="2000" dirty="0"/>
            </a:br>
            <a:endParaRPr lang="en-AU" sz="2000" dirty="0"/>
          </a:p>
        </p:txBody>
      </p:sp>
    </p:spTree>
    <p:extLst>
      <p:ext uri="{BB962C8B-B14F-4D97-AF65-F5344CB8AC3E}">
        <p14:creationId xmlns:p14="http://schemas.microsoft.com/office/powerpoint/2010/main" val="371874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4395-2B14-493C-93B1-52751E6E052A}"/>
              </a:ext>
            </a:extLst>
          </p:cNvPr>
          <p:cNvSpPr>
            <a:spLocks noGrp="1"/>
          </p:cNvSpPr>
          <p:nvPr>
            <p:ph type="title"/>
          </p:nvPr>
        </p:nvSpPr>
        <p:spPr>
          <a:xfrm>
            <a:off x="838200" y="365125"/>
            <a:ext cx="10515600" cy="5976952"/>
          </a:xfrm>
        </p:spPr>
        <p:txBody>
          <a:bodyPr>
            <a:normAutofit/>
          </a:bodyPr>
          <a:lstStyle/>
          <a:p>
            <a:pPr algn="ctr"/>
            <a:endParaRPr lang="en-AU" sz="2000" dirty="0"/>
          </a:p>
        </p:txBody>
      </p:sp>
      <p:pic>
        <p:nvPicPr>
          <p:cNvPr id="3" name="Picture 2">
            <a:extLst>
              <a:ext uri="{FF2B5EF4-FFF2-40B4-BE49-F238E27FC236}">
                <a16:creationId xmlns:a16="http://schemas.microsoft.com/office/drawing/2014/main" id="{29E56726-75CD-4651-A0CA-FFB1B7F8EE5E}"/>
              </a:ext>
            </a:extLst>
          </p:cNvPr>
          <p:cNvPicPr/>
          <p:nvPr/>
        </p:nvPicPr>
        <p:blipFill>
          <a:blip r:embed="rId2"/>
          <a:stretch>
            <a:fillRect/>
          </a:stretch>
        </p:blipFill>
        <p:spPr>
          <a:xfrm>
            <a:off x="2209800" y="1459486"/>
            <a:ext cx="7772400" cy="3788229"/>
          </a:xfrm>
          <a:prstGeom prst="rect">
            <a:avLst/>
          </a:prstGeom>
        </p:spPr>
      </p:pic>
    </p:spTree>
    <p:extLst>
      <p:ext uri="{BB962C8B-B14F-4D97-AF65-F5344CB8AC3E}">
        <p14:creationId xmlns:p14="http://schemas.microsoft.com/office/powerpoint/2010/main" val="2008656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0B62E-ECEE-45F3-A10C-6CBDDC8FB1CB}"/>
              </a:ext>
            </a:extLst>
          </p:cNvPr>
          <p:cNvSpPr>
            <a:spLocks noGrp="1"/>
          </p:cNvSpPr>
          <p:nvPr>
            <p:ph type="title"/>
          </p:nvPr>
        </p:nvSpPr>
        <p:spPr>
          <a:xfrm>
            <a:off x="838200" y="365125"/>
            <a:ext cx="10515600" cy="5867724"/>
          </a:xfrm>
        </p:spPr>
        <p:txBody>
          <a:bodyPr>
            <a:normAutofit/>
          </a:bodyPr>
          <a:lstStyle/>
          <a:p>
            <a:r>
              <a:rPr lang="en-AU" dirty="0"/>
              <a:t> </a:t>
            </a:r>
            <a:br>
              <a:rPr lang="en-AU" dirty="0"/>
            </a:br>
            <a:br>
              <a:rPr lang="en-AU" dirty="0"/>
            </a:br>
            <a:br>
              <a:rPr lang="en-AU" dirty="0"/>
            </a:br>
            <a:br>
              <a:rPr lang="en-AU" dirty="0"/>
            </a:br>
            <a:br>
              <a:rPr lang="en-AU" dirty="0"/>
            </a:br>
            <a:endParaRPr lang="en-AU" sz="2400" dirty="0"/>
          </a:p>
        </p:txBody>
      </p:sp>
      <p:pic>
        <p:nvPicPr>
          <p:cNvPr id="3" name="Picture 2">
            <a:extLst>
              <a:ext uri="{FF2B5EF4-FFF2-40B4-BE49-F238E27FC236}">
                <a16:creationId xmlns:a16="http://schemas.microsoft.com/office/drawing/2014/main" id="{846CB2C6-AFFC-47B3-B479-FE2C19EC9564}"/>
              </a:ext>
            </a:extLst>
          </p:cNvPr>
          <p:cNvPicPr/>
          <p:nvPr/>
        </p:nvPicPr>
        <p:blipFill>
          <a:blip r:embed="rId2"/>
          <a:stretch>
            <a:fillRect/>
          </a:stretch>
        </p:blipFill>
        <p:spPr>
          <a:xfrm>
            <a:off x="2843869" y="822121"/>
            <a:ext cx="6350466" cy="4800473"/>
          </a:xfrm>
          <a:prstGeom prst="rect">
            <a:avLst/>
          </a:prstGeom>
        </p:spPr>
      </p:pic>
    </p:spTree>
    <p:extLst>
      <p:ext uri="{BB962C8B-B14F-4D97-AF65-F5344CB8AC3E}">
        <p14:creationId xmlns:p14="http://schemas.microsoft.com/office/powerpoint/2010/main" val="129799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A9EA-3A12-4177-BF18-C805A6945AE7}"/>
              </a:ext>
            </a:extLst>
          </p:cNvPr>
          <p:cNvSpPr>
            <a:spLocks noGrp="1"/>
          </p:cNvSpPr>
          <p:nvPr>
            <p:ph type="title"/>
          </p:nvPr>
        </p:nvSpPr>
        <p:spPr>
          <a:xfrm>
            <a:off x="838200" y="365125"/>
            <a:ext cx="10515600" cy="6211844"/>
          </a:xfrm>
        </p:spPr>
        <p:txBody>
          <a:bodyPr>
            <a:normAutofit/>
          </a:bodyPr>
          <a:lstStyle/>
          <a:p>
            <a:r>
              <a:rPr lang="en-AU" b="1" dirty="0"/>
              <a:t>There is no requirement in the GSC’s North District Plan to include housing in SLS in the St Leonards and Crows Nest draft 2036 Plan.</a:t>
            </a:r>
            <a:br>
              <a:rPr lang="en-AU" sz="2800" dirty="0"/>
            </a:br>
            <a:endParaRPr lang="en-AU" sz="2800" dirty="0"/>
          </a:p>
        </p:txBody>
      </p:sp>
    </p:spTree>
    <p:extLst>
      <p:ext uri="{BB962C8B-B14F-4D97-AF65-F5344CB8AC3E}">
        <p14:creationId xmlns:p14="http://schemas.microsoft.com/office/powerpoint/2010/main" val="287892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73E2A-316E-4FC2-8AB0-804A64CA7605}"/>
              </a:ext>
            </a:extLst>
          </p:cNvPr>
          <p:cNvSpPr>
            <a:spLocks noGrp="1"/>
          </p:cNvSpPr>
          <p:nvPr>
            <p:ph type="title"/>
          </p:nvPr>
        </p:nvSpPr>
        <p:spPr>
          <a:xfrm>
            <a:off x="838200" y="365125"/>
            <a:ext cx="10515600" cy="5877055"/>
          </a:xfrm>
        </p:spPr>
        <p:txBody>
          <a:bodyPr>
            <a:normAutofit/>
          </a:bodyPr>
          <a:lstStyle/>
          <a:p>
            <a:r>
              <a:rPr lang="en-AU" sz="2400" dirty="0"/>
              <a:t>	</a:t>
            </a:r>
          </a:p>
        </p:txBody>
      </p:sp>
      <p:pic>
        <p:nvPicPr>
          <p:cNvPr id="3" name="Picture 2">
            <a:extLst>
              <a:ext uri="{FF2B5EF4-FFF2-40B4-BE49-F238E27FC236}">
                <a16:creationId xmlns:a16="http://schemas.microsoft.com/office/drawing/2014/main" id="{937B6EC1-E891-432A-9E87-CAEB60E98A5B}"/>
              </a:ext>
            </a:extLst>
          </p:cNvPr>
          <p:cNvPicPr/>
          <p:nvPr/>
        </p:nvPicPr>
        <p:blipFill>
          <a:blip r:embed="rId2"/>
          <a:stretch>
            <a:fillRect/>
          </a:stretch>
        </p:blipFill>
        <p:spPr>
          <a:xfrm>
            <a:off x="1119673" y="615820"/>
            <a:ext cx="3666931" cy="2603241"/>
          </a:xfrm>
          <a:prstGeom prst="rect">
            <a:avLst/>
          </a:prstGeom>
        </p:spPr>
      </p:pic>
      <p:pic>
        <p:nvPicPr>
          <p:cNvPr id="4" name="Picture 3">
            <a:extLst>
              <a:ext uri="{FF2B5EF4-FFF2-40B4-BE49-F238E27FC236}">
                <a16:creationId xmlns:a16="http://schemas.microsoft.com/office/drawing/2014/main" id="{E53A007B-D451-4636-BC13-4FC512FC1AD7}"/>
              </a:ext>
            </a:extLst>
          </p:cNvPr>
          <p:cNvPicPr/>
          <p:nvPr/>
        </p:nvPicPr>
        <p:blipFill>
          <a:blip r:embed="rId3"/>
          <a:stretch>
            <a:fillRect/>
          </a:stretch>
        </p:blipFill>
        <p:spPr>
          <a:xfrm>
            <a:off x="5255274" y="615820"/>
            <a:ext cx="2584553" cy="4665307"/>
          </a:xfrm>
          <a:prstGeom prst="rect">
            <a:avLst/>
          </a:prstGeom>
        </p:spPr>
      </p:pic>
      <p:pic>
        <p:nvPicPr>
          <p:cNvPr id="5" name="Picture 4">
            <a:extLst>
              <a:ext uri="{FF2B5EF4-FFF2-40B4-BE49-F238E27FC236}">
                <a16:creationId xmlns:a16="http://schemas.microsoft.com/office/drawing/2014/main" id="{F0DEC6E2-D385-417B-B4AF-F3D98E3EB94C}"/>
              </a:ext>
            </a:extLst>
          </p:cNvPr>
          <p:cNvPicPr/>
          <p:nvPr/>
        </p:nvPicPr>
        <p:blipFill>
          <a:blip r:embed="rId4"/>
          <a:stretch>
            <a:fillRect/>
          </a:stretch>
        </p:blipFill>
        <p:spPr>
          <a:xfrm>
            <a:off x="9041363" y="637287"/>
            <a:ext cx="1940768" cy="2666365"/>
          </a:xfrm>
          <a:prstGeom prst="rect">
            <a:avLst/>
          </a:prstGeom>
        </p:spPr>
      </p:pic>
      <p:pic>
        <p:nvPicPr>
          <p:cNvPr id="6" name="Content Placeholder 3">
            <a:extLst>
              <a:ext uri="{FF2B5EF4-FFF2-40B4-BE49-F238E27FC236}">
                <a16:creationId xmlns:a16="http://schemas.microsoft.com/office/drawing/2014/main" id="{F2C051BF-91AD-40B1-A323-E34CBF746C06}"/>
              </a:ext>
            </a:extLst>
          </p:cNvPr>
          <p:cNvPicPr/>
          <p:nvPr/>
        </p:nvPicPr>
        <p:blipFill>
          <a:blip r:embed="rId5"/>
          <a:stretch>
            <a:fillRect/>
          </a:stretch>
        </p:blipFill>
        <p:spPr>
          <a:xfrm>
            <a:off x="1540135" y="3606916"/>
            <a:ext cx="3013204" cy="2339340"/>
          </a:xfrm>
          <a:prstGeom prst="rect">
            <a:avLst/>
          </a:prstGeom>
        </p:spPr>
      </p:pic>
      <p:pic>
        <p:nvPicPr>
          <p:cNvPr id="7" name="Picture 6">
            <a:extLst>
              <a:ext uri="{FF2B5EF4-FFF2-40B4-BE49-F238E27FC236}">
                <a16:creationId xmlns:a16="http://schemas.microsoft.com/office/drawing/2014/main" id="{9353F411-EB15-44A8-A303-9748D23B6D17}"/>
              </a:ext>
            </a:extLst>
          </p:cNvPr>
          <p:cNvPicPr/>
          <p:nvPr/>
        </p:nvPicPr>
        <p:blipFill>
          <a:blip r:embed="rId6"/>
          <a:stretch>
            <a:fillRect/>
          </a:stretch>
        </p:blipFill>
        <p:spPr>
          <a:xfrm>
            <a:off x="8238930" y="3606916"/>
            <a:ext cx="3262021" cy="2339340"/>
          </a:xfrm>
          <a:prstGeom prst="rect">
            <a:avLst/>
          </a:prstGeom>
        </p:spPr>
      </p:pic>
    </p:spTree>
    <p:extLst>
      <p:ext uri="{BB962C8B-B14F-4D97-AF65-F5344CB8AC3E}">
        <p14:creationId xmlns:p14="http://schemas.microsoft.com/office/powerpoint/2010/main" val="376311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A4B9-437C-450D-8763-468623D66924}"/>
              </a:ext>
            </a:extLst>
          </p:cNvPr>
          <p:cNvSpPr>
            <a:spLocks noGrp="1"/>
          </p:cNvSpPr>
          <p:nvPr>
            <p:ph type="title"/>
          </p:nvPr>
        </p:nvSpPr>
        <p:spPr>
          <a:xfrm>
            <a:off x="838200" y="365125"/>
            <a:ext cx="10515600" cy="6153121"/>
          </a:xfrm>
        </p:spPr>
        <p:txBody>
          <a:bodyPr>
            <a:normAutofit/>
          </a:bodyPr>
          <a:lstStyle/>
          <a:p>
            <a:pPr algn="ctr"/>
            <a:r>
              <a:rPr lang="en-AU" b="1" dirty="0"/>
              <a:t>In the light of the lack of developer contributions towards infrastructure for an area already under significant infrastructure stress, the delivery of 2400 apartments, additional to 1900 apartments already in the pipeline, will render the SLS Plan site inappropriate as an Urban Renewal Area.</a:t>
            </a:r>
            <a:r>
              <a:rPr lang="en-AU" dirty="0"/>
              <a:t> </a:t>
            </a:r>
            <a:br>
              <a:rPr lang="en-AU" dirty="0"/>
            </a:br>
            <a:endParaRPr lang="en-AU" sz="2800" dirty="0"/>
          </a:p>
        </p:txBody>
      </p:sp>
    </p:spTree>
    <p:extLst>
      <p:ext uri="{BB962C8B-B14F-4D97-AF65-F5344CB8AC3E}">
        <p14:creationId xmlns:p14="http://schemas.microsoft.com/office/powerpoint/2010/main" val="3562907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CB71-F9E5-4B36-A24A-EDD403017A21}"/>
              </a:ext>
            </a:extLst>
          </p:cNvPr>
          <p:cNvSpPr>
            <a:spLocks noGrp="1"/>
          </p:cNvSpPr>
          <p:nvPr>
            <p:ph type="title"/>
          </p:nvPr>
        </p:nvSpPr>
        <p:spPr>
          <a:xfrm>
            <a:off x="838200" y="365125"/>
            <a:ext cx="10515600" cy="5550483"/>
          </a:xfrm>
        </p:spPr>
        <p:txBody>
          <a:bodyPr>
            <a:normAutofit/>
          </a:bodyPr>
          <a:lstStyle/>
          <a:p>
            <a:r>
              <a:rPr lang="en-AU" sz="2000" dirty="0"/>
              <a:t> </a:t>
            </a:r>
          </a:p>
        </p:txBody>
      </p:sp>
      <p:pic>
        <p:nvPicPr>
          <p:cNvPr id="3" name="Picture 2">
            <a:extLst>
              <a:ext uri="{FF2B5EF4-FFF2-40B4-BE49-F238E27FC236}">
                <a16:creationId xmlns:a16="http://schemas.microsoft.com/office/drawing/2014/main" id="{396553E0-E31A-49AF-AE07-2C920CB4E459}"/>
              </a:ext>
            </a:extLst>
          </p:cNvPr>
          <p:cNvPicPr/>
          <p:nvPr/>
        </p:nvPicPr>
        <p:blipFill>
          <a:blip r:embed="rId2"/>
          <a:stretch>
            <a:fillRect/>
          </a:stretch>
        </p:blipFill>
        <p:spPr>
          <a:xfrm>
            <a:off x="1374904" y="811764"/>
            <a:ext cx="2724150" cy="4180794"/>
          </a:xfrm>
          <a:prstGeom prst="rect">
            <a:avLst/>
          </a:prstGeom>
        </p:spPr>
      </p:pic>
      <p:pic>
        <p:nvPicPr>
          <p:cNvPr id="4" name="Picture 3">
            <a:extLst>
              <a:ext uri="{FF2B5EF4-FFF2-40B4-BE49-F238E27FC236}">
                <a16:creationId xmlns:a16="http://schemas.microsoft.com/office/drawing/2014/main" id="{ED1C72CF-107F-4B96-8710-6AD70969A6EA}"/>
              </a:ext>
            </a:extLst>
          </p:cNvPr>
          <p:cNvPicPr/>
          <p:nvPr/>
        </p:nvPicPr>
        <p:blipFill>
          <a:blip r:embed="rId3"/>
          <a:stretch>
            <a:fillRect/>
          </a:stretch>
        </p:blipFill>
        <p:spPr>
          <a:xfrm>
            <a:off x="4795935" y="1502229"/>
            <a:ext cx="6727370" cy="3095806"/>
          </a:xfrm>
          <a:prstGeom prst="rect">
            <a:avLst/>
          </a:prstGeom>
        </p:spPr>
      </p:pic>
    </p:spTree>
    <p:extLst>
      <p:ext uri="{BB962C8B-B14F-4D97-AF65-F5344CB8AC3E}">
        <p14:creationId xmlns:p14="http://schemas.microsoft.com/office/powerpoint/2010/main" val="1041740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96</Words>
  <Application>Microsoft Office PowerPoint</Application>
  <PresentationFormat>Widescreen</PresentationFormat>
  <Paragraphs>10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     Greenwich Community Association Inc     Submission to Independent Planning Commission  Planning Proposal for the St Leonards South Residential Precinct  20 May 2019     </vt:lpstr>
      <vt:lpstr>GCA resolution 7 December 2017  The GCA calls on Councillors to resolve to:  a. cancel the Master Plan and put the community first, including by providing community consultation and not allowing more density without more infrastructure.   b. to include consultation with residents in all of East Ward that have been excluded to date and work with  (i) the whole community,  (ii) other LGAs and  (iii) NSW government authorities  to formulate a sustainable and liveable precinct that does not place unacceptable pressure on the infrastructure, amenity and character of Greenwich and all other areas included in the St Leonards/Crows Nest Planning Precinct. </vt:lpstr>
      <vt:lpstr> Term of reference:- “to consider the scale of residential development contained in the (St Leonards South Residential Precinct) proposal and whether the whole site needs to be rezoned to meet housing targets identified by the Greater Sydney Commission”.   To consider also  whether Lane Cove Council is required to deliver housing within the St Leonards and Crows Nest Station Precinct (Planned Precinct), being the area the subject of the St Leonards and Crows Nest draft 2036 Plan   and  whether Lane Cove is required to deliver housing by virtue of its inclusion in an Urban Renewal Area in the GSC’s North District Plan. </vt:lpstr>
      <vt:lpstr>PowerPoint Presentation</vt:lpstr>
      <vt:lpstr>      </vt:lpstr>
      <vt:lpstr>There is no requirement in the GSC’s North District Plan to include housing in SLS in the St Leonards and Crows Nest draft 2036 Plan. </vt:lpstr>
      <vt:lpstr> </vt:lpstr>
      <vt:lpstr>In the light of the lack of developer contributions towards infrastructure for an area already under significant infrastructure stress, the delivery of 2400 apartments, additional to 1900 apartments already in the pipeline, will render the SLS Plan site inappropriate as an Urban Renewal Area.  </vt:lpstr>
      <vt:lpstr> </vt:lpstr>
      <vt:lpstr>  Housing need    Diversity (of dwelling type)   Market preferences   Alignment of infrastructure   Displacement   Amenity   Engagement (with community)   Efficiency     SLS does not address the highlighted principles, much less satisfy them.  </vt:lpstr>
      <vt:lpstr>The SLS Plan is not needed to meet Lane Cove Council’s housing target to 2021. It cannot be justified on the grounds of future targets that do not exist. And, for the same reasons, staging of the proposal is not supportable.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Greenwich Community Association Inc       Submission to Independent Planning Commission Planning Proposal for the St Leonards South Residential Precinct  20 May 2019     </dc:title>
  <dc:creator>south</dc:creator>
  <cp:lastModifiedBy> </cp:lastModifiedBy>
  <cp:revision>18</cp:revision>
  <dcterms:created xsi:type="dcterms:W3CDTF">2019-05-19T14:13:42Z</dcterms:created>
  <dcterms:modified xsi:type="dcterms:W3CDTF">2019-05-19T21:39:22Z</dcterms:modified>
</cp:coreProperties>
</file>