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3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1" autoAdjust="0"/>
  </p:normalViewPr>
  <p:slideViewPr>
    <p:cSldViewPr>
      <p:cViewPr varScale="1">
        <p:scale>
          <a:sx n="122" d="100"/>
          <a:sy n="122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C7B4B-0D32-4438-B83B-E8B9F8D421CB}" type="datetimeFigureOut">
              <a:rPr lang="en-AU" smtClean="0"/>
              <a:t>21/11/2016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71F1-ED84-401B-9335-2E6C741BFE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74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0"/>
            <a:ext cx="918875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1" y="692696"/>
            <a:ext cx="7488832" cy="237626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1" y="3140968"/>
            <a:ext cx="7488832" cy="2232248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95536" y="6353206"/>
            <a:ext cx="158417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www.gml.com.au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13" y="5947198"/>
            <a:ext cx="913243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1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Headers + 2 column text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960440" cy="417646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32448" cy="417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42488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Headers + 2 column text/imag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32448" cy="417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467544" y="371703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98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Headers + 2 column text/imag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467544" y="371703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716016" y="155679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716016" y="3717032"/>
            <a:ext cx="3960440" cy="201622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51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Header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4"/>
            <a:ext cx="8424936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8208912" cy="417646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2972276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2 columns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3960440" cy="5184576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548680"/>
            <a:ext cx="4032448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3504986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2 columns no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3960440" cy="5184576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0"/>
          </p:nvPr>
        </p:nvSpPr>
        <p:spPr>
          <a:xfrm>
            <a:off x="4716016" y="548680"/>
            <a:ext cx="3983983" cy="5184576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1920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4 boxes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467544" y="3212976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716016" y="548680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716016" y="3212976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7544" y="548680"/>
            <a:ext cx="3960440" cy="25202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28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4 boxes no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467544" y="3212976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716016" y="548680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716016" y="3212976"/>
            <a:ext cx="3960440" cy="2520280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652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1 image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8208912" cy="5184576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526871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full bleed image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36512" y="0"/>
            <a:ext cx="9180512" cy="688538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018" y="5947198"/>
            <a:ext cx="883631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1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0"/>
            <a:ext cx="918875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7544" y="548680"/>
            <a:ext cx="8208912" cy="5184576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1" y="692696"/>
            <a:ext cx="7488832" cy="237626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1" y="3140968"/>
            <a:ext cx="7488832" cy="2232248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95536" y="6353206"/>
            <a:ext cx="158417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www.gml.com.au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13" y="5947198"/>
            <a:ext cx="913243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0"/>
            <a:ext cx="918875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-252536" y="-99392"/>
            <a:ext cx="9505056" cy="705678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1" y="692696"/>
            <a:ext cx="7488832" cy="237626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1" y="3140968"/>
            <a:ext cx="7488832" cy="2232248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95536" y="6353206"/>
            <a:ext cx="158417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www.gml.com.au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018" y="5947198"/>
            <a:ext cx="883631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7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7544" y="548680"/>
            <a:ext cx="8208912" cy="5184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1" y="1700808"/>
            <a:ext cx="7632848" cy="367240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632848" cy="108012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13" y="5947198"/>
            <a:ext cx="913243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67544" y="548680"/>
            <a:ext cx="8208912" cy="9361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30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476672"/>
            <a:ext cx="7686753" cy="108012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88545" cy="350897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153314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-252536" y="-99392"/>
            <a:ext cx="9505056" cy="7056784"/>
          </a:xfrm>
          <a:solidFill>
            <a:schemeClr val="tx2"/>
          </a:solidFill>
        </p:spPr>
        <p:txBody>
          <a:bodyPr/>
          <a:lstStyle>
            <a:lvl1pPr marL="6858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1" y="1700808"/>
            <a:ext cx="7632848" cy="367240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632848" cy="108012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018" y="5947198"/>
            <a:ext cx="883631" cy="6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3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heading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476672"/>
            <a:ext cx="8280921" cy="1080120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628800"/>
            <a:ext cx="8280920" cy="3508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GE - Heading +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3960440" cy="4248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16016" y="1628800"/>
            <a:ext cx="3960440" cy="4248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GE - Headers + 2 column text with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3960440" cy="639762"/>
          </a:xfrm>
        </p:spPr>
        <p:txBody>
          <a:bodyPr anchor="t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3960440" cy="31683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4032448" cy="639762"/>
          </a:xfrm>
        </p:spPr>
        <p:txBody>
          <a:bodyPr anchor="t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032448" cy="31683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6512" y="0"/>
            <a:ext cx="918875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979" y="1688203"/>
            <a:ext cx="8073461" cy="3973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72" y="6237312"/>
            <a:ext cx="7426588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Slideshow 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76674"/>
            <a:ext cx="820891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13" y="5947198"/>
            <a:ext cx="913243" cy="673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42" r:id="rId2"/>
    <p:sldLayoutId id="2147484243" r:id="rId3"/>
    <p:sldLayoutId id="2147484233" r:id="rId4"/>
    <p:sldLayoutId id="2147484229" r:id="rId5"/>
    <p:sldLayoutId id="2147484244" r:id="rId6"/>
    <p:sldLayoutId id="2147484215" r:id="rId7"/>
    <p:sldLayoutId id="2147484217" r:id="rId8"/>
    <p:sldLayoutId id="2147484218" r:id="rId9"/>
    <p:sldLayoutId id="2147484227" r:id="rId10"/>
    <p:sldLayoutId id="2147484235" r:id="rId11"/>
    <p:sldLayoutId id="2147484239" r:id="rId12"/>
    <p:sldLayoutId id="2147484226" r:id="rId13"/>
    <p:sldLayoutId id="2147484236" r:id="rId14"/>
    <p:sldLayoutId id="2147484237" r:id="rId15"/>
    <p:sldLayoutId id="2147484240" r:id="rId16"/>
    <p:sldLayoutId id="2147484241" r:id="rId17"/>
    <p:sldLayoutId id="2147484238" r:id="rId18"/>
    <p:sldLayoutId id="2147484225" r:id="rId1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520" y="116632"/>
            <a:ext cx="8680321" cy="6624736"/>
          </a:xfrm>
          <a:solidFill>
            <a:schemeClr val="tx1"/>
          </a:solidFill>
        </p:spPr>
        <p:txBody>
          <a:bodyPr/>
          <a:lstStyle/>
          <a:p>
            <a:pPr>
              <a:buClr>
                <a:schemeClr val="bg1"/>
              </a:buClr>
              <a:buSzPct val="100000"/>
            </a:pPr>
            <a:endParaRPr lang="en-AU" b="1" dirty="0"/>
          </a:p>
          <a:p>
            <a:pPr marL="525780" indent="-457200">
              <a:buClr>
                <a:schemeClr val="bg1"/>
              </a:buClr>
              <a:buSzPct val="100000"/>
              <a:buAutoNum type="arabicPeriod"/>
            </a:pPr>
            <a:r>
              <a:rPr lang="en-AU" sz="2400" b="1" dirty="0"/>
              <a:t>The current EIS has not adhered to relevant OEH Guidelines for Aboriginal consultation</a:t>
            </a:r>
            <a:endParaRPr lang="en-AU" sz="2400" dirty="0"/>
          </a:p>
          <a:p>
            <a:pPr marL="525780" indent="-457200">
              <a:buClr>
                <a:schemeClr val="bg1"/>
              </a:buClr>
              <a:buSzPct val="100000"/>
              <a:buAutoNum type="arabicPeriod"/>
            </a:pPr>
            <a:endParaRPr lang="en-AU" sz="2400" b="1" dirty="0"/>
          </a:p>
          <a:p>
            <a:pPr marL="525780" indent="-457200">
              <a:buClr>
                <a:schemeClr val="bg1"/>
              </a:buClr>
              <a:buSzPct val="100000"/>
              <a:buAutoNum type="arabicPeriod"/>
            </a:pPr>
            <a:r>
              <a:rPr lang="en-AU" sz="2400" b="1" dirty="0"/>
              <a:t>The extent of known Aboriginal cultural heritage values has not been identified, mapped or assessed during the EIS process</a:t>
            </a:r>
            <a:r>
              <a:rPr lang="en-AU" sz="2400" dirty="0"/>
              <a:t>. </a:t>
            </a:r>
          </a:p>
          <a:p>
            <a:pPr marL="525780" indent="-457200">
              <a:buClr>
                <a:schemeClr val="bg1"/>
              </a:buClr>
              <a:buSzPct val="100000"/>
              <a:buAutoNum type="arabicPeriod"/>
            </a:pPr>
            <a:endParaRPr lang="en-AU" sz="2400" dirty="0"/>
          </a:p>
          <a:p>
            <a:pPr marL="525780" indent="-457200">
              <a:buClr>
                <a:schemeClr val="bg1"/>
              </a:buClr>
              <a:buSzPct val="100000"/>
              <a:buFont typeface="Wingdings 2" pitchFamily="18" charset="2"/>
              <a:buAutoNum type="arabicPeriod"/>
            </a:pPr>
            <a:r>
              <a:rPr lang="en-AU" sz="2400" b="1" dirty="0"/>
              <a:t>Aboriginal Archaeology is inadequately identified and assessed </a:t>
            </a:r>
            <a:endParaRPr lang="en-AU" sz="2400" dirty="0"/>
          </a:p>
          <a:p>
            <a:pPr marL="525780" indent="-457200">
              <a:buClr>
                <a:schemeClr val="bg1"/>
              </a:buClr>
              <a:buSzPct val="100000"/>
              <a:buAutoNum type="arabicPeriod"/>
            </a:pPr>
            <a:endParaRPr lang="en-AU" sz="2400" dirty="0"/>
          </a:p>
          <a:p>
            <a:pPr marL="525780" indent="-457200">
              <a:buClr>
                <a:schemeClr val="bg1"/>
              </a:buClr>
              <a:buSzPct val="100000"/>
              <a:buFont typeface="Wingdings 2" pitchFamily="18" charset="2"/>
              <a:buAutoNum type="arabicPeriod"/>
            </a:pPr>
            <a:r>
              <a:rPr lang="en-AU" sz="2400" b="1" dirty="0"/>
              <a:t>Cumulative impact on Aboriginal heritage values has not been recognised or assessed.</a:t>
            </a:r>
            <a:r>
              <a:rPr lang="en-AU" sz="2400" dirty="0"/>
              <a:t> </a:t>
            </a:r>
          </a:p>
          <a:p>
            <a:pPr marL="525780" indent="-457200">
              <a:buClr>
                <a:schemeClr val="bg1"/>
              </a:buClr>
              <a:buSzPct val="100000"/>
              <a:buFont typeface="Wingdings 2" pitchFamily="18" charset="2"/>
              <a:buAutoNum type="arabicPeriod"/>
            </a:pPr>
            <a:endParaRPr lang="en-AU" sz="2400" dirty="0"/>
          </a:p>
          <a:p>
            <a:pPr marL="525780" indent="-457200">
              <a:buClr>
                <a:schemeClr val="bg1"/>
              </a:buClr>
              <a:buSzPct val="100000"/>
              <a:buFont typeface="Wingdings 2" pitchFamily="18" charset="2"/>
              <a:buAutoNum type="arabicPeriod"/>
            </a:pPr>
            <a:r>
              <a:rPr lang="en-AU" sz="2400" b="1" dirty="0"/>
              <a:t>Review PAC recommendation 7 has been ignored.</a:t>
            </a:r>
          </a:p>
          <a:p>
            <a:pPr marL="525780" indent="-457200">
              <a:buAutoNum type="arabicPeriod"/>
            </a:pPr>
            <a:endParaRPr lang="en-AU" dirty="0"/>
          </a:p>
          <a:p>
            <a:pPr marL="525780" indent="-457200">
              <a:buFont typeface="+mj-lt"/>
              <a:buAutoNum type="arabicPeriod"/>
            </a:pPr>
            <a:endParaRPr lang="en-AU" b="1" dirty="0"/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6184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ML Custom Colours">
      <a:dk1>
        <a:srgbClr val="000000"/>
      </a:dk1>
      <a:lt1>
        <a:srgbClr val="FFFFFF"/>
      </a:lt1>
      <a:dk2>
        <a:srgbClr val="EC7404"/>
      </a:dk2>
      <a:lt2>
        <a:srgbClr val="BFBFBF"/>
      </a:lt2>
      <a:accent1>
        <a:srgbClr val="EC7404"/>
      </a:accent1>
      <a:accent2>
        <a:srgbClr val="000000"/>
      </a:accent2>
      <a:accent3>
        <a:srgbClr val="D8D8D8"/>
      </a:accent3>
      <a:accent4>
        <a:srgbClr val="A5A5A5"/>
      </a:accent4>
      <a:accent5>
        <a:srgbClr val="FBD5B5"/>
      </a:accent5>
      <a:accent6>
        <a:srgbClr val="FAC08F"/>
      </a:accent6>
      <a:hlink>
        <a:srgbClr val="EC7404"/>
      </a:hlink>
      <a:folHlink>
        <a:srgbClr val="EC7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ML PPT - black bg" id="{16F0793F-3B2E-4707-9D85-3A695E2D9A7D}" vid="{2A591628-F6C6-4804-B1B7-275072D431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GML PPT - black bg</Template>
  <TotalTime>81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 2</vt:lpstr>
      <vt:lpstr>Austin</vt:lpstr>
      <vt:lpstr>PowerPoint Presentation</vt:lpstr>
    </vt:vector>
  </TitlesOfParts>
  <Company>Godden Mackay Logan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SIZES</dc:title>
  <dc:creator>Owen, Tim</dc:creator>
  <cp:lastModifiedBy>Aaron Brown</cp:lastModifiedBy>
  <cp:revision>10</cp:revision>
  <dcterms:created xsi:type="dcterms:W3CDTF">2016-11-02T23:57:55Z</dcterms:created>
  <dcterms:modified xsi:type="dcterms:W3CDTF">2016-11-21T05:15:38Z</dcterms:modified>
</cp:coreProperties>
</file>