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0"/>
  </p:notesMasterIdLst>
  <p:sldIdLst>
    <p:sldId id="256" r:id="rId2"/>
    <p:sldId id="283" r:id="rId3"/>
    <p:sldId id="285" r:id="rId4"/>
    <p:sldId id="263" r:id="rId5"/>
    <p:sldId id="286" r:id="rId6"/>
    <p:sldId id="287" r:id="rId7"/>
    <p:sldId id="284" r:id="rId8"/>
    <p:sldId id="282" r:id="rId9"/>
    <p:sldId id="259" r:id="rId10"/>
    <p:sldId id="289" r:id="rId11"/>
    <p:sldId id="279" r:id="rId12"/>
    <p:sldId id="288" r:id="rId13"/>
    <p:sldId id="298" r:id="rId14"/>
    <p:sldId id="267" r:id="rId15"/>
    <p:sldId id="293" r:id="rId16"/>
    <p:sldId id="260" r:id="rId17"/>
    <p:sldId id="272" r:id="rId18"/>
    <p:sldId id="291" r:id="rId19"/>
    <p:sldId id="292" r:id="rId20"/>
    <p:sldId id="296" r:id="rId21"/>
    <p:sldId id="269" r:id="rId22"/>
    <p:sldId id="270" r:id="rId23"/>
    <p:sldId id="257" r:id="rId24"/>
    <p:sldId id="290" r:id="rId25"/>
    <p:sldId id="281" r:id="rId26"/>
    <p:sldId id="274" r:id="rId27"/>
    <p:sldId id="278" r:id="rId28"/>
    <p:sldId id="258"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70BE"/>
    <a:srgbClr val="FF0000"/>
    <a:srgbClr val="F82D18"/>
    <a:srgbClr val="FF3300"/>
    <a:srgbClr val="92D05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82701" autoAdjust="0"/>
  </p:normalViewPr>
  <p:slideViewPr>
    <p:cSldViewPr>
      <p:cViewPr varScale="1">
        <p:scale>
          <a:sx n="90" d="100"/>
          <a:sy n="90" d="100"/>
        </p:scale>
        <p:origin x="-1608" y="-114"/>
      </p:cViewPr>
      <p:guideLst>
        <p:guide orient="horz" pos="2160"/>
        <p:guide pos="2880"/>
      </p:guideLst>
    </p:cSldViewPr>
  </p:slideViewPr>
  <p:outlineViewPr>
    <p:cViewPr>
      <p:scale>
        <a:sx n="33" d="100"/>
        <a:sy n="33" d="100"/>
      </p:scale>
      <p:origin x="0" y="5364"/>
    </p:cViewPr>
  </p:outlineViewPr>
  <p:notesTextViewPr>
    <p:cViewPr>
      <p:scale>
        <a:sx n="50" d="100"/>
        <a:sy n="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julia\Documents\UCML2019\MOD%204%20UCML\190610%20Change%20inSWLsNMNThe%20Drip.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485388449658191E-2"/>
          <c:y val="7.6126115061505101E-2"/>
          <c:w val="0.85166178116961366"/>
          <c:h val="0.8220092216829068"/>
        </c:manualLayout>
      </c:layout>
      <c:lineChart>
        <c:grouping val="standard"/>
        <c:varyColors val="0"/>
        <c:ser>
          <c:idx val="2"/>
          <c:order val="0"/>
          <c:tx>
            <c:v>Goulburn River daily stream flow Ml/day</c:v>
          </c:tx>
          <c:spPr>
            <a:ln w="22225">
              <a:solidFill>
                <a:schemeClr val="tx1"/>
              </a:solidFill>
              <a:prstDash val="solid"/>
            </a:ln>
          </c:spPr>
          <c:marker>
            <c:symbol val="none"/>
          </c:marker>
          <c:cat>
            <c:numRef>
              <c:f>UlanDischarge!$K$3:$K$367</c:f>
              <c:numCache>
                <c:formatCode>mmm\-yy</c:formatCode>
                <c:ptCount val="365"/>
                <c:pt idx="0">
                  <c:v>41640</c:v>
                </c:pt>
                <c:pt idx="1">
                  <c:v>41641</c:v>
                </c:pt>
                <c:pt idx="2">
                  <c:v>41642</c:v>
                </c:pt>
                <c:pt idx="3">
                  <c:v>41643</c:v>
                </c:pt>
                <c:pt idx="4">
                  <c:v>41644</c:v>
                </c:pt>
                <c:pt idx="5">
                  <c:v>41645</c:v>
                </c:pt>
                <c:pt idx="6">
                  <c:v>41646</c:v>
                </c:pt>
                <c:pt idx="7">
                  <c:v>41647</c:v>
                </c:pt>
                <c:pt idx="8">
                  <c:v>41648</c:v>
                </c:pt>
                <c:pt idx="9">
                  <c:v>41649</c:v>
                </c:pt>
                <c:pt idx="10">
                  <c:v>41650</c:v>
                </c:pt>
                <c:pt idx="11">
                  <c:v>41651</c:v>
                </c:pt>
                <c:pt idx="12">
                  <c:v>41652</c:v>
                </c:pt>
                <c:pt idx="13">
                  <c:v>41653</c:v>
                </c:pt>
                <c:pt idx="14">
                  <c:v>41654</c:v>
                </c:pt>
                <c:pt idx="15">
                  <c:v>41655</c:v>
                </c:pt>
                <c:pt idx="16">
                  <c:v>41656</c:v>
                </c:pt>
                <c:pt idx="17">
                  <c:v>41657</c:v>
                </c:pt>
                <c:pt idx="18">
                  <c:v>41658</c:v>
                </c:pt>
                <c:pt idx="19">
                  <c:v>41659</c:v>
                </c:pt>
                <c:pt idx="20">
                  <c:v>41660</c:v>
                </c:pt>
                <c:pt idx="21">
                  <c:v>41661</c:v>
                </c:pt>
                <c:pt idx="22">
                  <c:v>41662</c:v>
                </c:pt>
                <c:pt idx="23">
                  <c:v>41663</c:v>
                </c:pt>
                <c:pt idx="24">
                  <c:v>41664</c:v>
                </c:pt>
                <c:pt idx="25">
                  <c:v>41665</c:v>
                </c:pt>
                <c:pt idx="26">
                  <c:v>41666</c:v>
                </c:pt>
                <c:pt idx="27">
                  <c:v>41667</c:v>
                </c:pt>
                <c:pt idx="28">
                  <c:v>41668</c:v>
                </c:pt>
                <c:pt idx="29">
                  <c:v>41669</c:v>
                </c:pt>
                <c:pt idx="30">
                  <c:v>41670</c:v>
                </c:pt>
                <c:pt idx="31">
                  <c:v>41671</c:v>
                </c:pt>
                <c:pt idx="32">
                  <c:v>41672</c:v>
                </c:pt>
                <c:pt idx="33">
                  <c:v>41673</c:v>
                </c:pt>
                <c:pt idx="34">
                  <c:v>41674</c:v>
                </c:pt>
                <c:pt idx="35">
                  <c:v>41675</c:v>
                </c:pt>
                <c:pt idx="36">
                  <c:v>41676</c:v>
                </c:pt>
                <c:pt idx="37">
                  <c:v>41677</c:v>
                </c:pt>
                <c:pt idx="38">
                  <c:v>41678</c:v>
                </c:pt>
                <c:pt idx="39">
                  <c:v>41679</c:v>
                </c:pt>
                <c:pt idx="40">
                  <c:v>41680</c:v>
                </c:pt>
                <c:pt idx="41">
                  <c:v>41681</c:v>
                </c:pt>
                <c:pt idx="42">
                  <c:v>41682</c:v>
                </c:pt>
                <c:pt idx="43">
                  <c:v>41683</c:v>
                </c:pt>
                <c:pt idx="44">
                  <c:v>41684</c:v>
                </c:pt>
                <c:pt idx="45">
                  <c:v>41685</c:v>
                </c:pt>
                <c:pt idx="46">
                  <c:v>41686</c:v>
                </c:pt>
                <c:pt idx="47">
                  <c:v>41687</c:v>
                </c:pt>
                <c:pt idx="48">
                  <c:v>41688</c:v>
                </c:pt>
                <c:pt idx="49">
                  <c:v>41689</c:v>
                </c:pt>
                <c:pt idx="50">
                  <c:v>41690</c:v>
                </c:pt>
                <c:pt idx="51">
                  <c:v>41691</c:v>
                </c:pt>
                <c:pt idx="52">
                  <c:v>41692</c:v>
                </c:pt>
                <c:pt idx="53">
                  <c:v>41693</c:v>
                </c:pt>
                <c:pt idx="54">
                  <c:v>41694</c:v>
                </c:pt>
                <c:pt idx="55">
                  <c:v>41695</c:v>
                </c:pt>
                <c:pt idx="56">
                  <c:v>41696</c:v>
                </c:pt>
                <c:pt idx="57">
                  <c:v>41697</c:v>
                </c:pt>
                <c:pt idx="58">
                  <c:v>41698</c:v>
                </c:pt>
                <c:pt idx="59">
                  <c:v>41699</c:v>
                </c:pt>
                <c:pt idx="60">
                  <c:v>41700</c:v>
                </c:pt>
                <c:pt idx="61">
                  <c:v>41701</c:v>
                </c:pt>
                <c:pt idx="62">
                  <c:v>41702</c:v>
                </c:pt>
                <c:pt idx="63">
                  <c:v>41703</c:v>
                </c:pt>
                <c:pt idx="64">
                  <c:v>41704</c:v>
                </c:pt>
                <c:pt idx="65">
                  <c:v>41705</c:v>
                </c:pt>
                <c:pt idx="66">
                  <c:v>41706</c:v>
                </c:pt>
                <c:pt idx="67">
                  <c:v>41707</c:v>
                </c:pt>
                <c:pt idx="68">
                  <c:v>41708</c:v>
                </c:pt>
                <c:pt idx="69">
                  <c:v>41709</c:v>
                </c:pt>
                <c:pt idx="70">
                  <c:v>41710</c:v>
                </c:pt>
                <c:pt idx="71">
                  <c:v>41711</c:v>
                </c:pt>
                <c:pt idx="72">
                  <c:v>41712</c:v>
                </c:pt>
                <c:pt idx="73">
                  <c:v>41713</c:v>
                </c:pt>
                <c:pt idx="74">
                  <c:v>41714</c:v>
                </c:pt>
                <c:pt idx="75">
                  <c:v>41715</c:v>
                </c:pt>
                <c:pt idx="76">
                  <c:v>41716</c:v>
                </c:pt>
                <c:pt idx="77">
                  <c:v>41717</c:v>
                </c:pt>
                <c:pt idx="78">
                  <c:v>41718</c:v>
                </c:pt>
                <c:pt idx="79">
                  <c:v>41719</c:v>
                </c:pt>
                <c:pt idx="80">
                  <c:v>41720</c:v>
                </c:pt>
                <c:pt idx="81">
                  <c:v>41721</c:v>
                </c:pt>
                <c:pt idx="82">
                  <c:v>41722</c:v>
                </c:pt>
                <c:pt idx="83">
                  <c:v>41723</c:v>
                </c:pt>
                <c:pt idx="84">
                  <c:v>41724</c:v>
                </c:pt>
                <c:pt idx="85">
                  <c:v>41725</c:v>
                </c:pt>
                <c:pt idx="86">
                  <c:v>41726</c:v>
                </c:pt>
                <c:pt idx="87">
                  <c:v>41727</c:v>
                </c:pt>
                <c:pt idx="88">
                  <c:v>41728</c:v>
                </c:pt>
                <c:pt idx="89">
                  <c:v>41729</c:v>
                </c:pt>
                <c:pt idx="90">
                  <c:v>41730</c:v>
                </c:pt>
                <c:pt idx="91">
                  <c:v>41731</c:v>
                </c:pt>
                <c:pt idx="92">
                  <c:v>41732</c:v>
                </c:pt>
                <c:pt idx="93">
                  <c:v>41733</c:v>
                </c:pt>
                <c:pt idx="94">
                  <c:v>41734</c:v>
                </c:pt>
                <c:pt idx="95">
                  <c:v>41735</c:v>
                </c:pt>
                <c:pt idx="96">
                  <c:v>41736</c:v>
                </c:pt>
                <c:pt idx="97">
                  <c:v>41737</c:v>
                </c:pt>
                <c:pt idx="98">
                  <c:v>41738</c:v>
                </c:pt>
                <c:pt idx="99">
                  <c:v>41739</c:v>
                </c:pt>
                <c:pt idx="100">
                  <c:v>41740</c:v>
                </c:pt>
                <c:pt idx="101">
                  <c:v>41741</c:v>
                </c:pt>
                <c:pt idx="102">
                  <c:v>41742</c:v>
                </c:pt>
                <c:pt idx="103">
                  <c:v>41743</c:v>
                </c:pt>
                <c:pt idx="104">
                  <c:v>41744</c:v>
                </c:pt>
                <c:pt idx="105">
                  <c:v>41745</c:v>
                </c:pt>
                <c:pt idx="106">
                  <c:v>41746</c:v>
                </c:pt>
                <c:pt idx="107">
                  <c:v>41747</c:v>
                </c:pt>
                <c:pt idx="108">
                  <c:v>41748</c:v>
                </c:pt>
                <c:pt idx="109">
                  <c:v>41749</c:v>
                </c:pt>
                <c:pt idx="110">
                  <c:v>41750</c:v>
                </c:pt>
                <c:pt idx="111">
                  <c:v>41751</c:v>
                </c:pt>
                <c:pt idx="112">
                  <c:v>41752</c:v>
                </c:pt>
                <c:pt idx="113">
                  <c:v>41753</c:v>
                </c:pt>
                <c:pt idx="114">
                  <c:v>41754</c:v>
                </c:pt>
                <c:pt idx="115">
                  <c:v>41755</c:v>
                </c:pt>
                <c:pt idx="116">
                  <c:v>41756</c:v>
                </c:pt>
                <c:pt idx="117">
                  <c:v>41757</c:v>
                </c:pt>
                <c:pt idx="118">
                  <c:v>41758</c:v>
                </c:pt>
                <c:pt idx="119">
                  <c:v>41759</c:v>
                </c:pt>
                <c:pt idx="120">
                  <c:v>41760</c:v>
                </c:pt>
                <c:pt idx="121">
                  <c:v>41761</c:v>
                </c:pt>
                <c:pt idx="122">
                  <c:v>41762</c:v>
                </c:pt>
                <c:pt idx="123">
                  <c:v>41763</c:v>
                </c:pt>
                <c:pt idx="124">
                  <c:v>41764</c:v>
                </c:pt>
                <c:pt idx="125">
                  <c:v>41765</c:v>
                </c:pt>
                <c:pt idx="126">
                  <c:v>41766</c:v>
                </c:pt>
                <c:pt idx="127">
                  <c:v>41767</c:v>
                </c:pt>
                <c:pt idx="128">
                  <c:v>41768</c:v>
                </c:pt>
                <c:pt idx="129">
                  <c:v>41769</c:v>
                </c:pt>
                <c:pt idx="130">
                  <c:v>41770</c:v>
                </c:pt>
                <c:pt idx="131">
                  <c:v>41771</c:v>
                </c:pt>
                <c:pt idx="132">
                  <c:v>41772</c:v>
                </c:pt>
                <c:pt idx="133">
                  <c:v>41773</c:v>
                </c:pt>
                <c:pt idx="134">
                  <c:v>41774</c:v>
                </c:pt>
                <c:pt idx="135">
                  <c:v>41775</c:v>
                </c:pt>
                <c:pt idx="136">
                  <c:v>41776</c:v>
                </c:pt>
                <c:pt idx="137">
                  <c:v>41777</c:v>
                </c:pt>
                <c:pt idx="138">
                  <c:v>41778</c:v>
                </c:pt>
                <c:pt idx="139">
                  <c:v>41779</c:v>
                </c:pt>
                <c:pt idx="140">
                  <c:v>41780</c:v>
                </c:pt>
                <c:pt idx="141">
                  <c:v>41781</c:v>
                </c:pt>
                <c:pt idx="142">
                  <c:v>41782</c:v>
                </c:pt>
                <c:pt idx="143">
                  <c:v>41783</c:v>
                </c:pt>
                <c:pt idx="144">
                  <c:v>41784</c:v>
                </c:pt>
                <c:pt idx="145">
                  <c:v>41785</c:v>
                </c:pt>
                <c:pt idx="146">
                  <c:v>41786</c:v>
                </c:pt>
                <c:pt idx="147">
                  <c:v>41787</c:v>
                </c:pt>
                <c:pt idx="148">
                  <c:v>41788</c:v>
                </c:pt>
                <c:pt idx="149">
                  <c:v>41789</c:v>
                </c:pt>
                <c:pt idx="150">
                  <c:v>41790</c:v>
                </c:pt>
                <c:pt idx="151">
                  <c:v>41791</c:v>
                </c:pt>
                <c:pt idx="152">
                  <c:v>41792</c:v>
                </c:pt>
                <c:pt idx="153">
                  <c:v>41793</c:v>
                </c:pt>
                <c:pt idx="154">
                  <c:v>41794</c:v>
                </c:pt>
                <c:pt idx="155">
                  <c:v>41795</c:v>
                </c:pt>
                <c:pt idx="156">
                  <c:v>41796</c:v>
                </c:pt>
                <c:pt idx="157">
                  <c:v>41797</c:v>
                </c:pt>
                <c:pt idx="158">
                  <c:v>41798</c:v>
                </c:pt>
                <c:pt idx="159">
                  <c:v>41799</c:v>
                </c:pt>
                <c:pt idx="160">
                  <c:v>41800</c:v>
                </c:pt>
                <c:pt idx="161">
                  <c:v>41801</c:v>
                </c:pt>
                <c:pt idx="162">
                  <c:v>41802</c:v>
                </c:pt>
                <c:pt idx="163">
                  <c:v>41803</c:v>
                </c:pt>
                <c:pt idx="164">
                  <c:v>41804</c:v>
                </c:pt>
                <c:pt idx="165">
                  <c:v>41805</c:v>
                </c:pt>
                <c:pt idx="166">
                  <c:v>41806</c:v>
                </c:pt>
                <c:pt idx="167">
                  <c:v>41807</c:v>
                </c:pt>
                <c:pt idx="168">
                  <c:v>41808</c:v>
                </c:pt>
                <c:pt idx="169">
                  <c:v>41809</c:v>
                </c:pt>
                <c:pt idx="170">
                  <c:v>41810</c:v>
                </c:pt>
                <c:pt idx="171">
                  <c:v>41811</c:v>
                </c:pt>
                <c:pt idx="172">
                  <c:v>41812</c:v>
                </c:pt>
                <c:pt idx="173">
                  <c:v>41813</c:v>
                </c:pt>
                <c:pt idx="174">
                  <c:v>41814</c:v>
                </c:pt>
                <c:pt idx="175">
                  <c:v>41815</c:v>
                </c:pt>
                <c:pt idx="176">
                  <c:v>41816</c:v>
                </c:pt>
                <c:pt idx="177">
                  <c:v>41817</c:v>
                </c:pt>
                <c:pt idx="178">
                  <c:v>41818</c:v>
                </c:pt>
                <c:pt idx="179">
                  <c:v>41819</c:v>
                </c:pt>
                <c:pt idx="180">
                  <c:v>41820</c:v>
                </c:pt>
                <c:pt idx="181">
                  <c:v>41821</c:v>
                </c:pt>
                <c:pt idx="182">
                  <c:v>41822</c:v>
                </c:pt>
                <c:pt idx="183">
                  <c:v>41823</c:v>
                </c:pt>
                <c:pt idx="184">
                  <c:v>41824</c:v>
                </c:pt>
                <c:pt idx="185">
                  <c:v>41825</c:v>
                </c:pt>
                <c:pt idx="186">
                  <c:v>41826</c:v>
                </c:pt>
                <c:pt idx="187">
                  <c:v>41827</c:v>
                </c:pt>
                <c:pt idx="188">
                  <c:v>41828</c:v>
                </c:pt>
                <c:pt idx="189">
                  <c:v>41829</c:v>
                </c:pt>
                <c:pt idx="190">
                  <c:v>41830</c:v>
                </c:pt>
                <c:pt idx="191">
                  <c:v>41831</c:v>
                </c:pt>
                <c:pt idx="192">
                  <c:v>41832</c:v>
                </c:pt>
                <c:pt idx="193">
                  <c:v>41833</c:v>
                </c:pt>
                <c:pt idx="194">
                  <c:v>41834</c:v>
                </c:pt>
                <c:pt idx="195">
                  <c:v>41835</c:v>
                </c:pt>
                <c:pt idx="196">
                  <c:v>41836</c:v>
                </c:pt>
                <c:pt idx="197">
                  <c:v>41837</c:v>
                </c:pt>
                <c:pt idx="198">
                  <c:v>41838</c:v>
                </c:pt>
                <c:pt idx="199">
                  <c:v>41839</c:v>
                </c:pt>
                <c:pt idx="200">
                  <c:v>41840</c:v>
                </c:pt>
                <c:pt idx="201">
                  <c:v>41841</c:v>
                </c:pt>
                <c:pt idx="202">
                  <c:v>41842</c:v>
                </c:pt>
                <c:pt idx="203">
                  <c:v>41843</c:v>
                </c:pt>
                <c:pt idx="204">
                  <c:v>41844</c:v>
                </c:pt>
                <c:pt idx="205">
                  <c:v>41845</c:v>
                </c:pt>
                <c:pt idx="206">
                  <c:v>41846</c:v>
                </c:pt>
                <c:pt idx="207">
                  <c:v>41847</c:v>
                </c:pt>
                <c:pt idx="208">
                  <c:v>41848</c:v>
                </c:pt>
                <c:pt idx="209">
                  <c:v>41849</c:v>
                </c:pt>
                <c:pt idx="210">
                  <c:v>41850</c:v>
                </c:pt>
                <c:pt idx="211">
                  <c:v>41851</c:v>
                </c:pt>
                <c:pt idx="212">
                  <c:v>41852</c:v>
                </c:pt>
                <c:pt idx="213">
                  <c:v>41853</c:v>
                </c:pt>
                <c:pt idx="214">
                  <c:v>41854</c:v>
                </c:pt>
                <c:pt idx="215">
                  <c:v>41855</c:v>
                </c:pt>
                <c:pt idx="216">
                  <c:v>41856</c:v>
                </c:pt>
                <c:pt idx="217">
                  <c:v>41857</c:v>
                </c:pt>
                <c:pt idx="218">
                  <c:v>41858</c:v>
                </c:pt>
                <c:pt idx="219">
                  <c:v>41859</c:v>
                </c:pt>
                <c:pt idx="220">
                  <c:v>41860</c:v>
                </c:pt>
                <c:pt idx="221">
                  <c:v>41861</c:v>
                </c:pt>
                <c:pt idx="222">
                  <c:v>41862</c:v>
                </c:pt>
                <c:pt idx="223">
                  <c:v>41863</c:v>
                </c:pt>
                <c:pt idx="224">
                  <c:v>41864</c:v>
                </c:pt>
                <c:pt idx="225">
                  <c:v>41865</c:v>
                </c:pt>
                <c:pt idx="226">
                  <c:v>41866</c:v>
                </c:pt>
                <c:pt idx="227">
                  <c:v>41867</c:v>
                </c:pt>
                <c:pt idx="228">
                  <c:v>41868</c:v>
                </c:pt>
                <c:pt idx="229">
                  <c:v>41869</c:v>
                </c:pt>
                <c:pt idx="230">
                  <c:v>41870</c:v>
                </c:pt>
                <c:pt idx="231">
                  <c:v>41871</c:v>
                </c:pt>
                <c:pt idx="232">
                  <c:v>41872</c:v>
                </c:pt>
                <c:pt idx="233">
                  <c:v>41873</c:v>
                </c:pt>
                <c:pt idx="234">
                  <c:v>41874</c:v>
                </c:pt>
                <c:pt idx="235">
                  <c:v>41875</c:v>
                </c:pt>
                <c:pt idx="236">
                  <c:v>41876</c:v>
                </c:pt>
                <c:pt idx="237">
                  <c:v>41877</c:v>
                </c:pt>
                <c:pt idx="238">
                  <c:v>41878</c:v>
                </c:pt>
                <c:pt idx="239">
                  <c:v>41879</c:v>
                </c:pt>
                <c:pt idx="240">
                  <c:v>41880</c:v>
                </c:pt>
                <c:pt idx="241">
                  <c:v>41881</c:v>
                </c:pt>
                <c:pt idx="242">
                  <c:v>41882</c:v>
                </c:pt>
                <c:pt idx="243">
                  <c:v>41883</c:v>
                </c:pt>
                <c:pt idx="244">
                  <c:v>41884</c:v>
                </c:pt>
                <c:pt idx="245">
                  <c:v>41885</c:v>
                </c:pt>
                <c:pt idx="246">
                  <c:v>41886</c:v>
                </c:pt>
                <c:pt idx="247">
                  <c:v>41887</c:v>
                </c:pt>
                <c:pt idx="248">
                  <c:v>41888</c:v>
                </c:pt>
                <c:pt idx="249">
                  <c:v>41889</c:v>
                </c:pt>
                <c:pt idx="250">
                  <c:v>41890</c:v>
                </c:pt>
                <c:pt idx="251">
                  <c:v>41891</c:v>
                </c:pt>
                <c:pt idx="252">
                  <c:v>41892</c:v>
                </c:pt>
                <c:pt idx="253">
                  <c:v>41893</c:v>
                </c:pt>
                <c:pt idx="254">
                  <c:v>41894</c:v>
                </c:pt>
                <c:pt idx="255">
                  <c:v>41895</c:v>
                </c:pt>
                <c:pt idx="256">
                  <c:v>41896</c:v>
                </c:pt>
                <c:pt idx="257">
                  <c:v>41897</c:v>
                </c:pt>
                <c:pt idx="258">
                  <c:v>41898</c:v>
                </c:pt>
                <c:pt idx="259">
                  <c:v>41899</c:v>
                </c:pt>
                <c:pt idx="260">
                  <c:v>41900</c:v>
                </c:pt>
                <c:pt idx="261">
                  <c:v>41901</c:v>
                </c:pt>
                <c:pt idx="262">
                  <c:v>41902</c:v>
                </c:pt>
                <c:pt idx="263">
                  <c:v>41903</c:v>
                </c:pt>
                <c:pt idx="264">
                  <c:v>41904</c:v>
                </c:pt>
                <c:pt idx="265">
                  <c:v>41905</c:v>
                </c:pt>
                <c:pt idx="266">
                  <c:v>41906</c:v>
                </c:pt>
                <c:pt idx="267">
                  <c:v>41907</c:v>
                </c:pt>
                <c:pt idx="268">
                  <c:v>41908</c:v>
                </c:pt>
                <c:pt idx="269">
                  <c:v>41909</c:v>
                </c:pt>
                <c:pt idx="270">
                  <c:v>41910</c:v>
                </c:pt>
                <c:pt idx="271">
                  <c:v>41911</c:v>
                </c:pt>
                <c:pt idx="272">
                  <c:v>41912</c:v>
                </c:pt>
                <c:pt idx="273">
                  <c:v>41913</c:v>
                </c:pt>
                <c:pt idx="274">
                  <c:v>41914</c:v>
                </c:pt>
                <c:pt idx="275">
                  <c:v>41915</c:v>
                </c:pt>
                <c:pt idx="276">
                  <c:v>41916</c:v>
                </c:pt>
                <c:pt idx="277">
                  <c:v>41917</c:v>
                </c:pt>
                <c:pt idx="278">
                  <c:v>41918</c:v>
                </c:pt>
                <c:pt idx="279">
                  <c:v>41919</c:v>
                </c:pt>
                <c:pt idx="280">
                  <c:v>41920</c:v>
                </c:pt>
                <c:pt idx="281">
                  <c:v>41921</c:v>
                </c:pt>
                <c:pt idx="282">
                  <c:v>41922</c:v>
                </c:pt>
                <c:pt idx="283">
                  <c:v>41923</c:v>
                </c:pt>
                <c:pt idx="284">
                  <c:v>41924</c:v>
                </c:pt>
                <c:pt idx="285">
                  <c:v>41925</c:v>
                </c:pt>
                <c:pt idx="286">
                  <c:v>41926</c:v>
                </c:pt>
                <c:pt idx="287">
                  <c:v>41927</c:v>
                </c:pt>
                <c:pt idx="288">
                  <c:v>41928</c:v>
                </c:pt>
                <c:pt idx="289">
                  <c:v>41929</c:v>
                </c:pt>
                <c:pt idx="290">
                  <c:v>41930</c:v>
                </c:pt>
                <c:pt idx="291">
                  <c:v>41931</c:v>
                </c:pt>
                <c:pt idx="292">
                  <c:v>41932</c:v>
                </c:pt>
                <c:pt idx="293">
                  <c:v>41933</c:v>
                </c:pt>
                <c:pt idx="294">
                  <c:v>41934</c:v>
                </c:pt>
                <c:pt idx="295">
                  <c:v>41935</c:v>
                </c:pt>
                <c:pt idx="296">
                  <c:v>41936</c:v>
                </c:pt>
                <c:pt idx="297">
                  <c:v>41937</c:v>
                </c:pt>
                <c:pt idx="298">
                  <c:v>41938</c:v>
                </c:pt>
                <c:pt idx="299">
                  <c:v>41939</c:v>
                </c:pt>
                <c:pt idx="300">
                  <c:v>41940</c:v>
                </c:pt>
                <c:pt idx="301">
                  <c:v>41941</c:v>
                </c:pt>
                <c:pt idx="302">
                  <c:v>41942</c:v>
                </c:pt>
                <c:pt idx="303">
                  <c:v>41943</c:v>
                </c:pt>
                <c:pt idx="304">
                  <c:v>41944</c:v>
                </c:pt>
                <c:pt idx="305">
                  <c:v>41945</c:v>
                </c:pt>
                <c:pt idx="306">
                  <c:v>41946</c:v>
                </c:pt>
                <c:pt idx="307">
                  <c:v>41947</c:v>
                </c:pt>
                <c:pt idx="308">
                  <c:v>41948</c:v>
                </c:pt>
                <c:pt idx="309">
                  <c:v>41949</c:v>
                </c:pt>
                <c:pt idx="310">
                  <c:v>41950</c:v>
                </c:pt>
                <c:pt idx="311">
                  <c:v>41951</c:v>
                </c:pt>
                <c:pt idx="312">
                  <c:v>41952</c:v>
                </c:pt>
                <c:pt idx="313">
                  <c:v>41953</c:v>
                </c:pt>
                <c:pt idx="314">
                  <c:v>41954</c:v>
                </c:pt>
                <c:pt idx="315">
                  <c:v>41955</c:v>
                </c:pt>
                <c:pt idx="316">
                  <c:v>41956</c:v>
                </c:pt>
                <c:pt idx="317">
                  <c:v>41957</c:v>
                </c:pt>
                <c:pt idx="318">
                  <c:v>41958</c:v>
                </c:pt>
                <c:pt idx="319">
                  <c:v>41959</c:v>
                </c:pt>
                <c:pt idx="320">
                  <c:v>41960</c:v>
                </c:pt>
                <c:pt idx="321">
                  <c:v>41961</c:v>
                </c:pt>
                <c:pt idx="322">
                  <c:v>41962</c:v>
                </c:pt>
                <c:pt idx="323">
                  <c:v>41963</c:v>
                </c:pt>
                <c:pt idx="324">
                  <c:v>41964</c:v>
                </c:pt>
                <c:pt idx="325">
                  <c:v>41965</c:v>
                </c:pt>
                <c:pt idx="326">
                  <c:v>41966</c:v>
                </c:pt>
                <c:pt idx="327">
                  <c:v>41967</c:v>
                </c:pt>
                <c:pt idx="328">
                  <c:v>41968</c:v>
                </c:pt>
                <c:pt idx="329">
                  <c:v>41969</c:v>
                </c:pt>
                <c:pt idx="330">
                  <c:v>41970</c:v>
                </c:pt>
                <c:pt idx="331">
                  <c:v>41971</c:v>
                </c:pt>
                <c:pt idx="332">
                  <c:v>41972</c:v>
                </c:pt>
                <c:pt idx="333">
                  <c:v>41973</c:v>
                </c:pt>
                <c:pt idx="334">
                  <c:v>41974</c:v>
                </c:pt>
                <c:pt idx="335">
                  <c:v>41975</c:v>
                </c:pt>
                <c:pt idx="336">
                  <c:v>41976</c:v>
                </c:pt>
                <c:pt idx="337">
                  <c:v>41977</c:v>
                </c:pt>
                <c:pt idx="338">
                  <c:v>41978</c:v>
                </c:pt>
                <c:pt idx="339">
                  <c:v>41979</c:v>
                </c:pt>
                <c:pt idx="340">
                  <c:v>41980</c:v>
                </c:pt>
                <c:pt idx="341">
                  <c:v>41981</c:v>
                </c:pt>
                <c:pt idx="342">
                  <c:v>41982</c:v>
                </c:pt>
                <c:pt idx="343">
                  <c:v>41983</c:v>
                </c:pt>
                <c:pt idx="344">
                  <c:v>41984</c:v>
                </c:pt>
                <c:pt idx="345">
                  <c:v>41985</c:v>
                </c:pt>
                <c:pt idx="346">
                  <c:v>41986</c:v>
                </c:pt>
                <c:pt idx="347">
                  <c:v>41987</c:v>
                </c:pt>
                <c:pt idx="348">
                  <c:v>41988</c:v>
                </c:pt>
                <c:pt idx="349">
                  <c:v>41989</c:v>
                </c:pt>
                <c:pt idx="350">
                  <c:v>41990</c:v>
                </c:pt>
                <c:pt idx="351">
                  <c:v>41991</c:v>
                </c:pt>
                <c:pt idx="352">
                  <c:v>41992</c:v>
                </c:pt>
                <c:pt idx="353">
                  <c:v>41993</c:v>
                </c:pt>
                <c:pt idx="354">
                  <c:v>41994</c:v>
                </c:pt>
                <c:pt idx="355">
                  <c:v>41995</c:v>
                </c:pt>
                <c:pt idx="356">
                  <c:v>41996</c:v>
                </c:pt>
                <c:pt idx="357">
                  <c:v>41997</c:v>
                </c:pt>
                <c:pt idx="358">
                  <c:v>41998</c:v>
                </c:pt>
                <c:pt idx="359">
                  <c:v>41999</c:v>
                </c:pt>
                <c:pt idx="360">
                  <c:v>42000</c:v>
                </c:pt>
                <c:pt idx="361">
                  <c:v>42001</c:v>
                </c:pt>
                <c:pt idx="362">
                  <c:v>42002</c:v>
                </c:pt>
                <c:pt idx="363">
                  <c:v>42003</c:v>
                </c:pt>
                <c:pt idx="364">
                  <c:v>42004</c:v>
                </c:pt>
              </c:numCache>
            </c:numRef>
          </c:cat>
          <c:val>
            <c:numRef>
              <c:f>DP18_GR_Downstream!$B$3:$B$367</c:f>
              <c:numCache>
                <c:formatCode>General</c:formatCode>
                <c:ptCount val="365"/>
                <c:pt idx="0">
                  <c:v>6.1609999999999996</c:v>
                </c:pt>
                <c:pt idx="1">
                  <c:v>6.9169999999999998</c:v>
                </c:pt>
                <c:pt idx="2">
                  <c:v>6.75</c:v>
                </c:pt>
                <c:pt idx="3">
                  <c:v>6.2880000000000003</c:v>
                </c:pt>
                <c:pt idx="4">
                  <c:v>6.7729999999999997</c:v>
                </c:pt>
                <c:pt idx="5">
                  <c:v>5.9850000000000003</c:v>
                </c:pt>
                <c:pt idx="6">
                  <c:v>5.8620000000000001</c:v>
                </c:pt>
                <c:pt idx="7">
                  <c:v>1.4330000000000001</c:v>
                </c:pt>
                <c:pt idx="8">
                  <c:v>0.96799999999999997</c:v>
                </c:pt>
                <c:pt idx="9">
                  <c:v>6.3440000000000003</c:v>
                </c:pt>
                <c:pt idx="10">
                  <c:v>7.0330000000000004</c:v>
                </c:pt>
                <c:pt idx="11">
                  <c:v>7.4219999999999997</c:v>
                </c:pt>
                <c:pt idx="12">
                  <c:v>7.476</c:v>
                </c:pt>
                <c:pt idx="13">
                  <c:v>6.6970000000000001</c:v>
                </c:pt>
                <c:pt idx="14">
                  <c:v>7.0839999999999996</c:v>
                </c:pt>
                <c:pt idx="15">
                  <c:v>7.23</c:v>
                </c:pt>
                <c:pt idx="16">
                  <c:v>7.2709999999999999</c:v>
                </c:pt>
                <c:pt idx="17">
                  <c:v>7.33</c:v>
                </c:pt>
                <c:pt idx="18">
                  <c:v>7.6840000000000002</c:v>
                </c:pt>
                <c:pt idx="19">
                  <c:v>8.2609999999999992</c:v>
                </c:pt>
                <c:pt idx="20">
                  <c:v>8.6720000000000006</c:v>
                </c:pt>
                <c:pt idx="21">
                  <c:v>11.272</c:v>
                </c:pt>
                <c:pt idx="22">
                  <c:v>11.978</c:v>
                </c:pt>
                <c:pt idx="23">
                  <c:v>12.510999999999999</c:v>
                </c:pt>
                <c:pt idx="24">
                  <c:v>10.279</c:v>
                </c:pt>
                <c:pt idx="25">
                  <c:v>6.0389999999999997</c:v>
                </c:pt>
                <c:pt idx="26">
                  <c:v>5.3529999999999998</c:v>
                </c:pt>
                <c:pt idx="27">
                  <c:v>7.9619999999999997</c:v>
                </c:pt>
                <c:pt idx="28">
                  <c:v>11.276999999999999</c:v>
                </c:pt>
                <c:pt idx="29">
                  <c:v>8.1389999999999993</c:v>
                </c:pt>
                <c:pt idx="30">
                  <c:v>7.4329999999999998</c:v>
                </c:pt>
                <c:pt idx="31">
                  <c:v>6.181</c:v>
                </c:pt>
                <c:pt idx="32">
                  <c:v>5.4160000000000004</c:v>
                </c:pt>
                <c:pt idx="33">
                  <c:v>5.9630000000000001</c:v>
                </c:pt>
                <c:pt idx="34">
                  <c:v>4.58</c:v>
                </c:pt>
                <c:pt idx="35">
                  <c:v>3.7120000000000002</c:v>
                </c:pt>
                <c:pt idx="36">
                  <c:v>7.8460000000000001</c:v>
                </c:pt>
                <c:pt idx="37">
                  <c:v>7.99</c:v>
                </c:pt>
                <c:pt idx="38">
                  <c:v>4.782</c:v>
                </c:pt>
                <c:pt idx="39">
                  <c:v>6.4139999999999997</c:v>
                </c:pt>
                <c:pt idx="40">
                  <c:v>5.0629999999999997</c:v>
                </c:pt>
                <c:pt idx="41">
                  <c:v>3.3540000000000001</c:v>
                </c:pt>
                <c:pt idx="42">
                  <c:v>3.669</c:v>
                </c:pt>
                <c:pt idx="43">
                  <c:v>4.05</c:v>
                </c:pt>
                <c:pt idx="44">
                  <c:v>5.3920000000000003</c:v>
                </c:pt>
                <c:pt idx="45">
                  <c:v>6.3220000000000001</c:v>
                </c:pt>
                <c:pt idx="46">
                  <c:v>4.5830000000000002</c:v>
                </c:pt>
                <c:pt idx="47">
                  <c:v>5.2530000000000001</c:v>
                </c:pt>
                <c:pt idx="48">
                  <c:v>2.8439999999999999</c:v>
                </c:pt>
                <c:pt idx="49">
                  <c:v>6.0179999999999998</c:v>
                </c:pt>
                <c:pt idx="50">
                  <c:v>12.48</c:v>
                </c:pt>
                <c:pt idx="51">
                  <c:v>11.779</c:v>
                </c:pt>
                <c:pt idx="52">
                  <c:v>12.416</c:v>
                </c:pt>
                <c:pt idx="53">
                  <c:v>12.582000000000001</c:v>
                </c:pt>
                <c:pt idx="54">
                  <c:v>11.547000000000001</c:v>
                </c:pt>
                <c:pt idx="55">
                  <c:v>12.353999999999999</c:v>
                </c:pt>
                <c:pt idx="56">
                  <c:v>12.148</c:v>
                </c:pt>
                <c:pt idx="57">
                  <c:v>10.657</c:v>
                </c:pt>
                <c:pt idx="58">
                  <c:v>7.1989999999999998</c:v>
                </c:pt>
                <c:pt idx="59">
                  <c:v>7.5141</c:v>
                </c:pt>
                <c:pt idx="60">
                  <c:v>7.4779999999999998</c:v>
                </c:pt>
                <c:pt idx="61">
                  <c:v>7.4405000000000001</c:v>
                </c:pt>
                <c:pt idx="62">
                  <c:v>7.2609000000000004</c:v>
                </c:pt>
                <c:pt idx="63">
                  <c:v>5.7191999999999998</c:v>
                </c:pt>
                <c:pt idx="64">
                  <c:v>4.1096000000000004</c:v>
                </c:pt>
                <c:pt idx="65">
                  <c:v>2.9394999999999998</c:v>
                </c:pt>
                <c:pt idx="66">
                  <c:v>1.3067</c:v>
                </c:pt>
                <c:pt idx="67">
                  <c:v>2.0044</c:v>
                </c:pt>
                <c:pt idx="68">
                  <c:v>2.1135999999999999</c:v>
                </c:pt>
                <c:pt idx="69">
                  <c:v>2.4521999999999999</c:v>
                </c:pt>
                <c:pt idx="70">
                  <c:v>2.2648000000000001</c:v>
                </c:pt>
                <c:pt idx="71">
                  <c:v>2.2635999999999998</c:v>
                </c:pt>
                <c:pt idx="72">
                  <c:v>1.8314999999999999</c:v>
                </c:pt>
                <c:pt idx="73">
                  <c:v>1.9478</c:v>
                </c:pt>
                <c:pt idx="74">
                  <c:v>2.0310999999999999</c:v>
                </c:pt>
                <c:pt idx="75">
                  <c:v>2.0392000000000001</c:v>
                </c:pt>
                <c:pt idx="76">
                  <c:v>1.9033</c:v>
                </c:pt>
                <c:pt idx="77">
                  <c:v>2.2139000000000002</c:v>
                </c:pt>
                <c:pt idx="78">
                  <c:v>5.6877000000000004</c:v>
                </c:pt>
                <c:pt idx="79">
                  <c:v>8.6264000000000003</c:v>
                </c:pt>
                <c:pt idx="80">
                  <c:v>8.5963999999999992</c:v>
                </c:pt>
                <c:pt idx="81">
                  <c:v>11.674300000000001</c:v>
                </c:pt>
                <c:pt idx="82">
                  <c:v>11.596</c:v>
                </c:pt>
                <c:pt idx="83">
                  <c:v>11.6524</c:v>
                </c:pt>
                <c:pt idx="84">
                  <c:v>10.205399999999999</c:v>
                </c:pt>
                <c:pt idx="85">
                  <c:v>8.8051999999999992</c:v>
                </c:pt>
                <c:pt idx="86">
                  <c:v>7.5141</c:v>
                </c:pt>
                <c:pt idx="87">
                  <c:v>7.4779999999999998</c:v>
                </c:pt>
                <c:pt idx="88">
                  <c:v>7.4405000000000001</c:v>
                </c:pt>
                <c:pt idx="89">
                  <c:v>7.2609000000000004</c:v>
                </c:pt>
                <c:pt idx="90">
                  <c:v>17.303000000000001</c:v>
                </c:pt>
                <c:pt idx="91">
                  <c:v>20.577999999999999</c:v>
                </c:pt>
                <c:pt idx="92">
                  <c:v>16.068000000000001</c:v>
                </c:pt>
                <c:pt idx="93">
                  <c:v>12.872999999999999</c:v>
                </c:pt>
                <c:pt idx="94">
                  <c:v>10.134</c:v>
                </c:pt>
                <c:pt idx="95">
                  <c:v>9.5879999999999992</c:v>
                </c:pt>
                <c:pt idx="96">
                  <c:v>9.6110000000000007</c:v>
                </c:pt>
                <c:pt idx="97">
                  <c:v>11.483000000000001</c:v>
                </c:pt>
                <c:pt idx="98">
                  <c:v>13.555</c:v>
                </c:pt>
                <c:pt idx="99">
                  <c:v>13.377000000000001</c:v>
                </c:pt>
                <c:pt idx="100">
                  <c:v>10.198</c:v>
                </c:pt>
                <c:pt idx="101">
                  <c:v>9.0850000000000009</c:v>
                </c:pt>
                <c:pt idx="102">
                  <c:v>8.6969999999999992</c:v>
                </c:pt>
                <c:pt idx="103">
                  <c:v>8.9760000000000009</c:v>
                </c:pt>
                <c:pt idx="104">
                  <c:v>11.532999999999999</c:v>
                </c:pt>
                <c:pt idx="105">
                  <c:v>11.984</c:v>
                </c:pt>
                <c:pt idx="106">
                  <c:v>11.536</c:v>
                </c:pt>
                <c:pt idx="107">
                  <c:v>10.956</c:v>
                </c:pt>
                <c:pt idx="108">
                  <c:v>10.188000000000001</c:v>
                </c:pt>
                <c:pt idx="109">
                  <c:v>7.0810000000000004</c:v>
                </c:pt>
                <c:pt idx="110">
                  <c:v>8.9930000000000003</c:v>
                </c:pt>
                <c:pt idx="111">
                  <c:v>12.032</c:v>
                </c:pt>
                <c:pt idx="112">
                  <c:v>11.64</c:v>
                </c:pt>
                <c:pt idx="113">
                  <c:v>11.879</c:v>
                </c:pt>
                <c:pt idx="114">
                  <c:v>10.459</c:v>
                </c:pt>
                <c:pt idx="115">
                  <c:v>6.6689999999999996</c:v>
                </c:pt>
                <c:pt idx="116">
                  <c:v>7.0670000000000002</c:v>
                </c:pt>
                <c:pt idx="117">
                  <c:v>17.303000000000001</c:v>
                </c:pt>
                <c:pt idx="118">
                  <c:v>20.577999999999999</c:v>
                </c:pt>
                <c:pt idx="119">
                  <c:v>16.068000000000001</c:v>
                </c:pt>
                <c:pt idx="120">
                  <c:v>7.1520000000000001</c:v>
                </c:pt>
                <c:pt idx="121">
                  <c:v>4.649</c:v>
                </c:pt>
                <c:pt idx="122">
                  <c:v>9.9410000000000007</c:v>
                </c:pt>
                <c:pt idx="123">
                  <c:v>9.3469999999999995</c:v>
                </c:pt>
                <c:pt idx="124">
                  <c:v>4.1189999999999998</c:v>
                </c:pt>
                <c:pt idx="125">
                  <c:v>8.9339999999999993</c:v>
                </c:pt>
                <c:pt idx="126">
                  <c:v>8.4250000000000007</c:v>
                </c:pt>
                <c:pt idx="127">
                  <c:v>9.1430000000000007</c:v>
                </c:pt>
                <c:pt idx="128">
                  <c:v>9.48</c:v>
                </c:pt>
                <c:pt idx="129">
                  <c:v>10.507</c:v>
                </c:pt>
                <c:pt idx="130">
                  <c:v>10.01</c:v>
                </c:pt>
                <c:pt idx="131">
                  <c:v>10.999000000000001</c:v>
                </c:pt>
                <c:pt idx="132">
                  <c:v>8.52</c:v>
                </c:pt>
                <c:pt idx="133">
                  <c:v>3.4950000000000001</c:v>
                </c:pt>
                <c:pt idx="134">
                  <c:v>2.3420000000000001</c:v>
                </c:pt>
                <c:pt idx="135">
                  <c:v>4.6749999999999998</c:v>
                </c:pt>
                <c:pt idx="136">
                  <c:v>5.6609999999999996</c:v>
                </c:pt>
                <c:pt idx="137">
                  <c:v>2.706</c:v>
                </c:pt>
                <c:pt idx="138">
                  <c:v>3.9159999999999999</c:v>
                </c:pt>
                <c:pt idx="139">
                  <c:v>3.952</c:v>
                </c:pt>
                <c:pt idx="140">
                  <c:v>6.4770000000000003</c:v>
                </c:pt>
                <c:pt idx="141">
                  <c:v>6.8259999999999996</c:v>
                </c:pt>
                <c:pt idx="142">
                  <c:v>7.4710000000000001</c:v>
                </c:pt>
                <c:pt idx="143">
                  <c:v>7.5730000000000004</c:v>
                </c:pt>
                <c:pt idx="144">
                  <c:v>7.9720000000000004</c:v>
                </c:pt>
                <c:pt idx="145">
                  <c:v>9.8260000000000005</c:v>
                </c:pt>
                <c:pt idx="146">
                  <c:v>9.9629999999999992</c:v>
                </c:pt>
                <c:pt idx="147">
                  <c:v>7.2779999999999996</c:v>
                </c:pt>
                <c:pt idx="148">
                  <c:v>3.9340000000000002</c:v>
                </c:pt>
                <c:pt idx="149">
                  <c:v>5.3410000000000002</c:v>
                </c:pt>
                <c:pt idx="150">
                  <c:v>7.3739999999999997</c:v>
                </c:pt>
                <c:pt idx="151">
                  <c:v>10.2713</c:v>
                </c:pt>
                <c:pt idx="152">
                  <c:v>12.3126</c:v>
                </c:pt>
                <c:pt idx="153">
                  <c:v>13.306100000000001</c:v>
                </c:pt>
                <c:pt idx="154">
                  <c:v>10.884</c:v>
                </c:pt>
                <c:pt idx="155">
                  <c:v>9.3575999999999997</c:v>
                </c:pt>
                <c:pt idx="156">
                  <c:v>8.3331</c:v>
                </c:pt>
                <c:pt idx="157">
                  <c:v>9.9802999999999997</c:v>
                </c:pt>
                <c:pt idx="158">
                  <c:v>6.4888000000000003</c:v>
                </c:pt>
                <c:pt idx="159">
                  <c:v>2.1791</c:v>
                </c:pt>
                <c:pt idx="160">
                  <c:v>1.5588</c:v>
                </c:pt>
                <c:pt idx="161">
                  <c:v>4.1875999999999998</c:v>
                </c:pt>
                <c:pt idx="162">
                  <c:v>5.5998000000000001</c:v>
                </c:pt>
                <c:pt idx="163">
                  <c:v>5.5304000000000002</c:v>
                </c:pt>
                <c:pt idx="164">
                  <c:v>6.8750999999999998</c:v>
                </c:pt>
                <c:pt idx="165">
                  <c:v>6.2084000000000001</c:v>
                </c:pt>
                <c:pt idx="166">
                  <c:v>5.9656000000000002</c:v>
                </c:pt>
                <c:pt idx="167">
                  <c:v>6.6467999999999998</c:v>
                </c:pt>
                <c:pt idx="168">
                  <c:v>5.8235999999999999</c:v>
                </c:pt>
                <c:pt idx="169">
                  <c:v>5.1714000000000002</c:v>
                </c:pt>
                <c:pt idx="170">
                  <c:v>5.3791000000000002</c:v>
                </c:pt>
                <c:pt idx="171">
                  <c:v>5.9912999999999998</c:v>
                </c:pt>
                <c:pt idx="172">
                  <c:v>5.7965</c:v>
                </c:pt>
                <c:pt idx="173">
                  <c:v>3.3540000000000001</c:v>
                </c:pt>
                <c:pt idx="174">
                  <c:v>3.3138000000000001</c:v>
                </c:pt>
                <c:pt idx="175">
                  <c:v>4.5529000000000002</c:v>
                </c:pt>
                <c:pt idx="176">
                  <c:v>3.0979999999999999</c:v>
                </c:pt>
                <c:pt idx="177">
                  <c:v>3.0129000000000001</c:v>
                </c:pt>
                <c:pt idx="178">
                  <c:v>4.3433999999999999</c:v>
                </c:pt>
                <c:pt idx="179">
                  <c:v>3.6589</c:v>
                </c:pt>
                <c:pt idx="180">
                  <c:v>7.0250000000000004</c:v>
                </c:pt>
                <c:pt idx="181">
                  <c:v>7.2084000000000001</c:v>
                </c:pt>
                <c:pt idx="182">
                  <c:v>8.0046999999999997</c:v>
                </c:pt>
                <c:pt idx="183">
                  <c:v>10.902200000000001</c:v>
                </c:pt>
                <c:pt idx="184">
                  <c:v>13.1586</c:v>
                </c:pt>
                <c:pt idx="185">
                  <c:v>10.864000000000001</c:v>
                </c:pt>
                <c:pt idx="186">
                  <c:v>10.2026</c:v>
                </c:pt>
                <c:pt idx="187">
                  <c:v>9.9689999999999994</c:v>
                </c:pt>
                <c:pt idx="188">
                  <c:v>8.9556000000000004</c:v>
                </c:pt>
                <c:pt idx="189">
                  <c:v>10.2263</c:v>
                </c:pt>
                <c:pt idx="190">
                  <c:v>11.6631</c:v>
                </c:pt>
                <c:pt idx="191">
                  <c:v>12.5382</c:v>
                </c:pt>
                <c:pt idx="192">
                  <c:v>11.6995</c:v>
                </c:pt>
                <c:pt idx="193">
                  <c:v>11.778499999999999</c:v>
                </c:pt>
                <c:pt idx="194">
                  <c:v>11.5411</c:v>
                </c:pt>
                <c:pt idx="195">
                  <c:v>12.553800000000001</c:v>
                </c:pt>
                <c:pt idx="196">
                  <c:v>14.838100000000001</c:v>
                </c:pt>
                <c:pt idx="197">
                  <c:v>14.929399999999999</c:v>
                </c:pt>
                <c:pt idx="198">
                  <c:v>12.8942</c:v>
                </c:pt>
                <c:pt idx="199">
                  <c:v>13.0703</c:v>
                </c:pt>
                <c:pt idx="200">
                  <c:v>9.1594999999999995</c:v>
                </c:pt>
                <c:pt idx="201">
                  <c:v>7.9936999999999996</c:v>
                </c:pt>
                <c:pt idx="202">
                  <c:v>7.6630000000000003</c:v>
                </c:pt>
                <c:pt idx="203">
                  <c:v>9.1392000000000007</c:v>
                </c:pt>
                <c:pt idx="204">
                  <c:v>9.6682000000000006</c:v>
                </c:pt>
                <c:pt idx="205">
                  <c:v>9.1694999999999993</c:v>
                </c:pt>
                <c:pt idx="206">
                  <c:v>11.5656</c:v>
                </c:pt>
                <c:pt idx="207">
                  <c:v>13.480700000000001</c:v>
                </c:pt>
                <c:pt idx="208">
                  <c:v>13.1198</c:v>
                </c:pt>
                <c:pt idx="209">
                  <c:v>15.0449</c:v>
                </c:pt>
                <c:pt idx="210">
                  <c:v>12.815300000000001</c:v>
                </c:pt>
                <c:pt idx="211">
                  <c:v>11.259399999999999</c:v>
                </c:pt>
                <c:pt idx="212">
                  <c:v>12.34</c:v>
                </c:pt>
                <c:pt idx="213">
                  <c:v>14.571</c:v>
                </c:pt>
                <c:pt idx="214">
                  <c:v>14.592000000000001</c:v>
                </c:pt>
                <c:pt idx="215">
                  <c:v>14.897</c:v>
                </c:pt>
                <c:pt idx="216">
                  <c:v>11.678000000000001</c:v>
                </c:pt>
                <c:pt idx="217">
                  <c:v>12.116</c:v>
                </c:pt>
                <c:pt idx="218">
                  <c:v>13.654</c:v>
                </c:pt>
                <c:pt idx="219">
                  <c:v>13.329000000000001</c:v>
                </c:pt>
                <c:pt idx="220">
                  <c:v>13.076000000000001</c:v>
                </c:pt>
                <c:pt idx="221">
                  <c:v>14.12</c:v>
                </c:pt>
                <c:pt idx="222">
                  <c:v>13.750999999999999</c:v>
                </c:pt>
                <c:pt idx="223">
                  <c:v>11.972</c:v>
                </c:pt>
                <c:pt idx="224">
                  <c:v>11.284000000000001</c:v>
                </c:pt>
                <c:pt idx="225">
                  <c:v>12.553000000000001</c:v>
                </c:pt>
                <c:pt idx="226">
                  <c:v>13.285</c:v>
                </c:pt>
                <c:pt idx="227">
                  <c:v>13.646000000000001</c:v>
                </c:pt>
                <c:pt idx="228">
                  <c:v>17.364999999999998</c:v>
                </c:pt>
                <c:pt idx="229">
                  <c:v>14.111000000000001</c:v>
                </c:pt>
                <c:pt idx="230">
                  <c:v>15.84</c:v>
                </c:pt>
                <c:pt idx="231">
                  <c:v>13.222</c:v>
                </c:pt>
                <c:pt idx="232">
                  <c:v>14.848000000000001</c:v>
                </c:pt>
                <c:pt idx="233">
                  <c:v>14.773</c:v>
                </c:pt>
                <c:pt idx="234">
                  <c:v>13.906000000000001</c:v>
                </c:pt>
                <c:pt idx="235">
                  <c:v>12.311999999999999</c:v>
                </c:pt>
                <c:pt idx="236">
                  <c:v>13.452999999999999</c:v>
                </c:pt>
                <c:pt idx="237">
                  <c:v>14.316000000000001</c:v>
                </c:pt>
                <c:pt idx="238">
                  <c:v>14.622</c:v>
                </c:pt>
                <c:pt idx="239">
                  <c:v>14.065</c:v>
                </c:pt>
                <c:pt idx="240">
                  <c:v>13.836</c:v>
                </c:pt>
                <c:pt idx="241">
                  <c:v>17.05</c:v>
                </c:pt>
                <c:pt idx="242">
                  <c:v>15.356</c:v>
                </c:pt>
                <c:pt idx="243">
                  <c:v>14.776999999999999</c:v>
                </c:pt>
                <c:pt idx="244">
                  <c:v>13.0901</c:v>
                </c:pt>
                <c:pt idx="245">
                  <c:v>9.0289999999999999</c:v>
                </c:pt>
                <c:pt idx="246">
                  <c:v>11.491300000000001</c:v>
                </c:pt>
                <c:pt idx="247">
                  <c:v>12.7659</c:v>
                </c:pt>
                <c:pt idx="248">
                  <c:v>13.2075</c:v>
                </c:pt>
                <c:pt idx="249">
                  <c:v>12.9305</c:v>
                </c:pt>
                <c:pt idx="250">
                  <c:v>12.773999999999999</c:v>
                </c:pt>
                <c:pt idx="251">
                  <c:v>13.3765</c:v>
                </c:pt>
                <c:pt idx="252">
                  <c:v>14.933</c:v>
                </c:pt>
                <c:pt idx="253">
                  <c:v>15.436500000000001</c:v>
                </c:pt>
                <c:pt idx="254">
                  <c:v>14.5611</c:v>
                </c:pt>
                <c:pt idx="255">
                  <c:v>16.102900000000002</c:v>
                </c:pt>
                <c:pt idx="256">
                  <c:v>14.0968</c:v>
                </c:pt>
                <c:pt idx="257">
                  <c:v>12.791399999999999</c:v>
                </c:pt>
                <c:pt idx="258">
                  <c:v>9.6206999999999994</c:v>
                </c:pt>
                <c:pt idx="259">
                  <c:v>5.9478999999999997</c:v>
                </c:pt>
                <c:pt idx="260">
                  <c:v>5.4813999999999998</c:v>
                </c:pt>
                <c:pt idx="261">
                  <c:v>5.0964999999999998</c:v>
                </c:pt>
                <c:pt idx="262">
                  <c:v>11.4718</c:v>
                </c:pt>
                <c:pt idx="263">
                  <c:v>14.6913</c:v>
                </c:pt>
                <c:pt idx="264">
                  <c:v>14.1335</c:v>
                </c:pt>
                <c:pt idx="265">
                  <c:v>12.2097</c:v>
                </c:pt>
                <c:pt idx="266">
                  <c:v>10.013400000000001</c:v>
                </c:pt>
                <c:pt idx="267">
                  <c:v>11.7974</c:v>
                </c:pt>
                <c:pt idx="268">
                  <c:v>14.954599999999999</c:v>
                </c:pt>
                <c:pt idx="269">
                  <c:v>13.3346</c:v>
                </c:pt>
                <c:pt idx="270">
                  <c:v>8.9926999999999992</c:v>
                </c:pt>
                <c:pt idx="271">
                  <c:v>14.2592</c:v>
                </c:pt>
                <c:pt idx="272">
                  <c:v>15.346399999999999</c:v>
                </c:pt>
                <c:pt idx="273">
                  <c:v>14.055</c:v>
                </c:pt>
                <c:pt idx="274">
                  <c:v>12.775</c:v>
                </c:pt>
                <c:pt idx="275">
                  <c:v>10.932</c:v>
                </c:pt>
                <c:pt idx="276">
                  <c:v>12.353</c:v>
                </c:pt>
                <c:pt idx="277">
                  <c:v>9.4550000000000001</c:v>
                </c:pt>
                <c:pt idx="278">
                  <c:v>9.5830000000000002</c:v>
                </c:pt>
                <c:pt idx="279">
                  <c:v>12.196</c:v>
                </c:pt>
                <c:pt idx="280">
                  <c:v>10.795999999999999</c:v>
                </c:pt>
                <c:pt idx="281">
                  <c:v>9.4309999999999992</c:v>
                </c:pt>
                <c:pt idx="282">
                  <c:v>8.8559999999999999</c:v>
                </c:pt>
                <c:pt idx="283">
                  <c:v>10.725</c:v>
                </c:pt>
                <c:pt idx="284">
                  <c:v>12.019</c:v>
                </c:pt>
                <c:pt idx="285">
                  <c:v>11.782999999999999</c:v>
                </c:pt>
                <c:pt idx="286">
                  <c:v>11.343</c:v>
                </c:pt>
                <c:pt idx="287">
                  <c:v>9.0579999999999998</c:v>
                </c:pt>
                <c:pt idx="288">
                  <c:v>5.4930000000000003</c:v>
                </c:pt>
                <c:pt idx="289">
                  <c:v>4.7930000000000001</c:v>
                </c:pt>
                <c:pt idx="290">
                  <c:v>4.7759999999999998</c:v>
                </c:pt>
                <c:pt idx="291">
                  <c:v>4.3419999999999996</c:v>
                </c:pt>
                <c:pt idx="292">
                  <c:v>4.2539999999999996</c:v>
                </c:pt>
                <c:pt idx="293">
                  <c:v>4.4710000000000001</c:v>
                </c:pt>
                <c:pt idx="294">
                  <c:v>5.3150000000000004</c:v>
                </c:pt>
                <c:pt idx="295">
                  <c:v>4.9820000000000002</c:v>
                </c:pt>
                <c:pt idx="296">
                  <c:v>4.3940000000000001</c:v>
                </c:pt>
                <c:pt idx="297">
                  <c:v>1.538</c:v>
                </c:pt>
                <c:pt idx="298">
                  <c:v>4.6020000000000003</c:v>
                </c:pt>
                <c:pt idx="299">
                  <c:v>5.165</c:v>
                </c:pt>
                <c:pt idx="300">
                  <c:v>4.3639999999999999</c:v>
                </c:pt>
                <c:pt idx="301">
                  <c:v>4.4610000000000003</c:v>
                </c:pt>
                <c:pt idx="302">
                  <c:v>4.782</c:v>
                </c:pt>
                <c:pt idx="303">
                  <c:v>5.5730000000000004</c:v>
                </c:pt>
                <c:pt idx="304">
                  <c:v>6.18</c:v>
                </c:pt>
                <c:pt idx="305">
                  <c:v>5.7530000000000001</c:v>
                </c:pt>
                <c:pt idx="306">
                  <c:v>7.5179999999999998</c:v>
                </c:pt>
                <c:pt idx="307">
                  <c:v>6.7190000000000003</c:v>
                </c:pt>
                <c:pt idx="308">
                  <c:v>2.161</c:v>
                </c:pt>
                <c:pt idx="309">
                  <c:v>6.2119999999999997</c:v>
                </c:pt>
                <c:pt idx="310">
                  <c:v>15.702999999999999</c:v>
                </c:pt>
                <c:pt idx="311">
                  <c:v>16.016999999999999</c:v>
                </c:pt>
                <c:pt idx="312">
                  <c:v>15.202999999999999</c:v>
                </c:pt>
                <c:pt idx="313">
                  <c:v>15.401999999999999</c:v>
                </c:pt>
                <c:pt idx="314">
                  <c:v>14.989000000000001</c:v>
                </c:pt>
                <c:pt idx="315">
                  <c:v>15.205</c:v>
                </c:pt>
                <c:pt idx="316">
                  <c:v>15.416</c:v>
                </c:pt>
                <c:pt idx="317">
                  <c:v>12.779</c:v>
                </c:pt>
                <c:pt idx="318">
                  <c:v>14.917</c:v>
                </c:pt>
                <c:pt idx="319">
                  <c:v>14.375999999999999</c:v>
                </c:pt>
                <c:pt idx="320">
                  <c:v>12.311</c:v>
                </c:pt>
                <c:pt idx="321">
                  <c:v>10.728999999999999</c:v>
                </c:pt>
                <c:pt idx="322">
                  <c:v>12.957000000000001</c:v>
                </c:pt>
                <c:pt idx="323">
                  <c:v>14.423999999999999</c:v>
                </c:pt>
                <c:pt idx="324">
                  <c:v>17.861000000000001</c:v>
                </c:pt>
                <c:pt idx="325">
                  <c:v>14.028</c:v>
                </c:pt>
                <c:pt idx="326">
                  <c:v>3.1030000000000002</c:v>
                </c:pt>
                <c:pt idx="327">
                  <c:v>0.748</c:v>
                </c:pt>
                <c:pt idx="328">
                  <c:v>3.8370000000000002</c:v>
                </c:pt>
                <c:pt idx="329">
                  <c:v>12.877000000000001</c:v>
                </c:pt>
                <c:pt idx="330">
                  <c:v>11.029</c:v>
                </c:pt>
                <c:pt idx="331">
                  <c:v>3.7909999999999999</c:v>
                </c:pt>
                <c:pt idx="332">
                  <c:v>19.356000000000002</c:v>
                </c:pt>
                <c:pt idx="333">
                  <c:v>19.588999999999999</c:v>
                </c:pt>
                <c:pt idx="334">
                  <c:v>20.908999999999999</c:v>
                </c:pt>
                <c:pt idx="335">
                  <c:v>18.402999999999999</c:v>
                </c:pt>
                <c:pt idx="336">
                  <c:v>20.274999999999999</c:v>
                </c:pt>
                <c:pt idx="337">
                  <c:v>23.257999999999999</c:v>
                </c:pt>
                <c:pt idx="338">
                  <c:v>23.992999999999999</c:v>
                </c:pt>
                <c:pt idx="339">
                  <c:v>21.288</c:v>
                </c:pt>
                <c:pt idx="340">
                  <c:v>24.02</c:v>
                </c:pt>
                <c:pt idx="341">
                  <c:v>22.463000000000001</c:v>
                </c:pt>
                <c:pt idx="342">
                  <c:v>18.635999999999999</c:v>
                </c:pt>
                <c:pt idx="343">
                  <c:v>17.995000000000001</c:v>
                </c:pt>
                <c:pt idx="344">
                  <c:v>21.68</c:v>
                </c:pt>
                <c:pt idx="345">
                  <c:v>17.436</c:v>
                </c:pt>
                <c:pt idx="346">
                  <c:v>18.108000000000001</c:v>
                </c:pt>
                <c:pt idx="347">
                  <c:v>22.945</c:v>
                </c:pt>
                <c:pt idx="348">
                  <c:v>39.776000000000003</c:v>
                </c:pt>
                <c:pt idx="349">
                  <c:v>32.393000000000001</c:v>
                </c:pt>
                <c:pt idx="350">
                  <c:v>25.469000000000001</c:v>
                </c:pt>
                <c:pt idx="351">
                  <c:v>23.332000000000001</c:v>
                </c:pt>
                <c:pt idx="352">
                  <c:v>19.462</c:v>
                </c:pt>
                <c:pt idx="353">
                  <c:v>21.007000000000001</c:v>
                </c:pt>
                <c:pt idx="354">
                  <c:v>26.591999999999999</c:v>
                </c:pt>
                <c:pt idx="355">
                  <c:v>27.201000000000001</c:v>
                </c:pt>
                <c:pt idx="356">
                  <c:v>13.109</c:v>
                </c:pt>
                <c:pt idx="357">
                  <c:v>20.678999999999998</c:v>
                </c:pt>
                <c:pt idx="358">
                  <c:v>26.143000000000001</c:v>
                </c:pt>
                <c:pt idx="359">
                  <c:v>28.532</c:v>
                </c:pt>
                <c:pt idx="360">
                  <c:v>28.167000000000002</c:v>
                </c:pt>
                <c:pt idx="361">
                  <c:v>28.413</c:v>
                </c:pt>
                <c:pt idx="362">
                  <c:v>28.649000000000001</c:v>
                </c:pt>
                <c:pt idx="363">
                  <c:v>25.940999999999999</c:v>
                </c:pt>
                <c:pt idx="364">
                  <c:v>26.297999999999998</c:v>
                </c:pt>
              </c:numCache>
            </c:numRef>
          </c:val>
          <c:smooth val="0"/>
        </c:ser>
        <c:ser>
          <c:idx val="5"/>
          <c:order val="1"/>
          <c:tx>
            <c:v>Total Mine discharge ML/day</c:v>
          </c:tx>
          <c:spPr>
            <a:ln w="19050">
              <a:solidFill>
                <a:srgbClr val="FF0000"/>
              </a:solidFill>
              <a:prstDash val="sysDash"/>
            </a:ln>
          </c:spPr>
          <c:marker>
            <c:symbol val="none"/>
          </c:marker>
          <c:cat>
            <c:numRef>
              <c:f>UlanDischarge!$K$3:$K$367</c:f>
              <c:numCache>
                <c:formatCode>mmm\-yy</c:formatCode>
                <c:ptCount val="365"/>
                <c:pt idx="0">
                  <c:v>41640</c:v>
                </c:pt>
                <c:pt idx="1">
                  <c:v>41641</c:v>
                </c:pt>
                <c:pt idx="2">
                  <c:v>41642</c:v>
                </c:pt>
                <c:pt idx="3">
                  <c:v>41643</c:v>
                </c:pt>
                <c:pt idx="4">
                  <c:v>41644</c:v>
                </c:pt>
                <c:pt idx="5">
                  <c:v>41645</c:v>
                </c:pt>
                <c:pt idx="6">
                  <c:v>41646</c:v>
                </c:pt>
                <c:pt idx="7">
                  <c:v>41647</c:v>
                </c:pt>
                <c:pt idx="8">
                  <c:v>41648</c:v>
                </c:pt>
                <c:pt idx="9">
                  <c:v>41649</c:v>
                </c:pt>
                <c:pt idx="10">
                  <c:v>41650</c:v>
                </c:pt>
                <c:pt idx="11">
                  <c:v>41651</c:v>
                </c:pt>
                <c:pt idx="12">
                  <c:v>41652</c:v>
                </c:pt>
                <c:pt idx="13">
                  <c:v>41653</c:v>
                </c:pt>
                <c:pt idx="14">
                  <c:v>41654</c:v>
                </c:pt>
                <c:pt idx="15">
                  <c:v>41655</c:v>
                </c:pt>
                <c:pt idx="16">
                  <c:v>41656</c:v>
                </c:pt>
                <c:pt idx="17">
                  <c:v>41657</c:v>
                </c:pt>
                <c:pt idx="18">
                  <c:v>41658</c:v>
                </c:pt>
                <c:pt idx="19">
                  <c:v>41659</c:v>
                </c:pt>
                <c:pt idx="20">
                  <c:v>41660</c:v>
                </c:pt>
                <c:pt idx="21">
                  <c:v>41661</c:v>
                </c:pt>
                <c:pt idx="22">
                  <c:v>41662</c:v>
                </c:pt>
                <c:pt idx="23">
                  <c:v>41663</c:v>
                </c:pt>
                <c:pt idx="24">
                  <c:v>41664</c:v>
                </c:pt>
                <c:pt idx="25">
                  <c:v>41665</c:v>
                </c:pt>
                <c:pt idx="26">
                  <c:v>41666</c:v>
                </c:pt>
                <c:pt idx="27">
                  <c:v>41667</c:v>
                </c:pt>
                <c:pt idx="28">
                  <c:v>41668</c:v>
                </c:pt>
                <c:pt idx="29">
                  <c:v>41669</c:v>
                </c:pt>
                <c:pt idx="30">
                  <c:v>41670</c:v>
                </c:pt>
                <c:pt idx="31">
                  <c:v>41671</c:v>
                </c:pt>
                <c:pt idx="32">
                  <c:v>41672</c:v>
                </c:pt>
                <c:pt idx="33">
                  <c:v>41673</c:v>
                </c:pt>
                <c:pt idx="34">
                  <c:v>41674</c:v>
                </c:pt>
                <c:pt idx="35">
                  <c:v>41675</c:v>
                </c:pt>
                <c:pt idx="36">
                  <c:v>41676</c:v>
                </c:pt>
                <c:pt idx="37">
                  <c:v>41677</c:v>
                </c:pt>
                <c:pt idx="38">
                  <c:v>41678</c:v>
                </c:pt>
                <c:pt idx="39">
                  <c:v>41679</c:v>
                </c:pt>
                <c:pt idx="40">
                  <c:v>41680</c:v>
                </c:pt>
                <c:pt idx="41">
                  <c:v>41681</c:v>
                </c:pt>
                <c:pt idx="42">
                  <c:v>41682</c:v>
                </c:pt>
                <c:pt idx="43">
                  <c:v>41683</c:v>
                </c:pt>
                <c:pt idx="44">
                  <c:v>41684</c:v>
                </c:pt>
                <c:pt idx="45">
                  <c:v>41685</c:v>
                </c:pt>
                <c:pt idx="46">
                  <c:v>41686</c:v>
                </c:pt>
                <c:pt idx="47">
                  <c:v>41687</c:v>
                </c:pt>
                <c:pt idx="48">
                  <c:v>41688</c:v>
                </c:pt>
                <c:pt idx="49">
                  <c:v>41689</c:v>
                </c:pt>
                <c:pt idx="50">
                  <c:v>41690</c:v>
                </c:pt>
                <c:pt idx="51">
                  <c:v>41691</c:v>
                </c:pt>
                <c:pt idx="52">
                  <c:v>41692</c:v>
                </c:pt>
                <c:pt idx="53">
                  <c:v>41693</c:v>
                </c:pt>
                <c:pt idx="54">
                  <c:v>41694</c:v>
                </c:pt>
                <c:pt idx="55">
                  <c:v>41695</c:v>
                </c:pt>
                <c:pt idx="56">
                  <c:v>41696</c:v>
                </c:pt>
                <c:pt idx="57">
                  <c:v>41697</c:v>
                </c:pt>
                <c:pt idx="58">
                  <c:v>41698</c:v>
                </c:pt>
                <c:pt idx="59">
                  <c:v>41699</c:v>
                </c:pt>
                <c:pt idx="60">
                  <c:v>41700</c:v>
                </c:pt>
                <c:pt idx="61">
                  <c:v>41701</c:v>
                </c:pt>
                <c:pt idx="62">
                  <c:v>41702</c:v>
                </c:pt>
                <c:pt idx="63">
                  <c:v>41703</c:v>
                </c:pt>
                <c:pt idx="64">
                  <c:v>41704</c:v>
                </c:pt>
                <c:pt idx="65">
                  <c:v>41705</c:v>
                </c:pt>
                <c:pt idx="66">
                  <c:v>41706</c:v>
                </c:pt>
                <c:pt idx="67">
                  <c:v>41707</c:v>
                </c:pt>
                <c:pt idx="68">
                  <c:v>41708</c:v>
                </c:pt>
                <c:pt idx="69">
                  <c:v>41709</c:v>
                </c:pt>
                <c:pt idx="70">
                  <c:v>41710</c:v>
                </c:pt>
                <c:pt idx="71">
                  <c:v>41711</c:v>
                </c:pt>
                <c:pt idx="72">
                  <c:v>41712</c:v>
                </c:pt>
                <c:pt idx="73">
                  <c:v>41713</c:v>
                </c:pt>
                <c:pt idx="74">
                  <c:v>41714</c:v>
                </c:pt>
                <c:pt idx="75">
                  <c:v>41715</c:v>
                </c:pt>
                <c:pt idx="76">
                  <c:v>41716</c:v>
                </c:pt>
                <c:pt idx="77">
                  <c:v>41717</c:v>
                </c:pt>
                <c:pt idx="78">
                  <c:v>41718</c:v>
                </c:pt>
                <c:pt idx="79">
                  <c:v>41719</c:v>
                </c:pt>
                <c:pt idx="80">
                  <c:v>41720</c:v>
                </c:pt>
                <c:pt idx="81">
                  <c:v>41721</c:v>
                </c:pt>
                <c:pt idx="82">
                  <c:v>41722</c:v>
                </c:pt>
                <c:pt idx="83">
                  <c:v>41723</c:v>
                </c:pt>
                <c:pt idx="84">
                  <c:v>41724</c:v>
                </c:pt>
                <c:pt idx="85">
                  <c:v>41725</c:v>
                </c:pt>
                <c:pt idx="86">
                  <c:v>41726</c:v>
                </c:pt>
                <c:pt idx="87">
                  <c:v>41727</c:v>
                </c:pt>
                <c:pt idx="88">
                  <c:v>41728</c:v>
                </c:pt>
                <c:pt idx="89">
                  <c:v>41729</c:v>
                </c:pt>
                <c:pt idx="90">
                  <c:v>41730</c:v>
                </c:pt>
                <c:pt idx="91">
                  <c:v>41731</c:v>
                </c:pt>
                <c:pt idx="92">
                  <c:v>41732</c:v>
                </c:pt>
                <c:pt idx="93">
                  <c:v>41733</c:v>
                </c:pt>
                <c:pt idx="94">
                  <c:v>41734</c:v>
                </c:pt>
                <c:pt idx="95">
                  <c:v>41735</c:v>
                </c:pt>
                <c:pt idx="96">
                  <c:v>41736</c:v>
                </c:pt>
                <c:pt idx="97">
                  <c:v>41737</c:v>
                </c:pt>
                <c:pt idx="98">
                  <c:v>41738</c:v>
                </c:pt>
                <c:pt idx="99">
                  <c:v>41739</c:v>
                </c:pt>
                <c:pt idx="100">
                  <c:v>41740</c:v>
                </c:pt>
                <c:pt idx="101">
                  <c:v>41741</c:v>
                </c:pt>
                <c:pt idx="102">
                  <c:v>41742</c:v>
                </c:pt>
                <c:pt idx="103">
                  <c:v>41743</c:v>
                </c:pt>
                <c:pt idx="104">
                  <c:v>41744</c:v>
                </c:pt>
                <c:pt idx="105">
                  <c:v>41745</c:v>
                </c:pt>
                <c:pt idx="106">
                  <c:v>41746</c:v>
                </c:pt>
                <c:pt idx="107">
                  <c:v>41747</c:v>
                </c:pt>
                <c:pt idx="108">
                  <c:v>41748</c:v>
                </c:pt>
                <c:pt idx="109">
                  <c:v>41749</c:v>
                </c:pt>
                <c:pt idx="110">
                  <c:v>41750</c:v>
                </c:pt>
                <c:pt idx="111">
                  <c:v>41751</c:v>
                </c:pt>
                <c:pt idx="112">
                  <c:v>41752</c:v>
                </c:pt>
                <c:pt idx="113">
                  <c:v>41753</c:v>
                </c:pt>
                <c:pt idx="114">
                  <c:v>41754</c:v>
                </c:pt>
                <c:pt idx="115">
                  <c:v>41755</c:v>
                </c:pt>
                <c:pt idx="116">
                  <c:v>41756</c:v>
                </c:pt>
                <c:pt idx="117">
                  <c:v>41757</c:v>
                </c:pt>
                <c:pt idx="118">
                  <c:v>41758</c:v>
                </c:pt>
                <c:pt idx="119">
                  <c:v>41759</c:v>
                </c:pt>
                <c:pt idx="120">
                  <c:v>41760</c:v>
                </c:pt>
                <c:pt idx="121">
                  <c:v>41761</c:v>
                </c:pt>
                <c:pt idx="122">
                  <c:v>41762</c:v>
                </c:pt>
                <c:pt idx="123">
                  <c:v>41763</c:v>
                </c:pt>
                <c:pt idx="124">
                  <c:v>41764</c:v>
                </c:pt>
                <c:pt idx="125">
                  <c:v>41765</c:v>
                </c:pt>
                <c:pt idx="126">
                  <c:v>41766</c:v>
                </c:pt>
                <c:pt idx="127">
                  <c:v>41767</c:v>
                </c:pt>
                <c:pt idx="128">
                  <c:v>41768</c:v>
                </c:pt>
                <c:pt idx="129">
                  <c:v>41769</c:v>
                </c:pt>
                <c:pt idx="130">
                  <c:v>41770</c:v>
                </c:pt>
                <c:pt idx="131">
                  <c:v>41771</c:v>
                </c:pt>
                <c:pt idx="132">
                  <c:v>41772</c:v>
                </c:pt>
                <c:pt idx="133">
                  <c:v>41773</c:v>
                </c:pt>
                <c:pt idx="134">
                  <c:v>41774</c:v>
                </c:pt>
                <c:pt idx="135">
                  <c:v>41775</c:v>
                </c:pt>
                <c:pt idx="136">
                  <c:v>41776</c:v>
                </c:pt>
                <c:pt idx="137">
                  <c:v>41777</c:v>
                </c:pt>
                <c:pt idx="138">
                  <c:v>41778</c:v>
                </c:pt>
                <c:pt idx="139">
                  <c:v>41779</c:v>
                </c:pt>
                <c:pt idx="140">
                  <c:v>41780</c:v>
                </c:pt>
                <c:pt idx="141">
                  <c:v>41781</c:v>
                </c:pt>
                <c:pt idx="142">
                  <c:v>41782</c:v>
                </c:pt>
                <c:pt idx="143">
                  <c:v>41783</c:v>
                </c:pt>
                <c:pt idx="144">
                  <c:v>41784</c:v>
                </c:pt>
                <c:pt idx="145">
                  <c:v>41785</c:v>
                </c:pt>
                <c:pt idx="146">
                  <c:v>41786</c:v>
                </c:pt>
                <c:pt idx="147">
                  <c:v>41787</c:v>
                </c:pt>
                <c:pt idx="148">
                  <c:v>41788</c:v>
                </c:pt>
                <c:pt idx="149">
                  <c:v>41789</c:v>
                </c:pt>
                <c:pt idx="150">
                  <c:v>41790</c:v>
                </c:pt>
                <c:pt idx="151">
                  <c:v>41791</c:v>
                </c:pt>
                <c:pt idx="152">
                  <c:v>41792</c:v>
                </c:pt>
                <c:pt idx="153">
                  <c:v>41793</c:v>
                </c:pt>
                <c:pt idx="154">
                  <c:v>41794</c:v>
                </c:pt>
                <c:pt idx="155">
                  <c:v>41795</c:v>
                </c:pt>
                <c:pt idx="156">
                  <c:v>41796</c:v>
                </c:pt>
                <c:pt idx="157">
                  <c:v>41797</c:v>
                </c:pt>
                <c:pt idx="158">
                  <c:v>41798</c:v>
                </c:pt>
                <c:pt idx="159">
                  <c:v>41799</c:v>
                </c:pt>
                <c:pt idx="160">
                  <c:v>41800</c:v>
                </c:pt>
                <c:pt idx="161">
                  <c:v>41801</c:v>
                </c:pt>
                <c:pt idx="162">
                  <c:v>41802</c:v>
                </c:pt>
                <c:pt idx="163">
                  <c:v>41803</c:v>
                </c:pt>
                <c:pt idx="164">
                  <c:v>41804</c:v>
                </c:pt>
                <c:pt idx="165">
                  <c:v>41805</c:v>
                </c:pt>
                <c:pt idx="166">
                  <c:v>41806</c:v>
                </c:pt>
                <c:pt idx="167">
                  <c:v>41807</c:v>
                </c:pt>
                <c:pt idx="168">
                  <c:v>41808</c:v>
                </c:pt>
                <c:pt idx="169">
                  <c:v>41809</c:v>
                </c:pt>
                <c:pt idx="170">
                  <c:v>41810</c:v>
                </c:pt>
                <c:pt idx="171">
                  <c:v>41811</c:v>
                </c:pt>
                <c:pt idx="172">
                  <c:v>41812</c:v>
                </c:pt>
                <c:pt idx="173">
                  <c:v>41813</c:v>
                </c:pt>
                <c:pt idx="174">
                  <c:v>41814</c:v>
                </c:pt>
                <c:pt idx="175">
                  <c:v>41815</c:v>
                </c:pt>
                <c:pt idx="176">
                  <c:v>41816</c:v>
                </c:pt>
                <c:pt idx="177">
                  <c:v>41817</c:v>
                </c:pt>
                <c:pt idx="178">
                  <c:v>41818</c:v>
                </c:pt>
                <c:pt idx="179">
                  <c:v>41819</c:v>
                </c:pt>
                <c:pt idx="180">
                  <c:v>41820</c:v>
                </c:pt>
                <c:pt idx="181">
                  <c:v>41821</c:v>
                </c:pt>
                <c:pt idx="182">
                  <c:v>41822</c:v>
                </c:pt>
                <c:pt idx="183">
                  <c:v>41823</c:v>
                </c:pt>
                <c:pt idx="184">
                  <c:v>41824</c:v>
                </c:pt>
                <c:pt idx="185">
                  <c:v>41825</c:v>
                </c:pt>
                <c:pt idx="186">
                  <c:v>41826</c:v>
                </c:pt>
                <c:pt idx="187">
                  <c:v>41827</c:v>
                </c:pt>
                <c:pt idx="188">
                  <c:v>41828</c:v>
                </c:pt>
                <c:pt idx="189">
                  <c:v>41829</c:v>
                </c:pt>
                <c:pt idx="190">
                  <c:v>41830</c:v>
                </c:pt>
                <c:pt idx="191">
                  <c:v>41831</c:v>
                </c:pt>
                <c:pt idx="192">
                  <c:v>41832</c:v>
                </c:pt>
                <c:pt idx="193">
                  <c:v>41833</c:v>
                </c:pt>
                <c:pt idx="194">
                  <c:v>41834</c:v>
                </c:pt>
                <c:pt idx="195">
                  <c:v>41835</c:v>
                </c:pt>
                <c:pt idx="196">
                  <c:v>41836</c:v>
                </c:pt>
                <c:pt idx="197">
                  <c:v>41837</c:v>
                </c:pt>
                <c:pt idx="198">
                  <c:v>41838</c:v>
                </c:pt>
                <c:pt idx="199">
                  <c:v>41839</c:v>
                </c:pt>
                <c:pt idx="200">
                  <c:v>41840</c:v>
                </c:pt>
                <c:pt idx="201">
                  <c:v>41841</c:v>
                </c:pt>
                <c:pt idx="202">
                  <c:v>41842</c:v>
                </c:pt>
                <c:pt idx="203">
                  <c:v>41843</c:v>
                </c:pt>
                <c:pt idx="204">
                  <c:v>41844</c:v>
                </c:pt>
                <c:pt idx="205">
                  <c:v>41845</c:v>
                </c:pt>
                <c:pt idx="206">
                  <c:v>41846</c:v>
                </c:pt>
                <c:pt idx="207">
                  <c:v>41847</c:v>
                </c:pt>
                <c:pt idx="208">
                  <c:v>41848</c:v>
                </c:pt>
                <c:pt idx="209">
                  <c:v>41849</c:v>
                </c:pt>
                <c:pt idx="210">
                  <c:v>41850</c:v>
                </c:pt>
                <c:pt idx="211">
                  <c:v>41851</c:v>
                </c:pt>
                <c:pt idx="212">
                  <c:v>41852</c:v>
                </c:pt>
                <c:pt idx="213">
                  <c:v>41853</c:v>
                </c:pt>
                <c:pt idx="214">
                  <c:v>41854</c:v>
                </c:pt>
                <c:pt idx="215">
                  <c:v>41855</c:v>
                </c:pt>
                <c:pt idx="216">
                  <c:v>41856</c:v>
                </c:pt>
                <c:pt idx="217">
                  <c:v>41857</c:v>
                </c:pt>
                <c:pt idx="218">
                  <c:v>41858</c:v>
                </c:pt>
                <c:pt idx="219">
                  <c:v>41859</c:v>
                </c:pt>
                <c:pt idx="220">
                  <c:v>41860</c:v>
                </c:pt>
                <c:pt idx="221">
                  <c:v>41861</c:v>
                </c:pt>
                <c:pt idx="222">
                  <c:v>41862</c:v>
                </c:pt>
                <c:pt idx="223">
                  <c:v>41863</c:v>
                </c:pt>
                <c:pt idx="224">
                  <c:v>41864</c:v>
                </c:pt>
                <c:pt idx="225">
                  <c:v>41865</c:v>
                </c:pt>
                <c:pt idx="226">
                  <c:v>41866</c:v>
                </c:pt>
                <c:pt idx="227">
                  <c:v>41867</c:v>
                </c:pt>
                <c:pt idx="228">
                  <c:v>41868</c:v>
                </c:pt>
                <c:pt idx="229">
                  <c:v>41869</c:v>
                </c:pt>
                <c:pt idx="230">
                  <c:v>41870</c:v>
                </c:pt>
                <c:pt idx="231">
                  <c:v>41871</c:v>
                </c:pt>
                <c:pt idx="232">
                  <c:v>41872</c:v>
                </c:pt>
                <c:pt idx="233">
                  <c:v>41873</c:v>
                </c:pt>
                <c:pt idx="234">
                  <c:v>41874</c:v>
                </c:pt>
                <c:pt idx="235">
                  <c:v>41875</c:v>
                </c:pt>
                <c:pt idx="236">
                  <c:v>41876</c:v>
                </c:pt>
                <c:pt idx="237">
                  <c:v>41877</c:v>
                </c:pt>
                <c:pt idx="238">
                  <c:v>41878</c:v>
                </c:pt>
                <c:pt idx="239">
                  <c:v>41879</c:v>
                </c:pt>
                <c:pt idx="240">
                  <c:v>41880</c:v>
                </c:pt>
                <c:pt idx="241">
                  <c:v>41881</c:v>
                </c:pt>
                <c:pt idx="242">
                  <c:v>41882</c:v>
                </c:pt>
                <c:pt idx="243">
                  <c:v>41883</c:v>
                </c:pt>
                <c:pt idx="244">
                  <c:v>41884</c:v>
                </c:pt>
                <c:pt idx="245">
                  <c:v>41885</c:v>
                </c:pt>
                <c:pt idx="246">
                  <c:v>41886</c:v>
                </c:pt>
                <c:pt idx="247">
                  <c:v>41887</c:v>
                </c:pt>
                <c:pt idx="248">
                  <c:v>41888</c:v>
                </c:pt>
                <c:pt idx="249">
                  <c:v>41889</c:v>
                </c:pt>
                <c:pt idx="250">
                  <c:v>41890</c:v>
                </c:pt>
                <c:pt idx="251">
                  <c:v>41891</c:v>
                </c:pt>
                <c:pt idx="252">
                  <c:v>41892</c:v>
                </c:pt>
                <c:pt idx="253">
                  <c:v>41893</c:v>
                </c:pt>
                <c:pt idx="254">
                  <c:v>41894</c:v>
                </c:pt>
                <c:pt idx="255">
                  <c:v>41895</c:v>
                </c:pt>
                <c:pt idx="256">
                  <c:v>41896</c:v>
                </c:pt>
                <c:pt idx="257">
                  <c:v>41897</c:v>
                </c:pt>
                <c:pt idx="258">
                  <c:v>41898</c:v>
                </c:pt>
                <c:pt idx="259">
                  <c:v>41899</c:v>
                </c:pt>
                <c:pt idx="260">
                  <c:v>41900</c:v>
                </c:pt>
                <c:pt idx="261">
                  <c:v>41901</c:v>
                </c:pt>
                <c:pt idx="262">
                  <c:v>41902</c:v>
                </c:pt>
                <c:pt idx="263">
                  <c:v>41903</c:v>
                </c:pt>
                <c:pt idx="264">
                  <c:v>41904</c:v>
                </c:pt>
                <c:pt idx="265">
                  <c:v>41905</c:v>
                </c:pt>
                <c:pt idx="266">
                  <c:v>41906</c:v>
                </c:pt>
                <c:pt idx="267">
                  <c:v>41907</c:v>
                </c:pt>
                <c:pt idx="268">
                  <c:v>41908</c:v>
                </c:pt>
                <c:pt idx="269">
                  <c:v>41909</c:v>
                </c:pt>
                <c:pt idx="270">
                  <c:v>41910</c:v>
                </c:pt>
                <c:pt idx="271">
                  <c:v>41911</c:v>
                </c:pt>
                <c:pt idx="272">
                  <c:v>41912</c:v>
                </c:pt>
                <c:pt idx="273">
                  <c:v>41913</c:v>
                </c:pt>
                <c:pt idx="274">
                  <c:v>41914</c:v>
                </c:pt>
                <c:pt idx="275">
                  <c:v>41915</c:v>
                </c:pt>
                <c:pt idx="276">
                  <c:v>41916</c:v>
                </c:pt>
                <c:pt idx="277">
                  <c:v>41917</c:v>
                </c:pt>
                <c:pt idx="278">
                  <c:v>41918</c:v>
                </c:pt>
                <c:pt idx="279">
                  <c:v>41919</c:v>
                </c:pt>
                <c:pt idx="280">
                  <c:v>41920</c:v>
                </c:pt>
                <c:pt idx="281">
                  <c:v>41921</c:v>
                </c:pt>
                <c:pt idx="282">
                  <c:v>41922</c:v>
                </c:pt>
                <c:pt idx="283">
                  <c:v>41923</c:v>
                </c:pt>
                <c:pt idx="284">
                  <c:v>41924</c:v>
                </c:pt>
                <c:pt idx="285">
                  <c:v>41925</c:v>
                </c:pt>
                <c:pt idx="286">
                  <c:v>41926</c:v>
                </c:pt>
                <c:pt idx="287">
                  <c:v>41927</c:v>
                </c:pt>
                <c:pt idx="288">
                  <c:v>41928</c:v>
                </c:pt>
                <c:pt idx="289">
                  <c:v>41929</c:v>
                </c:pt>
                <c:pt idx="290">
                  <c:v>41930</c:v>
                </c:pt>
                <c:pt idx="291">
                  <c:v>41931</c:v>
                </c:pt>
                <c:pt idx="292">
                  <c:v>41932</c:v>
                </c:pt>
                <c:pt idx="293">
                  <c:v>41933</c:v>
                </c:pt>
                <c:pt idx="294">
                  <c:v>41934</c:v>
                </c:pt>
                <c:pt idx="295">
                  <c:v>41935</c:v>
                </c:pt>
                <c:pt idx="296">
                  <c:v>41936</c:v>
                </c:pt>
                <c:pt idx="297">
                  <c:v>41937</c:v>
                </c:pt>
                <c:pt idx="298">
                  <c:v>41938</c:v>
                </c:pt>
                <c:pt idx="299">
                  <c:v>41939</c:v>
                </c:pt>
                <c:pt idx="300">
                  <c:v>41940</c:v>
                </c:pt>
                <c:pt idx="301">
                  <c:v>41941</c:v>
                </c:pt>
                <c:pt idx="302">
                  <c:v>41942</c:v>
                </c:pt>
                <c:pt idx="303">
                  <c:v>41943</c:v>
                </c:pt>
                <c:pt idx="304">
                  <c:v>41944</c:v>
                </c:pt>
                <c:pt idx="305">
                  <c:v>41945</c:v>
                </c:pt>
                <c:pt idx="306">
                  <c:v>41946</c:v>
                </c:pt>
                <c:pt idx="307">
                  <c:v>41947</c:v>
                </c:pt>
                <c:pt idx="308">
                  <c:v>41948</c:v>
                </c:pt>
                <c:pt idx="309">
                  <c:v>41949</c:v>
                </c:pt>
                <c:pt idx="310">
                  <c:v>41950</c:v>
                </c:pt>
                <c:pt idx="311">
                  <c:v>41951</c:v>
                </c:pt>
                <c:pt idx="312">
                  <c:v>41952</c:v>
                </c:pt>
                <c:pt idx="313">
                  <c:v>41953</c:v>
                </c:pt>
                <c:pt idx="314">
                  <c:v>41954</c:v>
                </c:pt>
                <c:pt idx="315">
                  <c:v>41955</c:v>
                </c:pt>
                <c:pt idx="316">
                  <c:v>41956</c:v>
                </c:pt>
                <c:pt idx="317">
                  <c:v>41957</c:v>
                </c:pt>
                <c:pt idx="318">
                  <c:v>41958</c:v>
                </c:pt>
                <c:pt idx="319">
                  <c:v>41959</c:v>
                </c:pt>
                <c:pt idx="320">
                  <c:v>41960</c:v>
                </c:pt>
                <c:pt idx="321">
                  <c:v>41961</c:v>
                </c:pt>
                <c:pt idx="322">
                  <c:v>41962</c:v>
                </c:pt>
                <c:pt idx="323">
                  <c:v>41963</c:v>
                </c:pt>
                <c:pt idx="324">
                  <c:v>41964</c:v>
                </c:pt>
                <c:pt idx="325">
                  <c:v>41965</c:v>
                </c:pt>
                <c:pt idx="326">
                  <c:v>41966</c:v>
                </c:pt>
                <c:pt idx="327">
                  <c:v>41967</c:v>
                </c:pt>
                <c:pt idx="328">
                  <c:v>41968</c:v>
                </c:pt>
                <c:pt idx="329">
                  <c:v>41969</c:v>
                </c:pt>
                <c:pt idx="330">
                  <c:v>41970</c:v>
                </c:pt>
                <c:pt idx="331">
                  <c:v>41971</c:v>
                </c:pt>
                <c:pt idx="332">
                  <c:v>41972</c:v>
                </c:pt>
                <c:pt idx="333">
                  <c:v>41973</c:v>
                </c:pt>
                <c:pt idx="334">
                  <c:v>41974</c:v>
                </c:pt>
                <c:pt idx="335">
                  <c:v>41975</c:v>
                </c:pt>
                <c:pt idx="336">
                  <c:v>41976</c:v>
                </c:pt>
                <c:pt idx="337">
                  <c:v>41977</c:v>
                </c:pt>
                <c:pt idx="338">
                  <c:v>41978</c:v>
                </c:pt>
                <c:pt idx="339">
                  <c:v>41979</c:v>
                </c:pt>
                <c:pt idx="340">
                  <c:v>41980</c:v>
                </c:pt>
                <c:pt idx="341">
                  <c:v>41981</c:v>
                </c:pt>
                <c:pt idx="342">
                  <c:v>41982</c:v>
                </c:pt>
                <c:pt idx="343">
                  <c:v>41983</c:v>
                </c:pt>
                <c:pt idx="344">
                  <c:v>41984</c:v>
                </c:pt>
                <c:pt idx="345">
                  <c:v>41985</c:v>
                </c:pt>
                <c:pt idx="346">
                  <c:v>41986</c:v>
                </c:pt>
                <c:pt idx="347">
                  <c:v>41987</c:v>
                </c:pt>
                <c:pt idx="348">
                  <c:v>41988</c:v>
                </c:pt>
                <c:pt idx="349">
                  <c:v>41989</c:v>
                </c:pt>
                <c:pt idx="350">
                  <c:v>41990</c:v>
                </c:pt>
                <c:pt idx="351">
                  <c:v>41991</c:v>
                </c:pt>
                <c:pt idx="352">
                  <c:v>41992</c:v>
                </c:pt>
                <c:pt idx="353">
                  <c:v>41993</c:v>
                </c:pt>
                <c:pt idx="354">
                  <c:v>41994</c:v>
                </c:pt>
                <c:pt idx="355">
                  <c:v>41995</c:v>
                </c:pt>
                <c:pt idx="356">
                  <c:v>41996</c:v>
                </c:pt>
                <c:pt idx="357">
                  <c:v>41997</c:v>
                </c:pt>
                <c:pt idx="358">
                  <c:v>41998</c:v>
                </c:pt>
                <c:pt idx="359">
                  <c:v>41999</c:v>
                </c:pt>
                <c:pt idx="360">
                  <c:v>42000</c:v>
                </c:pt>
                <c:pt idx="361">
                  <c:v>42001</c:v>
                </c:pt>
                <c:pt idx="362">
                  <c:v>42002</c:v>
                </c:pt>
                <c:pt idx="363">
                  <c:v>42003</c:v>
                </c:pt>
                <c:pt idx="364">
                  <c:v>42004</c:v>
                </c:pt>
              </c:numCache>
            </c:numRef>
          </c:cat>
          <c:val>
            <c:numRef>
              <c:f>UlanDischarge!$L$3:$L$367</c:f>
              <c:numCache>
                <c:formatCode>###0.000;###0.000</c:formatCode>
                <c:ptCount val="365"/>
                <c:pt idx="0">
                  <c:v>5.6020000000000003</c:v>
                </c:pt>
                <c:pt idx="1">
                  <c:v>5.8650000000000002</c:v>
                </c:pt>
                <c:pt idx="2">
                  <c:v>5.56</c:v>
                </c:pt>
                <c:pt idx="3">
                  <c:v>5.5090000000000003</c:v>
                </c:pt>
                <c:pt idx="4">
                  <c:v>5.9530000000000003</c:v>
                </c:pt>
                <c:pt idx="5">
                  <c:v>5.1420000000000003</c:v>
                </c:pt>
                <c:pt idx="6">
                  <c:v>1.9059999999999999</c:v>
                </c:pt>
                <c:pt idx="7">
                  <c:v>0</c:v>
                </c:pt>
                <c:pt idx="8">
                  <c:v>7.9399999999999995</c:v>
                </c:pt>
                <c:pt idx="9">
                  <c:v>6.218</c:v>
                </c:pt>
                <c:pt idx="10">
                  <c:v>5.8719999999999999</c:v>
                </c:pt>
                <c:pt idx="11">
                  <c:v>5.8730000000000002</c:v>
                </c:pt>
                <c:pt idx="12">
                  <c:v>4.9189999999999996</c:v>
                </c:pt>
                <c:pt idx="13">
                  <c:v>11.975999999999999</c:v>
                </c:pt>
                <c:pt idx="14">
                  <c:v>12.752000000000001</c:v>
                </c:pt>
                <c:pt idx="15">
                  <c:v>13.931999999999999</c:v>
                </c:pt>
                <c:pt idx="16">
                  <c:v>13.641999999999999</c:v>
                </c:pt>
                <c:pt idx="17">
                  <c:v>13.568999999999999</c:v>
                </c:pt>
                <c:pt idx="18">
                  <c:v>9.9529999999999994</c:v>
                </c:pt>
                <c:pt idx="19">
                  <c:v>9.1180000000000003</c:v>
                </c:pt>
                <c:pt idx="20">
                  <c:v>13.333</c:v>
                </c:pt>
                <c:pt idx="21">
                  <c:v>11.407</c:v>
                </c:pt>
                <c:pt idx="22">
                  <c:v>11.649999999999999</c:v>
                </c:pt>
                <c:pt idx="23">
                  <c:v>11.977</c:v>
                </c:pt>
                <c:pt idx="24">
                  <c:v>10.022</c:v>
                </c:pt>
                <c:pt idx="25">
                  <c:v>10.079000000000001</c:v>
                </c:pt>
                <c:pt idx="26">
                  <c:v>10.135999999999999</c:v>
                </c:pt>
                <c:pt idx="27">
                  <c:v>14.478000000000002</c:v>
                </c:pt>
                <c:pt idx="28">
                  <c:v>8.7880000000000003</c:v>
                </c:pt>
                <c:pt idx="29">
                  <c:v>8.8490000000000002</c:v>
                </c:pt>
                <c:pt idx="30">
                  <c:v>9.2289999999999992</c:v>
                </c:pt>
                <c:pt idx="31">
                  <c:v>5.569</c:v>
                </c:pt>
                <c:pt idx="32">
                  <c:v>10.059999999999999</c:v>
                </c:pt>
                <c:pt idx="33">
                  <c:v>4.5439999999999996</c:v>
                </c:pt>
                <c:pt idx="34">
                  <c:v>1.016</c:v>
                </c:pt>
                <c:pt idx="35">
                  <c:v>8.8629999999999995</c:v>
                </c:pt>
                <c:pt idx="36">
                  <c:v>11.527000000000001</c:v>
                </c:pt>
                <c:pt idx="37">
                  <c:v>11.298</c:v>
                </c:pt>
                <c:pt idx="38">
                  <c:v>11.219999999999999</c:v>
                </c:pt>
                <c:pt idx="39">
                  <c:v>9.8810000000000002</c:v>
                </c:pt>
                <c:pt idx="40">
                  <c:v>8.6490000000000009</c:v>
                </c:pt>
                <c:pt idx="41">
                  <c:v>8.7160000000000011</c:v>
                </c:pt>
                <c:pt idx="42">
                  <c:v>9.3180000000000014</c:v>
                </c:pt>
                <c:pt idx="43">
                  <c:v>8.9030000000000005</c:v>
                </c:pt>
                <c:pt idx="44">
                  <c:v>9.1630000000000003</c:v>
                </c:pt>
                <c:pt idx="45">
                  <c:v>5.0449999999999999</c:v>
                </c:pt>
                <c:pt idx="46">
                  <c:v>4.45</c:v>
                </c:pt>
                <c:pt idx="47">
                  <c:v>6.8130000000000006</c:v>
                </c:pt>
                <c:pt idx="48">
                  <c:v>7.7940000000000005</c:v>
                </c:pt>
                <c:pt idx="49">
                  <c:v>9.6810000000000009</c:v>
                </c:pt>
                <c:pt idx="50">
                  <c:v>10.210999999999999</c:v>
                </c:pt>
                <c:pt idx="51">
                  <c:v>13.05</c:v>
                </c:pt>
                <c:pt idx="52">
                  <c:v>12.532</c:v>
                </c:pt>
                <c:pt idx="53">
                  <c:v>12.722999999999999</c:v>
                </c:pt>
                <c:pt idx="54">
                  <c:v>11.655999999999999</c:v>
                </c:pt>
                <c:pt idx="55">
                  <c:v>11.712</c:v>
                </c:pt>
                <c:pt idx="56">
                  <c:v>9.8529999999999998</c:v>
                </c:pt>
                <c:pt idx="57">
                  <c:v>10.315999999999999</c:v>
                </c:pt>
                <c:pt idx="58">
                  <c:v>9.02</c:v>
                </c:pt>
                <c:pt idx="59">
                  <c:v>10.132</c:v>
                </c:pt>
                <c:pt idx="60">
                  <c:v>10.065999999999999</c:v>
                </c:pt>
                <c:pt idx="61">
                  <c:v>9.5129999999999999</c:v>
                </c:pt>
                <c:pt idx="62">
                  <c:v>9.2669999999999995</c:v>
                </c:pt>
                <c:pt idx="63">
                  <c:v>9.41</c:v>
                </c:pt>
                <c:pt idx="64">
                  <c:v>9.4609999999999985</c:v>
                </c:pt>
                <c:pt idx="65">
                  <c:v>9.8330000000000002</c:v>
                </c:pt>
                <c:pt idx="66">
                  <c:v>7.9550000000000001</c:v>
                </c:pt>
                <c:pt idx="67">
                  <c:v>7.0839999999999996</c:v>
                </c:pt>
                <c:pt idx="68">
                  <c:v>3.85</c:v>
                </c:pt>
                <c:pt idx="69">
                  <c:v>0.63400000000000001</c:v>
                </c:pt>
                <c:pt idx="70">
                  <c:v>8.9080000000000013</c:v>
                </c:pt>
                <c:pt idx="71">
                  <c:v>4.0309999999999997</c:v>
                </c:pt>
                <c:pt idx="72">
                  <c:v>4.2590000000000003</c:v>
                </c:pt>
                <c:pt idx="73">
                  <c:v>4.1340000000000003</c:v>
                </c:pt>
                <c:pt idx="74">
                  <c:v>4.6109999999999998</c:v>
                </c:pt>
                <c:pt idx="75">
                  <c:v>7.2149999999999999</c:v>
                </c:pt>
                <c:pt idx="76">
                  <c:v>7.0449999999999999</c:v>
                </c:pt>
                <c:pt idx="77">
                  <c:v>7.4649999999999999</c:v>
                </c:pt>
                <c:pt idx="78">
                  <c:v>7.4870000000000001</c:v>
                </c:pt>
                <c:pt idx="79">
                  <c:v>7.5380000000000003</c:v>
                </c:pt>
                <c:pt idx="80">
                  <c:v>8.93</c:v>
                </c:pt>
                <c:pt idx="81">
                  <c:v>9.2899999999999991</c:v>
                </c:pt>
                <c:pt idx="82">
                  <c:v>9.1750000000000007</c:v>
                </c:pt>
                <c:pt idx="83">
                  <c:v>6.8040000000000003</c:v>
                </c:pt>
                <c:pt idx="84">
                  <c:v>8.0589999999999993</c:v>
                </c:pt>
                <c:pt idx="85">
                  <c:v>8.6080000000000005</c:v>
                </c:pt>
                <c:pt idx="86">
                  <c:v>7.8460000000000001</c:v>
                </c:pt>
                <c:pt idx="87">
                  <c:v>8.1679999999999993</c:v>
                </c:pt>
                <c:pt idx="88">
                  <c:v>8.07</c:v>
                </c:pt>
                <c:pt idx="89">
                  <c:v>7.1639999999999997</c:v>
                </c:pt>
                <c:pt idx="90">
                  <c:v>7.2170000000000005</c:v>
                </c:pt>
                <c:pt idx="91">
                  <c:v>7.9960000000000004</c:v>
                </c:pt>
                <c:pt idx="92">
                  <c:v>8.4290000000000003</c:v>
                </c:pt>
                <c:pt idx="93">
                  <c:v>8.6159999999999997</c:v>
                </c:pt>
                <c:pt idx="94">
                  <c:v>8.8689999999999998</c:v>
                </c:pt>
                <c:pt idx="95">
                  <c:v>9.0519999999999996</c:v>
                </c:pt>
                <c:pt idx="96">
                  <c:v>7.0819999999999999</c:v>
                </c:pt>
                <c:pt idx="97">
                  <c:v>7.4689999999999994</c:v>
                </c:pt>
                <c:pt idx="98">
                  <c:v>7.4329999999999998</c:v>
                </c:pt>
                <c:pt idx="99">
                  <c:v>7.7139999999999995</c:v>
                </c:pt>
                <c:pt idx="100">
                  <c:v>7.4550000000000001</c:v>
                </c:pt>
                <c:pt idx="101">
                  <c:v>5.0640000000000001</c:v>
                </c:pt>
                <c:pt idx="102">
                  <c:v>4.5789999999999997</c:v>
                </c:pt>
                <c:pt idx="103">
                  <c:v>4.1509999999999998</c:v>
                </c:pt>
                <c:pt idx="104">
                  <c:v>6.7080000000000002</c:v>
                </c:pt>
                <c:pt idx="105">
                  <c:v>10.649000000000001</c:v>
                </c:pt>
                <c:pt idx="106">
                  <c:v>10.67</c:v>
                </c:pt>
                <c:pt idx="107">
                  <c:v>11.149000000000001</c:v>
                </c:pt>
                <c:pt idx="108">
                  <c:v>10.725</c:v>
                </c:pt>
                <c:pt idx="109">
                  <c:v>10.774999999999999</c:v>
                </c:pt>
                <c:pt idx="110">
                  <c:v>10.286000000000001</c:v>
                </c:pt>
                <c:pt idx="111">
                  <c:v>6.1609999999999996</c:v>
                </c:pt>
                <c:pt idx="112">
                  <c:v>8.9429999999999996</c:v>
                </c:pt>
                <c:pt idx="113">
                  <c:v>10.376999999999999</c:v>
                </c:pt>
                <c:pt idx="114">
                  <c:v>11.317</c:v>
                </c:pt>
                <c:pt idx="115">
                  <c:v>10.468</c:v>
                </c:pt>
                <c:pt idx="116">
                  <c:v>11.021000000000001</c:v>
                </c:pt>
                <c:pt idx="117">
                  <c:v>7.6260000000000003</c:v>
                </c:pt>
                <c:pt idx="118">
                  <c:v>9.7140000000000004</c:v>
                </c:pt>
                <c:pt idx="119">
                  <c:v>9.9919999999999991</c:v>
                </c:pt>
                <c:pt idx="120">
                  <c:v>2.1909999999999998</c:v>
                </c:pt>
                <c:pt idx="121">
                  <c:v>7.4020000000000001</c:v>
                </c:pt>
                <c:pt idx="122">
                  <c:v>7.6050000000000004</c:v>
                </c:pt>
                <c:pt idx="123">
                  <c:v>4.6219999999999999</c:v>
                </c:pt>
                <c:pt idx="124">
                  <c:v>7.1940000000000008</c:v>
                </c:pt>
                <c:pt idx="125">
                  <c:v>6.1660000000000004</c:v>
                </c:pt>
                <c:pt idx="126">
                  <c:v>6.7899999999999991</c:v>
                </c:pt>
                <c:pt idx="127">
                  <c:v>7.6639999999999997</c:v>
                </c:pt>
                <c:pt idx="128">
                  <c:v>9.6389999999999993</c:v>
                </c:pt>
                <c:pt idx="129">
                  <c:v>8.766</c:v>
                </c:pt>
                <c:pt idx="130">
                  <c:v>8.4640000000000004</c:v>
                </c:pt>
                <c:pt idx="131">
                  <c:v>7.48</c:v>
                </c:pt>
                <c:pt idx="132">
                  <c:v>2.6139999999999999</c:v>
                </c:pt>
                <c:pt idx="133">
                  <c:v>1.58</c:v>
                </c:pt>
                <c:pt idx="134">
                  <c:v>2.5670000000000002</c:v>
                </c:pt>
                <c:pt idx="135">
                  <c:v>4.0359999999999996</c:v>
                </c:pt>
                <c:pt idx="136">
                  <c:v>3.6019999999999999</c:v>
                </c:pt>
                <c:pt idx="137">
                  <c:v>2.605</c:v>
                </c:pt>
                <c:pt idx="138">
                  <c:v>3.4459999999999997</c:v>
                </c:pt>
                <c:pt idx="139">
                  <c:v>4.2350000000000003</c:v>
                </c:pt>
                <c:pt idx="140">
                  <c:v>6.21</c:v>
                </c:pt>
                <c:pt idx="141">
                  <c:v>6.4399999999999995</c:v>
                </c:pt>
                <c:pt idx="142">
                  <c:v>6.6930000000000005</c:v>
                </c:pt>
                <c:pt idx="143">
                  <c:v>8.3849999999999998</c:v>
                </c:pt>
                <c:pt idx="144">
                  <c:v>10.547000000000001</c:v>
                </c:pt>
                <c:pt idx="145">
                  <c:v>13.943999999999999</c:v>
                </c:pt>
                <c:pt idx="146">
                  <c:v>5.4749999999999996</c:v>
                </c:pt>
                <c:pt idx="147">
                  <c:v>3.1739999999999999</c:v>
                </c:pt>
                <c:pt idx="148">
                  <c:v>2.8639999999999999</c:v>
                </c:pt>
                <c:pt idx="149">
                  <c:v>6.1229999999999993</c:v>
                </c:pt>
                <c:pt idx="150">
                  <c:v>7.7159999999999993</c:v>
                </c:pt>
                <c:pt idx="151">
                  <c:v>12.542999999999999</c:v>
                </c:pt>
                <c:pt idx="152">
                  <c:v>7.3970000000000002</c:v>
                </c:pt>
                <c:pt idx="153">
                  <c:v>6.9489999999999998</c:v>
                </c:pt>
                <c:pt idx="154">
                  <c:v>6.2629999999999999</c:v>
                </c:pt>
                <c:pt idx="155">
                  <c:v>5.8520000000000003</c:v>
                </c:pt>
                <c:pt idx="156">
                  <c:v>7.0280000000000005</c:v>
                </c:pt>
                <c:pt idx="157">
                  <c:v>3.3130000000000002</c:v>
                </c:pt>
                <c:pt idx="158">
                  <c:v>3.3130000000000002</c:v>
                </c:pt>
                <c:pt idx="159">
                  <c:v>4.67</c:v>
                </c:pt>
                <c:pt idx="160">
                  <c:v>1.6579999999999999</c:v>
                </c:pt>
                <c:pt idx="161">
                  <c:v>0</c:v>
                </c:pt>
                <c:pt idx="162">
                  <c:v>4.6369999999999996</c:v>
                </c:pt>
                <c:pt idx="163">
                  <c:v>2.6320000000000001</c:v>
                </c:pt>
                <c:pt idx="164">
                  <c:v>3.1480000000000001</c:v>
                </c:pt>
                <c:pt idx="165">
                  <c:v>2.7309999999999999</c:v>
                </c:pt>
                <c:pt idx="166">
                  <c:v>2.544</c:v>
                </c:pt>
                <c:pt idx="167">
                  <c:v>2.9420000000000002</c:v>
                </c:pt>
                <c:pt idx="168">
                  <c:v>2.3879999999999999</c:v>
                </c:pt>
                <c:pt idx="169">
                  <c:v>2.6589999999999998</c:v>
                </c:pt>
                <c:pt idx="170">
                  <c:v>3.16</c:v>
                </c:pt>
                <c:pt idx="171">
                  <c:v>3.16</c:v>
                </c:pt>
                <c:pt idx="172">
                  <c:v>3.16</c:v>
                </c:pt>
                <c:pt idx="173">
                  <c:v>11.362</c:v>
                </c:pt>
                <c:pt idx="174">
                  <c:v>6.1539999999999999</c:v>
                </c:pt>
                <c:pt idx="175">
                  <c:v>5.4209999999999994</c:v>
                </c:pt>
                <c:pt idx="176">
                  <c:v>5.7799999999999994</c:v>
                </c:pt>
                <c:pt idx="177">
                  <c:v>5.7360000000000007</c:v>
                </c:pt>
                <c:pt idx="178">
                  <c:v>5.9459999999999997</c:v>
                </c:pt>
                <c:pt idx="179">
                  <c:v>6.1859999999999999</c:v>
                </c:pt>
                <c:pt idx="180">
                  <c:v>8.0060000000000002</c:v>
                </c:pt>
                <c:pt idx="181">
                  <c:v>7.3719999999999999</c:v>
                </c:pt>
                <c:pt idx="182">
                  <c:v>11.510000000000002</c:v>
                </c:pt>
                <c:pt idx="183">
                  <c:v>13.454999999999998</c:v>
                </c:pt>
                <c:pt idx="184">
                  <c:v>12.625</c:v>
                </c:pt>
                <c:pt idx="185">
                  <c:v>12.865</c:v>
                </c:pt>
                <c:pt idx="186">
                  <c:v>10.276</c:v>
                </c:pt>
                <c:pt idx="187">
                  <c:v>8.4459999999999997</c:v>
                </c:pt>
                <c:pt idx="188">
                  <c:v>10.241</c:v>
                </c:pt>
                <c:pt idx="189">
                  <c:v>10.039</c:v>
                </c:pt>
                <c:pt idx="190">
                  <c:v>13.548</c:v>
                </c:pt>
                <c:pt idx="191">
                  <c:v>9.782</c:v>
                </c:pt>
                <c:pt idx="192">
                  <c:v>11.722999999999999</c:v>
                </c:pt>
                <c:pt idx="193">
                  <c:v>16.013999999999999</c:v>
                </c:pt>
                <c:pt idx="194">
                  <c:v>13.249000000000001</c:v>
                </c:pt>
                <c:pt idx="195">
                  <c:v>12.968</c:v>
                </c:pt>
                <c:pt idx="196">
                  <c:v>13.431000000000001</c:v>
                </c:pt>
                <c:pt idx="197">
                  <c:v>10.356999999999999</c:v>
                </c:pt>
                <c:pt idx="198">
                  <c:v>10.427</c:v>
                </c:pt>
                <c:pt idx="199">
                  <c:v>3.92</c:v>
                </c:pt>
                <c:pt idx="200">
                  <c:v>4.0119999999999996</c:v>
                </c:pt>
                <c:pt idx="201">
                  <c:v>7.508</c:v>
                </c:pt>
                <c:pt idx="202">
                  <c:v>7.9860000000000007</c:v>
                </c:pt>
                <c:pt idx="203">
                  <c:v>7.8879999999999999</c:v>
                </c:pt>
                <c:pt idx="204">
                  <c:v>8.0590000000000011</c:v>
                </c:pt>
                <c:pt idx="205">
                  <c:v>6.32</c:v>
                </c:pt>
                <c:pt idx="206">
                  <c:v>7.8789999999999996</c:v>
                </c:pt>
                <c:pt idx="207">
                  <c:v>7.8549999999999995</c:v>
                </c:pt>
                <c:pt idx="208">
                  <c:v>13.465999999999999</c:v>
                </c:pt>
                <c:pt idx="209">
                  <c:v>9.6009999999999991</c:v>
                </c:pt>
                <c:pt idx="210">
                  <c:v>9.5359999999999996</c:v>
                </c:pt>
                <c:pt idx="211">
                  <c:v>10.743</c:v>
                </c:pt>
                <c:pt idx="212">
                  <c:v>13.779</c:v>
                </c:pt>
                <c:pt idx="213">
                  <c:v>13.844000000000001</c:v>
                </c:pt>
                <c:pt idx="214">
                  <c:v>18.234999999999999</c:v>
                </c:pt>
                <c:pt idx="215">
                  <c:v>9.7620000000000005</c:v>
                </c:pt>
                <c:pt idx="216">
                  <c:v>12.737</c:v>
                </c:pt>
                <c:pt idx="217">
                  <c:v>12.574999999999999</c:v>
                </c:pt>
                <c:pt idx="218">
                  <c:v>13.134</c:v>
                </c:pt>
                <c:pt idx="219">
                  <c:v>13.865</c:v>
                </c:pt>
                <c:pt idx="220">
                  <c:v>13.959</c:v>
                </c:pt>
                <c:pt idx="221">
                  <c:v>13.904999999999999</c:v>
                </c:pt>
                <c:pt idx="222">
                  <c:v>17.22</c:v>
                </c:pt>
                <c:pt idx="223">
                  <c:v>10.519</c:v>
                </c:pt>
                <c:pt idx="224">
                  <c:v>12.884</c:v>
                </c:pt>
                <c:pt idx="225">
                  <c:v>12.792999999999999</c:v>
                </c:pt>
                <c:pt idx="226">
                  <c:v>13.568</c:v>
                </c:pt>
                <c:pt idx="227">
                  <c:v>13.491999999999999</c:v>
                </c:pt>
                <c:pt idx="228">
                  <c:v>13.093</c:v>
                </c:pt>
                <c:pt idx="229">
                  <c:v>10.821</c:v>
                </c:pt>
                <c:pt idx="230">
                  <c:v>10.494</c:v>
                </c:pt>
                <c:pt idx="231">
                  <c:v>10.441000000000001</c:v>
                </c:pt>
                <c:pt idx="232">
                  <c:v>13.404999999999999</c:v>
                </c:pt>
                <c:pt idx="233">
                  <c:v>12.61</c:v>
                </c:pt>
                <c:pt idx="234">
                  <c:v>12.503</c:v>
                </c:pt>
                <c:pt idx="235">
                  <c:v>12.812999999999999</c:v>
                </c:pt>
                <c:pt idx="236">
                  <c:v>13.099</c:v>
                </c:pt>
                <c:pt idx="237">
                  <c:v>12.761000000000001</c:v>
                </c:pt>
                <c:pt idx="238">
                  <c:v>12.811999999999999</c:v>
                </c:pt>
                <c:pt idx="239">
                  <c:v>12.763999999999999</c:v>
                </c:pt>
                <c:pt idx="240">
                  <c:v>16.908000000000001</c:v>
                </c:pt>
                <c:pt idx="241">
                  <c:v>14.238</c:v>
                </c:pt>
                <c:pt idx="242">
                  <c:v>14.398</c:v>
                </c:pt>
                <c:pt idx="243">
                  <c:v>10.675000000000001</c:v>
                </c:pt>
                <c:pt idx="244">
                  <c:v>6.3049999999999997</c:v>
                </c:pt>
                <c:pt idx="245">
                  <c:v>10.686999999999999</c:v>
                </c:pt>
                <c:pt idx="246">
                  <c:v>12.166</c:v>
                </c:pt>
                <c:pt idx="247">
                  <c:v>12.61</c:v>
                </c:pt>
                <c:pt idx="248">
                  <c:v>12.328999999999999</c:v>
                </c:pt>
                <c:pt idx="249">
                  <c:v>12.183</c:v>
                </c:pt>
                <c:pt idx="250">
                  <c:v>12.619</c:v>
                </c:pt>
                <c:pt idx="251">
                  <c:v>14.653</c:v>
                </c:pt>
                <c:pt idx="252">
                  <c:v>13.808</c:v>
                </c:pt>
                <c:pt idx="253">
                  <c:v>14.068999999999999</c:v>
                </c:pt>
                <c:pt idx="254">
                  <c:v>15.456</c:v>
                </c:pt>
                <c:pt idx="255">
                  <c:v>11.882999999999999</c:v>
                </c:pt>
                <c:pt idx="256">
                  <c:v>12.137</c:v>
                </c:pt>
                <c:pt idx="257">
                  <c:v>8.1240000000000006</c:v>
                </c:pt>
                <c:pt idx="258">
                  <c:v>2.2549999999999999</c:v>
                </c:pt>
                <c:pt idx="259">
                  <c:v>2.573</c:v>
                </c:pt>
                <c:pt idx="260">
                  <c:v>4.7889999999999997</c:v>
                </c:pt>
                <c:pt idx="261">
                  <c:v>14.902000000000001</c:v>
                </c:pt>
                <c:pt idx="262">
                  <c:v>16.451000000000001</c:v>
                </c:pt>
                <c:pt idx="263">
                  <c:v>16.253</c:v>
                </c:pt>
                <c:pt idx="264">
                  <c:v>13.658999999999999</c:v>
                </c:pt>
                <c:pt idx="265">
                  <c:v>7.4950000000000001</c:v>
                </c:pt>
                <c:pt idx="266">
                  <c:v>12.093</c:v>
                </c:pt>
                <c:pt idx="267">
                  <c:v>12.619</c:v>
                </c:pt>
                <c:pt idx="268">
                  <c:v>12.216999999999999</c:v>
                </c:pt>
                <c:pt idx="269">
                  <c:v>6.6009999999999991</c:v>
                </c:pt>
                <c:pt idx="270">
                  <c:v>16.103999999999999</c:v>
                </c:pt>
                <c:pt idx="271">
                  <c:v>16.622</c:v>
                </c:pt>
                <c:pt idx="272">
                  <c:v>14.986999999999998</c:v>
                </c:pt>
                <c:pt idx="273">
                  <c:v>11.808</c:v>
                </c:pt>
                <c:pt idx="274">
                  <c:v>12.516</c:v>
                </c:pt>
                <c:pt idx="275">
                  <c:v>13.771000000000001</c:v>
                </c:pt>
                <c:pt idx="276">
                  <c:v>5.9870000000000001</c:v>
                </c:pt>
                <c:pt idx="277">
                  <c:v>13.178000000000001</c:v>
                </c:pt>
                <c:pt idx="278">
                  <c:v>12.182</c:v>
                </c:pt>
                <c:pt idx="279">
                  <c:v>11.522</c:v>
                </c:pt>
                <c:pt idx="280">
                  <c:v>10.318</c:v>
                </c:pt>
                <c:pt idx="281">
                  <c:v>10.574999999999999</c:v>
                </c:pt>
                <c:pt idx="282">
                  <c:v>11.689</c:v>
                </c:pt>
                <c:pt idx="283">
                  <c:v>13.121</c:v>
                </c:pt>
                <c:pt idx="284">
                  <c:v>12.774000000000001</c:v>
                </c:pt>
                <c:pt idx="285">
                  <c:v>8.3979999999999997</c:v>
                </c:pt>
                <c:pt idx="286">
                  <c:v>8.8960000000000008</c:v>
                </c:pt>
                <c:pt idx="287">
                  <c:v>1.667</c:v>
                </c:pt>
                <c:pt idx="288">
                  <c:v>4.734</c:v>
                </c:pt>
                <c:pt idx="289">
                  <c:v>3.2119999999999997</c:v>
                </c:pt>
                <c:pt idx="290">
                  <c:v>2.948</c:v>
                </c:pt>
                <c:pt idx="291">
                  <c:v>2.7349999999999999</c:v>
                </c:pt>
                <c:pt idx="292">
                  <c:v>2.7639999999999998</c:v>
                </c:pt>
                <c:pt idx="293">
                  <c:v>3.6</c:v>
                </c:pt>
                <c:pt idx="294">
                  <c:v>6.6240000000000006</c:v>
                </c:pt>
                <c:pt idx="295">
                  <c:v>8.2889999999999997</c:v>
                </c:pt>
                <c:pt idx="296">
                  <c:v>6.5980000000000008</c:v>
                </c:pt>
                <c:pt idx="297">
                  <c:v>7.6829999999999998</c:v>
                </c:pt>
                <c:pt idx="298">
                  <c:v>9.2319999999999993</c:v>
                </c:pt>
                <c:pt idx="299">
                  <c:v>6.6890000000000001</c:v>
                </c:pt>
                <c:pt idx="300">
                  <c:v>5.4779999999999998</c:v>
                </c:pt>
                <c:pt idx="301">
                  <c:v>9.4990000000000006</c:v>
                </c:pt>
                <c:pt idx="302">
                  <c:v>12.202</c:v>
                </c:pt>
                <c:pt idx="303">
                  <c:v>19.507000000000001</c:v>
                </c:pt>
                <c:pt idx="304">
                  <c:v>8.9269999999999996</c:v>
                </c:pt>
                <c:pt idx="305">
                  <c:v>14.414</c:v>
                </c:pt>
                <c:pt idx="306">
                  <c:v>16.361999999999998</c:v>
                </c:pt>
                <c:pt idx="307">
                  <c:v>7.7940000000000005</c:v>
                </c:pt>
                <c:pt idx="308">
                  <c:v>6.1050000000000004</c:v>
                </c:pt>
                <c:pt idx="309">
                  <c:v>14.678000000000001</c:v>
                </c:pt>
                <c:pt idx="310">
                  <c:v>17.516999999999999</c:v>
                </c:pt>
                <c:pt idx="311">
                  <c:v>17.18</c:v>
                </c:pt>
                <c:pt idx="312">
                  <c:v>19.596</c:v>
                </c:pt>
                <c:pt idx="313">
                  <c:v>18.853999999999999</c:v>
                </c:pt>
                <c:pt idx="314">
                  <c:v>17.779</c:v>
                </c:pt>
                <c:pt idx="315">
                  <c:v>17.506999999999998</c:v>
                </c:pt>
                <c:pt idx="316">
                  <c:v>13.556000000000001</c:v>
                </c:pt>
                <c:pt idx="317">
                  <c:v>20.937999999999999</c:v>
                </c:pt>
                <c:pt idx="318">
                  <c:v>16.681000000000001</c:v>
                </c:pt>
                <c:pt idx="319">
                  <c:v>11.073</c:v>
                </c:pt>
                <c:pt idx="320">
                  <c:v>15.297000000000001</c:v>
                </c:pt>
                <c:pt idx="321">
                  <c:v>16.046999999999997</c:v>
                </c:pt>
                <c:pt idx="322">
                  <c:v>14.196999999999999</c:v>
                </c:pt>
                <c:pt idx="323">
                  <c:v>23.530999999999999</c:v>
                </c:pt>
                <c:pt idx="324">
                  <c:v>13.896000000000001</c:v>
                </c:pt>
                <c:pt idx="325">
                  <c:v>14.077999999999999</c:v>
                </c:pt>
                <c:pt idx="326">
                  <c:v>0</c:v>
                </c:pt>
                <c:pt idx="327">
                  <c:v>0</c:v>
                </c:pt>
                <c:pt idx="328">
                  <c:v>13.684000000000001</c:v>
                </c:pt>
                <c:pt idx="329">
                  <c:v>11.872999999999999</c:v>
                </c:pt>
                <c:pt idx="330">
                  <c:v>18.248999999999999</c:v>
                </c:pt>
                <c:pt idx="331">
                  <c:v>15.649000000000001</c:v>
                </c:pt>
                <c:pt idx="332">
                  <c:v>23.201000000000001</c:v>
                </c:pt>
                <c:pt idx="333">
                  <c:v>20.099</c:v>
                </c:pt>
                <c:pt idx="334">
                  <c:v>23.740000000000002</c:v>
                </c:pt>
                <c:pt idx="335">
                  <c:v>21.572000000000003</c:v>
                </c:pt>
                <c:pt idx="336">
                  <c:v>22.707999999999998</c:v>
                </c:pt>
                <c:pt idx="337">
                  <c:v>22.173000000000002</c:v>
                </c:pt>
                <c:pt idx="338">
                  <c:v>21.75</c:v>
                </c:pt>
                <c:pt idx="339">
                  <c:v>20.638999999999999</c:v>
                </c:pt>
                <c:pt idx="340">
                  <c:v>21.61</c:v>
                </c:pt>
                <c:pt idx="341">
                  <c:v>22.533999999999999</c:v>
                </c:pt>
                <c:pt idx="342">
                  <c:v>18.779</c:v>
                </c:pt>
                <c:pt idx="343">
                  <c:v>21.658000000000001</c:v>
                </c:pt>
                <c:pt idx="344">
                  <c:v>10.193</c:v>
                </c:pt>
                <c:pt idx="345">
                  <c:v>21.79</c:v>
                </c:pt>
                <c:pt idx="346">
                  <c:v>22.126000000000001</c:v>
                </c:pt>
                <c:pt idx="347">
                  <c:v>19.938000000000002</c:v>
                </c:pt>
                <c:pt idx="348">
                  <c:v>22.246000000000002</c:v>
                </c:pt>
                <c:pt idx="349">
                  <c:v>23.809000000000001</c:v>
                </c:pt>
                <c:pt idx="350">
                  <c:v>23.731000000000002</c:v>
                </c:pt>
                <c:pt idx="351">
                  <c:v>17.033999999999999</c:v>
                </c:pt>
                <c:pt idx="352">
                  <c:v>27.295000000000002</c:v>
                </c:pt>
                <c:pt idx="353">
                  <c:v>24.253999999999998</c:v>
                </c:pt>
                <c:pt idx="354">
                  <c:v>27.785000000000004</c:v>
                </c:pt>
                <c:pt idx="355">
                  <c:v>18.776000000000003</c:v>
                </c:pt>
                <c:pt idx="356">
                  <c:v>16.959</c:v>
                </c:pt>
                <c:pt idx="357">
                  <c:v>23.399000000000001</c:v>
                </c:pt>
                <c:pt idx="358">
                  <c:v>27.006</c:v>
                </c:pt>
                <c:pt idx="359">
                  <c:v>27.137999999999998</c:v>
                </c:pt>
                <c:pt idx="360">
                  <c:v>27.085999999999999</c:v>
                </c:pt>
                <c:pt idx="361">
                  <c:v>27.027000000000001</c:v>
                </c:pt>
                <c:pt idx="362">
                  <c:v>25.158000000000001</c:v>
                </c:pt>
                <c:pt idx="363">
                  <c:v>27.648</c:v>
                </c:pt>
                <c:pt idx="364">
                  <c:v>27.741999999999997</c:v>
                </c:pt>
              </c:numCache>
            </c:numRef>
          </c:val>
          <c:smooth val="0"/>
        </c:ser>
        <c:dLbls>
          <c:showLegendKey val="0"/>
          <c:showVal val="0"/>
          <c:showCatName val="0"/>
          <c:showSerName val="0"/>
          <c:showPercent val="0"/>
          <c:showBubbleSize val="0"/>
        </c:dLbls>
        <c:marker val="1"/>
        <c:smooth val="0"/>
        <c:axId val="124015744"/>
        <c:axId val="124017280"/>
      </c:lineChart>
      <c:dateAx>
        <c:axId val="124015744"/>
        <c:scaling>
          <c:orientation val="minMax"/>
        </c:scaling>
        <c:delete val="0"/>
        <c:axPos val="b"/>
        <c:numFmt formatCode="mmm" sourceLinked="0"/>
        <c:majorTickMark val="cross"/>
        <c:minorTickMark val="none"/>
        <c:tickLblPos val="nextTo"/>
        <c:crossAx val="124017280"/>
        <c:crosses val="autoZero"/>
        <c:auto val="1"/>
        <c:lblOffset val="100"/>
        <c:baseTimeUnit val="days"/>
        <c:majorUnit val="30"/>
        <c:majorTimeUnit val="days"/>
      </c:dateAx>
      <c:valAx>
        <c:axId val="124017280"/>
        <c:scaling>
          <c:orientation val="minMax"/>
          <c:max val="35"/>
        </c:scaling>
        <c:delete val="0"/>
        <c:axPos val="l"/>
        <c:title>
          <c:tx>
            <c:rich>
              <a:bodyPr rot="-5400000" vert="horz"/>
              <a:lstStyle/>
              <a:p>
                <a:pPr>
                  <a:defRPr/>
                </a:pPr>
                <a:r>
                  <a:rPr lang="en-US"/>
                  <a:t>Daily Flow (ML/D)</a:t>
                </a:r>
              </a:p>
            </c:rich>
          </c:tx>
          <c:layout/>
          <c:overlay val="0"/>
        </c:title>
        <c:numFmt formatCode="#,##0" sourceLinked="0"/>
        <c:majorTickMark val="out"/>
        <c:minorTickMark val="none"/>
        <c:tickLblPos val="nextTo"/>
        <c:crossAx val="124015744"/>
        <c:crossesAt val="41640"/>
        <c:crossBetween val="midCat"/>
      </c:valAx>
      <c:spPr>
        <a:noFill/>
        <a:ln w="25400">
          <a:noFill/>
        </a:ln>
      </c:spPr>
    </c:plotArea>
    <c:legend>
      <c:legendPos val="t"/>
      <c:layout>
        <c:manualLayout>
          <c:xMode val="edge"/>
          <c:yMode val="edge"/>
          <c:x val="9.7896546279522892E-2"/>
          <c:y val="6.2449543935702428E-2"/>
          <c:w val="0.66343996519906634"/>
          <c:h val="0.21926251073730443"/>
        </c:manualLayout>
      </c:layout>
      <c:overlay val="0"/>
      <c:txPr>
        <a:bodyPr/>
        <a:lstStyle/>
        <a:p>
          <a:pPr>
            <a:defRPr sz="1800" b="1">
              <a:latin typeface="+mn-lt"/>
            </a:defRPr>
          </a:pPr>
          <a:endParaRPr lang="en-US"/>
        </a:p>
      </c:txPr>
    </c:legend>
    <c:plotVisOnly val="1"/>
    <c:dispBlanksAs val="gap"/>
    <c:showDLblsOverMax val="0"/>
  </c:chart>
  <c:txPr>
    <a:bodyPr/>
    <a:lstStyle/>
    <a:p>
      <a:pPr>
        <a:defRPr sz="1600">
          <a:latin typeface="Arial" panose="020B0604020202020204" pitchFamily="34" charset="0"/>
          <a:cs typeface="Arial" panose="020B0604020202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280205760520725E-2"/>
          <c:y val="4.2405225662581654E-2"/>
          <c:w val="0.78500537503655965"/>
          <c:h val="0.88022619047619044"/>
        </c:manualLayout>
      </c:layout>
      <c:scatterChart>
        <c:scatterStyle val="lineMarker"/>
        <c:varyColors val="0"/>
        <c:ser>
          <c:idx val="0"/>
          <c:order val="0"/>
          <c:tx>
            <c:strRef>
              <c:f>'Table (2)'!$E$6</c:f>
              <c:strCache>
                <c:ptCount val="1"/>
                <c:pt idx="0">
                  <c:v>2001-2005 SWLs</c:v>
                </c:pt>
              </c:strCache>
            </c:strRef>
          </c:tx>
          <c:xVal>
            <c:numRef>
              <c:f>'Table (2)'!$D$8:$D$14</c:f>
              <c:numCache>
                <c:formatCode>General</c:formatCode>
                <c:ptCount val="7"/>
                <c:pt idx="0">
                  <c:v>0</c:v>
                </c:pt>
                <c:pt idx="1">
                  <c:v>2300</c:v>
                </c:pt>
                <c:pt idx="2">
                  <c:v>3680</c:v>
                </c:pt>
                <c:pt idx="3">
                  <c:v>5250</c:v>
                </c:pt>
                <c:pt idx="4">
                  <c:v>5600</c:v>
                </c:pt>
                <c:pt idx="5">
                  <c:v>7500</c:v>
                </c:pt>
                <c:pt idx="6">
                  <c:v>8500</c:v>
                </c:pt>
              </c:numCache>
            </c:numRef>
          </c:xVal>
          <c:yVal>
            <c:numRef>
              <c:f>'Table (2)'!$E$8:$E$14</c:f>
              <c:numCache>
                <c:formatCode>General</c:formatCode>
                <c:ptCount val="7"/>
                <c:pt idx="0">
                  <c:v>380</c:v>
                </c:pt>
                <c:pt idx="1">
                  <c:v>402.04</c:v>
                </c:pt>
                <c:pt idx="2">
                  <c:v>408.74</c:v>
                </c:pt>
                <c:pt idx="3">
                  <c:v>412.5</c:v>
                </c:pt>
                <c:pt idx="4">
                  <c:v>412</c:v>
                </c:pt>
                <c:pt idx="5">
                  <c:v>422.02</c:v>
                </c:pt>
                <c:pt idx="6">
                  <c:v>420.08</c:v>
                </c:pt>
              </c:numCache>
            </c:numRef>
          </c:yVal>
          <c:smooth val="0"/>
        </c:ser>
        <c:ser>
          <c:idx val="1"/>
          <c:order val="1"/>
          <c:tx>
            <c:strRef>
              <c:f>'Table (2)'!$G$7</c:f>
              <c:strCache>
                <c:ptCount val="1"/>
                <c:pt idx="0">
                  <c:v>2012  SWLs</c:v>
                </c:pt>
              </c:strCache>
            </c:strRef>
          </c:tx>
          <c:xVal>
            <c:numRef>
              <c:f>'Table (2)'!$D$8:$D$14</c:f>
              <c:numCache>
                <c:formatCode>General</c:formatCode>
                <c:ptCount val="7"/>
                <c:pt idx="0">
                  <c:v>0</c:v>
                </c:pt>
                <c:pt idx="1">
                  <c:v>2300</c:v>
                </c:pt>
                <c:pt idx="2">
                  <c:v>3680</c:v>
                </c:pt>
                <c:pt idx="3">
                  <c:v>5250</c:v>
                </c:pt>
                <c:pt idx="4">
                  <c:v>5600</c:v>
                </c:pt>
                <c:pt idx="5">
                  <c:v>7500</c:v>
                </c:pt>
                <c:pt idx="6">
                  <c:v>8500</c:v>
                </c:pt>
              </c:numCache>
            </c:numRef>
          </c:xVal>
          <c:yVal>
            <c:numRef>
              <c:f>'Table (2)'!$G$8:$G$14</c:f>
              <c:numCache>
                <c:formatCode>General</c:formatCode>
                <c:ptCount val="7"/>
                <c:pt idx="0">
                  <c:v>380</c:v>
                </c:pt>
                <c:pt idx="1">
                  <c:v>400.81</c:v>
                </c:pt>
                <c:pt idx="2">
                  <c:v>401</c:v>
                </c:pt>
                <c:pt idx="3">
                  <c:v>399</c:v>
                </c:pt>
                <c:pt idx="4">
                  <c:v>403.6</c:v>
                </c:pt>
                <c:pt idx="5">
                  <c:v>405.2</c:v>
                </c:pt>
                <c:pt idx="6">
                  <c:v>408.9</c:v>
                </c:pt>
              </c:numCache>
            </c:numRef>
          </c:yVal>
          <c:smooth val="0"/>
        </c:ser>
        <c:ser>
          <c:idx val="2"/>
          <c:order val="2"/>
          <c:tx>
            <c:strRef>
              <c:f>'Table (2)'!$H$6</c:f>
              <c:strCache>
                <c:ptCount val="1"/>
                <c:pt idx="0">
                  <c:v>2015  SWLs</c:v>
                </c:pt>
              </c:strCache>
            </c:strRef>
          </c:tx>
          <c:xVal>
            <c:numRef>
              <c:f>'Table (2)'!$D$8:$D$14</c:f>
              <c:numCache>
                <c:formatCode>General</c:formatCode>
                <c:ptCount val="7"/>
                <c:pt idx="0">
                  <c:v>0</c:v>
                </c:pt>
                <c:pt idx="1">
                  <c:v>2300</c:v>
                </c:pt>
                <c:pt idx="2">
                  <c:v>3680</c:v>
                </c:pt>
                <c:pt idx="3">
                  <c:v>5250</c:v>
                </c:pt>
                <c:pt idx="4">
                  <c:v>5600</c:v>
                </c:pt>
                <c:pt idx="5">
                  <c:v>7500</c:v>
                </c:pt>
                <c:pt idx="6">
                  <c:v>8500</c:v>
                </c:pt>
              </c:numCache>
            </c:numRef>
          </c:xVal>
          <c:yVal>
            <c:numRef>
              <c:f>'Table (2)'!$H$8:$H$14</c:f>
              <c:numCache>
                <c:formatCode>General</c:formatCode>
                <c:ptCount val="7"/>
                <c:pt idx="0">
                  <c:v>380</c:v>
                </c:pt>
                <c:pt idx="1">
                  <c:v>400.15</c:v>
                </c:pt>
                <c:pt idx="2">
                  <c:v>399.27</c:v>
                </c:pt>
                <c:pt idx="3">
                  <c:v>391.6</c:v>
                </c:pt>
                <c:pt idx="4">
                  <c:v>399.27</c:v>
                </c:pt>
                <c:pt idx="5">
                  <c:v>398.02</c:v>
                </c:pt>
                <c:pt idx="6">
                  <c:v>389.82</c:v>
                </c:pt>
              </c:numCache>
            </c:numRef>
          </c:yVal>
          <c:smooth val="0"/>
        </c:ser>
        <c:ser>
          <c:idx val="3"/>
          <c:order val="3"/>
          <c:tx>
            <c:strRef>
              <c:f>'Table (2)'!$I$6</c:f>
              <c:strCache>
                <c:ptCount val="1"/>
                <c:pt idx="0">
                  <c:v>2018 SWLs</c:v>
                </c:pt>
              </c:strCache>
            </c:strRef>
          </c:tx>
          <c:xVal>
            <c:numRef>
              <c:f>'Table (2)'!$D$8:$D$14</c:f>
              <c:numCache>
                <c:formatCode>General</c:formatCode>
                <c:ptCount val="7"/>
                <c:pt idx="0">
                  <c:v>0</c:v>
                </c:pt>
                <c:pt idx="1">
                  <c:v>2300</c:v>
                </c:pt>
                <c:pt idx="2">
                  <c:v>3680</c:v>
                </c:pt>
                <c:pt idx="3">
                  <c:v>5250</c:v>
                </c:pt>
                <c:pt idx="4">
                  <c:v>5600</c:v>
                </c:pt>
                <c:pt idx="5">
                  <c:v>7500</c:v>
                </c:pt>
                <c:pt idx="6">
                  <c:v>8500</c:v>
                </c:pt>
              </c:numCache>
            </c:numRef>
          </c:xVal>
          <c:yVal>
            <c:numRef>
              <c:f>'Table (2)'!$I$8:$I$14</c:f>
              <c:numCache>
                <c:formatCode>0.0</c:formatCode>
                <c:ptCount val="7"/>
                <c:pt idx="0" formatCode="General">
                  <c:v>380</c:v>
                </c:pt>
                <c:pt idx="1">
                  <c:v>399.44499999999999</c:v>
                </c:pt>
                <c:pt idx="2" formatCode="General">
                  <c:v>397.94</c:v>
                </c:pt>
                <c:pt idx="3" formatCode="General">
                  <c:v>389.62</c:v>
                </c:pt>
                <c:pt idx="4" formatCode="General">
                  <c:v>396.2</c:v>
                </c:pt>
                <c:pt idx="5" formatCode="General">
                  <c:v>394.69</c:v>
                </c:pt>
                <c:pt idx="6" formatCode="General">
                  <c:v>376.09999999999997</c:v>
                </c:pt>
              </c:numCache>
            </c:numRef>
          </c:yVal>
          <c:smooth val="0"/>
        </c:ser>
        <c:dLbls>
          <c:showLegendKey val="0"/>
          <c:showVal val="0"/>
          <c:showCatName val="0"/>
          <c:showSerName val="0"/>
          <c:showPercent val="0"/>
          <c:showBubbleSize val="0"/>
        </c:dLbls>
        <c:axId val="184702464"/>
        <c:axId val="184704384"/>
      </c:scatterChart>
      <c:valAx>
        <c:axId val="184702464"/>
        <c:scaling>
          <c:orientation val="minMax"/>
        </c:scaling>
        <c:delete val="0"/>
        <c:axPos val="b"/>
        <c:title>
          <c:tx>
            <c:rich>
              <a:bodyPr/>
              <a:lstStyle/>
              <a:p>
                <a:pPr>
                  <a:defRPr/>
                </a:pPr>
                <a:r>
                  <a:rPr lang="en-US"/>
                  <a:t>Distance from Goulburn River (m)</a:t>
                </a:r>
              </a:p>
            </c:rich>
          </c:tx>
          <c:layout/>
          <c:overlay val="0"/>
        </c:title>
        <c:numFmt formatCode="General" sourceLinked="1"/>
        <c:majorTickMark val="out"/>
        <c:minorTickMark val="in"/>
        <c:tickLblPos val="nextTo"/>
        <c:crossAx val="184704384"/>
        <c:crossesAt val="375"/>
        <c:crossBetween val="midCat"/>
      </c:valAx>
      <c:valAx>
        <c:axId val="184704384"/>
        <c:scaling>
          <c:orientation val="minMax"/>
        </c:scaling>
        <c:delete val="0"/>
        <c:axPos val="l"/>
        <c:title>
          <c:tx>
            <c:rich>
              <a:bodyPr rot="-5400000" vert="horz"/>
              <a:lstStyle/>
              <a:p>
                <a:pPr>
                  <a:defRPr/>
                </a:pPr>
                <a:r>
                  <a:rPr lang="en-US"/>
                  <a:t>mAHD</a:t>
                </a:r>
              </a:p>
            </c:rich>
          </c:tx>
          <c:layout>
            <c:manualLayout>
              <c:xMode val="edge"/>
              <c:yMode val="edge"/>
              <c:x val="1.638001638001638E-2"/>
              <c:y val="0.4141954295186786"/>
            </c:manualLayout>
          </c:layout>
          <c:overlay val="0"/>
        </c:title>
        <c:numFmt formatCode="General" sourceLinked="1"/>
        <c:majorTickMark val="out"/>
        <c:minorTickMark val="in"/>
        <c:tickLblPos val="nextTo"/>
        <c:crossAx val="184702464"/>
        <c:crosses val="autoZero"/>
        <c:crossBetween val="midCat"/>
      </c:valAx>
    </c:plotArea>
    <c:legend>
      <c:legendPos val="r"/>
      <c:layout>
        <c:manualLayout>
          <c:xMode val="edge"/>
          <c:yMode val="edge"/>
          <c:x val="0.83460505936905116"/>
          <c:y val="7.1890191461202138E-2"/>
          <c:w val="0.15312013182478831"/>
          <c:h val="0.77105959001266633"/>
        </c:manualLayout>
      </c:layout>
      <c:overlay val="1"/>
    </c:legend>
    <c:plotVisOnly val="1"/>
    <c:dispBlanksAs val="gap"/>
    <c:showDLblsOverMax val="0"/>
  </c:chart>
  <c:txPr>
    <a:bodyPr/>
    <a:lstStyle/>
    <a:p>
      <a:pPr>
        <a:defRPr sz="1400">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0.21324</cdr:x>
      <cdr:y>0.39001</cdr:y>
    </cdr:from>
    <cdr:to>
      <cdr:x>0.31408</cdr:x>
      <cdr:y>0.46896</cdr:y>
    </cdr:to>
    <cdr:sp macro="" textlink="">
      <cdr:nvSpPr>
        <cdr:cNvPr id="2" name="TextBox 1"/>
        <cdr:cNvSpPr txBox="1"/>
      </cdr:nvSpPr>
      <cdr:spPr>
        <a:xfrm xmlns:a="http://schemas.openxmlformats.org/drawingml/2006/main">
          <a:off x="1808858" y="2162215"/>
          <a:ext cx="855438" cy="43769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AU" sz="1400" dirty="0" smtClean="0">
              <a:latin typeface="Arial" panose="020B0604020202020204" pitchFamily="34" charset="0"/>
              <a:cs typeface="Arial" panose="020B0604020202020204" pitchFamily="34" charset="0"/>
            </a:rPr>
            <a:t>PZ24B</a:t>
          </a:r>
          <a:endParaRPr lang="en-AU" sz="1400"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0.32257</cdr:x>
      <cdr:y>0.50655</cdr:y>
    </cdr:from>
    <cdr:to>
      <cdr:x>0.41782</cdr:x>
      <cdr:y>0.55566</cdr:y>
    </cdr:to>
    <cdr:sp macro="" textlink="">
      <cdr:nvSpPr>
        <cdr:cNvPr id="3" name="TextBox 1"/>
        <cdr:cNvSpPr txBox="1"/>
      </cdr:nvSpPr>
      <cdr:spPr>
        <a:xfrm xmlns:a="http://schemas.openxmlformats.org/drawingml/2006/main">
          <a:off x="2736304" y="2808312"/>
          <a:ext cx="807981" cy="27226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AU" sz="1400" dirty="0">
              <a:latin typeface="Arial" panose="020B0604020202020204" pitchFamily="34" charset="0"/>
              <a:cs typeface="Arial" panose="020B0604020202020204" pitchFamily="34" charset="0"/>
            </a:rPr>
            <a:t>PZ04C</a:t>
          </a:r>
        </a:p>
      </cdr:txBody>
    </cdr:sp>
  </cdr:relSizeAnchor>
  <cdr:relSizeAnchor xmlns:cdr="http://schemas.openxmlformats.org/drawingml/2006/chartDrawing">
    <cdr:from>
      <cdr:x>0.50084</cdr:x>
      <cdr:y>0.31172</cdr:y>
    </cdr:from>
    <cdr:to>
      <cdr:x>0.58124</cdr:x>
      <cdr:y>0.39068</cdr:y>
    </cdr:to>
    <cdr:sp macro="" textlink="">
      <cdr:nvSpPr>
        <cdr:cNvPr id="4" name="TextBox 1"/>
        <cdr:cNvSpPr txBox="1"/>
      </cdr:nvSpPr>
      <cdr:spPr>
        <a:xfrm xmlns:a="http://schemas.openxmlformats.org/drawingml/2006/main">
          <a:off x="4248472" y="1728192"/>
          <a:ext cx="682016" cy="43775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AU" sz="1400" dirty="0">
              <a:latin typeface="Arial" panose="020B0604020202020204" pitchFamily="34" charset="0"/>
              <a:cs typeface="Arial" panose="020B0604020202020204" pitchFamily="34" charset="0"/>
            </a:rPr>
            <a:t>PZ08</a:t>
          </a:r>
        </a:p>
      </cdr:txBody>
    </cdr:sp>
  </cdr:relSizeAnchor>
  <cdr:relSizeAnchor xmlns:cdr="http://schemas.openxmlformats.org/drawingml/2006/chartDrawing">
    <cdr:from>
      <cdr:x>0.62817</cdr:x>
      <cdr:y>0.10391</cdr:y>
    </cdr:from>
    <cdr:to>
      <cdr:x>0.73339</cdr:x>
      <cdr:y>0.18287</cdr:y>
    </cdr:to>
    <cdr:sp macro="" textlink="">
      <cdr:nvSpPr>
        <cdr:cNvPr id="6" name="TextBox 1"/>
        <cdr:cNvSpPr txBox="1"/>
      </cdr:nvSpPr>
      <cdr:spPr>
        <a:xfrm xmlns:a="http://schemas.openxmlformats.org/drawingml/2006/main">
          <a:off x="5328592" y="576064"/>
          <a:ext cx="892529" cy="43775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AU" sz="1400" dirty="0">
              <a:latin typeface="Arial" panose="020B0604020202020204" pitchFamily="34" charset="0"/>
              <a:cs typeface="Arial" panose="020B0604020202020204" pitchFamily="34" charset="0"/>
            </a:rPr>
            <a:t>PZ07C</a:t>
          </a:r>
        </a:p>
      </cdr:txBody>
    </cdr:sp>
  </cdr:relSizeAnchor>
  <cdr:relSizeAnchor xmlns:cdr="http://schemas.openxmlformats.org/drawingml/2006/chartDrawing">
    <cdr:from>
      <cdr:x>0.68779</cdr:x>
      <cdr:y>0.20782</cdr:y>
    </cdr:from>
    <cdr:to>
      <cdr:x>0.79814</cdr:x>
      <cdr:y>0.28678</cdr:y>
    </cdr:to>
    <cdr:sp macro="" textlink="">
      <cdr:nvSpPr>
        <cdr:cNvPr id="7" name="TextBox 1"/>
        <cdr:cNvSpPr txBox="1"/>
      </cdr:nvSpPr>
      <cdr:spPr>
        <a:xfrm xmlns:a="http://schemas.openxmlformats.org/drawingml/2006/main">
          <a:off x="5834354" y="1152128"/>
          <a:ext cx="936070" cy="43775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AU" sz="1400" dirty="0">
              <a:latin typeface="Arial" panose="020B0604020202020204" pitchFamily="34" charset="0"/>
              <a:cs typeface="Arial" panose="020B0604020202020204" pitchFamily="34" charset="0"/>
            </a:rPr>
            <a:t>PZ10A</a:t>
          </a:r>
        </a:p>
      </cdr:txBody>
    </cdr:sp>
  </cdr:relSizeAnchor>
  <cdr:relSizeAnchor xmlns:cdr="http://schemas.openxmlformats.org/drawingml/2006/chartDrawing">
    <cdr:from>
      <cdr:x>0.59285</cdr:x>
      <cdr:y>0.59664</cdr:y>
    </cdr:from>
    <cdr:to>
      <cdr:x>0.78245</cdr:x>
      <cdr:y>0.74345</cdr:y>
    </cdr:to>
    <cdr:sp macro="" textlink="">
      <cdr:nvSpPr>
        <cdr:cNvPr id="8" name="TextBox 7"/>
        <cdr:cNvSpPr txBox="1"/>
      </cdr:nvSpPr>
      <cdr:spPr>
        <a:xfrm xmlns:a="http://schemas.openxmlformats.org/drawingml/2006/main">
          <a:off x="5515907" y="3628039"/>
          <a:ext cx="1764042" cy="89271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AU" sz="1400" i="1">
              <a:solidFill>
                <a:schemeClr val="bg1">
                  <a:lumMod val="50000"/>
                </a:schemeClr>
              </a:solidFill>
              <a:latin typeface="Arial" panose="020B0604020202020204" pitchFamily="34" charset="0"/>
              <a:cs typeface="Arial" panose="020B0604020202020204" pitchFamily="34" charset="0"/>
            </a:rPr>
            <a:t>Over longwall mine panels</a:t>
          </a:r>
          <a:r>
            <a:rPr lang="en-AU" sz="1200" i="1">
              <a:latin typeface="Arial" panose="020B0604020202020204" pitchFamily="34" charset="0"/>
              <a:cs typeface="Arial" panose="020B0604020202020204" pitchFamily="34" charset="0"/>
            </a:rPr>
            <a:t/>
          </a:r>
          <a:br>
            <a:rPr lang="en-AU" sz="1200" i="1">
              <a:latin typeface="Arial" panose="020B0604020202020204" pitchFamily="34" charset="0"/>
              <a:cs typeface="Arial" panose="020B0604020202020204" pitchFamily="34" charset="0"/>
            </a:rPr>
          </a:br>
          <a:endParaRPr lang="en-AU" sz="1200" i="1">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0.5947</cdr:x>
      <cdr:y>0.16522</cdr:y>
    </cdr:from>
    <cdr:to>
      <cdr:x>0.59951</cdr:x>
      <cdr:y>0.76692</cdr:y>
    </cdr:to>
    <cdr:cxnSp macro="">
      <cdr:nvCxnSpPr>
        <cdr:cNvPr id="10" name="Straight Connector 9"/>
        <cdr:cNvCxnSpPr/>
      </cdr:nvCxnSpPr>
      <cdr:spPr>
        <a:xfrm xmlns:a="http://schemas.openxmlformats.org/drawingml/2006/main">
          <a:off x="5533101" y="1004663"/>
          <a:ext cx="44739" cy="3658777"/>
        </a:xfrm>
        <a:prstGeom xmlns:a="http://schemas.openxmlformats.org/drawingml/2006/main" prst="line">
          <a:avLst/>
        </a:prstGeom>
        <a:ln xmlns:a="http://schemas.openxmlformats.org/drawingml/2006/main" w="28575">
          <a:solidFill>
            <a:schemeClr val="bg1">
              <a:lumMod val="65000"/>
            </a:schemeClr>
          </a:solidFill>
          <a:prstDash val="sysDot"/>
          <a:headEnd type="arrow" w="med" len="med"/>
          <a:tailEnd type="arrow"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0.78946</cdr:x>
      <cdr:y>0.1169</cdr:y>
    </cdr:from>
    <cdr:to>
      <cdr:x>0.79113</cdr:x>
      <cdr:y>0.78824</cdr:y>
    </cdr:to>
    <cdr:cxnSp macro="">
      <cdr:nvCxnSpPr>
        <cdr:cNvPr id="12" name="Straight Arrow Connector 11"/>
        <cdr:cNvCxnSpPr/>
      </cdr:nvCxnSpPr>
      <cdr:spPr>
        <a:xfrm xmlns:a="http://schemas.openxmlformats.org/drawingml/2006/main">
          <a:off x="6696744" y="648072"/>
          <a:ext cx="14166" cy="3721909"/>
        </a:xfrm>
        <a:prstGeom xmlns:a="http://schemas.openxmlformats.org/drawingml/2006/main" prst="straightConnector1">
          <a:avLst/>
        </a:prstGeom>
        <a:ln xmlns:a="http://schemas.openxmlformats.org/drawingml/2006/main" w="38100">
          <a:solidFill>
            <a:schemeClr val="tx2">
              <a:lumMod val="40000"/>
              <a:lumOff val="60000"/>
            </a:schemeClr>
          </a:solidFill>
          <a:prstDash val="sysDash"/>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0.14906</cdr:x>
      <cdr:y>0.71429</cdr:y>
    </cdr:from>
    <cdr:to>
      <cdr:x>0.45839</cdr:x>
      <cdr:y>0.76632</cdr:y>
    </cdr:to>
    <cdr:sp macro="" textlink="">
      <cdr:nvSpPr>
        <cdr:cNvPr id="5" name="TextBox 4"/>
        <cdr:cNvSpPr txBox="1"/>
      </cdr:nvSpPr>
      <cdr:spPr>
        <a:xfrm xmlns:a="http://schemas.openxmlformats.org/drawingml/2006/main">
          <a:off x="1264436" y="3960024"/>
          <a:ext cx="2623996" cy="2884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AU" sz="1200" b="1" dirty="0">
              <a:solidFill>
                <a:schemeClr val="tx2">
                  <a:lumMod val="60000"/>
                  <a:lumOff val="40000"/>
                </a:schemeClr>
              </a:solidFill>
              <a:latin typeface="Arial" panose="020B0604020202020204" pitchFamily="34" charset="0"/>
              <a:cs typeface="Arial" panose="020B0604020202020204" pitchFamily="34" charset="0"/>
            </a:rPr>
            <a:t>The Drip (381 - 387.5 mAHD)</a:t>
          </a:r>
        </a:p>
      </cdr:txBody>
    </cdr:sp>
  </cdr:relSizeAnchor>
  <cdr:relSizeAnchor xmlns:cdr="http://schemas.openxmlformats.org/drawingml/2006/chartDrawing">
    <cdr:from>
      <cdr:x>0.10565</cdr:x>
      <cdr:y>0.67536</cdr:y>
    </cdr:from>
    <cdr:to>
      <cdr:x>0.10606</cdr:x>
      <cdr:y>0.77945</cdr:y>
    </cdr:to>
    <cdr:cxnSp macro="">
      <cdr:nvCxnSpPr>
        <cdr:cNvPr id="15" name="Straight Connector 14"/>
        <cdr:cNvCxnSpPr/>
      </cdr:nvCxnSpPr>
      <cdr:spPr>
        <a:xfrm xmlns:a="http://schemas.openxmlformats.org/drawingml/2006/main" flipH="1">
          <a:off x="983956" y="4109861"/>
          <a:ext cx="3822" cy="633417"/>
        </a:xfrm>
        <a:prstGeom xmlns:a="http://schemas.openxmlformats.org/drawingml/2006/main" prst="line">
          <a:avLst/>
        </a:prstGeom>
        <a:ln xmlns:a="http://schemas.openxmlformats.org/drawingml/2006/main" w="28575">
          <a:solidFill>
            <a:srgbClr val="0070C0"/>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0.11553</cdr:x>
      <cdr:y>0.68116</cdr:y>
    </cdr:from>
    <cdr:to>
      <cdr:x>0.16216</cdr:x>
      <cdr:y>0.73434</cdr:y>
    </cdr:to>
    <cdr:cxnSp macro="">
      <cdr:nvCxnSpPr>
        <cdr:cNvPr id="17" name="Straight Connector 16"/>
        <cdr:cNvCxnSpPr/>
      </cdr:nvCxnSpPr>
      <cdr:spPr>
        <a:xfrm xmlns:a="http://schemas.openxmlformats.org/drawingml/2006/main">
          <a:off x="1075972" y="4145139"/>
          <a:ext cx="434278" cy="323626"/>
        </a:xfrm>
        <a:prstGeom xmlns:a="http://schemas.openxmlformats.org/drawingml/2006/main" prst="line">
          <a:avLst/>
        </a:prstGeom>
        <a:ln xmlns:a="http://schemas.openxmlformats.org/drawingml/2006/main">
          <a:headEnd type="arrow" w="med" len="med"/>
          <a:tailEnd type="non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0.11364</cdr:x>
      <cdr:y>0.73684</cdr:y>
    </cdr:from>
    <cdr:to>
      <cdr:x>0.16216</cdr:x>
      <cdr:y>0.78261</cdr:y>
    </cdr:to>
    <cdr:cxnSp macro="">
      <cdr:nvCxnSpPr>
        <cdr:cNvPr id="19" name="Straight Connector 18"/>
        <cdr:cNvCxnSpPr/>
      </cdr:nvCxnSpPr>
      <cdr:spPr>
        <a:xfrm xmlns:a="http://schemas.openxmlformats.org/drawingml/2006/main" flipV="1">
          <a:off x="1058333" y="4483980"/>
          <a:ext cx="451917" cy="278520"/>
        </a:xfrm>
        <a:prstGeom xmlns:a="http://schemas.openxmlformats.org/drawingml/2006/main" prst="line">
          <a:avLst/>
        </a:prstGeom>
        <a:ln xmlns:a="http://schemas.openxmlformats.org/drawingml/2006/main">
          <a:headEnd type="arrow" w="med" len="med"/>
          <a:tailEnd type="non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0.12733</cdr:x>
      <cdr:y>0.76632</cdr:y>
    </cdr:from>
    <cdr:to>
      <cdr:x>0.50084</cdr:x>
      <cdr:y>0.82623</cdr:y>
    </cdr:to>
    <cdr:sp macro="" textlink="">
      <cdr:nvSpPr>
        <cdr:cNvPr id="23" name="TextBox 22"/>
        <cdr:cNvSpPr txBox="1"/>
      </cdr:nvSpPr>
      <cdr:spPr>
        <a:xfrm xmlns:a="http://schemas.openxmlformats.org/drawingml/2006/main">
          <a:off x="1080120" y="4248472"/>
          <a:ext cx="3168352" cy="33214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AU" sz="1400" b="1" dirty="0">
              <a:solidFill>
                <a:schemeClr val="accent1">
                  <a:lumMod val="75000"/>
                </a:schemeClr>
              </a:solidFill>
              <a:latin typeface="Arial" panose="020B0604020202020204" pitchFamily="34" charset="0"/>
              <a:cs typeface="Arial" panose="020B0604020202020204" pitchFamily="34" charset="0"/>
            </a:rPr>
            <a:t>Goulburn River </a:t>
          </a:r>
          <a:r>
            <a:rPr lang="en-AU" sz="1400" b="1" dirty="0" smtClean="0">
              <a:solidFill>
                <a:schemeClr val="accent1">
                  <a:lumMod val="75000"/>
                </a:schemeClr>
              </a:solidFill>
              <a:latin typeface="Arial" panose="020B0604020202020204" pitchFamily="34" charset="0"/>
              <a:cs typeface="Arial" panose="020B0604020202020204" pitchFamily="34" charset="0"/>
            </a:rPr>
            <a:t>– bed ~380 mAHD</a:t>
          </a:r>
          <a:endParaRPr lang="en-AU" sz="1400" b="1" dirty="0">
            <a:solidFill>
              <a:schemeClr val="accent1">
                <a:lumMod val="75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0.19413</cdr:x>
      <cdr:y>0.63043</cdr:y>
    </cdr:from>
    <cdr:to>
      <cdr:x>0.45455</cdr:x>
      <cdr:y>0.68261</cdr:y>
    </cdr:to>
    <cdr:sp macro="" textlink="">
      <cdr:nvSpPr>
        <cdr:cNvPr id="9" name="TextBox 8"/>
        <cdr:cNvSpPr txBox="1"/>
      </cdr:nvSpPr>
      <cdr:spPr>
        <a:xfrm xmlns:a="http://schemas.openxmlformats.org/drawingml/2006/main">
          <a:off x="1646753" y="3495104"/>
          <a:ext cx="2209073" cy="28928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AU" sz="1400" b="0" dirty="0" smtClean="0">
              <a:latin typeface="Arial" panose="020B0604020202020204" pitchFamily="34" charset="0"/>
              <a:cs typeface="Arial" panose="020B0604020202020204" pitchFamily="34" charset="0"/>
            </a:rPr>
            <a:t>PZ29_122 (389.1 mAHD)</a:t>
          </a:r>
          <a:endParaRPr lang="en-AU" sz="1400" b="0"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0.19129</cdr:x>
      <cdr:y>0.64493</cdr:y>
    </cdr:from>
    <cdr:to>
      <cdr:x>0.2017</cdr:x>
      <cdr:y>0.66087</cdr:y>
    </cdr:to>
    <cdr:sp macro="" textlink="">
      <cdr:nvSpPr>
        <cdr:cNvPr id="13" name="Oval 12"/>
        <cdr:cNvSpPr/>
      </cdr:nvSpPr>
      <cdr:spPr>
        <a:xfrm xmlns:a="http://schemas.openxmlformats.org/drawingml/2006/main">
          <a:off x="1781527" y="3924653"/>
          <a:ext cx="97014" cy="97014"/>
        </a:xfrm>
        <a:prstGeom xmlns:a="http://schemas.openxmlformats.org/drawingml/2006/main" prst="ellipse">
          <a:avLst/>
        </a:prstGeom>
        <a:ln xmlns:a="http://schemas.openxmlformats.org/drawingml/2006/main">
          <a:solidFill>
            <a:schemeClr val="accent2"/>
          </a:solidFill>
        </a:ln>
      </cdr:spPr>
      <cdr:style>
        <a:lnRef xmlns:a="http://schemas.openxmlformats.org/drawingml/2006/main" idx="2">
          <a:schemeClr val="accent6">
            <a:shade val="50000"/>
          </a:schemeClr>
        </a:lnRef>
        <a:fillRef xmlns:a="http://schemas.openxmlformats.org/drawingml/2006/main" idx="1">
          <a:schemeClr val="accent6"/>
        </a:fillRef>
        <a:effectRef xmlns:a="http://schemas.openxmlformats.org/drawingml/2006/main" idx="0">
          <a:schemeClr val="accent6"/>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0.41595</cdr:x>
      <cdr:y>0.24678</cdr:y>
    </cdr:from>
    <cdr:to>
      <cdr:x>0.50686</cdr:x>
      <cdr:y>0.31345</cdr:y>
    </cdr:to>
    <cdr:sp macro="" textlink="">
      <cdr:nvSpPr>
        <cdr:cNvPr id="11" name="TextBox 10"/>
        <cdr:cNvSpPr txBox="1"/>
      </cdr:nvSpPr>
      <cdr:spPr>
        <a:xfrm xmlns:a="http://schemas.openxmlformats.org/drawingml/2006/main">
          <a:off x="3528392" y="1368152"/>
          <a:ext cx="771165" cy="3696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AU" sz="1400" dirty="0">
              <a:latin typeface="Arial" panose="020B0604020202020204" pitchFamily="34" charset="0"/>
              <a:cs typeface="Arial" panose="020B0604020202020204" pitchFamily="34" charset="0"/>
            </a:rPr>
            <a:t>R755A</a:t>
          </a:r>
        </a:p>
      </cdr:txBody>
    </cdr:sp>
  </cdr:relSizeAnchor>
  <cdr:relSizeAnchor xmlns:cdr="http://schemas.openxmlformats.org/drawingml/2006/chartDrawing">
    <cdr:from>
      <cdr:x>0.45839</cdr:x>
      <cdr:y>0.62345</cdr:y>
    </cdr:from>
    <cdr:to>
      <cdr:x>0.5493</cdr:x>
      <cdr:y>0.69012</cdr:y>
    </cdr:to>
    <cdr:sp macro="" textlink="">
      <cdr:nvSpPr>
        <cdr:cNvPr id="20" name="TextBox 1"/>
        <cdr:cNvSpPr txBox="1"/>
      </cdr:nvSpPr>
      <cdr:spPr>
        <a:xfrm xmlns:a="http://schemas.openxmlformats.org/drawingml/2006/main">
          <a:off x="3888432" y="3456384"/>
          <a:ext cx="771165" cy="36961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AU" sz="1400" dirty="0">
              <a:latin typeface="Arial" panose="020B0604020202020204" pitchFamily="34" charset="0"/>
              <a:cs typeface="Arial" panose="020B0604020202020204" pitchFamily="34" charset="0"/>
            </a:rPr>
            <a:t>R755A</a:t>
          </a:r>
        </a:p>
      </cdr:txBody>
    </cdr:sp>
  </cdr:relSizeAnchor>
  <cdr:relSizeAnchor xmlns:cdr="http://schemas.openxmlformats.org/drawingml/2006/chartDrawing">
    <cdr:from>
      <cdr:x>0.13582</cdr:x>
      <cdr:y>0.49356</cdr:y>
    </cdr:from>
    <cdr:to>
      <cdr:x>0.21222</cdr:x>
      <cdr:y>0.53253</cdr:y>
    </cdr:to>
    <cdr:sp macro="" textlink="">
      <cdr:nvSpPr>
        <cdr:cNvPr id="16" name="TextBox 15"/>
        <cdr:cNvSpPr txBox="1"/>
      </cdr:nvSpPr>
      <cdr:spPr>
        <a:xfrm xmlns:a="http://schemas.openxmlformats.org/drawingml/2006/main">
          <a:off x="1152128" y="2736304"/>
          <a:ext cx="648072" cy="216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AU" sz="1100" dirty="0" smtClean="0"/>
            <a:t>Pz29-</a:t>
          </a:r>
          <a:endParaRPr lang="en-AU"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5CC5B3-E5DD-49C5-863C-F7C327DD57F7}" type="datetimeFigureOut">
              <a:rPr lang="en-AU" smtClean="0"/>
              <a:t>18/06/2019</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773318-6859-4B12-BF32-79229FDD0901}" type="slidenum">
              <a:rPr lang="en-AU" smtClean="0"/>
              <a:t>‹#›</a:t>
            </a:fld>
            <a:endParaRPr lang="en-AU"/>
          </a:p>
        </p:txBody>
      </p:sp>
    </p:spTree>
    <p:extLst>
      <p:ext uri="{BB962C8B-B14F-4D97-AF65-F5344CB8AC3E}">
        <p14:creationId xmlns:p14="http://schemas.microsoft.com/office/powerpoint/2010/main" val="521972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400" baseline="0" dirty="0">
              <a:solidFill>
                <a:schemeClr val="bg1"/>
              </a:solidFill>
            </a:endParaRPr>
          </a:p>
        </p:txBody>
      </p:sp>
      <p:sp>
        <p:nvSpPr>
          <p:cNvPr id="4" name="Slide Number Placeholder 3"/>
          <p:cNvSpPr>
            <a:spLocks noGrp="1"/>
          </p:cNvSpPr>
          <p:nvPr>
            <p:ph type="sldNum" sz="quarter" idx="10"/>
          </p:nvPr>
        </p:nvSpPr>
        <p:spPr/>
        <p:txBody>
          <a:bodyPr/>
          <a:lstStyle/>
          <a:p>
            <a:fld id="{B3773318-6859-4B12-BF32-79229FDD0901}" type="slidenum">
              <a:rPr lang="en-AU" smtClean="0"/>
              <a:t>1</a:t>
            </a:fld>
            <a:endParaRPr lang="en-AU"/>
          </a:p>
        </p:txBody>
      </p:sp>
    </p:spTree>
    <p:extLst>
      <p:ext uri="{BB962C8B-B14F-4D97-AF65-F5344CB8AC3E}">
        <p14:creationId xmlns:p14="http://schemas.microsoft.com/office/powerpoint/2010/main" val="1464146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400" dirty="0" smtClean="0"/>
              <a:t>The discharge of mine water to maintain environmental low flows in the Goulburn River must be given priority and written into the approval conditions.</a:t>
            </a:r>
          </a:p>
          <a:p>
            <a:r>
              <a:rPr lang="en-AU" sz="1400" dirty="0" smtClean="0"/>
              <a:t>The RTS analyses historical (pre-mining) stream flow in the Goulburn River downstream from Ulan Creek based on gauges at Coggan (110 kms downstream ) and Sandy Hollow (225 kms downstream). The GR in a highly variable system,  the assessment of low flows at the lower gauges are unreliable due to their wide sand sediment base and distance from Ulan.</a:t>
            </a:r>
          </a:p>
          <a:p>
            <a:endParaRPr lang="en-AU" sz="1400" dirty="0" smtClean="0"/>
          </a:p>
          <a:p>
            <a:endParaRPr lang="en-AU" dirty="0" smtClean="0"/>
          </a:p>
          <a:p>
            <a:r>
              <a:rPr lang="en-AU" dirty="0" smtClean="0"/>
              <a:t>The discharge of mine water to maintain environmental low flows in the Goulburn River must be given priority and written into the approval conditions.</a:t>
            </a:r>
          </a:p>
          <a:p>
            <a:endParaRPr lang="en-AU" dirty="0"/>
          </a:p>
        </p:txBody>
      </p:sp>
      <p:sp>
        <p:nvSpPr>
          <p:cNvPr id="4" name="Slide Number Placeholder 3"/>
          <p:cNvSpPr>
            <a:spLocks noGrp="1"/>
          </p:cNvSpPr>
          <p:nvPr>
            <p:ph type="sldNum" sz="quarter" idx="10"/>
          </p:nvPr>
        </p:nvSpPr>
        <p:spPr/>
        <p:txBody>
          <a:bodyPr/>
          <a:lstStyle/>
          <a:p>
            <a:fld id="{B3773318-6859-4B12-BF32-79229FDD0901}" type="slidenum">
              <a:rPr lang="en-AU" smtClean="0"/>
              <a:t>10</a:t>
            </a:fld>
            <a:endParaRPr lang="en-AU"/>
          </a:p>
        </p:txBody>
      </p:sp>
    </p:spTree>
    <p:extLst>
      <p:ext uri="{BB962C8B-B14F-4D97-AF65-F5344CB8AC3E}">
        <p14:creationId xmlns:p14="http://schemas.microsoft.com/office/powerpoint/2010/main" val="3814146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Strong correlation between Stream flow in the Goulburn and Mine water discharge</a:t>
            </a:r>
          </a:p>
          <a:p>
            <a:r>
              <a:rPr lang="en-AU" sz="1200" b="0" i="0" u="none" strike="noStrike" kern="1200" baseline="0" dirty="0" smtClean="0">
                <a:solidFill>
                  <a:schemeClr val="tx1"/>
                </a:solidFill>
                <a:latin typeface="+mn-lt"/>
                <a:ea typeface="+mn-ea"/>
                <a:cs typeface="+mn-cs"/>
              </a:rPr>
              <a:t>River flow now regulated and dependent on mine water discharge during dry periods.</a:t>
            </a:r>
          </a:p>
          <a:p>
            <a:r>
              <a:rPr lang="en-AU" sz="1200" b="0" i="0" u="none" strike="noStrike" kern="1200" baseline="0" dirty="0" smtClean="0">
                <a:solidFill>
                  <a:schemeClr val="tx1"/>
                </a:solidFill>
                <a:latin typeface="+mn-lt"/>
                <a:ea typeface="+mn-ea"/>
                <a:cs typeface="+mn-cs"/>
              </a:rPr>
              <a:t>Discharge is determined by the vagaries of mine operational needs with regular mine discharges masking the underlying loss of baseflow. </a:t>
            </a:r>
          </a:p>
          <a:p>
            <a:r>
              <a:rPr lang="en-AU" sz="1200" b="0" i="0" u="none" strike="noStrike" kern="1200" baseline="0" dirty="0" smtClean="0">
                <a:solidFill>
                  <a:schemeClr val="tx1"/>
                </a:solidFill>
                <a:latin typeface="+mn-lt"/>
                <a:ea typeface="+mn-ea"/>
                <a:cs typeface="+mn-cs"/>
              </a:rPr>
              <a:t>Indicates a loss in base flow from the cumulative loss in both alluvial and fractured rock GW inflows</a:t>
            </a:r>
          </a:p>
          <a:p>
            <a:r>
              <a:rPr lang="en-AU" sz="1200" b="0" i="0" u="none" strike="noStrike" kern="1200" baseline="0" dirty="0" smtClean="0">
                <a:solidFill>
                  <a:schemeClr val="tx1"/>
                </a:solidFill>
                <a:latin typeface="+mn-lt"/>
                <a:ea typeface="+mn-ea"/>
                <a:cs typeface="+mn-cs"/>
              </a:rPr>
              <a:t>some never reaching the DS gauge indicating  stream bed leakage</a:t>
            </a:r>
          </a:p>
          <a:p>
            <a:endParaRPr lang="en-AU" dirty="0"/>
          </a:p>
        </p:txBody>
      </p:sp>
      <p:sp>
        <p:nvSpPr>
          <p:cNvPr id="4" name="Slide Number Placeholder 3"/>
          <p:cNvSpPr>
            <a:spLocks noGrp="1"/>
          </p:cNvSpPr>
          <p:nvPr>
            <p:ph type="sldNum" sz="quarter" idx="10"/>
          </p:nvPr>
        </p:nvSpPr>
        <p:spPr/>
        <p:txBody>
          <a:bodyPr/>
          <a:lstStyle/>
          <a:p>
            <a:fld id="{B3773318-6859-4B12-BF32-79229FDD0901}" type="slidenum">
              <a:rPr lang="en-AU" smtClean="0"/>
              <a:t>11</a:t>
            </a:fld>
            <a:endParaRPr lang="en-AU"/>
          </a:p>
        </p:txBody>
      </p:sp>
    </p:spTree>
    <p:extLst>
      <p:ext uri="{BB962C8B-B14F-4D97-AF65-F5344CB8AC3E}">
        <p14:creationId xmlns:p14="http://schemas.microsoft.com/office/powerpoint/2010/main" val="1502530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Curious why 5-10 meter  drawdown only</a:t>
            </a:r>
            <a:r>
              <a:rPr lang="en-AU" baseline="0" dirty="0" smtClean="0"/>
              <a:t> in the top NE corner</a:t>
            </a:r>
          </a:p>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Flow towards regional sink – capturing diverting GW</a:t>
            </a:r>
          </a:p>
          <a:p>
            <a:endParaRPr lang="en-AU" baseline="0" dirty="0" smtClean="0"/>
          </a:p>
          <a:p>
            <a:r>
              <a:rPr lang="en-AU" dirty="0" smtClean="0"/>
              <a:t>GE UCML – MOD 4 GIA Fig A3.10 Predicted end of mining drawdown Triassic </a:t>
            </a:r>
          </a:p>
          <a:p>
            <a:endParaRPr lang="en-AU" dirty="0" smtClean="0"/>
          </a:p>
          <a:p>
            <a:r>
              <a:rPr lang="en-AU" baseline="0" dirty="0" smtClean="0"/>
              <a:t>Next slide on Curryall creek and Private bores</a:t>
            </a:r>
            <a:endParaRPr lang="en-AU" dirty="0"/>
          </a:p>
        </p:txBody>
      </p:sp>
      <p:sp>
        <p:nvSpPr>
          <p:cNvPr id="4" name="Slide Number Placeholder 3"/>
          <p:cNvSpPr>
            <a:spLocks noGrp="1"/>
          </p:cNvSpPr>
          <p:nvPr>
            <p:ph type="sldNum" sz="quarter" idx="10"/>
          </p:nvPr>
        </p:nvSpPr>
        <p:spPr/>
        <p:txBody>
          <a:bodyPr/>
          <a:lstStyle/>
          <a:p>
            <a:fld id="{B3773318-6859-4B12-BF32-79229FDD0901}" type="slidenum">
              <a:rPr lang="en-AU" smtClean="0"/>
              <a:t>12</a:t>
            </a:fld>
            <a:endParaRPr lang="en-AU"/>
          </a:p>
        </p:txBody>
      </p:sp>
    </p:spTree>
    <p:extLst>
      <p:ext uri="{BB962C8B-B14F-4D97-AF65-F5344CB8AC3E}">
        <p14:creationId xmlns:p14="http://schemas.microsoft.com/office/powerpoint/2010/main" val="1964892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Curryall Creek and Green Hills Fault – insufficient assessment of these faults</a:t>
            </a:r>
            <a:endParaRPr lang="en-AU" baseline="0" dirty="0" smtClean="0"/>
          </a:p>
          <a:p>
            <a:endParaRPr lang="en-AU" dirty="0" smtClean="0"/>
          </a:p>
          <a:p>
            <a:r>
              <a:rPr lang="en-AU" dirty="0" smtClean="0"/>
              <a:t>GE UCML – MOD 4 GIA Fig A3.10 Predicted end of mining drawdown Triassic </a:t>
            </a:r>
          </a:p>
          <a:p>
            <a:endParaRPr lang="en-AU" dirty="0" smtClean="0"/>
          </a:p>
          <a:p>
            <a:r>
              <a:rPr lang="en-AU" baseline="0" dirty="0" smtClean="0"/>
              <a:t>Next slide on Curryall creek and Private bores -  show </a:t>
            </a:r>
            <a:r>
              <a:rPr lang="en-AU" baseline="0" dirty="0" err="1" smtClean="0"/>
              <a:t>gneral</a:t>
            </a:r>
            <a:r>
              <a:rPr lang="en-AU" baseline="0" dirty="0" smtClean="0"/>
              <a:t> area</a:t>
            </a:r>
            <a:endParaRPr lang="en-AU" dirty="0"/>
          </a:p>
        </p:txBody>
      </p:sp>
      <p:sp>
        <p:nvSpPr>
          <p:cNvPr id="4" name="Slide Number Placeholder 3"/>
          <p:cNvSpPr>
            <a:spLocks noGrp="1"/>
          </p:cNvSpPr>
          <p:nvPr>
            <p:ph type="sldNum" sz="quarter" idx="10"/>
          </p:nvPr>
        </p:nvSpPr>
        <p:spPr/>
        <p:txBody>
          <a:bodyPr/>
          <a:lstStyle/>
          <a:p>
            <a:fld id="{B3773318-6859-4B12-BF32-79229FDD0901}" type="slidenum">
              <a:rPr lang="en-AU" smtClean="0"/>
              <a:t>13</a:t>
            </a:fld>
            <a:endParaRPr lang="en-AU"/>
          </a:p>
        </p:txBody>
      </p:sp>
    </p:spTree>
    <p:extLst>
      <p:ext uri="{BB962C8B-B14F-4D97-AF65-F5344CB8AC3E}">
        <p14:creationId xmlns:p14="http://schemas.microsoft.com/office/powerpoint/2010/main" val="1964892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400" i="0" dirty="0" smtClean="0">
                <a:latin typeface="Arial" panose="020B0604020202020204" pitchFamily="34" charset="0"/>
                <a:cs typeface="Arial" panose="020B0604020202020204" pitchFamily="34" charset="0"/>
              </a:rPr>
              <a:t>Road</a:t>
            </a:r>
            <a:r>
              <a:rPr lang="en-AU" sz="1400" i="0" baseline="0" dirty="0" smtClean="0">
                <a:latin typeface="Arial" panose="020B0604020202020204" pitchFamily="34" charset="0"/>
                <a:cs typeface="Arial" panose="020B0604020202020204" pitchFamily="34" charset="0"/>
              </a:rPr>
              <a:t>/chair – people frequently pump from this source – water sample  tested  May 2013 and Nov 2014</a:t>
            </a:r>
          </a:p>
          <a:p>
            <a:pPr marL="0" marR="0" indent="0" algn="l" defTabSz="914400" rtl="0" eaLnBrk="1" fontAlgn="auto" latinLnBrk="0" hangingPunct="1">
              <a:lnSpc>
                <a:spcPct val="100000"/>
              </a:lnSpc>
              <a:spcBef>
                <a:spcPts val="0"/>
              </a:spcBef>
              <a:spcAft>
                <a:spcPts val="0"/>
              </a:spcAft>
              <a:buClrTx/>
              <a:buSzTx/>
              <a:buFontTx/>
              <a:buNone/>
              <a:tabLst/>
              <a:defRPr/>
            </a:pPr>
            <a:r>
              <a:rPr lang="en-AU" sz="1400" i="0" dirty="0" smtClean="0">
                <a:latin typeface="Arial" panose="020B0604020202020204" pitchFamily="34" charset="0"/>
                <a:cs typeface="Arial" panose="020B0604020202020204" pitchFamily="34" charset="0"/>
              </a:rPr>
              <a:t>Land is useless without permanent water …. More so with climate change</a:t>
            </a:r>
          </a:p>
          <a:p>
            <a:endParaRPr lang="en-AU" sz="1400" i="0" baseline="0" dirty="0" smtClean="0">
              <a:latin typeface="Arial" panose="020B0604020202020204" pitchFamily="34" charset="0"/>
              <a:cs typeface="Arial" panose="020B0604020202020204" pitchFamily="34" charset="0"/>
            </a:endParaRPr>
          </a:p>
          <a:p>
            <a:r>
              <a:rPr lang="en-AU" sz="1400" dirty="0" smtClean="0">
                <a:latin typeface="Arial" panose="020B0604020202020204" pitchFamily="34" charset="0"/>
                <a:cs typeface="Arial" panose="020B0604020202020204" pitchFamily="34" charset="0"/>
              </a:rPr>
              <a:t>Impacts to Curryall Creek has not been adequately investigated</a:t>
            </a:r>
            <a:r>
              <a:rPr lang="en-AU" sz="1400" dirty="0" smtClean="0"/>
              <a:t/>
            </a:r>
            <a:br>
              <a:rPr lang="en-AU" sz="1400" dirty="0" smtClean="0"/>
            </a:br>
            <a:r>
              <a:rPr lang="en-AU" sz="1200" kern="1200" dirty="0" smtClean="0">
                <a:solidFill>
                  <a:schemeClr val="tx1"/>
                </a:solidFill>
                <a:effectLst/>
                <a:latin typeface="+mn-lt"/>
                <a:ea typeface="+mn-ea"/>
                <a:cs typeface="+mn-cs"/>
              </a:rPr>
              <a:t>PB Bores - Curryall Creek is a permanent spring fed creek providing good quality potable water that is easily accessible by locals and RFS from the Ulan Road at Green Hills. </a:t>
            </a:r>
          </a:p>
          <a:p>
            <a:r>
              <a:rPr lang="en-AU" sz="1200" kern="1200" dirty="0" smtClean="0">
                <a:solidFill>
                  <a:schemeClr val="tx1"/>
                </a:solidFill>
                <a:effectLst/>
                <a:latin typeface="+mn-lt"/>
                <a:ea typeface="+mn-ea"/>
                <a:cs typeface="+mn-cs"/>
              </a:rPr>
              <a:t>A 5-10 m drawdown in the upper aquifer system is likely to destroy this valuable community assess. There appears to be no assessment of this spring fed creek or the significance of the Green Hills and Curra Creek fault to groundwater flow and storage</a:t>
            </a:r>
            <a:endParaRPr lang="en-AU" sz="14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AU" sz="1400" i="0" dirty="0" smtClean="0">
              <a:latin typeface="Arial" panose="020B0604020202020204" pitchFamily="34" charset="0"/>
              <a:cs typeface="Arial" panose="020B0604020202020204" pitchFamily="34" charset="0"/>
            </a:endParaRPr>
          </a:p>
          <a:p>
            <a:r>
              <a:rPr lang="en-AU" sz="1400" b="1" i="0" u="none" strike="noStrike" baseline="0" dirty="0" smtClean="0">
                <a:solidFill>
                  <a:srgbClr val="000000"/>
                </a:solidFill>
                <a:latin typeface="Arial"/>
              </a:rPr>
              <a:t>Curryall Creek </a:t>
            </a:r>
            <a:r>
              <a:rPr lang="pl-PL" sz="1400" b="0" i="0" u="none" strike="noStrike" baseline="0" dirty="0" smtClean="0">
                <a:solidFill>
                  <a:srgbClr val="000000"/>
                </a:solidFill>
                <a:latin typeface="+mn-lt"/>
              </a:rPr>
              <a:t>	</a:t>
            </a:r>
            <a:r>
              <a:rPr lang="pl-PL" sz="1100" b="1" i="0" u="none" strike="noStrike" baseline="0" dirty="0" smtClean="0">
                <a:solidFill>
                  <a:srgbClr val="000000"/>
                </a:solidFill>
                <a:latin typeface="Arial"/>
              </a:rPr>
              <a:t>Ca 	Mg 	Na	K 	CO</a:t>
            </a:r>
            <a:r>
              <a:rPr lang="pl-PL" sz="1100" b="1" i="0" u="none" strike="noStrike" baseline="-25000" dirty="0" smtClean="0">
                <a:solidFill>
                  <a:srgbClr val="000000"/>
                </a:solidFill>
                <a:latin typeface="Arial"/>
              </a:rPr>
              <a:t>3	</a:t>
            </a:r>
            <a:r>
              <a:rPr lang="pl-PL" sz="1100" b="1" i="0" u="none" strike="noStrike" baseline="0" dirty="0" smtClean="0">
                <a:solidFill>
                  <a:srgbClr val="000000"/>
                </a:solidFill>
                <a:latin typeface="Arial"/>
              </a:rPr>
              <a:t>HCO</a:t>
            </a:r>
            <a:r>
              <a:rPr lang="pl-PL" sz="1100" b="1" i="0" u="none" strike="noStrike" baseline="-25000" dirty="0" smtClean="0">
                <a:solidFill>
                  <a:srgbClr val="000000"/>
                </a:solidFill>
                <a:latin typeface="Arial"/>
              </a:rPr>
              <a:t>3</a:t>
            </a:r>
            <a:r>
              <a:rPr lang="pl-PL" sz="1100" b="1" i="0" u="none" strike="noStrike" baseline="0" dirty="0" smtClean="0">
                <a:solidFill>
                  <a:srgbClr val="000000"/>
                </a:solidFill>
                <a:latin typeface="Arial"/>
              </a:rPr>
              <a:t> 	Cl 	SO</a:t>
            </a:r>
            <a:r>
              <a:rPr lang="pl-PL" sz="1100" b="1" i="0" u="none" strike="noStrike" baseline="-25000" dirty="0" smtClean="0">
                <a:solidFill>
                  <a:srgbClr val="000000"/>
                </a:solidFill>
                <a:latin typeface="Arial"/>
              </a:rPr>
              <a:t>4</a:t>
            </a:r>
            <a:r>
              <a:rPr lang="pl-PL" sz="1100" b="1" i="0" u="none" strike="noStrike" baseline="0" dirty="0" smtClean="0">
                <a:solidFill>
                  <a:srgbClr val="000000"/>
                </a:solidFill>
                <a:latin typeface="Arial"/>
              </a:rPr>
              <a:t> 	TDS	EC	pH	</a:t>
            </a:r>
          </a:p>
          <a:p>
            <a:r>
              <a:rPr lang="en-AU" sz="1400" b="0" i="0" u="none" strike="noStrike" baseline="0" dirty="0" smtClean="0">
                <a:solidFill>
                  <a:srgbClr val="000000"/>
                </a:solidFill>
                <a:latin typeface="+mn-lt"/>
              </a:rPr>
              <a:t>	May-13	5	19	76	2	&lt; 1	47	160	4	</a:t>
            </a:r>
            <a:r>
              <a:rPr lang="en-AU" sz="1100" b="0" i="0" u="none" strike="noStrike" baseline="0" dirty="0" smtClean="0">
                <a:solidFill>
                  <a:srgbClr val="000000"/>
                </a:solidFill>
                <a:latin typeface="Arial"/>
              </a:rPr>
              <a:t>415	</a:t>
            </a:r>
            <a:r>
              <a:rPr lang="en-AU" sz="1400" b="0" i="0" u="none" strike="noStrike" baseline="0" dirty="0" smtClean="0">
                <a:solidFill>
                  <a:srgbClr val="000000"/>
                </a:solidFill>
                <a:latin typeface="+mn-lt"/>
              </a:rPr>
              <a:t>610	7	</a:t>
            </a:r>
          </a:p>
          <a:p>
            <a:r>
              <a:rPr lang="en-AU" sz="1100" b="1" i="0" u="none" strike="noStrike" baseline="0" dirty="0" smtClean="0">
                <a:solidFill>
                  <a:srgbClr val="000000"/>
                </a:solidFill>
                <a:latin typeface="Arial"/>
              </a:rPr>
              <a:t>	</a:t>
            </a:r>
            <a:r>
              <a:rPr lang="en-AU" sz="1400" b="0" i="0" u="none" strike="noStrike" baseline="0" dirty="0" smtClean="0">
                <a:solidFill>
                  <a:srgbClr val="000000"/>
                </a:solidFill>
                <a:latin typeface="+mn-lt"/>
              </a:rPr>
              <a:t>Nov-14	7	22	74	2	0	67	170	2	456	671	7.3	</a:t>
            </a:r>
          </a:p>
          <a:p>
            <a:r>
              <a:rPr lang="en-AU" sz="1400" i="0" dirty="0" smtClean="0"/>
              <a:t>	June -19										640	7.1</a:t>
            </a:r>
          </a:p>
          <a:p>
            <a:endParaRPr lang="en-AU" sz="1400" i="0" dirty="0" smtClean="0"/>
          </a:p>
          <a:p>
            <a:r>
              <a:rPr lang="en-AU" sz="1400" i="0" dirty="0" smtClean="0"/>
              <a:t>RTS 5.1.4 Curra Creek Fault line (adjacent to LW 32/33) – RTS “there is little knowledge of these faults’ is clearly an inadequate response, the relationship between these faults and groundwater system requires greater analysis prior to any mining approval </a:t>
            </a:r>
            <a:endParaRPr lang="en-AU" sz="1400" i="0" dirty="0"/>
          </a:p>
        </p:txBody>
      </p:sp>
      <p:sp>
        <p:nvSpPr>
          <p:cNvPr id="4" name="Slide Number Placeholder 3"/>
          <p:cNvSpPr>
            <a:spLocks noGrp="1"/>
          </p:cNvSpPr>
          <p:nvPr>
            <p:ph type="sldNum" sz="quarter" idx="10"/>
          </p:nvPr>
        </p:nvSpPr>
        <p:spPr/>
        <p:txBody>
          <a:bodyPr/>
          <a:lstStyle/>
          <a:p>
            <a:fld id="{B3773318-6859-4B12-BF32-79229FDD0901}" type="slidenum">
              <a:rPr lang="en-AU" smtClean="0"/>
              <a:t>14</a:t>
            </a:fld>
            <a:endParaRPr lang="en-AU"/>
          </a:p>
        </p:txBody>
      </p:sp>
    </p:spTree>
    <p:extLst>
      <p:ext uri="{BB962C8B-B14F-4D97-AF65-F5344CB8AC3E}">
        <p14:creationId xmlns:p14="http://schemas.microsoft.com/office/powerpoint/2010/main" val="1312508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Decline in GW levels 2005-2018, NO monitoring between river and Long walls would help to est. base flow impacts?</a:t>
            </a:r>
          </a:p>
          <a:p>
            <a:r>
              <a:rPr lang="en-AU" dirty="0" smtClean="0"/>
              <a:t>Should have base line data going back to 1982. on groundwater levels</a:t>
            </a:r>
            <a:endParaRPr lang="en-AU" dirty="0"/>
          </a:p>
        </p:txBody>
      </p:sp>
      <p:sp>
        <p:nvSpPr>
          <p:cNvPr id="4" name="Slide Number Placeholder 3"/>
          <p:cNvSpPr>
            <a:spLocks noGrp="1"/>
          </p:cNvSpPr>
          <p:nvPr>
            <p:ph type="sldNum" sz="quarter" idx="10"/>
          </p:nvPr>
        </p:nvSpPr>
        <p:spPr/>
        <p:txBody>
          <a:bodyPr/>
          <a:lstStyle/>
          <a:p>
            <a:fld id="{B3773318-6859-4B12-BF32-79229FDD0901}" type="slidenum">
              <a:rPr lang="en-AU" smtClean="0"/>
              <a:t>15</a:t>
            </a:fld>
            <a:endParaRPr lang="en-AU"/>
          </a:p>
        </p:txBody>
      </p:sp>
    </p:spTree>
    <p:extLst>
      <p:ext uri="{BB962C8B-B14F-4D97-AF65-F5344CB8AC3E}">
        <p14:creationId xmlns:p14="http://schemas.microsoft.com/office/powerpoint/2010/main" val="3416431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2-40 meter decline in SWLs</a:t>
            </a:r>
            <a:r>
              <a:rPr lang="en-AU" baseline="0" dirty="0" smtClean="0"/>
              <a:t> – potential to spread and radiate outwards over time</a:t>
            </a:r>
            <a:endParaRPr lang="en-AU" dirty="0"/>
          </a:p>
        </p:txBody>
      </p:sp>
      <p:sp>
        <p:nvSpPr>
          <p:cNvPr id="4" name="Slide Number Placeholder 3"/>
          <p:cNvSpPr>
            <a:spLocks noGrp="1"/>
          </p:cNvSpPr>
          <p:nvPr>
            <p:ph type="sldNum" sz="quarter" idx="10"/>
          </p:nvPr>
        </p:nvSpPr>
        <p:spPr/>
        <p:txBody>
          <a:bodyPr/>
          <a:lstStyle/>
          <a:p>
            <a:fld id="{B3773318-6859-4B12-BF32-79229FDD0901}" type="slidenum">
              <a:rPr lang="en-AU" smtClean="0"/>
              <a:t>16</a:t>
            </a:fld>
            <a:endParaRPr lang="en-AU"/>
          </a:p>
        </p:txBody>
      </p:sp>
    </p:spTree>
    <p:extLst>
      <p:ext uri="{BB962C8B-B14F-4D97-AF65-F5344CB8AC3E}">
        <p14:creationId xmlns:p14="http://schemas.microsoft.com/office/powerpoint/2010/main" val="2455570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Reverse to my graph above</a:t>
            </a:r>
          </a:p>
          <a:p>
            <a:r>
              <a:rPr lang="en-AU" dirty="0" smtClean="0"/>
              <a:t>Inclusion of PB12 spurious – Gleniston bore is on south side of river  3 kms downriver – connected to river alluvium</a:t>
            </a:r>
          </a:p>
          <a:p>
            <a:r>
              <a:rPr lang="en-AU" sz="1200" dirty="0" smtClean="0">
                <a:effectLst/>
                <a:latin typeface="+mn-lt"/>
                <a:ea typeface="Times New Roman"/>
              </a:rPr>
              <a:t>AGE</a:t>
            </a:r>
            <a:r>
              <a:rPr lang="en-AU" sz="1200" baseline="0" dirty="0" smtClean="0">
                <a:effectLst/>
                <a:latin typeface="+mn-lt"/>
                <a:ea typeface="Times New Roman"/>
              </a:rPr>
              <a:t> </a:t>
            </a:r>
            <a:r>
              <a:rPr lang="en-AU" sz="1200" dirty="0" err="1" smtClean="0">
                <a:effectLst/>
                <a:latin typeface="+mn-lt"/>
                <a:ea typeface="Times New Roman"/>
              </a:rPr>
              <a:t>RtS</a:t>
            </a:r>
            <a:r>
              <a:rPr lang="en-AU" sz="1200" dirty="0" smtClean="0">
                <a:effectLst/>
                <a:latin typeface="+mn-lt"/>
                <a:ea typeface="Times New Roman"/>
              </a:rPr>
              <a:t> Figure 12 /3.4 The conceptual geological cross-section N-S through the Drip is carelessly drawn and of dubious use. </a:t>
            </a:r>
          </a:p>
          <a:p>
            <a:pPr indent="288290" algn="just">
              <a:lnSpc>
                <a:spcPct val="150000"/>
              </a:lnSpc>
              <a:spcAft>
                <a:spcPts val="300"/>
              </a:spcAft>
            </a:pPr>
            <a:r>
              <a:rPr lang="en-AU" sz="1200" dirty="0" smtClean="0">
                <a:effectLst/>
                <a:latin typeface="+mn-lt"/>
                <a:ea typeface="Times New Roman"/>
              </a:rPr>
              <a:t>The two Drip seepage lines lie at ~ 381-392 that is below  400 mAHD shown The bottom scale (kms) is incorrect, bores are mislabelled (PZ09), dip of strata is a grossly over simplified (and incorrect based on known log data) and the depiction of groundwater flows are questionable.</a:t>
            </a:r>
          </a:p>
          <a:p>
            <a:pPr indent="288290" algn="just">
              <a:lnSpc>
                <a:spcPct val="150000"/>
              </a:lnSpc>
              <a:spcAft>
                <a:spcPts val="300"/>
              </a:spcAft>
            </a:pPr>
            <a:r>
              <a:rPr lang="en-AU" sz="1200" dirty="0" smtClean="0">
                <a:effectLst/>
                <a:latin typeface="+mn-lt"/>
                <a:ea typeface="Times New Roman"/>
              </a:rPr>
              <a:t> Private bore (PB12) lies on the southern side of the river 3 kms downstream from the Drip and as such is not relevant to GW on the northern side of the river well to the west.</a:t>
            </a:r>
            <a:endParaRPr lang="en-AU" sz="1200" dirty="0" smtClean="0">
              <a:effectLst/>
              <a:latin typeface="Times New Roman"/>
              <a:ea typeface="Times New Roman"/>
            </a:endParaRPr>
          </a:p>
          <a:p>
            <a:r>
              <a:rPr lang="en-AU" dirty="0" smtClean="0"/>
              <a:t>The Ulan Coal argument around The Drip water character is not consistent or conclusive. The water quality data has been misinterpreted. </a:t>
            </a:r>
          </a:p>
          <a:p>
            <a:r>
              <a:rPr lang="en-AU" dirty="0" smtClean="0"/>
              <a:t>The  hydrochemical character (water type) of The Drip groundwater is similar to (NOT different from) groundwater to the north of the river which flows towards the river (and Drip). The Drip water is much more complex than rainfall driven 'fresh' water. It suggests longer residence time and the influence of basalt geology to the north. This indicates that </a:t>
            </a:r>
            <a:r>
              <a:rPr lang="en-AU" dirty="0" err="1" smtClean="0"/>
              <a:t>TheDrip</a:t>
            </a:r>
            <a:r>
              <a:rPr lang="en-AU" dirty="0" smtClean="0"/>
              <a:t> is fed not only by a perched aquifer, but also by the regional ground water system. </a:t>
            </a:r>
          </a:p>
          <a:p>
            <a:endParaRPr lang="en-AU" dirty="0"/>
          </a:p>
        </p:txBody>
      </p:sp>
      <p:sp>
        <p:nvSpPr>
          <p:cNvPr id="4" name="Slide Number Placeholder 3"/>
          <p:cNvSpPr>
            <a:spLocks noGrp="1"/>
          </p:cNvSpPr>
          <p:nvPr>
            <p:ph type="sldNum" sz="quarter" idx="10"/>
          </p:nvPr>
        </p:nvSpPr>
        <p:spPr/>
        <p:txBody>
          <a:bodyPr/>
          <a:lstStyle/>
          <a:p>
            <a:fld id="{B3773318-6859-4B12-BF32-79229FDD0901}" type="slidenum">
              <a:rPr lang="en-AU" smtClean="0"/>
              <a:t>17</a:t>
            </a:fld>
            <a:endParaRPr lang="en-AU"/>
          </a:p>
        </p:txBody>
      </p:sp>
    </p:spTree>
    <p:extLst>
      <p:ext uri="{BB962C8B-B14F-4D97-AF65-F5344CB8AC3E}">
        <p14:creationId xmlns:p14="http://schemas.microsoft.com/office/powerpoint/2010/main" val="3615476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err="1" smtClean="0"/>
              <a:t>RtS</a:t>
            </a:r>
            <a:r>
              <a:rPr lang="en-AU" dirty="0" smtClean="0"/>
              <a:t> Figure 12 /3.4 - The conceptual geological cross-section N-S through the Drip is carelessly drawn and of dubious use. </a:t>
            </a:r>
          </a:p>
          <a:p>
            <a:r>
              <a:rPr lang="en-AU" dirty="0" smtClean="0"/>
              <a:t>– m AHD River bed not included</a:t>
            </a:r>
          </a:p>
          <a:p>
            <a:r>
              <a:rPr lang="en-AU" dirty="0" smtClean="0"/>
              <a:t>- Scale/Depth of Ulan seam/Dip of strata grossly over simplified</a:t>
            </a:r>
          </a:p>
          <a:p>
            <a:r>
              <a:rPr lang="en-AU" dirty="0" smtClean="0"/>
              <a:t>- Bores mislabelled (PZ 09 is actually PZ 29) The Drip seep is at ~ 381-387 (not 400 mAHD as depicted) </a:t>
            </a:r>
          </a:p>
          <a:p>
            <a:endParaRPr lang="en-AU" dirty="0" smtClean="0"/>
          </a:p>
          <a:p>
            <a:r>
              <a:rPr lang="en-AU" dirty="0" smtClean="0"/>
              <a:t>- Connection to PB12 is spurious – Gleniston bore is on south of river, 3 kms downriver AND discharges TO the lowest point </a:t>
            </a:r>
            <a:r>
              <a:rPr lang="en-AU" dirty="0" err="1" smtClean="0"/>
              <a:t>i.e</a:t>
            </a:r>
            <a:r>
              <a:rPr lang="en-AU" dirty="0" smtClean="0"/>
              <a:t> THE RIVER or The Drip which cuts across the water bearing strata.</a:t>
            </a:r>
          </a:p>
          <a:p>
            <a:endParaRPr lang="en-AU" dirty="0" smtClean="0"/>
          </a:p>
          <a:p>
            <a:r>
              <a:rPr lang="en-AU" dirty="0" smtClean="0"/>
              <a:t>This diagram does not prove that …the potential for the regional groundwater table to be hydraulically disconnected from the Drip”</a:t>
            </a:r>
          </a:p>
          <a:p>
            <a:r>
              <a:rPr lang="en-AU" dirty="0" smtClean="0"/>
              <a:t>The Ulan Coal argument around The Drip water character is not consistent or conclusive. The water quality data has been misinterpreted. </a:t>
            </a:r>
          </a:p>
          <a:p>
            <a:endParaRPr lang="en-AU" dirty="0" smtClean="0"/>
          </a:p>
          <a:p>
            <a:r>
              <a:rPr lang="en-AU" dirty="0" smtClean="0"/>
              <a:t>The Drip and the bed of the Goulburn River are both is located within the 2km drawdown range.</a:t>
            </a:r>
            <a:endParaRPr lang="en-AU" dirty="0"/>
          </a:p>
        </p:txBody>
      </p:sp>
      <p:sp>
        <p:nvSpPr>
          <p:cNvPr id="4" name="Slide Number Placeholder 3"/>
          <p:cNvSpPr>
            <a:spLocks noGrp="1"/>
          </p:cNvSpPr>
          <p:nvPr>
            <p:ph type="sldNum" sz="quarter" idx="10"/>
          </p:nvPr>
        </p:nvSpPr>
        <p:spPr/>
        <p:txBody>
          <a:bodyPr/>
          <a:lstStyle/>
          <a:p>
            <a:fld id="{B3773318-6859-4B12-BF32-79229FDD0901}" type="slidenum">
              <a:rPr lang="en-AU" smtClean="0"/>
              <a:t>18</a:t>
            </a:fld>
            <a:endParaRPr lang="en-AU"/>
          </a:p>
        </p:txBody>
      </p:sp>
    </p:spTree>
    <p:extLst>
      <p:ext uri="{BB962C8B-B14F-4D97-AF65-F5344CB8AC3E}">
        <p14:creationId xmlns:p14="http://schemas.microsoft.com/office/powerpoint/2010/main" val="3615476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Disagree</a:t>
            </a:r>
            <a:r>
              <a:rPr lang="en-AU" baseline="0" dirty="0" smtClean="0"/>
              <a:t> with the conclusion by Age – left out the PR755 , PZ07C</a:t>
            </a:r>
          </a:p>
          <a:p>
            <a:endParaRPr lang="en-AU" baseline="0" dirty="0" smtClean="0"/>
          </a:p>
          <a:p>
            <a:r>
              <a:rPr lang="en-AU" dirty="0" smtClean="0"/>
              <a:t>The Drip groundwater (red stars) has a distinct bicarbonate water type (exhibiting Na, (Mg) HCO3, dominance more typical of the  regional Triassic groundwater type.</a:t>
            </a:r>
          </a:p>
          <a:p>
            <a:r>
              <a:rPr lang="en-AU" dirty="0" smtClean="0"/>
              <a:t>An elevated Ca, HCO3 is typical of basalt derived water (R752). </a:t>
            </a:r>
          </a:p>
          <a:p>
            <a:r>
              <a:rPr lang="en-AU" dirty="0" smtClean="0"/>
              <a:t>Alternatively fresh rainfall recharged Triassic springs fed from very local sources exhibit a  Na Cl type water. They are located more often at higher elevations closer to the Great Dividing Range (Munghorn Gap and Wollar). </a:t>
            </a:r>
          </a:p>
          <a:p>
            <a:r>
              <a:rPr lang="en-AU" dirty="0" smtClean="0"/>
              <a:t>The character or water type of The Drip groundwater has similarities with regional Triassic groundwater  to the north - R755, PZ07C PZ01A.</a:t>
            </a:r>
          </a:p>
          <a:p>
            <a:r>
              <a:rPr lang="en-AU" dirty="0" smtClean="0"/>
              <a:t> The hydrochemistry of PZ24B has altered since installation in 2001</a:t>
            </a:r>
            <a:endParaRPr lang="en-AU" dirty="0"/>
          </a:p>
        </p:txBody>
      </p:sp>
      <p:sp>
        <p:nvSpPr>
          <p:cNvPr id="4" name="Slide Number Placeholder 3"/>
          <p:cNvSpPr>
            <a:spLocks noGrp="1"/>
          </p:cNvSpPr>
          <p:nvPr>
            <p:ph type="sldNum" sz="quarter" idx="10"/>
          </p:nvPr>
        </p:nvSpPr>
        <p:spPr/>
        <p:txBody>
          <a:bodyPr/>
          <a:lstStyle/>
          <a:p>
            <a:fld id="{B3773318-6859-4B12-BF32-79229FDD0901}" type="slidenum">
              <a:rPr lang="en-AU" smtClean="0"/>
              <a:t>19</a:t>
            </a:fld>
            <a:endParaRPr lang="en-AU"/>
          </a:p>
        </p:txBody>
      </p:sp>
    </p:spTree>
    <p:extLst>
      <p:ext uri="{BB962C8B-B14F-4D97-AF65-F5344CB8AC3E}">
        <p14:creationId xmlns:p14="http://schemas.microsoft.com/office/powerpoint/2010/main" val="2516492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Basis I will be looking at impacts</a:t>
            </a:r>
            <a:r>
              <a:rPr lang="en-AU" baseline="0" dirty="0" smtClean="0"/>
              <a:t> to the groundwater system</a:t>
            </a:r>
          </a:p>
          <a:p>
            <a:endParaRPr lang="en-AU" baseline="0" dirty="0" smtClean="0"/>
          </a:p>
          <a:p>
            <a:r>
              <a:rPr lang="en-AU" baseline="0" dirty="0" smtClean="0"/>
              <a:t>.</a:t>
            </a:r>
            <a:endParaRPr lang="en-AU" dirty="0"/>
          </a:p>
        </p:txBody>
      </p:sp>
      <p:sp>
        <p:nvSpPr>
          <p:cNvPr id="4" name="Slide Number Placeholder 3"/>
          <p:cNvSpPr>
            <a:spLocks noGrp="1"/>
          </p:cNvSpPr>
          <p:nvPr>
            <p:ph type="sldNum" sz="quarter" idx="10"/>
          </p:nvPr>
        </p:nvSpPr>
        <p:spPr/>
        <p:txBody>
          <a:bodyPr/>
          <a:lstStyle/>
          <a:p>
            <a:fld id="{B3773318-6859-4B12-BF32-79229FDD0901}" type="slidenum">
              <a:rPr lang="en-AU" smtClean="0"/>
              <a:t>2</a:t>
            </a:fld>
            <a:endParaRPr lang="en-AU"/>
          </a:p>
        </p:txBody>
      </p:sp>
    </p:spTree>
    <p:extLst>
      <p:ext uri="{BB962C8B-B14F-4D97-AF65-F5344CB8AC3E}">
        <p14:creationId xmlns:p14="http://schemas.microsoft.com/office/powerpoint/2010/main" val="459156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Note blow out and PB Bores in top right corner</a:t>
            </a:r>
          </a:p>
          <a:p>
            <a:r>
              <a:rPr lang="en-AU" dirty="0" smtClean="0"/>
              <a:t>Limited extent of draw</a:t>
            </a:r>
            <a:r>
              <a:rPr lang="en-AU" baseline="0" dirty="0" smtClean="0"/>
              <a:t> down to the east??</a:t>
            </a:r>
          </a:p>
          <a:p>
            <a:r>
              <a:rPr lang="en-AU" b="1" baseline="0" dirty="0" smtClean="0"/>
              <a:t>NO EVIDENCE for what is</a:t>
            </a:r>
            <a:r>
              <a:rPr lang="en-AU" baseline="0" dirty="0" smtClean="0"/>
              <a:t> is happening between the river and the edge of the “conceptual” drawdown? </a:t>
            </a:r>
            <a:endParaRPr lang="en-AU" b="1" dirty="0"/>
          </a:p>
        </p:txBody>
      </p:sp>
      <p:sp>
        <p:nvSpPr>
          <p:cNvPr id="4" name="Slide Number Placeholder 3"/>
          <p:cNvSpPr>
            <a:spLocks noGrp="1"/>
          </p:cNvSpPr>
          <p:nvPr>
            <p:ph type="sldNum" sz="quarter" idx="10"/>
          </p:nvPr>
        </p:nvSpPr>
        <p:spPr/>
        <p:txBody>
          <a:bodyPr/>
          <a:lstStyle/>
          <a:p>
            <a:fld id="{B3773318-6859-4B12-BF32-79229FDD0901}" type="slidenum">
              <a:rPr lang="en-AU" smtClean="0"/>
              <a:t>20</a:t>
            </a:fld>
            <a:endParaRPr lang="en-AU"/>
          </a:p>
        </p:txBody>
      </p:sp>
    </p:spTree>
    <p:extLst>
      <p:ext uri="{BB962C8B-B14F-4D97-AF65-F5344CB8AC3E}">
        <p14:creationId xmlns:p14="http://schemas.microsoft.com/office/powerpoint/2010/main" val="2886619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baseline="0" dirty="0" smtClean="0">
                <a:solidFill>
                  <a:schemeClr val="tx1"/>
                </a:solidFill>
                <a:latin typeface="Arial" panose="020B0604020202020204" pitchFamily="34" charset="0"/>
              </a:rPr>
              <a:t>Claim there is no relevance to MOD 4 – however this is where the RO waste and groundwater is sent that is produced by UG3</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aseline="0" dirty="0" smtClean="0">
              <a:solidFill>
                <a:schemeClr val="tx1"/>
              </a:solidFill>
              <a:latin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The </a:t>
            </a:r>
            <a:r>
              <a:rPr lang="en-AU" sz="1200" kern="1200" dirty="0" err="1" smtClean="0">
                <a:solidFill>
                  <a:schemeClr val="tx1"/>
                </a:solidFill>
                <a:effectLst/>
                <a:latin typeface="+mn-lt"/>
                <a:ea typeface="+mn-ea"/>
                <a:cs typeface="+mn-cs"/>
              </a:rPr>
              <a:t>RtS</a:t>
            </a:r>
            <a:r>
              <a:rPr lang="en-AU" sz="1200" kern="1200" dirty="0" smtClean="0">
                <a:solidFill>
                  <a:schemeClr val="tx1"/>
                </a:solidFill>
                <a:effectLst/>
                <a:latin typeface="+mn-lt"/>
                <a:ea typeface="+mn-ea"/>
                <a:cs typeface="+mn-cs"/>
              </a:rPr>
              <a:t>  (3.9 p. 17) does not mention all inputs/outputs</a:t>
            </a:r>
          </a:p>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1.	Saline waste water concentrate from the Reverse Osmosis (RO) plant is pumped to the East pit for disposal (RTS)</a:t>
            </a:r>
          </a:p>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2.	East pit water is discharged into Ulan Creek/ Goulburn River (after RO treatment) mixed with excess groundwater </a:t>
            </a:r>
          </a:p>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3.	SWLs in the East pit are being kept below 370mAHD by active pumping to reduce leakage to coal seam (that is below the bed of the River ~ 400mAHD)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Paradoxically water is also pumped out of the East pit for discharge into Ulan Creek/Goulburn River. In order to do this UCML reduces the EC levels by mixing it with fresher groundwater (extracted from the UG workings) to lower the EC below the 900 level required by EPL394. The aim is to maximise the amount of salt discharged off-site into the Goulburn River. And due to the Goulburn’s wide sand sediment bed and shallow meandering flow, this discharge water is subject to evaporation and concentration in the 225 kilometre journey downstream to the Hunter River.</a:t>
            </a: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
            </a:r>
            <a:br>
              <a:rPr lang="en-AU" dirty="0" smtClean="0"/>
            </a:br>
            <a:r>
              <a:rPr lang="en-AU" dirty="0" smtClean="0"/>
              <a:t>				</a:t>
            </a:r>
            <a:endParaRPr lang="en-AU" dirty="0"/>
          </a:p>
        </p:txBody>
      </p:sp>
      <p:sp>
        <p:nvSpPr>
          <p:cNvPr id="4" name="Slide Number Placeholder 3"/>
          <p:cNvSpPr>
            <a:spLocks noGrp="1"/>
          </p:cNvSpPr>
          <p:nvPr>
            <p:ph type="sldNum" sz="quarter" idx="10"/>
          </p:nvPr>
        </p:nvSpPr>
        <p:spPr/>
        <p:txBody>
          <a:bodyPr/>
          <a:lstStyle/>
          <a:p>
            <a:fld id="{B3773318-6859-4B12-BF32-79229FDD0901}" type="slidenum">
              <a:rPr lang="en-AU" smtClean="0"/>
              <a:t>21</a:t>
            </a:fld>
            <a:endParaRPr lang="en-AU"/>
          </a:p>
        </p:txBody>
      </p:sp>
    </p:spTree>
    <p:extLst>
      <p:ext uri="{BB962C8B-B14F-4D97-AF65-F5344CB8AC3E}">
        <p14:creationId xmlns:p14="http://schemas.microsoft.com/office/powerpoint/2010/main" val="41380685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smtClean="0"/>
          </a:p>
          <a:p>
            <a:r>
              <a:rPr lang="en-AU" sz="1200" dirty="0" smtClean="0"/>
              <a:t>(EPL394)</a:t>
            </a:r>
          </a:p>
          <a:p>
            <a:r>
              <a:rPr lang="en-AU" sz="1200" dirty="0" smtClean="0"/>
              <a:t>Was Chris Schultz – resigned March 2019</a:t>
            </a:r>
            <a:endParaRPr lang="en-AU" dirty="0" smtClean="0"/>
          </a:p>
        </p:txBody>
      </p:sp>
      <p:sp>
        <p:nvSpPr>
          <p:cNvPr id="4" name="Slide Number Placeholder 3"/>
          <p:cNvSpPr>
            <a:spLocks noGrp="1"/>
          </p:cNvSpPr>
          <p:nvPr>
            <p:ph type="sldNum" sz="quarter" idx="10"/>
          </p:nvPr>
        </p:nvSpPr>
        <p:spPr/>
        <p:txBody>
          <a:bodyPr/>
          <a:lstStyle/>
          <a:p>
            <a:fld id="{B3773318-6859-4B12-BF32-79229FDD0901}" type="slidenum">
              <a:rPr lang="en-AU" smtClean="0"/>
              <a:t>22</a:t>
            </a:fld>
            <a:endParaRPr lang="en-AU"/>
          </a:p>
        </p:txBody>
      </p:sp>
    </p:spTree>
    <p:extLst>
      <p:ext uri="{BB962C8B-B14F-4D97-AF65-F5344CB8AC3E}">
        <p14:creationId xmlns:p14="http://schemas.microsoft.com/office/powerpoint/2010/main" val="36154766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dirty="0" smtClean="0"/>
              <a:t>Encrustations – capillary action salt deposits from mine discharge water</a:t>
            </a:r>
            <a:r>
              <a:rPr lang="en-AU" sz="1200" kern="1200" dirty="0" smtClean="0">
                <a:solidFill>
                  <a:schemeClr val="tx1"/>
                </a:solidFill>
                <a:effectLst/>
                <a:latin typeface="+mn-lt"/>
                <a:ea typeface="+mn-ea"/>
                <a:cs typeface="+mn-cs"/>
              </a:rPr>
              <a:t> </a:t>
            </a:r>
          </a:p>
          <a:p>
            <a:pPr lvl="0"/>
            <a:r>
              <a:rPr lang="en-AU" sz="1200" kern="1200" dirty="0" smtClean="0">
                <a:solidFill>
                  <a:schemeClr val="tx1"/>
                </a:solidFill>
                <a:effectLst/>
                <a:latin typeface="+mn-lt"/>
                <a:ea typeface="+mn-ea"/>
                <a:cs typeface="+mn-cs"/>
              </a:rPr>
              <a:t>SL – 12,850 tonnes 2012-2016</a:t>
            </a:r>
          </a:p>
          <a:p>
            <a:r>
              <a:rPr lang="en-AU" dirty="0" smtClean="0"/>
              <a:t>UCML disposed of over 3, 000 tonnes of salt in 2017. into the Goulburn River.</a:t>
            </a:r>
          </a:p>
          <a:p>
            <a:r>
              <a:rPr lang="en-AU" dirty="0" smtClean="0"/>
              <a:t>The salt is directly activated by mining operations. </a:t>
            </a:r>
          </a:p>
          <a:p>
            <a:endParaRPr lang="en-AU" dirty="0"/>
          </a:p>
        </p:txBody>
      </p:sp>
      <p:sp>
        <p:nvSpPr>
          <p:cNvPr id="4" name="Slide Number Placeholder 3"/>
          <p:cNvSpPr>
            <a:spLocks noGrp="1"/>
          </p:cNvSpPr>
          <p:nvPr>
            <p:ph type="sldNum" sz="quarter" idx="10"/>
          </p:nvPr>
        </p:nvSpPr>
        <p:spPr/>
        <p:txBody>
          <a:bodyPr/>
          <a:lstStyle/>
          <a:p>
            <a:fld id="{B3773318-6859-4B12-BF32-79229FDD0901}" type="slidenum">
              <a:rPr lang="en-AU" smtClean="0"/>
              <a:t>23</a:t>
            </a:fld>
            <a:endParaRPr lang="en-AU"/>
          </a:p>
        </p:txBody>
      </p:sp>
    </p:spTree>
    <p:extLst>
      <p:ext uri="{BB962C8B-B14F-4D97-AF65-F5344CB8AC3E}">
        <p14:creationId xmlns:p14="http://schemas.microsoft.com/office/powerpoint/2010/main" val="2466699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smtClean="0"/>
          </a:p>
          <a:p>
            <a:r>
              <a:rPr lang="en-AU" dirty="0" smtClean="0"/>
              <a:t>Raises many questions about the potential interaction between the East pit and the River?</a:t>
            </a:r>
          </a:p>
        </p:txBody>
      </p:sp>
      <p:sp>
        <p:nvSpPr>
          <p:cNvPr id="4" name="Slide Number Placeholder 3"/>
          <p:cNvSpPr>
            <a:spLocks noGrp="1"/>
          </p:cNvSpPr>
          <p:nvPr>
            <p:ph type="sldNum" sz="quarter" idx="10"/>
          </p:nvPr>
        </p:nvSpPr>
        <p:spPr/>
        <p:txBody>
          <a:bodyPr/>
          <a:lstStyle/>
          <a:p>
            <a:fld id="{B3773318-6859-4B12-BF32-79229FDD0901}" type="slidenum">
              <a:rPr lang="en-AU" smtClean="0"/>
              <a:t>24</a:t>
            </a:fld>
            <a:endParaRPr lang="en-AU"/>
          </a:p>
        </p:txBody>
      </p:sp>
    </p:spTree>
    <p:extLst>
      <p:ext uri="{BB962C8B-B14F-4D97-AF65-F5344CB8AC3E}">
        <p14:creationId xmlns:p14="http://schemas.microsoft.com/office/powerpoint/2010/main" val="3615476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smtClean="0">
                <a:latin typeface="Arial" panose="020B0604020202020204" pitchFamily="34" charset="0"/>
              </a:rPr>
              <a:t>Basing flow patterns at Ulan on intermittent gauged data at Coggan and Sandy Hollow 100s kms downstream is flawed</a:t>
            </a:r>
            <a:r>
              <a:rPr lang="en-AU" dirty="0" smtClean="0"/>
              <a:t>.</a:t>
            </a:r>
          </a:p>
          <a:p>
            <a:r>
              <a:rPr lang="en-AU" sz="1200" dirty="0" smtClean="0"/>
              <a:t>connectivity with the river through the alluvium has occurred previously when water levels rose. </a:t>
            </a:r>
          </a:p>
          <a:p>
            <a:r>
              <a:rPr lang="en-AU" sz="1200" dirty="0" smtClean="0"/>
              <a:t>Disposal should to an area separate from the groundwater system. </a:t>
            </a:r>
            <a:endParaRPr lang="en-AU" dirty="0" smtClean="0"/>
          </a:p>
        </p:txBody>
      </p:sp>
      <p:sp>
        <p:nvSpPr>
          <p:cNvPr id="4" name="Slide Number Placeholder 3"/>
          <p:cNvSpPr>
            <a:spLocks noGrp="1"/>
          </p:cNvSpPr>
          <p:nvPr>
            <p:ph type="sldNum" sz="quarter" idx="10"/>
          </p:nvPr>
        </p:nvSpPr>
        <p:spPr/>
        <p:txBody>
          <a:bodyPr/>
          <a:lstStyle/>
          <a:p>
            <a:fld id="{B3773318-6859-4B12-BF32-79229FDD0901}" type="slidenum">
              <a:rPr lang="en-AU" smtClean="0"/>
              <a:t>25</a:t>
            </a:fld>
            <a:endParaRPr lang="en-AU"/>
          </a:p>
        </p:txBody>
      </p:sp>
    </p:spTree>
    <p:extLst>
      <p:ext uri="{BB962C8B-B14F-4D97-AF65-F5344CB8AC3E}">
        <p14:creationId xmlns:p14="http://schemas.microsoft.com/office/powerpoint/2010/main" val="37541621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For IPC – to see photos of the Drip &amp; Corner gorge</a:t>
            </a:r>
            <a:endParaRPr lang="en-AU" dirty="0"/>
          </a:p>
        </p:txBody>
      </p:sp>
      <p:sp>
        <p:nvSpPr>
          <p:cNvPr id="4" name="Slide Number Placeholder 3"/>
          <p:cNvSpPr>
            <a:spLocks noGrp="1"/>
          </p:cNvSpPr>
          <p:nvPr>
            <p:ph type="sldNum" sz="quarter" idx="10"/>
          </p:nvPr>
        </p:nvSpPr>
        <p:spPr/>
        <p:txBody>
          <a:bodyPr/>
          <a:lstStyle/>
          <a:p>
            <a:fld id="{B3773318-6859-4B12-BF32-79229FDD0901}" type="slidenum">
              <a:rPr lang="en-AU" smtClean="0"/>
              <a:t>26</a:t>
            </a:fld>
            <a:endParaRPr lang="en-AU"/>
          </a:p>
        </p:txBody>
      </p:sp>
    </p:spTree>
    <p:extLst>
      <p:ext uri="{BB962C8B-B14F-4D97-AF65-F5344CB8AC3E}">
        <p14:creationId xmlns:p14="http://schemas.microsoft.com/office/powerpoint/2010/main" val="14951769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3773318-6859-4B12-BF32-79229FDD0901}" type="slidenum">
              <a:rPr lang="en-AU" smtClean="0"/>
              <a:t>27</a:t>
            </a:fld>
            <a:endParaRPr lang="en-AU"/>
          </a:p>
        </p:txBody>
      </p:sp>
    </p:spTree>
    <p:extLst>
      <p:ext uri="{BB962C8B-B14F-4D97-AF65-F5344CB8AC3E}">
        <p14:creationId xmlns:p14="http://schemas.microsoft.com/office/powerpoint/2010/main" val="34164317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kern="1200" dirty="0" smtClean="0">
                <a:solidFill>
                  <a:schemeClr val="tx1"/>
                </a:solidFill>
                <a:effectLst/>
                <a:latin typeface="+mn-lt"/>
                <a:ea typeface="+mn-ea"/>
                <a:cs typeface="+mn-cs"/>
              </a:rPr>
              <a:t>Removal alluvial flats and connection with river</a:t>
            </a:r>
          </a:p>
          <a:p>
            <a:pPr lvl="0"/>
            <a:r>
              <a:rPr lang="en-AU" sz="1200" kern="1200" dirty="0" smtClean="0">
                <a:solidFill>
                  <a:schemeClr val="tx1"/>
                </a:solidFill>
                <a:effectLst/>
                <a:latin typeface="+mn-lt"/>
                <a:ea typeface="+mn-ea"/>
                <a:cs typeface="+mn-cs"/>
              </a:rPr>
              <a:t>Lowering of alluvial GW – 3-40 meters – yield &lt; 10 - 1 L/s</a:t>
            </a:r>
          </a:p>
          <a:p>
            <a:pPr lvl="0"/>
            <a:r>
              <a:rPr lang="en-AU" sz="1200" kern="1200" dirty="0" smtClean="0">
                <a:solidFill>
                  <a:schemeClr val="tx1"/>
                </a:solidFill>
                <a:effectLst/>
                <a:latin typeface="+mn-lt"/>
                <a:ea typeface="+mn-ea"/>
                <a:cs typeface="+mn-cs"/>
              </a:rPr>
              <a:t>UG expansion in NW – fractured porous rock GW</a:t>
            </a:r>
          </a:p>
          <a:p>
            <a:pPr lvl="0"/>
            <a:r>
              <a:rPr lang="en-AU" sz="1200" kern="1200" dirty="0" smtClean="0">
                <a:solidFill>
                  <a:schemeClr val="tx1"/>
                </a:solidFill>
                <a:effectLst/>
                <a:latin typeface="+mn-lt"/>
                <a:ea typeface="+mn-ea"/>
                <a:cs typeface="+mn-cs"/>
              </a:rPr>
              <a:t>Increasing Water surplus – discharge EC only limited after 2006</a:t>
            </a:r>
          </a:p>
          <a:p>
            <a:pPr>
              <a:spcAft>
                <a:spcPts val="0"/>
              </a:spcAft>
            </a:pPr>
            <a:r>
              <a:rPr lang="en-AU" sz="1600" dirty="0" smtClean="0">
                <a:effectLst/>
                <a:latin typeface="Times New Roman"/>
                <a:ea typeface="Times New Roman"/>
              </a:rPr>
              <a:t>Elevated levels of salinity have been recorded in the sediments along the base of the diversion channel.</a:t>
            </a:r>
            <a:r>
              <a:rPr lang="en-AU" dirty="0" smtClean="0">
                <a:effectLst/>
              </a:rPr>
              <a:t> Unexplained spikes in EC levels</a:t>
            </a:r>
          </a:p>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UCML </a:t>
            </a:r>
            <a:r>
              <a:rPr lang="en-AU" sz="1200" kern="1200" baseline="0" dirty="0" smtClean="0">
                <a:solidFill>
                  <a:schemeClr val="tx1"/>
                </a:solidFill>
                <a:effectLst/>
                <a:latin typeface="+mn-lt"/>
                <a:ea typeface="+mn-ea"/>
                <a:cs typeface="+mn-cs"/>
              </a:rPr>
              <a:t> GW inflows </a:t>
            </a:r>
            <a:r>
              <a:rPr lang="en-AU" sz="1200" kern="1200" dirty="0" smtClean="0">
                <a:solidFill>
                  <a:schemeClr val="tx1"/>
                </a:solidFill>
                <a:effectLst/>
                <a:latin typeface="+mn-lt"/>
                <a:ea typeface="+mn-ea"/>
                <a:cs typeface="+mn-cs"/>
              </a:rPr>
              <a:t>480 ML in 1988, 1020 ML in 1995 and 6,800 ML/year in 2014 </a:t>
            </a:r>
            <a:br>
              <a:rPr lang="en-AU" sz="1200" kern="1200" dirty="0" smtClean="0">
                <a:solidFill>
                  <a:schemeClr val="tx1"/>
                </a:solidFill>
                <a:effectLst/>
                <a:latin typeface="+mn-lt"/>
                <a:ea typeface="+mn-ea"/>
                <a:cs typeface="+mn-cs"/>
              </a:rPr>
            </a:br>
            <a:r>
              <a:rPr lang="en-AU" sz="1200" kern="1200" dirty="0" smtClean="0">
                <a:solidFill>
                  <a:schemeClr val="tx1"/>
                </a:solidFill>
                <a:effectLst/>
                <a:latin typeface="+mn-lt"/>
                <a:ea typeface="+mn-ea"/>
                <a:cs typeface="+mn-cs"/>
              </a:rPr>
              <a:t>(Table 2</a:t>
            </a:r>
            <a:r>
              <a:rPr lang="en-US" sz="1200" b="1" kern="1200" dirty="0" smtClean="0">
                <a:solidFill>
                  <a:schemeClr val="tx1"/>
                </a:solidFill>
                <a:effectLst/>
                <a:latin typeface="+mn-lt"/>
                <a:ea typeface="+mn-ea"/>
                <a:cs typeface="+mn-cs"/>
              </a:rPr>
              <a:t>.</a:t>
            </a:r>
            <a:r>
              <a:rPr lang="en-AU" sz="1200" kern="1200" dirty="0" smtClean="0">
                <a:solidFill>
                  <a:schemeClr val="tx1"/>
                </a:solidFill>
                <a:effectLst/>
                <a:latin typeface="+mn-lt"/>
                <a:ea typeface="+mn-ea"/>
                <a:cs typeface="+mn-cs"/>
              </a:rPr>
              <a:t>). The increasing water-make is coming from the fractured, porous rock groundwater system in the Permo-Triassic strata</a:t>
            </a:r>
            <a:r>
              <a:rPr lang="en-AU" dirty="0" smtClean="0">
                <a:effectLst/>
              </a:rPr>
              <a:t> </a:t>
            </a:r>
            <a:r>
              <a:rPr lang="en-AU" sz="1200" kern="1200" dirty="0" smtClean="0">
                <a:solidFill>
                  <a:schemeClr val="tx1"/>
                </a:solidFill>
                <a:effectLst/>
                <a:latin typeface="+mn-lt"/>
                <a:ea typeface="+mn-ea"/>
                <a:cs typeface="+mn-cs"/>
              </a:rPr>
              <a:t>Mine modelling predicts water make will reach 10,220 ML/year in 2023.</a:t>
            </a:r>
          </a:p>
          <a:p>
            <a:pPr>
              <a:spcAft>
                <a:spcPts val="0"/>
              </a:spcAft>
            </a:pPr>
            <a:r>
              <a:rPr lang="en-AU" dirty="0" smtClean="0">
                <a:effectLst/>
              </a:rPr>
              <a:t/>
            </a:r>
            <a:br>
              <a:rPr lang="en-AU" dirty="0" smtClean="0">
                <a:effectLst/>
              </a:rPr>
            </a:br>
            <a:endParaRPr lang="en-AU" dirty="0" smtClean="0">
              <a:effectLst/>
            </a:endParaRPr>
          </a:p>
          <a:p>
            <a:pPr>
              <a:spcAft>
                <a:spcPts val="0"/>
              </a:spcAft>
            </a:pPr>
            <a:r>
              <a:rPr lang="en-AU" sz="1200" dirty="0" smtClean="0">
                <a:effectLst/>
                <a:latin typeface="Helvetica"/>
                <a:ea typeface="Times New Roman"/>
                <a:cs typeface="Times New Roman"/>
              </a:rPr>
              <a:t>UCML March CCC &amp; December 2018 Community Consultation Committee meeting, UCML Environment Manager comments,  33,000 EC in soils associated with the GRD</a:t>
            </a:r>
          </a:p>
          <a:p>
            <a:pPr>
              <a:spcAft>
                <a:spcPts val="0"/>
              </a:spcAft>
            </a:pPr>
            <a:endParaRPr lang="en-AU" sz="1200" dirty="0">
              <a:effectLst/>
              <a:latin typeface="Helvetica"/>
              <a:ea typeface="Times New Roman"/>
              <a:cs typeface="Times New Roman"/>
            </a:endParaRPr>
          </a:p>
        </p:txBody>
      </p:sp>
      <p:sp>
        <p:nvSpPr>
          <p:cNvPr id="4" name="Slide Number Placeholder 3"/>
          <p:cNvSpPr>
            <a:spLocks noGrp="1"/>
          </p:cNvSpPr>
          <p:nvPr>
            <p:ph type="sldNum" sz="quarter" idx="10"/>
          </p:nvPr>
        </p:nvSpPr>
        <p:spPr/>
        <p:txBody>
          <a:bodyPr/>
          <a:lstStyle/>
          <a:p>
            <a:fld id="{B3773318-6859-4B12-BF32-79229FDD0901}" type="slidenum">
              <a:rPr lang="en-AU" smtClean="0"/>
              <a:t>28</a:t>
            </a:fld>
            <a:endParaRPr lang="en-AU"/>
          </a:p>
        </p:txBody>
      </p:sp>
    </p:spTree>
    <p:extLst>
      <p:ext uri="{BB962C8B-B14F-4D97-AF65-F5344CB8AC3E}">
        <p14:creationId xmlns:p14="http://schemas.microsoft.com/office/powerpoint/2010/main" val="1919395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Ulan Coal Mine has not proven that the groundwater system that feeds The Drip GDE will not be affected by the long term depressurisation of the regional groundwater system that includes mining in the MOD 4 which will extend the length of time that the groundwater will be drawdown beneath UG3</a:t>
            </a:r>
            <a:endParaRPr lang="en-AU" dirty="0"/>
          </a:p>
        </p:txBody>
      </p:sp>
      <p:sp>
        <p:nvSpPr>
          <p:cNvPr id="4" name="Slide Number Placeholder 3"/>
          <p:cNvSpPr>
            <a:spLocks noGrp="1"/>
          </p:cNvSpPr>
          <p:nvPr>
            <p:ph type="sldNum" sz="quarter" idx="10"/>
          </p:nvPr>
        </p:nvSpPr>
        <p:spPr/>
        <p:txBody>
          <a:bodyPr/>
          <a:lstStyle/>
          <a:p>
            <a:fld id="{B3773318-6859-4B12-BF32-79229FDD0901}" type="slidenum">
              <a:rPr lang="en-AU" smtClean="0"/>
              <a:t>3</a:t>
            </a:fld>
            <a:endParaRPr lang="en-AU"/>
          </a:p>
        </p:txBody>
      </p:sp>
    </p:spTree>
    <p:extLst>
      <p:ext uri="{BB962C8B-B14F-4D97-AF65-F5344CB8AC3E}">
        <p14:creationId xmlns:p14="http://schemas.microsoft.com/office/powerpoint/2010/main" val="1031339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dirty="0" smtClean="0">
                <a:solidFill>
                  <a:srgbClr val="464653"/>
                </a:solidFill>
                <a:ea typeface="+mj-ea"/>
                <a:cs typeface="+mj-cs"/>
              </a:rPr>
              <a:t>65 km2 open cut and 124 km2 underground</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dirty="0" smtClean="0">
              <a:solidFill>
                <a:srgbClr val="464653"/>
              </a:solidFill>
              <a:latin typeface="+mn-lt"/>
              <a:ea typeface="+mj-ea"/>
              <a:cs typeface="+mj-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dirty="0" smtClean="0">
                <a:latin typeface="+mn-lt"/>
              </a:rPr>
              <a:t>Goulburn River travels 225 kms to Hunter River</a:t>
            </a:r>
          </a:p>
          <a:p>
            <a:endParaRPr lang="en-AU" dirty="0"/>
          </a:p>
        </p:txBody>
      </p:sp>
      <p:sp>
        <p:nvSpPr>
          <p:cNvPr id="4" name="Slide Number Placeholder 3"/>
          <p:cNvSpPr>
            <a:spLocks noGrp="1"/>
          </p:cNvSpPr>
          <p:nvPr>
            <p:ph type="sldNum" sz="quarter" idx="10"/>
          </p:nvPr>
        </p:nvSpPr>
        <p:spPr/>
        <p:txBody>
          <a:bodyPr/>
          <a:lstStyle/>
          <a:p>
            <a:fld id="{B3773318-6859-4B12-BF32-79229FDD0901}" type="slidenum">
              <a:rPr lang="en-AU" smtClean="0"/>
              <a:t>4</a:t>
            </a:fld>
            <a:endParaRPr lang="en-AU"/>
          </a:p>
        </p:txBody>
      </p:sp>
    </p:spTree>
    <p:extLst>
      <p:ext uri="{BB962C8B-B14F-4D97-AF65-F5344CB8AC3E}">
        <p14:creationId xmlns:p14="http://schemas.microsoft.com/office/powerpoint/2010/main" val="1254891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Source:</a:t>
            </a:r>
            <a:r>
              <a:rPr lang="en-AU" baseline="0" dirty="0" smtClean="0"/>
              <a:t> Woodward-Clyde 1995 Water Management Study Figure 2.2 ULAN COAL Mining Lease Application No. 80</a:t>
            </a:r>
          </a:p>
          <a:p>
            <a:endParaRPr lang="en-AU" baseline="0" dirty="0" smtClean="0"/>
          </a:p>
          <a:p>
            <a:r>
              <a:rPr lang="en-AU" baseline="0" dirty="0" smtClean="0"/>
              <a:t>Groundwater levels were  400 mAHD – adjacent to the river and flow was to the river</a:t>
            </a:r>
            <a:endParaRPr lang="en-AU" dirty="0"/>
          </a:p>
        </p:txBody>
      </p:sp>
      <p:sp>
        <p:nvSpPr>
          <p:cNvPr id="4" name="Slide Number Placeholder 3"/>
          <p:cNvSpPr>
            <a:spLocks noGrp="1"/>
          </p:cNvSpPr>
          <p:nvPr>
            <p:ph type="sldNum" sz="quarter" idx="10"/>
          </p:nvPr>
        </p:nvSpPr>
        <p:spPr/>
        <p:txBody>
          <a:bodyPr/>
          <a:lstStyle/>
          <a:p>
            <a:fld id="{B3773318-6859-4B12-BF32-79229FDD0901}" type="slidenum">
              <a:rPr lang="en-AU" smtClean="0"/>
              <a:t>5</a:t>
            </a:fld>
            <a:endParaRPr lang="en-AU"/>
          </a:p>
        </p:txBody>
      </p:sp>
    </p:spTree>
    <p:extLst>
      <p:ext uri="{BB962C8B-B14F-4D97-AF65-F5344CB8AC3E}">
        <p14:creationId xmlns:p14="http://schemas.microsoft.com/office/powerpoint/2010/main" val="2112456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Loss of base flow to river</a:t>
            </a:r>
          </a:p>
          <a:p>
            <a:endParaRPr lang="en-AU" dirty="0" smtClean="0"/>
          </a:p>
          <a:p>
            <a:r>
              <a:rPr lang="en-AU" dirty="0" smtClean="0"/>
              <a:t>GW</a:t>
            </a:r>
            <a:r>
              <a:rPr lang="en-AU" baseline="0" dirty="0" smtClean="0"/>
              <a:t> levels remain suppressed, they cannot be allowed to recover until mining ceases.</a:t>
            </a:r>
            <a:endParaRPr lang="en-AU" dirty="0"/>
          </a:p>
        </p:txBody>
      </p:sp>
      <p:sp>
        <p:nvSpPr>
          <p:cNvPr id="4" name="Slide Number Placeholder 3"/>
          <p:cNvSpPr>
            <a:spLocks noGrp="1"/>
          </p:cNvSpPr>
          <p:nvPr>
            <p:ph type="sldNum" sz="quarter" idx="10"/>
          </p:nvPr>
        </p:nvSpPr>
        <p:spPr/>
        <p:txBody>
          <a:bodyPr/>
          <a:lstStyle/>
          <a:p>
            <a:fld id="{B3773318-6859-4B12-BF32-79229FDD0901}" type="slidenum">
              <a:rPr lang="en-AU" smtClean="0"/>
              <a:t>6</a:t>
            </a:fld>
            <a:endParaRPr lang="en-AU"/>
          </a:p>
        </p:txBody>
      </p:sp>
    </p:spTree>
    <p:extLst>
      <p:ext uri="{BB962C8B-B14F-4D97-AF65-F5344CB8AC3E}">
        <p14:creationId xmlns:p14="http://schemas.microsoft.com/office/powerpoint/2010/main" val="3599593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Regional groundwater levels should be allowed to recover at the soonest opportunity.</a:t>
            </a:r>
          </a:p>
          <a:p>
            <a:r>
              <a:rPr lang="en-AU" dirty="0" smtClean="0"/>
              <a:t> further delay in the recovery of groundwater levels and restoration of river base flows</a:t>
            </a:r>
            <a:endParaRPr lang="en-AU" dirty="0"/>
          </a:p>
        </p:txBody>
      </p:sp>
      <p:sp>
        <p:nvSpPr>
          <p:cNvPr id="4" name="Slide Number Placeholder 3"/>
          <p:cNvSpPr>
            <a:spLocks noGrp="1"/>
          </p:cNvSpPr>
          <p:nvPr>
            <p:ph type="sldNum" sz="quarter" idx="10"/>
          </p:nvPr>
        </p:nvSpPr>
        <p:spPr/>
        <p:txBody>
          <a:bodyPr/>
          <a:lstStyle/>
          <a:p>
            <a:fld id="{B3773318-6859-4B12-BF32-79229FDD0901}" type="slidenum">
              <a:rPr lang="en-AU" smtClean="0"/>
              <a:t>7</a:t>
            </a:fld>
            <a:endParaRPr lang="en-AU"/>
          </a:p>
        </p:txBody>
      </p:sp>
    </p:spTree>
    <p:extLst>
      <p:ext uri="{BB962C8B-B14F-4D97-AF65-F5344CB8AC3E}">
        <p14:creationId xmlns:p14="http://schemas.microsoft.com/office/powerpoint/2010/main" val="461670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Position of groundwater divide  (red ) as opposed to the Great Dividing Range (Green)</a:t>
            </a:r>
          </a:p>
          <a:p>
            <a:r>
              <a:rPr lang="en-AU" dirty="0" smtClean="0"/>
              <a:t>Pink is direction of GW flows  (hydraulic gradient) – GW</a:t>
            </a:r>
            <a:r>
              <a:rPr lang="en-AU" baseline="0" dirty="0" smtClean="0"/>
              <a:t> </a:t>
            </a:r>
            <a:r>
              <a:rPr lang="en-AU" dirty="0" smtClean="0"/>
              <a:t>contours</a:t>
            </a:r>
          </a:p>
          <a:p>
            <a:endParaRPr lang="en-AU" dirty="0" smtClean="0"/>
          </a:p>
          <a:p>
            <a:r>
              <a:rPr lang="en-AU" dirty="0" smtClean="0"/>
              <a:t>As you can see this map  shows that most of the GW would have originally reported to the Goulburn River.</a:t>
            </a:r>
          </a:p>
          <a:p>
            <a:r>
              <a:rPr lang="en-AU" dirty="0" smtClean="0"/>
              <a:t>It is unclear how mine modelling handles this inconsistency. When considering the true impacts to the Goulburn River</a:t>
            </a:r>
            <a:r>
              <a:rPr lang="en-AU" baseline="0" dirty="0" smtClean="0"/>
              <a:t> </a:t>
            </a:r>
            <a:r>
              <a:rPr lang="en-AU" dirty="0" smtClean="0"/>
              <a:t>system.  It appears </a:t>
            </a:r>
            <a:r>
              <a:rPr lang="en-AU" baseline="0" dirty="0" smtClean="0"/>
              <a:t>reality has been ignored</a:t>
            </a:r>
            <a:endParaRPr lang="en-AU" dirty="0" smtClean="0"/>
          </a:p>
          <a:p>
            <a:r>
              <a:rPr lang="en-AU" dirty="0" smtClean="0"/>
              <a:t>The take from the G R Extraction Management Unit is clearly underestimated</a:t>
            </a:r>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sz="1200" b="1" kern="1200" dirty="0" smtClean="0">
                <a:solidFill>
                  <a:schemeClr val="tx1"/>
                </a:solidFill>
                <a:effectLst/>
                <a:latin typeface="+mn-lt"/>
                <a:ea typeface="+mn-ea"/>
                <a:cs typeface="+mn-cs"/>
              </a:rPr>
              <a:t>5.1.6</a:t>
            </a:r>
            <a:r>
              <a:rPr lang="en-AU" sz="1200" kern="1200" dirty="0" smtClean="0">
                <a:solidFill>
                  <a:schemeClr val="tx1"/>
                </a:solidFill>
                <a:effectLst/>
                <a:latin typeface="+mn-lt"/>
                <a:ea typeface="+mn-ea"/>
                <a:cs typeface="+mn-cs"/>
              </a:rPr>
              <a:t>. Groundwater above Ulan West and UG3 original</a:t>
            </a:r>
            <a:r>
              <a:rPr lang="en-AU"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 hydraulic</a:t>
            </a:r>
            <a:r>
              <a:rPr lang="en-AU" sz="1200" kern="1200" baseline="0" dirty="0" smtClean="0">
                <a:solidFill>
                  <a:schemeClr val="tx1"/>
                </a:solidFill>
                <a:effectLst/>
                <a:latin typeface="+mn-lt"/>
                <a:ea typeface="+mn-ea"/>
                <a:cs typeface="+mn-cs"/>
              </a:rPr>
              <a:t> gradient is </a:t>
            </a:r>
            <a:r>
              <a:rPr lang="en-AU" sz="1200" kern="1200" dirty="0" smtClean="0">
                <a:solidFill>
                  <a:schemeClr val="tx1"/>
                </a:solidFill>
                <a:effectLst/>
                <a:latin typeface="+mn-lt"/>
                <a:ea typeface="+mn-ea"/>
                <a:cs typeface="+mn-cs"/>
              </a:rPr>
              <a:t>to the Goulburn River. </a:t>
            </a:r>
            <a:br>
              <a:rPr lang="en-AU" sz="1200" kern="1200" dirty="0" smtClean="0">
                <a:solidFill>
                  <a:schemeClr val="tx1"/>
                </a:solidFill>
                <a:effectLst/>
                <a:latin typeface="+mn-lt"/>
                <a:ea typeface="+mn-ea"/>
                <a:cs typeface="+mn-cs"/>
              </a:rPr>
            </a:br>
            <a:r>
              <a:rPr lang="en-AU" sz="1200" kern="1200" dirty="0" smtClean="0">
                <a:solidFill>
                  <a:schemeClr val="tx1"/>
                </a:solidFill>
                <a:effectLst/>
                <a:latin typeface="+mn-lt"/>
                <a:ea typeface="+mn-ea"/>
                <a:cs typeface="+mn-cs"/>
              </a:rPr>
              <a:t>This system extends further to the west than the Great Dividing Range. </a:t>
            </a:r>
            <a:br>
              <a:rPr lang="en-AU" sz="1200" kern="1200" dirty="0" smtClean="0">
                <a:solidFill>
                  <a:schemeClr val="tx1"/>
                </a:solidFill>
                <a:effectLst/>
                <a:latin typeface="+mn-lt"/>
                <a:ea typeface="+mn-ea"/>
                <a:cs typeface="+mn-cs"/>
              </a:rPr>
            </a:br>
            <a:r>
              <a:rPr lang="en-AU" sz="1200" kern="1200" dirty="0" smtClean="0">
                <a:solidFill>
                  <a:schemeClr val="tx1"/>
                </a:solidFill>
                <a:effectLst/>
                <a:latin typeface="+mn-lt"/>
                <a:ea typeface="+mn-ea"/>
                <a:cs typeface="+mn-cs"/>
              </a:rPr>
              <a:t>Underground mining in this area has distorted GW flows than previously flowed towards the river. This affects the estimated loss of base flows to Goulburn River (aside from the licensing requirements under WSPs).</a:t>
            </a:r>
          </a:p>
          <a:p>
            <a:endParaRPr lang="en-AU" dirty="0" smtClean="0"/>
          </a:p>
          <a:p>
            <a:endParaRPr lang="en-AU" dirty="0" smtClean="0"/>
          </a:p>
          <a:p>
            <a:r>
              <a:rPr lang="en-AU" dirty="0" smtClean="0"/>
              <a:t>Source: Appendix 3 Groundwater Assessment –  Modifications to Ulan West Mine Plan 2015 – Mackie Environmental Research</a:t>
            </a:r>
            <a:endParaRPr lang="en-AU" dirty="0"/>
          </a:p>
        </p:txBody>
      </p:sp>
      <p:sp>
        <p:nvSpPr>
          <p:cNvPr id="4" name="Slide Number Placeholder 3"/>
          <p:cNvSpPr>
            <a:spLocks noGrp="1"/>
          </p:cNvSpPr>
          <p:nvPr>
            <p:ph type="sldNum" sz="quarter" idx="10"/>
          </p:nvPr>
        </p:nvSpPr>
        <p:spPr/>
        <p:txBody>
          <a:bodyPr/>
          <a:lstStyle/>
          <a:p>
            <a:fld id="{B3773318-6859-4B12-BF32-79229FDD0901}" type="slidenum">
              <a:rPr lang="en-AU" smtClean="0"/>
              <a:t>8</a:t>
            </a:fld>
            <a:endParaRPr lang="en-AU"/>
          </a:p>
        </p:txBody>
      </p:sp>
    </p:spTree>
    <p:extLst>
      <p:ext uri="{BB962C8B-B14F-4D97-AF65-F5344CB8AC3E}">
        <p14:creationId xmlns:p14="http://schemas.microsoft.com/office/powerpoint/2010/main" val="2393962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p. 13 &amp; p. 20  App D – Ulan Continued Operations – MOD 4 EA</a:t>
            </a:r>
            <a:r>
              <a:rPr lang="en-AU" baseline="0" dirty="0" smtClean="0"/>
              <a:t> - </a:t>
            </a:r>
            <a:r>
              <a:rPr lang="en-AU" dirty="0" smtClean="0"/>
              <a:t>SCT Operations</a:t>
            </a:r>
          </a:p>
          <a:p>
            <a:r>
              <a:rPr lang="en-AU" dirty="0" err="1" smtClean="0"/>
              <a:t>RtS</a:t>
            </a:r>
            <a:r>
              <a:rPr lang="en-AU" dirty="0" smtClean="0"/>
              <a:t> Peer Review – App c KA p.7</a:t>
            </a:r>
          </a:p>
          <a:p>
            <a:endParaRPr lang="en-AU" dirty="0" smtClean="0"/>
          </a:p>
          <a:p>
            <a:r>
              <a:rPr lang="en-AU" dirty="0" smtClean="0"/>
              <a:t>Already occurred over mined LW panels causing a loss of base flow in river.</a:t>
            </a:r>
          </a:p>
          <a:p>
            <a:r>
              <a:rPr lang="en-AU" dirty="0" smtClean="0"/>
              <a:t>And will also happen over Moolarben UG4</a:t>
            </a:r>
            <a:endParaRPr lang="en-AU" dirty="0"/>
          </a:p>
        </p:txBody>
      </p:sp>
      <p:sp>
        <p:nvSpPr>
          <p:cNvPr id="4" name="Slide Number Placeholder 3"/>
          <p:cNvSpPr>
            <a:spLocks noGrp="1"/>
          </p:cNvSpPr>
          <p:nvPr>
            <p:ph type="sldNum" sz="quarter" idx="10"/>
          </p:nvPr>
        </p:nvSpPr>
        <p:spPr/>
        <p:txBody>
          <a:bodyPr/>
          <a:lstStyle/>
          <a:p>
            <a:fld id="{B3773318-6859-4B12-BF32-79229FDD0901}" type="slidenum">
              <a:rPr lang="en-AU" smtClean="0"/>
              <a:t>9</a:t>
            </a:fld>
            <a:endParaRPr lang="en-AU"/>
          </a:p>
        </p:txBody>
      </p:sp>
    </p:spTree>
    <p:extLst>
      <p:ext uri="{BB962C8B-B14F-4D97-AF65-F5344CB8AC3E}">
        <p14:creationId xmlns:p14="http://schemas.microsoft.com/office/powerpoint/2010/main" val="2846076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2F8ABADC-6229-4582-8EDA-06B22407AE89}" type="datetime1">
              <a:rPr lang="en-AU" smtClean="0"/>
              <a:t>18/06/2019</a:t>
            </a:fld>
            <a:endParaRPr lang="en-AU"/>
          </a:p>
        </p:txBody>
      </p:sp>
      <p:sp>
        <p:nvSpPr>
          <p:cNvPr id="17" name="Footer Placeholder 16"/>
          <p:cNvSpPr>
            <a:spLocks noGrp="1"/>
          </p:cNvSpPr>
          <p:nvPr>
            <p:ph type="ftr" sz="quarter" idx="11"/>
          </p:nvPr>
        </p:nvSpPr>
        <p:spPr>
          <a:xfrm>
            <a:off x="2898648" y="6355080"/>
            <a:ext cx="3474720" cy="365760"/>
          </a:xfrm>
        </p:spPr>
        <p:txBody>
          <a:bodyPr/>
          <a:lstStyle/>
          <a:p>
            <a:endParaRPr lang="en-AU"/>
          </a:p>
        </p:txBody>
      </p:sp>
      <p:sp>
        <p:nvSpPr>
          <p:cNvPr id="29" name="Slide Number Placeholder 28"/>
          <p:cNvSpPr>
            <a:spLocks noGrp="1"/>
          </p:cNvSpPr>
          <p:nvPr>
            <p:ph type="sldNum" sz="quarter" idx="12"/>
          </p:nvPr>
        </p:nvSpPr>
        <p:spPr>
          <a:xfrm>
            <a:off x="1216152" y="6355080"/>
            <a:ext cx="1219200" cy="365760"/>
          </a:xfrm>
        </p:spPr>
        <p:txBody>
          <a:bodyPr/>
          <a:lstStyle/>
          <a:p>
            <a:fld id="{4BD9F766-BD54-4DAC-9861-FCE2039A8FD4}" type="slidenum">
              <a:rPr lang="en-AU" smtClean="0"/>
              <a:t>‹#›</a:t>
            </a:fld>
            <a:endParaRPr lang="en-AU"/>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91296C4-962F-49A7-B984-B1A1325ADEC8}" type="datetime1">
              <a:rPr lang="en-AU" smtClean="0"/>
              <a:t>18/06/2019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BD9F766-BD54-4DAC-9861-FCE2039A8FD4}" type="slidenum">
              <a:rPr lang="en-AU" smtClean="0"/>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58012B8-E075-49CD-861E-F0B1019B874C}" type="datetime1">
              <a:rPr lang="en-AU" smtClean="0"/>
              <a:t>18/06/2019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BD9F766-BD54-4DAC-9861-FCE2039A8FD4}" type="slidenum">
              <a:rPr lang="en-AU" smtClean="0"/>
              <a:t>‹#›</a:t>
            </a:fld>
            <a:endParaRPr lang="en-AU"/>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26B06B79-0C1D-4185-BA63-60DE757E1E31}" type="datetime1">
              <a:rPr lang="en-AU" smtClean="0"/>
              <a:t>18/06/2019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BD9F766-BD54-4DAC-9861-FCE2039A8FD4}" type="slidenum">
              <a:rPr lang="en-AU" smtClean="0"/>
              <a:t>‹#›</a:t>
            </a:fld>
            <a:endParaRPr lang="en-AU"/>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787C37F6-8032-4FF1-8799-77445CA4D63C}" type="datetime1">
              <a:rPr lang="en-AU" smtClean="0"/>
              <a:t>18/06/2019</a:t>
            </a:fld>
            <a:endParaRPr lang="en-AU"/>
          </a:p>
        </p:txBody>
      </p:sp>
      <p:sp>
        <p:nvSpPr>
          <p:cNvPr id="5" name="Footer Placeholder 4"/>
          <p:cNvSpPr>
            <a:spLocks noGrp="1"/>
          </p:cNvSpPr>
          <p:nvPr>
            <p:ph type="ftr" sz="quarter" idx="11"/>
          </p:nvPr>
        </p:nvSpPr>
        <p:spPr>
          <a:xfrm>
            <a:off x="2898648" y="6355080"/>
            <a:ext cx="3474720" cy="365760"/>
          </a:xfrm>
        </p:spPr>
        <p:txBody>
          <a:bodyPr/>
          <a:lstStyle/>
          <a:p>
            <a:endParaRPr lang="en-AU"/>
          </a:p>
        </p:txBody>
      </p:sp>
      <p:sp>
        <p:nvSpPr>
          <p:cNvPr id="6" name="Slide Number Placeholder 5"/>
          <p:cNvSpPr>
            <a:spLocks noGrp="1"/>
          </p:cNvSpPr>
          <p:nvPr>
            <p:ph type="sldNum" sz="quarter" idx="12"/>
          </p:nvPr>
        </p:nvSpPr>
        <p:spPr>
          <a:xfrm>
            <a:off x="1069848" y="6355080"/>
            <a:ext cx="1520952" cy="365760"/>
          </a:xfrm>
        </p:spPr>
        <p:txBody>
          <a:bodyPr/>
          <a:lstStyle/>
          <a:p>
            <a:fld id="{4BD9F766-BD54-4DAC-9861-FCE2039A8FD4}" type="slidenum">
              <a:rPr lang="en-AU" smtClean="0"/>
              <a:t>‹#›</a:t>
            </a:fld>
            <a:endParaRPr lang="en-AU"/>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CEE82ABD-9ADA-4694-9FE3-187F42BFD004}" type="datetime1">
              <a:rPr lang="en-AU" smtClean="0"/>
              <a:t>18/06/2019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BD9F766-BD54-4DAC-9861-FCE2039A8FD4}" type="slidenum">
              <a:rPr lang="en-AU" smtClean="0"/>
              <a:t>‹#›</a:t>
            </a:fld>
            <a:endParaRPr lang="en-AU"/>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9696A01E-43D2-4E92-8F19-4A21CF7E5304}" type="datetime1">
              <a:rPr lang="en-AU" smtClean="0"/>
              <a:t>18/06/2019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4BD9F766-BD54-4DAC-9861-FCE2039A8FD4}" type="slidenum">
              <a:rPr lang="en-AU" smtClean="0"/>
              <a:t>‹#›</a:t>
            </a:fld>
            <a:endParaRPr lang="en-AU"/>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02D7292-36CE-47E2-8041-B6FCA73604F8}" type="datetime1">
              <a:rPr lang="en-AU" smtClean="0"/>
              <a:t>18/06/2019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4BD9F766-BD54-4DAC-9861-FCE2039A8FD4}" type="slidenum">
              <a:rPr lang="en-AU" smtClean="0"/>
              <a:t>‹#›</a:t>
            </a:fld>
            <a:endParaRPr lang="en-AU"/>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AF449B-C8EF-4DDA-B548-0B6924173D84}" type="datetime1">
              <a:rPr lang="en-AU" smtClean="0"/>
              <a:t>18/06/2019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4BD9F766-BD54-4DAC-9861-FCE2039A8FD4}" type="slidenum">
              <a:rPr lang="en-AU" smtClean="0"/>
              <a:t>‹#›</a:t>
            </a:fld>
            <a:endParaRPr lang="en-AU"/>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9D9F5736-3A49-45EC-A146-1AE34AA95CB3}" type="datetime1">
              <a:rPr lang="en-AU" smtClean="0"/>
              <a:t>18/06/2019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BD9F766-BD54-4DAC-9861-FCE2039A8FD4}" type="slidenum">
              <a:rPr lang="en-AU" smtClean="0"/>
              <a:t>‹#›</a:t>
            </a:fld>
            <a:endParaRPr lang="en-AU"/>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B9E9557-F29A-4EED-869D-8BD706794F28}" type="datetime1">
              <a:rPr lang="en-AU" smtClean="0"/>
              <a:t>18/06/2019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BD9F766-BD54-4DAC-9861-FCE2039A8FD4}" type="slidenum">
              <a:rPr lang="en-AU" smtClean="0"/>
              <a:t>‹#›</a:t>
            </a:fld>
            <a:endParaRPr lang="en-AU"/>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39BB61EB-6830-4FCC-BD4A-161D99CCFF33}" type="datetime1">
              <a:rPr lang="en-AU" smtClean="0"/>
              <a:t>18/06/2019</a:t>
            </a:fld>
            <a:endParaRPr lang="en-AU"/>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n-AU"/>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4BD9F766-BD54-4DAC-9861-FCE2039A8FD4}" type="slidenum">
              <a:rPr lang="en-AU" smtClean="0"/>
              <a:t>‹#›</a:t>
            </a:fld>
            <a:endParaRPr lang="en-AU"/>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780928"/>
            <a:ext cx="7416824" cy="1362075"/>
          </a:xfrm>
        </p:spPr>
        <p:txBody>
          <a:bodyPr>
            <a:noAutofit/>
          </a:bodyPr>
          <a:lstStyle/>
          <a:p>
            <a:r>
              <a:rPr lang="en-AU" sz="2400" b="1" dirty="0" smtClean="0"/>
              <a:t>Presentation to the </a:t>
            </a:r>
            <a:br>
              <a:rPr lang="en-AU" sz="2400" b="1" dirty="0" smtClean="0"/>
            </a:br>
            <a:r>
              <a:rPr lang="en-AU" sz="2400" b="1" dirty="0" smtClean="0"/>
              <a:t>Independent Planning Commission </a:t>
            </a:r>
            <a:r>
              <a:rPr lang="en-AU" sz="2400" dirty="0" smtClean="0"/>
              <a:t/>
            </a:r>
            <a:br>
              <a:rPr lang="en-AU" sz="2400" dirty="0" smtClean="0"/>
            </a:br>
            <a:r>
              <a:rPr lang="en-AU" sz="2400" dirty="0"/>
              <a:t> </a:t>
            </a:r>
            <a:r>
              <a:rPr lang="en-AU" sz="1600" dirty="0" smtClean="0"/>
              <a:t>Julia Imrie </a:t>
            </a:r>
            <a:br>
              <a:rPr lang="en-AU" sz="1600" dirty="0" smtClean="0"/>
            </a:br>
            <a:r>
              <a:rPr lang="en-AU" sz="1200" dirty="0" smtClean="0"/>
              <a:t>19 June 2019</a:t>
            </a:r>
            <a:endParaRPr lang="en-AU" sz="1200" dirty="0"/>
          </a:p>
        </p:txBody>
      </p:sp>
      <p:sp>
        <p:nvSpPr>
          <p:cNvPr id="3" name="Subtitle 2"/>
          <p:cNvSpPr>
            <a:spLocks noGrp="1"/>
          </p:cNvSpPr>
          <p:nvPr>
            <p:ph type="body" idx="1"/>
          </p:nvPr>
        </p:nvSpPr>
        <p:spPr>
          <a:xfrm>
            <a:off x="1475656" y="4437112"/>
            <a:ext cx="6781800" cy="1143000"/>
          </a:xfrm>
        </p:spPr>
        <p:txBody>
          <a:bodyPr>
            <a:normAutofit/>
          </a:bodyPr>
          <a:lstStyle/>
          <a:p>
            <a:r>
              <a:rPr lang="en-AU" sz="2400" b="1" dirty="0" smtClean="0">
                <a:solidFill>
                  <a:schemeClr val="tx2"/>
                </a:solidFill>
                <a:latin typeface="+mj-lt"/>
                <a:ea typeface="+mj-ea"/>
                <a:cs typeface="+mj-cs"/>
              </a:rPr>
              <a:t>ULAN </a:t>
            </a:r>
            <a:r>
              <a:rPr lang="en-AU" sz="2400" b="1" dirty="0">
                <a:solidFill>
                  <a:schemeClr val="tx2"/>
                </a:solidFill>
                <a:latin typeface="+mj-lt"/>
                <a:ea typeface="+mj-ea"/>
                <a:cs typeface="+mj-cs"/>
              </a:rPr>
              <a:t>Coal </a:t>
            </a:r>
            <a:r>
              <a:rPr lang="en-AU" sz="2400" b="1" dirty="0" smtClean="0">
                <a:solidFill>
                  <a:schemeClr val="tx2"/>
                </a:solidFill>
                <a:latin typeface="+mj-lt"/>
                <a:ea typeface="+mj-ea"/>
                <a:cs typeface="+mj-cs"/>
              </a:rPr>
              <a:t>Mine Limited </a:t>
            </a:r>
            <a:br>
              <a:rPr lang="en-AU" sz="2400" b="1" dirty="0" smtClean="0">
                <a:solidFill>
                  <a:schemeClr val="tx2"/>
                </a:solidFill>
                <a:latin typeface="+mj-lt"/>
                <a:ea typeface="+mj-ea"/>
                <a:cs typeface="+mj-cs"/>
              </a:rPr>
            </a:br>
            <a:r>
              <a:rPr lang="en-AU" sz="2400" b="1" dirty="0" smtClean="0">
                <a:solidFill>
                  <a:schemeClr val="tx2"/>
                </a:solidFill>
                <a:latin typeface="+mj-lt"/>
                <a:ea typeface="+mj-ea"/>
                <a:cs typeface="+mj-cs"/>
              </a:rPr>
              <a:t>MOD 4 expansion</a:t>
            </a:r>
            <a:endParaRPr lang="en-AU" dirty="0"/>
          </a:p>
        </p:txBody>
      </p:sp>
      <p:sp>
        <p:nvSpPr>
          <p:cNvPr id="4" name="Slide Number Placeholder 3"/>
          <p:cNvSpPr>
            <a:spLocks noGrp="1"/>
          </p:cNvSpPr>
          <p:nvPr>
            <p:ph type="sldNum" sz="quarter" idx="12"/>
          </p:nvPr>
        </p:nvSpPr>
        <p:spPr/>
        <p:txBody>
          <a:bodyPr/>
          <a:lstStyle/>
          <a:p>
            <a:fld id="{4BD9F766-BD54-4DAC-9861-FCE2039A8FD4}" type="slidenum">
              <a:rPr lang="en-AU" smtClean="0"/>
              <a:t>1</a:t>
            </a:fld>
            <a:endParaRPr lang="en-AU"/>
          </a:p>
        </p:txBody>
      </p:sp>
    </p:spTree>
    <p:extLst>
      <p:ext uri="{BB962C8B-B14F-4D97-AF65-F5344CB8AC3E}">
        <p14:creationId xmlns:p14="http://schemas.microsoft.com/office/powerpoint/2010/main" val="7832616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5467" y="980728"/>
            <a:ext cx="7339777" cy="4370427"/>
          </a:xfrm>
          <a:prstGeom prst="rect">
            <a:avLst/>
          </a:prstGeom>
          <a:noFill/>
        </p:spPr>
        <p:txBody>
          <a:bodyPr wrap="square" rtlCol="0">
            <a:spAutoFit/>
          </a:bodyPr>
          <a:lstStyle/>
          <a:p>
            <a:r>
              <a:rPr lang="en-AU" sz="2000" dirty="0" smtClean="0"/>
              <a:t>This has already occurred over previously  mined long wall panels causing a loss of base flow in river (&gt; 0.05 ML/day predicted).</a:t>
            </a:r>
          </a:p>
          <a:p>
            <a:endParaRPr lang="en-AU" sz="2000" dirty="0" smtClean="0"/>
          </a:p>
          <a:p>
            <a:endParaRPr lang="en-AU" sz="2000" dirty="0" smtClean="0"/>
          </a:p>
          <a:p>
            <a:r>
              <a:rPr lang="en-AU" sz="2000" dirty="0"/>
              <a:t>In 1995, </a:t>
            </a:r>
            <a:r>
              <a:rPr lang="en-AU" sz="2000" dirty="0" smtClean="0"/>
              <a:t> 2006 , 2009 and </a:t>
            </a:r>
            <a:r>
              <a:rPr lang="en-AU" sz="2000" dirty="0"/>
              <a:t>more recently </a:t>
            </a:r>
            <a:r>
              <a:rPr lang="en-AU" sz="2000" dirty="0" smtClean="0"/>
              <a:t>for a 4 month period between December 2017, and early April 2018  the </a:t>
            </a:r>
            <a:r>
              <a:rPr lang="en-AU" sz="2000" dirty="0"/>
              <a:t>river flows </a:t>
            </a:r>
            <a:r>
              <a:rPr lang="en-AU" sz="2000" dirty="0" smtClean="0"/>
              <a:t>ceased </a:t>
            </a:r>
            <a:r>
              <a:rPr lang="en-AU" sz="2000" dirty="0"/>
              <a:t>when UCML </a:t>
            </a:r>
            <a:r>
              <a:rPr lang="en-AU" sz="2000" dirty="0" smtClean="0"/>
              <a:t>stopped discharging water</a:t>
            </a:r>
          </a:p>
          <a:p>
            <a:endParaRPr lang="en-AU" sz="2000" dirty="0" smtClean="0"/>
          </a:p>
          <a:p>
            <a:endParaRPr lang="en-AU" sz="2000" dirty="0"/>
          </a:p>
          <a:p>
            <a:endParaRPr lang="en-AU" sz="2000" dirty="0"/>
          </a:p>
          <a:p>
            <a:r>
              <a:rPr lang="en-AU" sz="2000" dirty="0" smtClean="0"/>
              <a:t>Flow data (1956-1982) at the Ulan stream gauge on the Goulburn </a:t>
            </a:r>
            <a:r>
              <a:rPr lang="en-AU" sz="2000" dirty="0"/>
              <a:t>R</a:t>
            </a:r>
            <a:r>
              <a:rPr lang="en-AU" sz="2000" dirty="0" smtClean="0"/>
              <a:t>iver (210046) indicates permanent low flows persisted  pre-mining throughout the1980s </a:t>
            </a:r>
            <a:r>
              <a:rPr lang="en-AU" sz="2000" dirty="0"/>
              <a:t>drought. </a:t>
            </a:r>
            <a:br>
              <a:rPr lang="en-AU" sz="2000" dirty="0"/>
            </a:br>
            <a:endParaRPr lang="en-AU" dirty="0"/>
          </a:p>
        </p:txBody>
      </p:sp>
      <p:sp>
        <p:nvSpPr>
          <p:cNvPr id="3" name="Slide Number Placeholder 2"/>
          <p:cNvSpPr>
            <a:spLocks noGrp="1"/>
          </p:cNvSpPr>
          <p:nvPr>
            <p:ph type="sldNum" sz="quarter" idx="12"/>
          </p:nvPr>
        </p:nvSpPr>
        <p:spPr/>
        <p:txBody>
          <a:bodyPr/>
          <a:lstStyle/>
          <a:p>
            <a:fld id="{4BD9F766-BD54-4DAC-9861-FCE2039A8FD4}" type="slidenum">
              <a:rPr lang="en-AU" smtClean="0"/>
              <a:t>10</a:t>
            </a:fld>
            <a:endParaRPr lang="en-AU"/>
          </a:p>
        </p:txBody>
      </p:sp>
    </p:spTree>
    <p:extLst>
      <p:ext uri="{BB962C8B-B14F-4D97-AF65-F5344CB8AC3E}">
        <p14:creationId xmlns:p14="http://schemas.microsoft.com/office/powerpoint/2010/main" val="19636814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noGrp="1"/>
          </p:cNvGraphicFramePr>
          <p:nvPr>
            <p:extLst>
              <p:ext uri="{D42A27DB-BD31-4B8C-83A1-F6EECF244321}">
                <p14:modId xmlns:p14="http://schemas.microsoft.com/office/powerpoint/2010/main" val="571271564"/>
              </p:ext>
            </p:extLst>
          </p:nvPr>
        </p:nvGraphicFramePr>
        <p:xfrm>
          <a:off x="611562" y="908720"/>
          <a:ext cx="7992886" cy="51932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539552" y="260648"/>
            <a:ext cx="8496944" cy="461665"/>
          </a:xfrm>
          <a:prstGeom prst="rect">
            <a:avLst/>
          </a:prstGeom>
        </p:spPr>
        <p:txBody>
          <a:bodyPr wrap="square">
            <a:spAutoFit/>
          </a:bodyPr>
          <a:lstStyle/>
          <a:p>
            <a:r>
              <a:rPr lang="en-AU" sz="2400" b="1" dirty="0"/>
              <a:t> </a:t>
            </a:r>
            <a:r>
              <a:rPr lang="en-AU" sz="2000" b="1" dirty="0" smtClean="0"/>
              <a:t>Comparison  of Goulburn River flow and daily mine discharge (2014)</a:t>
            </a:r>
            <a:endParaRPr lang="en-AU" sz="2000" b="1" dirty="0"/>
          </a:p>
        </p:txBody>
      </p:sp>
      <p:sp>
        <p:nvSpPr>
          <p:cNvPr id="2" name="Slide Number Placeholder 1"/>
          <p:cNvSpPr>
            <a:spLocks noGrp="1"/>
          </p:cNvSpPr>
          <p:nvPr>
            <p:ph type="sldNum" sz="quarter" idx="12"/>
          </p:nvPr>
        </p:nvSpPr>
        <p:spPr/>
        <p:txBody>
          <a:bodyPr/>
          <a:lstStyle/>
          <a:p>
            <a:fld id="{4BD9F766-BD54-4DAC-9861-FCE2039A8FD4}" type="slidenum">
              <a:rPr lang="en-AU" smtClean="0"/>
              <a:t>11</a:t>
            </a:fld>
            <a:endParaRPr lang="en-AU"/>
          </a:p>
        </p:txBody>
      </p:sp>
    </p:spTree>
    <p:extLst>
      <p:ext uri="{BB962C8B-B14F-4D97-AF65-F5344CB8AC3E}">
        <p14:creationId xmlns:p14="http://schemas.microsoft.com/office/powerpoint/2010/main" val="30781376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2" y="-132770"/>
            <a:ext cx="5592241" cy="6912000"/>
          </a:xfrm>
          <a:prstGeom prst="rect">
            <a:avLst/>
          </a:prstGeom>
        </p:spPr>
      </p:pic>
      <p:sp>
        <p:nvSpPr>
          <p:cNvPr id="2" name="Slide Number Placeholder 1"/>
          <p:cNvSpPr>
            <a:spLocks noGrp="1"/>
          </p:cNvSpPr>
          <p:nvPr>
            <p:ph type="sldNum" sz="quarter" idx="12"/>
          </p:nvPr>
        </p:nvSpPr>
        <p:spPr/>
        <p:txBody>
          <a:bodyPr/>
          <a:lstStyle/>
          <a:p>
            <a:fld id="{4BD9F766-BD54-4DAC-9861-FCE2039A8FD4}" type="slidenum">
              <a:rPr lang="en-AU" smtClean="0"/>
              <a:t>12</a:t>
            </a:fld>
            <a:endParaRPr lang="en-AU"/>
          </a:p>
        </p:txBody>
      </p:sp>
    </p:spTree>
    <p:extLst>
      <p:ext uri="{BB962C8B-B14F-4D97-AF65-F5344CB8AC3E}">
        <p14:creationId xmlns:p14="http://schemas.microsoft.com/office/powerpoint/2010/main" val="18678753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2" y="-132770"/>
            <a:ext cx="5592241" cy="6912000"/>
          </a:xfrm>
          <a:prstGeom prst="rect">
            <a:avLst/>
          </a:prstGeom>
        </p:spPr>
      </p:pic>
      <p:sp>
        <p:nvSpPr>
          <p:cNvPr id="2" name="Slide Number Placeholder 1"/>
          <p:cNvSpPr>
            <a:spLocks noGrp="1"/>
          </p:cNvSpPr>
          <p:nvPr>
            <p:ph type="sldNum" sz="quarter" idx="12"/>
          </p:nvPr>
        </p:nvSpPr>
        <p:spPr/>
        <p:txBody>
          <a:bodyPr/>
          <a:lstStyle/>
          <a:p>
            <a:fld id="{4BD9F766-BD54-4DAC-9861-FCE2039A8FD4}" type="slidenum">
              <a:rPr lang="en-AU" smtClean="0"/>
              <a:t>13</a:t>
            </a:fld>
            <a:endParaRPr lang="en-AU"/>
          </a:p>
        </p:txBody>
      </p:sp>
      <p:cxnSp>
        <p:nvCxnSpPr>
          <p:cNvPr id="6" name="Straight Connector 5"/>
          <p:cNvCxnSpPr/>
          <p:nvPr/>
        </p:nvCxnSpPr>
        <p:spPr>
          <a:xfrm>
            <a:off x="6156176" y="-132770"/>
            <a:ext cx="1127747" cy="1473538"/>
          </a:xfrm>
          <a:prstGeom prst="line">
            <a:avLst/>
          </a:prstGeom>
          <a:ln w="19050">
            <a:solidFill>
              <a:srgbClr val="00B050"/>
            </a:solidFill>
            <a:prstDash val="lg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341929" y="-132770"/>
            <a:ext cx="1872208" cy="2265626"/>
          </a:xfrm>
          <a:prstGeom prst="line">
            <a:avLst/>
          </a:prstGeom>
          <a:ln w="19050">
            <a:solidFill>
              <a:srgbClr val="0070C0"/>
            </a:solidFill>
            <a:prstDash val="lgDashDotDot"/>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309182" y="1196752"/>
            <a:ext cx="1727314" cy="1323439"/>
          </a:xfrm>
          <a:prstGeom prst="rect">
            <a:avLst/>
          </a:prstGeom>
          <a:noFill/>
        </p:spPr>
        <p:txBody>
          <a:bodyPr wrap="square" rtlCol="0">
            <a:spAutoFit/>
          </a:bodyPr>
          <a:lstStyle/>
          <a:p>
            <a:r>
              <a:rPr lang="en-AU" sz="2000" dirty="0" smtClean="0"/>
              <a:t>Groundwater Interaction with </a:t>
            </a:r>
          </a:p>
          <a:p>
            <a:r>
              <a:rPr lang="en-AU" sz="2000" dirty="0" smtClean="0"/>
              <a:t>fault lines ????</a:t>
            </a:r>
            <a:endParaRPr lang="en-AU" sz="2000" dirty="0"/>
          </a:p>
        </p:txBody>
      </p:sp>
    </p:spTree>
    <p:extLst>
      <p:ext uri="{BB962C8B-B14F-4D97-AF65-F5344CB8AC3E}">
        <p14:creationId xmlns:p14="http://schemas.microsoft.com/office/powerpoint/2010/main" val="31580787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979"/>
            <a:ext cx="8229600" cy="990600"/>
          </a:xfrm>
        </p:spPr>
        <p:txBody>
          <a:bodyPr>
            <a:normAutofit/>
          </a:bodyPr>
          <a:lstStyle/>
          <a:p>
            <a:r>
              <a:rPr lang="en-AU" sz="2400" b="1" dirty="0" smtClean="0">
                <a:solidFill>
                  <a:schemeClr val="tx1"/>
                </a:solidFill>
                <a:latin typeface="+mn-lt"/>
                <a:ea typeface="+mn-ea"/>
                <a:cs typeface="+mn-cs"/>
              </a:rPr>
              <a:t>Impact of  MOD 4 expansion on private bores and permanent spring </a:t>
            </a:r>
            <a:r>
              <a:rPr lang="en-AU" sz="2400" b="1" dirty="0">
                <a:solidFill>
                  <a:schemeClr val="tx1"/>
                </a:solidFill>
                <a:latin typeface="+mn-lt"/>
                <a:ea typeface="+mn-ea"/>
                <a:cs typeface="+mn-cs"/>
              </a:rPr>
              <a:t>fed </a:t>
            </a:r>
            <a:r>
              <a:rPr lang="en-AU" sz="2400" b="1" dirty="0" smtClean="0">
                <a:solidFill>
                  <a:schemeClr val="tx1"/>
                </a:solidFill>
                <a:latin typeface="+mn-lt"/>
                <a:ea typeface="+mn-ea"/>
                <a:cs typeface="+mn-cs"/>
              </a:rPr>
              <a:t>creek</a:t>
            </a:r>
            <a:endParaRPr lang="en-AU" sz="2400" b="1" dirty="0">
              <a:solidFill>
                <a:schemeClr val="tx1"/>
              </a:solidFill>
              <a:latin typeface="+mn-lt"/>
              <a:ea typeface="+mn-ea"/>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V="1">
            <a:off x="5868144" y="1556790"/>
            <a:ext cx="3132350" cy="4176466"/>
          </a:xfrm>
          <a:prstGeom prst="rect">
            <a:avLst/>
          </a:prstGeom>
        </p:spPr>
      </p:pic>
      <p:sp>
        <p:nvSpPr>
          <p:cNvPr id="3" name="Content Placeholder 2"/>
          <p:cNvSpPr>
            <a:spLocks noGrp="1"/>
          </p:cNvSpPr>
          <p:nvPr>
            <p:ph sz="quarter" idx="1"/>
          </p:nvPr>
        </p:nvSpPr>
        <p:spPr>
          <a:xfrm>
            <a:off x="467544" y="1232754"/>
            <a:ext cx="5328592" cy="5047280"/>
          </a:xfrm>
        </p:spPr>
        <p:txBody>
          <a:bodyPr>
            <a:noAutofit/>
          </a:bodyPr>
          <a:lstStyle/>
          <a:p>
            <a:r>
              <a:rPr lang="en-AU" sz="1800" dirty="0" smtClean="0"/>
              <a:t>Landowners have already reported loss and decline in productivity of private bores in the north </a:t>
            </a:r>
            <a:br>
              <a:rPr lang="en-AU" sz="1800" dirty="0" smtClean="0"/>
            </a:br>
            <a:r>
              <a:rPr lang="en-AU" sz="1800" dirty="0" smtClean="0"/>
              <a:t>(SWL drop ~10 m ?)</a:t>
            </a:r>
            <a:br>
              <a:rPr lang="en-AU" sz="1800" dirty="0" smtClean="0"/>
            </a:br>
            <a:endParaRPr lang="en-AU" sz="1800" dirty="0" smtClean="0"/>
          </a:p>
          <a:p>
            <a:r>
              <a:rPr lang="en-AU" sz="1800" dirty="0" smtClean="0"/>
              <a:t>Feasibility of installing a new bore as reliable, productive and of equal water quality?</a:t>
            </a:r>
            <a:br>
              <a:rPr lang="en-AU" sz="1800" dirty="0" smtClean="0"/>
            </a:br>
            <a:endParaRPr lang="en-AU" sz="1800" dirty="0" smtClean="0"/>
          </a:p>
          <a:p>
            <a:r>
              <a:rPr lang="en-AU" sz="1800" dirty="0" smtClean="0"/>
              <a:t>Curryall creek?   This is a permanent spring fed water source that is a </a:t>
            </a:r>
            <a:r>
              <a:rPr lang="en-AU" sz="1800" i="1" dirty="0" smtClean="0"/>
              <a:t>drought </a:t>
            </a:r>
            <a:r>
              <a:rPr lang="en-AU" sz="1800" i="1" dirty="0"/>
              <a:t>proof </a:t>
            </a:r>
            <a:r>
              <a:rPr lang="en-AU" sz="1800" dirty="0" smtClean="0"/>
              <a:t>water supply to the community &amp; readily accessible from Ulan road – also used by RFS</a:t>
            </a:r>
            <a:br>
              <a:rPr lang="en-AU" sz="1800" dirty="0" smtClean="0"/>
            </a:br>
            <a:r>
              <a:rPr lang="en-AU" sz="1800" dirty="0" smtClean="0"/>
              <a:t>Will it survive a 5-10 </a:t>
            </a:r>
            <a:r>
              <a:rPr lang="en-AU" sz="1800" dirty="0"/>
              <a:t>metre drop in groundwater </a:t>
            </a:r>
            <a:r>
              <a:rPr lang="en-AU" sz="1800" dirty="0" smtClean="0"/>
              <a:t>levels across its catchment?</a:t>
            </a:r>
          </a:p>
          <a:p>
            <a:endParaRPr lang="en-AU" sz="1800" dirty="0"/>
          </a:p>
          <a:p>
            <a:r>
              <a:rPr lang="en-AU" sz="1800" dirty="0" smtClean="0"/>
              <a:t>Loss of these water sources sterilizes the land in this area for future use. </a:t>
            </a:r>
          </a:p>
        </p:txBody>
      </p:sp>
      <p:sp>
        <p:nvSpPr>
          <p:cNvPr id="5" name="TextBox 4"/>
          <p:cNvSpPr txBox="1"/>
          <p:nvPr/>
        </p:nvSpPr>
        <p:spPr>
          <a:xfrm>
            <a:off x="6264190" y="5756814"/>
            <a:ext cx="2736304" cy="523220"/>
          </a:xfrm>
          <a:prstGeom prst="rect">
            <a:avLst/>
          </a:prstGeom>
          <a:noFill/>
        </p:spPr>
        <p:txBody>
          <a:bodyPr wrap="square" rtlCol="0">
            <a:spAutoFit/>
          </a:bodyPr>
          <a:lstStyle/>
          <a:p>
            <a:r>
              <a:rPr lang="en-AU" sz="1400" dirty="0" smtClean="0"/>
              <a:t>Curryall Creek,   Green Hills </a:t>
            </a:r>
            <a:br>
              <a:rPr lang="en-AU" sz="1400" dirty="0" smtClean="0"/>
            </a:br>
            <a:r>
              <a:rPr lang="en-AU" sz="1400" dirty="0" smtClean="0"/>
              <a:t>(EC 640 µS/cm pH = 7.2)</a:t>
            </a:r>
            <a:endParaRPr lang="en-AU" sz="1400" dirty="0"/>
          </a:p>
        </p:txBody>
      </p:sp>
      <p:sp>
        <p:nvSpPr>
          <p:cNvPr id="6" name="Slide Number Placeholder 5"/>
          <p:cNvSpPr>
            <a:spLocks noGrp="1"/>
          </p:cNvSpPr>
          <p:nvPr>
            <p:ph type="sldNum" sz="quarter" idx="12"/>
          </p:nvPr>
        </p:nvSpPr>
        <p:spPr/>
        <p:txBody>
          <a:bodyPr/>
          <a:lstStyle/>
          <a:p>
            <a:fld id="{4BD9F766-BD54-4DAC-9861-FCE2039A8FD4}" type="slidenum">
              <a:rPr lang="en-AU" smtClean="0"/>
              <a:t>14</a:t>
            </a:fld>
            <a:endParaRPr lang="en-AU"/>
          </a:p>
        </p:txBody>
      </p:sp>
    </p:spTree>
    <p:extLst>
      <p:ext uri="{BB962C8B-B14F-4D97-AF65-F5344CB8AC3E}">
        <p14:creationId xmlns:p14="http://schemas.microsoft.com/office/powerpoint/2010/main" val="16948649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3300188" y="333375"/>
            <a:ext cx="5029648" cy="5935663"/>
          </a:xfrm>
        </p:spPr>
      </p:pic>
      <p:sp>
        <p:nvSpPr>
          <p:cNvPr id="2" name="TextBox 1"/>
          <p:cNvSpPr txBox="1"/>
          <p:nvPr/>
        </p:nvSpPr>
        <p:spPr>
          <a:xfrm>
            <a:off x="395536" y="2420888"/>
            <a:ext cx="2664296" cy="1477328"/>
          </a:xfrm>
          <a:prstGeom prst="rect">
            <a:avLst/>
          </a:prstGeom>
          <a:noFill/>
        </p:spPr>
        <p:txBody>
          <a:bodyPr wrap="square" rtlCol="0">
            <a:spAutoFit/>
          </a:bodyPr>
          <a:lstStyle/>
          <a:p>
            <a:r>
              <a:rPr lang="en-AU" dirty="0" smtClean="0"/>
              <a:t>Decline in Triassic groundwater levels </a:t>
            </a:r>
            <a:br>
              <a:rPr lang="en-AU" dirty="0" smtClean="0"/>
            </a:br>
            <a:r>
              <a:rPr lang="en-AU" dirty="0" smtClean="0"/>
              <a:t>2005 - 2018</a:t>
            </a:r>
          </a:p>
          <a:p>
            <a:endParaRPr lang="en-AU" dirty="0" smtClean="0">
              <a:solidFill>
                <a:srgbClr val="F82D18"/>
              </a:solidFill>
            </a:endParaRPr>
          </a:p>
          <a:p>
            <a:r>
              <a:rPr lang="en-AU" dirty="0" smtClean="0">
                <a:solidFill>
                  <a:srgbClr val="F82D18"/>
                </a:solidFill>
              </a:rPr>
              <a:t>A - B line</a:t>
            </a:r>
            <a:endParaRPr lang="en-AU" dirty="0"/>
          </a:p>
        </p:txBody>
      </p:sp>
      <p:sp>
        <p:nvSpPr>
          <p:cNvPr id="3" name="TextBox 2"/>
          <p:cNvSpPr txBox="1"/>
          <p:nvPr/>
        </p:nvSpPr>
        <p:spPr>
          <a:xfrm>
            <a:off x="6852633" y="4005064"/>
            <a:ext cx="216024" cy="369332"/>
          </a:xfrm>
          <a:prstGeom prst="rect">
            <a:avLst/>
          </a:prstGeom>
          <a:noFill/>
        </p:spPr>
        <p:txBody>
          <a:bodyPr wrap="square" rtlCol="0">
            <a:spAutoFit/>
          </a:bodyPr>
          <a:lstStyle/>
          <a:p>
            <a:r>
              <a:rPr lang="en-AU" dirty="0" smtClean="0">
                <a:solidFill>
                  <a:srgbClr val="F82D18"/>
                </a:solidFill>
              </a:rPr>
              <a:t>A</a:t>
            </a:r>
            <a:endParaRPr lang="en-AU" dirty="0">
              <a:solidFill>
                <a:srgbClr val="F82D18"/>
              </a:solidFill>
            </a:endParaRPr>
          </a:p>
        </p:txBody>
      </p:sp>
      <p:sp>
        <p:nvSpPr>
          <p:cNvPr id="4" name="TextBox 3"/>
          <p:cNvSpPr txBox="1"/>
          <p:nvPr/>
        </p:nvSpPr>
        <p:spPr>
          <a:xfrm>
            <a:off x="5492954" y="1844824"/>
            <a:ext cx="216024" cy="369332"/>
          </a:xfrm>
          <a:prstGeom prst="rect">
            <a:avLst/>
          </a:prstGeom>
          <a:noFill/>
        </p:spPr>
        <p:txBody>
          <a:bodyPr wrap="square" rtlCol="0">
            <a:spAutoFit/>
          </a:bodyPr>
          <a:lstStyle/>
          <a:p>
            <a:r>
              <a:rPr lang="en-AU" dirty="0" smtClean="0">
                <a:solidFill>
                  <a:srgbClr val="F82D18"/>
                </a:solidFill>
              </a:rPr>
              <a:t>B</a:t>
            </a:r>
            <a:endParaRPr lang="en-AU" dirty="0">
              <a:solidFill>
                <a:srgbClr val="F82D18"/>
              </a:solidFill>
            </a:endParaRPr>
          </a:p>
        </p:txBody>
      </p:sp>
      <p:cxnSp>
        <p:nvCxnSpPr>
          <p:cNvPr id="7" name="Straight Arrow Connector 6"/>
          <p:cNvCxnSpPr/>
          <p:nvPr/>
        </p:nvCxnSpPr>
        <p:spPr>
          <a:xfrm flipV="1">
            <a:off x="7812360" y="764704"/>
            <a:ext cx="0" cy="72008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668344" y="404664"/>
            <a:ext cx="288032" cy="369332"/>
          </a:xfrm>
          <a:prstGeom prst="rect">
            <a:avLst/>
          </a:prstGeom>
          <a:noFill/>
        </p:spPr>
        <p:txBody>
          <a:bodyPr wrap="square" rtlCol="0">
            <a:spAutoFit/>
          </a:bodyPr>
          <a:lstStyle/>
          <a:p>
            <a:r>
              <a:rPr lang="en-AU" dirty="0" smtClean="0"/>
              <a:t>N</a:t>
            </a:r>
            <a:endParaRPr lang="en-AU" dirty="0"/>
          </a:p>
        </p:txBody>
      </p:sp>
      <p:sp>
        <p:nvSpPr>
          <p:cNvPr id="5" name="Slide Number Placeholder 4"/>
          <p:cNvSpPr>
            <a:spLocks noGrp="1"/>
          </p:cNvSpPr>
          <p:nvPr>
            <p:ph type="sldNum" sz="quarter" idx="12"/>
          </p:nvPr>
        </p:nvSpPr>
        <p:spPr/>
        <p:txBody>
          <a:bodyPr/>
          <a:lstStyle/>
          <a:p>
            <a:fld id="{4BD9F766-BD54-4DAC-9861-FCE2039A8FD4}" type="slidenum">
              <a:rPr lang="en-AU" smtClean="0"/>
              <a:t>15</a:t>
            </a:fld>
            <a:endParaRPr lang="en-AU"/>
          </a:p>
        </p:txBody>
      </p:sp>
    </p:spTree>
    <p:extLst>
      <p:ext uri="{BB962C8B-B14F-4D97-AF65-F5344CB8AC3E}">
        <p14:creationId xmlns:p14="http://schemas.microsoft.com/office/powerpoint/2010/main" val="41974500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260648"/>
            <a:ext cx="6552728" cy="782960"/>
          </a:xfrm>
        </p:spPr>
        <p:txBody>
          <a:bodyPr>
            <a:noAutofit/>
          </a:bodyPr>
          <a:lstStyle/>
          <a:p>
            <a:pPr>
              <a:defRPr sz="168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2000" b="1" dirty="0">
                <a:solidFill>
                  <a:sysClr val="windowText" lastClr="000000"/>
                </a:solidFill>
                <a:latin typeface="Arial" panose="020B0604020202020204" pitchFamily="34" charset="0"/>
                <a:cs typeface="Arial" panose="020B0604020202020204" pitchFamily="34" charset="0"/>
              </a:rPr>
              <a:t>Decline in Triassic groundwater levels 2001- </a:t>
            </a:r>
            <a:r>
              <a:rPr lang="en-US" sz="2000" b="1" dirty="0" smtClean="0">
                <a:solidFill>
                  <a:sysClr val="windowText" lastClr="000000"/>
                </a:solidFill>
                <a:latin typeface="Arial" panose="020B0604020202020204" pitchFamily="34" charset="0"/>
                <a:cs typeface="Arial" panose="020B0604020202020204" pitchFamily="34" charset="0"/>
              </a:rPr>
              <a:t>2018 </a:t>
            </a:r>
            <a:r>
              <a:rPr lang="en-US" sz="2000" b="1" dirty="0">
                <a:solidFill>
                  <a:sysClr val="windowText" lastClr="000000"/>
                </a:solidFill>
                <a:latin typeface="Arial" panose="020B0604020202020204" pitchFamily="34" charset="0"/>
                <a:cs typeface="Arial" panose="020B0604020202020204" pitchFamily="34" charset="0"/>
              </a:rPr>
              <a:t/>
            </a:r>
            <a:br>
              <a:rPr lang="en-US" sz="2000" b="1" dirty="0">
                <a:solidFill>
                  <a:sysClr val="windowText" lastClr="000000"/>
                </a:solidFill>
                <a:latin typeface="Arial" panose="020B0604020202020204" pitchFamily="34" charset="0"/>
                <a:cs typeface="Arial" panose="020B0604020202020204" pitchFamily="34" charset="0"/>
              </a:rPr>
            </a:br>
            <a:r>
              <a:rPr lang="en-US" sz="2000" b="1" dirty="0">
                <a:solidFill>
                  <a:sysClr val="windowText" lastClr="000000"/>
                </a:solidFill>
                <a:latin typeface="Arial" panose="020B0604020202020204" pitchFamily="34" charset="0"/>
                <a:cs typeface="Arial" panose="020B0604020202020204" pitchFamily="34" charset="0"/>
              </a:rPr>
              <a:t>north west of The Drip due to mine depressurisation</a:t>
            </a:r>
          </a:p>
        </p:txBody>
      </p:sp>
      <p:graphicFrame>
        <p:nvGraphicFramePr>
          <p:cNvPr id="6" name="Chart 5"/>
          <p:cNvGraphicFramePr>
            <a:graphicFrameLocks noGrp="1" noChangeAspect="1"/>
          </p:cNvGraphicFramePr>
          <p:nvPr>
            <p:extLst>
              <p:ext uri="{D42A27DB-BD31-4B8C-83A1-F6EECF244321}">
                <p14:modId xmlns:p14="http://schemas.microsoft.com/office/powerpoint/2010/main" val="3498299322"/>
              </p:ext>
            </p:extLst>
          </p:nvPr>
        </p:nvGraphicFramePr>
        <p:xfrm>
          <a:off x="395536" y="1124744"/>
          <a:ext cx="8482733" cy="5544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895898" y="5041648"/>
            <a:ext cx="297554" cy="369332"/>
          </a:xfrm>
          <a:prstGeom prst="rect">
            <a:avLst/>
          </a:prstGeom>
          <a:noFill/>
        </p:spPr>
        <p:txBody>
          <a:bodyPr wrap="square" rtlCol="0">
            <a:spAutoFit/>
          </a:bodyPr>
          <a:lstStyle/>
          <a:p>
            <a:r>
              <a:rPr lang="en-AU" dirty="0" smtClean="0">
                <a:solidFill>
                  <a:srgbClr val="F82D18"/>
                </a:solidFill>
              </a:rPr>
              <a:t>A</a:t>
            </a:r>
            <a:endParaRPr lang="en-AU" dirty="0">
              <a:solidFill>
                <a:srgbClr val="F82D18"/>
              </a:solidFill>
            </a:endParaRPr>
          </a:p>
        </p:txBody>
      </p:sp>
      <p:sp>
        <p:nvSpPr>
          <p:cNvPr id="7" name="TextBox 6"/>
          <p:cNvSpPr txBox="1"/>
          <p:nvPr/>
        </p:nvSpPr>
        <p:spPr>
          <a:xfrm>
            <a:off x="6877928" y="5501412"/>
            <a:ext cx="288032" cy="369332"/>
          </a:xfrm>
          <a:prstGeom prst="rect">
            <a:avLst/>
          </a:prstGeom>
          <a:noFill/>
        </p:spPr>
        <p:txBody>
          <a:bodyPr wrap="square" rtlCol="0">
            <a:spAutoFit/>
          </a:bodyPr>
          <a:lstStyle/>
          <a:p>
            <a:r>
              <a:rPr lang="en-AU" dirty="0" smtClean="0">
                <a:solidFill>
                  <a:srgbClr val="F82D18"/>
                </a:solidFill>
              </a:rPr>
              <a:t>B</a:t>
            </a:r>
            <a:endParaRPr lang="en-AU" dirty="0">
              <a:solidFill>
                <a:srgbClr val="F82D18"/>
              </a:solidFill>
            </a:endParaRPr>
          </a:p>
        </p:txBody>
      </p:sp>
      <p:sp>
        <p:nvSpPr>
          <p:cNvPr id="4" name="TextBox 3"/>
          <p:cNvSpPr txBox="1"/>
          <p:nvPr/>
        </p:nvSpPr>
        <p:spPr>
          <a:xfrm>
            <a:off x="7956376" y="5674468"/>
            <a:ext cx="792088" cy="369332"/>
          </a:xfrm>
          <a:prstGeom prst="rect">
            <a:avLst/>
          </a:prstGeom>
          <a:noFill/>
        </p:spPr>
        <p:txBody>
          <a:bodyPr wrap="square" rtlCol="0">
            <a:spAutoFit/>
          </a:bodyPr>
          <a:lstStyle/>
          <a:p>
            <a:r>
              <a:rPr lang="en-AU" dirty="0" smtClean="0"/>
              <a:t>North</a:t>
            </a:r>
            <a:endParaRPr lang="en-AU" dirty="0"/>
          </a:p>
        </p:txBody>
      </p:sp>
      <p:sp>
        <p:nvSpPr>
          <p:cNvPr id="5" name="TextBox 4"/>
          <p:cNvSpPr txBox="1"/>
          <p:nvPr/>
        </p:nvSpPr>
        <p:spPr>
          <a:xfrm>
            <a:off x="328289" y="5690547"/>
            <a:ext cx="865163" cy="369332"/>
          </a:xfrm>
          <a:prstGeom prst="rect">
            <a:avLst/>
          </a:prstGeom>
          <a:noFill/>
        </p:spPr>
        <p:txBody>
          <a:bodyPr wrap="square" rtlCol="0">
            <a:spAutoFit/>
          </a:bodyPr>
          <a:lstStyle/>
          <a:p>
            <a:r>
              <a:rPr lang="en-AU" dirty="0" smtClean="0"/>
              <a:t>South</a:t>
            </a:r>
            <a:endParaRPr lang="en-AU" dirty="0"/>
          </a:p>
        </p:txBody>
      </p:sp>
      <p:sp>
        <p:nvSpPr>
          <p:cNvPr id="8" name="Slide Number Placeholder 7"/>
          <p:cNvSpPr>
            <a:spLocks noGrp="1"/>
          </p:cNvSpPr>
          <p:nvPr>
            <p:ph type="sldNum" sz="quarter" idx="12"/>
          </p:nvPr>
        </p:nvSpPr>
        <p:spPr/>
        <p:txBody>
          <a:bodyPr/>
          <a:lstStyle/>
          <a:p>
            <a:fld id="{4BD9F766-BD54-4DAC-9861-FCE2039A8FD4}" type="slidenum">
              <a:rPr lang="en-AU" smtClean="0"/>
              <a:t>16</a:t>
            </a:fld>
            <a:endParaRPr lang="en-AU"/>
          </a:p>
        </p:txBody>
      </p:sp>
    </p:spTree>
    <p:extLst>
      <p:ext uri="{BB962C8B-B14F-4D97-AF65-F5344CB8AC3E}">
        <p14:creationId xmlns:p14="http://schemas.microsoft.com/office/powerpoint/2010/main" val="29019651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22929" y="1052736"/>
            <a:ext cx="9358170" cy="5545152"/>
          </a:xfrm>
        </p:spPr>
      </p:pic>
      <p:sp>
        <p:nvSpPr>
          <p:cNvPr id="4" name="TextBox 3"/>
          <p:cNvSpPr txBox="1"/>
          <p:nvPr/>
        </p:nvSpPr>
        <p:spPr>
          <a:xfrm>
            <a:off x="1043608" y="1484784"/>
            <a:ext cx="288032" cy="369332"/>
          </a:xfrm>
          <a:prstGeom prst="rect">
            <a:avLst/>
          </a:prstGeom>
          <a:noFill/>
        </p:spPr>
        <p:txBody>
          <a:bodyPr wrap="square" rtlCol="0">
            <a:spAutoFit/>
          </a:bodyPr>
          <a:lstStyle/>
          <a:p>
            <a:r>
              <a:rPr lang="en-AU" dirty="0" smtClean="0"/>
              <a:t>N</a:t>
            </a:r>
            <a:endParaRPr lang="en-AU" dirty="0"/>
          </a:p>
        </p:txBody>
      </p:sp>
      <p:sp>
        <p:nvSpPr>
          <p:cNvPr id="5" name="TextBox 4"/>
          <p:cNvSpPr txBox="1"/>
          <p:nvPr/>
        </p:nvSpPr>
        <p:spPr>
          <a:xfrm>
            <a:off x="7740352" y="1484784"/>
            <a:ext cx="360040" cy="369332"/>
          </a:xfrm>
          <a:prstGeom prst="rect">
            <a:avLst/>
          </a:prstGeom>
          <a:noFill/>
        </p:spPr>
        <p:txBody>
          <a:bodyPr wrap="square" rtlCol="0">
            <a:spAutoFit/>
          </a:bodyPr>
          <a:lstStyle/>
          <a:p>
            <a:r>
              <a:rPr lang="en-AU" dirty="0" smtClean="0"/>
              <a:t>S</a:t>
            </a:r>
            <a:endParaRPr lang="en-AU" dirty="0"/>
          </a:p>
        </p:txBody>
      </p:sp>
      <p:sp>
        <p:nvSpPr>
          <p:cNvPr id="6" name="Slide Number Placeholder 5"/>
          <p:cNvSpPr>
            <a:spLocks noGrp="1"/>
          </p:cNvSpPr>
          <p:nvPr>
            <p:ph type="sldNum" sz="quarter" idx="12"/>
          </p:nvPr>
        </p:nvSpPr>
        <p:spPr/>
        <p:txBody>
          <a:bodyPr/>
          <a:lstStyle/>
          <a:p>
            <a:fld id="{4BD9F766-BD54-4DAC-9861-FCE2039A8FD4}" type="slidenum">
              <a:rPr lang="en-AU" smtClean="0"/>
              <a:t>17</a:t>
            </a:fld>
            <a:endParaRPr lang="en-AU"/>
          </a:p>
        </p:txBody>
      </p:sp>
    </p:spTree>
    <p:extLst>
      <p:ext uri="{BB962C8B-B14F-4D97-AF65-F5344CB8AC3E}">
        <p14:creationId xmlns:p14="http://schemas.microsoft.com/office/powerpoint/2010/main" val="16217052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4BD9F766-BD54-4DAC-9861-FCE2039A8FD4}" type="slidenum">
              <a:rPr lang="en-AU" smtClean="0"/>
              <a:t>18</a:t>
            </a:fld>
            <a:endParaRPr lang="en-AU"/>
          </a:p>
        </p:txBody>
      </p:sp>
      <p:pic>
        <p:nvPicPr>
          <p:cNvPr id="3" name="Content Placeholder 2"/>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1331777" y="679778"/>
            <a:ext cx="6264000" cy="4823999"/>
          </a:xfrm>
        </p:spPr>
      </p:pic>
      <p:sp>
        <p:nvSpPr>
          <p:cNvPr id="16" name="Rectangle 15"/>
          <p:cNvSpPr/>
          <p:nvPr/>
        </p:nvSpPr>
        <p:spPr>
          <a:xfrm>
            <a:off x="1359973" y="3869198"/>
            <a:ext cx="3672408" cy="36004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4" name="TextBox 3"/>
          <p:cNvSpPr txBox="1"/>
          <p:nvPr/>
        </p:nvSpPr>
        <p:spPr>
          <a:xfrm>
            <a:off x="1043608" y="1137534"/>
            <a:ext cx="288032" cy="369332"/>
          </a:xfrm>
          <a:prstGeom prst="rect">
            <a:avLst/>
          </a:prstGeom>
          <a:noFill/>
        </p:spPr>
        <p:txBody>
          <a:bodyPr wrap="square" rtlCol="0">
            <a:spAutoFit/>
          </a:bodyPr>
          <a:lstStyle/>
          <a:p>
            <a:r>
              <a:rPr lang="en-AU" dirty="0" smtClean="0"/>
              <a:t>N</a:t>
            </a:r>
            <a:endParaRPr lang="en-AU" dirty="0"/>
          </a:p>
        </p:txBody>
      </p:sp>
      <p:sp>
        <p:nvSpPr>
          <p:cNvPr id="5" name="TextBox 4"/>
          <p:cNvSpPr txBox="1"/>
          <p:nvPr/>
        </p:nvSpPr>
        <p:spPr>
          <a:xfrm>
            <a:off x="7716651" y="1322200"/>
            <a:ext cx="360040" cy="369332"/>
          </a:xfrm>
          <a:prstGeom prst="rect">
            <a:avLst/>
          </a:prstGeom>
          <a:noFill/>
        </p:spPr>
        <p:txBody>
          <a:bodyPr wrap="square" rtlCol="0">
            <a:spAutoFit/>
          </a:bodyPr>
          <a:lstStyle/>
          <a:p>
            <a:r>
              <a:rPr lang="en-AU" dirty="0" smtClean="0"/>
              <a:t>S</a:t>
            </a:r>
            <a:endParaRPr lang="en-AU" dirty="0"/>
          </a:p>
        </p:txBody>
      </p:sp>
      <p:sp>
        <p:nvSpPr>
          <p:cNvPr id="6" name="Oval 5"/>
          <p:cNvSpPr/>
          <p:nvPr/>
        </p:nvSpPr>
        <p:spPr>
          <a:xfrm>
            <a:off x="4128110" y="1719224"/>
            <a:ext cx="216024" cy="811789"/>
          </a:xfrm>
          <a:prstGeom prst="ellipse">
            <a:avLst/>
          </a:prstGeom>
          <a:noFill/>
          <a:ln>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p:cNvSpPr/>
          <p:nvPr/>
        </p:nvSpPr>
        <p:spPr>
          <a:xfrm>
            <a:off x="3625000" y="890686"/>
            <a:ext cx="432048" cy="2088232"/>
          </a:xfrm>
          <a:prstGeom prst="ellipse">
            <a:avLst/>
          </a:prstGeom>
          <a:no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0" name="Straight Arrow Connector 9"/>
          <p:cNvCxnSpPr/>
          <p:nvPr/>
        </p:nvCxnSpPr>
        <p:spPr>
          <a:xfrm>
            <a:off x="4247964" y="2672852"/>
            <a:ext cx="0" cy="54006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59973" y="3820007"/>
            <a:ext cx="3960440" cy="369332"/>
          </a:xfrm>
          <a:prstGeom prst="rect">
            <a:avLst/>
          </a:prstGeom>
          <a:noFill/>
        </p:spPr>
        <p:txBody>
          <a:bodyPr wrap="square" rtlCol="0">
            <a:spAutoFit/>
          </a:bodyPr>
          <a:lstStyle/>
          <a:p>
            <a:r>
              <a:rPr lang="en-AU" dirty="0" smtClean="0">
                <a:solidFill>
                  <a:srgbClr val="002060"/>
                </a:solidFill>
              </a:rPr>
              <a:t>River bed @ The Drip ~380 mAHD</a:t>
            </a:r>
            <a:endParaRPr lang="en-AU" dirty="0">
              <a:solidFill>
                <a:srgbClr val="002060"/>
              </a:solidFill>
            </a:endParaRPr>
          </a:p>
        </p:txBody>
      </p:sp>
      <p:cxnSp>
        <p:nvCxnSpPr>
          <p:cNvPr id="14" name="Straight Arrow Connector 13"/>
          <p:cNvCxnSpPr/>
          <p:nvPr/>
        </p:nvCxnSpPr>
        <p:spPr>
          <a:xfrm flipV="1">
            <a:off x="3759999" y="3462382"/>
            <a:ext cx="288000" cy="34605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179271" y="3212912"/>
            <a:ext cx="1907904" cy="134798"/>
          </a:xfrm>
          <a:prstGeom prst="straightConnector1">
            <a:avLst/>
          </a:prstGeom>
          <a:ln w="19050">
            <a:solidFill>
              <a:srgbClr val="00B0F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196176" y="625129"/>
            <a:ext cx="1836205" cy="369332"/>
          </a:xfrm>
          <a:prstGeom prst="rect">
            <a:avLst/>
          </a:prstGeom>
          <a:noFill/>
        </p:spPr>
        <p:txBody>
          <a:bodyPr wrap="square" rtlCol="0">
            <a:spAutoFit/>
          </a:bodyPr>
          <a:lstStyle/>
          <a:p>
            <a:r>
              <a:rPr lang="en-AU" dirty="0" smtClean="0">
                <a:solidFill>
                  <a:srgbClr val="00B050"/>
                </a:solidFill>
              </a:rPr>
              <a:t>389 - 400 mAHD</a:t>
            </a:r>
            <a:endParaRPr lang="en-AU" dirty="0">
              <a:solidFill>
                <a:srgbClr val="00B050"/>
              </a:solidFill>
            </a:endParaRPr>
          </a:p>
        </p:txBody>
      </p:sp>
      <p:sp>
        <p:nvSpPr>
          <p:cNvPr id="25" name="TextBox 24"/>
          <p:cNvSpPr txBox="1"/>
          <p:nvPr/>
        </p:nvSpPr>
        <p:spPr>
          <a:xfrm>
            <a:off x="5892514" y="2042088"/>
            <a:ext cx="1487798" cy="707886"/>
          </a:xfrm>
          <a:prstGeom prst="rect">
            <a:avLst/>
          </a:prstGeom>
          <a:noFill/>
        </p:spPr>
        <p:txBody>
          <a:bodyPr wrap="square" rtlCol="0">
            <a:spAutoFit/>
          </a:bodyPr>
          <a:lstStyle/>
          <a:p>
            <a:r>
              <a:rPr lang="en-AU" sz="2000" dirty="0" smtClean="0">
                <a:solidFill>
                  <a:srgbClr val="FF0000"/>
                </a:solidFill>
              </a:rPr>
              <a:t>381 – 387.5 X</a:t>
            </a:r>
            <a:endParaRPr lang="en-AU" sz="2000" dirty="0">
              <a:solidFill>
                <a:srgbClr val="FF0000"/>
              </a:solidFill>
            </a:endParaRPr>
          </a:p>
        </p:txBody>
      </p:sp>
      <p:sp>
        <p:nvSpPr>
          <p:cNvPr id="30" name="TextBox 29"/>
          <p:cNvSpPr txBox="1"/>
          <p:nvPr/>
        </p:nvSpPr>
        <p:spPr>
          <a:xfrm>
            <a:off x="3985024" y="1484784"/>
            <a:ext cx="1152128" cy="338554"/>
          </a:xfrm>
          <a:prstGeom prst="rect">
            <a:avLst/>
          </a:prstGeom>
          <a:noFill/>
        </p:spPr>
        <p:txBody>
          <a:bodyPr wrap="square" rtlCol="0">
            <a:spAutoFit/>
          </a:bodyPr>
          <a:lstStyle/>
          <a:p>
            <a:r>
              <a:rPr lang="en-AU" sz="1600" dirty="0" smtClean="0">
                <a:solidFill>
                  <a:srgbClr val="00B050"/>
                </a:solidFill>
              </a:rPr>
              <a:t>PZ</a:t>
            </a:r>
            <a:r>
              <a:rPr lang="en-AU" sz="1600" b="1" dirty="0" smtClean="0">
                <a:solidFill>
                  <a:srgbClr val="00B050"/>
                </a:solidFill>
              </a:rPr>
              <a:t>2</a:t>
            </a:r>
            <a:r>
              <a:rPr lang="en-AU" sz="1600" dirty="0">
                <a:solidFill>
                  <a:srgbClr val="00B050"/>
                </a:solidFill>
              </a:rPr>
              <a:t>9</a:t>
            </a:r>
          </a:p>
        </p:txBody>
      </p:sp>
      <p:sp>
        <p:nvSpPr>
          <p:cNvPr id="33" name="Rectangle 32"/>
          <p:cNvSpPr/>
          <p:nvPr/>
        </p:nvSpPr>
        <p:spPr>
          <a:xfrm>
            <a:off x="1043608" y="5661248"/>
            <a:ext cx="7272808" cy="646331"/>
          </a:xfrm>
          <a:prstGeom prst="rect">
            <a:avLst/>
          </a:prstGeom>
        </p:spPr>
        <p:txBody>
          <a:bodyPr wrap="square">
            <a:spAutoFit/>
          </a:bodyPr>
          <a:lstStyle/>
          <a:p>
            <a:r>
              <a:rPr lang="en-AU" dirty="0"/>
              <a:t>This diagram </a:t>
            </a:r>
            <a:r>
              <a:rPr lang="en-AU" dirty="0" smtClean="0"/>
              <a:t>is inconclusive and does </a:t>
            </a:r>
            <a:r>
              <a:rPr lang="en-AU" dirty="0"/>
              <a:t>not prove </a:t>
            </a:r>
            <a:r>
              <a:rPr lang="en-AU" dirty="0" smtClean="0"/>
              <a:t>…”the </a:t>
            </a:r>
            <a:r>
              <a:rPr lang="en-AU" dirty="0"/>
              <a:t>potential for the regional groundwater table to be hydraulically disconnected from the Drip”</a:t>
            </a:r>
          </a:p>
        </p:txBody>
      </p:sp>
    </p:spTree>
    <p:extLst>
      <p:ext uri="{BB962C8B-B14F-4D97-AF65-F5344CB8AC3E}">
        <p14:creationId xmlns:p14="http://schemas.microsoft.com/office/powerpoint/2010/main" val="13215996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5531" b="28351"/>
          <a:stretch/>
        </p:blipFill>
        <p:spPr>
          <a:xfrm>
            <a:off x="1968457" y="1207206"/>
            <a:ext cx="5442153" cy="5112000"/>
          </a:xfrm>
          <a:prstGeom prst="rect">
            <a:avLst/>
          </a:prstGeom>
        </p:spPr>
      </p:pic>
      <p:sp>
        <p:nvSpPr>
          <p:cNvPr id="3" name="Rectangle 2"/>
          <p:cNvSpPr/>
          <p:nvPr/>
        </p:nvSpPr>
        <p:spPr>
          <a:xfrm>
            <a:off x="539552" y="188640"/>
            <a:ext cx="8280920" cy="923330"/>
          </a:xfrm>
          <a:prstGeom prst="rect">
            <a:avLst/>
          </a:prstGeom>
        </p:spPr>
        <p:txBody>
          <a:bodyPr wrap="square">
            <a:spAutoFit/>
          </a:bodyPr>
          <a:lstStyle/>
          <a:p>
            <a:r>
              <a:rPr lang="en-AU" dirty="0" smtClean="0"/>
              <a:t>HYDROCHEMISTRY Drip seep water compared to </a:t>
            </a:r>
            <a:r>
              <a:rPr lang="en-AU" dirty="0"/>
              <a:t>N</a:t>
            </a:r>
            <a:r>
              <a:rPr lang="en-AU" dirty="0" smtClean="0"/>
              <a:t>orth Monitoring network </a:t>
            </a:r>
            <a:br>
              <a:rPr lang="en-AU" dirty="0" smtClean="0"/>
            </a:br>
            <a:r>
              <a:rPr lang="en-AU" dirty="0" smtClean="0"/>
              <a:t>Dominant water type     Na, Mg&gt;Ca,    HCO</a:t>
            </a:r>
            <a:r>
              <a:rPr lang="en-AU" baseline="-25000" dirty="0" smtClean="0"/>
              <a:t>3 </a:t>
            </a:r>
            <a:r>
              <a:rPr lang="en-AU" dirty="0" smtClean="0"/>
              <a:t>&gt;Cl &gt;&gt;SO</a:t>
            </a:r>
            <a:r>
              <a:rPr lang="en-AU" baseline="-25000" dirty="0" smtClean="0"/>
              <a:t>4</a:t>
            </a:r>
            <a:endParaRPr lang="en-AU" baseline="-25000" dirty="0"/>
          </a:p>
          <a:p>
            <a:r>
              <a:rPr lang="en-AU" dirty="0" smtClean="0"/>
              <a:t>~ similar to regional </a:t>
            </a:r>
            <a:r>
              <a:rPr lang="en-AU" dirty="0"/>
              <a:t>Triassic groundwater </a:t>
            </a:r>
            <a:r>
              <a:rPr lang="en-AU" dirty="0" smtClean="0"/>
              <a:t>piezometers R755, PZ07C, PZ01A</a:t>
            </a:r>
            <a:endParaRPr lang="en-AU" dirty="0"/>
          </a:p>
        </p:txBody>
      </p:sp>
      <p:sp>
        <p:nvSpPr>
          <p:cNvPr id="4" name="Slide Number Placeholder 3"/>
          <p:cNvSpPr>
            <a:spLocks noGrp="1"/>
          </p:cNvSpPr>
          <p:nvPr>
            <p:ph type="sldNum" sz="quarter" idx="12"/>
          </p:nvPr>
        </p:nvSpPr>
        <p:spPr/>
        <p:txBody>
          <a:bodyPr/>
          <a:lstStyle/>
          <a:p>
            <a:fld id="{4BD9F766-BD54-4DAC-9861-FCE2039A8FD4}" type="slidenum">
              <a:rPr lang="en-AU" smtClean="0"/>
              <a:t>19</a:t>
            </a:fld>
            <a:endParaRPr lang="en-AU"/>
          </a:p>
        </p:txBody>
      </p:sp>
      <p:sp>
        <p:nvSpPr>
          <p:cNvPr id="5" name="TextBox 4"/>
          <p:cNvSpPr txBox="1"/>
          <p:nvPr/>
        </p:nvSpPr>
        <p:spPr>
          <a:xfrm>
            <a:off x="5940152" y="2481723"/>
            <a:ext cx="1800200" cy="369332"/>
          </a:xfrm>
          <a:prstGeom prst="rect">
            <a:avLst/>
          </a:prstGeom>
          <a:noFill/>
        </p:spPr>
        <p:txBody>
          <a:bodyPr wrap="square" rtlCol="0">
            <a:spAutoFit/>
          </a:bodyPr>
          <a:lstStyle/>
          <a:p>
            <a:r>
              <a:rPr lang="en-AU" dirty="0" smtClean="0"/>
              <a:t>% mEq/L</a:t>
            </a:r>
            <a:endParaRPr lang="en-AU" dirty="0"/>
          </a:p>
        </p:txBody>
      </p:sp>
    </p:spTree>
    <p:extLst>
      <p:ext uri="{BB962C8B-B14F-4D97-AF65-F5344CB8AC3E}">
        <p14:creationId xmlns:p14="http://schemas.microsoft.com/office/powerpoint/2010/main" val="3991197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julia\AppData\Local\Microsoft\Windows\INetCache\IE\ZK2YFXNO\light_PNG14414[1].png"/>
          <p:cNvPicPr>
            <a:picLocks noChangeAspect="1" noChangeArrowheads="1"/>
          </p:cNvPicPr>
          <p:nvPr/>
        </p:nvPicPr>
        <p:blipFill>
          <a:blip r:embed="rId3">
            <a:clrChange>
              <a:clrFrom>
                <a:srgbClr val="7F7F7F">
                  <a:alpha val="784"/>
                </a:srgbClr>
              </a:clrFrom>
              <a:clrTo>
                <a:srgbClr val="7F7F7F">
                  <a:alpha val="0"/>
                </a:srgbClr>
              </a:clrTo>
            </a:clrChange>
            <a:duotone>
              <a:prstClr val="black"/>
              <a:srgbClr val="FFC000">
                <a:tint val="45000"/>
                <a:satMod val="400000"/>
              </a:srgbClr>
            </a:duotone>
            <a:extLst>
              <a:ext uri="{28A0092B-C50C-407E-A947-70E740481C1C}">
                <a14:useLocalDpi xmlns:a14="http://schemas.microsoft.com/office/drawing/2010/main" val="0"/>
              </a:ext>
            </a:extLst>
          </a:blip>
          <a:srcRect/>
          <a:stretch>
            <a:fillRect/>
          </a:stretch>
        </p:blipFill>
        <p:spPr bwMode="auto">
          <a:xfrm rot="17169572">
            <a:off x="1751042" y="493263"/>
            <a:ext cx="8049134" cy="696727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quarter" idx="1"/>
          </p:nvPr>
        </p:nvSpPr>
        <p:spPr>
          <a:xfrm>
            <a:off x="467544" y="764704"/>
            <a:ext cx="8229600" cy="5536272"/>
          </a:xfrm>
        </p:spPr>
        <p:txBody>
          <a:bodyPr>
            <a:normAutofit fontScale="92500" lnSpcReduction="10000"/>
          </a:bodyPr>
          <a:lstStyle/>
          <a:p>
            <a:endParaRPr lang="en-AU" dirty="0" smtClean="0"/>
          </a:p>
          <a:p>
            <a:r>
              <a:rPr lang="en-AU" dirty="0" smtClean="0"/>
              <a:t>Each </a:t>
            </a:r>
            <a:r>
              <a:rPr lang="en-AU" dirty="0"/>
              <a:t>mine modification represents an expansion that </a:t>
            </a:r>
            <a:r>
              <a:rPr lang="en-AU" dirty="0" smtClean="0"/>
              <a:t>prolongs and places additional </a:t>
            </a:r>
            <a:r>
              <a:rPr lang="en-AU" dirty="0"/>
              <a:t>pressure on the water </a:t>
            </a:r>
            <a:r>
              <a:rPr lang="en-AU" dirty="0" smtClean="0"/>
              <a:t>system </a:t>
            </a:r>
            <a:r>
              <a:rPr lang="en-AU" dirty="0"/>
              <a:t>and biodiversity  </a:t>
            </a:r>
            <a:r>
              <a:rPr lang="en-AU" dirty="0" smtClean="0"/>
              <a:t>……. a slow death </a:t>
            </a:r>
            <a:r>
              <a:rPr lang="en-AU" dirty="0"/>
              <a:t>by a thousand </a:t>
            </a:r>
            <a:r>
              <a:rPr lang="en-AU" dirty="0" smtClean="0"/>
              <a:t>cuts</a:t>
            </a:r>
            <a:br>
              <a:rPr lang="en-AU" dirty="0" smtClean="0"/>
            </a:br>
            <a:endParaRPr lang="en-AU" dirty="0" smtClean="0"/>
          </a:p>
          <a:p>
            <a:r>
              <a:rPr lang="en-AU" dirty="0" smtClean="0"/>
              <a:t>The cumulative impact is more </a:t>
            </a:r>
            <a:r>
              <a:rPr lang="en-AU" dirty="0"/>
              <a:t>than the incremental effects </a:t>
            </a:r>
            <a:r>
              <a:rPr lang="en-AU" dirty="0" smtClean="0"/>
              <a:t/>
            </a:r>
            <a:br>
              <a:rPr lang="en-AU" dirty="0" smtClean="0"/>
            </a:br>
            <a:r>
              <a:rPr lang="en-AU" dirty="0" smtClean="0"/>
              <a:t>as </a:t>
            </a:r>
            <a:r>
              <a:rPr lang="en-AU" dirty="0"/>
              <a:t>presented in the </a:t>
            </a:r>
            <a:r>
              <a:rPr lang="en-AU" dirty="0" smtClean="0"/>
              <a:t>mine’s assessments</a:t>
            </a:r>
          </a:p>
          <a:p>
            <a:endParaRPr lang="en-AU" dirty="0"/>
          </a:p>
          <a:p>
            <a:r>
              <a:rPr lang="en-AU" dirty="0" smtClean="0"/>
              <a:t>Only opportunity for the public to shine a light on the environmental and social impacts of these developments </a:t>
            </a:r>
            <a:br>
              <a:rPr lang="en-AU" dirty="0" smtClean="0"/>
            </a:br>
            <a:r>
              <a:rPr lang="en-AU" dirty="0" smtClean="0"/>
              <a:t/>
            </a:r>
            <a:br>
              <a:rPr lang="en-AU" dirty="0" smtClean="0"/>
            </a:br>
            <a:endParaRPr lang="en-AU" dirty="0" smtClean="0"/>
          </a:p>
          <a:p>
            <a:r>
              <a:rPr lang="en-AU" dirty="0" smtClean="0"/>
              <a:t>And comment on the effectiveness of current Mine conditions of approval and Environmental Protections Licences.</a:t>
            </a:r>
          </a:p>
          <a:p>
            <a:endParaRPr lang="en-AU" dirty="0" smtClean="0"/>
          </a:p>
        </p:txBody>
      </p:sp>
      <p:sp>
        <p:nvSpPr>
          <p:cNvPr id="2" name="Slide Number Placeholder 1"/>
          <p:cNvSpPr>
            <a:spLocks noGrp="1"/>
          </p:cNvSpPr>
          <p:nvPr>
            <p:ph type="sldNum" sz="quarter" idx="12"/>
          </p:nvPr>
        </p:nvSpPr>
        <p:spPr/>
        <p:txBody>
          <a:bodyPr/>
          <a:lstStyle/>
          <a:p>
            <a:fld id="{4BD9F766-BD54-4DAC-9861-FCE2039A8FD4}" type="slidenum">
              <a:rPr lang="en-AU" smtClean="0"/>
              <a:t>2</a:t>
            </a:fld>
            <a:endParaRPr lang="en-AU"/>
          </a:p>
        </p:txBody>
      </p:sp>
    </p:spTree>
    <p:extLst>
      <p:ext uri="{BB962C8B-B14F-4D97-AF65-F5344CB8AC3E}">
        <p14:creationId xmlns:p14="http://schemas.microsoft.com/office/powerpoint/2010/main" val="6144252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0107" y="-7236"/>
            <a:ext cx="5953893" cy="7812000"/>
          </a:xfrm>
          <a:prstGeom prst="rect">
            <a:avLst/>
          </a:prstGeom>
        </p:spPr>
      </p:pic>
      <p:sp>
        <p:nvSpPr>
          <p:cNvPr id="4" name="TextBox 3"/>
          <p:cNvSpPr txBox="1"/>
          <p:nvPr/>
        </p:nvSpPr>
        <p:spPr>
          <a:xfrm>
            <a:off x="467544" y="2852936"/>
            <a:ext cx="3026727" cy="1200329"/>
          </a:xfrm>
          <a:prstGeom prst="rect">
            <a:avLst/>
          </a:prstGeom>
          <a:noFill/>
        </p:spPr>
        <p:txBody>
          <a:bodyPr wrap="square" rtlCol="0">
            <a:spAutoFit/>
          </a:bodyPr>
          <a:lstStyle/>
          <a:p>
            <a:r>
              <a:rPr lang="en-AU" sz="2400" dirty="0" smtClean="0"/>
              <a:t>Cumulative impacts not included?</a:t>
            </a:r>
          </a:p>
          <a:p>
            <a:r>
              <a:rPr lang="en-AU" sz="2400" dirty="0" smtClean="0"/>
              <a:t>Moolarben CM?</a:t>
            </a:r>
            <a:endParaRPr lang="en-AU" sz="2400" dirty="0"/>
          </a:p>
        </p:txBody>
      </p:sp>
      <p:sp>
        <p:nvSpPr>
          <p:cNvPr id="2" name="Slide Number Placeholder 1"/>
          <p:cNvSpPr>
            <a:spLocks noGrp="1"/>
          </p:cNvSpPr>
          <p:nvPr>
            <p:ph type="sldNum" sz="quarter" idx="12"/>
          </p:nvPr>
        </p:nvSpPr>
        <p:spPr/>
        <p:txBody>
          <a:bodyPr/>
          <a:lstStyle/>
          <a:p>
            <a:fld id="{4BD9F766-BD54-4DAC-9861-FCE2039A8FD4}" type="slidenum">
              <a:rPr lang="en-AU" smtClean="0"/>
              <a:t>20</a:t>
            </a:fld>
            <a:endParaRPr lang="en-AU"/>
          </a:p>
        </p:txBody>
      </p:sp>
    </p:spTree>
    <p:extLst>
      <p:ext uri="{BB962C8B-B14F-4D97-AF65-F5344CB8AC3E}">
        <p14:creationId xmlns:p14="http://schemas.microsoft.com/office/powerpoint/2010/main" val="29302036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305821" y="5661248"/>
            <a:ext cx="7344816" cy="576064"/>
          </a:xfrm>
        </p:spPr>
        <p:txBody>
          <a:bodyPr>
            <a:normAutofit fontScale="25000" lnSpcReduction="20000"/>
          </a:bodyPr>
          <a:lstStyle/>
          <a:p>
            <a:pPr marL="0" indent="0">
              <a:buNone/>
            </a:pPr>
            <a:r>
              <a:rPr lang="en-AU" sz="7200" dirty="0" smtClean="0"/>
              <a:t>East pit mix of groundwater, rainfall and </a:t>
            </a:r>
            <a:r>
              <a:rPr lang="en-AU" sz="7200" dirty="0"/>
              <a:t>waste brine </a:t>
            </a:r>
            <a:r>
              <a:rPr lang="en-AU" sz="7200" dirty="0" smtClean="0"/>
              <a:t> from </a:t>
            </a:r>
            <a:r>
              <a:rPr lang="en-AU" sz="7200" dirty="0"/>
              <a:t>RO </a:t>
            </a:r>
            <a:r>
              <a:rPr lang="en-AU" sz="7200" dirty="0" smtClean="0"/>
              <a:t>plant </a:t>
            </a:r>
            <a:br>
              <a:rPr lang="en-AU" sz="7200" dirty="0" smtClean="0"/>
            </a:br>
            <a:r>
              <a:rPr lang="en-AU" sz="7200" dirty="0" smtClean="0"/>
              <a:t>–  levels actively maintained below 370 mAHD, EC ~ salt 3000 - 4000 µS/cm</a:t>
            </a:r>
            <a:endParaRPr lang="en-AU" sz="7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588347"/>
            <a:ext cx="7567177" cy="4952190"/>
          </a:xfrm>
          <a:prstGeom prst="rect">
            <a:avLst/>
          </a:prstGeom>
        </p:spPr>
      </p:pic>
      <p:sp>
        <p:nvSpPr>
          <p:cNvPr id="5" name="TextBox 4"/>
          <p:cNvSpPr txBox="1"/>
          <p:nvPr/>
        </p:nvSpPr>
        <p:spPr>
          <a:xfrm>
            <a:off x="5796136" y="2132856"/>
            <a:ext cx="2304256" cy="707886"/>
          </a:xfrm>
          <a:prstGeom prst="rect">
            <a:avLst/>
          </a:prstGeom>
          <a:noFill/>
        </p:spPr>
        <p:txBody>
          <a:bodyPr wrap="square" rtlCol="0">
            <a:spAutoFit/>
          </a:bodyPr>
          <a:lstStyle/>
          <a:p>
            <a:r>
              <a:rPr lang="en-AU" sz="2000" b="1" dirty="0" smtClean="0">
                <a:solidFill>
                  <a:schemeClr val="bg1"/>
                </a:solidFill>
              </a:rPr>
              <a:t>River bed </a:t>
            </a:r>
            <a:br>
              <a:rPr lang="en-AU" sz="2000" b="1" dirty="0" smtClean="0">
                <a:solidFill>
                  <a:schemeClr val="bg1"/>
                </a:solidFill>
              </a:rPr>
            </a:br>
            <a:r>
              <a:rPr lang="en-AU" sz="2000" b="1" dirty="0" smtClean="0">
                <a:solidFill>
                  <a:schemeClr val="bg1"/>
                </a:solidFill>
              </a:rPr>
              <a:t>~ 400 mAHD</a:t>
            </a:r>
            <a:endParaRPr lang="en-AU" sz="2000" b="1" dirty="0">
              <a:solidFill>
                <a:schemeClr val="bg1"/>
              </a:solidFill>
            </a:endParaRPr>
          </a:p>
        </p:txBody>
      </p:sp>
      <p:sp>
        <p:nvSpPr>
          <p:cNvPr id="2" name="Slide Number Placeholder 1"/>
          <p:cNvSpPr>
            <a:spLocks noGrp="1"/>
          </p:cNvSpPr>
          <p:nvPr>
            <p:ph type="sldNum" sz="quarter" idx="12"/>
          </p:nvPr>
        </p:nvSpPr>
        <p:spPr/>
        <p:txBody>
          <a:bodyPr/>
          <a:lstStyle/>
          <a:p>
            <a:fld id="{4BD9F766-BD54-4DAC-9861-FCE2039A8FD4}" type="slidenum">
              <a:rPr lang="en-AU" smtClean="0"/>
              <a:t>21</a:t>
            </a:fld>
            <a:endParaRPr lang="en-AU"/>
          </a:p>
        </p:txBody>
      </p:sp>
    </p:spTree>
    <p:extLst>
      <p:ext uri="{BB962C8B-B14F-4D97-AF65-F5344CB8AC3E}">
        <p14:creationId xmlns:p14="http://schemas.microsoft.com/office/powerpoint/2010/main" val="30226382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67544" y="332656"/>
            <a:ext cx="8229600" cy="990600"/>
          </a:xfrm>
        </p:spPr>
        <p:txBody>
          <a:bodyPr>
            <a:normAutofit/>
          </a:bodyPr>
          <a:lstStyle/>
          <a:p>
            <a:r>
              <a:rPr lang="en-AU" sz="2400" dirty="0"/>
              <a:t/>
            </a:r>
            <a:br>
              <a:rPr lang="en-AU" sz="2400" dirty="0"/>
            </a:br>
            <a:endParaRPr lang="en-AU" sz="2400" dirty="0"/>
          </a:p>
        </p:txBody>
      </p:sp>
      <p:sp>
        <p:nvSpPr>
          <p:cNvPr id="6" name="Content Placeholder 5"/>
          <p:cNvSpPr>
            <a:spLocks noGrp="1"/>
          </p:cNvSpPr>
          <p:nvPr>
            <p:ph sz="quarter" idx="1"/>
          </p:nvPr>
        </p:nvSpPr>
        <p:spPr>
          <a:xfrm>
            <a:off x="755576" y="1196752"/>
            <a:ext cx="8229600" cy="4896544"/>
          </a:xfrm>
        </p:spPr>
        <p:txBody>
          <a:bodyPr>
            <a:normAutofit lnSpcReduction="10000"/>
          </a:bodyPr>
          <a:lstStyle/>
          <a:p>
            <a:pPr marL="0" indent="0">
              <a:buNone/>
            </a:pPr>
            <a:endParaRPr lang="en-AU" sz="2400" dirty="0" smtClean="0"/>
          </a:p>
          <a:p>
            <a:pPr marL="0" indent="0">
              <a:buNone/>
            </a:pPr>
            <a:r>
              <a:rPr lang="en-AU" sz="2400" dirty="0"/>
              <a:t>G</a:t>
            </a:r>
            <a:r>
              <a:rPr lang="en-AU" sz="2400" dirty="0" smtClean="0"/>
              <a:t>roundwater monitoring </a:t>
            </a:r>
            <a:r>
              <a:rPr lang="en-AU" sz="2400" u="sng" dirty="0" smtClean="0"/>
              <a:t>and reporting of East Pit</a:t>
            </a:r>
            <a:r>
              <a:rPr lang="en-AU" sz="2400" dirty="0" smtClean="0"/>
              <a:t>?</a:t>
            </a:r>
            <a:br>
              <a:rPr lang="en-AU" sz="2400" dirty="0" smtClean="0"/>
            </a:br>
            <a:endParaRPr lang="en-AU" sz="2400" dirty="0"/>
          </a:p>
          <a:p>
            <a:r>
              <a:rPr lang="en-AU" sz="2400" dirty="0" smtClean="0"/>
              <a:t>Map alluvium </a:t>
            </a:r>
            <a:r>
              <a:rPr lang="en-AU" sz="2400" u="sng" dirty="0" smtClean="0"/>
              <a:t>between</a:t>
            </a:r>
            <a:r>
              <a:rPr lang="en-AU" sz="2400" dirty="0" smtClean="0"/>
              <a:t> the east pit and river bed</a:t>
            </a:r>
            <a:br>
              <a:rPr lang="en-AU" sz="2400" dirty="0" smtClean="0"/>
            </a:br>
            <a:endParaRPr lang="en-AU" sz="2400" dirty="0"/>
          </a:p>
          <a:p>
            <a:r>
              <a:rPr lang="en-AU" sz="2400" dirty="0"/>
              <a:t>I</a:t>
            </a:r>
            <a:r>
              <a:rPr lang="en-AU" sz="2400" dirty="0" smtClean="0"/>
              <a:t>nvestigate possible saline seepage from old open cut one and </a:t>
            </a:r>
            <a:r>
              <a:rPr lang="en-AU" sz="2400" dirty="0"/>
              <a:t>river </a:t>
            </a:r>
            <a:r>
              <a:rPr lang="en-AU" sz="2400" dirty="0" smtClean="0"/>
              <a:t>diversion, may explain some unusual spikes in EC</a:t>
            </a:r>
          </a:p>
          <a:p>
            <a:endParaRPr lang="en-AU" sz="2400" dirty="0" smtClean="0"/>
          </a:p>
          <a:p>
            <a:endParaRPr lang="en-AU" sz="2400" dirty="0"/>
          </a:p>
          <a:p>
            <a:endParaRPr lang="en-AU" sz="2400" dirty="0" smtClean="0"/>
          </a:p>
          <a:p>
            <a:r>
              <a:rPr lang="en-AU" sz="2400" dirty="0" smtClean="0"/>
              <a:t>Who is Dept. Planning compliance officer for this area?</a:t>
            </a:r>
            <a:br>
              <a:rPr lang="en-AU" sz="2400" dirty="0" smtClean="0"/>
            </a:br>
            <a:r>
              <a:rPr lang="en-AU" sz="2400" dirty="0" smtClean="0"/>
              <a:t>	</a:t>
            </a:r>
          </a:p>
          <a:p>
            <a:endParaRPr lang="en-AU" dirty="0"/>
          </a:p>
        </p:txBody>
      </p:sp>
      <p:sp>
        <p:nvSpPr>
          <p:cNvPr id="2" name="Slide Number Placeholder 1"/>
          <p:cNvSpPr>
            <a:spLocks noGrp="1"/>
          </p:cNvSpPr>
          <p:nvPr>
            <p:ph type="sldNum" sz="quarter" idx="12"/>
          </p:nvPr>
        </p:nvSpPr>
        <p:spPr/>
        <p:txBody>
          <a:bodyPr/>
          <a:lstStyle/>
          <a:p>
            <a:fld id="{4BD9F766-BD54-4DAC-9861-FCE2039A8FD4}" type="slidenum">
              <a:rPr lang="en-AU" smtClean="0"/>
              <a:t>22</a:t>
            </a:fld>
            <a:endParaRPr lang="en-AU"/>
          </a:p>
        </p:txBody>
      </p:sp>
    </p:spTree>
    <p:extLst>
      <p:ext uri="{BB962C8B-B14F-4D97-AF65-F5344CB8AC3E}">
        <p14:creationId xmlns:p14="http://schemas.microsoft.com/office/powerpoint/2010/main" val="10336922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797" y="3337796"/>
            <a:ext cx="3744416" cy="2808312"/>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707984" y="1280032"/>
            <a:ext cx="5760000" cy="4320000"/>
          </a:xfrm>
          <a:prstGeom prst="rect">
            <a:avLst/>
          </a:prstGeom>
          <a:ln>
            <a:noFill/>
          </a:ln>
          <a:effectLst>
            <a:softEdge rad="112500"/>
          </a:effectLst>
        </p:spPr>
      </p:pic>
      <p:sp>
        <p:nvSpPr>
          <p:cNvPr id="2" name="TextBox 1"/>
          <p:cNvSpPr txBox="1"/>
          <p:nvPr/>
        </p:nvSpPr>
        <p:spPr>
          <a:xfrm>
            <a:off x="539551" y="1484784"/>
            <a:ext cx="3655861" cy="1631216"/>
          </a:xfrm>
          <a:prstGeom prst="rect">
            <a:avLst/>
          </a:prstGeom>
          <a:noFill/>
        </p:spPr>
        <p:txBody>
          <a:bodyPr wrap="square" rtlCol="0">
            <a:spAutoFit/>
          </a:bodyPr>
          <a:lstStyle/>
          <a:p>
            <a:r>
              <a:rPr lang="en-AU" sz="2000" b="1" dirty="0"/>
              <a:t>Salt </a:t>
            </a:r>
            <a:r>
              <a:rPr lang="en-AU" sz="2000" b="1" dirty="0" smtClean="0"/>
              <a:t>deposits on river bank downstream – 2013 &amp; 2017</a:t>
            </a:r>
          </a:p>
          <a:p>
            <a:endParaRPr lang="en-AU" sz="2000" b="1" dirty="0"/>
          </a:p>
          <a:p>
            <a:r>
              <a:rPr lang="en-AU" sz="2000" b="1" dirty="0" smtClean="0"/>
              <a:t>Salt levels in the river have increased 450 ~ 800EC</a:t>
            </a:r>
            <a:endParaRPr lang="en-AU" sz="2000" b="1" dirty="0"/>
          </a:p>
        </p:txBody>
      </p:sp>
      <p:sp>
        <p:nvSpPr>
          <p:cNvPr id="4" name="Slide Number Placeholder 3"/>
          <p:cNvSpPr>
            <a:spLocks noGrp="1"/>
          </p:cNvSpPr>
          <p:nvPr>
            <p:ph type="sldNum" sz="quarter" idx="12"/>
          </p:nvPr>
        </p:nvSpPr>
        <p:spPr/>
        <p:txBody>
          <a:bodyPr/>
          <a:lstStyle/>
          <a:p>
            <a:fld id="{4BD9F766-BD54-4DAC-9861-FCE2039A8FD4}" type="slidenum">
              <a:rPr lang="en-AU" smtClean="0"/>
              <a:t>23</a:t>
            </a:fld>
            <a:endParaRPr lang="en-AU"/>
          </a:p>
        </p:txBody>
      </p:sp>
    </p:spTree>
    <p:extLst>
      <p:ext uri="{BB962C8B-B14F-4D97-AF65-F5344CB8AC3E}">
        <p14:creationId xmlns:p14="http://schemas.microsoft.com/office/powerpoint/2010/main" val="42122208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67544" y="332656"/>
            <a:ext cx="8229600" cy="990600"/>
          </a:xfrm>
        </p:spPr>
        <p:txBody>
          <a:bodyPr>
            <a:normAutofit/>
          </a:bodyPr>
          <a:lstStyle/>
          <a:p>
            <a:r>
              <a:rPr lang="en-AU" sz="2400" dirty="0"/>
              <a:t/>
            </a:r>
            <a:br>
              <a:rPr lang="en-AU" sz="2400" dirty="0"/>
            </a:br>
            <a:endParaRPr lang="en-AU" sz="2400" dirty="0"/>
          </a:p>
        </p:txBody>
      </p:sp>
      <p:sp>
        <p:nvSpPr>
          <p:cNvPr id="2" name="Slide Number Placeholder 1"/>
          <p:cNvSpPr>
            <a:spLocks noGrp="1"/>
          </p:cNvSpPr>
          <p:nvPr>
            <p:ph type="sldNum" sz="quarter" idx="12"/>
          </p:nvPr>
        </p:nvSpPr>
        <p:spPr/>
        <p:txBody>
          <a:bodyPr/>
          <a:lstStyle/>
          <a:p>
            <a:fld id="{4BD9F766-BD54-4DAC-9861-FCE2039A8FD4}" type="slidenum">
              <a:rPr lang="en-AU" smtClean="0"/>
              <a:t>24</a:t>
            </a:fld>
            <a:endParaRPr lang="en-AU"/>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0" y="1340768"/>
            <a:ext cx="8879811" cy="4428000"/>
          </a:xfr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5805264"/>
            <a:ext cx="1362075"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95536" y="476672"/>
            <a:ext cx="7416824" cy="461665"/>
          </a:xfrm>
          <a:prstGeom prst="rect">
            <a:avLst/>
          </a:prstGeom>
          <a:noFill/>
        </p:spPr>
        <p:txBody>
          <a:bodyPr wrap="square" rtlCol="0">
            <a:spAutoFit/>
          </a:bodyPr>
          <a:lstStyle/>
          <a:p>
            <a:r>
              <a:rPr lang="en-AU" sz="2400" dirty="0" smtClean="0"/>
              <a:t>Possible interaction (leakage) between River and east pit?</a:t>
            </a:r>
            <a:endParaRPr lang="en-AU" sz="2400" dirty="0"/>
          </a:p>
        </p:txBody>
      </p:sp>
      <p:cxnSp>
        <p:nvCxnSpPr>
          <p:cNvPr id="9" name="Straight Arrow Connector 8"/>
          <p:cNvCxnSpPr/>
          <p:nvPr/>
        </p:nvCxnSpPr>
        <p:spPr>
          <a:xfrm flipH="1">
            <a:off x="1331641" y="1050995"/>
            <a:ext cx="648071" cy="158591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4755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95536" y="1484784"/>
            <a:ext cx="8229600" cy="4821168"/>
          </a:xfrm>
        </p:spPr>
        <p:txBody>
          <a:bodyPr>
            <a:normAutofit fontScale="92500"/>
          </a:bodyPr>
          <a:lstStyle/>
          <a:p>
            <a:r>
              <a:rPr lang="en-AU" sz="2400" dirty="0" smtClean="0"/>
              <a:t>Lowering </a:t>
            </a:r>
            <a:r>
              <a:rPr lang="en-AU" sz="2400" dirty="0"/>
              <a:t>EC of discharge water to </a:t>
            </a:r>
            <a:r>
              <a:rPr lang="en-AU" sz="2400" dirty="0" smtClean="0"/>
              <a:t>background levels 500 µS/cm</a:t>
            </a:r>
            <a:br>
              <a:rPr lang="en-AU" sz="2400" dirty="0" smtClean="0"/>
            </a:br>
            <a:endParaRPr lang="en-AU" sz="2400" dirty="0"/>
          </a:p>
          <a:p>
            <a:pPr lvl="0"/>
            <a:r>
              <a:rPr lang="en-AU" sz="2400" dirty="0" smtClean="0"/>
              <a:t>Prioritise </a:t>
            </a:r>
            <a:r>
              <a:rPr lang="en-AU" sz="2400" dirty="0"/>
              <a:t>river ecology over irrigation and mine operational needs – low </a:t>
            </a:r>
            <a:r>
              <a:rPr lang="en-AU" sz="2400" dirty="0" smtClean="0"/>
              <a:t>base flows </a:t>
            </a:r>
            <a:r>
              <a:rPr lang="en-AU" sz="2400" dirty="0"/>
              <a:t>in the river must be sustained during dry conditions as was the situation </a:t>
            </a:r>
            <a:r>
              <a:rPr lang="en-AU" sz="2400" dirty="0" smtClean="0"/>
              <a:t>pre-mining. </a:t>
            </a:r>
            <a:br>
              <a:rPr lang="en-AU" sz="2400" dirty="0" smtClean="0"/>
            </a:br>
            <a:endParaRPr lang="en-AU" sz="2400" dirty="0" smtClean="0"/>
          </a:p>
          <a:p>
            <a:pPr lvl="0"/>
            <a:r>
              <a:rPr lang="en-AU" sz="2400" dirty="0" smtClean="0"/>
              <a:t>East pit is an environmental time bomb – management </a:t>
            </a:r>
            <a:r>
              <a:rPr lang="en-AU" sz="2400" dirty="0"/>
              <a:t>of water and water quality in the East pit – requires long term </a:t>
            </a:r>
            <a:r>
              <a:rPr lang="en-AU" sz="2400" dirty="0" smtClean="0"/>
              <a:t>solutions </a:t>
            </a:r>
            <a:br>
              <a:rPr lang="en-AU" sz="2400" dirty="0" smtClean="0"/>
            </a:br>
            <a:r>
              <a:rPr lang="en-AU" sz="2400" dirty="0" smtClean="0"/>
              <a:t>Disposal of RO saline wastewater into the East pit cannot continue. </a:t>
            </a:r>
            <a:br>
              <a:rPr lang="en-AU" sz="2400" dirty="0" smtClean="0"/>
            </a:br>
            <a:endParaRPr lang="en-AU" sz="2400" dirty="0" smtClean="0"/>
          </a:p>
          <a:p>
            <a:pPr lvl="0"/>
            <a:r>
              <a:rPr lang="en-AU" sz="2400" dirty="0" smtClean="0"/>
              <a:t>A plan </a:t>
            </a:r>
            <a:r>
              <a:rPr lang="en-AU" sz="2400" dirty="0"/>
              <a:t>for </a:t>
            </a:r>
            <a:r>
              <a:rPr lang="en-AU" sz="2400" dirty="0" smtClean="0"/>
              <a:t>post-mining </a:t>
            </a:r>
            <a:r>
              <a:rPr lang="en-AU" sz="2400" dirty="0"/>
              <a:t>water management and </a:t>
            </a:r>
            <a:r>
              <a:rPr lang="en-AU" sz="2400" dirty="0" smtClean="0"/>
              <a:t>an overall </a:t>
            </a:r>
            <a:r>
              <a:rPr lang="en-AU" sz="2400" dirty="0"/>
              <a:t>vision for the </a:t>
            </a:r>
            <a:r>
              <a:rPr lang="en-AU" sz="2400" dirty="0" smtClean="0"/>
              <a:t>mined site to take us through to the post-coal era </a:t>
            </a:r>
            <a:r>
              <a:rPr lang="en-AU" sz="2400" dirty="0"/>
              <a:t>is urgently required</a:t>
            </a:r>
          </a:p>
          <a:p>
            <a:endParaRPr lang="en-AU" dirty="0"/>
          </a:p>
        </p:txBody>
      </p:sp>
      <p:sp>
        <p:nvSpPr>
          <p:cNvPr id="2" name="Rectangle 1"/>
          <p:cNvSpPr/>
          <p:nvPr/>
        </p:nvSpPr>
        <p:spPr>
          <a:xfrm>
            <a:off x="1043608" y="332656"/>
            <a:ext cx="7200800" cy="830997"/>
          </a:xfrm>
          <a:prstGeom prst="rect">
            <a:avLst/>
          </a:prstGeom>
        </p:spPr>
        <p:txBody>
          <a:bodyPr wrap="square">
            <a:spAutoFit/>
          </a:bodyPr>
          <a:lstStyle/>
          <a:p>
            <a:pPr lvl="0">
              <a:spcBef>
                <a:spcPts val="600"/>
              </a:spcBef>
              <a:buClr>
                <a:srgbClr val="53548A"/>
              </a:buClr>
              <a:buSzPct val="76000"/>
            </a:pPr>
            <a:r>
              <a:rPr lang="en-AU" sz="2400" b="1" dirty="0" smtClean="0">
                <a:solidFill>
                  <a:prstClr val="black"/>
                </a:solidFill>
              </a:rPr>
              <a:t>Approval of  </a:t>
            </a:r>
            <a:r>
              <a:rPr lang="en-AU" sz="2400" b="1" dirty="0">
                <a:solidFill>
                  <a:prstClr val="black"/>
                </a:solidFill>
              </a:rPr>
              <a:t>Mod 4 </a:t>
            </a:r>
            <a:r>
              <a:rPr lang="en-AU" sz="2400" b="1" dirty="0" smtClean="0">
                <a:solidFill>
                  <a:prstClr val="black"/>
                </a:solidFill>
              </a:rPr>
              <a:t>would require significant</a:t>
            </a:r>
            <a:br>
              <a:rPr lang="en-AU" sz="2400" b="1" dirty="0" smtClean="0">
                <a:solidFill>
                  <a:prstClr val="black"/>
                </a:solidFill>
              </a:rPr>
            </a:br>
            <a:r>
              <a:rPr lang="en-AU" sz="2400" b="1" dirty="0" smtClean="0">
                <a:solidFill>
                  <a:prstClr val="black"/>
                </a:solidFill>
              </a:rPr>
              <a:t>improvements to current water management</a:t>
            </a:r>
            <a:endParaRPr lang="en-AU" sz="2400" b="1" dirty="0">
              <a:solidFill>
                <a:prstClr val="black"/>
              </a:solidFill>
            </a:endParaRPr>
          </a:p>
        </p:txBody>
      </p:sp>
      <p:sp>
        <p:nvSpPr>
          <p:cNvPr id="4" name="Slide Number Placeholder 3"/>
          <p:cNvSpPr>
            <a:spLocks noGrp="1"/>
          </p:cNvSpPr>
          <p:nvPr>
            <p:ph type="sldNum" sz="quarter" idx="12"/>
          </p:nvPr>
        </p:nvSpPr>
        <p:spPr/>
        <p:txBody>
          <a:bodyPr/>
          <a:lstStyle/>
          <a:p>
            <a:fld id="{4BD9F766-BD54-4DAC-9861-FCE2039A8FD4}" type="slidenum">
              <a:rPr lang="en-AU" smtClean="0"/>
              <a:t>25</a:t>
            </a:fld>
            <a:endParaRPr lang="en-AU"/>
          </a:p>
        </p:txBody>
      </p:sp>
    </p:spTree>
    <p:extLst>
      <p:ext uri="{BB962C8B-B14F-4D97-AF65-F5344CB8AC3E}">
        <p14:creationId xmlns:p14="http://schemas.microsoft.com/office/powerpoint/2010/main" val="13468691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179512" y="751250"/>
            <a:ext cx="3781425" cy="5688012"/>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8240" y="3140968"/>
            <a:ext cx="4368000" cy="3276000"/>
          </a:xfrm>
          <a:prstGeom prst="rect">
            <a:avLst/>
          </a:prstGeom>
        </p:spPr>
      </p:pic>
      <p:sp>
        <p:nvSpPr>
          <p:cNvPr id="2" name="Rectangle 1"/>
          <p:cNvSpPr/>
          <p:nvPr/>
        </p:nvSpPr>
        <p:spPr>
          <a:xfrm>
            <a:off x="4451744" y="463312"/>
            <a:ext cx="4464496" cy="3046988"/>
          </a:xfrm>
          <a:prstGeom prst="rect">
            <a:avLst/>
          </a:prstGeom>
        </p:spPr>
        <p:txBody>
          <a:bodyPr wrap="square">
            <a:spAutoFit/>
          </a:bodyPr>
          <a:lstStyle/>
          <a:p>
            <a:pPr algn="ctr"/>
            <a:r>
              <a:rPr lang="en-AU" sz="2400" dirty="0">
                <a:solidFill>
                  <a:schemeClr val="bg1"/>
                </a:solidFill>
              </a:rPr>
              <a:t>The proposed </a:t>
            </a:r>
            <a:r>
              <a:rPr lang="en-AU" sz="2400" dirty="0" smtClean="0">
                <a:solidFill>
                  <a:schemeClr val="bg1"/>
                </a:solidFill>
              </a:rPr>
              <a:t>modification and  </a:t>
            </a:r>
            <a:r>
              <a:rPr lang="en-AU" sz="2400" dirty="0">
                <a:solidFill>
                  <a:schemeClr val="bg1"/>
                </a:solidFill>
              </a:rPr>
              <a:t>expansion </a:t>
            </a:r>
            <a:r>
              <a:rPr lang="en-AU" sz="2400" dirty="0" smtClean="0">
                <a:solidFill>
                  <a:schemeClr val="bg1"/>
                </a:solidFill>
              </a:rPr>
              <a:t> directly conflicts United Nations</a:t>
            </a:r>
            <a:br>
              <a:rPr lang="en-AU" sz="2400" dirty="0" smtClean="0">
                <a:solidFill>
                  <a:schemeClr val="bg1"/>
                </a:solidFill>
              </a:rPr>
            </a:br>
            <a:r>
              <a:rPr lang="en-AU" sz="2400" dirty="0" smtClean="0">
                <a:solidFill>
                  <a:schemeClr val="bg1"/>
                </a:solidFill>
              </a:rPr>
              <a:t> </a:t>
            </a:r>
            <a:r>
              <a:rPr lang="en-AU" sz="2400" dirty="0">
                <a:solidFill>
                  <a:schemeClr val="bg1"/>
                </a:solidFill>
              </a:rPr>
              <a:t>High </a:t>
            </a:r>
            <a:r>
              <a:rPr lang="en-AU" sz="2400" dirty="0" smtClean="0">
                <a:solidFill>
                  <a:schemeClr val="bg1"/>
                </a:solidFill>
              </a:rPr>
              <a:t>Level </a:t>
            </a:r>
            <a:r>
              <a:rPr lang="en-AU" sz="2400" dirty="0">
                <a:solidFill>
                  <a:schemeClr val="bg1"/>
                </a:solidFill>
              </a:rPr>
              <a:t>Panel on Water </a:t>
            </a:r>
            <a:r>
              <a:rPr lang="en-AU" sz="2400" dirty="0" smtClean="0">
                <a:solidFill>
                  <a:schemeClr val="bg1"/>
                </a:solidFill>
              </a:rPr>
              <a:t>who recommend action </a:t>
            </a:r>
            <a:br>
              <a:rPr lang="en-AU" sz="2400" dirty="0" smtClean="0">
                <a:solidFill>
                  <a:schemeClr val="bg1"/>
                </a:solidFill>
              </a:rPr>
            </a:br>
            <a:r>
              <a:rPr lang="en-AU" sz="2400" dirty="0" smtClean="0">
                <a:solidFill>
                  <a:schemeClr val="bg1"/>
                </a:solidFill>
              </a:rPr>
              <a:t>to </a:t>
            </a:r>
            <a:r>
              <a:rPr lang="en-AU" sz="2400" dirty="0">
                <a:solidFill>
                  <a:schemeClr val="bg1"/>
                </a:solidFill>
              </a:rPr>
              <a:t>value and protect our rivers and connected groundwater </a:t>
            </a:r>
            <a:r>
              <a:rPr lang="en-AU" sz="2400" dirty="0" smtClean="0">
                <a:solidFill>
                  <a:schemeClr val="bg1"/>
                </a:solidFill>
              </a:rPr>
              <a:t>systems</a:t>
            </a:r>
            <a:endParaRPr lang="en-AU" sz="2400" dirty="0">
              <a:solidFill>
                <a:schemeClr val="bg1"/>
              </a:solidFill>
            </a:endParaRPr>
          </a:p>
        </p:txBody>
      </p:sp>
      <p:sp>
        <p:nvSpPr>
          <p:cNvPr id="3" name="Slide Number Placeholder 2"/>
          <p:cNvSpPr>
            <a:spLocks noGrp="1"/>
          </p:cNvSpPr>
          <p:nvPr>
            <p:ph type="sldNum" sz="quarter" idx="12"/>
          </p:nvPr>
        </p:nvSpPr>
        <p:spPr/>
        <p:txBody>
          <a:bodyPr/>
          <a:lstStyle/>
          <a:p>
            <a:fld id="{4BD9F766-BD54-4DAC-9861-FCE2039A8FD4}" type="slidenum">
              <a:rPr lang="en-AU" smtClean="0"/>
              <a:t>26</a:t>
            </a:fld>
            <a:endParaRPr lang="en-AU"/>
          </a:p>
        </p:txBody>
      </p:sp>
    </p:spTree>
    <p:extLst>
      <p:ext uri="{BB962C8B-B14F-4D97-AF65-F5344CB8AC3E}">
        <p14:creationId xmlns:p14="http://schemas.microsoft.com/office/powerpoint/2010/main" val="39513690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1038895" y="188640"/>
            <a:ext cx="7277521" cy="8964000"/>
          </a:xfrm>
        </p:spPr>
      </p:pic>
      <p:sp>
        <p:nvSpPr>
          <p:cNvPr id="2" name="TextBox 1"/>
          <p:cNvSpPr txBox="1"/>
          <p:nvPr/>
        </p:nvSpPr>
        <p:spPr>
          <a:xfrm>
            <a:off x="9684568" y="4089846"/>
            <a:ext cx="2160240" cy="923330"/>
          </a:xfrm>
          <a:prstGeom prst="rect">
            <a:avLst/>
          </a:prstGeom>
          <a:noFill/>
        </p:spPr>
        <p:txBody>
          <a:bodyPr wrap="square" rtlCol="0">
            <a:spAutoFit/>
          </a:bodyPr>
          <a:lstStyle/>
          <a:p>
            <a:r>
              <a:rPr lang="en-AU" dirty="0" smtClean="0"/>
              <a:t>Triassic Water levels (mAHD) 2017 –</a:t>
            </a:r>
          </a:p>
          <a:p>
            <a:r>
              <a:rPr lang="en-AU" dirty="0" smtClean="0">
                <a:solidFill>
                  <a:srgbClr val="F82D18"/>
                </a:solidFill>
              </a:rPr>
              <a:t>A - B line </a:t>
            </a:r>
            <a:r>
              <a:rPr lang="en-AU" dirty="0" smtClean="0"/>
              <a:t>SWLs</a:t>
            </a:r>
            <a:endParaRPr lang="en-AU" dirty="0"/>
          </a:p>
        </p:txBody>
      </p:sp>
      <p:sp>
        <p:nvSpPr>
          <p:cNvPr id="3" name="TextBox 2"/>
          <p:cNvSpPr txBox="1"/>
          <p:nvPr/>
        </p:nvSpPr>
        <p:spPr>
          <a:xfrm>
            <a:off x="6604938" y="5197842"/>
            <a:ext cx="1423446" cy="923330"/>
          </a:xfrm>
          <a:prstGeom prst="rect">
            <a:avLst/>
          </a:prstGeom>
          <a:noFill/>
        </p:spPr>
        <p:txBody>
          <a:bodyPr wrap="square" rtlCol="0">
            <a:spAutoFit/>
          </a:bodyPr>
          <a:lstStyle/>
          <a:p>
            <a:r>
              <a:rPr lang="en-AU" dirty="0" smtClean="0">
                <a:solidFill>
                  <a:srgbClr val="F82D18"/>
                </a:solidFill>
              </a:rPr>
              <a:t>River bed at The Drip ~ 380 mAHD</a:t>
            </a:r>
            <a:endParaRPr lang="en-AU" dirty="0">
              <a:solidFill>
                <a:srgbClr val="F82D18"/>
              </a:solidFill>
            </a:endParaRPr>
          </a:p>
        </p:txBody>
      </p:sp>
      <p:sp>
        <p:nvSpPr>
          <p:cNvPr id="4" name="TextBox 3"/>
          <p:cNvSpPr txBox="1"/>
          <p:nvPr/>
        </p:nvSpPr>
        <p:spPr>
          <a:xfrm>
            <a:off x="9972600" y="2708920"/>
            <a:ext cx="216024" cy="369332"/>
          </a:xfrm>
          <a:prstGeom prst="rect">
            <a:avLst/>
          </a:prstGeom>
          <a:noFill/>
        </p:spPr>
        <p:txBody>
          <a:bodyPr wrap="square" rtlCol="0">
            <a:spAutoFit/>
          </a:bodyPr>
          <a:lstStyle/>
          <a:p>
            <a:r>
              <a:rPr lang="en-AU" dirty="0" smtClean="0">
                <a:solidFill>
                  <a:srgbClr val="F82D18"/>
                </a:solidFill>
              </a:rPr>
              <a:t>B</a:t>
            </a:r>
            <a:endParaRPr lang="en-AU" dirty="0">
              <a:solidFill>
                <a:srgbClr val="F82D18"/>
              </a:solidFill>
            </a:endParaRPr>
          </a:p>
        </p:txBody>
      </p:sp>
      <p:cxnSp>
        <p:nvCxnSpPr>
          <p:cNvPr id="7" name="Straight Arrow Connector 6"/>
          <p:cNvCxnSpPr/>
          <p:nvPr/>
        </p:nvCxnSpPr>
        <p:spPr>
          <a:xfrm flipV="1">
            <a:off x="8316416" y="692696"/>
            <a:ext cx="0" cy="72008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172400" y="404664"/>
            <a:ext cx="288032" cy="369332"/>
          </a:xfrm>
          <a:prstGeom prst="rect">
            <a:avLst/>
          </a:prstGeom>
          <a:noFill/>
        </p:spPr>
        <p:txBody>
          <a:bodyPr wrap="square" rtlCol="0">
            <a:spAutoFit/>
          </a:bodyPr>
          <a:lstStyle/>
          <a:p>
            <a:r>
              <a:rPr lang="en-AU" dirty="0" smtClean="0"/>
              <a:t>N</a:t>
            </a:r>
            <a:endParaRPr lang="en-AU" dirty="0"/>
          </a:p>
        </p:txBody>
      </p:sp>
      <p:sp>
        <p:nvSpPr>
          <p:cNvPr id="5" name="Slide Number Placeholder 4"/>
          <p:cNvSpPr>
            <a:spLocks noGrp="1"/>
          </p:cNvSpPr>
          <p:nvPr>
            <p:ph type="sldNum" sz="quarter" idx="12"/>
          </p:nvPr>
        </p:nvSpPr>
        <p:spPr/>
        <p:txBody>
          <a:bodyPr/>
          <a:lstStyle/>
          <a:p>
            <a:fld id="{4BD9F766-BD54-4DAC-9861-FCE2039A8FD4}" type="slidenum">
              <a:rPr lang="en-AU" smtClean="0"/>
              <a:t>27</a:t>
            </a:fld>
            <a:endParaRPr lang="en-AU"/>
          </a:p>
        </p:txBody>
      </p:sp>
    </p:spTree>
    <p:extLst>
      <p:ext uri="{BB962C8B-B14F-4D97-AF65-F5344CB8AC3E}">
        <p14:creationId xmlns:p14="http://schemas.microsoft.com/office/powerpoint/2010/main" val="37778573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2852936"/>
            <a:ext cx="2255764" cy="3007686"/>
          </a:xfrm>
          <a:prstGeom prst="rect">
            <a:avLst/>
          </a:prstGeom>
        </p:spPr>
      </p:pic>
      <p:sp>
        <p:nvSpPr>
          <p:cNvPr id="2" name="Title 1"/>
          <p:cNvSpPr>
            <a:spLocks noGrp="1"/>
          </p:cNvSpPr>
          <p:nvPr>
            <p:ph type="title"/>
          </p:nvPr>
        </p:nvSpPr>
        <p:spPr>
          <a:xfrm>
            <a:off x="467544" y="260648"/>
            <a:ext cx="5976664" cy="810344"/>
          </a:xfrm>
        </p:spPr>
        <p:txBody>
          <a:bodyPr>
            <a:normAutofit/>
          </a:bodyPr>
          <a:lstStyle/>
          <a:p>
            <a:r>
              <a:rPr lang="en-AU" sz="2400" b="1" dirty="0">
                <a:solidFill>
                  <a:schemeClr val="tx1"/>
                </a:solidFill>
                <a:latin typeface="+mn-lt"/>
                <a:ea typeface="+mn-ea"/>
                <a:cs typeface="+mn-cs"/>
              </a:rPr>
              <a:t>Goulburn River </a:t>
            </a:r>
            <a:r>
              <a:rPr lang="en-AU" sz="2400" b="1" dirty="0" smtClean="0">
                <a:solidFill>
                  <a:schemeClr val="tx1"/>
                </a:solidFill>
                <a:latin typeface="+mn-lt"/>
                <a:ea typeface="+mn-ea"/>
                <a:cs typeface="+mn-cs"/>
              </a:rPr>
              <a:t>diversion</a:t>
            </a:r>
            <a:endParaRPr lang="en-AU" sz="2400" b="1" dirty="0">
              <a:solidFill>
                <a:schemeClr val="tx1"/>
              </a:solidFill>
              <a:latin typeface="+mn-lt"/>
              <a:ea typeface="+mn-ea"/>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1287584"/>
            <a:ext cx="6147286" cy="4608512"/>
          </a:xfrm>
          <a:prstGeom prst="rect">
            <a:avLst/>
          </a:prstGeom>
        </p:spPr>
      </p:pic>
      <p:sp>
        <p:nvSpPr>
          <p:cNvPr id="3" name="Slide Number Placeholder 2"/>
          <p:cNvSpPr>
            <a:spLocks noGrp="1"/>
          </p:cNvSpPr>
          <p:nvPr>
            <p:ph type="sldNum" sz="quarter" idx="12"/>
          </p:nvPr>
        </p:nvSpPr>
        <p:spPr/>
        <p:txBody>
          <a:bodyPr/>
          <a:lstStyle/>
          <a:p>
            <a:fld id="{4BD9F766-BD54-4DAC-9861-FCE2039A8FD4}" type="slidenum">
              <a:rPr lang="en-AU" smtClean="0"/>
              <a:t>28</a:t>
            </a:fld>
            <a:endParaRPr lang="en-AU"/>
          </a:p>
        </p:txBody>
      </p:sp>
    </p:spTree>
    <p:extLst>
      <p:ext uri="{BB962C8B-B14F-4D97-AF65-F5344CB8AC3E}">
        <p14:creationId xmlns:p14="http://schemas.microsoft.com/office/powerpoint/2010/main" val="18574750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OUTSTANDING ISSUES</a:t>
            </a:r>
            <a:endParaRPr lang="en-AU" dirty="0"/>
          </a:p>
        </p:txBody>
      </p:sp>
      <p:sp>
        <p:nvSpPr>
          <p:cNvPr id="3" name="Content Placeholder 2"/>
          <p:cNvSpPr>
            <a:spLocks noGrp="1"/>
          </p:cNvSpPr>
          <p:nvPr>
            <p:ph sz="quarter" idx="1"/>
          </p:nvPr>
        </p:nvSpPr>
        <p:spPr>
          <a:xfrm>
            <a:off x="457200" y="1219200"/>
            <a:ext cx="8229600" cy="5234136"/>
          </a:xfrm>
        </p:spPr>
        <p:txBody>
          <a:bodyPr>
            <a:normAutofit fontScale="92500" lnSpcReduction="20000"/>
          </a:bodyPr>
          <a:lstStyle/>
          <a:p>
            <a:endParaRPr lang="en-AU" dirty="0" smtClean="0"/>
          </a:p>
          <a:p>
            <a:r>
              <a:rPr lang="en-AU" dirty="0" smtClean="0"/>
              <a:t>Depressurisation and lowering of groundwater systems by mining creates a ‘regional sink’</a:t>
            </a:r>
            <a:br>
              <a:rPr lang="en-AU" dirty="0" smtClean="0"/>
            </a:br>
            <a:endParaRPr lang="en-AU" dirty="0" smtClean="0"/>
          </a:p>
          <a:p>
            <a:r>
              <a:rPr lang="en-AU" dirty="0" smtClean="0"/>
              <a:t>Permanent loss of low flows in the Goulburn River during extended dry periods </a:t>
            </a:r>
            <a:br>
              <a:rPr lang="en-AU" dirty="0" smtClean="0"/>
            </a:br>
            <a:endParaRPr lang="en-AU" dirty="0" smtClean="0"/>
          </a:p>
          <a:p>
            <a:r>
              <a:rPr lang="en-AU" dirty="0" smtClean="0"/>
              <a:t>1000’s tonnes of salt </a:t>
            </a:r>
            <a:r>
              <a:rPr lang="en-AU" dirty="0"/>
              <a:t>created by the mining </a:t>
            </a:r>
            <a:r>
              <a:rPr lang="en-AU" dirty="0" smtClean="0"/>
              <a:t>process is currently exported off-site into </a:t>
            </a:r>
            <a:r>
              <a:rPr lang="en-AU" dirty="0"/>
              <a:t>the Goulburn </a:t>
            </a:r>
            <a:r>
              <a:rPr lang="en-AU" dirty="0" smtClean="0"/>
              <a:t>River every year</a:t>
            </a:r>
            <a:br>
              <a:rPr lang="en-AU" dirty="0" smtClean="0"/>
            </a:br>
            <a:endParaRPr lang="en-AU" dirty="0" smtClean="0"/>
          </a:p>
          <a:p>
            <a:r>
              <a:rPr lang="en-AU" dirty="0"/>
              <a:t>East pit is a time bomb – high risk of connectivity via remnant alluvium between the pit and the Goulburn </a:t>
            </a:r>
            <a:r>
              <a:rPr lang="en-AU" dirty="0" smtClean="0"/>
              <a:t>River</a:t>
            </a:r>
            <a:br>
              <a:rPr lang="en-AU" dirty="0" smtClean="0"/>
            </a:br>
            <a:endParaRPr lang="en-AU" dirty="0"/>
          </a:p>
          <a:p>
            <a:r>
              <a:rPr lang="en-AU" dirty="0" smtClean="0"/>
              <a:t>The permanent long term protection the groundwater source that feeds The </a:t>
            </a:r>
            <a:r>
              <a:rPr lang="en-AU" dirty="0"/>
              <a:t>Drip </a:t>
            </a:r>
            <a:r>
              <a:rPr lang="en-AU" dirty="0" smtClean="0"/>
              <a:t>gorge</a:t>
            </a:r>
          </a:p>
          <a:p>
            <a:endParaRPr lang="en-AU" dirty="0"/>
          </a:p>
        </p:txBody>
      </p:sp>
      <p:sp>
        <p:nvSpPr>
          <p:cNvPr id="4" name="Slide Number Placeholder 3"/>
          <p:cNvSpPr>
            <a:spLocks noGrp="1"/>
          </p:cNvSpPr>
          <p:nvPr>
            <p:ph type="sldNum" sz="quarter" idx="12"/>
          </p:nvPr>
        </p:nvSpPr>
        <p:spPr/>
        <p:txBody>
          <a:bodyPr/>
          <a:lstStyle/>
          <a:p>
            <a:fld id="{4BD9F766-BD54-4DAC-9861-FCE2039A8FD4}" type="slidenum">
              <a:rPr lang="en-AU" smtClean="0"/>
              <a:t>3</a:t>
            </a:fld>
            <a:endParaRPr lang="en-AU"/>
          </a:p>
        </p:txBody>
      </p:sp>
    </p:spTree>
    <p:extLst>
      <p:ext uri="{BB962C8B-B14F-4D97-AF65-F5344CB8AC3E}">
        <p14:creationId xmlns:p14="http://schemas.microsoft.com/office/powerpoint/2010/main" val="34279831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6362700"/>
            <a:ext cx="8229600" cy="990600"/>
          </a:xfrm>
        </p:spPr>
        <p:txBody>
          <a:bodyPr>
            <a:normAutofit fontScale="90000"/>
          </a:bodyPr>
          <a:lstStyle/>
          <a:p>
            <a:r>
              <a:rPr lang="en-AU" sz="2400" dirty="0">
                <a:latin typeface="+mn-lt"/>
              </a:rPr>
              <a:t/>
            </a:r>
            <a:br>
              <a:rPr lang="en-AU" sz="2400" dirty="0">
                <a:latin typeface="+mn-lt"/>
              </a:rPr>
            </a:br>
            <a:r>
              <a:rPr lang="en-AU" sz="2400" dirty="0">
                <a:latin typeface="+mn-lt"/>
              </a:rPr>
              <a:t/>
            </a:r>
            <a:br>
              <a:rPr lang="en-AU" sz="2400" dirty="0">
                <a:latin typeface="+mn-lt"/>
              </a:rPr>
            </a:br>
            <a:r>
              <a:rPr lang="en-AU" sz="2400" dirty="0" smtClean="0">
                <a:latin typeface="+mn-lt"/>
              </a:rPr>
              <a:t> </a:t>
            </a:r>
            <a:endParaRPr lang="en-AU" sz="2400" dirty="0">
              <a:latin typeface="+mn-lt"/>
            </a:endParaRPr>
          </a:p>
        </p:txBody>
      </p:sp>
      <p:pic>
        <p:nvPicPr>
          <p:cNvPr id="4" name="Content Placeholder 3"/>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1187625" y="199334"/>
            <a:ext cx="6840758" cy="6058846"/>
          </a:xfrm>
          <a:ln w="19050">
            <a:solidFill>
              <a:schemeClr val="accent1"/>
            </a:solidFill>
          </a:ln>
        </p:spPr>
      </p:pic>
      <p:sp>
        <p:nvSpPr>
          <p:cNvPr id="3" name="Rectangle 2"/>
          <p:cNvSpPr/>
          <p:nvPr/>
        </p:nvSpPr>
        <p:spPr>
          <a:xfrm>
            <a:off x="1043608" y="5733256"/>
            <a:ext cx="5400600" cy="646331"/>
          </a:xfrm>
          <a:prstGeom prst="rect">
            <a:avLst/>
          </a:prstGeom>
        </p:spPr>
        <p:txBody>
          <a:bodyPr wrap="square">
            <a:spAutoFit/>
          </a:bodyPr>
          <a:lstStyle/>
          <a:p>
            <a:pPr algn="ctr"/>
            <a:r>
              <a:rPr lang="en-AU" b="1" dirty="0" smtClean="0"/>
              <a:t>Coal </a:t>
            </a:r>
            <a:r>
              <a:rPr lang="en-AU" b="1" dirty="0"/>
              <a:t>Mines </a:t>
            </a:r>
            <a:r>
              <a:rPr lang="en-AU" b="1" dirty="0" smtClean="0"/>
              <a:t>cover &gt; </a:t>
            </a:r>
            <a:r>
              <a:rPr lang="en-AU" b="1" dirty="0"/>
              <a:t>180 </a:t>
            </a:r>
            <a:r>
              <a:rPr lang="en-AU" b="1" dirty="0" smtClean="0"/>
              <a:t>square kilometres</a:t>
            </a:r>
          </a:p>
          <a:p>
            <a:pPr algn="ctr"/>
            <a:endParaRPr lang="en-AU" b="1" dirty="0"/>
          </a:p>
        </p:txBody>
      </p:sp>
      <p:sp>
        <p:nvSpPr>
          <p:cNvPr id="5" name="Slide Number Placeholder 4"/>
          <p:cNvSpPr>
            <a:spLocks noGrp="1"/>
          </p:cNvSpPr>
          <p:nvPr>
            <p:ph type="sldNum" sz="quarter" idx="12"/>
          </p:nvPr>
        </p:nvSpPr>
        <p:spPr/>
        <p:txBody>
          <a:bodyPr/>
          <a:lstStyle/>
          <a:p>
            <a:fld id="{4BD9F766-BD54-4DAC-9861-FCE2039A8FD4}" type="slidenum">
              <a:rPr lang="en-AU" smtClean="0"/>
              <a:t>4</a:t>
            </a:fld>
            <a:endParaRPr lang="en-AU"/>
          </a:p>
        </p:txBody>
      </p:sp>
    </p:spTree>
    <p:extLst>
      <p:ext uri="{BB962C8B-B14F-4D97-AF65-F5344CB8AC3E}">
        <p14:creationId xmlns:p14="http://schemas.microsoft.com/office/powerpoint/2010/main" val="22332672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23120" y="188640"/>
            <a:ext cx="6661248" cy="684213"/>
          </a:xfrm>
        </p:spPr>
        <p:txBody>
          <a:bodyPr>
            <a:normAutofit/>
          </a:bodyPr>
          <a:lstStyle/>
          <a:p>
            <a:r>
              <a:rPr lang="en-AU" dirty="0" smtClean="0">
                <a:latin typeface="+mn-lt"/>
              </a:rPr>
              <a:t>Water table levels – 1982 pre-mining</a:t>
            </a:r>
            <a:endParaRPr lang="en-AU" dirty="0">
              <a:latin typeface="+mn-lt"/>
            </a:endParaRPr>
          </a:p>
        </p:txBody>
      </p:sp>
      <p:pic>
        <p:nvPicPr>
          <p:cNvPr id="4" name="Content Placeholder 3"/>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2292872" y="878892"/>
            <a:ext cx="5016273" cy="5400000"/>
          </a:xfrm>
        </p:spPr>
      </p:pic>
      <p:sp>
        <p:nvSpPr>
          <p:cNvPr id="6" name="Rectangle 5"/>
          <p:cNvSpPr/>
          <p:nvPr/>
        </p:nvSpPr>
        <p:spPr>
          <a:xfrm>
            <a:off x="2189307" y="6361296"/>
            <a:ext cx="5402052" cy="338554"/>
          </a:xfrm>
          <a:prstGeom prst="rect">
            <a:avLst/>
          </a:prstGeom>
        </p:spPr>
        <p:txBody>
          <a:bodyPr wrap="square">
            <a:spAutoFit/>
          </a:bodyPr>
          <a:lstStyle/>
          <a:p>
            <a:r>
              <a:rPr lang="en-AU" sz="1600" dirty="0"/>
              <a:t>Source:  </a:t>
            </a:r>
            <a:r>
              <a:rPr lang="en-AU" sz="1600" dirty="0" smtClean="0"/>
              <a:t>Woodward-Clyde 1995 (Figure 2.2)</a:t>
            </a:r>
            <a:endParaRPr lang="en-AU" sz="1600" dirty="0"/>
          </a:p>
        </p:txBody>
      </p:sp>
      <p:sp>
        <p:nvSpPr>
          <p:cNvPr id="3" name="Slide Number Placeholder 2"/>
          <p:cNvSpPr>
            <a:spLocks noGrp="1"/>
          </p:cNvSpPr>
          <p:nvPr>
            <p:ph type="sldNum" sz="quarter" idx="12"/>
          </p:nvPr>
        </p:nvSpPr>
        <p:spPr/>
        <p:txBody>
          <a:bodyPr/>
          <a:lstStyle/>
          <a:p>
            <a:fld id="{4BD9F766-BD54-4DAC-9861-FCE2039A8FD4}" type="slidenum">
              <a:rPr lang="en-AU" smtClean="0"/>
              <a:t>5</a:t>
            </a:fld>
            <a:endParaRPr lang="en-AU"/>
          </a:p>
        </p:txBody>
      </p:sp>
    </p:spTree>
    <p:extLst>
      <p:ext uri="{BB962C8B-B14F-4D97-AF65-F5344CB8AC3E}">
        <p14:creationId xmlns:p14="http://schemas.microsoft.com/office/powerpoint/2010/main" val="25701804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15616" y="260648"/>
            <a:ext cx="8229600" cy="684213"/>
          </a:xfrm>
        </p:spPr>
        <p:txBody>
          <a:bodyPr/>
          <a:lstStyle/>
          <a:p>
            <a:r>
              <a:rPr lang="en-AU" dirty="0" smtClean="0">
                <a:latin typeface="+mn-lt"/>
              </a:rPr>
              <a:t>1990 Groundwater levels  - decline 40m </a:t>
            </a:r>
            <a:endParaRPr lang="en-AU" dirty="0">
              <a:latin typeface="+mn-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691" y="904587"/>
            <a:ext cx="4923495" cy="5436000"/>
          </a:xfrm>
          <a:prstGeom prst="rect">
            <a:avLst/>
          </a:prstGeom>
        </p:spPr>
      </p:pic>
      <p:sp>
        <p:nvSpPr>
          <p:cNvPr id="6" name="Rectangle 5"/>
          <p:cNvSpPr/>
          <p:nvPr/>
        </p:nvSpPr>
        <p:spPr>
          <a:xfrm>
            <a:off x="2189307" y="6361296"/>
            <a:ext cx="4326909" cy="338554"/>
          </a:xfrm>
          <a:prstGeom prst="rect">
            <a:avLst/>
          </a:prstGeom>
        </p:spPr>
        <p:txBody>
          <a:bodyPr wrap="square">
            <a:spAutoFit/>
          </a:bodyPr>
          <a:lstStyle/>
          <a:p>
            <a:r>
              <a:rPr lang="en-AU" sz="1600" dirty="0"/>
              <a:t>Source:  </a:t>
            </a:r>
            <a:r>
              <a:rPr lang="en-AU" sz="1600" dirty="0" smtClean="0"/>
              <a:t>Woodward-Clyde 1995 (Figure 2.3)</a:t>
            </a:r>
            <a:endParaRPr lang="en-AU" sz="1600" dirty="0"/>
          </a:p>
        </p:txBody>
      </p:sp>
      <p:sp>
        <p:nvSpPr>
          <p:cNvPr id="3" name="Slide Number Placeholder 2"/>
          <p:cNvSpPr>
            <a:spLocks noGrp="1"/>
          </p:cNvSpPr>
          <p:nvPr>
            <p:ph type="sldNum" sz="quarter" idx="12"/>
          </p:nvPr>
        </p:nvSpPr>
        <p:spPr/>
        <p:txBody>
          <a:bodyPr/>
          <a:lstStyle/>
          <a:p>
            <a:fld id="{4BD9F766-BD54-4DAC-9861-FCE2039A8FD4}" type="slidenum">
              <a:rPr lang="en-AU" smtClean="0"/>
              <a:t>6</a:t>
            </a:fld>
            <a:endParaRPr lang="en-AU"/>
          </a:p>
        </p:txBody>
      </p:sp>
    </p:spTree>
    <p:extLst>
      <p:ext uri="{BB962C8B-B14F-4D97-AF65-F5344CB8AC3E}">
        <p14:creationId xmlns:p14="http://schemas.microsoft.com/office/powerpoint/2010/main" val="28511556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endParaRPr lang="en-AU" dirty="0"/>
          </a:p>
          <a:p>
            <a:r>
              <a:rPr lang="en-AU" dirty="0" smtClean="0"/>
              <a:t>MOD </a:t>
            </a:r>
            <a:r>
              <a:rPr lang="en-AU" dirty="0"/>
              <a:t>4 </a:t>
            </a:r>
            <a:r>
              <a:rPr lang="en-AU" dirty="0" smtClean="0"/>
              <a:t>underground expansion is </a:t>
            </a:r>
            <a:r>
              <a:rPr lang="en-AU" dirty="0"/>
              <a:t>hydraulically </a:t>
            </a:r>
            <a:r>
              <a:rPr lang="en-AU" dirty="0" smtClean="0"/>
              <a:t>down-dip from </a:t>
            </a:r>
            <a:r>
              <a:rPr lang="en-AU" dirty="0"/>
              <a:t>all previous </a:t>
            </a:r>
            <a:r>
              <a:rPr lang="en-AU" dirty="0" smtClean="0"/>
              <a:t>workings</a:t>
            </a:r>
            <a:r>
              <a:rPr lang="en-AU" dirty="0"/>
              <a:t> </a:t>
            </a:r>
            <a:r>
              <a:rPr lang="en-AU" dirty="0" smtClean="0"/>
              <a:t>(LW31-33</a:t>
            </a:r>
            <a:r>
              <a:rPr lang="en-AU" dirty="0"/>
              <a:t>) </a:t>
            </a:r>
            <a:r>
              <a:rPr lang="en-AU" dirty="0" smtClean="0"/>
              <a:t/>
            </a:r>
            <a:br>
              <a:rPr lang="en-AU" dirty="0" smtClean="0"/>
            </a:br>
            <a:endParaRPr lang="en-AU" dirty="0" smtClean="0"/>
          </a:p>
          <a:p>
            <a:r>
              <a:rPr lang="en-AU" dirty="0" smtClean="0"/>
              <a:t>Continued mining results in </a:t>
            </a:r>
            <a:r>
              <a:rPr lang="en-AU" dirty="0"/>
              <a:t>the </a:t>
            </a:r>
            <a:r>
              <a:rPr lang="en-AU" dirty="0" smtClean="0"/>
              <a:t>lowering or suppression of groundwater levels over the whole underground</a:t>
            </a:r>
            <a:br>
              <a:rPr lang="en-AU" dirty="0" smtClean="0"/>
            </a:br>
            <a:endParaRPr lang="en-AU" dirty="0" smtClean="0"/>
          </a:p>
          <a:p>
            <a:r>
              <a:rPr lang="en-AU" dirty="0" smtClean="0"/>
              <a:t>extending the depressurisation of the groundwater </a:t>
            </a:r>
            <a:r>
              <a:rPr lang="en-AU" dirty="0"/>
              <a:t>system </a:t>
            </a:r>
            <a:r>
              <a:rPr lang="en-AU" dirty="0" smtClean="0"/>
              <a:t>will overtime increase the </a:t>
            </a:r>
            <a:r>
              <a:rPr lang="en-AU" dirty="0"/>
              <a:t>likelihood of permanent irreversible </a:t>
            </a:r>
            <a:r>
              <a:rPr lang="en-AU" dirty="0" smtClean="0"/>
              <a:t>damage to the river and Drip GDE</a:t>
            </a:r>
            <a:endParaRPr lang="en-AU" dirty="0"/>
          </a:p>
        </p:txBody>
      </p:sp>
      <p:sp>
        <p:nvSpPr>
          <p:cNvPr id="2" name="Slide Number Placeholder 1"/>
          <p:cNvSpPr>
            <a:spLocks noGrp="1"/>
          </p:cNvSpPr>
          <p:nvPr>
            <p:ph type="sldNum" sz="quarter" idx="12"/>
          </p:nvPr>
        </p:nvSpPr>
        <p:spPr/>
        <p:txBody>
          <a:bodyPr/>
          <a:lstStyle/>
          <a:p>
            <a:fld id="{4BD9F766-BD54-4DAC-9861-FCE2039A8FD4}" type="slidenum">
              <a:rPr lang="en-AU" smtClean="0"/>
              <a:t>7</a:t>
            </a:fld>
            <a:endParaRPr lang="en-AU"/>
          </a:p>
        </p:txBody>
      </p:sp>
    </p:spTree>
    <p:extLst>
      <p:ext uri="{BB962C8B-B14F-4D97-AF65-F5344CB8AC3E}">
        <p14:creationId xmlns:p14="http://schemas.microsoft.com/office/powerpoint/2010/main" val="29593983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4294967295"/>
          </p:nvPr>
        </p:nvPicPr>
        <p:blipFill rotWithShape="1">
          <a:blip r:embed="rId3">
            <a:extLst>
              <a:ext uri="{28A0092B-C50C-407E-A947-70E740481C1C}">
                <a14:useLocalDpi xmlns:a14="http://schemas.microsoft.com/office/drawing/2010/main" val="0"/>
              </a:ext>
            </a:extLst>
          </a:blip>
          <a:srcRect t="8328"/>
          <a:stretch/>
        </p:blipFill>
        <p:spPr>
          <a:xfrm>
            <a:off x="1547664" y="980728"/>
            <a:ext cx="6804025" cy="5327650"/>
          </a:xfrm>
        </p:spPr>
      </p:pic>
      <p:sp>
        <p:nvSpPr>
          <p:cNvPr id="2" name="Title 1"/>
          <p:cNvSpPr>
            <a:spLocks noGrp="1"/>
          </p:cNvSpPr>
          <p:nvPr>
            <p:ph type="title" idx="4294967295"/>
          </p:nvPr>
        </p:nvSpPr>
        <p:spPr>
          <a:xfrm>
            <a:off x="914400" y="116632"/>
            <a:ext cx="8229600" cy="684213"/>
          </a:xfrm>
        </p:spPr>
        <p:txBody>
          <a:bodyPr>
            <a:normAutofit/>
          </a:bodyPr>
          <a:lstStyle/>
          <a:p>
            <a:pPr algn="ctr"/>
            <a:r>
              <a:rPr lang="en-AU" dirty="0" smtClean="0">
                <a:latin typeface="+mn-lt"/>
              </a:rPr>
              <a:t>Pre-mining upper Triassic water table</a:t>
            </a:r>
            <a:endParaRPr lang="en-AU" dirty="0">
              <a:latin typeface="+mn-lt"/>
            </a:endParaRPr>
          </a:p>
        </p:txBody>
      </p:sp>
      <p:cxnSp>
        <p:nvCxnSpPr>
          <p:cNvPr id="6" name="Straight Connector 5"/>
          <p:cNvCxnSpPr/>
          <p:nvPr/>
        </p:nvCxnSpPr>
        <p:spPr>
          <a:xfrm>
            <a:off x="5076056" y="4437112"/>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4BD9F766-BD54-4DAC-9861-FCE2039A8FD4}" type="slidenum">
              <a:rPr lang="en-AU" smtClean="0"/>
              <a:t>8</a:t>
            </a:fld>
            <a:endParaRPr lang="en-AU"/>
          </a:p>
        </p:txBody>
      </p:sp>
    </p:spTree>
    <p:extLst>
      <p:ext uri="{BB962C8B-B14F-4D97-AF65-F5344CB8AC3E}">
        <p14:creationId xmlns:p14="http://schemas.microsoft.com/office/powerpoint/2010/main" val="9568267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97734" y="2492896"/>
            <a:ext cx="7262698" cy="1754326"/>
          </a:xfrm>
          <a:prstGeom prst="rect">
            <a:avLst/>
          </a:prstGeom>
        </p:spPr>
        <p:txBody>
          <a:bodyPr wrap="square">
            <a:spAutoFit/>
          </a:bodyPr>
          <a:lstStyle/>
          <a:p>
            <a:r>
              <a:rPr lang="en-AU" dirty="0" err="1" smtClean="0"/>
              <a:t>RtS</a:t>
            </a:r>
            <a:r>
              <a:rPr lang="en-AU" dirty="0" smtClean="0"/>
              <a:t> MOD 4 report on Subsidence predicts…</a:t>
            </a:r>
          </a:p>
          <a:p>
            <a:endParaRPr lang="en-AU" dirty="0" smtClean="0"/>
          </a:p>
          <a:p>
            <a:r>
              <a:rPr lang="en-AU" i="1" dirty="0" smtClean="0"/>
              <a:t>‘</a:t>
            </a:r>
            <a:r>
              <a:rPr lang="en-AU" i="1" dirty="0"/>
              <a:t>Mining induced fractures to the surface </a:t>
            </a:r>
            <a:r>
              <a:rPr lang="en-AU" i="1" dirty="0" smtClean="0"/>
              <a:t>are expected’….</a:t>
            </a:r>
            <a:r>
              <a:rPr lang="en-AU" i="1" dirty="0"/>
              <a:t/>
            </a:r>
            <a:br>
              <a:rPr lang="en-AU" i="1" dirty="0"/>
            </a:br>
            <a:r>
              <a:rPr lang="en-AU" i="1" dirty="0" smtClean="0"/>
              <a:t>…depressurisation </a:t>
            </a:r>
            <a:r>
              <a:rPr lang="en-AU" i="1" dirty="0"/>
              <a:t>of groundwater </a:t>
            </a:r>
            <a:r>
              <a:rPr lang="en-AU" i="1" dirty="0" smtClean="0"/>
              <a:t>through </a:t>
            </a:r>
            <a:r>
              <a:rPr lang="en-AU" i="1" dirty="0"/>
              <a:t>the full section between the mining horizon and the surface … </a:t>
            </a:r>
            <a:r>
              <a:rPr lang="en-AU" i="1" dirty="0" smtClean="0"/>
              <a:t>as a result of increased </a:t>
            </a:r>
            <a:r>
              <a:rPr lang="en-AU" i="1" dirty="0"/>
              <a:t>vertical </a:t>
            </a:r>
            <a:r>
              <a:rPr lang="en-AU" i="1" dirty="0" smtClean="0"/>
              <a:t>conductivity  </a:t>
            </a:r>
            <a:br>
              <a:rPr lang="en-AU" i="1" dirty="0" smtClean="0"/>
            </a:br>
            <a:r>
              <a:rPr lang="en-AU" i="1" dirty="0" smtClean="0"/>
              <a:t>…. past monitoring indicates </a:t>
            </a:r>
            <a:r>
              <a:rPr lang="en-AU" i="1" dirty="0"/>
              <a:t>it may </a:t>
            </a:r>
            <a:r>
              <a:rPr lang="en-AU" i="1" dirty="0" smtClean="0"/>
              <a:t>occur gradually and take </a:t>
            </a:r>
            <a:r>
              <a:rPr lang="en-AU" i="1" dirty="0"/>
              <a:t>several </a:t>
            </a:r>
            <a:r>
              <a:rPr lang="en-AU" i="1" dirty="0" smtClean="0"/>
              <a:t>years’</a:t>
            </a:r>
          </a:p>
        </p:txBody>
      </p:sp>
      <p:sp>
        <p:nvSpPr>
          <p:cNvPr id="3" name="Rectangle 2"/>
          <p:cNvSpPr/>
          <p:nvPr/>
        </p:nvSpPr>
        <p:spPr>
          <a:xfrm>
            <a:off x="1197735" y="4629328"/>
            <a:ext cx="6790487" cy="1200329"/>
          </a:xfrm>
          <a:prstGeom prst="rect">
            <a:avLst/>
          </a:prstGeom>
        </p:spPr>
        <p:txBody>
          <a:bodyPr wrap="square">
            <a:spAutoFit/>
          </a:bodyPr>
          <a:lstStyle/>
          <a:p>
            <a:r>
              <a:rPr lang="en-AU" dirty="0" smtClean="0"/>
              <a:t>Groundwater Peer review – Dr </a:t>
            </a:r>
            <a:r>
              <a:rPr lang="en-AU" dirty="0" err="1" smtClean="0"/>
              <a:t>Kalf</a:t>
            </a:r>
            <a:r>
              <a:rPr lang="en-AU" dirty="0" smtClean="0"/>
              <a:t> also raises the potential for the complete </a:t>
            </a:r>
            <a:r>
              <a:rPr lang="en-AU" dirty="0"/>
              <a:t>drawdown &amp; </a:t>
            </a:r>
            <a:r>
              <a:rPr lang="en-AU" dirty="0" smtClean="0"/>
              <a:t>desaturation of Jurassic </a:t>
            </a:r>
            <a:r>
              <a:rPr lang="en-AU" u="sng" dirty="0">
                <a:solidFill>
                  <a:srgbClr val="00B050"/>
                </a:solidFill>
              </a:rPr>
              <a:t>and Triassic aquifers </a:t>
            </a:r>
            <a:r>
              <a:rPr lang="en-AU" dirty="0"/>
              <a:t>and </a:t>
            </a:r>
            <a:r>
              <a:rPr lang="en-AU" dirty="0" smtClean="0"/>
              <a:t>ephemeral creeks</a:t>
            </a:r>
            <a:br>
              <a:rPr lang="en-AU" dirty="0" smtClean="0"/>
            </a:br>
            <a:r>
              <a:rPr lang="en-AU" dirty="0" smtClean="0"/>
              <a:t>… calls </a:t>
            </a:r>
            <a:r>
              <a:rPr lang="en-AU" dirty="0"/>
              <a:t>for </a:t>
            </a:r>
            <a:r>
              <a:rPr lang="en-AU" dirty="0" smtClean="0"/>
              <a:t>close monitoring </a:t>
            </a:r>
            <a:r>
              <a:rPr lang="en-AU" dirty="0"/>
              <a:t>and regular review of </a:t>
            </a:r>
            <a:r>
              <a:rPr lang="en-AU" dirty="0" smtClean="0"/>
              <a:t>modelling</a:t>
            </a:r>
            <a:endParaRPr lang="en-AU" u="sng" dirty="0"/>
          </a:p>
        </p:txBody>
      </p:sp>
      <p:sp>
        <p:nvSpPr>
          <p:cNvPr id="4" name="TextBox 3"/>
          <p:cNvSpPr txBox="1"/>
          <p:nvPr/>
        </p:nvSpPr>
        <p:spPr>
          <a:xfrm>
            <a:off x="1187624" y="799837"/>
            <a:ext cx="6440558" cy="1200329"/>
          </a:xfrm>
          <a:prstGeom prst="rect">
            <a:avLst/>
          </a:prstGeom>
          <a:noFill/>
        </p:spPr>
        <p:txBody>
          <a:bodyPr wrap="square" rtlCol="0">
            <a:spAutoFit/>
          </a:bodyPr>
          <a:lstStyle/>
          <a:p>
            <a:pPr algn="ctr"/>
            <a:r>
              <a:rPr lang="en-AU" sz="2400" b="1" dirty="0" smtClean="0"/>
              <a:t>Complete dewatering and desaturation of strata over long wall panels </a:t>
            </a:r>
            <a:br>
              <a:rPr lang="en-AU" sz="2400" b="1" dirty="0" smtClean="0"/>
            </a:br>
            <a:r>
              <a:rPr lang="en-AU" sz="2400" b="1" dirty="0" smtClean="0"/>
              <a:t>= loss of groundwater flow to river</a:t>
            </a:r>
            <a:endParaRPr lang="en-AU" sz="2400" b="1" dirty="0"/>
          </a:p>
        </p:txBody>
      </p:sp>
      <p:sp>
        <p:nvSpPr>
          <p:cNvPr id="5" name="Slide Number Placeholder 4"/>
          <p:cNvSpPr>
            <a:spLocks noGrp="1"/>
          </p:cNvSpPr>
          <p:nvPr>
            <p:ph type="sldNum" sz="quarter" idx="12"/>
          </p:nvPr>
        </p:nvSpPr>
        <p:spPr/>
        <p:txBody>
          <a:bodyPr/>
          <a:lstStyle/>
          <a:p>
            <a:fld id="{4BD9F766-BD54-4DAC-9861-FCE2039A8FD4}" type="slidenum">
              <a:rPr lang="en-AU" smtClean="0"/>
              <a:t>9</a:t>
            </a:fld>
            <a:endParaRPr lang="en-AU"/>
          </a:p>
        </p:txBody>
      </p:sp>
    </p:spTree>
    <p:extLst>
      <p:ext uri="{BB962C8B-B14F-4D97-AF65-F5344CB8AC3E}">
        <p14:creationId xmlns:p14="http://schemas.microsoft.com/office/powerpoint/2010/main" val="417740807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3702</TotalTime>
  <Words>2088</Words>
  <Application>Microsoft Office PowerPoint</Application>
  <PresentationFormat>On-screen Show (4:3)</PresentationFormat>
  <Paragraphs>298</Paragraphs>
  <Slides>28</Slides>
  <Notes>28</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Origin</vt:lpstr>
      <vt:lpstr>Presentation to the  Independent Planning Commission   Julia Imrie  19 June 2019</vt:lpstr>
      <vt:lpstr>PowerPoint Presentation</vt:lpstr>
      <vt:lpstr>OUTSTANDING ISSUES</vt:lpstr>
      <vt:lpstr>   </vt:lpstr>
      <vt:lpstr>Water table levels – 1982 pre-mining</vt:lpstr>
      <vt:lpstr>1990 Groundwater levels  - decline 40m </vt:lpstr>
      <vt:lpstr>PowerPoint Presentation</vt:lpstr>
      <vt:lpstr>Pre-mining upper Triassic water table</vt:lpstr>
      <vt:lpstr>PowerPoint Presentation</vt:lpstr>
      <vt:lpstr>PowerPoint Presentation</vt:lpstr>
      <vt:lpstr>PowerPoint Presentation</vt:lpstr>
      <vt:lpstr>PowerPoint Presentation</vt:lpstr>
      <vt:lpstr>PowerPoint Presentation</vt:lpstr>
      <vt:lpstr>Impact of  MOD 4 expansion on private bores and permanent spring fed creek</vt:lpstr>
      <vt:lpstr>PowerPoint Presentation</vt:lpstr>
      <vt:lpstr>Decline in Triassic groundwater levels 2001- 2018  north west of The Drip due to mine depressurisation</vt:lpstr>
      <vt:lpstr>PowerPoint Presentation</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PowerPoint Presentation</vt:lpstr>
      <vt:lpstr>Goulburn River diversion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to the Independent Planning Commission 2 April 2019</dc:title>
  <dc:creator>Julia Imrie</dc:creator>
  <cp:lastModifiedBy>Julia Imrie</cp:lastModifiedBy>
  <cp:revision>178</cp:revision>
  <dcterms:created xsi:type="dcterms:W3CDTF">2019-03-28T06:48:50Z</dcterms:created>
  <dcterms:modified xsi:type="dcterms:W3CDTF">2019-06-18T07:40:46Z</dcterms:modified>
</cp:coreProperties>
</file>