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58" r:id="rId4"/>
    <p:sldId id="274" r:id="rId5"/>
    <p:sldId id="276" r:id="rId6"/>
    <p:sldId id="277" r:id="rId7"/>
    <p:sldId id="278" r:id="rId8"/>
    <p:sldId id="262" r:id="rId9"/>
    <p:sldId id="275" r:id="rId10"/>
    <p:sldId id="265" r:id="rId11"/>
    <p:sldId id="264" r:id="rId12"/>
    <p:sldId id="267" r:id="rId13"/>
    <p:sldId id="268" r:id="rId14"/>
    <p:sldId id="279" r:id="rId15"/>
    <p:sldId id="280" r:id="rId16"/>
    <p:sldId id="281" r:id="rId17"/>
    <p:sldId id="282" r:id="rId18"/>
    <p:sldId id="283" r:id="rId19"/>
    <p:sldId id="269" r:id="rId20"/>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63799" autoAdjust="0"/>
  </p:normalViewPr>
  <p:slideViewPr>
    <p:cSldViewPr>
      <p:cViewPr varScale="1">
        <p:scale>
          <a:sx n="45" d="100"/>
          <a:sy n="45" d="100"/>
        </p:scale>
        <p:origin x="-19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706" y="-114"/>
      </p:cViewPr>
      <p:guideLst>
        <p:guide orient="horz" pos="3156"/>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AU"/>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8F014288-313B-47D4-BEDC-995E4EEF2F10}" type="datetimeFigureOut">
              <a:rPr lang="en-AU" smtClean="0"/>
              <a:pPr/>
              <a:t>2/04/2019</a:t>
            </a:fld>
            <a:endParaRPr lang="en-AU"/>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AU"/>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AU"/>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C44BED23-F040-40FD-A42A-20299042D165}"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AU" sz="1300" dirty="0"/>
              <a:t>Thank you Commissioners for this opportunity. </a:t>
            </a:r>
          </a:p>
          <a:p>
            <a:endParaRPr lang="en-AU" sz="1300" dirty="0"/>
          </a:p>
          <a:p>
            <a:r>
              <a:rPr lang="en-AU" sz="1300" dirty="0"/>
              <a:t>My name is Rosemary </a:t>
            </a:r>
            <a:r>
              <a:rPr lang="en-AU" sz="1300" dirty="0" err="1"/>
              <a:t>Hadaway</a:t>
            </a:r>
            <a:r>
              <a:rPr lang="en-AU" sz="1300" dirty="0"/>
              <a:t>. I am a member Mudgee District Environment Group; I will refer to the Group by its acronym MDEG. </a:t>
            </a:r>
          </a:p>
          <a:p>
            <a:r>
              <a:rPr lang="en-AU" sz="1300" dirty="0"/>
              <a:t>It is my privilege to present an Expert Report prepared for MDEG by Professor Will Steffen. Professor Steffen is Emeritus Professor, The </a:t>
            </a:r>
            <a:r>
              <a:rPr lang="en-AU" sz="1300" dirty="0" err="1"/>
              <a:t>Fenner</a:t>
            </a:r>
            <a:r>
              <a:rPr lang="en-AU" sz="1300" dirty="0"/>
              <a:t> School of Environment and Society, The Australian National University; and Senior Fellow, Stockholm Resilience Centre. </a:t>
            </a:r>
          </a:p>
          <a:p>
            <a:r>
              <a:rPr lang="en-AU" sz="1300" dirty="0"/>
              <a:t>MDEG is very grateful for the time and effort put into this document by Professor Steffen, and we publicly extend our thanks to him. </a:t>
            </a:r>
          </a:p>
          <a:p>
            <a:endParaRPr lang="en-AU" sz="1300" dirty="0"/>
          </a:p>
          <a:p>
            <a:r>
              <a:rPr lang="en-AU" sz="1300" dirty="0"/>
              <a:t>Professor Steffen is currently a Climate Councillor with the independent publicly-funded Climate Council of Australia. He has a long history in research, and his interests span a broad range within the fields of sustainability and Earth System science. There is an emphasis on the science of climate change, and the history and future of the relationship between humans and the rest of nature. </a:t>
            </a:r>
          </a:p>
          <a:p>
            <a:r>
              <a:rPr lang="en-AU" sz="1300" dirty="0"/>
              <a:t>His Curriculum Vitae including his relevant qualifications and Publications List is attached as an Appendix to this paper. </a:t>
            </a:r>
          </a:p>
          <a:p>
            <a:endParaRPr lang="en-AU" sz="1300" dirty="0"/>
          </a:p>
          <a:p>
            <a:r>
              <a:rPr lang="en-AU" sz="1300" dirty="0"/>
              <a:t>There are 33 references cited for this paper. They are from peer-reviewed journals, Australian government departments, the CSIRO, the Bureau of Meteorology and the Intergovernmental Panel on Climate Change (IPCC). </a:t>
            </a:r>
          </a:p>
        </p:txBody>
      </p:sp>
      <p:sp>
        <p:nvSpPr>
          <p:cNvPr id="4" name="Slide Number Placeholder 3"/>
          <p:cNvSpPr>
            <a:spLocks noGrp="1"/>
          </p:cNvSpPr>
          <p:nvPr>
            <p:ph type="sldNum" sz="quarter" idx="10"/>
          </p:nvPr>
        </p:nvSpPr>
        <p:spPr/>
        <p:txBody>
          <a:bodyPr/>
          <a:lstStyle/>
          <a:p>
            <a:fld id="{C44BED23-F040-40FD-A42A-20299042D165}"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300" dirty="0"/>
              <a:t>This approach estimates the level of greenhouse gas emission reductions required to meet a desired temperature target, for example, the Paris accord 1.5°C or 2°C targets.</a:t>
            </a:r>
          </a:p>
          <a:p>
            <a:r>
              <a:rPr lang="en-AU" sz="1300" dirty="0"/>
              <a:t> </a:t>
            </a:r>
          </a:p>
          <a:p>
            <a:r>
              <a:rPr lang="en-AU" sz="1300" i="1" dirty="0"/>
              <a:t>The approach is based on the approximately linear relationship between: </a:t>
            </a:r>
          </a:p>
          <a:p>
            <a:r>
              <a:rPr lang="en-AU" sz="1300" i="1" dirty="0"/>
              <a:t>a) The cumulative amount of carbon dioxide (CO2) emitted from all human sources since the beginning of industrialisation (often taken as 1870); and </a:t>
            </a:r>
          </a:p>
          <a:p>
            <a:r>
              <a:rPr lang="en-AU" sz="1300" i="1" dirty="0"/>
              <a:t>b) The increase in global average surface temperature. </a:t>
            </a:r>
          </a:p>
          <a:p>
            <a:r>
              <a:rPr lang="en-AU" sz="1300" dirty="0"/>
              <a:t> </a:t>
            </a:r>
          </a:p>
          <a:p>
            <a:r>
              <a:rPr lang="en-AU" sz="1300" dirty="0"/>
              <a:t>Once the carbon budget has been ‘spent’ (emitted), then emissions need to be net zero to avoid exceeding the temperature target. </a:t>
            </a:r>
          </a:p>
          <a:p>
            <a:endParaRPr lang="en-AU" sz="1300" dirty="0"/>
          </a:p>
          <a:p>
            <a:r>
              <a:rPr lang="en-AU" sz="1300" dirty="0"/>
              <a:t>“Net zero emissions” means the magnitude of CO2 emissions to the atmosphere is matched by the magnitude of CO2 removal from the atmosphere by, for example, “carbon capture and storage – CCS” technologies, sometimes called “Negative Emission Technologies”. </a:t>
            </a:r>
          </a:p>
          <a:p>
            <a:endParaRPr lang="en-AU" sz="1300" dirty="0"/>
          </a:p>
          <a:p>
            <a:r>
              <a:rPr lang="en-AU" sz="1300" dirty="0"/>
              <a:t>At present these technologies are in the early development stage, and none are technologically or commercially viable yet. </a:t>
            </a:r>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155"/>
            <a:r>
              <a:rPr lang="en-AU" sz="1300" dirty="0"/>
              <a:t>A visual that illustrates the linear relationship between global mean surface temperature and cumulative global emissions</a:t>
            </a:r>
          </a:p>
          <a:p>
            <a:pPr defTabSz="966155"/>
            <a:endParaRPr lang="en-AU" sz="1300" dirty="0"/>
          </a:p>
          <a:p>
            <a:pPr defTabSz="966155"/>
            <a:r>
              <a:rPr lang="en-AU" sz="1300" dirty="0"/>
              <a:t>The black line is global historical emissions and the coloured lines are climate model projections for various levels of human emissions. </a:t>
            </a:r>
          </a:p>
          <a:p>
            <a:pPr defTabSz="966155"/>
            <a:endParaRPr lang="en-AU" sz="1300" dirty="0"/>
          </a:p>
          <a:p>
            <a:pPr defTabSz="966155"/>
            <a:r>
              <a:rPr lang="en-AU" sz="1300" dirty="0"/>
              <a:t>The coloured plume represents the spread of results across the models. From IPCC (2013). </a:t>
            </a:r>
          </a:p>
          <a:p>
            <a:pPr defTabSz="966155"/>
            <a:endParaRPr lang="en-AU" sz="1300" dirty="0"/>
          </a:p>
          <a:p>
            <a:pPr defTabSz="966155"/>
            <a:r>
              <a:rPr lang="en-AU" sz="1300" dirty="0"/>
              <a:t>These trajectories emphasise the need to peak emissions by 2020 at the latest, followed by a steep reduction curve thereafter. Remember, the C budget will be fully spent by 2040.</a:t>
            </a:r>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Fossil fuel combustion</a:t>
            </a:r>
            <a:r>
              <a:rPr lang="en-AU" baseline="0" dirty="0" smtClean="0"/>
              <a:t> must be phased out quickly, at the rate of the curves in the figure.</a:t>
            </a:r>
          </a:p>
          <a:p>
            <a:endParaRPr lang="en-AU" baseline="0" dirty="0" smtClean="0"/>
          </a:p>
          <a:p>
            <a:endParaRPr lang="en-AU" sz="1300" dirty="0"/>
          </a:p>
          <a:p>
            <a:r>
              <a:rPr lang="en-AU" sz="1300" dirty="0"/>
              <a:t>Most of the world’s existing fossil fuel reserves – coal, oil and gas – must be left in the ground, unburned, if the Paris accord climate targets are to be met. </a:t>
            </a:r>
          </a:p>
          <a:p>
            <a:endParaRPr lang="en-AU" sz="1300" dirty="0"/>
          </a:p>
          <a:p>
            <a:r>
              <a:rPr lang="en-AU" sz="1300" dirty="0"/>
              <a:t>I say that because the exploitation, and burning, of fossil fuel reserves leads to an </a:t>
            </a:r>
            <a:r>
              <a:rPr lang="en-AU" sz="1300" b="1" dirty="0"/>
              <a:t>increase in CO2 emissions when meeting the Paris accord climate targets requires a rapid and deep decrease in CO2 emissions. </a:t>
            </a:r>
          </a:p>
          <a:p>
            <a:endParaRPr lang="en-AU" sz="1300" dirty="0"/>
          </a:p>
          <a:p>
            <a:r>
              <a:rPr lang="en-AU" sz="1300" dirty="0"/>
              <a:t>An obvious conclusion that follows from this fact is that: </a:t>
            </a:r>
          </a:p>
          <a:p>
            <a:endParaRPr lang="en-AU" sz="1300" dirty="0"/>
          </a:p>
          <a:p>
            <a:r>
              <a:rPr lang="en-AU" sz="1300" dirty="0"/>
              <a:t>No </a:t>
            </a:r>
            <a:r>
              <a:rPr lang="en-AU" sz="1300" b="1" dirty="0"/>
              <a:t>new fossil fuel development is consistent with meeting the Paris accord climate targets. That is, to meet the Paris accord, emissions must be reduced rapidly and deeply, and to do this requires the rapid phase-out of existing fossil fuel mines/wells. </a:t>
            </a:r>
          </a:p>
          <a:p>
            <a:endParaRPr lang="en-AU" sz="1300" b="1" dirty="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300" dirty="0"/>
          </a:p>
          <a:p>
            <a:r>
              <a:rPr lang="en-AU" sz="1300" dirty="0"/>
              <a:t>Globally, 62% of the world’s existing fossil fuel reserves need to be left in the ground, unburned, to remain within the carbon budget. </a:t>
            </a:r>
          </a:p>
          <a:p>
            <a:endParaRPr lang="en-AU" dirty="0" smtClean="0"/>
          </a:p>
          <a:p>
            <a:endParaRPr lang="en-AU" sz="1300" dirty="0"/>
          </a:p>
          <a:p>
            <a:r>
              <a:rPr lang="en-AU" sz="1300" dirty="0"/>
              <a:t>Meeting the carbon budget consistent with the Paris accord climate targets therefore means that not only must currently operating mines and gas wells be closed before their economic lifetime is completed,</a:t>
            </a:r>
          </a:p>
          <a:p>
            <a:endParaRPr lang="en-AU" sz="1300" dirty="0"/>
          </a:p>
          <a:p>
            <a:r>
              <a:rPr lang="en-AU" sz="1300" dirty="0"/>
              <a:t>BUT ALSO...</a:t>
            </a:r>
          </a:p>
        </p:txBody>
      </p:sp>
      <p:sp>
        <p:nvSpPr>
          <p:cNvPr id="4" name="Slide Number Placeholder 3"/>
          <p:cNvSpPr>
            <a:spLocks noGrp="1"/>
          </p:cNvSpPr>
          <p:nvPr>
            <p:ph type="sldNum" sz="quarter" idx="10"/>
          </p:nvPr>
        </p:nvSpPr>
        <p:spPr/>
        <p:txBody>
          <a:bodyPr/>
          <a:lstStyle/>
          <a:p>
            <a:fld id="{C44BED23-F040-40FD-A42A-20299042D165}"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300" dirty="0"/>
              <a:t>No approved (but not yet operating), </a:t>
            </a:r>
          </a:p>
          <a:p>
            <a:endParaRPr lang="en-AU" sz="1300" dirty="0"/>
          </a:p>
          <a:p>
            <a:r>
              <a:rPr lang="en-AU" sz="1300" dirty="0"/>
              <a:t>No proposed fossil fuel projects based on existing reserves, </a:t>
            </a:r>
          </a:p>
          <a:p>
            <a:endParaRPr lang="en-AU" sz="1300" dirty="0"/>
          </a:p>
          <a:p>
            <a:r>
              <a:rPr lang="en-AU" sz="1300" dirty="0"/>
              <a:t>Nor any increased production from existing mines can be implemented. </a:t>
            </a:r>
          </a:p>
          <a:p>
            <a:endParaRPr lang="en-AU" sz="1300" dirty="0"/>
          </a:p>
          <a:p>
            <a:endParaRPr lang="en-AU" sz="1300" dirty="0"/>
          </a:p>
          <a:p>
            <a:r>
              <a:rPr lang="en-AU" sz="1300" dirty="0"/>
              <a:t>This analysis applies to the proposed </a:t>
            </a:r>
            <a:r>
              <a:rPr lang="en-AU" sz="1300" dirty="0" err="1"/>
              <a:t>Moolarben</a:t>
            </a:r>
            <a:r>
              <a:rPr lang="en-AU" sz="1300" dirty="0"/>
              <a:t> Coal Mine Modifications and is particularly relevant given the proposal to expand the project annual output, yet maintaining an approval until 2038. </a:t>
            </a:r>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300" dirty="0"/>
          </a:p>
          <a:p>
            <a:r>
              <a:rPr lang="en-AU" sz="1300" dirty="0"/>
              <a:t>This analysis applies to the proposed </a:t>
            </a:r>
            <a:r>
              <a:rPr lang="en-AU" sz="1300" dirty="0" err="1"/>
              <a:t>Moolarben</a:t>
            </a:r>
            <a:r>
              <a:rPr lang="en-AU" sz="1300" dirty="0"/>
              <a:t> Coal Mine Modifications and is particularly relevant given the proposal to expand the project annual output, yet maintaining an approval until 2038. </a:t>
            </a:r>
          </a:p>
          <a:p>
            <a:endParaRPr lang="en-AU" dirty="0" smtClean="0"/>
          </a:p>
          <a:p>
            <a:endParaRPr lang="en-AU" sz="1300" dirty="0"/>
          </a:p>
          <a:p>
            <a:r>
              <a:rPr lang="en-AU" sz="1300" dirty="0"/>
              <a:t>Over 90% of Australia’s existing coal reserves cannot be burned to be consistent with the Paris accord 2°C target, and certainly not with the more stringent Paris accord 1.5°C target. </a:t>
            </a:r>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300" dirty="0"/>
          </a:p>
          <a:p>
            <a:r>
              <a:rPr lang="en-AU" sz="1300" b="1" dirty="0"/>
              <a:t>Australia’s existing fossil fuel industries must be phased out as quickly as possible, with most of the Australian fossil fuel reserves (and nearly all of Australia’s coal reserves) left in the ground. </a:t>
            </a:r>
          </a:p>
          <a:p>
            <a:endParaRPr lang="en-AU" sz="1300" dirty="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300" dirty="0"/>
          </a:p>
          <a:p>
            <a:r>
              <a:rPr lang="en-AU" sz="1300" b="1" dirty="0"/>
              <a:t>Development of new fossil fuel reserves or increased production from existing mines, no matter how small, is incompatible with any carbon budget assuming a 50% or better chance of the budget meeting the temperature target (see paragraph 42a): that is, a very generous budget) and with Australia’s commitments to the Paris accord. </a:t>
            </a:r>
          </a:p>
          <a:p>
            <a:endParaRPr lang="en-AU" sz="1300" dirty="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300" dirty="0"/>
          </a:p>
          <a:p>
            <a:r>
              <a:rPr lang="en-AU" sz="1300" dirty="0"/>
              <a:t>3.</a:t>
            </a:r>
          </a:p>
          <a:p>
            <a:r>
              <a:rPr lang="en-AU" sz="1300" b="1" dirty="0"/>
              <a:t>Based on this analysis, approval of the </a:t>
            </a:r>
            <a:r>
              <a:rPr lang="en-AU" sz="1300" b="1" dirty="0" err="1"/>
              <a:t>Moolarben</a:t>
            </a:r>
            <a:r>
              <a:rPr lang="en-AU" sz="1300" b="1" dirty="0"/>
              <a:t> Coal Mine Modifications is inconsistent with the carbon budget approach to climate stabilisation. </a:t>
            </a:r>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966155"/>
            <a:r>
              <a:rPr lang="en-AU" sz="1300" b="1" i="1" dirty="0"/>
              <a:t>The fallacy of the “my emissions are too small to matter” or “some other coal resource will be developed if this one isn’t” arguments </a:t>
            </a:r>
          </a:p>
          <a:p>
            <a:pPr defTabSz="966155"/>
            <a:endParaRPr lang="en-AU" sz="1300" b="1" i="1" dirty="0"/>
          </a:p>
          <a:p>
            <a:pPr defTabSz="966155"/>
            <a:r>
              <a:rPr lang="en-AU" sz="1300" b="1" dirty="0"/>
              <a:t>Argument 1 – ignores the fact that global greenhouse gas emissions are made up of millions, and probably hundreds of millions, of individual emissions around the globe. All emissions are important because they constitute the global total.  (Analogy of tax office)</a:t>
            </a:r>
          </a:p>
          <a:p>
            <a:pPr defTabSz="966155"/>
            <a:endParaRPr lang="en-AU" sz="1300" b="1" dirty="0"/>
          </a:p>
          <a:p>
            <a:pPr defTabSz="966155"/>
            <a:r>
              <a:rPr lang="en-AU" sz="1300" b="1" dirty="0"/>
              <a:t>Argument 2 – assumes continuing or new demand – not valid – global production peaked in 2013/14 and has been in steady decline since. </a:t>
            </a:r>
          </a:p>
          <a:p>
            <a:pPr defTabSz="966155"/>
            <a:endParaRPr lang="en-AU" sz="1300" b="1" dirty="0"/>
          </a:p>
          <a:p>
            <a:endParaRPr lang="en-AU" sz="1300" dirty="0"/>
          </a:p>
          <a:p>
            <a:r>
              <a:rPr lang="en-AU" sz="1300" dirty="0"/>
              <a:t>The recent judgment in </a:t>
            </a:r>
            <a:r>
              <a:rPr lang="en-AU" sz="1300" i="1" dirty="0"/>
              <a:t>Gloucester Resources Limited v Minister for Planning [2019] NSW LEC 7 </a:t>
            </a:r>
            <a:r>
              <a:rPr lang="en-AU" sz="1300" dirty="0"/>
              <a:t>on the Rocky Hill coal mine recognised the flaws in these arguments. </a:t>
            </a:r>
          </a:p>
          <a:p>
            <a:pPr defTabSz="966155"/>
            <a:endParaRPr lang="en-AU" sz="1300" b="1" dirty="0"/>
          </a:p>
          <a:p>
            <a:pPr defTabSz="966155"/>
            <a:endParaRPr lang="en-AU" sz="1300" b="1" i="1" dirty="0"/>
          </a:p>
          <a:p>
            <a:pPr defTabSz="966155"/>
            <a:endParaRPr lang="en-AU" sz="1300" dirty="0"/>
          </a:p>
          <a:p>
            <a:pPr defTabSz="966155"/>
            <a:r>
              <a:rPr lang="en-AU" sz="1300" dirty="0"/>
              <a:t>MDEG believes that this report clearly and irrefutably explains why the </a:t>
            </a:r>
            <a:r>
              <a:rPr lang="en-AU" sz="1300" dirty="0" err="1"/>
              <a:t>Moolarben</a:t>
            </a:r>
            <a:r>
              <a:rPr lang="en-AU" sz="1300" dirty="0"/>
              <a:t> Coal Modifications cannot proceed. </a:t>
            </a:r>
          </a:p>
          <a:p>
            <a:pPr defTabSz="966155"/>
            <a:endParaRPr lang="en-AU" sz="1300" dirty="0"/>
          </a:p>
          <a:p>
            <a:pPr defTabSz="966155"/>
            <a:r>
              <a:rPr lang="en-AU" sz="1300" dirty="0"/>
              <a:t>We believe it also gives great cause for concern regarding the operation of UG4 due to commence in 2020. </a:t>
            </a:r>
          </a:p>
          <a:p>
            <a:pPr defTabSz="966155"/>
            <a:endParaRPr lang="en-AU" sz="1300" dirty="0"/>
          </a:p>
          <a:p>
            <a:pPr defTabSz="966155"/>
            <a:r>
              <a:rPr lang="en-AU" sz="1300" dirty="0"/>
              <a:t>We commend the report to you, and we urge you to refuse the application . </a:t>
            </a:r>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300" dirty="0"/>
              <a:t>The Executive Summary states 5 key matters:</a:t>
            </a:r>
          </a:p>
          <a:p>
            <a:endParaRPr lang="en-AU" sz="1300" dirty="0"/>
          </a:p>
          <a:p>
            <a:pPr lvl="0"/>
            <a:r>
              <a:rPr lang="en-AU" sz="1300" dirty="0"/>
              <a:t>Anthropogenic climate change is real and poses serious risks for the wellbeing of humans and our societies. These risks rise rapidly and nonlinearly with the rise in global average surface temperature. </a:t>
            </a:r>
          </a:p>
          <a:p>
            <a:r>
              <a:rPr lang="en-AU" sz="1300" dirty="0"/>
              <a:t> </a:t>
            </a:r>
          </a:p>
          <a:p>
            <a:pPr lvl="0"/>
            <a:r>
              <a:rPr lang="en-AU" sz="1300" dirty="0"/>
              <a:t>Recognising that the risks to human wellbeing of unchecked climate change are too high to accept, governments around the world have agreed to limit warming to 1.5-2.0°C (the 2015 Paris accord). </a:t>
            </a:r>
          </a:p>
          <a:p>
            <a:r>
              <a:rPr lang="en-AU" sz="1300" dirty="0"/>
              <a:t> </a:t>
            </a:r>
          </a:p>
          <a:p>
            <a:pPr lvl="0"/>
            <a:r>
              <a:rPr lang="en-AU" sz="1300" dirty="0"/>
              <a:t>The carbon budget approach is the most robust way to determine the rate of emissions reductions required to meet the goals of the Paris accord. This approach limits the cumulative amount of additional CO2 emissions that can be allowed consistent with the Paris accord. </a:t>
            </a:r>
          </a:p>
          <a:p>
            <a:r>
              <a:rPr lang="en-AU" sz="1300" dirty="0"/>
              <a:t> </a:t>
            </a:r>
          </a:p>
          <a:p>
            <a:pPr lvl="0"/>
            <a:r>
              <a:rPr lang="en-AU" sz="1300" dirty="0"/>
              <a:t>To meet a 2°C carbon budget, a very rapid phase-out of all fossil fuel usage by 2050 at the latest, or preferably earlier, is required. The 1.5°C carbon budget is smaller, requiring an even more rapid phase-out of fossil fuel usage. </a:t>
            </a:r>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155"/>
            <a:r>
              <a:rPr lang="en-AU" sz="1300" dirty="0"/>
              <a:t>This means that the majority of the world’s existing fossil fuel reserves must be left in the ground, unburned. </a:t>
            </a:r>
          </a:p>
          <a:p>
            <a:pPr defTabSz="966155"/>
            <a:endParaRPr lang="en-AU" sz="1300" dirty="0"/>
          </a:p>
          <a:p>
            <a:pPr defTabSz="966155"/>
            <a:r>
              <a:rPr lang="en-AU" sz="1300" dirty="0"/>
              <a:t>Furthermore, no new fossil fuel developments, or extensions to existing fossil fuel mines or wells, can be allowed. </a:t>
            </a:r>
          </a:p>
          <a:p>
            <a:endParaRPr lang="en-AU" dirty="0" smtClean="0"/>
          </a:p>
          <a:p>
            <a:pPr defTabSz="966155"/>
            <a:endParaRPr lang="en-AU" sz="1300" dirty="0" smtClean="0"/>
          </a:p>
          <a:p>
            <a:pPr defTabSz="966155"/>
            <a:r>
              <a:rPr lang="en-AU" sz="1300" dirty="0" smtClean="0"/>
              <a:t>This</a:t>
            </a:r>
            <a:r>
              <a:rPr lang="en-AU" sz="1300" baseline="0" dirty="0" smtClean="0"/>
              <a:t> paper provides a clear picture of our global predicament and as you can see gives a sobering challenge to us all – particularly planning decision-makers.</a:t>
            </a:r>
          </a:p>
          <a:p>
            <a:pPr defTabSz="966155"/>
            <a:endParaRPr lang="en-AU" sz="1300" baseline="0" dirty="0" smtClean="0"/>
          </a:p>
          <a:p>
            <a:pPr defTabSz="966155"/>
            <a:r>
              <a:rPr lang="en-AU" sz="1400" dirty="0" smtClean="0"/>
              <a:t>I  had great difficulty writing this </a:t>
            </a:r>
            <a:r>
              <a:rPr lang="en-AU" sz="1400" dirty="0" err="1" smtClean="0"/>
              <a:t>precis</a:t>
            </a:r>
            <a:r>
              <a:rPr lang="en-AU" sz="1400" dirty="0" smtClean="0"/>
              <a:t> for you – </a:t>
            </a:r>
            <a:r>
              <a:rPr lang="en-AU" sz="1400" b="1" dirty="0" smtClean="0"/>
              <a:t>each</a:t>
            </a:r>
            <a:r>
              <a:rPr lang="en-AU" sz="1400" dirty="0" smtClean="0"/>
              <a:t> paragraph is pertinent – I didn’t want to leave anything out! </a:t>
            </a:r>
            <a:endParaRPr lang="en-AU" sz="1300" dirty="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First, climate change is explained</a:t>
            </a:r>
            <a:r>
              <a:rPr lang="en-AU" baseline="0" dirty="0" smtClean="0"/>
              <a:t> - the nature of the greenhouse effect etc – </a:t>
            </a:r>
          </a:p>
          <a:p>
            <a:r>
              <a:rPr lang="en-AU" baseline="0" dirty="0" smtClean="0"/>
              <a:t>Climate change</a:t>
            </a:r>
            <a:r>
              <a:rPr lang="en-AU" dirty="0" smtClean="0"/>
              <a:t> impacts are described</a:t>
            </a:r>
            <a:r>
              <a:rPr lang="en-AU" baseline="0" dirty="0" smtClean="0"/>
              <a:t>.</a:t>
            </a:r>
          </a:p>
          <a:p>
            <a:endParaRPr lang="en-AU" baseline="0" dirty="0" smtClean="0"/>
          </a:p>
          <a:p>
            <a:r>
              <a:rPr lang="en-AU" baseline="0" dirty="0" smtClean="0"/>
              <a:t>Professor Steffen lists important impacts relating to weather, including significant changes in extreme weather events.</a:t>
            </a:r>
          </a:p>
          <a:p>
            <a:endParaRPr lang="en-AU" dirty="0" smtClean="0"/>
          </a:p>
          <a:p>
            <a:r>
              <a:rPr lang="en-AU" dirty="0" smtClean="0"/>
              <a:t>Some of the facts are:</a:t>
            </a:r>
          </a:p>
          <a:p>
            <a:pPr>
              <a:buFont typeface="Arial" pitchFamily="34" charset="0"/>
              <a:buChar char="•"/>
            </a:pPr>
            <a:r>
              <a:rPr lang="en-AU" dirty="0" smtClean="0"/>
              <a:t>Global average surface</a:t>
            </a:r>
            <a:r>
              <a:rPr lang="en-AU" baseline="0" dirty="0" smtClean="0"/>
              <a:t> temperature is about 1</a:t>
            </a:r>
            <a:r>
              <a:rPr lang="en-AU" baseline="30000" dirty="0" smtClean="0"/>
              <a:t>O</a:t>
            </a:r>
            <a:r>
              <a:rPr lang="en-AU" baseline="0" dirty="0" smtClean="0"/>
              <a:t> C higher than pre-industrial levels (</a:t>
            </a:r>
            <a:r>
              <a:rPr lang="en-AU" baseline="0" dirty="0" err="1" smtClean="0"/>
              <a:t>BoM</a:t>
            </a:r>
            <a:r>
              <a:rPr lang="en-AU" baseline="0" dirty="0" smtClean="0"/>
              <a:t>)</a:t>
            </a:r>
          </a:p>
          <a:p>
            <a:pPr>
              <a:buFont typeface="Arial" pitchFamily="34" charset="0"/>
              <a:buChar char="•"/>
            </a:pPr>
            <a:endParaRPr lang="en-AU" baseline="0" dirty="0" smtClean="0"/>
          </a:p>
          <a:p>
            <a:pPr>
              <a:buFont typeface="Arial" pitchFamily="34" charset="0"/>
              <a:buChar char="•"/>
            </a:pPr>
            <a:r>
              <a:rPr lang="en-AU" baseline="0" dirty="0" smtClean="0"/>
              <a:t>2015, 2016, 2017 and 2018 have been the four hottest years on record (</a:t>
            </a:r>
            <a:r>
              <a:rPr lang="en-AU" baseline="0" dirty="0" err="1" smtClean="0"/>
              <a:t>BoM</a:t>
            </a:r>
            <a:r>
              <a:rPr lang="en-AU" baseline="0" dirty="0" smtClean="0"/>
              <a:t>)</a:t>
            </a:r>
          </a:p>
          <a:p>
            <a:pPr>
              <a:buFont typeface="Arial" pitchFamily="34" charset="0"/>
              <a:buChar char="•"/>
            </a:pPr>
            <a:endParaRPr lang="en-AU" baseline="0" dirty="0" smtClean="0"/>
          </a:p>
          <a:p>
            <a:pPr>
              <a:buFont typeface="Arial" pitchFamily="34" charset="0"/>
              <a:buChar char="•"/>
            </a:pPr>
            <a:r>
              <a:rPr lang="en-AU" baseline="0" dirty="0" smtClean="0"/>
              <a:t>Rise in CO2 concentration is up to 10 times faster then the most rapid changes in the geological record</a:t>
            </a:r>
          </a:p>
          <a:p>
            <a:pPr>
              <a:buFont typeface="Arial" pitchFamily="34" charset="0"/>
              <a:buChar char="•"/>
            </a:pPr>
            <a:endParaRPr lang="en-AU" baseline="0" dirty="0" smtClean="0"/>
          </a:p>
          <a:p>
            <a:pPr>
              <a:buFont typeface="Arial" pitchFamily="34" charset="0"/>
              <a:buChar char="•"/>
            </a:pPr>
            <a:r>
              <a:rPr lang="en-AU" baseline="0" dirty="0" smtClean="0"/>
              <a:t>Since 1970 global average surface temperature has been rising at a rate of 1.7</a:t>
            </a:r>
            <a:r>
              <a:rPr lang="en-AU" baseline="30000" dirty="0" smtClean="0"/>
              <a:t>O </a:t>
            </a:r>
            <a:r>
              <a:rPr lang="en-AU" baseline="0" dirty="0" smtClean="0"/>
              <a:t> C per century, compared to a 7,000-year background rate of change of  0.01</a:t>
            </a:r>
            <a:r>
              <a:rPr lang="en-AU" baseline="30000" dirty="0" smtClean="0"/>
              <a:t>O </a:t>
            </a:r>
            <a:r>
              <a:rPr lang="en-AU" baseline="0" dirty="0" smtClean="0"/>
              <a:t> C per century</a:t>
            </a:r>
          </a:p>
          <a:p>
            <a:pPr>
              <a:buFont typeface="Arial" pitchFamily="34" charset="0"/>
              <a:buNone/>
            </a:pPr>
            <a:endParaRPr lang="en-AU" baseline="0"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AU" baseline="0" dirty="0" smtClean="0"/>
              <a:t>Further data here and a prediction for our region...</a:t>
            </a:r>
          </a:p>
          <a:p>
            <a:pPr>
              <a:buFont typeface="Arial" pitchFamily="34" charset="0"/>
              <a:buNone/>
            </a:pPr>
            <a:endParaRPr lang="en-AU" baseline="0" dirty="0" smtClean="0"/>
          </a:p>
          <a:p>
            <a:pPr>
              <a:buFont typeface="Arial" pitchFamily="34" charset="0"/>
              <a:buChar char="•"/>
            </a:pPr>
            <a:r>
              <a:rPr lang="en-AU" baseline="0" dirty="0" smtClean="0"/>
              <a:t>Australia’s average surface temperature has increased by 0.9</a:t>
            </a:r>
            <a:r>
              <a:rPr lang="en-AU" baseline="30000" dirty="0" smtClean="0"/>
              <a:t>O </a:t>
            </a:r>
            <a:r>
              <a:rPr lang="en-AU" baseline="0" dirty="0" smtClean="0"/>
              <a:t> C from 1910-2014, and is now 1.14</a:t>
            </a:r>
            <a:r>
              <a:rPr lang="en-AU" baseline="30000" dirty="0" smtClean="0"/>
              <a:t>O </a:t>
            </a:r>
            <a:r>
              <a:rPr lang="en-AU" baseline="0" dirty="0" smtClean="0"/>
              <a:t> C above the long-term average. (</a:t>
            </a:r>
            <a:r>
              <a:rPr lang="en-AU" baseline="0" dirty="0" err="1" smtClean="0"/>
              <a:t>BoM</a:t>
            </a:r>
            <a:r>
              <a:rPr lang="en-AU" baseline="0" dirty="0" smtClean="0"/>
              <a:t>)</a:t>
            </a:r>
          </a:p>
          <a:p>
            <a:pPr>
              <a:buFont typeface="Arial" pitchFamily="34" charset="0"/>
              <a:buChar char="•"/>
            </a:pPr>
            <a:endParaRPr lang="en-AU" baseline="0" dirty="0" smtClean="0"/>
          </a:p>
          <a:p>
            <a:pPr>
              <a:buFont typeface="Arial" pitchFamily="34" charset="0"/>
              <a:buChar char="•"/>
            </a:pPr>
            <a:r>
              <a:rPr lang="en-AU" sz="1300" dirty="0"/>
              <a:t>January 2019 was Australia’s hottest January on record, with heatwaves unprecedented in scale and duration.</a:t>
            </a:r>
          </a:p>
          <a:p>
            <a:pPr>
              <a:buFont typeface="Arial" pitchFamily="34" charset="0"/>
              <a:buChar char="•"/>
            </a:pPr>
            <a:endParaRPr lang="en-AU" sz="1300" dirty="0"/>
          </a:p>
          <a:p>
            <a:pPr>
              <a:buFont typeface="Arial" pitchFamily="34" charset="0"/>
              <a:buChar char="•"/>
            </a:pPr>
            <a:r>
              <a:rPr lang="en-AU" sz="1300" dirty="0"/>
              <a:t>Central West NSW – no. of heatwave days </a:t>
            </a:r>
            <a:r>
              <a:rPr lang="en-AU" sz="1300" dirty="0" err="1"/>
              <a:t>incr</a:t>
            </a:r>
            <a:r>
              <a:rPr lang="en-AU" sz="1300" dirty="0"/>
              <a:t> – duration of longest heatwave is </a:t>
            </a:r>
            <a:r>
              <a:rPr lang="en-AU" sz="1300" dirty="0" err="1"/>
              <a:t>incr</a:t>
            </a:r>
            <a:r>
              <a:rPr lang="en-AU" sz="1300" dirty="0"/>
              <a:t> – the hottest day of heatwave is becoming hotter</a:t>
            </a:r>
          </a:p>
          <a:p>
            <a:pPr>
              <a:buFont typeface="Arial" pitchFamily="34" charset="0"/>
              <a:buChar char="•"/>
            </a:pPr>
            <a:endParaRPr lang="en-AU" baseline="0" dirty="0" smtClean="0"/>
          </a:p>
          <a:p>
            <a:pPr>
              <a:buFont typeface="Arial" pitchFamily="34" charset="0"/>
              <a:buChar char="•"/>
            </a:pPr>
            <a:endParaRPr lang="en-AU" baseline="0"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300" dirty="0"/>
              <a:t>Projected changes in the climate of NSW central west region include (https://www.climatechangeinaustralia.gov.au/en/, based on CSIRO and </a:t>
            </a:r>
            <a:r>
              <a:rPr lang="en-AU" sz="1300" dirty="0" err="1"/>
              <a:t>BoM</a:t>
            </a:r>
            <a:r>
              <a:rPr lang="en-AU" sz="1300" dirty="0"/>
              <a:t> 2015): </a:t>
            </a:r>
          </a:p>
          <a:p>
            <a:endParaRPr lang="en-AU" sz="1300" dirty="0"/>
          </a:p>
          <a:p>
            <a:pPr marL="241539" indent="-241539">
              <a:buAutoNum type="alphaLcParenR"/>
            </a:pPr>
            <a:r>
              <a:rPr lang="en-AU" sz="1300" dirty="0"/>
              <a:t>Average temperatures will continue to increase in all seasons, and increases will be greater than average in inland regions (</a:t>
            </a:r>
            <a:r>
              <a:rPr lang="en-AU" sz="1300" i="1" dirty="0"/>
              <a:t>very high confidence</a:t>
            </a:r>
            <a:r>
              <a:rPr lang="en-AU" sz="1300" dirty="0"/>
              <a:t>). </a:t>
            </a:r>
          </a:p>
          <a:p>
            <a:pPr marL="241539" indent="-241539">
              <a:buAutoNum type="alphaLcParenR"/>
            </a:pPr>
            <a:endParaRPr lang="en-AU" sz="1300" dirty="0"/>
          </a:p>
          <a:p>
            <a:r>
              <a:rPr lang="en-AU" sz="1300" dirty="0"/>
              <a:t>b) More hot days and warm spells are projected with </a:t>
            </a:r>
            <a:r>
              <a:rPr lang="en-AU" sz="1300" i="1" dirty="0"/>
              <a:t>very high confidence</a:t>
            </a:r>
            <a:r>
              <a:rPr lang="en-AU" sz="1300" dirty="0"/>
              <a:t>. Fewer frosts are projected with </a:t>
            </a:r>
            <a:r>
              <a:rPr lang="en-AU" sz="1300" i="1" dirty="0"/>
              <a:t>high confidence</a:t>
            </a:r>
            <a:r>
              <a:rPr lang="en-AU" sz="1300" dirty="0"/>
              <a:t>. </a:t>
            </a:r>
          </a:p>
          <a:p>
            <a:pPr>
              <a:buFont typeface="Arial" pitchFamily="34" charset="0"/>
              <a:buNone/>
            </a:pPr>
            <a:endParaRPr lang="en-AU" baseline="0"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300" dirty="0"/>
              <a:t>c) Natural variability will predominate over climate change trends in the near term but decreases in winter rainfall are projected later in the century with </a:t>
            </a:r>
            <a:r>
              <a:rPr lang="en-AU" sz="1300" i="1" dirty="0"/>
              <a:t>medium confidence</a:t>
            </a:r>
            <a:r>
              <a:rPr lang="en-AU" sz="1300" dirty="0"/>
              <a:t>. Other changes are possible but unclear. </a:t>
            </a:r>
          </a:p>
          <a:p>
            <a:endParaRPr lang="en-AU" sz="1300" dirty="0"/>
          </a:p>
          <a:p>
            <a:r>
              <a:rPr lang="en-AU" sz="1300" dirty="0"/>
              <a:t>d) Increased intensity of extreme rainfall events is projected, with </a:t>
            </a:r>
            <a:r>
              <a:rPr lang="en-AU" sz="1300" i="1" dirty="0"/>
              <a:t>high confidence</a:t>
            </a:r>
            <a:r>
              <a:rPr lang="en-AU" sz="1300" dirty="0"/>
              <a:t>. </a:t>
            </a:r>
          </a:p>
          <a:p>
            <a:endParaRPr lang="en-AU" sz="1300" dirty="0"/>
          </a:p>
          <a:p>
            <a:r>
              <a:rPr lang="en-AU" sz="1300" dirty="0"/>
              <a:t>e) A harsher fire-weather climate in the future (</a:t>
            </a:r>
            <a:r>
              <a:rPr lang="en-AU" sz="1300" i="1" dirty="0"/>
              <a:t>high confidence</a:t>
            </a:r>
            <a:r>
              <a:rPr lang="en-AU" sz="1300" dirty="0"/>
              <a:t>). </a:t>
            </a:r>
            <a:endParaRPr lang="en-AU" baseline="0" dirty="0" smtClean="0"/>
          </a:p>
          <a:p>
            <a:pPr>
              <a:buFont typeface="Arial" pitchFamily="34" charset="0"/>
              <a:buChar char="•"/>
            </a:pPr>
            <a:endParaRPr lang="en-AU" baseline="0"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AU" sz="1300" dirty="0"/>
              <a:t>This figure shows several levels of temperature:</a:t>
            </a:r>
          </a:p>
          <a:p>
            <a:endParaRPr lang="en-AU" sz="1300" dirty="0"/>
          </a:p>
          <a:p>
            <a:pPr marL="241539" indent="-241539">
              <a:buAutoNum type="alphaLcParenR"/>
            </a:pPr>
            <a:r>
              <a:rPr lang="en-AU" sz="1300" dirty="0"/>
              <a:t>The current observed level, ca. 1°C above pre-industrial levels; </a:t>
            </a:r>
          </a:p>
          <a:p>
            <a:pPr marL="241539" indent="-241539">
              <a:buAutoNum type="alphaLcParenR"/>
            </a:pPr>
            <a:endParaRPr lang="en-AU" sz="1300" dirty="0"/>
          </a:p>
          <a:p>
            <a:r>
              <a:rPr lang="en-AU" sz="1300" dirty="0"/>
              <a:t>b) The 1.5-2°C target range for the Paris accord; and </a:t>
            </a:r>
          </a:p>
          <a:p>
            <a:endParaRPr lang="en-AU" sz="1300" dirty="0"/>
          </a:p>
          <a:p>
            <a:r>
              <a:rPr lang="en-AU" sz="1300" dirty="0"/>
              <a:t>c) The level of temperature increase by 2100 (ca. 3-4°C above pre-industrial) that would be reached if every country adopted Australia’s level of ambition in terms of targets and policies. </a:t>
            </a:r>
          </a:p>
          <a:p>
            <a:endParaRPr lang="en-AU" sz="1300" dirty="0"/>
          </a:p>
          <a:p>
            <a:r>
              <a:rPr lang="en-AU" sz="1300" dirty="0"/>
              <a:t>Australia’s emissions are set to far exceed its Paris accord target for 2030.</a:t>
            </a:r>
          </a:p>
          <a:p>
            <a:endParaRPr lang="en-AU" sz="1300" dirty="0"/>
          </a:p>
          <a:p>
            <a:r>
              <a:rPr lang="en-AU" sz="1300" dirty="0"/>
              <a:t>The Paris target itself, if followed by all other countries would lead to global warming of over 2°C and up to 3°C.</a:t>
            </a:r>
          </a:p>
          <a:p>
            <a:endParaRPr lang="en-AU" sz="1300" dirty="0"/>
          </a:p>
          <a:p>
            <a:r>
              <a:rPr lang="en-AU" sz="1300" dirty="0"/>
              <a:t>If all other countries were to follow Australia’s current policy settings, warming could reach over 3°C and up to 4°C. </a:t>
            </a:r>
          </a:p>
          <a:p>
            <a:pPr defTabSz="966155"/>
            <a:r>
              <a:rPr lang="en-AU" sz="1300" dirty="0"/>
              <a:t> </a:t>
            </a:r>
          </a:p>
          <a:p>
            <a:pPr defTabSz="966155"/>
            <a:endParaRPr lang="en-AU" sz="1300" dirty="0"/>
          </a:p>
          <a:p>
            <a:r>
              <a:rPr lang="en-AU" sz="1300" dirty="0"/>
              <a:t>What this figure shows: </a:t>
            </a:r>
          </a:p>
          <a:p>
            <a:pPr marL="241539" indent="-241539">
              <a:buAutoNum type="alphaLcParenR"/>
            </a:pPr>
            <a:r>
              <a:rPr lang="en-AU" sz="1300" dirty="0"/>
              <a:t>Australia is not doing nearly enough to meet its obligations under the Paris accord, which it signed; and </a:t>
            </a:r>
          </a:p>
          <a:p>
            <a:pPr marL="241539" indent="-241539">
              <a:buAutoNum type="alphaLcParenR"/>
            </a:pPr>
            <a:endParaRPr lang="en-AU" sz="1300" dirty="0"/>
          </a:p>
          <a:p>
            <a:r>
              <a:rPr lang="en-AU" sz="1300" dirty="0"/>
              <a:t>b) That if every country followed Australia’s level of action, the world would be on a trajectory to reach a 3-4°C temperature rise by 2100 and would thus face extremely damaging levels of climate change</a:t>
            </a:r>
          </a:p>
          <a:p>
            <a:pPr defTabSz="966155"/>
            <a:endParaRPr lang="en-AU" sz="1300" dirty="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155"/>
            <a:r>
              <a:rPr lang="en-AU" sz="1300" dirty="0"/>
              <a:t>The Paris accord was signed by 197 countries in 2015. This agreement aims to ‘</a:t>
            </a:r>
            <a:r>
              <a:rPr lang="en-AU" sz="1300" i="1" dirty="0"/>
              <a:t>limit global average temperature rise to well below 2</a:t>
            </a:r>
            <a:r>
              <a:rPr lang="en-AU" sz="1300" dirty="0"/>
              <a:t>°</a:t>
            </a:r>
            <a:r>
              <a:rPr lang="en-AU" sz="1300" i="1" dirty="0"/>
              <a:t>C and to pursue efforts to limit warming to 1.5</a:t>
            </a:r>
            <a:r>
              <a:rPr lang="en-AU" sz="1300" dirty="0"/>
              <a:t>°</a:t>
            </a:r>
            <a:r>
              <a:rPr lang="en-AU" sz="1300" i="1" dirty="0"/>
              <a:t>C</a:t>
            </a:r>
            <a:r>
              <a:rPr lang="en-AU" sz="1300" dirty="0"/>
              <a:t>’.  </a:t>
            </a:r>
          </a:p>
          <a:p>
            <a:pPr defTabSz="966155"/>
            <a:endParaRPr lang="en-AU" sz="1300" dirty="0"/>
          </a:p>
          <a:p>
            <a:pPr defTabSz="966155"/>
            <a:r>
              <a:rPr lang="en-AU" sz="1300" dirty="0"/>
              <a:t>Australia is a signatory to the Paris accord and so has committed to do its part in keeping the global average temperature rise to the 1.5-2.0°C range.</a:t>
            </a:r>
          </a:p>
          <a:p>
            <a:pPr defTabSz="966155"/>
            <a:endParaRPr lang="en-AU" sz="1300" dirty="0"/>
          </a:p>
          <a:p>
            <a:r>
              <a:rPr lang="en-AU" sz="1300" dirty="0"/>
              <a:t>Australia’s emission reduction target of a 26-28% reduction by 2030 compared to a 2005 baseline is, based on an expert analysis by Australia’s Climate Change Authority, inadequate to meet Australia’s Paris accord obligations. </a:t>
            </a:r>
          </a:p>
          <a:p>
            <a:r>
              <a:rPr lang="en-AU" sz="1300" dirty="0"/>
              <a:t> </a:t>
            </a:r>
          </a:p>
          <a:p>
            <a:r>
              <a:rPr lang="en-AU" sz="1300" dirty="0"/>
              <a:t>The Climate Change Authority calculated that the appropriate target for Australia, consistent with its Paris accord obligations, would be a 45-65% reduction in emissions by 2030 from 2005 levels (CCA 2015). </a:t>
            </a:r>
          </a:p>
          <a:p>
            <a:pPr defTabSz="966155"/>
            <a:endParaRPr lang="en-AU" sz="1300" dirty="0"/>
          </a:p>
          <a:p>
            <a:pPr defTabSz="966155"/>
            <a:endParaRPr lang="en-AU" sz="1300" dirty="0"/>
          </a:p>
          <a:p>
            <a:pPr defTabSz="966155"/>
            <a:endParaRPr lang="en-AU" sz="1300" dirty="0"/>
          </a:p>
          <a:p>
            <a:endParaRPr lang="en-AU" dirty="0"/>
          </a:p>
        </p:txBody>
      </p:sp>
      <p:sp>
        <p:nvSpPr>
          <p:cNvPr id="4" name="Slide Number Placeholder 3"/>
          <p:cNvSpPr>
            <a:spLocks noGrp="1"/>
          </p:cNvSpPr>
          <p:nvPr>
            <p:ph type="sldNum" sz="quarter" idx="10"/>
          </p:nvPr>
        </p:nvSpPr>
        <p:spPr/>
        <p:txBody>
          <a:bodyPr/>
          <a:lstStyle/>
          <a:p>
            <a:fld id="{C44BED23-F040-40FD-A42A-20299042D165}"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C965E84-E3B2-42EE-BE02-D7D17E365935}" type="datetimeFigureOut">
              <a:rPr lang="en-AU" smtClean="0"/>
              <a:pPr/>
              <a:t>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965E84-E3B2-42EE-BE02-D7D17E365935}" type="datetimeFigureOut">
              <a:rPr lang="en-AU" smtClean="0"/>
              <a:pPr/>
              <a:t>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965E84-E3B2-42EE-BE02-D7D17E365935}" type="datetimeFigureOut">
              <a:rPr lang="en-AU" smtClean="0"/>
              <a:pPr/>
              <a:t>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965E84-E3B2-42EE-BE02-D7D17E365935}" type="datetimeFigureOut">
              <a:rPr lang="en-AU" smtClean="0"/>
              <a:pPr/>
              <a:t>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65E84-E3B2-42EE-BE02-D7D17E365935}" type="datetimeFigureOut">
              <a:rPr lang="en-AU" smtClean="0"/>
              <a:pPr/>
              <a:t>2/04/2019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C965E84-E3B2-42EE-BE02-D7D17E365935}" type="datetimeFigureOut">
              <a:rPr lang="en-AU" smtClean="0"/>
              <a:pPr/>
              <a:t>2/04/2019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C965E84-E3B2-42EE-BE02-D7D17E365935}" type="datetimeFigureOut">
              <a:rPr lang="en-AU" smtClean="0"/>
              <a:pPr/>
              <a:t>2/04/2019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C965E84-E3B2-42EE-BE02-D7D17E365935}" type="datetimeFigureOut">
              <a:rPr lang="en-AU" smtClean="0"/>
              <a:pPr/>
              <a:t>2/04/2019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65E84-E3B2-42EE-BE02-D7D17E365935}" type="datetimeFigureOut">
              <a:rPr lang="en-AU" smtClean="0"/>
              <a:pPr/>
              <a:t>2/04/2019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65E84-E3B2-42EE-BE02-D7D17E365935}" type="datetimeFigureOut">
              <a:rPr lang="en-AU" smtClean="0"/>
              <a:pPr/>
              <a:t>2/04/2019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65E84-E3B2-42EE-BE02-D7D17E365935}" type="datetimeFigureOut">
              <a:rPr lang="en-AU" smtClean="0"/>
              <a:pPr/>
              <a:t>2/04/2019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2B72E8D-9F01-4EEB-ACE8-5C70951593DF}"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65E84-E3B2-42EE-BE02-D7D17E365935}" type="datetimeFigureOut">
              <a:rPr lang="en-AU" smtClean="0"/>
              <a:pPr/>
              <a:t>2/04/2019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72E8D-9F01-4EEB-ACE8-5C70951593DF}"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2232247"/>
          </a:xfrm>
        </p:spPr>
        <p:txBody>
          <a:bodyPr anchor="t">
            <a:normAutofit fontScale="90000"/>
          </a:bodyPr>
          <a:lstStyle/>
          <a:p>
            <a:pPr>
              <a:spcBef>
                <a:spcPts val="1800"/>
              </a:spcBef>
              <a:spcAft>
                <a:spcPts val="1800"/>
              </a:spcAft>
            </a:pPr>
            <a:r>
              <a:rPr lang="en-AU" sz="3100" b="1" dirty="0" err="1"/>
              <a:t>Moolarben</a:t>
            </a:r>
            <a:r>
              <a:rPr lang="en-AU" sz="3100" b="1" dirty="0"/>
              <a:t> Coal </a:t>
            </a:r>
            <a:r>
              <a:rPr lang="en-AU" sz="3100" b="1" dirty="0" smtClean="0"/>
              <a:t>Mine modifications</a:t>
            </a:r>
            <a:br>
              <a:rPr lang="en-AU" sz="3100" b="1" dirty="0" smtClean="0"/>
            </a:br>
            <a:r>
              <a:rPr lang="en-AU" sz="3100" b="1" dirty="0" smtClean="0"/>
              <a:t>Independent </a:t>
            </a:r>
            <a:r>
              <a:rPr lang="en-AU" sz="3100" b="1" dirty="0"/>
              <a:t>Planning Commission NSW</a:t>
            </a:r>
            <a:r>
              <a:rPr lang="en-AU" sz="3100" dirty="0"/>
              <a:t/>
            </a:r>
            <a:br>
              <a:rPr lang="en-AU" sz="3100" dirty="0"/>
            </a:br>
            <a:r>
              <a:rPr lang="en-AU" sz="3100" b="1" dirty="0"/>
              <a:t>Public Hearing: Tuesday 2nd April </a:t>
            </a:r>
            <a:r>
              <a:rPr lang="en-AU" sz="3100" b="1" dirty="0" smtClean="0"/>
              <a:t>2019</a:t>
            </a:r>
            <a:br>
              <a:rPr lang="en-AU" sz="3100" b="1" dirty="0" smtClean="0"/>
            </a:br>
            <a:r>
              <a:rPr lang="en-AU" sz="3100" b="1" dirty="0" smtClean="0"/>
              <a:t/>
            </a:r>
            <a:br>
              <a:rPr lang="en-AU" sz="3100" b="1" dirty="0" smtClean="0"/>
            </a:br>
            <a:r>
              <a:rPr lang="en-AU" sz="3100" b="1" i="1" dirty="0" smtClean="0"/>
              <a:t>Expert Report</a:t>
            </a:r>
            <a:r>
              <a:rPr lang="en-AU" sz="2000" dirty="0"/>
              <a:t/>
            </a:r>
            <a:br>
              <a:rPr lang="en-AU" sz="2000" dirty="0"/>
            </a:br>
            <a:endParaRPr lang="en-AU" sz="2000" dirty="0"/>
          </a:p>
        </p:txBody>
      </p:sp>
      <p:sp>
        <p:nvSpPr>
          <p:cNvPr id="3" name="Subtitle 2"/>
          <p:cNvSpPr>
            <a:spLocks noGrp="1"/>
          </p:cNvSpPr>
          <p:nvPr>
            <p:ph type="subTitle" idx="1"/>
          </p:nvPr>
        </p:nvSpPr>
        <p:spPr>
          <a:xfrm>
            <a:off x="395536" y="2564904"/>
            <a:ext cx="8424936" cy="4032448"/>
          </a:xfrm>
        </p:spPr>
        <p:txBody>
          <a:bodyPr>
            <a:normAutofit fontScale="92500" lnSpcReduction="20000"/>
          </a:bodyPr>
          <a:lstStyle/>
          <a:p>
            <a:pPr algn="l"/>
            <a:r>
              <a:rPr lang="en-AU" sz="3000" u="sng" dirty="0">
                <a:solidFill>
                  <a:schemeClr val="tx1"/>
                </a:solidFill>
              </a:rPr>
              <a:t>Presenter:</a:t>
            </a:r>
            <a:endParaRPr lang="en-AU" sz="3000" dirty="0">
              <a:solidFill>
                <a:schemeClr val="tx1"/>
              </a:solidFill>
            </a:endParaRPr>
          </a:p>
          <a:p>
            <a:pPr algn="l"/>
            <a:r>
              <a:rPr lang="en-AU" sz="3000" dirty="0">
                <a:solidFill>
                  <a:schemeClr val="tx1"/>
                </a:solidFill>
              </a:rPr>
              <a:t>Rosemary </a:t>
            </a:r>
            <a:r>
              <a:rPr lang="en-AU" sz="3000" dirty="0" err="1" smtClean="0">
                <a:solidFill>
                  <a:schemeClr val="tx1"/>
                </a:solidFill>
              </a:rPr>
              <a:t>Hadaway</a:t>
            </a:r>
            <a:r>
              <a:rPr lang="en-AU" sz="3000" dirty="0" smtClean="0">
                <a:solidFill>
                  <a:schemeClr val="tx1"/>
                </a:solidFill>
              </a:rPr>
              <a:t> </a:t>
            </a:r>
          </a:p>
          <a:p>
            <a:pPr algn="l"/>
            <a:r>
              <a:rPr lang="en-AU" sz="3000" dirty="0" smtClean="0">
                <a:solidFill>
                  <a:schemeClr val="tx1"/>
                </a:solidFill>
              </a:rPr>
              <a:t>on behalf of Mudgee District </a:t>
            </a:r>
            <a:r>
              <a:rPr lang="en-AU" sz="3000" dirty="0">
                <a:solidFill>
                  <a:schemeClr val="tx1"/>
                </a:solidFill>
              </a:rPr>
              <a:t>E</a:t>
            </a:r>
            <a:r>
              <a:rPr lang="en-AU" sz="3000" dirty="0" smtClean="0">
                <a:solidFill>
                  <a:schemeClr val="tx1"/>
                </a:solidFill>
              </a:rPr>
              <a:t>nvironment Group</a:t>
            </a:r>
          </a:p>
          <a:p>
            <a:pPr algn="l"/>
            <a:endParaRPr lang="en-AU" sz="2400" dirty="0" smtClean="0">
              <a:solidFill>
                <a:schemeClr val="tx1"/>
              </a:solidFill>
            </a:endParaRPr>
          </a:p>
          <a:p>
            <a:pPr algn="l"/>
            <a:r>
              <a:rPr lang="en-AU" sz="3000" u="sng" dirty="0">
                <a:solidFill>
                  <a:schemeClr val="tx1"/>
                </a:solidFill>
              </a:rPr>
              <a:t>Author:</a:t>
            </a:r>
            <a:endParaRPr lang="en-AU" sz="3000" dirty="0">
              <a:solidFill>
                <a:schemeClr val="tx1"/>
              </a:solidFill>
            </a:endParaRPr>
          </a:p>
          <a:p>
            <a:pPr algn="l"/>
            <a:r>
              <a:rPr lang="en-AU" sz="3000" dirty="0">
                <a:solidFill>
                  <a:schemeClr val="tx1"/>
                </a:solidFill>
              </a:rPr>
              <a:t>Professor Will </a:t>
            </a:r>
            <a:r>
              <a:rPr lang="en-AU" sz="3000" dirty="0" smtClean="0">
                <a:solidFill>
                  <a:schemeClr val="tx1"/>
                </a:solidFill>
              </a:rPr>
              <a:t>Steffen</a:t>
            </a:r>
            <a:endParaRPr lang="en-AU" sz="3000" dirty="0">
              <a:solidFill>
                <a:schemeClr val="tx1"/>
              </a:solidFill>
            </a:endParaRPr>
          </a:p>
          <a:p>
            <a:pPr algn="l"/>
            <a:r>
              <a:rPr lang="en-AU" sz="3000" dirty="0" smtClean="0">
                <a:solidFill>
                  <a:schemeClr val="tx1"/>
                </a:solidFill>
              </a:rPr>
              <a:t>Emeritus Professor</a:t>
            </a:r>
          </a:p>
          <a:p>
            <a:pPr algn="l"/>
            <a:r>
              <a:rPr lang="en-AU" sz="3000" dirty="0" smtClean="0">
                <a:solidFill>
                  <a:schemeClr val="tx1"/>
                </a:solidFill>
              </a:rPr>
              <a:t>The </a:t>
            </a:r>
            <a:r>
              <a:rPr lang="en-AU" sz="3000" dirty="0" err="1">
                <a:solidFill>
                  <a:schemeClr val="tx1"/>
                </a:solidFill>
              </a:rPr>
              <a:t>Fenner</a:t>
            </a:r>
            <a:r>
              <a:rPr lang="en-AU" sz="3000" dirty="0">
                <a:solidFill>
                  <a:schemeClr val="tx1"/>
                </a:solidFill>
              </a:rPr>
              <a:t> School of Environment and Society</a:t>
            </a:r>
          </a:p>
          <a:p>
            <a:pPr algn="l"/>
            <a:r>
              <a:rPr lang="en-AU" sz="3000" dirty="0">
                <a:solidFill>
                  <a:schemeClr val="tx1"/>
                </a:solidFill>
              </a:rPr>
              <a:t>The Australian National University</a:t>
            </a:r>
          </a:p>
          <a:p>
            <a:pPr algn="l"/>
            <a:endParaRPr lang="en-AU"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chor="t">
            <a:noAutofit/>
          </a:bodyPr>
          <a:lstStyle/>
          <a:p>
            <a:pPr algn="l"/>
            <a:r>
              <a:rPr lang="en-AU" sz="2800" b="1" i="1" dirty="0" smtClean="0"/>
              <a:t>The global carbon budget approach to climate stabilisation</a:t>
            </a:r>
            <a:endParaRPr lang="en-AU" sz="2800" b="1" i="1" dirty="0"/>
          </a:p>
        </p:txBody>
      </p:sp>
      <p:sp>
        <p:nvSpPr>
          <p:cNvPr id="4" name="TextBox 3"/>
          <p:cNvSpPr txBox="1"/>
          <p:nvPr/>
        </p:nvSpPr>
        <p:spPr>
          <a:xfrm>
            <a:off x="539552" y="1556792"/>
            <a:ext cx="7776864" cy="4832092"/>
          </a:xfrm>
          <a:prstGeom prst="rect">
            <a:avLst/>
          </a:prstGeom>
          <a:noFill/>
        </p:spPr>
        <p:txBody>
          <a:bodyPr wrap="square" rtlCol="0">
            <a:spAutoFit/>
          </a:bodyPr>
          <a:lstStyle/>
          <a:p>
            <a:pPr>
              <a:buFont typeface="Arial" pitchFamily="34" charset="0"/>
              <a:buChar char="•"/>
            </a:pPr>
            <a:r>
              <a:rPr lang="en-AU" sz="2800" dirty="0" smtClean="0"/>
              <a:t> Estimate the level of greenhouse emission reductions required to meet a specific temperature target</a:t>
            </a:r>
          </a:p>
          <a:p>
            <a:pPr>
              <a:buFont typeface="Arial" pitchFamily="34" charset="0"/>
              <a:buChar char="•"/>
            </a:pPr>
            <a:endParaRPr lang="en-AU" sz="2800" dirty="0" smtClean="0"/>
          </a:p>
          <a:p>
            <a:pPr>
              <a:buFont typeface="Arial" pitchFamily="34" charset="0"/>
              <a:buChar char="•"/>
            </a:pPr>
            <a:r>
              <a:rPr lang="en-AU" sz="2800" dirty="0" smtClean="0"/>
              <a:t> Once the carbon budget has been ‘spent’ (emitted), the emissions need to be net zero to avoid exceeding the temperature target</a:t>
            </a:r>
          </a:p>
          <a:p>
            <a:pPr>
              <a:buFont typeface="Arial" pitchFamily="34" charset="0"/>
              <a:buChar char="•"/>
            </a:pPr>
            <a:endParaRPr lang="en-AU" sz="2800" dirty="0" smtClean="0"/>
          </a:p>
          <a:p>
            <a:pPr>
              <a:buFont typeface="Arial" pitchFamily="34" charset="0"/>
              <a:buChar char="•"/>
            </a:pPr>
            <a:r>
              <a:rPr lang="en-AU" sz="2800" dirty="0" smtClean="0"/>
              <a:t>Current emissions of CO2 is about 10 </a:t>
            </a:r>
            <a:r>
              <a:rPr lang="en-AU" sz="2800" dirty="0" err="1" smtClean="0"/>
              <a:t>GtC</a:t>
            </a:r>
            <a:r>
              <a:rPr lang="en-AU" sz="2800" dirty="0" smtClean="0"/>
              <a:t> pa. Therefore C budget consumed at about 2040 – net zero point</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386610"/>
          </a:xfrm>
        </p:spPr>
        <p:txBody>
          <a:bodyPr/>
          <a:lstStyle/>
          <a:p>
            <a:endParaRPr lang="en-AU" dirty="0"/>
          </a:p>
        </p:txBody>
      </p:sp>
      <p:sp>
        <p:nvSpPr>
          <p:cNvPr id="5" name="TextBox 4"/>
          <p:cNvSpPr txBox="1"/>
          <p:nvPr/>
        </p:nvSpPr>
        <p:spPr>
          <a:xfrm>
            <a:off x="179512" y="5733256"/>
            <a:ext cx="8640960" cy="707886"/>
          </a:xfrm>
          <a:prstGeom prst="rect">
            <a:avLst/>
          </a:prstGeom>
          <a:noFill/>
        </p:spPr>
        <p:txBody>
          <a:bodyPr wrap="square" rtlCol="0">
            <a:spAutoFit/>
          </a:bodyPr>
          <a:lstStyle/>
          <a:p>
            <a:r>
              <a:rPr lang="en-AU" sz="2000" b="1" dirty="0" smtClean="0"/>
              <a:t>Global mean surface temperature increase as a function of cumulative global CO2 emissions. </a:t>
            </a:r>
            <a:endParaRPr lang="en-AU" sz="2000" dirty="0"/>
          </a:p>
        </p:txBody>
      </p:sp>
      <p:pic>
        <p:nvPicPr>
          <p:cNvPr id="2050" name="Picture 2"/>
          <p:cNvPicPr>
            <a:picLocks noChangeAspect="1" noChangeArrowheads="1"/>
          </p:cNvPicPr>
          <p:nvPr/>
        </p:nvPicPr>
        <p:blipFill>
          <a:blip r:embed="rId3" cstate="print"/>
          <a:srcRect/>
          <a:stretch>
            <a:fillRect/>
          </a:stretch>
        </p:blipFill>
        <p:spPr bwMode="auto">
          <a:xfrm>
            <a:off x="899591" y="260648"/>
            <a:ext cx="7515835" cy="54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954562"/>
          </a:xfrm>
        </p:spPr>
        <p:txBody>
          <a:bodyPr/>
          <a:lstStyle/>
          <a:p>
            <a:endParaRPr lang="en-AU" dirty="0"/>
          </a:p>
        </p:txBody>
      </p:sp>
      <p:sp>
        <p:nvSpPr>
          <p:cNvPr id="5" name="TextBox 4"/>
          <p:cNvSpPr txBox="1"/>
          <p:nvPr/>
        </p:nvSpPr>
        <p:spPr>
          <a:xfrm>
            <a:off x="0" y="5733256"/>
            <a:ext cx="9144000" cy="707886"/>
          </a:xfrm>
          <a:prstGeom prst="rect">
            <a:avLst/>
          </a:prstGeom>
          <a:noFill/>
        </p:spPr>
        <p:txBody>
          <a:bodyPr wrap="square" rtlCol="0">
            <a:spAutoFit/>
          </a:bodyPr>
          <a:lstStyle/>
          <a:p>
            <a:r>
              <a:rPr lang="en-AU" sz="2000" b="1" dirty="0" smtClean="0"/>
              <a:t>Emission reduction trajectories for meeting the Paris accord target(s). Delaying peak emissions to 2025 is too late for any achievable emission reduction trajectory. </a:t>
            </a:r>
            <a:endParaRPr lang="en-AU" sz="2000" dirty="0"/>
          </a:p>
        </p:txBody>
      </p:sp>
      <p:pic>
        <p:nvPicPr>
          <p:cNvPr id="3074" name="Picture 2"/>
          <p:cNvPicPr>
            <a:picLocks noChangeAspect="1" noChangeArrowheads="1"/>
          </p:cNvPicPr>
          <p:nvPr/>
        </p:nvPicPr>
        <p:blipFill>
          <a:blip r:embed="rId3" cstate="print"/>
          <a:srcRect/>
          <a:stretch>
            <a:fillRect/>
          </a:stretch>
        </p:blipFill>
        <p:spPr bwMode="auto">
          <a:xfrm>
            <a:off x="272078" y="260648"/>
            <a:ext cx="8599845"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chor="t">
            <a:noAutofit/>
          </a:bodyPr>
          <a:lstStyle/>
          <a:p>
            <a:pPr algn="l"/>
            <a:r>
              <a:rPr lang="en-AU" sz="2800" b="1" i="1" dirty="0" smtClean="0"/>
              <a:t>Applying the carbon budget approach to Australia and the </a:t>
            </a:r>
            <a:r>
              <a:rPr lang="en-AU" sz="2800" b="1" i="1" dirty="0" err="1" smtClean="0"/>
              <a:t>Moolarben</a:t>
            </a:r>
            <a:r>
              <a:rPr lang="en-AU" sz="2800" b="1" i="1" dirty="0" smtClean="0"/>
              <a:t> Coal Mine Modifications</a:t>
            </a:r>
            <a:endParaRPr lang="en-AU" sz="2800" b="1" i="1" dirty="0"/>
          </a:p>
        </p:txBody>
      </p:sp>
      <p:sp>
        <p:nvSpPr>
          <p:cNvPr id="3" name="TextBox 2"/>
          <p:cNvSpPr txBox="1"/>
          <p:nvPr/>
        </p:nvSpPr>
        <p:spPr>
          <a:xfrm>
            <a:off x="395536" y="1988841"/>
            <a:ext cx="8280920" cy="4401205"/>
          </a:xfrm>
          <a:prstGeom prst="rect">
            <a:avLst/>
          </a:prstGeom>
          <a:noFill/>
        </p:spPr>
        <p:txBody>
          <a:bodyPr wrap="square" rtlCol="0">
            <a:spAutoFit/>
          </a:bodyPr>
          <a:lstStyle/>
          <a:p>
            <a:pPr>
              <a:buFont typeface="Arial" pitchFamily="34" charset="0"/>
              <a:buChar char="•"/>
            </a:pPr>
            <a:r>
              <a:rPr lang="en-AU" sz="3200" dirty="0" smtClean="0"/>
              <a:t>  62% of the world’s existing fossil fuel reserves need to be left in the ground, unburned, to remain within the carbon budget</a:t>
            </a:r>
          </a:p>
          <a:p>
            <a:endParaRPr lang="en-AU" sz="3200" dirty="0" smtClean="0"/>
          </a:p>
          <a:p>
            <a:pPr>
              <a:buFont typeface="Arial" pitchFamily="34" charset="0"/>
              <a:buChar char="•"/>
            </a:pPr>
            <a:r>
              <a:rPr lang="en-AU" sz="3200" dirty="0" smtClean="0"/>
              <a:t> currently operating mines and gas wells be closed before their economic lifetime is completed</a:t>
            </a:r>
          </a:p>
          <a:p>
            <a:pPr>
              <a:buFont typeface="Arial" pitchFamily="34" charset="0"/>
              <a:buChar char="•"/>
            </a:pPr>
            <a:endParaRPr lang="en-AU" sz="2800" dirty="0" smtClean="0"/>
          </a:p>
          <a:p>
            <a:endParaRPr lang="en-AU"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chor="t">
            <a:noAutofit/>
          </a:bodyPr>
          <a:lstStyle/>
          <a:p>
            <a:pPr algn="l"/>
            <a:r>
              <a:rPr lang="en-AU" sz="2800" b="1" i="1" dirty="0" smtClean="0"/>
              <a:t>Applying the carbon budget approach to Australia and the </a:t>
            </a:r>
            <a:r>
              <a:rPr lang="en-AU" sz="2800" b="1" i="1" dirty="0" err="1" smtClean="0"/>
              <a:t>Moolarben</a:t>
            </a:r>
            <a:r>
              <a:rPr lang="en-AU" sz="2800" b="1" i="1" dirty="0" smtClean="0"/>
              <a:t> Coal Mine Modifications</a:t>
            </a:r>
            <a:endParaRPr lang="en-AU" sz="2800" b="1" i="1" dirty="0"/>
          </a:p>
        </p:txBody>
      </p:sp>
      <p:sp>
        <p:nvSpPr>
          <p:cNvPr id="3" name="TextBox 2"/>
          <p:cNvSpPr txBox="1"/>
          <p:nvPr/>
        </p:nvSpPr>
        <p:spPr>
          <a:xfrm>
            <a:off x="395536" y="1628800"/>
            <a:ext cx="8280920" cy="4401205"/>
          </a:xfrm>
          <a:prstGeom prst="rect">
            <a:avLst/>
          </a:prstGeom>
          <a:noFill/>
        </p:spPr>
        <p:txBody>
          <a:bodyPr wrap="square" rtlCol="0">
            <a:spAutoFit/>
          </a:bodyPr>
          <a:lstStyle/>
          <a:p>
            <a:endParaRPr lang="en-AU" sz="2800" dirty="0" smtClean="0"/>
          </a:p>
          <a:p>
            <a:pPr>
              <a:buFont typeface="Arial" pitchFamily="34" charset="0"/>
              <a:buChar char="•"/>
            </a:pPr>
            <a:r>
              <a:rPr lang="en-AU" sz="3200" dirty="0" smtClean="0"/>
              <a:t> No approved (but not yet operating),</a:t>
            </a:r>
          </a:p>
          <a:p>
            <a:pPr>
              <a:buFont typeface="Arial" pitchFamily="34" charset="0"/>
              <a:buChar char="•"/>
            </a:pPr>
            <a:endParaRPr lang="en-AU" sz="3200" dirty="0" smtClean="0"/>
          </a:p>
          <a:p>
            <a:pPr>
              <a:buFont typeface="Arial" pitchFamily="34" charset="0"/>
              <a:buChar char="•"/>
            </a:pPr>
            <a:r>
              <a:rPr lang="en-AU" sz="3200" dirty="0" smtClean="0"/>
              <a:t> No proposed fossil fuel projects based on existing reserves, </a:t>
            </a:r>
          </a:p>
          <a:p>
            <a:endParaRPr lang="en-AU" sz="3200" dirty="0" smtClean="0"/>
          </a:p>
          <a:p>
            <a:pPr>
              <a:buFont typeface="Arial" pitchFamily="34" charset="0"/>
              <a:buChar char="•"/>
            </a:pPr>
            <a:r>
              <a:rPr lang="en-AU" sz="3200" dirty="0" smtClean="0"/>
              <a:t> Nor any increased production from existing mines can be implemented</a:t>
            </a:r>
          </a:p>
          <a:p>
            <a:pPr>
              <a:buFont typeface="Arial" pitchFamily="34" charset="0"/>
              <a:buChar char="•"/>
            </a:pPr>
            <a:endParaRPr lang="en-AU"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chor="t">
            <a:noAutofit/>
          </a:bodyPr>
          <a:lstStyle/>
          <a:p>
            <a:pPr algn="l"/>
            <a:r>
              <a:rPr lang="en-AU" sz="2800" b="1" i="1" dirty="0" smtClean="0"/>
              <a:t>Applying the carbon budget approach to Australia and the </a:t>
            </a:r>
            <a:r>
              <a:rPr lang="en-AU" sz="2800" b="1" i="1" dirty="0" err="1" smtClean="0"/>
              <a:t>Moolarben</a:t>
            </a:r>
            <a:r>
              <a:rPr lang="en-AU" sz="2800" b="1" i="1" dirty="0" smtClean="0"/>
              <a:t> Coal Mine Modifications</a:t>
            </a:r>
            <a:endParaRPr lang="en-AU" sz="2800" b="1" i="1" dirty="0"/>
          </a:p>
        </p:txBody>
      </p:sp>
      <p:sp>
        <p:nvSpPr>
          <p:cNvPr id="3" name="TextBox 2"/>
          <p:cNvSpPr txBox="1"/>
          <p:nvPr/>
        </p:nvSpPr>
        <p:spPr>
          <a:xfrm>
            <a:off x="395536" y="2420888"/>
            <a:ext cx="8280920" cy="2862322"/>
          </a:xfrm>
          <a:prstGeom prst="rect">
            <a:avLst/>
          </a:prstGeom>
          <a:noFill/>
        </p:spPr>
        <p:txBody>
          <a:bodyPr wrap="square" rtlCol="0">
            <a:spAutoFit/>
          </a:bodyPr>
          <a:lstStyle/>
          <a:p>
            <a:r>
              <a:rPr lang="en-AU" sz="3600" dirty="0" smtClean="0"/>
              <a:t>This analysis applies to the proposed </a:t>
            </a:r>
            <a:r>
              <a:rPr lang="en-AU" sz="3600" dirty="0" err="1" smtClean="0"/>
              <a:t>Moolarben</a:t>
            </a:r>
            <a:r>
              <a:rPr lang="en-AU" sz="3600" dirty="0" smtClean="0"/>
              <a:t> Coal Mine Modifications and is particularly relevant given the proposal to expand the project annual output, yet maintaining an approval until 2038.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chor="t">
            <a:noAutofit/>
          </a:bodyPr>
          <a:lstStyle/>
          <a:p>
            <a:pPr algn="l"/>
            <a:r>
              <a:rPr lang="en-AU" sz="2800" b="1" i="1" dirty="0" smtClean="0"/>
              <a:t>Conclusions</a:t>
            </a:r>
            <a:endParaRPr lang="en-AU" sz="2800" b="1" i="1" dirty="0"/>
          </a:p>
        </p:txBody>
      </p:sp>
      <p:sp>
        <p:nvSpPr>
          <p:cNvPr id="4" name="TextBox 3"/>
          <p:cNvSpPr txBox="1"/>
          <p:nvPr/>
        </p:nvSpPr>
        <p:spPr>
          <a:xfrm>
            <a:off x="395536" y="980728"/>
            <a:ext cx="8424936" cy="3709349"/>
          </a:xfrm>
          <a:prstGeom prst="rect">
            <a:avLst/>
          </a:prstGeom>
          <a:noFill/>
        </p:spPr>
        <p:txBody>
          <a:bodyPr wrap="square" rtlCol="0">
            <a:spAutoFit/>
          </a:bodyPr>
          <a:lstStyle/>
          <a:p>
            <a:pPr marL="457200" indent="-457200">
              <a:lnSpc>
                <a:spcPct val="150000"/>
              </a:lnSpc>
              <a:buAutoNum type="arabicPeriod"/>
            </a:pPr>
            <a:r>
              <a:rPr lang="en-AU" sz="3200" b="1" dirty="0" smtClean="0"/>
              <a:t>Australia’s existing fossil fuel industries must be phased out as quickly as possible, with most of the Australian fossil fuel reserves (and nearly all of Australia’s coal reserves) left in the ground.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chor="t">
            <a:noAutofit/>
          </a:bodyPr>
          <a:lstStyle/>
          <a:p>
            <a:pPr algn="l"/>
            <a:r>
              <a:rPr lang="en-AU" sz="2800" b="1" i="1" dirty="0" smtClean="0"/>
              <a:t>Conclusions</a:t>
            </a:r>
            <a:endParaRPr lang="en-AU" sz="2800" b="1" i="1" dirty="0"/>
          </a:p>
        </p:txBody>
      </p:sp>
      <p:sp>
        <p:nvSpPr>
          <p:cNvPr id="4" name="TextBox 3"/>
          <p:cNvSpPr txBox="1"/>
          <p:nvPr/>
        </p:nvSpPr>
        <p:spPr>
          <a:xfrm>
            <a:off x="395536" y="980728"/>
            <a:ext cx="8424936" cy="5632311"/>
          </a:xfrm>
          <a:prstGeom prst="rect">
            <a:avLst/>
          </a:prstGeom>
          <a:noFill/>
        </p:spPr>
        <p:txBody>
          <a:bodyPr wrap="square" rtlCol="0">
            <a:spAutoFit/>
          </a:bodyPr>
          <a:lstStyle/>
          <a:p>
            <a:pPr>
              <a:lnSpc>
                <a:spcPct val="150000"/>
              </a:lnSpc>
            </a:pPr>
            <a:r>
              <a:rPr lang="en-AU" sz="3200" b="1" dirty="0" smtClean="0"/>
              <a:t>2. Development of new fossil fuel reserves or increased production from existing mines, no matter how small, is incompatible with any carbon budget assuming a 50% or better chance of the budget meeting the </a:t>
            </a:r>
            <a:r>
              <a:rPr lang="en-AU" sz="3200" b="1" smtClean="0"/>
              <a:t>temperature </a:t>
            </a:r>
            <a:r>
              <a:rPr lang="en-AU" sz="3200" b="1" smtClean="0"/>
              <a:t>target (that </a:t>
            </a:r>
            <a:r>
              <a:rPr lang="en-AU" sz="3200" b="1" dirty="0" smtClean="0"/>
              <a:t>is, a very generous budget) and with Australia’s commitments to the Paris accord. </a:t>
            </a:r>
          </a:p>
          <a:p>
            <a:endParaRPr lang="en-AU" sz="24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chor="t">
            <a:noAutofit/>
          </a:bodyPr>
          <a:lstStyle/>
          <a:p>
            <a:pPr algn="l"/>
            <a:r>
              <a:rPr lang="en-AU" sz="2800" b="1" i="1" dirty="0" smtClean="0"/>
              <a:t>Conclusions</a:t>
            </a:r>
            <a:endParaRPr lang="en-AU" sz="2800" b="1" i="1" dirty="0"/>
          </a:p>
        </p:txBody>
      </p:sp>
      <p:sp>
        <p:nvSpPr>
          <p:cNvPr id="4" name="TextBox 3"/>
          <p:cNvSpPr txBox="1"/>
          <p:nvPr/>
        </p:nvSpPr>
        <p:spPr>
          <a:xfrm>
            <a:off x="395536" y="1772816"/>
            <a:ext cx="8424936" cy="2970685"/>
          </a:xfrm>
          <a:prstGeom prst="rect">
            <a:avLst/>
          </a:prstGeom>
          <a:noFill/>
        </p:spPr>
        <p:txBody>
          <a:bodyPr wrap="square" rtlCol="0">
            <a:spAutoFit/>
          </a:bodyPr>
          <a:lstStyle/>
          <a:p>
            <a:pPr>
              <a:lnSpc>
                <a:spcPct val="150000"/>
              </a:lnSpc>
            </a:pPr>
            <a:r>
              <a:rPr lang="en-AU" sz="3200" b="1" dirty="0" smtClean="0"/>
              <a:t>3. Based on this analysis, approval of the </a:t>
            </a:r>
            <a:r>
              <a:rPr lang="en-AU" sz="3200" b="1" dirty="0" err="1" smtClean="0"/>
              <a:t>Moolarben</a:t>
            </a:r>
            <a:r>
              <a:rPr lang="en-AU" sz="3200" b="1" dirty="0" smtClean="0"/>
              <a:t> Coal Mine Modifications is inconsistent with the carbon budget approach to climate stabilisation.</a:t>
            </a:r>
            <a:endParaRPr lang="en-AU"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chor="t">
            <a:noAutofit/>
          </a:bodyPr>
          <a:lstStyle/>
          <a:p>
            <a:r>
              <a:rPr lang="en-AU" b="1" i="1" dirty="0" smtClean="0"/>
              <a:t>The fallacy of the arguments...</a:t>
            </a:r>
            <a:br>
              <a:rPr lang="en-AU" b="1" i="1" dirty="0" smtClean="0"/>
            </a:br>
            <a:r>
              <a:rPr lang="en-AU" b="1" i="1" dirty="0" smtClean="0"/>
              <a:t/>
            </a:r>
            <a:br>
              <a:rPr lang="en-AU" b="1" i="1" dirty="0" smtClean="0"/>
            </a:br>
            <a:r>
              <a:rPr lang="en-AU" b="1" i="1" dirty="0" smtClean="0"/>
              <a:t>‘my emissions are too small to matter’ </a:t>
            </a:r>
            <a:br>
              <a:rPr lang="en-AU" b="1" i="1" dirty="0" smtClean="0"/>
            </a:br>
            <a:r>
              <a:rPr lang="en-AU" b="1" i="1" dirty="0" smtClean="0"/>
              <a:t/>
            </a:r>
            <a:br>
              <a:rPr lang="en-AU" b="1" i="1" dirty="0" smtClean="0"/>
            </a:br>
            <a:r>
              <a:rPr lang="en-AU" b="1" i="1" dirty="0" smtClean="0"/>
              <a:t>or </a:t>
            </a:r>
            <a:br>
              <a:rPr lang="en-AU" b="1" i="1" dirty="0" smtClean="0"/>
            </a:br>
            <a:r>
              <a:rPr lang="en-AU" b="1" i="1" dirty="0" smtClean="0"/>
              <a:t/>
            </a:r>
            <a:br>
              <a:rPr lang="en-AU" b="1" i="1" dirty="0" smtClean="0"/>
            </a:br>
            <a:r>
              <a:rPr lang="en-AU" b="1" i="1" dirty="0" smtClean="0"/>
              <a:t>‘some other coal resource will be developed if this one isn’t</a:t>
            </a:r>
            <a:r>
              <a:rPr lang="en-AU" sz="4000" i="1" dirty="0" smtClean="0"/>
              <a:t>’</a:t>
            </a:r>
            <a:endParaRPr lang="en-AU" sz="40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chor="t">
            <a:normAutofit/>
          </a:bodyPr>
          <a:lstStyle/>
          <a:p>
            <a:pPr algn="l"/>
            <a:r>
              <a:rPr lang="en-AU" sz="2800" b="1" i="1" dirty="0" smtClean="0"/>
              <a:t>Executive summary</a:t>
            </a:r>
            <a:endParaRPr lang="en-AU" sz="2800" b="1" i="1" dirty="0"/>
          </a:p>
        </p:txBody>
      </p:sp>
      <p:sp>
        <p:nvSpPr>
          <p:cNvPr id="3" name="TextBox 2"/>
          <p:cNvSpPr txBox="1"/>
          <p:nvPr/>
        </p:nvSpPr>
        <p:spPr>
          <a:xfrm>
            <a:off x="395536" y="908720"/>
            <a:ext cx="8568952" cy="5324535"/>
          </a:xfrm>
          <a:prstGeom prst="rect">
            <a:avLst/>
          </a:prstGeom>
          <a:noFill/>
        </p:spPr>
        <p:txBody>
          <a:bodyPr wrap="square" rtlCol="0">
            <a:spAutoFit/>
          </a:bodyPr>
          <a:lstStyle/>
          <a:p>
            <a:pPr marL="342900" indent="-342900">
              <a:spcBef>
                <a:spcPts val="600"/>
              </a:spcBef>
              <a:buFont typeface="+mj-lt"/>
              <a:buAutoNum type="arabicPeriod"/>
            </a:pPr>
            <a:r>
              <a:rPr lang="en-AU" sz="3200" dirty="0" smtClean="0"/>
              <a:t>Climate change poses serious risks for humans</a:t>
            </a:r>
          </a:p>
          <a:p>
            <a:pPr marL="342900" indent="-342900">
              <a:spcBef>
                <a:spcPts val="600"/>
              </a:spcBef>
              <a:buFont typeface="+mj-lt"/>
              <a:buAutoNum type="arabicPeriod"/>
            </a:pPr>
            <a:r>
              <a:rPr lang="en-AU" sz="3200" dirty="0" err="1" smtClean="0"/>
              <a:t>Govts</a:t>
            </a:r>
            <a:r>
              <a:rPr lang="en-AU" sz="3200" dirty="0" smtClean="0"/>
              <a:t> have agreed to limit warming to 1.5-2.0</a:t>
            </a:r>
            <a:r>
              <a:rPr lang="en-AU" sz="3200" baseline="30000" dirty="0" smtClean="0"/>
              <a:t>o</a:t>
            </a:r>
            <a:r>
              <a:rPr lang="en-AU" sz="3200" dirty="0" smtClean="0"/>
              <a:t>C</a:t>
            </a:r>
          </a:p>
          <a:p>
            <a:pPr marL="342900" indent="-342900">
              <a:spcBef>
                <a:spcPts val="600"/>
              </a:spcBef>
              <a:buFont typeface="+mj-lt"/>
              <a:buAutoNum type="arabicPeriod"/>
            </a:pPr>
            <a:r>
              <a:rPr lang="en-AU" sz="3200" dirty="0" smtClean="0"/>
              <a:t>The carbon budget approach determines the rate of emission reductions required: This budget limits the cumulative amount of additional CO2 emissions that can be allowed </a:t>
            </a:r>
          </a:p>
          <a:p>
            <a:pPr marL="342900" indent="-342900">
              <a:spcBef>
                <a:spcPts val="600"/>
              </a:spcBef>
              <a:buFont typeface="+mj-lt"/>
              <a:buAutoNum type="arabicPeriod"/>
            </a:pPr>
            <a:r>
              <a:rPr lang="en-AU" sz="3200" dirty="0" smtClean="0"/>
              <a:t>To meet 2.0</a:t>
            </a:r>
            <a:r>
              <a:rPr lang="en-AU" sz="3200" baseline="30000" dirty="0" smtClean="0"/>
              <a:t>o</a:t>
            </a:r>
            <a:r>
              <a:rPr lang="en-AU" sz="3200" dirty="0" smtClean="0"/>
              <a:t>C carbon budget = phase out all fossil fuel usage by 2050</a:t>
            </a:r>
          </a:p>
          <a:p>
            <a:pPr marL="342900" indent="-342900">
              <a:spcBef>
                <a:spcPts val="600"/>
              </a:spcBef>
            </a:pPr>
            <a:r>
              <a:rPr lang="en-AU" sz="3200" dirty="0" smtClean="0"/>
              <a:t>	To meet 1.5</a:t>
            </a:r>
            <a:r>
              <a:rPr lang="en-AU" sz="3200" baseline="30000" dirty="0" smtClean="0"/>
              <a:t>o</a:t>
            </a:r>
            <a:r>
              <a:rPr lang="en-AU" sz="3200" dirty="0" smtClean="0"/>
              <a:t>C carbon budget = more rapid phase out of fossil fuel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chor="t">
            <a:normAutofit/>
          </a:bodyPr>
          <a:lstStyle/>
          <a:p>
            <a:pPr algn="l"/>
            <a:r>
              <a:rPr lang="en-AU" sz="2800" b="1" i="1" dirty="0" smtClean="0"/>
              <a:t>Executive summary</a:t>
            </a:r>
            <a:endParaRPr lang="en-AU" sz="2800" b="1" i="1" dirty="0"/>
          </a:p>
        </p:txBody>
      </p:sp>
      <p:sp>
        <p:nvSpPr>
          <p:cNvPr id="3" name="TextBox 2"/>
          <p:cNvSpPr txBox="1"/>
          <p:nvPr/>
        </p:nvSpPr>
        <p:spPr>
          <a:xfrm>
            <a:off x="395536" y="908720"/>
            <a:ext cx="8352928" cy="5032147"/>
          </a:xfrm>
          <a:prstGeom prst="rect">
            <a:avLst/>
          </a:prstGeom>
          <a:noFill/>
        </p:spPr>
        <p:txBody>
          <a:bodyPr wrap="square" rtlCol="0">
            <a:spAutoFit/>
          </a:bodyPr>
          <a:lstStyle/>
          <a:p>
            <a:pPr marL="342900" indent="-342900">
              <a:spcBef>
                <a:spcPts val="600"/>
              </a:spcBef>
            </a:pPr>
            <a:r>
              <a:rPr lang="en-AU" sz="3600" dirty="0" smtClean="0"/>
              <a:t>This means:</a:t>
            </a:r>
          </a:p>
          <a:p>
            <a:pPr marL="342900" indent="-342900">
              <a:spcBef>
                <a:spcPts val="600"/>
              </a:spcBef>
            </a:pPr>
            <a:endParaRPr lang="en-AU" sz="3600" dirty="0" smtClean="0"/>
          </a:p>
          <a:p>
            <a:pPr marL="342900" indent="-342900">
              <a:spcBef>
                <a:spcPts val="600"/>
              </a:spcBef>
              <a:buFont typeface="+mj-lt"/>
              <a:buAutoNum type="arabicPeriod" startAt="5"/>
            </a:pPr>
            <a:r>
              <a:rPr lang="en-AU" sz="3600" dirty="0" smtClean="0"/>
              <a:t>Most of the world’s existing fossil fuel reserves must be left in the ground, unburned. </a:t>
            </a:r>
          </a:p>
          <a:p>
            <a:pPr marL="342900" indent="-342900">
              <a:spcBef>
                <a:spcPts val="600"/>
              </a:spcBef>
            </a:pPr>
            <a:r>
              <a:rPr lang="en-AU" sz="3600" dirty="0"/>
              <a:t>	</a:t>
            </a:r>
            <a:r>
              <a:rPr lang="en-AU" sz="3600" dirty="0" smtClean="0"/>
              <a:t>No new fossil fuel developments, or extensions to existing fossil fuel mines or wells, can be allowed. </a:t>
            </a:r>
          </a:p>
          <a:p>
            <a:pPr marL="342900" indent="-342900">
              <a:buFont typeface="+mj-lt"/>
              <a:buAutoNum type="arabicPeriod"/>
            </a:pP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chor="t">
            <a:normAutofit fontScale="90000"/>
          </a:bodyPr>
          <a:lstStyle/>
          <a:p>
            <a:pPr algn="l"/>
            <a:r>
              <a:rPr lang="en-AU" sz="3100" b="1" i="1" dirty="0" smtClean="0"/>
              <a:t>Anthropogenic climate change and its impacts</a:t>
            </a:r>
            <a:r>
              <a:rPr lang="en-AU" sz="2800" b="1" i="1" dirty="0" smtClean="0"/>
              <a:t/>
            </a:r>
            <a:br>
              <a:rPr lang="en-AU" sz="2800" b="1" i="1" dirty="0" smtClean="0"/>
            </a:br>
            <a:endParaRPr lang="en-AU" sz="2800" b="1" i="1" dirty="0"/>
          </a:p>
        </p:txBody>
      </p:sp>
      <p:sp>
        <p:nvSpPr>
          <p:cNvPr id="4" name="TextBox 3"/>
          <p:cNvSpPr txBox="1"/>
          <p:nvPr/>
        </p:nvSpPr>
        <p:spPr>
          <a:xfrm>
            <a:off x="539552" y="1124744"/>
            <a:ext cx="8136904" cy="5693866"/>
          </a:xfrm>
          <a:prstGeom prst="rect">
            <a:avLst/>
          </a:prstGeom>
          <a:noFill/>
        </p:spPr>
        <p:txBody>
          <a:bodyPr wrap="square" rtlCol="0">
            <a:spAutoFit/>
          </a:bodyPr>
          <a:lstStyle/>
          <a:p>
            <a:pPr>
              <a:buFont typeface="Arial" pitchFamily="34" charset="0"/>
              <a:buChar char="•"/>
            </a:pPr>
            <a:r>
              <a:rPr lang="en-AU" sz="2800" dirty="0" smtClean="0"/>
              <a:t> Global average surface temperature is about 1</a:t>
            </a:r>
            <a:r>
              <a:rPr lang="en-AU" sz="2800" baseline="30000" dirty="0" smtClean="0"/>
              <a:t>O</a:t>
            </a:r>
            <a:r>
              <a:rPr lang="en-AU" sz="2800" dirty="0" smtClean="0"/>
              <a:t> C higher than pre-industrial levels (</a:t>
            </a:r>
            <a:r>
              <a:rPr lang="en-AU" sz="2800" dirty="0" err="1" smtClean="0"/>
              <a:t>BoM</a:t>
            </a:r>
            <a:r>
              <a:rPr lang="en-AU" sz="2800" dirty="0" smtClean="0"/>
              <a:t>)</a:t>
            </a:r>
          </a:p>
          <a:p>
            <a:endParaRPr lang="en-AU" sz="2800" dirty="0" smtClean="0"/>
          </a:p>
          <a:p>
            <a:pPr>
              <a:buFont typeface="Arial" pitchFamily="34" charset="0"/>
              <a:buChar char="•"/>
            </a:pPr>
            <a:r>
              <a:rPr lang="en-AU" sz="2800" dirty="0" smtClean="0"/>
              <a:t> 2015, 2016, 2017 and 2018 have been the four hottest years on record (</a:t>
            </a:r>
            <a:r>
              <a:rPr lang="en-AU" sz="2800" dirty="0" err="1" smtClean="0"/>
              <a:t>BoM</a:t>
            </a:r>
            <a:r>
              <a:rPr lang="en-AU" sz="2800" dirty="0" smtClean="0"/>
              <a:t>)</a:t>
            </a:r>
          </a:p>
          <a:p>
            <a:endParaRPr lang="en-AU" sz="2800" dirty="0" smtClean="0"/>
          </a:p>
          <a:p>
            <a:pPr>
              <a:buFont typeface="Arial" pitchFamily="34" charset="0"/>
              <a:buChar char="•"/>
            </a:pPr>
            <a:r>
              <a:rPr lang="en-AU" sz="2800" dirty="0" smtClean="0"/>
              <a:t> Rise in CO2 concentration is up to 10 times faster then the most rapid changes in the geological record</a:t>
            </a:r>
          </a:p>
          <a:p>
            <a:endParaRPr lang="en-AU" sz="2800" dirty="0" smtClean="0"/>
          </a:p>
          <a:p>
            <a:pPr>
              <a:buFont typeface="Arial" pitchFamily="34" charset="0"/>
              <a:buChar char="•"/>
            </a:pPr>
            <a:r>
              <a:rPr lang="en-AU" sz="2800" dirty="0" smtClean="0"/>
              <a:t> Since 1970 global average surface temperature has been rising at a rate of 1.7</a:t>
            </a:r>
            <a:r>
              <a:rPr lang="en-AU" sz="2800" baseline="30000" dirty="0" smtClean="0"/>
              <a:t>O </a:t>
            </a:r>
            <a:r>
              <a:rPr lang="en-AU" sz="2800" dirty="0" smtClean="0"/>
              <a:t> C per century, compared to a 7,000-year background rate of change of  0.01</a:t>
            </a:r>
            <a:r>
              <a:rPr lang="en-AU" sz="2800" baseline="30000" dirty="0" smtClean="0"/>
              <a:t>O </a:t>
            </a:r>
            <a:r>
              <a:rPr lang="en-AU" sz="2800" dirty="0" smtClean="0"/>
              <a:t> C per century</a:t>
            </a:r>
            <a:endParaRPr lang="en-AU" sz="2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chor="t">
            <a:normAutofit fontScale="90000"/>
          </a:bodyPr>
          <a:lstStyle/>
          <a:p>
            <a:pPr algn="l"/>
            <a:r>
              <a:rPr lang="en-AU" sz="3100" b="1" i="1" dirty="0" smtClean="0"/>
              <a:t>Anthropogenic climate change and its impacts</a:t>
            </a:r>
            <a:r>
              <a:rPr lang="en-AU" sz="2800" b="1" i="1" dirty="0" smtClean="0"/>
              <a:t/>
            </a:r>
            <a:br>
              <a:rPr lang="en-AU" sz="2800" b="1" i="1" dirty="0" smtClean="0"/>
            </a:br>
            <a:endParaRPr lang="en-AU" sz="2800" b="1" i="1" dirty="0"/>
          </a:p>
        </p:txBody>
      </p:sp>
      <p:sp>
        <p:nvSpPr>
          <p:cNvPr id="4" name="TextBox 3"/>
          <p:cNvSpPr txBox="1"/>
          <p:nvPr/>
        </p:nvSpPr>
        <p:spPr>
          <a:xfrm>
            <a:off x="539552" y="1124744"/>
            <a:ext cx="8136904" cy="4832092"/>
          </a:xfrm>
          <a:prstGeom prst="rect">
            <a:avLst/>
          </a:prstGeom>
          <a:noFill/>
        </p:spPr>
        <p:txBody>
          <a:bodyPr wrap="square" rtlCol="0">
            <a:spAutoFit/>
          </a:bodyPr>
          <a:lstStyle/>
          <a:p>
            <a:pPr>
              <a:buFont typeface="Arial" pitchFamily="34" charset="0"/>
              <a:buChar char="•"/>
            </a:pPr>
            <a:r>
              <a:rPr lang="en-AU" sz="2800" dirty="0" smtClean="0"/>
              <a:t> Australia’s average surface temperature has increased by 0.9</a:t>
            </a:r>
            <a:r>
              <a:rPr lang="en-AU" sz="2800" baseline="30000" dirty="0" smtClean="0"/>
              <a:t>O </a:t>
            </a:r>
            <a:r>
              <a:rPr lang="en-AU" sz="2800" dirty="0" smtClean="0"/>
              <a:t> C from 1910-2014, and is now 1.14</a:t>
            </a:r>
            <a:r>
              <a:rPr lang="en-AU" sz="2800" baseline="30000" dirty="0" smtClean="0"/>
              <a:t>O </a:t>
            </a:r>
            <a:r>
              <a:rPr lang="en-AU" sz="2800" dirty="0" smtClean="0"/>
              <a:t> C above the long-term average. (</a:t>
            </a:r>
            <a:r>
              <a:rPr lang="en-AU" sz="2800" dirty="0" err="1" smtClean="0"/>
              <a:t>BoM</a:t>
            </a:r>
            <a:r>
              <a:rPr lang="en-AU" sz="2800" dirty="0" smtClean="0"/>
              <a:t>)</a:t>
            </a:r>
          </a:p>
          <a:p>
            <a:endParaRPr lang="en-AU" sz="2800" dirty="0" smtClean="0"/>
          </a:p>
          <a:p>
            <a:pPr>
              <a:buFont typeface="Arial" pitchFamily="34" charset="0"/>
              <a:buChar char="•"/>
            </a:pPr>
            <a:r>
              <a:rPr lang="en-AU" sz="2800" dirty="0" smtClean="0"/>
              <a:t> January 2019 was Australia’s hottest January on record, with heatwaves unprecedented in scale and duration.</a:t>
            </a:r>
          </a:p>
          <a:p>
            <a:pPr>
              <a:buFont typeface="Arial" pitchFamily="34" charset="0"/>
              <a:buChar char="•"/>
            </a:pPr>
            <a:endParaRPr lang="en-AU" sz="2800" dirty="0" smtClean="0"/>
          </a:p>
          <a:p>
            <a:pPr>
              <a:buFont typeface="Arial" pitchFamily="34" charset="0"/>
              <a:buChar char="•"/>
            </a:pPr>
            <a:r>
              <a:rPr lang="en-AU" sz="2800" dirty="0" smtClean="0"/>
              <a:t> Central West NSW – no. of heatwave days </a:t>
            </a:r>
            <a:r>
              <a:rPr lang="en-AU" sz="2800" dirty="0" err="1" smtClean="0"/>
              <a:t>incr</a:t>
            </a:r>
            <a:r>
              <a:rPr lang="en-AU" sz="2800" dirty="0" smtClean="0"/>
              <a:t> – duration of longest heatwave is </a:t>
            </a:r>
            <a:r>
              <a:rPr lang="en-AU" sz="2800" dirty="0" err="1" smtClean="0"/>
              <a:t>incr</a:t>
            </a:r>
            <a:r>
              <a:rPr lang="en-AU" sz="2800" dirty="0" smtClean="0"/>
              <a:t> – the hottest day of heatwave is becoming hotter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chor="t">
            <a:normAutofit fontScale="90000"/>
          </a:bodyPr>
          <a:lstStyle/>
          <a:p>
            <a:pPr algn="l"/>
            <a:r>
              <a:rPr lang="en-AU" sz="2800" b="1" i="1" dirty="0" smtClean="0"/>
              <a:t>Projections of future climate change</a:t>
            </a:r>
            <a:br>
              <a:rPr lang="en-AU" sz="2800" b="1" i="1" dirty="0" smtClean="0"/>
            </a:br>
            <a:endParaRPr lang="en-AU" sz="2800" b="1" i="1" dirty="0"/>
          </a:p>
        </p:txBody>
      </p:sp>
      <p:sp>
        <p:nvSpPr>
          <p:cNvPr id="4" name="TextBox 3"/>
          <p:cNvSpPr txBox="1"/>
          <p:nvPr/>
        </p:nvSpPr>
        <p:spPr>
          <a:xfrm>
            <a:off x="539552" y="1124744"/>
            <a:ext cx="8136904" cy="4401205"/>
          </a:xfrm>
          <a:prstGeom prst="rect">
            <a:avLst/>
          </a:prstGeom>
          <a:noFill/>
        </p:spPr>
        <p:txBody>
          <a:bodyPr wrap="square" rtlCol="0">
            <a:spAutoFit/>
          </a:bodyPr>
          <a:lstStyle/>
          <a:p>
            <a:r>
              <a:rPr lang="en-AU" sz="2800" dirty="0" smtClean="0"/>
              <a:t>Central West NSW</a:t>
            </a:r>
          </a:p>
          <a:p>
            <a:endParaRPr lang="en-AU" sz="2800" dirty="0" smtClean="0"/>
          </a:p>
          <a:p>
            <a:pPr marL="228600" indent="-228600">
              <a:buAutoNum type="alphaLcParenR"/>
            </a:pPr>
            <a:r>
              <a:rPr lang="en-AU" sz="2800" dirty="0" smtClean="0"/>
              <a:t> Average temperatures will continue to increase in all seasons, and increases will be greater than average in inland regions (</a:t>
            </a:r>
            <a:r>
              <a:rPr lang="en-AU" sz="2800" i="1" dirty="0" smtClean="0"/>
              <a:t>very high confidence</a:t>
            </a:r>
            <a:r>
              <a:rPr lang="en-AU" sz="2800" dirty="0" smtClean="0"/>
              <a:t>). </a:t>
            </a:r>
          </a:p>
          <a:p>
            <a:pPr marL="228600" indent="-228600">
              <a:buAutoNum type="alphaLcParenR"/>
            </a:pPr>
            <a:endParaRPr lang="en-AU" sz="2800" dirty="0" smtClean="0"/>
          </a:p>
          <a:p>
            <a:r>
              <a:rPr lang="en-AU" sz="2800" dirty="0" smtClean="0"/>
              <a:t>b) More hot days and warm spells are projected with </a:t>
            </a:r>
            <a:r>
              <a:rPr lang="en-AU" sz="2800" i="1" dirty="0" smtClean="0"/>
              <a:t>very high confidence</a:t>
            </a:r>
            <a:r>
              <a:rPr lang="en-AU" sz="2800" dirty="0" smtClean="0"/>
              <a:t>. Fewer frosts are projected with </a:t>
            </a:r>
            <a:r>
              <a:rPr lang="en-AU" sz="2800" i="1" dirty="0" smtClean="0"/>
              <a:t>high confidence</a:t>
            </a:r>
            <a:r>
              <a:rPr lang="en-AU" sz="2800" dirty="0" smtClean="0"/>
              <a:t>. </a:t>
            </a:r>
          </a:p>
          <a:p>
            <a:endParaRPr lang="en-AU" sz="2800"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chor="t">
            <a:normAutofit fontScale="90000"/>
          </a:bodyPr>
          <a:lstStyle/>
          <a:p>
            <a:pPr algn="l"/>
            <a:r>
              <a:rPr lang="en-AU" sz="2800" b="1" i="1" dirty="0" smtClean="0"/>
              <a:t>Projections of future climate change</a:t>
            </a:r>
            <a:br>
              <a:rPr lang="en-AU" sz="2800" b="1" i="1" dirty="0" smtClean="0"/>
            </a:br>
            <a:endParaRPr lang="en-AU" sz="2800" b="1" i="1" dirty="0"/>
          </a:p>
        </p:txBody>
      </p:sp>
      <p:sp>
        <p:nvSpPr>
          <p:cNvPr id="4" name="TextBox 3"/>
          <p:cNvSpPr txBox="1"/>
          <p:nvPr/>
        </p:nvSpPr>
        <p:spPr>
          <a:xfrm>
            <a:off x="539552" y="1124744"/>
            <a:ext cx="8136904" cy="5262979"/>
          </a:xfrm>
          <a:prstGeom prst="rect">
            <a:avLst/>
          </a:prstGeom>
          <a:noFill/>
        </p:spPr>
        <p:txBody>
          <a:bodyPr wrap="square" rtlCol="0">
            <a:spAutoFit/>
          </a:bodyPr>
          <a:lstStyle/>
          <a:p>
            <a:r>
              <a:rPr lang="en-AU" sz="2800" dirty="0" smtClean="0"/>
              <a:t>Central West NSW</a:t>
            </a:r>
          </a:p>
          <a:p>
            <a:pPr marL="228600" indent="-228600"/>
            <a:endParaRPr lang="en-AU" sz="2800" dirty="0" smtClean="0"/>
          </a:p>
          <a:p>
            <a:r>
              <a:rPr lang="en-AU" sz="2800" dirty="0" smtClean="0"/>
              <a:t>c) Natural variability will predominate over climate change trends in the near term but decreases in winter rainfall are projected later in the century with </a:t>
            </a:r>
            <a:r>
              <a:rPr lang="en-AU" sz="2800" i="1" dirty="0" smtClean="0"/>
              <a:t>medium confidence</a:t>
            </a:r>
            <a:r>
              <a:rPr lang="en-AU" sz="2800" dirty="0" smtClean="0"/>
              <a:t>. Other changes are possible but unclear. </a:t>
            </a:r>
          </a:p>
          <a:p>
            <a:endParaRPr lang="en-AU" sz="2800" dirty="0" smtClean="0"/>
          </a:p>
          <a:p>
            <a:r>
              <a:rPr lang="en-AU" sz="2800" dirty="0" smtClean="0"/>
              <a:t>d) Increased intensity of extreme rainfall events is projected, with </a:t>
            </a:r>
            <a:r>
              <a:rPr lang="en-AU" sz="2800" i="1" dirty="0" smtClean="0"/>
              <a:t>high confidence</a:t>
            </a:r>
            <a:r>
              <a:rPr lang="en-AU" sz="2800" dirty="0" smtClean="0"/>
              <a:t>. </a:t>
            </a:r>
          </a:p>
          <a:p>
            <a:endParaRPr lang="en-AU" sz="2800" dirty="0" smtClean="0"/>
          </a:p>
          <a:p>
            <a:r>
              <a:rPr lang="en-AU" sz="2800" dirty="0" smtClean="0"/>
              <a:t>e) A harsher fire-weather climate in the future (</a:t>
            </a:r>
            <a:r>
              <a:rPr lang="en-AU" sz="2800" i="1" dirty="0" smtClean="0"/>
              <a:t>high confidence</a:t>
            </a:r>
            <a:r>
              <a:rPr lang="en-AU" sz="2800" dirty="0" smtClean="0"/>
              <a:t>). </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386610"/>
          </a:xfrm>
        </p:spPr>
        <p:txBody>
          <a:bodyPr/>
          <a:lstStyle/>
          <a:p>
            <a:endParaRPr lang="en-AU" dirty="0"/>
          </a:p>
        </p:txBody>
      </p:sp>
      <p:pic>
        <p:nvPicPr>
          <p:cNvPr id="1026" name="Picture 2"/>
          <p:cNvPicPr>
            <a:picLocks noChangeAspect="1" noChangeArrowheads="1"/>
          </p:cNvPicPr>
          <p:nvPr/>
        </p:nvPicPr>
        <p:blipFill>
          <a:blip r:embed="rId3" cstate="print"/>
          <a:srcRect/>
          <a:stretch>
            <a:fillRect/>
          </a:stretch>
        </p:blipFill>
        <p:spPr bwMode="auto">
          <a:xfrm>
            <a:off x="1172571" y="404664"/>
            <a:ext cx="6798858" cy="5256584"/>
          </a:xfrm>
          <a:prstGeom prst="rect">
            <a:avLst/>
          </a:prstGeom>
          <a:noFill/>
          <a:ln w="9525">
            <a:noFill/>
            <a:miter lim="800000"/>
            <a:headEnd/>
            <a:tailEnd/>
          </a:ln>
        </p:spPr>
      </p:pic>
      <p:sp>
        <p:nvSpPr>
          <p:cNvPr id="5" name="TextBox 4"/>
          <p:cNvSpPr txBox="1"/>
          <p:nvPr/>
        </p:nvSpPr>
        <p:spPr>
          <a:xfrm>
            <a:off x="179512" y="5733256"/>
            <a:ext cx="8640960" cy="707886"/>
          </a:xfrm>
          <a:prstGeom prst="rect">
            <a:avLst/>
          </a:prstGeom>
          <a:noFill/>
        </p:spPr>
        <p:txBody>
          <a:bodyPr wrap="square" rtlCol="0">
            <a:spAutoFit/>
          </a:bodyPr>
          <a:lstStyle/>
          <a:p>
            <a:r>
              <a:rPr lang="en-AU" sz="2000" b="1" dirty="0" smtClean="0"/>
              <a:t>The IPCC ‘burning embers’ diagram – the reasons for concern about the impacts of climate change with increasing temperature. Adapted from IPCC (2014). </a:t>
            </a:r>
            <a:endParaRPr lang="en-AU"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chor="t">
            <a:normAutofit/>
          </a:bodyPr>
          <a:lstStyle/>
          <a:p>
            <a:pPr algn="l"/>
            <a:r>
              <a:rPr lang="en-AU" sz="2800" b="1" i="1" dirty="0" smtClean="0"/>
              <a:t>Global and Australian targets for stabilising the climate system</a:t>
            </a:r>
            <a:endParaRPr lang="en-AU" sz="2800" b="1" i="1" dirty="0"/>
          </a:p>
        </p:txBody>
      </p:sp>
      <p:sp>
        <p:nvSpPr>
          <p:cNvPr id="4" name="TextBox 3"/>
          <p:cNvSpPr txBox="1"/>
          <p:nvPr/>
        </p:nvSpPr>
        <p:spPr>
          <a:xfrm>
            <a:off x="467544" y="1348800"/>
            <a:ext cx="8280920" cy="4832092"/>
          </a:xfrm>
          <a:prstGeom prst="rect">
            <a:avLst/>
          </a:prstGeom>
          <a:noFill/>
        </p:spPr>
        <p:txBody>
          <a:bodyPr wrap="square" rtlCol="0">
            <a:spAutoFit/>
          </a:bodyPr>
          <a:lstStyle/>
          <a:p>
            <a:r>
              <a:rPr lang="en-AU" sz="2800" dirty="0" smtClean="0"/>
              <a:t>Paris accord signed by 197 countries including Australia:</a:t>
            </a:r>
          </a:p>
          <a:p>
            <a:endParaRPr lang="en-AU" sz="2800" dirty="0" smtClean="0"/>
          </a:p>
          <a:p>
            <a:r>
              <a:rPr lang="en-AU" sz="2800" dirty="0" smtClean="0"/>
              <a:t>‘</a:t>
            </a:r>
            <a:r>
              <a:rPr lang="en-AU" sz="2800" i="1" dirty="0" smtClean="0"/>
              <a:t>limit global average temperature rise to well below 2</a:t>
            </a:r>
            <a:r>
              <a:rPr lang="en-AU" sz="2800" dirty="0" smtClean="0"/>
              <a:t>°</a:t>
            </a:r>
            <a:r>
              <a:rPr lang="en-AU" sz="2800" i="1" dirty="0" smtClean="0"/>
              <a:t>C and to pursue efforts to limit warming to 1.5</a:t>
            </a:r>
            <a:r>
              <a:rPr lang="en-AU" sz="2800" dirty="0" smtClean="0"/>
              <a:t>°</a:t>
            </a:r>
            <a:r>
              <a:rPr lang="en-AU" sz="2800" i="1" dirty="0" smtClean="0"/>
              <a:t>C</a:t>
            </a:r>
            <a:r>
              <a:rPr lang="en-AU" sz="2800" dirty="0" smtClean="0"/>
              <a:t>’.  </a:t>
            </a:r>
          </a:p>
          <a:p>
            <a:endParaRPr lang="en-AU" sz="2800" dirty="0" smtClean="0"/>
          </a:p>
          <a:p>
            <a:r>
              <a:rPr lang="en-AU" sz="2800" u="sng" dirty="0" smtClean="0"/>
              <a:t>Australia’s target:</a:t>
            </a:r>
          </a:p>
          <a:p>
            <a:r>
              <a:rPr lang="en-AU" sz="2800" dirty="0" smtClean="0"/>
              <a:t>26-28% reduction by 2030 compared to 2005 baseline is </a:t>
            </a:r>
            <a:r>
              <a:rPr lang="en-AU" sz="2800" dirty="0" smtClean="0">
                <a:solidFill>
                  <a:srgbClr val="FF0000"/>
                </a:solidFill>
              </a:rPr>
              <a:t>inadequate to meet obligations</a:t>
            </a:r>
          </a:p>
          <a:p>
            <a:endParaRPr lang="en-AU" sz="2800" u="sng" dirty="0" smtClean="0">
              <a:solidFill>
                <a:srgbClr val="FF0000"/>
              </a:solidFill>
            </a:endParaRPr>
          </a:p>
          <a:p>
            <a:r>
              <a:rPr lang="en-AU" sz="2800" u="sng" dirty="0" smtClean="0">
                <a:solidFill>
                  <a:srgbClr val="FF0000"/>
                </a:solidFill>
              </a:rPr>
              <a:t>Appropriate target:</a:t>
            </a:r>
          </a:p>
          <a:p>
            <a:r>
              <a:rPr lang="en-AU" sz="2800" dirty="0" smtClean="0"/>
              <a:t>45-65% reduction by 2030 from 2005 baseline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2651</Words>
  <Application>Microsoft Office PowerPoint</Application>
  <PresentationFormat>On-screen Show (4:3)</PresentationFormat>
  <Paragraphs>272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Moolarben Coal Mine modifications Independent Planning Commission NSW Public Hearing: Tuesday 2nd April 2019  Expert Report </vt:lpstr>
      <vt:lpstr>Executive summary</vt:lpstr>
      <vt:lpstr>Executive summary</vt:lpstr>
      <vt:lpstr>Anthropogenic climate change and its impacts </vt:lpstr>
      <vt:lpstr>Anthropogenic climate change and its impacts </vt:lpstr>
      <vt:lpstr>Projections of future climate change </vt:lpstr>
      <vt:lpstr>Projections of future climate change </vt:lpstr>
      <vt:lpstr>Slide 8</vt:lpstr>
      <vt:lpstr>Global and Australian targets for stabilising the climate system</vt:lpstr>
      <vt:lpstr>The global carbon budget approach to climate stabilisation</vt:lpstr>
      <vt:lpstr>Slide 11</vt:lpstr>
      <vt:lpstr>Slide 12</vt:lpstr>
      <vt:lpstr>Applying the carbon budget approach to Australia and the Moolarben Coal Mine Modifications</vt:lpstr>
      <vt:lpstr>Applying the carbon budget approach to Australia and the Moolarben Coal Mine Modifications</vt:lpstr>
      <vt:lpstr>Applying the carbon budget approach to Australia and the Moolarben Coal Mine Modifications</vt:lpstr>
      <vt:lpstr>Conclusions</vt:lpstr>
      <vt:lpstr>Conclusions</vt:lpstr>
      <vt:lpstr>Conclusions</vt:lpstr>
      <vt:lpstr>The fallacy of the arguments...  ‘my emissions are too small to matter’   or   ‘some other coal resource will be developed if this one isn’t’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Moolarben Coal Mine modifications Independent Planning Commission NSW Public Hearing: Tuesday 2nd April 2019 Expert Report </dc:title>
  <dc:creator>Rosemary</dc:creator>
  <cp:lastModifiedBy>Rosemary</cp:lastModifiedBy>
  <cp:revision>31</cp:revision>
  <dcterms:created xsi:type="dcterms:W3CDTF">2019-03-31T12:34:20Z</dcterms:created>
  <dcterms:modified xsi:type="dcterms:W3CDTF">2019-04-01T22:31:25Z</dcterms:modified>
</cp:coreProperties>
</file>