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6" r:id="rId2"/>
    <p:sldId id="263" r:id="rId3"/>
    <p:sldId id="258" r:id="rId4"/>
    <p:sldId id="257" r:id="rId5"/>
    <p:sldId id="269" r:id="rId6"/>
    <p:sldId id="279" r:id="rId7"/>
    <p:sldId id="267" r:id="rId8"/>
    <p:sldId id="268" r:id="rId9"/>
    <p:sldId id="270" r:id="rId10"/>
    <p:sldId id="272" r:id="rId11"/>
    <p:sldId id="259" r:id="rId12"/>
    <p:sldId id="261" r:id="rId13"/>
    <p:sldId id="273" r:id="rId14"/>
    <p:sldId id="275" r:id="rId15"/>
    <p:sldId id="271" r:id="rId16"/>
    <p:sldId id="265" r:id="rId17"/>
    <p:sldId id="278" r:id="rId18"/>
    <p:sldId id="260" r:id="rId19"/>
    <p:sldId id="276" r:id="rId20"/>
    <p:sldId id="281" r:id="rId21"/>
    <p:sldId id="262"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00"/>
    <a:srgbClr val="92D050"/>
    <a:srgbClr val="F82D18"/>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5216" autoAdjust="0"/>
  </p:normalViewPr>
  <p:slideViewPr>
    <p:cSldViewPr>
      <p:cViewPr varScale="1">
        <p:scale>
          <a:sx n="95" d="100"/>
          <a:sy n="95" d="100"/>
        </p:scale>
        <p:origin x="-1458" y="-108"/>
      </p:cViewPr>
      <p:guideLst>
        <p:guide orient="horz" pos="2160"/>
        <p:guide pos="2880"/>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ulia\Documents\Moolarben%20Coal\Bore%20levels%20MCM%20UG4\MCMPZ127-195%20SWLs2017.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julia\Documents\Moolarben%20Coal\2019%20IPC%20Mod3%20Mod14%20MCC\SubmissionIPC\190325%20ChartSWLs%20Bore%20above%20The%20Dri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85388449658191E-2"/>
          <c:y val="7.6126115061505101E-2"/>
          <c:w val="0.83658749671113908"/>
          <c:h val="0.8220092216829068"/>
        </c:manualLayout>
      </c:layout>
      <c:lineChart>
        <c:grouping val="standard"/>
        <c:varyColors val="0"/>
        <c:ser>
          <c:idx val="2"/>
          <c:order val="0"/>
          <c:tx>
            <c:v>Goulburn River daily stream flow Ml/day</c:v>
          </c:tx>
          <c:spPr>
            <a:ln w="22225">
              <a:solidFill>
                <a:schemeClr val="tx1"/>
              </a:solidFill>
              <a:prstDash val="solid"/>
            </a:ln>
          </c:spPr>
          <c:marker>
            <c:symbol val="none"/>
          </c:marker>
          <c:cat>
            <c:numRef>
              <c:f>UlanDischarge!$K$3:$K$367</c:f>
              <c:numCache>
                <c:formatCode>mmm\-yy</c:formatCode>
                <c:ptCount val="365"/>
                <c:pt idx="0">
                  <c:v>41640</c:v>
                </c:pt>
                <c:pt idx="1">
                  <c:v>41641</c:v>
                </c:pt>
                <c:pt idx="2">
                  <c:v>41642</c:v>
                </c:pt>
                <c:pt idx="3">
                  <c:v>41643</c:v>
                </c:pt>
                <c:pt idx="4">
                  <c:v>41644</c:v>
                </c:pt>
                <c:pt idx="5">
                  <c:v>41645</c:v>
                </c:pt>
                <c:pt idx="6">
                  <c:v>41646</c:v>
                </c:pt>
                <c:pt idx="7">
                  <c:v>41647</c:v>
                </c:pt>
                <c:pt idx="8">
                  <c:v>41648</c:v>
                </c:pt>
                <c:pt idx="9">
                  <c:v>41649</c:v>
                </c:pt>
                <c:pt idx="10">
                  <c:v>41650</c:v>
                </c:pt>
                <c:pt idx="11">
                  <c:v>41651</c:v>
                </c:pt>
                <c:pt idx="12">
                  <c:v>41652</c:v>
                </c:pt>
                <c:pt idx="13">
                  <c:v>41653</c:v>
                </c:pt>
                <c:pt idx="14">
                  <c:v>41654</c:v>
                </c:pt>
                <c:pt idx="15">
                  <c:v>41655</c:v>
                </c:pt>
                <c:pt idx="16">
                  <c:v>41656</c:v>
                </c:pt>
                <c:pt idx="17">
                  <c:v>41657</c:v>
                </c:pt>
                <c:pt idx="18">
                  <c:v>41658</c:v>
                </c:pt>
                <c:pt idx="19">
                  <c:v>41659</c:v>
                </c:pt>
                <c:pt idx="20">
                  <c:v>41660</c:v>
                </c:pt>
                <c:pt idx="21">
                  <c:v>41661</c:v>
                </c:pt>
                <c:pt idx="22">
                  <c:v>41662</c:v>
                </c:pt>
                <c:pt idx="23">
                  <c:v>41663</c:v>
                </c:pt>
                <c:pt idx="24">
                  <c:v>41664</c:v>
                </c:pt>
                <c:pt idx="25">
                  <c:v>41665</c:v>
                </c:pt>
                <c:pt idx="26">
                  <c:v>41666</c:v>
                </c:pt>
                <c:pt idx="27">
                  <c:v>41667</c:v>
                </c:pt>
                <c:pt idx="28">
                  <c:v>41668</c:v>
                </c:pt>
                <c:pt idx="29">
                  <c:v>41669</c:v>
                </c:pt>
                <c:pt idx="30">
                  <c:v>41670</c:v>
                </c:pt>
                <c:pt idx="31">
                  <c:v>41671</c:v>
                </c:pt>
                <c:pt idx="32">
                  <c:v>41672</c:v>
                </c:pt>
                <c:pt idx="33">
                  <c:v>41673</c:v>
                </c:pt>
                <c:pt idx="34">
                  <c:v>41674</c:v>
                </c:pt>
                <c:pt idx="35">
                  <c:v>41675</c:v>
                </c:pt>
                <c:pt idx="36">
                  <c:v>41676</c:v>
                </c:pt>
                <c:pt idx="37">
                  <c:v>41677</c:v>
                </c:pt>
                <c:pt idx="38">
                  <c:v>41678</c:v>
                </c:pt>
                <c:pt idx="39">
                  <c:v>41679</c:v>
                </c:pt>
                <c:pt idx="40">
                  <c:v>41680</c:v>
                </c:pt>
                <c:pt idx="41">
                  <c:v>41681</c:v>
                </c:pt>
                <c:pt idx="42">
                  <c:v>41682</c:v>
                </c:pt>
                <c:pt idx="43">
                  <c:v>41683</c:v>
                </c:pt>
                <c:pt idx="44">
                  <c:v>41684</c:v>
                </c:pt>
                <c:pt idx="45">
                  <c:v>41685</c:v>
                </c:pt>
                <c:pt idx="46">
                  <c:v>41686</c:v>
                </c:pt>
                <c:pt idx="47">
                  <c:v>41687</c:v>
                </c:pt>
                <c:pt idx="48">
                  <c:v>41688</c:v>
                </c:pt>
                <c:pt idx="49">
                  <c:v>41689</c:v>
                </c:pt>
                <c:pt idx="50">
                  <c:v>41690</c:v>
                </c:pt>
                <c:pt idx="51">
                  <c:v>41691</c:v>
                </c:pt>
                <c:pt idx="52">
                  <c:v>41692</c:v>
                </c:pt>
                <c:pt idx="53">
                  <c:v>41693</c:v>
                </c:pt>
                <c:pt idx="54">
                  <c:v>41694</c:v>
                </c:pt>
                <c:pt idx="55">
                  <c:v>41695</c:v>
                </c:pt>
                <c:pt idx="56">
                  <c:v>41696</c:v>
                </c:pt>
                <c:pt idx="57">
                  <c:v>41697</c:v>
                </c:pt>
                <c:pt idx="58">
                  <c:v>41698</c:v>
                </c:pt>
                <c:pt idx="59">
                  <c:v>41699</c:v>
                </c:pt>
                <c:pt idx="60">
                  <c:v>41700</c:v>
                </c:pt>
                <c:pt idx="61">
                  <c:v>41701</c:v>
                </c:pt>
                <c:pt idx="62">
                  <c:v>41702</c:v>
                </c:pt>
                <c:pt idx="63">
                  <c:v>41703</c:v>
                </c:pt>
                <c:pt idx="64">
                  <c:v>41704</c:v>
                </c:pt>
                <c:pt idx="65">
                  <c:v>41705</c:v>
                </c:pt>
                <c:pt idx="66">
                  <c:v>41706</c:v>
                </c:pt>
                <c:pt idx="67">
                  <c:v>41707</c:v>
                </c:pt>
                <c:pt idx="68">
                  <c:v>41708</c:v>
                </c:pt>
                <c:pt idx="69">
                  <c:v>41709</c:v>
                </c:pt>
                <c:pt idx="70">
                  <c:v>41710</c:v>
                </c:pt>
                <c:pt idx="71">
                  <c:v>41711</c:v>
                </c:pt>
                <c:pt idx="72">
                  <c:v>41712</c:v>
                </c:pt>
                <c:pt idx="73">
                  <c:v>41713</c:v>
                </c:pt>
                <c:pt idx="74">
                  <c:v>41714</c:v>
                </c:pt>
                <c:pt idx="75">
                  <c:v>41715</c:v>
                </c:pt>
                <c:pt idx="76">
                  <c:v>41716</c:v>
                </c:pt>
                <c:pt idx="77">
                  <c:v>41717</c:v>
                </c:pt>
                <c:pt idx="78">
                  <c:v>41718</c:v>
                </c:pt>
                <c:pt idx="79">
                  <c:v>41719</c:v>
                </c:pt>
                <c:pt idx="80">
                  <c:v>41720</c:v>
                </c:pt>
                <c:pt idx="81">
                  <c:v>41721</c:v>
                </c:pt>
                <c:pt idx="82">
                  <c:v>41722</c:v>
                </c:pt>
                <c:pt idx="83">
                  <c:v>41723</c:v>
                </c:pt>
                <c:pt idx="84">
                  <c:v>41724</c:v>
                </c:pt>
                <c:pt idx="85">
                  <c:v>41725</c:v>
                </c:pt>
                <c:pt idx="86">
                  <c:v>41726</c:v>
                </c:pt>
                <c:pt idx="87">
                  <c:v>41727</c:v>
                </c:pt>
                <c:pt idx="88">
                  <c:v>41728</c:v>
                </c:pt>
                <c:pt idx="89">
                  <c:v>41729</c:v>
                </c:pt>
                <c:pt idx="90">
                  <c:v>41730</c:v>
                </c:pt>
                <c:pt idx="91">
                  <c:v>41731</c:v>
                </c:pt>
                <c:pt idx="92">
                  <c:v>41732</c:v>
                </c:pt>
                <c:pt idx="93">
                  <c:v>41733</c:v>
                </c:pt>
                <c:pt idx="94">
                  <c:v>41734</c:v>
                </c:pt>
                <c:pt idx="95">
                  <c:v>41735</c:v>
                </c:pt>
                <c:pt idx="96">
                  <c:v>41736</c:v>
                </c:pt>
                <c:pt idx="97">
                  <c:v>41737</c:v>
                </c:pt>
                <c:pt idx="98">
                  <c:v>41738</c:v>
                </c:pt>
                <c:pt idx="99">
                  <c:v>41739</c:v>
                </c:pt>
                <c:pt idx="100">
                  <c:v>41740</c:v>
                </c:pt>
                <c:pt idx="101">
                  <c:v>41741</c:v>
                </c:pt>
                <c:pt idx="102">
                  <c:v>41742</c:v>
                </c:pt>
                <c:pt idx="103">
                  <c:v>41743</c:v>
                </c:pt>
                <c:pt idx="104">
                  <c:v>41744</c:v>
                </c:pt>
                <c:pt idx="105">
                  <c:v>41745</c:v>
                </c:pt>
                <c:pt idx="106">
                  <c:v>41746</c:v>
                </c:pt>
                <c:pt idx="107">
                  <c:v>41747</c:v>
                </c:pt>
                <c:pt idx="108">
                  <c:v>41748</c:v>
                </c:pt>
                <c:pt idx="109">
                  <c:v>41749</c:v>
                </c:pt>
                <c:pt idx="110">
                  <c:v>41750</c:v>
                </c:pt>
                <c:pt idx="111">
                  <c:v>41751</c:v>
                </c:pt>
                <c:pt idx="112">
                  <c:v>41752</c:v>
                </c:pt>
                <c:pt idx="113">
                  <c:v>41753</c:v>
                </c:pt>
                <c:pt idx="114">
                  <c:v>41754</c:v>
                </c:pt>
                <c:pt idx="115">
                  <c:v>41755</c:v>
                </c:pt>
                <c:pt idx="116">
                  <c:v>41756</c:v>
                </c:pt>
                <c:pt idx="117">
                  <c:v>41757</c:v>
                </c:pt>
                <c:pt idx="118">
                  <c:v>41758</c:v>
                </c:pt>
                <c:pt idx="119">
                  <c:v>41759</c:v>
                </c:pt>
                <c:pt idx="120">
                  <c:v>41760</c:v>
                </c:pt>
                <c:pt idx="121">
                  <c:v>41761</c:v>
                </c:pt>
                <c:pt idx="122">
                  <c:v>41762</c:v>
                </c:pt>
                <c:pt idx="123">
                  <c:v>41763</c:v>
                </c:pt>
                <c:pt idx="124">
                  <c:v>41764</c:v>
                </c:pt>
                <c:pt idx="125">
                  <c:v>41765</c:v>
                </c:pt>
                <c:pt idx="126">
                  <c:v>41766</c:v>
                </c:pt>
                <c:pt idx="127">
                  <c:v>41767</c:v>
                </c:pt>
                <c:pt idx="128">
                  <c:v>41768</c:v>
                </c:pt>
                <c:pt idx="129">
                  <c:v>41769</c:v>
                </c:pt>
                <c:pt idx="130">
                  <c:v>41770</c:v>
                </c:pt>
                <c:pt idx="131">
                  <c:v>41771</c:v>
                </c:pt>
                <c:pt idx="132">
                  <c:v>41772</c:v>
                </c:pt>
                <c:pt idx="133">
                  <c:v>41773</c:v>
                </c:pt>
                <c:pt idx="134">
                  <c:v>41774</c:v>
                </c:pt>
                <c:pt idx="135">
                  <c:v>41775</c:v>
                </c:pt>
                <c:pt idx="136">
                  <c:v>41776</c:v>
                </c:pt>
                <c:pt idx="137">
                  <c:v>41777</c:v>
                </c:pt>
                <c:pt idx="138">
                  <c:v>41778</c:v>
                </c:pt>
                <c:pt idx="139">
                  <c:v>41779</c:v>
                </c:pt>
                <c:pt idx="140">
                  <c:v>41780</c:v>
                </c:pt>
                <c:pt idx="141">
                  <c:v>41781</c:v>
                </c:pt>
                <c:pt idx="142">
                  <c:v>41782</c:v>
                </c:pt>
                <c:pt idx="143">
                  <c:v>41783</c:v>
                </c:pt>
                <c:pt idx="144">
                  <c:v>41784</c:v>
                </c:pt>
                <c:pt idx="145">
                  <c:v>41785</c:v>
                </c:pt>
                <c:pt idx="146">
                  <c:v>41786</c:v>
                </c:pt>
                <c:pt idx="147">
                  <c:v>41787</c:v>
                </c:pt>
                <c:pt idx="148">
                  <c:v>41788</c:v>
                </c:pt>
                <c:pt idx="149">
                  <c:v>41789</c:v>
                </c:pt>
                <c:pt idx="150">
                  <c:v>41790</c:v>
                </c:pt>
                <c:pt idx="151">
                  <c:v>41791</c:v>
                </c:pt>
                <c:pt idx="152">
                  <c:v>41792</c:v>
                </c:pt>
                <c:pt idx="153">
                  <c:v>41793</c:v>
                </c:pt>
                <c:pt idx="154">
                  <c:v>41794</c:v>
                </c:pt>
                <c:pt idx="155">
                  <c:v>41795</c:v>
                </c:pt>
                <c:pt idx="156">
                  <c:v>41796</c:v>
                </c:pt>
                <c:pt idx="157">
                  <c:v>41797</c:v>
                </c:pt>
                <c:pt idx="158">
                  <c:v>41798</c:v>
                </c:pt>
                <c:pt idx="159">
                  <c:v>41799</c:v>
                </c:pt>
                <c:pt idx="160">
                  <c:v>41800</c:v>
                </c:pt>
                <c:pt idx="161">
                  <c:v>41801</c:v>
                </c:pt>
                <c:pt idx="162">
                  <c:v>41802</c:v>
                </c:pt>
                <c:pt idx="163">
                  <c:v>41803</c:v>
                </c:pt>
                <c:pt idx="164">
                  <c:v>41804</c:v>
                </c:pt>
                <c:pt idx="165">
                  <c:v>41805</c:v>
                </c:pt>
                <c:pt idx="166">
                  <c:v>41806</c:v>
                </c:pt>
                <c:pt idx="167">
                  <c:v>41807</c:v>
                </c:pt>
                <c:pt idx="168">
                  <c:v>41808</c:v>
                </c:pt>
                <c:pt idx="169">
                  <c:v>41809</c:v>
                </c:pt>
                <c:pt idx="170">
                  <c:v>41810</c:v>
                </c:pt>
                <c:pt idx="171">
                  <c:v>41811</c:v>
                </c:pt>
                <c:pt idx="172">
                  <c:v>41812</c:v>
                </c:pt>
                <c:pt idx="173">
                  <c:v>41813</c:v>
                </c:pt>
                <c:pt idx="174">
                  <c:v>41814</c:v>
                </c:pt>
                <c:pt idx="175">
                  <c:v>41815</c:v>
                </c:pt>
                <c:pt idx="176">
                  <c:v>41816</c:v>
                </c:pt>
                <c:pt idx="177">
                  <c:v>41817</c:v>
                </c:pt>
                <c:pt idx="178">
                  <c:v>41818</c:v>
                </c:pt>
                <c:pt idx="179">
                  <c:v>41819</c:v>
                </c:pt>
                <c:pt idx="180">
                  <c:v>41820</c:v>
                </c:pt>
                <c:pt idx="181">
                  <c:v>41821</c:v>
                </c:pt>
                <c:pt idx="182">
                  <c:v>41822</c:v>
                </c:pt>
                <c:pt idx="183">
                  <c:v>41823</c:v>
                </c:pt>
                <c:pt idx="184">
                  <c:v>41824</c:v>
                </c:pt>
                <c:pt idx="185">
                  <c:v>41825</c:v>
                </c:pt>
                <c:pt idx="186">
                  <c:v>41826</c:v>
                </c:pt>
                <c:pt idx="187">
                  <c:v>41827</c:v>
                </c:pt>
                <c:pt idx="188">
                  <c:v>41828</c:v>
                </c:pt>
                <c:pt idx="189">
                  <c:v>41829</c:v>
                </c:pt>
                <c:pt idx="190">
                  <c:v>41830</c:v>
                </c:pt>
                <c:pt idx="191">
                  <c:v>41831</c:v>
                </c:pt>
                <c:pt idx="192">
                  <c:v>41832</c:v>
                </c:pt>
                <c:pt idx="193">
                  <c:v>41833</c:v>
                </c:pt>
                <c:pt idx="194">
                  <c:v>41834</c:v>
                </c:pt>
                <c:pt idx="195">
                  <c:v>41835</c:v>
                </c:pt>
                <c:pt idx="196">
                  <c:v>41836</c:v>
                </c:pt>
                <c:pt idx="197">
                  <c:v>41837</c:v>
                </c:pt>
                <c:pt idx="198">
                  <c:v>41838</c:v>
                </c:pt>
                <c:pt idx="199">
                  <c:v>41839</c:v>
                </c:pt>
                <c:pt idx="200">
                  <c:v>41840</c:v>
                </c:pt>
                <c:pt idx="201">
                  <c:v>41841</c:v>
                </c:pt>
                <c:pt idx="202">
                  <c:v>41842</c:v>
                </c:pt>
                <c:pt idx="203">
                  <c:v>41843</c:v>
                </c:pt>
                <c:pt idx="204">
                  <c:v>41844</c:v>
                </c:pt>
                <c:pt idx="205">
                  <c:v>41845</c:v>
                </c:pt>
                <c:pt idx="206">
                  <c:v>41846</c:v>
                </c:pt>
                <c:pt idx="207">
                  <c:v>41847</c:v>
                </c:pt>
                <c:pt idx="208">
                  <c:v>41848</c:v>
                </c:pt>
                <c:pt idx="209">
                  <c:v>41849</c:v>
                </c:pt>
                <c:pt idx="210">
                  <c:v>41850</c:v>
                </c:pt>
                <c:pt idx="211">
                  <c:v>41851</c:v>
                </c:pt>
                <c:pt idx="212">
                  <c:v>41852</c:v>
                </c:pt>
                <c:pt idx="213">
                  <c:v>41853</c:v>
                </c:pt>
                <c:pt idx="214">
                  <c:v>41854</c:v>
                </c:pt>
                <c:pt idx="215">
                  <c:v>41855</c:v>
                </c:pt>
                <c:pt idx="216">
                  <c:v>41856</c:v>
                </c:pt>
                <c:pt idx="217">
                  <c:v>41857</c:v>
                </c:pt>
                <c:pt idx="218">
                  <c:v>41858</c:v>
                </c:pt>
                <c:pt idx="219">
                  <c:v>41859</c:v>
                </c:pt>
                <c:pt idx="220">
                  <c:v>41860</c:v>
                </c:pt>
                <c:pt idx="221">
                  <c:v>41861</c:v>
                </c:pt>
                <c:pt idx="222">
                  <c:v>41862</c:v>
                </c:pt>
                <c:pt idx="223">
                  <c:v>41863</c:v>
                </c:pt>
                <c:pt idx="224">
                  <c:v>41864</c:v>
                </c:pt>
                <c:pt idx="225">
                  <c:v>41865</c:v>
                </c:pt>
                <c:pt idx="226">
                  <c:v>41866</c:v>
                </c:pt>
                <c:pt idx="227">
                  <c:v>41867</c:v>
                </c:pt>
                <c:pt idx="228">
                  <c:v>41868</c:v>
                </c:pt>
                <c:pt idx="229">
                  <c:v>41869</c:v>
                </c:pt>
                <c:pt idx="230">
                  <c:v>41870</c:v>
                </c:pt>
                <c:pt idx="231">
                  <c:v>41871</c:v>
                </c:pt>
                <c:pt idx="232">
                  <c:v>41872</c:v>
                </c:pt>
                <c:pt idx="233">
                  <c:v>41873</c:v>
                </c:pt>
                <c:pt idx="234">
                  <c:v>41874</c:v>
                </c:pt>
                <c:pt idx="235">
                  <c:v>41875</c:v>
                </c:pt>
                <c:pt idx="236">
                  <c:v>41876</c:v>
                </c:pt>
                <c:pt idx="237">
                  <c:v>41877</c:v>
                </c:pt>
                <c:pt idx="238">
                  <c:v>41878</c:v>
                </c:pt>
                <c:pt idx="239">
                  <c:v>41879</c:v>
                </c:pt>
                <c:pt idx="240">
                  <c:v>41880</c:v>
                </c:pt>
                <c:pt idx="241">
                  <c:v>41881</c:v>
                </c:pt>
                <c:pt idx="242">
                  <c:v>41882</c:v>
                </c:pt>
                <c:pt idx="243">
                  <c:v>41883</c:v>
                </c:pt>
                <c:pt idx="244">
                  <c:v>41884</c:v>
                </c:pt>
                <c:pt idx="245">
                  <c:v>41885</c:v>
                </c:pt>
                <c:pt idx="246">
                  <c:v>41886</c:v>
                </c:pt>
                <c:pt idx="247">
                  <c:v>41887</c:v>
                </c:pt>
                <c:pt idx="248">
                  <c:v>41888</c:v>
                </c:pt>
                <c:pt idx="249">
                  <c:v>41889</c:v>
                </c:pt>
                <c:pt idx="250">
                  <c:v>41890</c:v>
                </c:pt>
                <c:pt idx="251">
                  <c:v>41891</c:v>
                </c:pt>
                <c:pt idx="252">
                  <c:v>41892</c:v>
                </c:pt>
                <c:pt idx="253">
                  <c:v>41893</c:v>
                </c:pt>
                <c:pt idx="254">
                  <c:v>41894</c:v>
                </c:pt>
                <c:pt idx="255">
                  <c:v>41895</c:v>
                </c:pt>
                <c:pt idx="256">
                  <c:v>41896</c:v>
                </c:pt>
                <c:pt idx="257">
                  <c:v>41897</c:v>
                </c:pt>
                <c:pt idx="258">
                  <c:v>41898</c:v>
                </c:pt>
                <c:pt idx="259">
                  <c:v>41899</c:v>
                </c:pt>
                <c:pt idx="260">
                  <c:v>41900</c:v>
                </c:pt>
                <c:pt idx="261">
                  <c:v>41901</c:v>
                </c:pt>
                <c:pt idx="262">
                  <c:v>41902</c:v>
                </c:pt>
                <c:pt idx="263">
                  <c:v>41903</c:v>
                </c:pt>
                <c:pt idx="264">
                  <c:v>41904</c:v>
                </c:pt>
                <c:pt idx="265">
                  <c:v>41905</c:v>
                </c:pt>
                <c:pt idx="266">
                  <c:v>41906</c:v>
                </c:pt>
                <c:pt idx="267">
                  <c:v>41907</c:v>
                </c:pt>
                <c:pt idx="268">
                  <c:v>41908</c:v>
                </c:pt>
                <c:pt idx="269">
                  <c:v>41909</c:v>
                </c:pt>
                <c:pt idx="270">
                  <c:v>41910</c:v>
                </c:pt>
                <c:pt idx="271">
                  <c:v>41911</c:v>
                </c:pt>
                <c:pt idx="272">
                  <c:v>41912</c:v>
                </c:pt>
                <c:pt idx="273">
                  <c:v>41913</c:v>
                </c:pt>
                <c:pt idx="274">
                  <c:v>41914</c:v>
                </c:pt>
                <c:pt idx="275">
                  <c:v>41915</c:v>
                </c:pt>
                <c:pt idx="276">
                  <c:v>41916</c:v>
                </c:pt>
                <c:pt idx="277">
                  <c:v>41917</c:v>
                </c:pt>
                <c:pt idx="278">
                  <c:v>41918</c:v>
                </c:pt>
                <c:pt idx="279">
                  <c:v>41919</c:v>
                </c:pt>
                <c:pt idx="280">
                  <c:v>41920</c:v>
                </c:pt>
                <c:pt idx="281">
                  <c:v>41921</c:v>
                </c:pt>
                <c:pt idx="282">
                  <c:v>41922</c:v>
                </c:pt>
                <c:pt idx="283">
                  <c:v>41923</c:v>
                </c:pt>
                <c:pt idx="284">
                  <c:v>41924</c:v>
                </c:pt>
                <c:pt idx="285">
                  <c:v>41925</c:v>
                </c:pt>
                <c:pt idx="286">
                  <c:v>41926</c:v>
                </c:pt>
                <c:pt idx="287">
                  <c:v>41927</c:v>
                </c:pt>
                <c:pt idx="288">
                  <c:v>41928</c:v>
                </c:pt>
                <c:pt idx="289">
                  <c:v>41929</c:v>
                </c:pt>
                <c:pt idx="290">
                  <c:v>41930</c:v>
                </c:pt>
                <c:pt idx="291">
                  <c:v>41931</c:v>
                </c:pt>
                <c:pt idx="292">
                  <c:v>41932</c:v>
                </c:pt>
                <c:pt idx="293">
                  <c:v>41933</c:v>
                </c:pt>
                <c:pt idx="294">
                  <c:v>41934</c:v>
                </c:pt>
                <c:pt idx="295">
                  <c:v>41935</c:v>
                </c:pt>
                <c:pt idx="296">
                  <c:v>41936</c:v>
                </c:pt>
                <c:pt idx="297">
                  <c:v>41937</c:v>
                </c:pt>
                <c:pt idx="298">
                  <c:v>41938</c:v>
                </c:pt>
                <c:pt idx="299">
                  <c:v>41939</c:v>
                </c:pt>
                <c:pt idx="300">
                  <c:v>41940</c:v>
                </c:pt>
                <c:pt idx="301">
                  <c:v>41941</c:v>
                </c:pt>
                <c:pt idx="302">
                  <c:v>41942</c:v>
                </c:pt>
                <c:pt idx="303">
                  <c:v>41943</c:v>
                </c:pt>
                <c:pt idx="304">
                  <c:v>41944</c:v>
                </c:pt>
                <c:pt idx="305">
                  <c:v>41945</c:v>
                </c:pt>
                <c:pt idx="306">
                  <c:v>41946</c:v>
                </c:pt>
                <c:pt idx="307">
                  <c:v>41947</c:v>
                </c:pt>
                <c:pt idx="308">
                  <c:v>41948</c:v>
                </c:pt>
                <c:pt idx="309">
                  <c:v>41949</c:v>
                </c:pt>
                <c:pt idx="310">
                  <c:v>41950</c:v>
                </c:pt>
                <c:pt idx="311">
                  <c:v>41951</c:v>
                </c:pt>
                <c:pt idx="312">
                  <c:v>41952</c:v>
                </c:pt>
                <c:pt idx="313">
                  <c:v>41953</c:v>
                </c:pt>
                <c:pt idx="314">
                  <c:v>41954</c:v>
                </c:pt>
                <c:pt idx="315">
                  <c:v>41955</c:v>
                </c:pt>
                <c:pt idx="316">
                  <c:v>41956</c:v>
                </c:pt>
                <c:pt idx="317">
                  <c:v>41957</c:v>
                </c:pt>
                <c:pt idx="318">
                  <c:v>41958</c:v>
                </c:pt>
                <c:pt idx="319">
                  <c:v>41959</c:v>
                </c:pt>
                <c:pt idx="320">
                  <c:v>41960</c:v>
                </c:pt>
                <c:pt idx="321">
                  <c:v>41961</c:v>
                </c:pt>
                <c:pt idx="322">
                  <c:v>41962</c:v>
                </c:pt>
                <c:pt idx="323">
                  <c:v>41963</c:v>
                </c:pt>
                <c:pt idx="324">
                  <c:v>41964</c:v>
                </c:pt>
                <c:pt idx="325">
                  <c:v>41965</c:v>
                </c:pt>
                <c:pt idx="326">
                  <c:v>41966</c:v>
                </c:pt>
                <c:pt idx="327">
                  <c:v>41967</c:v>
                </c:pt>
                <c:pt idx="328">
                  <c:v>41968</c:v>
                </c:pt>
                <c:pt idx="329">
                  <c:v>41969</c:v>
                </c:pt>
                <c:pt idx="330">
                  <c:v>41970</c:v>
                </c:pt>
                <c:pt idx="331">
                  <c:v>41971</c:v>
                </c:pt>
                <c:pt idx="332">
                  <c:v>41972</c:v>
                </c:pt>
                <c:pt idx="333">
                  <c:v>41973</c:v>
                </c:pt>
                <c:pt idx="334">
                  <c:v>41974</c:v>
                </c:pt>
                <c:pt idx="335">
                  <c:v>41975</c:v>
                </c:pt>
                <c:pt idx="336">
                  <c:v>41976</c:v>
                </c:pt>
                <c:pt idx="337">
                  <c:v>41977</c:v>
                </c:pt>
                <c:pt idx="338">
                  <c:v>41978</c:v>
                </c:pt>
                <c:pt idx="339">
                  <c:v>41979</c:v>
                </c:pt>
                <c:pt idx="340">
                  <c:v>41980</c:v>
                </c:pt>
                <c:pt idx="341">
                  <c:v>41981</c:v>
                </c:pt>
                <c:pt idx="342">
                  <c:v>41982</c:v>
                </c:pt>
                <c:pt idx="343">
                  <c:v>41983</c:v>
                </c:pt>
                <c:pt idx="344">
                  <c:v>41984</c:v>
                </c:pt>
                <c:pt idx="345">
                  <c:v>41985</c:v>
                </c:pt>
                <c:pt idx="346">
                  <c:v>41986</c:v>
                </c:pt>
                <c:pt idx="347">
                  <c:v>41987</c:v>
                </c:pt>
                <c:pt idx="348">
                  <c:v>41988</c:v>
                </c:pt>
                <c:pt idx="349">
                  <c:v>41989</c:v>
                </c:pt>
                <c:pt idx="350">
                  <c:v>41990</c:v>
                </c:pt>
                <c:pt idx="351">
                  <c:v>41991</c:v>
                </c:pt>
                <c:pt idx="352">
                  <c:v>41992</c:v>
                </c:pt>
                <c:pt idx="353">
                  <c:v>41993</c:v>
                </c:pt>
                <c:pt idx="354">
                  <c:v>41994</c:v>
                </c:pt>
                <c:pt idx="355">
                  <c:v>41995</c:v>
                </c:pt>
                <c:pt idx="356">
                  <c:v>41996</c:v>
                </c:pt>
                <c:pt idx="357">
                  <c:v>41997</c:v>
                </c:pt>
                <c:pt idx="358">
                  <c:v>41998</c:v>
                </c:pt>
                <c:pt idx="359">
                  <c:v>41999</c:v>
                </c:pt>
                <c:pt idx="360">
                  <c:v>42000</c:v>
                </c:pt>
                <c:pt idx="361">
                  <c:v>42001</c:v>
                </c:pt>
                <c:pt idx="362">
                  <c:v>42002</c:v>
                </c:pt>
                <c:pt idx="363">
                  <c:v>42003</c:v>
                </c:pt>
                <c:pt idx="364">
                  <c:v>42004</c:v>
                </c:pt>
              </c:numCache>
            </c:numRef>
          </c:cat>
          <c:val>
            <c:numRef>
              <c:f>DP18_GR_Downstream!$B$3:$B$367</c:f>
              <c:numCache>
                <c:formatCode>General</c:formatCode>
                <c:ptCount val="365"/>
                <c:pt idx="0">
                  <c:v>6.1609999999999996</c:v>
                </c:pt>
                <c:pt idx="1">
                  <c:v>6.9169999999999998</c:v>
                </c:pt>
                <c:pt idx="2">
                  <c:v>6.75</c:v>
                </c:pt>
                <c:pt idx="3">
                  <c:v>6.2880000000000003</c:v>
                </c:pt>
                <c:pt idx="4">
                  <c:v>6.7729999999999997</c:v>
                </c:pt>
                <c:pt idx="5">
                  <c:v>5.9850000000000003</c:v>
                </c:pt>
                <c:pt idx="6">
                  <c:v>5.8620000000000001</c:v>
                </c:pt>
                <c:pt idx="7">
                  <c:v>1.4330000000000001</c:v>
                </c:pt>
                <c:pt idx="8">
                  <c:v>0.96799999999999997</c:v>
                </c:pt>
                <c:pt idx="9">
                  <c:v>6.3440000000000003</c:v>
                </c:pt>
                <c:pt idx="10">
                  <c:v>7.0330000000000004</c:v>
                </c:pt>
                <c:pt idx="11">
                  <c:v>7.4219999999999997</c:v>
                </c:pt>
                <c:pt idx="12">
                  <c:v>7.476</c:v>
                </c:pt>
                <c:pt idx="13">
                  <c:v>6.6970000000000001</c:v>
                </c:pt>
                <c:pt idx="14">
                  <c:v>7.0839999999999996</c:v>
                </c:pt>
                <c:pt idx="15">
                  <c:v>7.23</c:v>
                </c:pt>
                <c:pt idx="16">
                  <c:v>7.2709999999999999</c:v>
                </c:pt>
                <c:pt idx="17">
                  <c:v>7.33</c:v>
                </c:pt>
                <c:pt idx="18">
                  <c:v>7.6840000000000002</c:v>
                </c:pt>
                <c:pt idx="19">
                  <c:v>8.2609999999999992</c:v>
                </c:pt>
                <c:pt idx="20">
                  <c:v>8.6720000000000006</c:v>
                </c:pt>
                <c:pt idx="21">
                  <c:v>11.272</c:v>
                </c:pt>
                <c:pt idx="22">
                  <c:v>11.978</c:v>
                </c:pt>
                <c:pt idx="23">
                  <c:v>12.510999999999999</c:v>
                </c:pt>
                <c:pt idx="24">
                  <c:v>10.279</c:v>
                </c:pt>
                <c:pt idx="25">
                  <c:v>6.0389999999999997</c:v>
                </c:pt>
                <c:pt idx="26">
                  <c:v>5.3529999999999998</c:v>
                </c:pt>
                <c:pt idx="27">
                  <c:v>7.9619999999999997</c:v>
                </c:pt>
                <c:pt idx="28">
                  <c:v>11.276999999999999</c:v>
                </c:pt>
                <c:pt idx="29">
                  <c:v>8.1389999999999993</c:v>
                </c:pt>
                <c:pt idx="30">
                  <c:v>7.4329999999999998</c:v>
                </c:pt>
                <c:pt idx="31">
                  <c:v>6.181</c:v>
                </c:pt>
                <c:pt idx="32">
                  <c:v>5.4160000000000004</c:v>
                </c:pt>
                <c:pt idx="33">
                  <c:v>5.9630000000000001</c:v>
                </c:pt>
                <c:pt idx="34">
                  <c:v>4.58</c:v>
                </c:pt>
                <c:pt idx="35">
                  <c:v>3.7120000000000002</c:v>
                </c:pt>
                <c:pt idx="36">
                  <c:v>7.8460000000000001</c:v>
                </c:pt>
                <c:pt idx="37">
                  <c:v>7.99</c:v>
                </c:pt>
                <c:pt idx="38">
                  <c:v>4.782</c:v>
                </c:pt>
                <c:pt idx="39">
                  <c:v>6.4139999999999997</c:v>
                </c:pt>
                <c:pt idx="40">
                  <c:v>5.0629999999999997</c:v>
                </c:pt>
                <c:pt idx="41">
                  <c:v>3.3540000000000001</c:v>
                </c:pt>
                <c:pt idx="42">
                  <c:v>3.669</c:v>
                </c:pt>
                <c:pt idx="43">
                  <c:v>4.05</c:v>
                </c:pt>
                <c:pt idx="44">
                  <c:v>5.3920000000000003</c:v>
                </c:pt>
                <c:pt idx="45">
                  <c:v>6.3220000000000001</c:v>
                </c:pt>
                <c:pt idx="46">
                  <c:v>4.5830000000000002</c:v>
                </c:pt>
                <c:pt idx="47">
                  <c:v>5.2530000000000001</c:v>
                </c:pt>
                <c:pt idx="48">
                  <c:v>2.8439999999999999</c:v>
                </c:pt>
                <c:pt idx="49">
                  <c:v>6.0179999999999998</c:v>
                </c:pt>
                <c:pt idx="50">
                  <c:v>12.48</c:v>
                </c:pt>
                <c:pt idx="51">
                  <c:v>11.779</c:v>
                </c:pt>
                <c:pt idx="52">
                  <c:v>12.416</c:v>
                </c:pt>
                <c:pt idx="53">
                  <c:v>12.582000000000001</c:v>
                </c:pt>
                <c:pt idx="54">
                  <c:v>11.547000000000001</c:v>
                </c:pt>
                <c:pt idx="55">
                  <c:v>12.353999999999999</c:v>
                </c:pt>
                <c:pt idx="56">
                  <c:v>12.148</c:v>
                </c:pt>
                <c:pt idx="57">
                  <c:v>10.657</c:v>
                </c:pt>
                <c:pt idx="58">
                  <c:v>7.1989999999999998</c:v>
                </c:pt>
                <c:pt idx="59">
                  <c:v>7.5141</c:v>
                </c:pt>
                <c:pt idx="60">
                  <c:v>7.4779999999999998</c:v>
                </c:pt>
                <c:pt idx="61">
                  <c:v>7.4405000000000001</c:v>
                </c:pt>
                <c:pt idx="62">
                  <c:v>7.2609000000000004</c:v>
                </c:pt>
                <c:pt idx="63">
                  <c:v>5.7191999999999998</c:v>
                </c:pt>
                <c:pt idx="64">
                  <c:v>4.1096000000000004</c:v>
                </c:pt>
                <c:pt idx="65">
                  <c:v>2.9394999999999998</c:v>
                </c:pt>
                <c:pt idx="66">
                  <c:v>1.3067</c:v>
                </c:pt>
                <c:pt idx="67">
                  <c:v>2.0044</c:v>
                </c:pt>
                <c:pt idx="68">
                  <c:v>2.1135999999999999</c:v>
                </c:pt>
                <c:pt idx="69">
                  <c:v>2.4521999999999999</c:v>
                </c:pt>
                <c:pt idx="70">
                  <c:v>2.2648000000000001</c:v>
                </c:pt>
                <c:pt idx="71">
                  <c:v>2.2635999999999998</c:v>
                </c:pt>
                <c:pt idx="72">
                  <c:v>1.8314999999999999</c:v>
                </c:pt>
                <c:pt idx="73">
                  <c:v>1.9478</c:v>
                </c:pt>
                <c:pt idx="74">
                  <c:v>2.0310999999999999</c:v>
                </c:pt>
                <c:pt idx="75">
                  <c:v>2.0392000000000001</c:v>
                </c:pt>
                <c:pt idx="76">
                  <c:v>1.9033</c:v>
                </c:pt>
                <c:pt idx="77">
                  <c:v>2.2139000000000002</c:v>
                </c:pt>
                <c:pt idx="78">
                  <c:v>5.6877000000000004</c:v>
                </c:pt>
                <c:pt idx="79">
                  <c:v>8.6264000000000003</c:v>
                </c:pt>
                <c:pt idx="80">
                  <c:v>8.5963999999999992</c:v>
                </c:pt>
                <c:pt idx="81">
                  <c:v>11.674300000000001</c:v>
                </c:pt>
                <c:pt idx="82">
                  <c:v>11.596</c:v>
                </c:pt>
                <c:pt idx="83">
                  <c:v>11.6524</c:v>
                </c:pt>
                <c:pt idx="84">
                  <c:v>10.205399999999999</c:v>
                </c:pt>
                <c:pt idx="85">
                  <c:v>8.8051999999999992</c:v>
                </c:pt>
                <c:pt idx="86">
                  <c:v>7.5141</c:v>
                </c:pt>
                <c:pt idx="87">
                  <c:v>7.4779999999999998</c:v>
                </c:pt>
                <c:pt idx="88">
                  <c:v>7.4405000000000001</c:v>
                </c:pt>
                <c:pt idx="89">
                  <c:v>7.2609000000000004</c:v>
                </c:pt>
                <c:pt idx="90">
                  <c:v>17.303000000000001</c:v>
                </c:pt>
                <c:pt idx="91">
                  <c:v>20.577999999999999</c:v>
                </c:pt>
                <c:pt idx="92">
                  <c:v>16.068000000000001</c:v>
                </c:pt>
                <c:pt idx="93">
                  <c:v>12.872999999999999</c:v>
                </c:pt>
                <c:pt idx="94">
                  <c:v>10.134</c:v>
                </c:pt>
                <c:pt idx="95">
                  <c:v>9.5879999999999992</c:v>
                </c:pt>
                <c:pt idx="96">
                  <c:v>9.6110000000000007</c:v>
                </c:pt>
                <c:pt idx="97">
                  <c:v>11.483000000000001</c:v>
                </c:pt>
                <c:pt idx="98">
                  <c:v>13.555</c:v>
                </c:pt>
                <c:pt idx="99">
                  <c:v>13.377000000000001</c:v>
                </c:pt>
                <c:pt idx="100">
                  <c:v>10.198</c:v>
                </c:pt>
                <c:pt idx="101">
                  <c:v>9.0850000000000009</c:v>
                </c:pt>
                <c:pt idx="102">
                  <c:v>8.6969999999999992</c:v>
                </c:pt>
                <c:pt idx="103">
                  <c:v>8.9760000000000009</c:v>
                </c:pt>
                <c:pt idx="104">
                  <c:v>11.532999999999999</c:v>
                </c:pt>
                <c:pt idx="105">
                  <c:v>11.984</c:v>
                </c:pt>
                <c:pt idx="106">
                  <c:v>11.536</c:v>
                </c:pt>
                <c:pt idx="107">
                  <c:v>10.956</c:v>
                </c:pt>
                <c:pt idx="108">
                  <c:v>10.188000000000001</c:v>
                </c:pt>
                <c:pt idx="109">
                  <c:v>7.0810000000000004</c:v>
                </c:pt>
                <c:pt idx="110">
                  <c:v>8.9930000000000003</c:v>
                </c:pt>
                <c:pt idx="111">
                  <c:v>12.032</c:v>
                </c:pt>
                <c:pt idx="112">
                  <c:v>11.64</c:v>
                </c:pt>
                <c:pt idx="113">
                  <c:v>11.879</c:v>
                </c:pt>
                <c:pt idx="114">
                  <c:v>10.459</c:v>
                </c:pt>
                <c:pt idx="115">
                  <c:v>6.6689999999999996</c:v>
                </c:pt>
                <c:pt idx="116">
                  <c:v>7.0670000000000002</c:v>
                </c:pt>
                <c:pt idx="117">
                  <c:v>17.303000000000001</c:v>
                </c:pt>
                <c:pt idx="118">
                  <c:v>20.577999999999999</c:v>
                </c:pt>
                <c:pt idx="119">
                  <c:v>16.068000000000001</c:v>
                </c:pt>
                <c:pt idx="120">
                  <c:v>7.1520000000000001</c:v>
                </c:pt>
                <c:pt idx="121">
                  <c:v>4.649</c:v>
                </c:pt>
                <c:pt idx="122">
                  <c:v>9.9410000000000007</c:v>
                </c:pt>
                <c:pt idx="123">
                  <c:v>9.3469999999999995</c:v>
                </c:pt>
                <c:pt idx="124">
                  <c:v>4.1189999999999998</c:v>
                </c:pt>
                <c:pt idx="125">
                  <c:v>8.9339999999999993</c:v>
                </c:pt>
                <c:pt idx="126">
                  <c:v>8.4250000000000007</c:v>
                </c:pt>
                <c:pt idx="127">
                  <c:v>9.1430000000000007</c:v>
                </c:pt>
                <c:pt idx="128">
                  <c:v>9.48</c:v>
                </c:pt>
                <c:pt idx="129">
                  <c:v>10.507</c:v>
                </c:pt>
                <c:pt idx="130">
                  <c:v>10.01</c:v>
                </c:pt>
                <c:pt idx="131">
                  <c:v>10.999000000000001</c:v>
                </c:pt>
                <c:pt idx="132">
                  <c:v>8.52</c:v>
                </c:pt>
                <c:pt idx="133">
                  <c:v>3.4950000000000001</c:v>
                </c:pt>
                <c:pt idx="134">
                  <c:v>2.3420000000000001</c:v>
                </c:pt>
                <c:pt idx="135">
                  <c:v>4.6749999999999998</c:v>
                </c:pt>
                <c:pt idx="136">
                  <c:v>5.6609999999999996</c:v>
                </c:pt>
                <c:pt idx="137">
                  <c:v>2.706</c:v>
                </c:pt>
                <c:pt idx="138">
                  <c:v>3.9159999999999999</c:v>
                </c:pt>
                <c:pt idx="139">
                  <c:v>3.952</c:v>
                </c:pt>
                <c:pt idx="140">
                  <c:v>6.4770000000000003</c:v>
                </c:pt>
                <c:pt idx="141">
                  <c:v>6.8259999999999996</c:v>
                </c:pt>
                <c:pt idx="142">
                  <c:v>7.4710000000000001</c:v>
                </c:pt>
                <c:pt idx="143">
                  <c:v>7.5730000000000004</c:v>
                </c:pt>
                <c:pt idx="144">
                  <c:v>7.9720000000000004</c:v>
                </c:pt>
                <c:pt idx="145">
                  <c:v>9.8260000000000005</c:v>
                </c:pt>
                <c:pt idx="146">
                  <c:v>9.9629999999999992</c:v>
                </c:pt>
                <c:pt idx="147">
                  <c:v>7.2779999999999996</c:v>
                </c:pt>
                <c:pt idx="148">
                  <c:v>3.9340000000000002</c:v>
                </c:pt>
                <c:pt idx="149">
                  <c:v>5.3410000000000002</c:v>
                </c:pt>
                <c:pt idx="150">
                  <c:v>7.3739999999999997</c:v>
                </c:pt>
                <c:pt idx="151">
                  <c:v>10.2713</c:v>
                </c:pt>
                <c:pt idx="152">
                  <c:v>12.3126</c:v>
                </c:pt>
                <c:pt idx="153">
                  <c:v>13.306100000000001</c:v>
                </c:pt>
                <c:pt idx="154">
                  <c:v>10.884</c:v>
                </c:pt>
                <c:pt idx="155">
                  <c:v>9.3575999999999997</c:v>
                </c:pt>
                <c:pt idx="156">
                  <c:v>8.3331</c:v>
                </c:pt>
                <c:pt idx="157">
                  <c:v>9.9802999999999997</c:v>
                </c:pt>
                <c:pt idx="158">
                  <c:v>6.4888000000000003</c:v>
                </c:pt>
                <c:pt idx="159">
                  <c:v>2.1791</c:v>
                </c:pt>
                <c:pt idx="160">
                  <c:v>1.5588</c:v>
                </c:pt>
                <c:pt idx="161">
                  <c:v>4.1875999999999998</c:v>
                </c:pt>
                <c:pt idx="162">
                  <c:v>5.5998000000000001</c:v>
                </c:pt>
                <c:pt idx="163">
                  <c:v>5.5304000000000002</c:v>
                </c:pt>
                <c:pt idx="164">
                  <c:v>6.8750999999999998</c:v>
                </c:pt>
                <c:pt idx="165">
                  <c:v>6.2084000000000001</c:v>
                </c:pt>
                <c:pt idx="166">
                  <c:v>5.9656000000000002</c:v>
                </c:pt>
                <c:pt idx="167">
                  <c:v>6.6467999999999998</c:v>
                </c:pt>
                <c:pt idx="168">
                  <c:v>5.8235999999999999</c:v>
                </c:pt>
                <c:pt idx="169">
                  <c:v>5.1714000000000002</c:v>
                </c:pt>
                <c:pt idx="170">
                  <c:v>5.3791000000000002</c:v>
                </c:pt>
                <c:pt idx="171">
                  <c:v>5.9912999999999998</c:v>
                </c:pt>
                <c:pt idx="172">
                  <c:v>5.7965</c:v>
                </c:pt>
                <c:pt idx="173">
                  <c:v>3.3540000000000001</c:v>
                </c:pt>
                <c:pt idx="174">
                  <c:v>3.3138000000000001</c:v>
                </c:pt>
                <c:pt idx="175">
                  <c:v>4.5529000000000002</c:v>
                </c:pt>
                <c:pt idx="176">
                  <c:v>3.0979999999999999</c:v>
                </c:pt>
                <c:pt idx="177">
                  <c:v>3.0129000000000001</c:v>
                </c:pt>
                <c:pt idx="178">
                  <c:v>4.3433999999999999</c:v>
                </c:pt>
                <c:pt idx="179">
                  <c:v>3.6589</c:v>
                </c:pt>
                <c:pt idx="180">
                  <c:v>7.0250000000000004</c:v>
                </c:pt>
                <c:pt idx="181">
                  <c:v>7.2084000000000001</c:v>
                </c:pt>
                <c:pt idx="182">
                  <c:v>8.0046999999999997</c:v>
                </c:pt>
                <c:pt idx="183">
                  <c:v>10.902200000000001</c:v>
                </c:pt>
                <c:pt idx="184">
                  <c:v>13.1586</c:v>
                </c:pt>
                <c:pt idx="185">
                  <c:v>10.864000000000001</c:v>
                </c:pt>
                <c:pt idx="186">
                  <c:v>10.2026</c:v>
                </c:pt>
                <c:pt idx="187">
                  <c:v>9.9689999999999994</c:v>
                </c:pt>
                <c:pt idx="188">
                  <c:v>8.9556000000000004</c:v>
                </c:pt>
                <c:pt idx="189">
                  <c:v>10.2263</c:v>
                </c:pt>
                <c:pt idx="190">
                  <c:v>11.6631</c:v>
                </c:pt>
                <c:pt idx="191">
                  <c:v>12.5382</c:v>
                </c:pt>
                <c:pt idx="192">
                  <c:v>11.6995</c:v>
                </c:pt>
                <c:pt idx="193">
                  <c:v>11.778499999999999</c:v>
                </c:pt>
                <c:pt idx="194">
                  <c:v>11.5411</c:v>
                </c:pt>
                <c:pt idx="195">
                  <c:v>12.553800000000001</c:v>
                </c:pt>
                <c:pt idx="196">
                  <c:v>14.838100000000001</c:v>
                </c:pt>
                <c:pt idx="197">
                  <c:v>14.929399999999999</c:v>
                </c:pt>
                <c:pt idx="198">
                  <c:v>12.8942</c:v>
                </c:pt>
                <c:pt idx="199">
                  <c:v>13.0703</c:v>
                </c:pt>
                <c:pt idx="200">
                  <c:v>9.1594999999999995</c:v>
                </c:pt>
                <c:pt idx="201">
                  <c:v>7.9936999999999996</c:v>
                </c:pt>
                <c:pt idx="202">
                  <c:v>7.6630000000000003</c:v>
                </c:pt>
                <c:pt idx="203">
                  <c:v>9.1392000000000007</c:v>
                </c:pt>
                <c:pt idx="204">
                  <c:v>9.6682000000000006</c:v>
                </c:pt>
                <c:pt idx="205">
                  <c:v>9.1694999999999993</c:v>
                </c:pt>
                <c:pt idx="206">
                  <c:v>11.5656</c:v>
                </c:pt>
                <c:pt idx="207">
                  <c:v>13.480700000000001</c:v>
                </c:pt>
                <c:pt idx="208">
                  <c:v>13.1198</c:v>
                </c:pt>
                <c:pt idx="209">
                  <c:v>15.0449</c:v>
                </c:pt>
                <c:pt idx="210">
                  <c:v>12.815300000000001</c:v>
                </c:pt>
                <c:pt idx="211">
                  <c:v>11.259399999999999</c:v>
                </c:pt>
                <c:pt idx="212">
                  <c:v>12.34</c:v>
                </c:pt>
                <c:pt idx="213">
                  <c:v>14.571</c:v>
                </c:pt>
                <c:pt idx="214">
                  <c:v>14.592000000000001</c:v>
                </c:pt>
                <c:pt idx="215">
                  <c:v>14.897</c:v>
                </c:pt>
                <c:pt idx="216">
                  <c:v>11.678000000000001</c:v>
                </c:pt>
                <c:pt idx="217">
                  <c:v>12.116</c:v>
                </c:pt>
                <c:pt idx="218">
                  <c:v>13.654</c:v>
                </c:pt>
                <c:pt idx="219">
                  <c:v>13.329000000000001</c:v>
                </c:pt>
                <c:pt idx="220">
                  <c:v>13.076000000000001</c:v>
                </c:pt>
                <c:pt idx="221">
                  <c:v>14.12</c:v>
                </c:pt>
                <c:pt idx="222">
                  <c:v>13.750999999999999</c:v>
                </c:pt>
                <c:pt idx="223">
                  <c:v>11.972</c:v>
                </c:pt>
                <c:pt idx="224">
                  <c:v>11.284000000000001</c:v>
                </c:pt>
                <c:pt idx="225">
                  <c:v>12.553000000000001</c:v>
                </c:pt>
                <c:pt idx="226">
                  <c:v>13.285</c:v>
                </c:pt>
                <c:pt idx="227">
                  <c:v>13.646000000000001</c:v>
                </c:pt>
                <c:pt idx="228">
                  <c:v>17.364999999999998</c:v>
                </c:pt>
                <c:pt idx="229">
                  <c:v>14.111000000000001</c:v>
                </c:pt>
                <c:pt idx="230">
                  <c:v>15.84</c:v>
                </c:pt>
                <c:pt idx="231">
                  <c:v>13.222</c:v>
                </c:pt>
                <c:pt idx="232">
                  <c:v>14.848000000000001</c:v>
                </c:pt>
                <c:pt idx="233">
                  <c:v>14.773</c:v>
                </c:pt>
                <c:pt idx="234">
                  <c:v>13.906000000000001</c:v>
                </c:pt>
                <c:pt idx="235">
                  <c:v>12.311999999999999</c:v>
                </c:pt>
                <c:pt idx="236">
                  <c:v>13.452999999999999</c:v>
                </c:pt>
                <c:pt idx="237">
                  <c:v>14.316000000000001</c:v>
                </c:pt>
                <c:pt idx="238">
                  <c:v>14.622</c:v>
                </c:pt>
                <c:pt idx="239">
                  <c:v>14.065</c:v>
                </c:pt>
                <c:pt idx="240">
                  <c:v>13.836</c:v>
                </c:pt>
                <c:pt idx="241">
                  <c:v>17.05</c:v>
                </c:pt>
                <c:pt idx="242">
                  <c:v>15.356</c:v>
                </c:pt>
                <c:pt idx="243">
                  <c:v>14.776999999999999</c:v>
                </c:pt>
                <c:pt idx="244">
                  <c:v>13.0901</c:v>
                </c:pt>
                <c:pt idx="245">
                  <c:v>9.0289999999999999</c:v>
                </c:pt>
                <c:pt idx="246">
                  <c:v>11.491300000000001</c:v>
                </c:pt>
                <c:pt idx="247">
                  <c:v>12.7659</c:v>
                </c:pt>
                <c:pt idx="248">
                  <c:v>13.2075</c:v>
                </c:pt>
                <c:pt idx="249">
                  <c:v>12.9305</c:v>
                </c:pt>
                <c:pt idx="250">
                  <c:v>12.773999999999999</c:v>
                </c:pt>
                <c:pt idx="251">
                  <c:v>13.3765</c:v>
                </c:pt>
                <c:pt idx="252">
                  <c:v>14.933</c:v>
                </c:pt>
                <c:pt idx="253">
                  <c:v>15.436500000000001</c:v>
                </c:pt>
                <c:pt idx="254">
                  <c:v>14.5611</c:v>
                </c:pt>
                <c:pt idx="255">
                  <c:v>16.102900000000002</c:v>
                </c:pt>
                <c:pt idx="256">
                  <c:v>14.0968</c:v>
                </c:pt>
                <c:pt idx="257">
                  <c:v>12.791399999999999</c:v>
                </c:pt>
                <c:pt idx="258">
                  <c:v>9.6206999999999994</c:v>
                </c:pt>
                <c:pt idx="259">
                  <c:v>5.9478999999999997</c:v>
                </c:pt>
                <c:pt idx="260">
                  <c:v>5.4813999999999998</c:v>
                </c:pt>
                <c:pt idx="261">
                  <c:v>5.0964999999999998</c:v>
                </c:pt>
                <c:pt idx="262">
                  <c:v>11.4718</c:v>
                </c:pt>
                <c:pt idx="263">
                  <c:v>14.6913</c:v>
                </c:pt>
                <c:pt idx="264">
                  <c:v>14.1335</c:v>
                </c:pt>
                <c:pt idx="265">
                  <c:v>12.2097</c:v>
                </c:pt>
                <c:pt idx="266">
                  <c:v>10.013400000000001</c:v>
                </c:pt>
                <c:pt idx="267">
                  <c:v>11.7974</c:v>
                </c:pt>
                <c:pt idx="268">
                  <c:v>14.954599999999999</c:v>
                </c:pt>
                <c:pt idx="269">
                  <c:v>13.3346</c:v>
                </c:pt>
                <c:pt idx="270">
                  <c:v>8.9926999999999992</c:v>
                </c:pt>
                <c:pt idx="271">
                  <c:v>14.2592</c:v>
                </c:pt>
                <c:pt idx="272">
                  <c:v>15.346399999999999</c:v>
                </c:pt>
                <c:pt idx="273">
                  <c:v>14.055</c:v>
                </c:pt>
                <c:pt idx="274">
                  <c:v>12.775</c:v>
                </c:pt>
                <c:pt idx="275">
                  <c:v>10.932</c:v>
                </c:pt>
                <c:pt idx="276">
                  <c:v>12.353</c:v>
                </c:pt>
                <c:pt idx="277">
                  <c:v>9.4550000000000001</c:v>
                </c:pt>
                <c:pt idx="278">
                  <c:v>9.5830000000000002</c:v>
                </c:pt>
                <c:pt idx="279">
                  <c:v>12.196</c:v>
                </c:pt>
                <c:pt idx="280">
                  <c:v>10.795999999999999</c:v>
                </c:pt>
                <c:pt idx="281">
                  <c:v>9.4309999999999992</c:v>
                </c:pt>
                <c:pt idx="282">
                  <c:v>8.8559999999999999</c:v>
                </c:pt>
                <c:pt idx="283">
                  <c:v>10.725</c:v>
                </c:pt>
                <c:pt idx="284">
                  <c:v>12.019</c:v>
                </c:pt>
                <c:pt idx="285">
                  <c:v>11.782999999999999</c:v>
                </c:pt>
                <c:pt idx="286">
                  <c:v>11.343</c:v>
                </c:pt>
                <c:pt idx="287">
                  <c:v>9.0579999999999998</c:v>
                </c:pt>
                <c:pt idx="288">
                  <c:v>5.4930000000000003</c:v>
                </c:pt>
                <c:pt idx="289">
                  <c:v>4.7930000000000001</c:v>
                </c:pt>
                <c:pt idx="290">
                  <c:v>4.7759999999999998</c:v>
                </c:pt>
                <c:pt idx="291">
                  <c:v>4.3419999999999996</c:v>
                </c:pt>
                <c:pt idx="292">
                  <c:v>4.2539999999999996</c:v>
                </c:pt>
                <c:pt idx="293">
                  <c:v>4.4710000000000001</c:v>
                </c:pt>
                <c:pt idx="294">
                  <c:v>5.3150000000000004</c:v>
                </c:pt>
                <c:pt idx="295">
                  <c:v>4.9820000000000002</c:v>
                </c:pt>
                <c:pt idx="296">
                  <c:v>4.3940000000000001</c:v>
                </c:pt>
                <c:pt idx="297">
                  <c:v>1.538</c:v>
                </c:pt>
                <c:pt idx="298">
                  <c:v>4.6020000000000003</c:v>
                </c:pt>
                <c:pt idx="299">
                  <c:v>5.165</c:v>
                </c:pt>
                <c:pt idx="300">
                  <c:v>4.3639999999999999</c:v>
                </c:pt>
                <c:pt idx="301">
                  <c:v>4.4610000000000003</c:v>
                </c:pt>
                <c:pt idx="302">
                  <c:v>4.782</c:v>
                </c:pt>
                <c:pt idx="303">
                  <c:v>5.5730000000000004</c:v>
                </c:pt>
                <c:pt idx="304">
                  <c:v>6.18</c:v>
                </c:pt>
                <c:pt idx="305">
                  <c:v>5.7530000000000001</c:v>
                </c:pt>
                <c:pt idx="306">
                  <c:v>7.5179999999999998</c:v>
                </c:pt>
                <c:pt idx="307">
                  <c:v>6.7190000000000003</c:v>
                </c:pt>
                <c:pt idx="308">
                  <c:v>2.161</c:v>
                </c:pt>
                <c:pt idx="309">
                  <c:v>6.2119999999999997</c:v>
                </c:pt>
                <c:pt idx="310">
                  <c:v>15.702999999999999</c:v>
                </c:pt>
                <c:pt idx="311">
                  <c:v>16.016999999999999</c:v>
                </c:pt>
                <c:pt idx="312">
                  <c:v>15.202999999999999</c:v>
                </c:pt>
                <c:pt idx="313">
                  <c:v>15.401999999999999</c:v>
                </c:pt>
                <c:pt idx="314">
                  <c:v>14.989000000000001</c:v>
                </c:pt>
                <c:pt idx="315">
                  <c:v>15.205</c:v>
                </c:pt>
                <c:pt idx="316">
                  <c:v>15.416</c:v>
                </c:pt>
                <c:pt idx="317">
                  <c:v>12.779</c:v>
                </c:pt>
                <c:pt idx="318">
                  <c:v>14.917</c:v>
                </c:pt>
                <c:pt idx="319">
                  <c:v>14.375999999999999</c:v>
                </c:pt>
                <c:pt idx="320">
                  <c:v>12.311</c:v>
                </c:pt>
                <c:pt idx="321">
                  <c:v>10.728999999999999</c:v>
                </c:pt>
                <c:pt idx="322">
                  <c:v>12.957000000000001</c:v>
                </c:pt>
                <c:pt idx="323">
                  <c:v>14.423999999999999</c:v>
                </c:pt>
                <c:pt idx="324">
                  <c:v>17.861000000000001</c:v>
                </c:pt>
                <c:pt idx="325">
                  <c:v>14.028</c:v>
                </c:pt>
                <c:pt idx="326">
                  <c:v>3.1030000000000002</c:v>
                </c:pt>
                <c:pt idx="327">
                  <c:v>0.748</c:v>
                </c:pt>
                <c:pt idx="328">
                  <c:v>3.8370000000000002</c:v>
                </c:pt>
                <c:pt idx="329">
                  <c:v>12.877000000000001</c:v>
                </c:pt>
                <c:pt idx="330">
                  <c:v>11.029</c:v>
                </c:pt>
                <c:pt idx="331">
                  <c:v>3.7909999999999999</c:v>
                </c:pt>
                <c:pt idx="332">
                  <c:v>19.356000000000002</c:v>
                </c:pt>
                <c:pt idx="333">
                  <c:v>19.588999999999999</c:v>
                </c:pt>
                <c:pt idx="334">
                  <c:v>20.908999999999999</c:v>
                </c:pt>
                <c:pt idx="335">
                  <c:v>18.402999999999999</c:v>
                </c:pt>
                <c:pt idx="336">
                  <c:v>20.274999999999999</c:v>
                </c:pt>
                <c:pt idx="337">
                  <c:v>23.257999999999999</c:v>
                </c:pt>
                <c:pt idx="338">
                  <c:v>23.992999999999999</c:v>
                </c:pt>
                <c:pt idx="339">
                  <c:v>21.288</c:v>
                </c:pt>
                <c:pt idx="340">
                  <c:v>24.02</c:v>
                </c:pt>
                <c:pt idx="341">
                  <c:v>22.463000000000001</c:v>
                </c:pt>
                <c:pt idx="342">
                  <c:v>18.635999999999999</c:v>
                </c:pt>
                <c:pt idx="343">
                  <c:v>17.995000000000001</c:v>
                </c:pt>
                <c:pt idx="344">
                  <c:v>21.68</c:v>
                </c:pt>
                <c:pt idx="345">
                  <c:v>17.436</c:v>
                </c:pt>
                <c:pt idx="346">
                  <c:v>18.108000000000001</c:v>
                </c:pt>
                <c:pt idx="347">
                  <c:v>22.945</c:v>
                </c:pt>
                <c:pt idx="348">
                  <c:v>39.776000000000003</c:v>
                </c:pt>
                <c:pt idx="349">
                  <c:v>32.393000000000001</c:v>
                </c:pt>
                <c:pt idx="350">
                  <c:v>25.469000000000001</c:v>
                </c:pt>
                <c:pt idx="351">
                  <c:v>23.332000000000001</c:v>
                </c:pt>
                <c:pt idx="352">
                  <c:v>19.462</c:v>
                </c:pt>
                <c:pt idx="353">
                  <c:v>21.007000000000001</c:v>
                </c:pt>
                <c:pt idx="354">
                  <c:v>26.591999999999999</c:v>
                </c:pt>
                <c:pt idx="355">
                  <c:v>27.201000000000001</c:v>
                </c:pt>
                <c:pt idx="356">
                  <c:v>13.109</c:v>
                </c:pt>
                <c:pt idx="357">
                  <c:v>20.678999999999998</c:v>
                </c:pt>
                <c:pt idx="358">
                  <c:v>26.143000000000001</c:v>
                </c:pt>
                <c:pt idx="359">
                  <c:v>28.532</c:v>
                </c:pt>
                <c:pt idx="360">
                  <c:v>28.167000000000002</c:v>
                </c:pt>
                <c:pt idx="361">
                  <c:v>28.413</c:v>
                </c:pt>
                <c:pt idx="362">
                  <c:v>28.649000000000001</c:v>
                </c:pt>
                <c:pt idx="363">
                  <c:v>25.940999999999999</c:v>
                </c:pt>
                <c:pt idx="364">
                  <c:v>26.297999999999998</c:v>
                </c:pt>
              </c:numCache>
            </c:numRef>
          </c:val>
          <c:smooth val="0"/>
        </c:ser>
        <c:ser>
          <c:idx val="5"/>
          <c:order val="1"/>
          <c:tx>
            <c:v>Total Mine discharge ML/day</c:v>
          </c:tx>
          <c:spPr>
            <a:ln w="19050">
              <a:solidFill>
                <a:srgbClr val="FF0000"/>
              </a:solidFill>
              <a:prstDash val="sysDash"/>
            </a:ln>
          </c:spPr>
          <c:marker>
            <c:symbol val="none"/>
          </c:marker>
          <c:cat>
            <c:numRef>
              <c:f>UlanDischarge!$K$3:$K$367</c:f>
              <c:numCache>
                <c:formatCode>mmm\-yy</c:formatCode>
                <c:ptCount val="365"/>
                <c:pt idx="0">
                  <c:v>41640</c:v>
                </c:pt>
                <c:pt idx="1">
                  <c:v>41641</c:v>
                </c:pt>
                <c:pt idx="2">
                  <c:v>41642</c:v>
                </c:pt>
                <c:pt idx="3">
                  <c:v>41643</c:v>
                </c:pt>
                <c:pt idx="4">
                  <c:v>41644</c:v>
                </c:pt>
                <c:pt idx="5">
                  <c:v>41645</c:v>
                </c:pt>
                <c:pt idx="6">
                  <c:v>41646</c:v>
                </c:pt>
                <c:pt idx="7">
                  <c:v>41647</c:v>
                </c:pt>
                <c:pt idx="8">
                  <c:v>41648</c:v>
                </c:pt>
                <c:pt idx="9">
                  <c:v>41649</c:v>
                </c:pt>
                <c:pt idx="10">
                  <c:v>41650</c:v>
                </c:pt>
                <c:pt idx="11">
                  <c:v>41651</c:v>
                </c:pt>
                <c:pt idx="12">
                  <c:v>41652</c:v>
                </c:pt>
                <c:pt idx="13">
                  <c:v>41653</c:v>
                </c:pt>
                <c:pt idx="14">
                  <c:v>41654</c:v>
                </c:pt>
                <c:pt idx="15">
                  <c:v>41655</c:v>
                </c:pt>
                <c:pt idx="16">
                  <c:v>41656</c:v>
                </c:pt>
                <c:pt idx="17">
                  <c:v>41657</c:v>
                </c:pt>
                <c:pt idx="18">
                  <c:v>41658</c:v>
                </c:pt>
                <c:pt idx="19">
                  <c:v>41659</c:v>
                </c:pt>
                <c:pt idx="20">
                  <c:v>41660</c:v>
                </c:pt>
                <c:pt idx="21">
                  <c:v>41661</c:v>
                </c:pt>
                <c:pt idx="22">
                  <c:v>41662</c:v>
                </c:pt>
                <c:pt idx="23">
                  <c:v>41663</c:v>
                </c:pt>
                <c:pt idx="24">
                  <c:v>41664</c:v>
                </c:pt>
                <c:pt idx="25">
                  <c:v>41665</c:v>
                </c:pt>
                <c:pt idx="26">
                  <c:v>41666</c:v>
                </c:pt>
                <c:pt idx="27">
                  <c:v>41667</c:v>
                </c:pt>
                <c:pt idx="28">
                  <c:v>41668</c:v>
                </c:pt>
                <c:pt idx="29">
                  <c:v>41669</c:v>
                </c:pt>
                <c:pt idx="30">
                  <c:v>41670</c:v>
                </c:pt>
                <c:pt idx="31">
                  <c:v>41671</c:v>
                </c:pt>
                <c:pt idx="32">
                  <c:v>41672</c:v>
                </c:pt>
                <c:pt idx="33">
                  <c:v>41673</c:v>
                </c:pt>
                <c:pt idx="34">
                  <c:v>41674</c:v>
                </c:pt>
                <c:pt idx="35">
                  <c:v>41675</c:v>
                </c:pt>
                <c:pt idx="36">
                  <c:v>41676</c:v>
                </c:pt>
                <c:pt idx="37">
                  <c:v>41677</c:v>
                </c:pt>
                <c:pt idx="38">
                  <c:v>41678</c:v>
                </c:pt>
                <c:pt idx="39">
                  <c:v>41679</c:v>
                </c:pt>
                <c:pt idx="40">
                  <c:v>41680</c:v>
                </c:pt>
                <c:pt idx="41">
                  <c:v>41681</c:v>
                </c:pt>
                <c:pt idx="42">
                  <c:v>41682</c:v>
                </c:pt>
                <c:pt idx="43">
                  <c:v>41683</c:v>
                </c:pt>
                <c:pt idx="44">
                  <c:v>41684</c:v>
                </c:pt>
                <c:pt idx="45">
                  <c:v>41685</c:v>
                </c:pt>
                <c:pt idx="46">
                  <c:v>41686</c:v>
                </c:pt>
                <c:pt idx="47">
                  <c:v>41687</c:v>
                </c:pt>
                <c:pt idx="48">
                  <c:v>41688</c:v>
                </c:pt>
                <c:pt idx="49">
                  <c:v>41689</c:v>
                </c:pt>
                <c:pt idx="50">
                  <c:v>41690</c:v>
                </c:pt>
                <c:pt idx="51">
                  <c:v>41691</c:v>
                </c:pt>
                <c:pt idx="52">
                  <c:v>41692</c:v>
                </c:pt>
                <c:pt idx="53">
                  <c:v>41693</c:v>
                </c:pt>
                <c:pt idx="54">
                  <c:v>41694</c:v>
                </c:pt>
                <c:pt idx="55">
                  <c:v>41695</c:v>
                </c:pt>
                <c:pt idx="56">
                  <c:v>41696</c:v>
                </c:pt>
                <c:pt idx="57">
                  <c:v>41697</c:v>
                </c:pt>
                <c:pt idx="58">
                  <c:v>41698</c:v>
                </c:pt>
                <c:pt idx="59">
                  <c:v>41699</c:v>
                </c:pt>
                <c:pt idx="60">
                  <c:v>41700</c:v>
                </c:pt>
                <c:pt idx="61">
                  <c:v>41701</c:v>
                </c:pt>
                <c:pt idx="62">
                  <c:v>41702</c:v>
                </c:pt>
                <c:pt idx="63">
                  <c:v>41703</c:v>
                </c:pt>
                <c:pt idx="64">
                  <c:v>41704</c:v>
                </c:pt>
                <c:pt idx="65">
                  <c:v>41705</c:v>
                </c:pt>
                <c:pt idx="66">
                  <c:v>41706</c:v>
                </c:pt>
                <c:pt idx="67">
                  <c:v>41707</c:v>
                </c:pt>
                <c:pt idx="68">
                  <c:v>41708</c:v>
                </c:pt>
                <c:pt idx="69">
                  <c:v>41709</c:v>
                </c:pt>
                <c:pt idx="70">
                  <c:v>41710</c:v>
                </c:pt>
                <c:pt idx="71">
                  <c:v>41711</c:v>
                </c:pt>
                <c:pt idx="72">
                  <c:v>41712</c:v>
                </c:pt>
                <c:pt idx="73">
                  <c:v>41713</c:v>
                </c:pt>
                <c:pt idx="74">
                  <c:v>41714</c:v>
                </c:pt>
                <c:pt idx="75">
                  <c:v>41715</c:v>
                </c:pt>
                <c:pt idx="76">
                  <c:v>41716</c:v>
                </c:pt>
                <c:pt idx="77">
                  <c:v>41717</c:v>
                </c:pt>
                <c:pt idx="78">
                  <c:v>41718</c:v>
                </c:pt>
                <c:pt idx="79">
                  <c:v>41719</c:v>
                </c:pt>
                <c:pt idx="80">
                  <c:v>41720</c:v>
                </c:pt>
                <c:pt idx="81">
                  <c:v>41721</c:v>
                </c:pt>
                <c:pt idx="82">
                  <c:v>41722</c:v>
                </c:pt>
                <c:pt idx="83">
                  <c:v>41723</c:v>
                </c:pt>
                <c:pt idx="84">
                  <c:v>41724</c:v>
                </c:pt>
                <c:pt idx="85">
                  <c:v>41725</c:v>
                </c:pt>
                <c:pt idx="86">
                  <c:v>41726</c:v>
                </c:pt>
                <c:pt idx="87">
                  <c:v>41727</c:v>
                </c:pt>
                <c:pt idx="88">
                  <c:v>41728</c:v>
                </c:pt>
                <c:pt idx="89">
                  <c:v>41729</c:v>
                </c:pt>
                <c:pt idx="90">
                  <c:v>41730</c:v>
                </c:pt>
                <c:pt idx="91">
                  <c:v>41731</c:v>
                </c:pt>
                <c:pt idx="92">
                  <c:v>41732</c:v>
                </c:pt>
                <c:pt idx="93">
                  <c:v>41733</c:v>
                </c:pt>
                <c:pt idx="94">
                  <c:v>41734</c:v>
                </c:pt>
                <c:pt idx="95">
                  <c:v>41735</c:v>
                </c:pt>
                <c:pt idx="96">
                  <c:v>41736</c:v>
                </c:pt>
                <c:pt idx="97">
                  <c:v>41737</c:v>
                </c:pt>
                <c:pt idx="98">
                  <c:v>41738</c:v>
                </c:pt>
                <c:pt idx="99">
                  <c:v>41739</c:v>
                </c:pt>
                <c:pt idx="100">
                  <c:v>41740</c:v>
                </c:pt>
                <c:pt idx="101">
                  <c:v>41741</c:v>
                </c:pt>
                <c:pt idx="102">
                  <c:v>41742</c:v>
                </c:pt>
                <c:pt idx="103">
                  <c:v>41743</c:v>
                </c:pt>
                <c:pt idx="104">
                  <c:v>41744</c:v>
                </c:pt>
                <c:pt idx="105">
                  <c:v>41745</c:v>
                </c:pt>
                <c:pt idx="106">
                  <c:v>41746</c:v>
                </c:pt>
                <c:pt idx="107">
                  <c:v>41747</c:v>
                </c:pt>
                <c:pt idx="108">
                  <c:v>41748</c:v>
                </c:pt>
                <c:pt idx="109">
                  <c:v>41749</c:v>
                </c:pt>
                <c:pt idx="110">
                  <c:v>41750</c:v>
                </c:pt>
                <c:pt idx="111">
                  <c:v>41751</c:v>
                </c:pt>
                <c:pt idx="112">
                  <c:v>41752</c:v>
                </c:pt>
                <c:pt idx="113">
                  <c:v>41753</c:v>
                </c:pt>
                <c:pt idx="114">
                  <c:v>41754</c:v>
                </c:pt>
                <c:pt idx="115">
                  <c:v>41755</c:v>
                </c:pt>
                <c:pt idx="116">
                  <c:v>41756</c:v>
                </c:pt>
                <c:pt idx="117">
                  <c:v>41757</c:v>
                </c:pt>
                <c:pt idx="118">
                  <c:v>41758</c:v>
                </c:pt>
                <c:pt idx="119">
                  <c:v>41759</c:v>
                </c:pt>
                <c:pt idx="120">
                  <c:v>41760</c:v>
                </c:pt>
                <c:pt idx="121">
                  <c:v>41761</c:v>
                </c:pt>
                <c:pt idx="122">
                  <c:v>41762</c:v>
                </c:pt>
                <c:pt idx="123">
                  <c:v>41763</c:v>
                </c:pt>
                <c:pt idx="124">
                  <c:v>41764</c:v>
                </c:pt>
                <c:pt idx="125">
                  <c:v>41765</c:v>
                </c:pt>
                <c:pt idx="126">
                  <c:v>41766</c:v>
                </c:pt>
                <c:pt idx="127">
                  <c:v>41767</c:v>
                </c:pt>
                <c:pt idx="128">
                  <c:v>41768</c:v>
                </c:pt>
                <c:pt idx="129">
                  <c:v>41769</c:v>
                </c:pt>
                <c:pt idx="130">
                  <c:v>41770</c:v>
                </c:pt>
                <c:pt idx="131">
                  <c:v>41771</c:v>
                </c:pt>
                <c:pt idx="132">
                  <c:v>41772</c:v>
                </c:pt>
                <c:pt idx="133">
                  <c:v>41773</c:v>
                </c:pt>
                <c:pt idx="134">
                  <c:v>41774</c:v>
                </c:pt>
                <c:pt idx="135">
                  <c:v>41775</c:v>
                </c:pt>
                <c:pt idx="136">
                  <c:v>41776</c:v>
                </c:pt>
                <c:pt idx="137">
                  <c:v>41777</c:v>
                </c:pt>
                <c:pt idx="138">
                  <c:v>41778</c:v>
                </c:pt>
                <c:pt idx="139">
                  <c:v>41779</c:v>
                </c:pt>
                <c:pt idx="140">
                  <c:v>41780</c:v>
                </c:pt>
                <c:pt idx="141">
                  <c:v>41781</c:v>
                </c:pt>
                <c:pt idx="142">
                  <c:v>41782</c:v>
                </c:pt>
                <c:pt idx="143">
                  <c:v>41783</c:v>
                </c:pt>
                <c:pt idx="144">
                  <c:v>41784</c:v>
                </c:pt>
                <c:pt idx="145">
                  <c:v>41785</c:v>
                </c:pt>
                <c:pt idx="146">
                  <c:v>41786</c:v>
                </c:pt>
                <c:pt idx="147">
                  <c:v>41787</c:v>
                </c:pt>
                <c:pt idx="148">
                  <c:v>41788</c:v>
                </c:pt>
                <c:pt idx="149">
                  <c:v>41789</c:v>
                </c:pt>
                <c:pt idx="150">
                  <c:v>41790</c:v>
                </c:pt>
                <c:pt idx="151">
                  <c:v>41791</c:v>
                </c:pt>
                <c:pt idx="152">
                  <c:v>41792</c:v>
                </c:pt>
                <c:pt idx="153">
                  <c:v>41793</c:v>
                </c:pt>
                <c:pt idx="154">
                  <c:v>41794</c:v>
                </c:pt>
                <c:pt idx="155">
                  <c:v>41795</c:v>
                </c:pt>
                <c:pt idx="156">
                  <c:v>41796</c:v>
                </c:pt>
                <c:pt idx="157">
                  <c:v>41797</c:v>
                </c:pt>
                <c:pt idx="158">
                  <c:v>41798</c:v>
                </c:pt>
                <c:pt idx="159">
                  <c:v>41799</c:v>
                </c:pt>
                <c:pt idx="160">
                  <c:v>41800</c:v>
                </c:pt>
                <c:pt idx="161">
                  <c:v>41801</c:v>
                </c:pt>
                <c:pt idx="162">
                  <c:v>41802</c:v>
                </c:pt>
                <c:pt idx="163">
                  <c:v>41803</c:v>
                </c:pt>
                <c:pt idx="164">
                  <c:v>41804</c:v>
                </c:pt>
                <c:pt idx="165">
                  <c:v>41805</c:v>
                </c:pt>
                <c:pt idx="166">
                  <c:v>41806</c:v>
                </c:pt>
                <c:pt idx="167">
                  <c:v>41807</c:v>
                </c:pt>
                <c:pt idx="168">
                  <c:v>41808</c:v>
                </c:pt>
                <c:pt idx="169">
                  <c:v>41809</c:v>
                </c:pt>
                <c:pt idx="170">
                  <c:v>41810</c:v>
                </c:pt>
                <c:pt idx="171">
                  <c:v>41811</c:v>
                </c:pt>
                <c:pt idx="172">
                  <c:v>41812</c:v>
                </c:pt>
                <c:pt idx="173">
                  <c:v>41813</c:v>
                </c:pt>
                <c:pt idx="174">
                  <c:v>41814</c:v>
                </c:pt>
                <c:pt idx="175">
                  <c:v>41815</c:v>
                </c:pt>
                <c:pt idx="176">
                  <c:v>41816</c:v>
                </c:pt>
                <c:pt idx="177">
                  <c:v>41817</c:v>
                </c:pt>
                <c:pt idx="178">
                  <c:v>41818</c:v>
                </c:pt>
                <c:pt idx="179">
                  <c:v>41819</c:v>
                </c:pt>
                <c:pt idx="180">
                  <c:v>41820</c:v>
                </c:pt>
                <c:pt idx="181">
                  <c:v>41821</c:v>
                </c:pt>
                <c:pt idx="182">
                  <c:v>41822</c:v>
                </c:pt>
                <c:pt idx="183">
                  <c:v>41823</c:v>
                </c:pt>
                <c:pt idx="184">
                  <c:v>41824</c:v>
                </c:pt>
                <c:pt idx="185">
                  <c:v>41825</c:v>
                </c:pt>
                <c:pt idx="186">
                  <c:v>41826</c:v>
                </c:pt>
                <c:pt idx="187">
                  <c:v>41827</c:v>
                </c:pt>
                <c:pt idx="188">
                  <c:v>41828</c:v>
                </c:pt>
                <c:pt idx="189">
                  <c:v>41829</c:v>
                </c:pt>
                <c:pt idx="190">
                  <c:v>41830</c:v>
                </c:pt>
                <c:pt idx="191">
                  <c:v>41831</c:v>
                </c:pt>
                <c:pt idx="192">
                  <c:v>41832</c:v>
                </c:pt>
                <c:pt idx="193">
                  <c:v>41833</c:v>
                </c:pt>
                <c:pt idx="194">
                  <c:v>41834</c:v>
                </c:pt>
                <c:pt idx="195">
                  <c:v>41835</c:v>
                </c:pt>
                <c:pt idx="196">
                  <c:v>41836</c:v>
                </c:pt>
                <c:pt idx="197">
                  <c:v>41837</c:v>
                </c:pt>
                <c:pt idx="198">
                  <c:v>41838</c:v>
                </c:pt>
                <c:pt idx="199">
                  <c:v>41839</c:v>
                </c:pt>
                <c:pt idx="200">
                  <c:v>41840</c:v>
                </c:pt>
                <c:pt idx="201">
                  <c:v>41841</c:v>
                </c:pt>
                <c:pt idx="202">
                  <c:v>41842</c:v>
                </c:pt>
                <c:pt idx="203">
                  <c:v>41843</c:v>
                </c:pt>
                <c:pt idx="204">
                  <c:v>41844</c:v>
                </c:pt>
                <c:pt idx="205">
                  <c:v>41845</c:v>
                </c:pt>
                <c:pt idx="206">
                  <c:v>41846</c:v>
                </c:pt>
                <c:pt idx="207">
                  <c:v>41847</c:v>
                </c:pt>
                <c:pt idx="208">
                  <c:v>41848</c:v>
                </c:pt>
                <c:pt idx="209">
                  <c:v>41849</c:v>
                </c:pt>
                <c:pt idx="210">
                  <c:v>41850</c:v>
                </c:pt>
                <c:pt idx="211">
                  <c:v>41851</c:v>
                </c:pt>
                <c:pt idx="212">
                  <c:v>41852</c:v>
                </c:pt>
                <c:pt idx="213">
                  <c:v>41853</c:v>
                </c:pt>
                <c:pt idx="214">
                  <c:v>41854</c:v>
                </c:pt>
                <c:pt idx="215">
                  <c:v>41855</c:v>
                </c:pt>
                <c:pt idx="216">
                  <c:v>41856</c:v>
                </c:pt>
                <c:pt idx="217">
                  <c:v>41857</c:v>
                </c:pt>
                <c:pt idx="218">
                  <c:v>41858</c:v>
                </c:pt>
                <c:pt idx="219">
                  <c:v>41859</c:v>
                </c:pt>
                <c:pt idx="220">
                  <c:v>41860</c:v>
                </c:pt>
                <c:pt idx="221">
                  <c:v>41861</c:v>
                </c:pt>
                <c:pt idx="222">
                  <c:v>41862</c:v>
                </c:pt>
                <c:pt idx="223">
                  <c:v>41863</c:v>
                </c:pt>
                <c:pt idx="224">
                  <c:v>41864</c:v>
                </c:pt>
                <c:pt idx="225">
                  <c:v>41865</c:v>
                </c:pt>
                <c:pt idx="226">
                  <c:v>41866</c:v>
                </c:pt>
                <c:pt idx="227">
                  <c:v>41867</c:v>
                </c:pt>
                <c:pt idx="228">
                  <c:v>41868</c:v>
                </c:pt>
                <c:pt idx="229">
                  <c:v>41869</c:v>
                </c:pt>
                <c:pt idx="230">
                  <c:v>41870</c:v>
                </c:pt>
                <c:pt idx="231">
                  <c:v>41871</c:v>
                </c:pt>
                <c:pt idx="232">
                  <c:v>41872</c:v>
                </c:pt>
                <c:pt idx="233">
                  <c:v>41873</c:v>
                </c:pt>
                <c:pt idx="234">
                  <c:v>41874</c:v>
                </c:pt>
                <c:pt idx="235">
                  <c:v>41875</c:v>
                </c:pt>
                <c:pt idx="236">
                  <c:v>41876</c:v>
                </c:pt>
                <c:pt idx="237">
                  <c:v>41877</c:v>
                </c:pt>
                <c:pt idx="238">
                  <c:v>41878</c:v>
                </c:pt>
                <c:pt idx="239">
                  <c:v>41879</c:v>
                </c:pt>
                <c:pt idx="240">
                  <c:v>41880</c:v>
                </c:pt>
                <c:pt idx="241">
                  <c:v>41881</c:v>
                </c:pt>
                <c:pt idx="242">
                  <c:v>41882</c:v>
                </c:pt>
                <c:pt idx="243">
                  <c:v>41883</c:v>
                </c:pt>
                <c:pt idx="244">
                  <c:v>41884</c:v>
                </c:pt>
                <c:pt idx="245">
                  <c:v>41885</c:v>
                </c:pt>
                <c:pt idx="246">
                  <c:v>41886</c:v>
                </c:pt>
                <c:pt idx="247">
                  <c:v>41887</c:v>
                </c:pt>
                <c:pt idx="248">
                  <c:v>41888</c:v>
                </c:pt>
                <c:pt idx="249">
                  <c:v>41889</c:v>
                </c:pt>
                <c:pt idx="250">
                  <c:v>41890</c:v>
                </c:pt>
                <c:pt idx="251">
                  <c:v>41891</c:v>
                </c:pt>
                <c:pt idx="252">
                  <c:v>41892</c:v>
                </c:pt>
                <c:pt idx="253">
                  <c:v>41893</c:v>
                </c:pt>
                <c:pt idx="254">
                  <c:v>41894</c:v>
                </c:pt>
                <c:pt idx="255">
                  <c:v>41895</c:v>
                </c:pt>
                <c:pt idx="256">
                  <c:v>41896</c:v>
                </c:pt>
                <c:pt idx="257">
                  <c:v>41897</c:v>
                </c:pt>
                <c:pt idx="258">
                  <c:v>41898</c:v>
                </c:pt>
                <c:pt idx="259">
                  <c:v>41899</c:v>
                </c:pt>
                <c:pt idx="260">
                  <c:v>41900</c:v>
                </c:pt>
                <c:pt idx="261">
                  <c:v>41901</c:v>
                </c:pt>
                <c:pt idx="262">
                  <c:v>41902</c:v>
                </c:pt>
                <c:pt idx="263">
                  <c:v>41903</c:v>
                </c:pt>
                <c:pt idx="264">
                  <c:v>41904</c:v>
                </c:pt>
                <c:pt idx="265">
                  <c:v>41905</c:v>
                </c:pt>
                <c:pt idx="266">
                  <c:v>41906</c:v>
                </c:pt>
                <c:pt idx="267">
                  <c:v>41907</c:v>
                </c:pt>
                <c:pt idx="268">
                  <c:v>41908</c:v>
                </c:pt>
                <c:pt idx="269">
                  <c:v>41909</c:v>
                </c:pt>
                <c:pt idx="270">
                  <c:v>41910</c:v>
                </c:pt>
                <c:pt idx="271">
                  <c:v>41911</c:v>
                </c:pt>
                <c:pt idx="272">
                  <c:v>41912</c:v>
                </c:pt>
                <c:pt idx="273">
                  <c:v>41913</c:v>
                </c:pt>
                <c:pt idx="274">
                  <c:v>41914</c:v>
                </c:pt>
                <c:pt idx="275">
                  <c:v>41915</c:v>
                </c:pt>
                <c:pt idx="276">
                  <c:v>41916</c:v>
                </c:pt>
                <c:pt idx="277">
                  <c:v>41917</c:v>
                </c:pt>
                <c:pt idx="278">
                  <c:v>41918</c:v>
                </c:pt>
                <c:pt idx="279">
                  <c:v>41919</c:v>
                </c:pt>
                <c:pt idx="280">
                  <c:v>41920</c:v>
                </c:pt>
                <c:pt idx="281">
                  <c:v>41921</c:v>
                </c:pt>
                <c:pt idx="282">
                  <c:v>41922</c:v>
                </c:pt>
                <c:pt idx="283">
                  <c:v>41923</c:v>
                </c:pt>
                <c:pt idx="284">
                  <c:v>41924</c:v>
                </c:pt>
                <c:pt idx="285">
                  <c:v>41925</c:v>
                </c:pt>
                <c:pt idx="286">
                  <c:v>41926</c:v>
                </c:pt>
                <c:pt idx="287">
                  <c:v>41927</c:v>
                </c:pt>
                <c:pt idx="288">
                  <c:v>41928</c:v>
                </c:pt>
                <c:pt idx="289">
                  <c:v>41929</c:v>
                </c:pt>
                <c:pt idx="290">
                  <c:v>41930</c:v>
                </c:pt>
                <c:pt idx="291">
                  <c:v>41931</c:v>
                </c:pt>
                <c:pt idx="292">
                  <c:v>41932</c:v>
                </c:pt>
                <c:pt idx="293">
                  <c:v>41933</c:v>
                </c:pt>
                <c:pt idx="294">
                  <c:v>41934</c:v>
                </c:pt>
                <c:pt idx="295">
                  <c:v>41935</c:v>
                </c:pt>
                <c:pt idx="296">
                  <c:v>41936</c:v>
                </c:pt>
                <c:pt idx="297">
                  <c:v>41937</c:v>
                </c:pt>
                <c:pt idx="298">
                  <c:v>41938</c:v>
                </c:pt>
                <c:pt idx="299">
                  <c:v>41939</c:v>
                </c:pt>
                <c:pt idx="300">
                  <c:v>41940</c:v>
                </c:pt>
                <c:pt idx="301">
                  <c:v>41941</c:v>
                </c:pt>
                <c:pt idx="302">
                  <c:v>41942</c:v>
                </c:pt>
                <c:pt idx="303">
                  <c:v>41943</c:v>
                </c:pt>
                <c:pt idx="304">
                  <c:v>41944</c:v>
                </c:pt>
                <c:pt idx="305">
                  <c:v>41945</c:v>
                </c:pt>
                <c:pt idx="306">
                  <c:v>41946</c:v>
                </c:pt>
                <c:pt idx="307">
                  <c:v>41947</c:v>
                </c:pt>
                <c:pt idx="308">
                  <c:v>41948</c:v>
                </c:pt>
                <c:pt idx="309">
                  <c:v>41949</c:v>
                </c:pt>
                <c:pt idx="310">
                  <c:v>41950</c:v>
                </c:pt>
                <c:pt idx="311">
                  <c:v>41951</c:v>
                </c:pt>
                <c:pt idx="312">
                  <c:v>41952</c:v>
                </c:pt>
                <c:pt idx="313">
                  <c:v>41953</c:v>
                </c:pt>
                <c:pt idx="314">
                  <c:v>41954</c:v>
                </c:pt>
                <c:pt idx="315">
                  <c:v>41955</c:v>
                </c:pt>
                <c:pt idx="316">
                  <c:v>41956</c:v>
                </c:pt>
                <c:pt idx="317">
                  <c:v>41957</c:v>
                </c:pt>
                <c:pt idx="318">
                  <c:v>41958</c:v>
                </c:pt>
                <c:pt idx="319">
                  <c:v>41959</c:v>
                </c:pt>
                <c:pt idx="320">
                  <c:v>41960</c:v>
                </c:pt>
                <c:pt idx="321">
                  <c:v>41961</c:v>
                </c:pt>
                <c:pt idx="322">
                  <c:v>41962</c:v>
                </c:pt>
                <c:pt idx="323">
                  <c:v>41963</c:v>
                </c:pt>
                <c:pt idx="324">
                  <c:v>41964</c:v>
                </c:pt>
                <c:pt idx="325">
                  <c:v>41965</c:v>
                </c:pt>
                <c:pt idx="326">
                  <c:v>41966</c:v>
                </c:pt>
                <c:pt idx="327">
                  <c:v>41967</c:v>
                </c:pt>
                <c:pt idx="328">
                  <c:v>41968</c:v>
                </c:pt>
                <c:pt idx="329">
                  <c:v>41969</c:v>
                </c:pt>
                <c:pt idx="330">
                  <c:v>41970</c:v>
                </c:pt>
                <c:pt idx="331">
                  <c:v>41971</c:v>
                </c:pt>
                <c:pt idx="332">
                  <c:v>41972</c:v>
                </c:pt>
                <c:pt idx="333">
                  <c:v>41973</c:v>
                </c:pt>
                <c:pt idx="334">
                  <c:v>41974</c:v>
                </c:pt>
                <c:pt idx="335">
                  <c:v>41975</c:v>
                </c:pt>
                <c:pt idx="336">
                  <c:v>41976</c:v>
                </c:pt>
                <c:pt idx="337">
                  <c:v>41977</c:v>
                </c:pt>
                <c:pt idx="338">
                  <c:v>41978</c:v>
                </c:pt>
                <c:pt idx="339">
                  <c:v>41979</c:v>
                </c:pt>
                <c:pt idx="340">
                  <c:v>41980</c:v>
                </c:pt>
                <c:pt idx="341">
                  <c:v>41981</c:v>
                </c:pt>
                <c:pt idx="342">
                  <c:v>41982</c:v>
                </c:pt>
                <c:pt idx="343">
                  <c:v>41983</c:v>
                </c:pt>
                <c:pt idx="344">
                  <c:v>41984</c:v>
                </c:pt>
                <c:pt idx="345">
                  <c:v>41985</c:v>
                </c:pt>
                <c:pt idx="346">
                  <c:v>41986</c:v>
                </c:pt>
                <c:pt idx="347">
                  <c:v>41987</c:v>
                </c:pt>
                <c:pt idx="348">
                  <c:v>41988</c:v>
                </c:pt>
                <c:pt idx="349">
                  <c:v>41989</c:v>
                </c:pt>
                <c:pt idx="350">
                  <c:v>41990</c:v>
                </c:pt>
                <c:pt idx="351">
                  <c:v>41991</c:v>
                </c:pt>
                <c:pt idx="352">
                  <c:v>41992</c:v>
                </c:pt>
                <c:pt idx="353">
                  <c:v>41993</c:v>
                </c:pt>
                <c:pt idx="354">
                  <c:v>41994</c:v>
                </c:pt>
                <c:pt idx="355">
                  <c:v>41995</c:v>
                </c:pt>
                <c:pt idx="356">
                  <c:v>41996</c:v>
                </c:pt>
                <c:pt idx="357">
                  <c:v>41997</c:v>
                </c:pt>
                <c:pt idx="358">
                  <c:v>41998</c:v>
                </c:pt>
                <c:pt idx="359">
                  <c:v>41999</c:v>
                </c:pt>
                <c:pt idx="360">
                  <c:v>42000</c:v>
                </c:pt>
                <c:pt idx="361">
                  <c:v>42001</c:v>
                </c:pt>
                <c:pt idx="362">
                  <c:v>42002</c:v>
                </c:pt>
                <c:pt idx="363">
                  <c:v>42003</c:v>
                </c:pt>
                <c:pt idx="364">
                  <c:v>42004</c:v>
                </c:pt>
              </c:numCache>
            </c:numRef>
          </c:cat>
          <c:val>
            <c:numRef>
              <c:f>UlanDischarge!$L$3:$L$367</c:f>
              <c:numCache>
                <c:formatCode>###0.000;###0.000</c:formatCode>
                <c:ptCount val="365"/>
                <c:pt idx="0">
                  <c:v>5.6020000000000003</c:v>
                </c:pt>
                <c:pt idx="1">
                  <c:v>5.8650000000000002</c:v>
                </c:pt>
                <c:pt idx="2">
                  <c:v>5.56</c:v>
                </c:pt>
                <c:pt idx="3">
                  <c:v>5.5090000000000003</c:v>
                </c:pt>
                <c:pt idx="4">
                  <c:v>5.9530000000000003</c:v>
                </c:pt>
                <c:pt idx="5">
                  <c:v>5.1420000000000003</c:v>
                </c:pt>
                <c:pt idx="6">
                  <c:v>1.9059999999999999</c:v>
                </c:pt>
                <c:pt idx="7">
                  <c:v>0</c:v>
                </c:pt>
                <c:pt idx="8">
                  <c:v>7.9399999999999995</c:v>
                </c:pt>
                <c:pt idx="9">
                  <c:v>6.218</c:v>
                </c:pt>
                <c:pt idx="10">
                  <c:v>5.8719999999999999</c:v>
                </c:pt>
                <c:pt idx="11">
                  <c:v>5.8730000000000002</c:v>
                </c:pt>
                <c:pt idx="12">
                  <c:v>4.9189999999999996</c:v>
                </c:pt>
                <c:pt idx="13">
                  <c:v>11.975999999999999</c:v>
                </c:pt>
                <c:pt idx="14">
                  <c:v>12.752000000000001</c:v>
                </c:pt>
                <c:pt idx="15">
                  <c:v>13.931999999999999</c:v>
                </c:pt>
                <c:pt idx="16">
                  <c:v>13.641999999999999</c:v>
                </c:pt>
                <c:pt idx="17">
                  <c:v>13.568999999999999</c:v>
                </c:pt>
                <c:pt idx="18">
                  <c:v>9.9529999999999994</c:v>
                </c:pt>
                <c:pt idx="19">
                  <c:v>9.1180000000000003</c:v>
                </c:pt>
                <c:pt idx="20">
                  <c:v>13.333</c:v>
                </c:pt>
                <c:pt idx="21">
                  <c:v>11.407</c:v>
                </c:pt>
                <c:pt idx="22">
                  <c:v>11.649999999999999</c:v>
                </c:pt>
                <c:pt idx="23">
                  <c:v>11.977</c:v>
                </c:pt>
                <c:pt idx="24">
                  <c:v>10.022</c:v>
                </c:pt>
                <c:pt idx="25">
                  <c:v>10.079000000000001</c:v>
                </c:pt>
                <c:pt idx="26">
                  <c:v>10.135999999999999</c:v>
                </c:pt>
                <c:pt idx="27">
                  <c:v>14.478000000000002</c:v>
                </c:pt>
                <c:pt idx="28">
                  <c:v>8.7880000000000003</c:v>
                </c:pt>
                <c:pt idx="29">
                  <c:v>8.8490000000000002</c:v>
                </c:pt>
                <c:pt idx="30">
                  <c:v>9.2289999999999992</c:v>
                </c:pt>
                <c:pt idx="31">
                  <c:v>5.569</c:v>
                </c:pt>
                <c:pt idx="32">
                  <c:v>10.059999999999999</c:v>
                </c:pt>
                <c:pt idx="33">
                  <c:v>4.5439999999999996</c:v>
                </c:pt>
                <c:pt idx="34">
                  <c:v>1.016</c:v>
                </c:pt>
                <c:pt idx="35">
                  <c:v>8.8629999999999995</c:v>
                </c:pt>
                <c:pt idx="36">
                  <c:v>11.527000000000001</c:v>
                </c:pt>
                <c:pt idx="37">
                  <c:v>11.298</c:v>
                </c:pt>
                <c:pt idx="38">
                  <c:v>11.219999999999999</c:v>
                </c:pt>
                <c:pt idx="39">
                  <c:v>9.8810000000000002</c:v>
                </c:pt>
                <c:pt idx="40">
                  <c:v>8.6490000000000009</c:v>
                </c:pt>
                <c:pt idx="41">
                  <c:v>8.7160000000000011</c:v>
                </c:pt>
                <c:pt idx="42">
                  <c:v>9.3180000000000014</c:v>
                </c:pt>
                <c:pt idx="43">
                  <c:v>8.9030000000000005</c:v>
                </c:pt>
                <c:pt idx="44">
                  <c:v>9.1630000000000003</c:v>
                </c:pt>
                <c:pt idx="45">
                  <c:v>5.0449999999999999</c:v>
                </c:pt>
                <c:pt idx="46">
                  <c:v>4.45</c:v>
                </c:pt>
                <c:pt idx="47">
                  <c:v>6.8130000000000006</c:v>
                </c:pt>
                <c:pt idx="48">
                  <c:v>7.7940000000000005</c:v>
                </c:pt>
                <c:pt idx="49">
                  <c:v>9.6810000000000009</c:v>
                </c:pt>
                <c:pt idx="50">
                  <c:v>10.210999999999999</c:v>
                </c:pt>
                <c:pt idx="51">
                  <c:v>13.05</c:v>
                </c:pt>
                <c:pt idx="52">
                  <c:v>12.532</c:v>
                </c:pt>
                <c:pt idx="53">
                  <c:v>12.722999999999999</c:v>
                </c:pt>
                <c:pt idx="54">
                  <c:v>11.655999999999999</c:v>
                </c:pt>
                <c:pt idx="55">
                  <c:v>11.712</c:v>
                </c:pt>
                <c:pt idx="56">
                  <c:v>9.8529999999999998</c:v>
                </c:pt>
                <c:pt idx="57">
                  <c:v>10.315999999999999</c:v>
                </c:pt>
                <c:pt idx="58">
                  <c:v>9.02</c:v>
                </c:pt>
                <c:pt idx="59">
                  <c:v>10.132</c:v>
                </c:pt>
                <c:pt idx="60">
                  <c:v>10.065999999999999</c:v>
                </c:pt>
                <c:pt idx="61">
                  <c:v>9.5129999999999999</c:v>
                </c:pt>
                <c:pt idx="62">
                  <c:v>9.2669999999999995</c:v>
                </c:pt>
                <c:pt idx="63">
                  <c:v>9.41</c:v>
                </c:pt>
                <c:pt idx="64">
                  <c:v>9.4609999999999985</c:v>
                </c:pt>
                <c:pt idx="65">
                  <c:v>9.8330000000000002</c:v>
                </c:pt>
                <c:pt idx="66">
                  <c:v>7.9550000000000001</c:v>
                </c:pt>
                <c:pt idx="67">
                  <c:v>7.0839999999999996</c:v>
                </c:pt>
                <c:pt idx="68">
                  <c:v>3.85</c:v>
                </c:pt>
                <c:pt idx="69">
                  <c:v>0.63400000000000001</c:v>
                </c:pt>
                <c:pt idx="70">
                  <c:v>8.9080000000000013</c:v>
                </c:pt>
                <c:pt idx="71">
                  <c:v>4.0309999999999997</c:v>
                </c:pt>
                <c:pt idx="72">
                  <c:v>4.2590000000000003</c:v>
                </c:pt>
                <c:pt idx="73">
                  <c:v>4.1340000000000003</c:v>
                </c:pt>
                <c:pt idx="74">
                  <c:v>4.6109999999999998</c:v>
                </c:pt>
                <c:pt idx="75">
                  <c:v>7.2149999999999999</c:v>
                </c:pt>
                <c:pt idx="76">
                  <c:v>7.0449999999999999</c:v>
                </c:pt>
                <c:pt idx="77">
                  <c:v>7.4649999999999999</c:v>
                </c:pt>
                <c:pt idx="78">
                  <c:v>7.4870000000000001</c:v>
                </c:pt>
                <c:pt idx="79">
                  <c:v>7.5380000000000003</c:v>
                </c:pt>
                <c:pt idx="80">
                  <c:v>8.93</c:v>
                </c:pt>
                <c:pt idx="81">
                  <c:v>9.2899999999999991</c:v>
                </c:pt>
                <c:pt idx="82">
                  <c:v>9.1750000000000007</c:v>
                </c:pt>
                <c:pt idx="83">
                  <c:v>6.8040000000000003</c:v>
                </c:pt>
                <c:pt idx="84">
                  <c:v>8.0589999999999993</c:v>
                </c:pt>
                <c:pt idx="85">
                  <c:v>8.6080000000000005</c:v>
                </c:pt>
                <c:pt idx="86">
                  <c:v>7.8460000000000001</c:v>
                </c:pt>
                <c:pt idx="87">
                  <c:v>8.1679999999999993</c:v>
                </c:pt>
                <c:pt idx="88">
                  <c:v>8.07</c:v>
                </c:pt>
                <c:pt idx="89">
                  <c:v>7.1639999999999997</c:v>
                </c:pt>
                <c:pt idx="90">
                  <c:v>7.2170000000000005</c:v>
                </c:pt>
                <c:pt idx="91">
                  <c:v>7.9960000000000004</c:v>
                </c:pt>
                <c:pt idx="92">
                  <c:v>8.4290000000000003</c:v>
                </c:pt>
                <c:pt idx="93">
                  <c:v>8.6159999999999997</c:v>
                </c:pt>
                <c:pt idx="94">
                  <c:v>8.8689999999999998</c:v>
                </c:pt>
                <c:pt idx="95">
                  <c:v>9.0519999999999996</c:v>
                </c:pt>
                <c:pt idx="96">
                  <c:v>7.0819999999999999</c:v>
                </c:pt>
                <c:pt idx="97">
                  <c:v>7.4689999999999994</c:v>
                </c:pt>
                <c:pt idx="98">
                  <c:v>7.4329999999999998</c:v>
                </c:pt>
                <c:pt idx="99">
                  <c:v>7.7139999999999995</c:v>
                </c:pt>
                <c:pt idx="100">
                  <c:v>7.4550000000000001</c:v>
                </c:pt>
                <c:pt idx="101">
                  <c:v>5.0640000000000001</c:v>
                </c:pt>
                <c:pt idx="102">
                  <c:v>4.5789999999999997</c:v>
                </c:pt>
                <c:pt idx="103">
                  <c:v>4.1509999999999998</c:v>
                </c:pt>
                <c:pt idx="104">
                  <c:v>6.7080000000000002</c:v>
                </c:pt>
                <c:pt idx="105">
                  <c:v>10.649000000000001</c:v>
                </c:pt>
                <c:pt idx="106">
                  <c:v>10.67</c:v>
                </c:pt>
                <c:pt idx="107">
                  <c:v>11.149000000000001</c:v>
                </c:pt>
                <c:pt idx="108">
                  <c:v>10.725</c:v>
                </c:pt>
                <c:pt idx="109">
                  <c:v>10.774999999999999</c:v>
                </c:pt>
                <c:pt idx="110">
                  <c:v>10.286000000000001</c:v>
                </c:pt>
                <c:pt idx="111">
                  <c:v>6.1609999999999996</c:v>
                </c:pt>
                <c:pt idx="112">
                  <c:v>8.9429999999999996</c:v>
                </c:pt>
                <c:pt idx="113">
                  <c:v>10.376999999999999</c:v>
                </c:pt>
                <c:pt idx="114">
                  <c:v>11.317</c:v>
                </c:pt>
                <c:pt idx="115">
                  <c:v>10.468</c:v>
                </c:pt>
                <c:pt idx="116">
                  <c:v>11.021000000000001</c:v>
                </c:pt>
                <c:pt idx="117">
                  <c:v>7.6260000000000003</c:v>
                </c:pt>
                <c:pt idx="118">
                  <c:v>9.7140000000000004</c:v>
                </c:pt>
                <c:pt idx="119">
                  <c:v>9.9919999999999991</c:v>
                </c:pt>
                <c:pt idx="120">
                  <c:v>2.1909999999999998</c:v>
                </c:pt>
                <c:pt idx="121">
                  <c:v>7.4020000000000001</c:v>
                </c:pt>
                <c:pt idx="122">
                  <c:v>7.6050000000000004</c:v>
                </c:pt>
                <c:pt idx="123">
                  <c:v>4.6219999999999999</c:v>
                </c:pt>
                <c:pt idx="124">
                  <c:v>7.1940000000000008</c:v>
                </c:pt>
                <c:pt idx="125">
                  <c:v>6.1660000000000004</c:v>
                </c:pt>
                <c:pt idx="126">
                  <c:v>6.7899999999999991</c:v>
                </c:pt>
                <c:pt idx="127">
                  <c:v>7.6639999999999997</c:v>
                </c:pt>
                <c:pt idx="128">
                  <c:v>9.6389999999999993</c:v>
                </c:pt>
                <c:pt idx="129">
                  <c:v>8.766</c:v>
                </c:pt>
                <c:pt idx="130">
                  <c:v>8.4640000000000004</c:v>
                </c:pt>
                <c:pt idx="131">
                  <c:v>7.48</c:v>
                </c:pt>
                <c:pt idx="132">
                  <c:v>2.6139999999999999</c:v>
                </c:pt>
                <c:pt idx="133">
                  <c:v>1.58</c:v>
                </c:pt>
                <c:pt idx="134">
                  <c:v>2.5670000000000002</c:v>
                </c:pt>
                <c:pt idx="135">
                  <c:v>4.0359999999999996</c:v>
                </c:pt>
                <c:pt idx="136">
                  <c:v>3.6019999999999999</c:v>
                </c:pt>
                <c:pt idx="137">
                  <c:v>2.605</c:v>
                </c:pt>
                <c:pt idx="138">
                  <c:v>3.4459999999999997</c:v>
                </c:pt>
                <c:pt idx="139">
                  <c:v>4.2350000000000003</c:v>
                </c:pt>
                <c:pt idx="140">
                  <c:v>6.21</c:v>
                </c:pt>
                <c:pt idx="141">
                  <c:v>6.4399999999999995</c:v>
                </c:pt>
                <c:pt idx="142">
                  <c:v>6.6930000000000005</c:v>
                </c:pt>
                <c:pt idx="143">
                  <c:v>8.3849999999999998</c:v>
                </c:pt>
                <c:pt idx="144">
                  <c:v>10.547000000000001</c:v>
                </c:pt>
                <c:pt idx="145">
                  <c:v>13.943999999999999</c:v>
                </c:pt>
                <c:pt idx="146">
                  <c:v>5.4749999999999996</c:v>
                </c:pt>
                <c:pt idx="147">
                  <c:v>3.1739999999999999</c:v>
                </c:pt>
                <c:pt idx="148">
                  <c:v>2.8639999999999999</c:v>
                </c:pt>
                <c:pt idx="149">
                  <c:v>6.1229999999999993</c:v>
                </c:pt>
                <c:pt idx="150">
                  <c:v>7.7159999999999993</c:v>
                </c:pt>
                <c:pt idx="151">
                  <c:v>12.542999999999999</c:v>
                </c:pt>
                <c:pt idx="152">
                  <c:v>7.3970000000000002</c:v>
                </c:pt>
                <c:pt idx="153">
                  <c:v>6.9489999999999998</c:v>
                </c:pt>
                <c:pt idx="154">
                  <c:v>6.2629999999999999</c:v>
                </c:pt>
                <c:pt idx="155">
                  <c:v>5.8520000000000003</c:v>
                </c:pt>
                <c:pt idx="156">
                  <c:v>7.0280000000000005</c:v>
                </c:pt>
                <c:pt idx="157">
                  <c:v>3.3130000000000002</c:v>
                </c:pt>
                <c:pt idx="158">
                  <c:v>3.3130000000000002</c:v>
                </c:pt>
                <c:pt idx="159">
                  <c:v>4.67</c:v>
                </c:pt>
                <c:pt idx="160">
                  <c:v>1.6579999999999999</c:v>
                </c:pt>
                <c:pt idx="161">
                  <c:v>0</c:v>
                </c:pt>
                <c:pt idx="162">
                  <c:v>4.6369999999999996</c:v>
                </c:pt>
                <c:pt idx="163">
                  <c:v>2.6320000000000001</c:v>
                </c:pt>
                <c:pt idx="164">
                  <c:v>3.1480000000000001</c:v>
                </c:pt>
                <c:pt idx="165">
                  <c:v>2.7309999999999999</c:v>
                </c:pt>
                <c:pt idx="166">
                  <c:v>2.544</c:v>
                </c:pt>
                <c:pt idx="167">
                  <c:v>2.9420000000000002</c:v>
                </c:pt>
                <c:pt idx="168">
                  <c:v>2.3879999999999999</c:v>
                </c:pt>
                <c:pt idx="169">
                  <c:v>2.6589999999999998</c:v>
                </c:pt>
                <c:pt idx="170">
                  <c:v>3.16</c:v>
                </c:pt>
                <c:pt idx="171">
                  <c:v>3.16</c:v>
                </c:pt>
                <c:pt idx="172">
                  <c:v>3.16</c:v>
                </c:pt>
                <c:pt idx="173">
                  <c:v>11.362</c:v>
                </c:pt>
                <c:pt idx="174">
                  <c:v>6.1539999999999999</c:v>
                </c:pt>
                <c:pt idx="175">
                  <c:v>5.4209999999999994</c:v>
                </c:pt>
                <c:pt idx="176">
                  <c:v>5.7799999999999994</c:v>
                </c:pt>
                <c:pt idx="177">
                  <c:v>5.7360000000000007</c:v>
                </c:pt>
                <c:pt idx="178">
                  <c:v>5.9459999999999997</c:v>
                </c:pt>
                <c:pt idx="179">
                  <c:v>6.1859999999999999</c:v>
                </c:pt>
                <c:pt idx="180">
                  <c:v>8.0060000000000002</c:v>
                </c:pt>
                <c:pt idx="181">
                  <c:v>7.3719999999999999</c:v>
                </c:pt>
                <c:pt idx="182">
                  <c:v>11.510000000000002</c:v>
                </c:pt>
                <c:pt idx="183">
                  <c:v>13.454999999999998</c:v>
                </c:pt>
                <c:pt idx="184">
                  <c:v>12.625</c:v>
                </c:pt>
                <c:pt idx="185">
                  <c:v>12.865</c:v>
                </c:pt>
                <c:pt idx="186">
                  <c:v>10.276</c:v>
                </c:pt>
                <c:pt idx="187">
                  <c:v>8.4459999999999997</c:v>
                </c:pt>
                <c:pt idx="188">
                  <c:v>10.241</c:v>
                </c:pt>
                <c:pt idx="189">
                  <c:v>10.039</c:v>
                </c:pt>
                <c:pt idx="190">
                  <c:v>13.548</c:v>
                </c:pt>
                <c:pt idx="191">
                  <c:v>9.782</c:v>
                </c:pt>
                <c:pt idx="192">
                  <c:v>11.722999999999999</c:v>
                </c:pt>
                <c:pt idx="193">
                  <c:v>16.013999999999999</c:v>
                </c:pt>
                <c:pt idx="194">
                  <c:v>13.249000000000001</c:v>
                </c:pt>
                <c:pt idx="195">
                  <c:v>12.968</c:v>
                </c:pt>
                <c:pt idx="196">
                  <c:v>13.431000000000001</c:v>
                </c:pt>
                <c:pt idx="197">
                  <c:v>10.356999999999999</c:v>
                </c:pt>
                <c:pt idx="198">
                  <c:v>10.427</c:v>
                </c:pt>
                <c:pt idx="199">
                  <c:v>3.92</c:v>
                </c:pt>
                <c:pt idx="200">
                  <c:v>4.0119999999999996</c:v>
                </c:pt>
                <c:pt idx="201">
                  <c:v>7.508</c:v>
                </c:pt>
                <c:pt idx="202">
                  <c:v>7.9860000000000007</c:v>
                </c:pt>
                <c:pt idx="203">
                  <c:v>7.8879999999999999</c:v>
                </c:pt>
                <c:pt idx="204">
                  <c:v>8.0590000000000011</c:v>
                </c:pt>
                <c:pt idx="205">
                  <c:v>6.32</c:v>
                </c:pt>
                <c:pt idx="206">
                  <c:v>7.8789999999999996</c:v>
                </c:pt>
                <c:pt idx="207">
                  <c:v>7.8549999999999995</c:v>
                </c:pt>
                <c:pt idx="208">
                  <c:v>13.465999999999999</c:v>
                </c:pt>
                <c:pt idx="209">
                  <c:v>9.6009999999999991</c:v>
                </c:pt>
                <c:pt idx="210">
                  <c:v>9.5359999999999996</c:v>
                </c:pt>
                <c:pt idx="211">
                  <c:v>10.743</c:v>
                </c:pt>
                <c:pt idx="212">
                  <c:v>13.779</c:v>
                </c:pt>
                <c:pt idx="213">
                  <c:v>13.844000000000001</c:v>
                </c:pt>
                <c:pt idx="214">
                  <c:v>18.234999999999999</c:v>
                </c:pt>
                <c:pt idx="215">
                  <c:v>9.7620000000000005</c:v>
                </c:pt>
                <c:pt idx="216">
                  <c:v>12.737</c:v>
                </c:pt>
                <c:pt idx="217">
                  <c:v>12.574999999999999</c:v>
                </c:pt>
                <c:pt idx="218">
                  <c:v>13.134</c:v>
                </c:pt>
                <c:pt idx="219">
                  <c:v>13.865</c:v>
                </c:pt>
                <c:pt idx="220">
                  <c:v>13.959</c:v>
                </c:pt>
                <c:pt idx="221">
                  <c:v>13.904999999999999</c:v>
                </c:pt>
                <c:pt idx="222">
                  <c:v>17.22</c:v>
                </c:pt>
                <c:pt idx="223">
                  <c:v>10.519</c:v>
                </c:pt>
                <c:pt idx="224">
                  <c:v>12.884</c:v>
                </c:pt>
                <c:pt idx="225">
                  <c:v>12.792999999999999</c:v>
                </c:pt>
                <c:pt idx="226">
                  <c:v>13.568</c:v>
                </c:pt>
                <c:pt idx="227">
                  <c:v>13.491999999999999</c:v>
                </c:pt>
                <c:pt idx="228">
                  <c:v>13.093</c:v>
                </c:pt>
                <c:pt idx="229">
                  <c:v>10.821</c:v>
                </c:pt>
                <c:pt idx="230">
                  <c:v>10.494</c:v>
                </c:pt>
                <c:pt idx="231">
                  <c:v>10.441000000000001</c:v>
                </c:pt>
                <c:pt idx="232">
                  <c:v>13.404999999999999</c:v>
                </c:pt>
                <c:pt idx="233">
                  <c:v>12.61</c:v>
                </c:pt>
                <c:pt idx="234">
                  <c:v>12.503</c:v>
                </c:pt>
                <c:pt idx="235">
                  <c:v>12.812999999999999</c:v>
                </c:pt>
                <c:pt idx="236">
                  <c:v>13.099</c:v>
                </c:pt>
                <c:pt idx="237">
                  <c:v>12.761000000000001</c:v>
                </c:pt>
                <c:pt idx="238">
                  <c:v>12.811999999999999</c:v>
                </c:pt>
                <c:pt idx="239">
                  <c:v>12.763999999999999</c:v>
                </c:pt>
                <c:pt idx="240">
                  <c:v>16.908000000000001</c:v>
                </c:pt>
                <c:pt idx="241">
                  <c:v>14.238</c:v>
                </c:pt>
                <c:pt idx="242">
                  <c:v>14.398</c:v>
                </c:pt>
                <c:pt idx="243">
                  <c:v>10.675000000000001</c:v>
                </c:pt>
                <c:pt idx="244">
                  <c:v>6.3049999999999997</c:v>
                </c:pt>
                <c:pt idx="245">
                  <c:v>10.686999999999999</c:v>
                </c:pt>
                <c:pt idx="246">
                  <c:v>12.166</c:v>
                </c:pt>
                <c:pt idx="247">
                  <c:v>12.61</c:v>
                </c:pt>
                <c:pt idx="248">
                  <c:v>12.328999999999999</c:v>
                </c:pt>
                <c:pt idx="249">
                  <c:v>12.183</c:v>
                </c:pt>
                <c:pt idx="250">
                  <c:v>12.619</c:v>
                </c:pt>
                <c:pt idx="251">
                  <c:v>14.653</c:v>
                </c:pt>
                <c:pt idx="252">
                  <c:v>13.808</c:v>
                </c:pt>
                <c:pt idx="253">
                  <c:v>14.068999999999999</c:v>
                </c:pt>
                <c:pt idx="254">
                  <c:v>15.456</c:v>
                </c:pt>
                <c:pt idx="255">
                  <c:v>11.882999999999999</c:v>
                </c:pt>
                <c:pt idx="256">
                  <c:v>12.137</c:v>
                </c:pt>
                <c:pt idx="257">
                  <c:v>8.1240000000000006</c:v>
                </c:pt>
                <c:pt idx="258">
                  <c:v>2.2549999999999999</c:v>
                </c:pt>
                <c:pt idx="259">
                  <c:v>2.573</c:v>
                </c:pt>
                <c:pt idx="260">
                  <c:v>4.7889999999999997</c:v>
                </c:pt>
                <c:pt idx="261">
                  <c:v>14.902000000000001</c:v>
                </c:pt>
                <c:pt idx="262">
                  <c:v>16.451000000000001</c:v>
                </c:pt>
                <c:pt idx="263">
                  <c:v>16.253</c:v>
                </c:pt>
                <c:pt idx="264">
                  <c:v>13.658999999999999</c:v>
                </c:pt>
                <c:pt idx="265">
                  <c:v>7.4950000000000001</c:v>
                </c:pt>
                <c:pt idx="266">
                  <c:v>12.093</c:v>
                </c:pt>
                <c:pt idx="267">
                  <c:v>12.619</c:v>
                </c:pt>
                <c:pt idx="268">
                  <c:v>12.216999999999999</c:v>
                </c:pt>
                <c:pt idx="269">
                  <c:v>6.6009999999999991</c:v>
                </c:pt>
                <c:pt idx="270">
                  <c:v>16.103999999999999</c:v>
                </c:pt>
                <c:pt idx="271">
                  <c:v>16.622</c:v>
                </c:pt>
                <c:pt idx="272">
                  <c:v>14.986999999999998</c:v>
                </c:pt>
                <c:pt idx="273">
                  <c:v>11.808</c:v>
                </c:pt>
                <c:pt idx="274">
                  <c:v>12.516</c:v>
                </c:pt>
                <c:pt idx="275">
                  <c:v>13.771000000000001</c:v>
                </c:pt>
                <c:pt idx="276">
                  <c:v>5.9870000000000001</c:v>
                </c:pt>
                <c:pt idx="277">
                  <c:v>13.178000000000001</c:v>
                </c:pt>
                <c:pt idx="278">
                  <c:v>12.182</c:v>
                </c:pt>
                <c:pt idx="279">
                  <c:v>11.522</c:v>
                </c:pt>
                <c:pt idx="280">
                  <c:v>10.318</c:v>
                </c:pt>
                <c:pt idx="281">
                  <c:v>10.574999999999999</c:v>
                </c:pt>
                <c:pt idx="282">
                  <c:v>11.689</c:v>
                </c:pt>
                <c:pt idx="283">
                  <c:v>13.121</c:v>
                </c:pt>
                <c:pt idx="284">
                  <c:v>12.774000000000001</c:v>
                </c:pt>
                <c:pt idx="285">
                  <c:v>8.3979999999999997</c:v>
                </c:pt>
                <c:pt idx="286">
                  <c:v>8.8960000000000008</c:v>
                </c:pt>
                <c:pt idx="287">
                  <c:v>1.667</c:v>
                </c:pt>
                <c:pt idx="288">
                  <c:v>4.734</c:v>
                </c:pt>
                <c:pt idx="289">
                  <c:v>3.2119999999999997</c:v>
                </c:pt>
                <c:pt idx="290">
                  <c:v>2.948</c:v>
                </c:pt>
                <c:pt idx="291">
                  <c:v>2.7349999999999999</c:v>
                </c:pt>
                <c:pt idx="292">
                  <c:v>2.7639999999999998</c:v>
                </c:pt>
                <c:pt idx="293">
                  <c:v>3.6</c:v>
                </c:pt>
                <c:pt idx="294">
                  <c:v>6.6240000000000006</c:v>
                </c:pt>
                <c:pt idx="295">
                  <c:v>8.2889999999999997</c:v>
                </c:pt>
                <c:pt idx="296">
                  <c:v>6.5980000000000008</c:v>
                </c:pt>
                <c:pt idx="297">
                  <c:v>7.6829999999999998</c:v>
                </c:pt>
                <c:pt idx="298">
                  <c:v>9.2319999999999993</c:v>
                </c:pt>
                <c:pt idx="299">
                  <c:v>6.6890000000000001</c:v>
                </c:pt>
                <c:pt idx="300">
                  <c:v>5.4779999999999998</c:v>
                </c:pt>
                <c:pt idx="301">
                  <c:v>9.4990000000000006</c:v>
                </c:pt>
                <c:pt idx="302">
                  <c:v>12.202</c:v>
                </c:pt>
                <c:pt idx="303">
                  <c:v>19.507000000000001</c:v>
                </c:pt>
                <c:pt idx="304">
                  <c:v>8.9269999999999996</c:v>
                </c:pt>
                <c:pt idx="305">
                  <c:v>14.414</c:v>
                </c:pt>
                <c:pt idx="306">
                  <c:v>16.361999999999998</c:v>
                </c:pt>
                <c:pt idx="307">
                  <c:v>7.7940000000000005</c:v>
                </c:pt>
                <c:pt idx="308">
                  <c:v>6.1050000000000004</c:v>
                </c:pt>
                <c:pt idx="309">
                  <c:v>14.678000000000001</c:v>
                </c:pt>
                <c:pt idx="310">
                  <c:v>17.516999999999999</c:v>
                </c:pt>
                <c:pt idx="311">
                  <c:v>17.18</c:v>
                </c:pt>
                <c:pt idx="312">
                  <c:v>19.596</c:v>
                </c:pt>
                <c:pt idx="313">
                  <c:v>18.853999999999999</c:v>
                </c:pt>
                <c:pt idx="314">
                  <c:v>17.779</c:v>
                </c:pt>
                <c:pt idx="315">
                  <c:v>17.506999999999998</c:v>
                </c:pt>
                <c:pt idx="316">
                  <c:v>13.556000000000001</c:v>
                </c:pt>
                <c:pt idx="317">
                  <c:v>20.937999999999999</c:v>
                </c:pt>
                <c:pt idx="318">
                  <c:v>16.681000000000001</c:v>
                </c:pt>
                <c:pt idx="319">
                  <c:v>11.073</c:v>
                </c:pt>
                <c:pt idx="320">
                  <c:v>15.297000000000001</c:v>
                </c:pt>
                <c:pt idx="321">
                  <c:v>16.046999999999997</c:v>
                </c:pt>
                <c:pt idx="322">
                  <c:v>14.196999999999999</c:v>
                </c:pt>
                <c:pt idx="323">
                  <c:v>23.530999999999999</c:v>
                </c:pt>
                <c:pt idx="324">
                  <c:v>13.896000000000001</c:v>
                </c:pt>
                <c:pt idx="325">
                  <c:v>14.077999999999999</c:v>
                </c:pt>
                <c:pt idx="326">
                  <c:v>0</c:v>
                </c:pt>
                <c:pt idx="327">
                  <c:v>0</c:v>
                </c:pt>
                <c:pt idx="328">
                  <c:v>13.684000000000001</c:v>
                </c:pt>
                <c:pt idx="329">
                  <c:v>11.872999999999999</c:v>
                </c:pt>
                <c:pt idx="330">
                  <c:v>18.248999999999999</c:v>
                </c:pt>
                <c:pt idx="331">
                  <c:v>15.649000000000001</c:v>
                </c:pt>
                <c:pt idx="332">
                  <c:v>23.201000000000001</c:v>
                </c:pt>
                <c:pt idx="333">
                  <c:v>20.099</c:v>
                </c:pt>
                <c:pt idx="334">
                  <c:v>23.740000000000002</c:v>
                </c:pt>
                <c:pt idx="335">
                  <c:v>21.572000000000003</c:v>
                </c:pt>
                <c:pt idx="336">
                  <c:v>22.707999999999998</c:v>
                </c:pt>
                <c:pt idx="337">
                  <c:v>22.173000000000002</c:v>
                </c:pt>
                <c:pt idx="338">
                  <c:v>21.75</c:v>
                </c:pt>
                <c:pt idx="339">
                  <c:v>20.638999999999999</c:v>
                </c:pt>
                <c:pt idx="340">
                  <c:v>21.61</c:v>
                </c:pt>
                <c:pt idx="341">
                  <c:v>22.533999999999999</c:v>
                </c:pt>
                <c:pt idx="342">
                  <c:v>18.779</c:v>
                </c:pt>
                <c:pt idx="343">
                  <c:v>21.658000000000001</c:v>
                </c:pt>
                <c:pt idx="344">
                  <c:v>10.193</c:v>
                </c:pt>
                <c:pt idx="345">
                  <c:v>21.79</c:v>
                </c:pt>
                <c:pt idx="346">
                  <c:v>22.126000000000001</c:v>
                </c:pt>
                <c:pt idx="347">
                  <c:v>19.938000000000002</c:v>
                </c:pt>
                <c:pt idx="348">
                  <c:v>22.246000000000002</c:v>
                </c:pt>
                <c:pt idx="349">
                  <c:v>23.809000000000001</c:v>
                </c:pt>
                <c:pt idx="350">
                  <c:v>23.731000000000002</c:v>
                </c:pt>
                <c:pt idx="351">
                  <c:v>17.033999999999999</c:v>
                </c:pt>
                <c:pt idx="352">
                  <c:v>27.295000000000002</c:v>
                </c:pt>
                <c:pt idx="353">
                  <c:v>24.253999999999998</c:v>
                </c:pt>
                <c:pt idx="354">
                  <c:v>27.785000000000004</c:v>
                </c:pt>
                <c:pt idx="355">
                  <c:v>18.776000000000003</c:v>
                </c:pt>
                <c:pt idx="356">
                  <c:v>16.959</c:v>
                </c:pt>
                <c:pt idx="357">
                  <c:v>23.399000000000001</c:v>
                </c:pt>
                <c:pt idx="358">
                  <c:v>27.006</c:v>
                </c:pt>
                <c:pt idx="359">
                  <c:v>27.137999999999998</c:v>
                </c:pt>
                <c:pt idx="360">
                  <c:v>27.085999999999999</c:v>
                </c:pt>
                <c:pt idx="361">
                  <c:v>27.027000000000001</c:v>
                </c:pt>
                <c:pt idx="362">
                  <c:v>25.158000000000001</c:v>
                </c:pt>
                <c:pt idx="363">
                  <c:v>27.648</c:v>
                </c:pt>
                <c:pt idx="364">
                  <c:v>27.741999999999997</c:v>
                </c:pt>
              </c:numCache>
            </c:numRef>
          </c:val>
          <c:smooth val="0"/>
        </c:ser>
        <c:dLbls>
          <c:showLegendKey val="0"/>
          <c:showVal val="0"/>
          <c:showCatName val="0"/>
          <c:showSerName val="0"/>
          <c:showPercent val="0"/>
          <c:showBubbleSize val="0"/>
        </c:dLbls>
        <c:marker val="1"/>
        <c:smooth val="0"/>
        <c:axId val="37096064"/>
        <c:axId val="37130624"/>
      </c:lineChart>
      <c:dateAx>
        <c:axId val="37096064"/>
        <c:scaling>
          <c:orientation val="minMax"/>
        </c:scaling>
        <c:delete val="0"/>
        <c:axPos val="b"/>
        <c:numFmt formatCode="mmm" sourceLinked="0"/>
        <c:majorTickMark val="cross"/>
        <c:minorTickMark val="none"/>
        <c:tickLblPos val="nextTo"/>
        <c:crossAx val="37130624"/>
        <c:crosses val="autoZero"/>
        <c:auto val="1"/>
        <c:lblOffset val="100"/>
        <c:baseTimeUnit val="days"/>
        <c:majorUnit val="30"/>
        <c:majorTimeUnit val="days"/>
      </c:dateAx>
      <c:valAx>
        <c:axId val="37130624"/>
        <c:scaling>
          <c:orientation val="minMax"/>
          <c:max val="35"/>
        </c:scaling>
        <c:delete val="0"/>
        <c:axPos val="l"/>
        <c:title>
          <c:tx>
            <c:rich>
              <a:bodyPr rot="-5400000" vert="horz"/>
              <a:lstStyle/>
              <a:p>
                <a:pPr>
                  <a:defRPr/>
                </a:pPr>
                <a:r>
                  <a:rPr lang="en-US"/>
                  <a:t>Daily Flow (ML/D)</a:t>
                </a:r>
              </a:p>
            </c:rich>
          </c:tx>
          <c:layout/>
          <c:overlay val="0"/>
        </c:title>
        <c:numFmt formatCode="#,##0" sourceLinked="0"/>
        <c:majorTickMark val="out"/>
        <c:minorTickMark val="none"/>
        <c:tickLblPos val="nextTo"/>
        <c:crossAx val="37096064"/>
        <c:crossesAt val="41640"/>
        <c:crossBetween val="midCat"/>
      </c:valAx>
      <c:spPr>
        <a:noFill/>
        <a:ln w="25400">
          <a:noFill/>
        </a:ln>
      </c:spPr>
    </c:plotArea>
    <c:legend>
      <c:legendPos val="t"/>
      <c:layout>
        <c:manualLayout>
          <c:xMode val="edge"/>
          <c:yMode val="edge"/>
          <c:x val="9.7896546279522892E-2"/>
          <c:y val="6.2449543935702428E-2"/>
          <c:w val="0.66343996519906634"/>
          <c:h val="0.21926251073730443"/>
        </c:manualLayout>
      </c:layout>
      <c:overlay val="0"/>
      <c:txPr>
        <a:bodyPr/>
        <a:lstStyle/>
        <a:p>
          <a:pPr>
            <a:defRPr sz="1800" b="1">
              <a:latin typeface="+mn-lt"/>
            </a:defRPr>
          </a:pPr>
          <a:endParaRPr lang="en-US"/>
        </a:p>
      </c:txPr>
    </c:legend>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350622634087205E-2"/>
          <c:y val="6.5923502983179741E-2"/>
          <c:w val="0.85668990393399846"/>
          <c:h val="0.85347917036686205"/>
        </c:manualLayout>
      </c:layout>
      <c:lineChart>
        <c:grouping val="standard"/>
        <c:varyColors val="0"/>
        <c:ser>
          <c:idx val="0"/>
          <c:order val="0"/>
          <c:tx>
            <c:strRef>
              <c:f>'BoresPZ128-179PZ152 2016-19'!$N$1</c:f>
              <c:strCache>
                <c:ptCount val="1"/>
                <c:pt idx="0">
                  <c:v>PZ179 - 28m</c:v>
                </c:pt>
              </c:strCache>
            </c:strRef>
          </c:tx>
          <c:marker>
            <c:symbol val="none"/>
          </c:marker>
          <c:cat>
            <c:strRef>
              <c:f>'BoresPZ128-179PZ152 2016-19'!$A$2:$A$37</c:f>
              <c:strCache>
                <c:ptCount val="36"/>
                <c:pt idx="0">
                  <c:v>Jan-16</c:v>
                </c:pt>
                <c:pt idx="1">
                  <c:v>Feb-16</c:v>
                </c:pt>
                <c:pt idx="2">
                  <c:v>Mar-16</c:v>
                </c:pt>
                <c:pt idx="3">
                  <c:v>Apr-16</c:v>
                </c:pt>
                <c:pt idx="4">
                  <c:v>May-16</c:v>
                </c:pt>
                <c:pt idx="5">
                  <c:v>Jun-16</c:v>
                </c:pt>
                <c:pt idx="6">
                  <c:v>Jul-16</c:v>
                </c:pt>
                <c:pt idx="7">
                  <c:v>Aug-16</c:v>
                </c:pt>
                <c:pt idx="8">
                  <c:v>Sep-16</c:v>
                </c:pt>
                <c:pt idx="9">
                  <c:v>Oct-16</c:v>
                </c:pt>
                <c:pt idx="10">
                  <c:v>Nov-16</c:v>
                </c:pt>
                <c:pt idx="11">
                  <c:v>Dec-16</c:v>
                </c:pt>
                <c:pt idx="12">
                  <c:v>Jan-17</c:v>
                </c:pt>
                <c:pt idx="13">
                  <c:v>Feb-17</c:v>
                </c:pt>
                <c:pt idx="14">
                  <c:v>Mar-17</c:v>
                </c:pt>
                <c:pt idx="15">
                  <c:v>Apr-17</c:v>
                </c:pt>
                <c:pt idx="16">
                  <c:v>May-17</c:v>
                </c:pt>
                <c:pt idx="17">
                  <c:v>Jun-17</c:v>
                </c:pt>
                <c:pt idx="18">
                  <c:v>Jul-17</c:v>
                </c:pt>
                <c:pt idx="19">
                  <c:v>Aug-17</c:v>
                </c:pt>
                <c:pt idx="20">
                  <c:v>Sep-17</c:v>
                </c:pt>
                <c:pt idx="21">
                  <c:v>Oct-17</c:v>
                </c:pt>
                <c:pt idx="22">
                  <c:v>Nov-17</c:v>
                </c:pt>
                <c:pt idx="23">
                  <c:v>Dec-17</c:v>
                </c:pt>
                <c:pt idx="24">
                  <c:v>Jan-18</c:v>
                </c:pt>
                <c:pt idx="25">
                  <c:v>Feb-18</c:v>
                </c:pt>
                <c:pt idx="26">
                  <c:v>Mar-18</c:v>
                </c:pt>
                <c:pt idx="27">
                  <c:v>Apr-18</c:v>
                </c:pt>
                <c:pt idx="28">
                  <c:v>May-18</c:v>
                </c:pt>
                <c:pt idx="29">
                  <c:v>Jun-18</c:v>
                </c:pt>
                <c:pt idx="30">
                  <c:v>Jul-18</c:v>
                </c:pt>
                <c:pt idx="31">
                  <c:v>Aug-18</c:v>
                </c:pt>
                <c:pt idx="32">
                  <c:v>Sep-18</c:v>
                </c:pt>
                <c:pt idx="33">
                  <c:v>Oct-18</c:v>
                </c:pt>
                <c:pt idx="34">
                  <c:v>Nov-18</c:v>
                </c:pt>
                <c:pt idx="35">
                  <c:v>Dec-18</c:v>
                </c:pt>
              </c:strCache>
            </c:strRef>
          </c:cat>
          <c:val>
            <c:numRef>
              <c:f>'BoresPZ128-179PZ152 2016-19'!$N$2:$N$37</c:f>
              <c:numCache>
                <c:formatCode>###0.00;###0.00</c:formatCode>
                <c:ptCount val="36"/>
                <c:pt idx="0">
                  <c:v>417.72</c:v>
                </c:pt>
                <c:pt idx="1">
                  <c:v>417.72</c:v>
                </c:pt>
                <c:pt idx="2">
                  <c:v>417.72</c:v>
                </c:pt>
                <c:pt idx="3">
                  <c:v>417.63</c:v>
                </c:pt>
                <c:pt idx="4">
                  <c:v>417.64</c:v>
                </c:pt>
                <c:pt idx="5">
                  <c:v>417.6</c:v>
                </c:pt>
                <c:pt idx="6">
                  <c:v>417.55</c:v>
                </c:pt>
                <c:pt idx="7">
                  <c:v>417.58</c:v>
                </c:pt>
                <c:pt idx="8">
                  <c:v>417.57</c:v>
                </c:pt>
                <c:pt idx="9">
                  <c:v>417.53</c:v>
                </c:pt>
                <c:pt idx="10">
                  <c:v>417.46</c:v>
                </c:pt>
                <c:pt idx="11">
                  <c:v>417.28</c:v>
                </c:pt>
                <c:pt idx="12">
                  <c:v>416.68</c:v>
                </c:pt>
                <c:pt idx="13">
                  <c:v>416.23</c:v>
                </c:pt>
                <c:pt idx="14">
                  <c:v>415.88</c:v>
                </c:pt>
                <c:pt idx="15">
                  <c:v>415.52</c:v>
                </c:pt>
                <c:pt idx="16">
                  <c:v>415.19</c:v>
                </c:pt>
                <c:pt idx="17">
                  <c:v>414.86</c:v>
                </c:pt>
                <c:pt idx="18">
                  <c:v>414.68</c:v>
                </c:pt>
                <c:pt idx="19">
                  <c:v>414.5</c:v>
                </c:pt>
                <c:pt idx="20">
                  <c:v>414.29</c:v>
                </c:pt>
                <c:pt idx="21">
                  <c:v>414.12</c:v>
                </c:pt>
                <c:pt idx="22">
                  <c:v>413.98</c:v>
                </c:pt>
                <c:pt idx="23">
                  <c:v>413.87</c:v>
                </c:pt>
                <c:pt idx="24">
                  <c:v>413.74</c:v>
                </c:pt>
                <c:pt idx="25">
                  <c:v>413.74</c:v>
                </c:pt>
                <c:pt idx="26">
                  <c:v>413.8</c:v>
                </c:pt>
                <c:pt idx="27">
                  <c:v>413.63</c:v>
                </c:pt>
                <c:pt idx="28">
                  <c:v>413.7</c:v>
                </c:pt>
                <c:pt idx="29">
                  <c:v>413.5</c:v>
                </c:pt>
                <c:pt idx="30">
                  <c:v>413.8</c:v>
                </c:pt>
                <c:pt idx="31">
                  <c:v>413.7</c:v>
                </c:pt>
                <c:pt idx="32">
                  <c:v>413.7</c:v>
                </c:pt>
                <c:pt idx="33">
                  <c:v>413.8</c:v>
                </c:pt>
                <c:pt idx="34">
                  <c:v>414</c:v>
                </c:pt>
                <c:pt idx="35" formatCode="General">
                  <c:v>414.1</c:v>
                </c:pt>
              </c:numCache>
            </c:numRef>
          </c:val>
          <c:smooth val="0"/>
        </c:ser>
        <c:ser>
          <c:idx val="1"/>
          <c:order val="1"/>
          <c:tx>
            <c:strRef>
              <c:f>'BoresPZ128-179PZ152 2016-19'!$O$1</c:f>
              <c:strCache>
                <c:ptCount val="1"/>
                <c:pt idx="0">
                  <c:v>PZ179 - 33m</c:v>
                </c:pt>
              </c:strCache>
            </c:strRef>
          </c:tx>
          <c:marker>
            <c:symbol val="none"/>
          </c:marker>
          <c:cat>
            <c:strRef>
              <c:f>'BoresPZ128-179PZ152 2016-19'!$A$2:$A$37</c:f>
              <c:strCache>
                <c:ptCount val="36"/>
                <c:pt idx="0">
                  <c:v>Jan-16</c:v>
                </c:pt>
                <c:pt idx="1">
                  <c:v>Feb-16</c:v>
                </c:pt>
                <c:pt idx="2">
                  <c:v>Mar-16</c:v>
                </c:pt>
                <c:pt idx="3">
                  <c:v>Apr-16</c:v>
                </c:pt>
                <c:pt idx="4">
                  <c:v>May-16</c:v>
                </c:pt>
                <c:pt idx="5">
                  <c:v>Jun-16</c:v>
                </c:pt>
                <c:pt idx="6">
                  <c:v>Jul-16</c:v>
                </c:pt>
                <c:pt idx="7">
                  <c:v>Aug-16</c:v>
                </c:pt>
                <c:pt idx="8">
                  <c:v>Sep-16</c:v>
                </c:pt>
                <c:pt idx="9">
                  <c:v>Oct-16</c:v>
                </c:pt>
                <c:pt idx="10">
                  <c:v>Nov-16</c:v>
                </c:pt>
                <c:pt idx="11">
                  <c:v>Dec-16</c:v>
                </c:pt>
                <c:pt idx="12">
                  <c:v>Jan-17</c:v>
                </c:pt>
                <c:pt idx="13">
                  <c:v>Feb-17</c:v>
                </c:pt>
                <c:pt idx="14">
                  <c:v>Mar-17</c:v>
                </c:pt>
                <c:pt idx="15">
                  <c:v>Apr-17</c:v>
                </c:pt>
                <c:pt idx="16">
                  <c:v>May-17</c:v>
                </c:pt>
                <c:pt idx="17">
                  <c:v>Jun-17</c:v>
                </c:pt>
                <c:pt idx="18">
                  <c:v>Jul-17</c:v>
                </c:pt>
                <c:pt idx="19">
                  <c:v>Aug-17</c:v>
                </c:pt>
                <c:pt idx="20">
                  <c:v>Sep-17</c:v>
                </c:pt>
                <c:pt idx="21">
                  <c:v>Oct-17</c:v>
                </c:pt>
                <c:pt idx="22">
                  <c:v>Nov-17</c:v>
                </c:pt>
                <c:pt idx="23">
                  <c:v>Dec-17</c:v>
                </c:pt>
                <c:pt idx="24">
                  <c:v>Jan-18</c:v>
                </c:pt>
                <c:pt idx="25">
                  <c:v>Feb-18</c:v>
                </c:pt>
                <c:pt idx="26">
                  <c:v>Mar-18</c:v>
                </c:pt>
                <c:pt idx="27">
                  <c:v>Apr-18</c:v>
                </c:pt>
                <c:pt idx="28">
                  <c:v>May-18</c:v>
                </c:pt>
                <c:pt idx="29">
                  <c:v>Jun-18</c:v>
                </c:pt>
                <c:pt idx="30">
                  <c:v>Jul-18</c:v>
                </c:pt>
                <c:pt idx="31">
                  <c:v>Aug-18</c:v>
                </c:pt>
                <c:pt idx="32">
                  <c:v>Sep-18</c:v>
                </c:pt>
                <c:pt idx="33">
                  <c:v>Oct-18</c:v>
                </c:pt>
                <c:pt idx="34">
                  <c:v>Nov-18</c:v>
                </c:pt>
                <c:pt idx="35">
                  <c:v>Dec-18</c:v>
                </c:pt>
              </c:strCache>
            </c:strRef>
          </c:cat>
          <c:val>
            <c:numRef>
              <c:f>'BoresPZ128-179PZ152 2016-19'!$O$2:$O$37</c:f>
              <c:numCache>
                <c:formatCode>###0.00;###0.00</c:formatCode>
                <c:ptCount val="36"/>
                <c:pt idx="0">
                  <c:v>417.25</c:v>
                </c:pt>
                <c:pt idx="1">
                  <c:v>417.25</c:v>
                </c:pt>
                <c:pt idx="2">
                  <c:v>417.25</c:v>
                </c:pt>
                <c:pt idx="3">
                  <c:v>417.22</c:v>
                </c:pt>
                <c:pt idx="4">
                  <c:v>417.12</c:v>
                </c:pt>
                <c:pt idx="5">
                  <c:v>417.04</c:v>
                </c:pt>
                <c:pt idx="6">
                  <c:v>417.11</c:v>
                </c:pt>
                <c:pt idx="7">
                  <c:v>417.17</c:v>
                </c:pt>
                <c:pt idx="8">
                  <c:v>417.14</c:v>
                </c:pt>
                <c:pt idx="9">
                  <c:v>417.09</c:v>
                </c:pt>
                <c:pt idx="10">
                  <c:v>416.71</c:v>
                </c:pt>
                <c:pt idx="11">
                  <c:v>416</c:v>
                </c:pt>
                <c:pt idx="12">
                  <c:v>414.71</c:v>
                </c:pt>
                <c:pt idx="13">
                  <c:v>414.05</c:v>
                </c:pt>
                <c:pt idx="14">
                  <c:v>413.13</c:v>
                </c:pt>
                <c:pt idx="15">
                  <c:v>412.83</c:v>
                </c:pt>
                <c:pt idx="16">
                  <c:v>412.38</c:v>
                </c:pt>
                <c:pt idx="17">
                  <c:v>412.19</c:v>
                </c:pt>
                <c:pt idx="18">
                  <c:v>412.01</c:v>
                </c:pt>
                <c:pt idx="19">
                  <c:v>411.81</c:v>
                </c:pt>
                <c:pt idx="20">
                  <c:v>411.65</c:v>
                </c:pt>
                <c:pt idx="21">
                  <c:v>411.55</c:v>
                </c:pt>
                <c:pt idx="22">
                  <c:v>411.55</c:v>
                </c:pt>
                <c:pt idx="23">
                  <c:v>411.54</c:v>
                </c:pt>
                <c:pt idx="24">
                  <c:v>411.57</c:v>
                </c:pt>
                <c:pt idx="25">
                  <c:v>411.48</c:v>
                </c:pt>
                <c:pt idx="26">
                  <c:v>411.5</c:v>
                </c:pt>
                <c:pt idx="27">
                  <c:v>411.48</c:v>
                </c:pt>
                <c:pt idx="28">
                  <c:v>411.5</c:v>
                </c:pt>
                <c:pt idx="29">
                  <c:v>411.2</c:v>
                </c:pt>
                <c:pt idx="30">
                  <c:v>411.2</c:v>
                </c:pt>
                <c:pt idx="31">
                  <c:v>411.2</c:v>
                </c:pt>
                <c:pt idx="32">
                  <c:v>411.2</c:v>
                </c:pt>
                <c:pt idx="33">
                  <c:v>411.6</c:v>
                </c:pt>
                <c:pt idx="34">
                  <c:v>412.3</c:v>
                </c:pt>
                <c:pt idx="35" formatCode="General">
                  <c:v>412.1</c:v>
                </c:pt>
              </c:numCache>
            </c:numRef>
          </c:val>
          <c:smooth val="0"/>
        </c:ser>
        <c:ser>
          <c:idx val="2"/>
          <c:order val="2"/>
          <c:tx>
            <c:strRef>
              <c:f>'BoresPZ128-179PZ152 2016-19'!$Q$1</c:f>
              <c:strCache>
                <c:ptCount val="1"/>
                <c:pt idx="0">
                  <c:v>PZ179 - 145m</c:v>
                </c:pt>
              </c:strCache>
            </c:strRef>
          </c:tx>
          <c:marker>
            <c:symbol val="none"/>
          </c:marker>
          <c:cat>
            <c:strRef>
              <c:f>'BoresPZ128-179PZ152 2016-19'!$A$2:$A$37</c:f>
              <c:strCache>
                <c:ptCount val="36"/>
                <c:pt idx="0">
                  <c:v>Jan-16</c:v>
                </c:pt>
                <c:pt idx="1">
                  <c:v>Feb-16</c:v>
                </c:pt>
                <c:pt idx="2">
                  <c:v>Mar-16</c:v>
                </c:pt>
                <c:pt idx="3">
                  <c:v>Apr-16</c:v>
                </c:pt>
                <c:pt idx="4">
                  <c:v>May-16</c:v>
                </c:pt>
                <c:pt idx="5">
                  <c:v>Jun-16</c:v>
                </c:pt>
                <c:pt idx="6">
                  <c:v>Jul-16</c:v>
                </c:pt>
                <c:pt idx="7">
                  <c:v>Aug-16</c:v>
                </c:pt>
                <c:pt idx="8">
                  <c:v>Sep-16</c:v>
                </c:pt>
                <c:pt idx="9">
                  <c:v>Oct-16</c:v>
                </c:pt>
                <c:pt idx="10">
                  <c:v>Nov-16</c:v>
                </c:pt>
                <c:pt idx="11">
                  <c:v>Dec-16</c:v>
                </c:pt>
                <c:pt idx="12">
                  <c:v>Jan-17</c:v>
                </c:pt>
                <c:pt idx="13">
                  <c:v>Feb-17</c:v>
                </c:pt>
                <c:pt idx="14">
                  <c:v>Mar-17</c:v>
                </c:pt>
                <c:pt idx="15">
                  <c:v>Apr-17</c:v>
                </c:pt>
                <c:pt idx="16">
                  <c:v>May-17</c:v>
                </c:pt>
                <c:pt idx="17">
                  <c:v>Jun-17</c:v>
                </c:pt>
                <c:pt idx="18">
                  <c:v>Jul-17</c:v>
                </c:pt>
                <c:pt idx="19">
                  <c:v>Aug-17</c:v>
                </c:pt>
                <c:pt idx="20">
                  <c:v>Sep-17</c:v>
                </c:pt>
                <c:pt idx="21">
                  <c:v>Oct-17</c:v>
                </c:pt>
                <c:pt idx="22">
                  <c:v>Nov-17</c:v>
                </c:pt>
                <c:pt idx="23">
                  <c:v>Dec-17</c:v>
                </c:pt>
                <c:pt idx="24">
                  <c:v>Jan-18</c:v>
                </c:pt>
                <c:pt idx="25">
                  <c:v>Feb-18</c:v>
                </c:pt>
                <c:pt idx="26">
                  <c:v>Mar-18</c:v>
                </c:pt>
                <c:pt idx="27">
                  <c:v>Apr-18</c:v>
                </c:pt>
                <c:pt idx="28">
                  <c:v>May-18</c:v>
                </c:pt>
                <c:pt idx="29">
                  <c:v>Jun-18</c:v>
                </c:pt>
                <c:pt idx="30">
                  <c:v>Jul-18</c:v>
                </c:pt>
                <c:pt idx="31">
                  <c:v>Aug-18</c:v>
                </c:pt>
                <c:pt idx="32">
                  <c:v>Sep-18</c:v>
                </c:pt>
                <c:pt idx="33">
                  <c:v>Oct-18</c:v>
                </c:pt>
                <c:pt idx="34">
                  <c:v>Nov-18</c:v>
                </c:pt>
                <c:pt idx="35">
                  <c:v>Dec-18</c:v>
                </c:pt>
              </c:strCache>
            </c:strRef>
          </c:cat>
          <c:val>
            <c:numRef>
              <c:f>'BoresPZ128-179PZ152 2016-19'!$Q$2:$Q$37</c:f>
              <c:numCache>
                <c:formatCode>###0.00;###0.00</c:formatCode>
                <c:ptCount val="36"/>
                <c:pt idx="0">
                  <c:v>373.68</c:v>
                </c:pt>
                <c:pt idx="1">
                  <c:v>373.74</c:v>
                </c:pt>
                <c:pt idx="2">
                  <c:v>373.74</c:v>
                </c:pt>
                <c:pt idx="3">
                  <c:v>373.57</c:v>
                </c:pt>
                <c:pt idx="4">
                  <c:v>373.05</c:v>
                </c:pt>
                <c:pt idx="5">
                  <c:v>372.71</c:v>
                </c:pt>
                <c:pt idx="6">
                  <c:v>372.99</c:v>
                </c:pt>
                <c:pt idx="7">
                  <c:v>373.28</c:v>
                </c:pt>
                <c:pt idx="8">
                  <c:v>372.76</c:v>
                </c:pt>
                <c:pt idx="9">
                  <c:v>372.42</c:v>
                </c:pt>
                <c:pt idx="10">
                  <c:v>371.61</c:v>
                </c:pt>
                <c:pt idx="11">
                  <c:v>370.17</c:v>
                </c:pt>
                <c:pt idx="12">
                  <c:v>365.16</c:v>
                </c:pt>
                <c:pt idx="13">
                  <c:v>360.35</c:v>
                </c:pt>
                <c:pt idx="14">
                  <c:v>356.78</c:v>
                </c:pt>
                <c:pt idx="15">
                  <c:v>352</c:v>
                </c:pt>
                <c:pt idx="16">
                  <c:v>351.33</c:v>
                </c:pt>
                <c:pt idx="17">
                  <c:v>348.74</c:v>
                </c:pt>
                <c:pt idx="18">
                  <c:v>348.97</c:v>
                </c:pt>
                <c:pt idx="19">
                  <c:v>347.7</c:v>
                </c:pt>
                <c:pt idx="20">
                  <c:v>346.55</c:v>
                </c:pt>
                <c:pt idx="21">
                  <c:v>345.63</c:v>
                </c:pt>
                <c:pt idx="22">
                  <c:v>344.09</c:v>
                </c:pt>
                <c:pt idx="23">
                  <c:v>343.84</c:v>
                </c:pt>
                <c:pt idx="32" formatCode="General">
                  <c:v>338.6</c:v>
                </c:pt>
                <c:pt idx="33" formatCode="General">
                  <c:v>338.4</c:v>
                </c:pt>
                <c:pt idx="34" formatCode="General">
                  <c:v>337.6</c:v>
                </c:pt>
                <c:pt idx="35" formatCode="General">
                  <c:v>337.3</c:v>
                </c:pt>
              </c:numCache>
            </c:numRef>
          </c:val>
          <c:smooth val="0"/>
        </c:ser>
        <c:dLbls>
          <c:showLegendKey val="0"/>
          <c:showVal val="0"/>
          <c:showCatName val="0"/>
          <c:showSerName val="0"/>
          <c:showPercent val="0"/>
          <c:showBubbleSize val="0"/>
        </c:dLbls>
        <c:marker val="1"/>
        <c:smooth val="0"/>
        <c:axId val="121094528"/>
        <c:axId val="121096064"/>
      </c:lineChart>
      <c:dateAx>
        <c:axId val="121094528"/>
        <c:scaling>
          <c:orientation val="minMax"/>
        </c:scaling>
        <c:delete val="0"/>
        <c:axPos val="b"/>
        <c:majorGridlines>
          <c:spPr>
            <a:ln>
              <a:solidFill>
                <a:schemeClr val="bg1">
                  <a:lumMod val="85000"/>
                </a:schemeClr>
              </a:solidFill>
            </a:ln>
          </c:spPr>
        </c:majorGridlines>
        <c:numFmt formatCode="d/m/yy;@" sourceLinked="1"/>
        <c:majorTickMark val="out"/>
        <c:minorTickMark val="none"/>
        <c:tickLblPos val="nextTo"/>
        <c:spPr>
          <a:ln>
            <a:solidFill>
              <a:schemeClr val="tx1"/>
            </a:solidFill>
          </a:ln>
        </c:spPr>
        <c:txPr>
          <a:bodyPr/>
          <a:lstStyle/>
          <a:p>
            <a:pPr>
              <a:defRPr sz="1400" b="1">
                <a:latin typeface="Arial" panose="020B0604020202020204" pitchFamily="34" charset="0"/>
                <a:cs typeface="Arial" panose="020B0604020202020204" pitchFamily="34" charset="0"/>
              </a:defRPr>
            </a:pPr>
            <a:endParaRPr lang="en-US"/>
          </a:p>
        </c:txPr>
        <c:crossAx val="121096064"/>
        <c:crosses val="autoZero"/>
        <c:auto val="0"/>
        <c:lblOffset val="100"/>
        <c:baseTimeUnit val="days"/>
        <c:majorUnit val="6"/>
        <c:minorUnit val="2"/>
      </c:dateAx>
      <c:valAx>
        <c:axId val="121096064"/>
        <c:scaling>
          <c:orientation val="minMax"/>
          <c:max val="430"/>
          <c:min val="330"/>
        </c:scaling>
        <c:delete val="0"/>
        <c:axPos val="l"/>
        <c:majorGridlines>
          <c:spPr>
            <a:ln>
              <a:solidFill>
                <a:schemeClr val="bg1">
                  <a:lumMod val="85000"/>
                </a:schemeClr>
              </a:solidFill>
            </a:ln>
          </c:spPr>
        </c:majorGridlines>
        <c:title>
          <c:tx>
            <c:rich>
              <a:bodyPr rot="-5400000" vert="horz"/>
              <a:lstStyle/>
              <a:p>
                <a:pPr>
                  <a:defRPr sz="1600">
                    <a:latin typeface="Arial" panose="020B0604020202020204" pitchFamily="34" charset="0"/>
                    <a:cs typeface="Arial" panose="020B0604020202020204" pitchFamily="34" charset="0"/>
                  </a:defRPr>
                </a:pPr>
                <a:r>
                  <a:rPr lang="en-US" sz="1600">
                    <a:latin typeface="Arial" panose="020B0604020202020204" pitchFamily="34" charset="0"/>
                    <a:cs typeface="Arial" panose="020B0604020202020204" pitchFamily="34" charset="0"/>
                  </a:rPr>
                  <a:t>mAHD</a:t>
                </a:r>
              </a:p>
            </c:rich>
          </c:tx>
          <c:layout/>
          <c:overlay val="0"/>
        </c:title>
        <c:numFmt formatCode="#,##0" sourceLinked="0"/>
        <c:majorTickMark val="out"/>
        <c:minorTickMark val="none"/>
        <c:tickLblPos val="nextTo"/>
        <c:spPr>
          <a:ln>
            <a:solidFill>
              <a:schemeClr val="tx1"/>
            </a:solidFill>
          </a:ln>
        </c:spPr>
        <c:txPr>
          <a:bodyPr/>
          <a:lstStyle/>
          <a:p>
            <a:pPr>
              <a:defRPr sz="1400" b="1">
                <a:latin typeface="Arial" panose="020B0604020202020204" pitchFamily="34" charset="0"/>
                <a:cs typeface="Arial" panose="020B0604020202020204" pitchFamily="34" charset="0"/>
              </a:defRPr>
            </a:pPr>
            <a:endParaRPr lang="en-US"/>
          </a:p>
        </c:txPr>
        <c:crossAx val="121094528"/>
        <c:crosses val="autoZero"/>
        <c:crossBetween val="between"/>
      </c:valAx>
      <c:spPr>
        <a:ln>
          <a:solidFill>
            <a:schemeClr val="tx1"/>
          </a:solidFill>
        </a:ln>
      </c:spPr>
    </c:plotArea>
    <c:legend>
      <c:legendPos val="r"/>
      <c:layout>
        <c:manualLayout>
          <c:xMode val="edge"/>
          <c:yMode val="edge"/>
          <c:x val="0.82822812074780583"/>
          <c:y val="0.25120215236253363"/>
          <c:w val="0.11444182192213688"/>
          <c:h val="0.58949193850768655"/>
        </c:manualLayout>
      </c:layout>
      <c:overlay val="0"/>
      <c:spPr>
        <a:solidFill>
          <a:schemeClr val="bg1"/>
        </a:solidFill>
        <a:ln w="9525">
          <a:noFill/>
        </a:ln>
      </c:spPr>
      <c:txPr>
        <a:bodyPr/>
        <a:lstStyle/>
        <a:p>
          <a:pPr>
            <a:defRPr sz="1400" b="1">
              <a:latin typeface="Arial" panose="020B0604020202020204" pitchFamily="34" charset="0"/>
              <a:cs typeface="Arial" panose="020B0604020202020204" pitchFamily="34" charset="0"/>
            </a:defRPr>
          </a:pPr>
          <a:endParaRPr lang="en-US"/>
        </a:p>
      </c:txPr>
    </c:legend>
    <c:plotVisOnly val="1"/>
    <c:dispBlanksAs val="gap"/>
    <c:showDLblsOverMax val="0"/>
  </c:chart>
  <c:spPr>
    <a:ln w="12700">
      <a:solidFill>
        <a:schemeClr val="tx1"/>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93206309962107"/>
          <c:y val="4.2405225662581654E-2"/>
          <c:w val="0.76444105237698534"/>
          <c:h val="0.84128316197317443"/>
        </c:manualLayout>
      </c:layout>
      <c:scatterChart>
        <c:scatterStyle val="lineMarker"/>
        <c:varyColors val="0"/>
        <c:ser>
          <c:idx val="0"/>
          <c:order val="0"/>
          <c:tx>
            <c:strRef>
              <c:f>Table!$E$6</c:f>
              <c:strCache>
                <c:ptCount val="1"/>
                <c:pt idx="0">
                  <c:v>2005</c:v>
                </c:pt>
              </c:strCache>
            </c:strRef>
          </c:tx>
          <c:xVal>
            <c:numRef>
              <c:f>Table!$D$8:$D$13</c:f>
              <c:numCache>
                <c:formatCode>General</c:formatCode>
                <c:ptCount val="6"/>
                <c:pt idx="0">
                  <c:v>0</c:v>
                </c:pt>
                <c:pt idx="1">
                  <c:v>2300</c:v>
                </c:pt>
                <c:pt idx="2">
                  <c:v>3680</c:v>
                </c:pt>
                <c:pt idx="3">
                  <c:v>5600</c:v>
                </c:pt>
                <c:pt idx="4">
                  <c:v>7500</c:v>
                </c:pt>
                <c:pt idx="5">
                  <c:v>8500</c:v>
                </c:pt>
              </c:numCache>
            </c:numRef>
          </c:xVal>
          <c:yVal>
            <c:numRef>
              <c:f>Table!$E$8:$E$13</c:f>
              <c:numCache>
                <c:formatCode>General</c:formatCode>
                <c:ptCount val="6"/>
                <c:pt idx="0">
                  <c:v>380</c:v>
                </c:pt>
                <c:pt idx="1">
                  <c:v>402.04</c:v>
                </c:pt>
                <c:pt idx="2">
                  <c:v>408.74</c:v>
                </c:pt>
                <c:pt idx="3">
                  <c:v>412</c:v>
                </c:pt>
                <c:pt idx="4">
                  <c:v>422.02</c:v>
                </c:pt>
                <c:pt idx="5">
                  <c:v>420.08</c:v>
                </c:pt>
              </c:numCache>
            </c:numRef>
          </c:yVal>
          <c:smooth val="0"/>
        </c:ser>
        <c:ser>
          <c:idx val="4"/>
          <c:order val="1"/>
          <c:tx>
            <c:strRef>
              <c:f>Table!$F$6</c:f>
              <c:strCache>
                <c:ptCount val="1"/>
                <c:pt idx="0">
                  <c:v>2011</c:v>
                </c:pt>
              </c:strCache>
            </c:strRef>
          </c:tx>
          <c:xVal>
            <c:numRef>
              <c:f>Table!$D$8:$D$13</c:f>
              <c:numCache>
                <c:formatCode>General</c:formatCode>
                <c:ptCount val="6"/>
                <c:pt idx="0">
                  <c:v>0</c:v>
                </c:pt>
                <c:pt idx="1">
                  <c:v>2300</c:v>
                </c:pt>
                <c:pt idx="2">
                  <c:v>3680</c:v>
                </c:pt>
                <c:pt idx="3">
                  <c:v>5600</c:v>
                </c:pt>
                <c:pt idx="4">
                  <c:v>7500</c:v>
                </c:pt>
                <c:pt idx="5">
                  <c:v>8500</c:v>
                </c:pt>
              </c:numCache>
            </c:numRef>
          </c:xVal>
          <c:yVal>
            <c:numRef>
              <c:f>Table!$F$8:$F$13</c:f>
              <c:numCache>
                <c:formatCode>General</c:formatCode>
                <c:ptCount val="6"/>
                <c:pt idx="0">
                  <c:v>380</c:v>
                </c:pt>
                <c:pt idx="1">
                  <c:v>401.1</c:v>
                </c:pt>
                <c:pt idx="2">
                  <c:v>401.9</c:v>
                </c:pt>
                <c:pt idx="3">
                  <c:v>405.7</c:v>
                </c:pt>
                <c:pt idx="4">
                  <c:v>413.2</c:v>
                </c:pt>
                <c:pt idx="5">
                  <c:v>410.1</c:v>
                </c:pt>
              </c:numCache>
            </c:numRef>
          </c:yVal>
          <c:smooth val="0"/>
        </c:ser>
        <c:ser>
          <c:idx val="1"/>
          <c:order val="2"/>
          <c:tx>
            <c:strRef>
              <c:f>Table!$G$6</c:f>
              <c:strCache>
                <c:ptCount val="1"/>
                <c:pt idx="0">
                  <c:v>2015</c:v>
                </c:pt>
              </c:strCache>
            </c:strRef>
          </c:tx>
          <c:xVal>
            <c:numRef>
              <c:f>Table!$D$8:$D$13</c:f>
              <c:numCache>
                <c:formatCode>General</c:formatCode>
                <c:ptCount val="6"/>
                <c:pt idx="0">
                  <c:v>0</c:v>
                </c:pt>
                <c:pt idx="1">
                  <c:v>2300</c:v>
                </c:pt>
                <c:pt idx="2">
                  <c:v>3680</c:v>
                </c:pt>
                <c:pt idx="3">
                  <c:v>5600</c:v>
                </c:pt>
                <c:pt idx="4">
                  <c:v>7500</c:v>
                </c:pt>
                <c:pt idx="5">
                  <c:v>8500</c:v>
                </c:pt>
              </c:numCache>
            </c:numRef>
          </c:xVal>
          <c:yVal>
            <c:numRef>
              <c:f>Table!$G$8:$G$13</c:f>
              <c:numCache>
                <c:formatCode>General</c:formatCode>
                <c:ptCount val="6"/>
                <c:pt idx="0">
                  <c:v>380</c:v>
                </c:pt>
                <c:pt idx="1">
                  <c:v>400.15</c:v>
                </c:pt>
                <c:pt idx="2">
                  <c:v>399.27</c:v>
                </c:pt>
                <c:pt idx="3">
                  <c:v>399.27</c:v>
                </c:pt>
                <c:pt idx="4">
                  <c:v>398.02</c:v>
                </c:pt>
                <c:pt idx="5">
                  <c:v>389.82</c:v>
                </c:pt>
              </c:numCache>
            </c:numRef>
          </c:yVal>
          <c:smooth val="0"/>
        </c:ser>
        <c:ser>
          <c:idx val="2"/>
          <c:order val="3"/>
          <c:tx>
            <c:strRef>
              <c:f>Table!$H$6</c:f>
              <c:strCache>
                <c:ptCount val="1"/>
                <c:pt idx="0">
                  <c:v>2017</c:v>
                </c:pt>
              </c:strCache>
            </c:strRef>
          </c:tx>
          <c:xVal>
            <c:numRef>
              <c:f>Table!$D$8:$D$13</c:f>
              <c:numCache>
                <c:formatCode>General</c:formatCode>
                <c:ptCount val="6"/>
                <c:pt idx="0">
                  <c:v>0</c:v>
                </c:pt>
                <c:pt idx="1">
                  <c:v>2300</c:v>
                </c:pt>
                <c:pt idx="2">
                  <c:v>3680</c:v>
                </c:pt>
                <c:pt idx="3">
                  <c:v>5600</c:v>
                </c:pt>
                <c:pt idx="4">
                  <c:v>7500</c:v>
                </c:pt>
                <c:pt idx="5">
                  <c:v>8500</c:v>
                </c:pt>
              </c:numCache>
            </c:numRef>
          </c:xVal>
          <c:yVal>
            <c:numRef>
              <c:f>Table!$H$8:$H$13</c:f>
              <c:numCache>
                <c:formatCode>General</c:formatCode>
                <c:ptCount val="6"/>
                <c:pt idx="0">
                  <c:v>380</c:v>
                </c:pt>
                <c:pt idx="1">
                  <c:v>399.4</c:v>
                </c:pt>
                <c:pt idx="2">
                  <c:v>398.6</c:v>
                </c:pt>
                <c:pt idx="3">
                  <c:v>397.2</c:v>
                </c:pt>
                <c:pt idx="4">
                  <c:v>395.4</c:v>
                </c:pt>
                <c:pt idx="5">
                  <c:v>380.3</c:v>
                </c:pt>
              </c:numCache>
            </c:numRef>
          </c:yVal>
          <c:smooth val="0"/>
        </c:ser>
        <c:dLbls>
          <c:showLegendKey val="0"/>
          <c:showVal val="0"/>
          <c:showCatName val="0"/>
          <c:showSerName val="0"/>
          <c:showPercent val="0"/>
          <c:showBubbleSize val="0"/>
        </c:dLbls>
        <c:axId val="121309056"/>
        <c:axId val="121311616"/>
      </c:scatterChart>
      <c:valAx>
        <c:axId val="121309056"/>
        <c:scaling>
          <c:orientation val="minMax"/>
        </c:scaling>
        <c:delete val="0"/>
        <c:axPos val="b"/>
        <c:title>
          <c:tx>
            <c:rich>
              <a:bodyPr/>
              <a:lstStyle/>
              <a:p>
                <a:pPr>
                  <a:defRPr/>
                </a:pPr>
                <a:r>
                  <a:rPr lang="en-US"/>
                  <a:t>Distance from Goulburn River (Kms)</a:t>
                </a:r>
              </a:p>
            </c:rich>
          </c:tx>
          <c:layout/>
          <c:overlay val="0"/>
        </c:title>
        <c:numFmt formatCode="General" sourceLinked="1"/>
        <c:majorTickMark val="out"/>
        <c:minorTickMark val="in"/>
        <c:tickLblPos val="nextTo"/>
        <c:spPr>
          <a:ln w="15875">
            <a:solidFill>
              <a:schemeClr val="tx1"/>
            </a:solidFill>
          </a:ln>
        </c:spPr>
        <c:crossAx val="121311616"/>
        <c:crosses val="autoZero"/>
        <c:crossBetween val="midCat"/>
        <c:dispUnits>
          <c:builtInUnit val="thousands"/>
        </c:dispUnits>
      </c:valAx>
      <c:valAx>
        <c:axId val="121311616"/>
        <c:scaling>
          <c:orientation val="minMax"/>
        </c:scaling>
        <c:delete val="0"/>
        <c:axPos val="l"/>
        <c:title>
          <c:tx>
            <c:rich>
              <a:bodyPr rot="-5400000" vert="horz"/>
              <a:lstStyle/>
              <a:p>
                <a:pPr>
                  <a:defRPr/>
                </a:pPr>
                <a:r>
                  <a:rPr lang="en-US"/>
                  <a:t>mAHD</a:t>
                </a:r>
              </a:p>
            </c:rich>
          </c:tx>
          <c:layout>
            <c:manualLayout>
              <c:xMode val="edge"/>
              <c:yMode val="edge"/>
              <c:x val="1.638001638001638E-2"/>
              <c:y val="0.4141954295186786"/>
            </c:manualLayout>
          </c:layout>
          <c:overlay val="0"/>
        </c:title>
        <c:numFmt formatCode="General" sourceLinked="1"/>
        <c:majorTickMark val="out"/>
        <c:minorTickMark val="none"/>
        <c:tickLblPos val="nextTo"/>
        <c:spPr>
          <a:ln w="15875">
            <a:solidFill>
              <a:schemeClr val="tx1"/>
            </a:solidFill>
          </a:ln>
        </c:spPr>
        <c:crossAx val="121309056"/>
        <c:crosses val="autoZero"/>
        <c:crossBetween val="midCat"/>
      </c:valAx>
    </c:plotArea>
    <c:legend>
      <c:legendPos val="r"/>
      <c:layout>
        <c:manualLayout>
          <c:xMode val="edge"/>
          <c:yMode val="edge"/>
          <c:x val="0.75270216530059064"/>
          <c:y val="7.1694985495234145E-3"/>
          <c:w val="0.14355773095930577"/>
          <c:h val="0.89376459521507179"/>
        </c:manualLayout>
      </c:layout>
      <c:overlay val="1"/>
    </c:legend>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0.41769</cdr:x>
      <cdr:y>0.401</cdr:y>
    </cdr:from>
    <cdr:to>
      <cdr:x>0.60852</cdr:x>
      <cdr:y>0.57393</cdr:y>
    </cdr:to>
    <cdr:sp macro="" textlink="">
      <cdr:nvSpPr>
        <cdr:cNvPr id="3" name="TextBox 2"/>
        <cdr:cNvSpPr txBox="1"/>
      </cdr:nvSpPr>
      <cdr:spPr>
        <a:xfrm xmlns:a="http://schemas.openxmlformats.org/drawingml/2006/main">
          <a:off x="3886200" y="2438400"/>
          <a:ext cx="1775460" cy="105156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AU" sz="1600" b="1" i="1">
              <a:latin typeface="Arial" panose="020B0604020202020204" pitchFamily="34" charset="0"/>
              <a:cs typeface="Arial" panose="020B0604020202020204" pitchFamily="34" charset="0"/>
            </a:rPr>
            <a:t>Decline in SWLs </a:t>
          </a:r>
        </a:p>
        <a:p xmlns:a="http://schemas.openxmlformats.org/drawingml/2006/main">
          <a:r>
            <a:rPr lang="en-AU" sz="1600" b="1" i="1">
              <a:latin typeface="Arial" panose="020B0604020202020204" pitchFamily="34" charset="0"/>
              <a:cs typeface="Arial" panose="020B0604020202020204" pitchFamily="34" charset="0"/>
            </a:rPr>
            <a:t>coincide with </a:t>
          </a:r>
          <a:br>
            <a:rPr lang="en-AU" sz="1600" b="1" i="1">
              <a:latin typeface="Arial" panose="020B0604020202020204" pitchFamily="34" charset="0"/>
              <a:cs typeface="Arial" panose="020B0604020202020204" pitchFamily="34" charset="0"/>
            </a:rPr>
          </a:br>
          <a:r>
            <a:rPr lang="en-AU" sz="1600" b="1" i="1">
              <a:latin typeface="Arial" panose="020B0604020202020204" pitchFamily="34" charset="0"/>
              <a:cs typeface="Arial" panose="020B0604020202020204" pitchFamily="34" charset="0"/>
            </a:rPr>
            <a:t>mining in UG1 </a:t>
          </a:r>
        </a:p>
        <a:p xmlns:a="http://schemas.openxmlformats.org/drawingml/2006/main">
          <a:r>
            <a:rPr lang="en-AU" sz="1600" b="1" i="1">
              <a:latin typeface="Arial" panose="020B0604020202020204" pitchFamily="34" charset="0"/>
              <a:cs typeface="Arial" panose="020B0604020202020204" pitchFamily="34" charset="0"/>
            </a:rPr>
            <a:t>November 2016</a:t>
          </a:r>
        </a:p>
      </cdr:txBody>
    </cdr:sp>
  </cdr:relSizeAnchor>
  <cdr:relSizeAnchor xmlns:cdr="http://schemas.openxmlformats.org/drawingml/2006/chartDrawing">
    <cdr:from>
      <cdr:x>0.39558</cdr:x>
      <cdr:y>0.20175</cdr:y>
    </cdr:from>
    <cdr:to>
      <cdr:x>0.39558</cdr:x>
      <cdr:y>0.599</cdr:y>
    </cdr:to>
    <cdr:cxnSp macro="">
      <cdr:nvCxnSpPr>
        <cdr:cNvPr id="5" name="Straight Arrow Connector 4"/>
        <cdr:cNvCxnSpPr/>
      </cdr:nvCxnSpPr>
      <cdr:spPr>
        <a:xfrm xmlns:a="http://schemas.openxmlformats.org/drawingml/2006/main">
          <a:off x="3680460" y="1226820"/>
          <a:ext cx="0" cy="2415540"/>
        </a:xfrm>
        <a:prstGeom xmlns:a="http://schemas.openxmlformats.org/drawingml/2006/main" prst="straightConnector1">
          <a:avLst/>
        </a:prstGeom>
        <a:ln xmlns:a="http://schemas.openxmlformats.org/drawingml/2006/main" w="76200">
          <a:solidFill>
            <a:schemeClr val="bg1">
              <a:lumMod val="75000"/>
            </a:schemeClr>
          </a:solidFill>
          <a:prstDash val="sysDash"/>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0.74857</cdr:x>
      <cdr:y>0.31328</cdr:y>
    </cdr:from>
    <cdr:to>
      <cdr:x>0.83456</cdr:x>
      <cdr:y>0.37343</cdr:y>
    </cdr:to>
    <cdr:sp macro="" textlink="">
      <cdr:nvSpPr>
        <cdr:cNvPr id="7" name="TextBox 6"/>
        <cdr:cNvSpPr txBox="1"/>
      </cdr:nvSpPr>
      <cdr:spPr>
        <a:xfrm xmlns:a="http://schemas.openxmlformats.org/drawingml/2006/main">
          <a:off x="6964680" y="1905000"/>
          <a:ext cx="800100" cy="365760"/>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AU" sz="1400" b="1">
              <a:solidFill>
                <a:srgbClr val="0070C0"/>
              </a:solidFill>
              <a:latin typeface="Arial" panose="020B0604020202020204" pitchFamily="34" charset="0"/>
              <a:cs typeface="Arial" panose="020B0604020202020204" pitchFamily="34" charset="0"/>
            </a:rPr>
            <a:t>-3.92 m</a:t>
          </a:r>
        </a:p>
      </cdr:txBody>
    </cdr:sp>
  </cdr:relSizeAnchor>
  <cdr:relSizeAnchor xmlns:cdr="http://schemas.openxmlformats.org/drawingml/2006/chartDrawing">
    <cdr:from>
      <cdr:x>0.72891</cdr:x>
      <cdr:y>0.72013</cdr:y>
    </cdr:from>
    <cdr:to>
      <cdr:x>0.8321</cdr:x>
      <cdr:y>0.77694</cdr:y>
    </cdr:to>
    <cdr:sp macro="" textlink="">
      <cdr:nvSpPr>
        <cdr:cNvPr id="8" name="TextBox 1"/>
        <cdr:cNvSpPr txBox="1"/>
      </cdr:nvSpPr>
      <cdr:spPr>
        <a:xfrm xmlns:a="http://schemas.openxmlformats.org/drawingml/2006/main">
          <a:off x="6781800" y="4378960"/>
          <a:ext cx="960120" cy="34544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400" b="1" dirty="0">
              <a:solidFill>
                <a:schemeClr val="accent3"/>
              </a:solidFill>
              <a:latin typeface="Arial" panose="020B0604020202020204" pitchFamily="34" charset="0"/>
              <a:cs typeface="Arial" panose="020B0604020202020204" pitchFamily="34" charset="0"/>
            </a:rPr>
            <a:t>-35.28</a:t>
          </a:r>
          <a:r>
            <a:rPr lang="en-AU" sz="1400" b="1" baseline="0" dirty="0">
              <a:solidFill>
                <a:schemeClr val="accent3"/>
              </a:solidFill>
              <a:latin typeface="Arial" panose="020B0604020202020204" pitchFamily="34" charset="0"/>
              <a:cs typeface="Arial" panose="020B0604020202020204" pitchFamily="34" charset="0"/>
            </a:rPr>
            <a:t> </a:t>
          </a:r>
          <a:endParaRPr lang="en-AU" sz="1400" b="1" dirty="0">
            <a:solidFill>
              <a:schemeClr val="accent3"/>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0.73519</cdr:x>
      <cdr:y>0.50459</cdr:y>
    </cdr:from>
    <cdr:to>
      <cdr:x>0.82965</cdr:x>
      <cdr:y>0.57268</cdr:y>
    </cdr:to>
    <cdr:sp macro="" textlink="">
      <cdr:nvSpPr>
        <cdr:cNvPr id="9" name="TextBox 1"/>
        <cdr:cNvSpPr txBox="1"/>
      </cdr:nvSpPr>
      <cdr:spPr>
        <a:xfrm xmlns:a="http://schemas.openxmlformats.org/drawingml/2006/main">
          <a:off x="6840220" y="3068320"/>
          <a:ext cx="878840" cy="41402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400" b="1">
              <a:solidFill>
                <a:srgbClr val="C00000"/>
              </a:solidFill>
              <a:latin typeface="Arial" panose="020B0604020202020204" pitchFamily="34" charset="0"/>
              <a:cs typeface="Arial" panose="020B0604020202020204" pitchFamily="34" charset="0"/>
            </a:rPr>
            <a:t>-5.65 m</a:t>
          </a:r>
        </a:p>
      </cdr:txBody>
    </cdr:sp>
  </cdr:relSizeAnchor>
  <cdr:relSizeAnchor xmlns:cdr="http://schemas.openxmlformats.org/drawingml/2006/chartDrawing">
    <cdr:from>
      <cdr:x>0.10975</cdr:x>
      <cdr:y>0.11404</cdr:y>
    </cdr:from>
    <cdr:to>
      <cdr:x>0.44136</cdr:x>
      <cdr:y>0.16336</cdr:y>
    </cdr:to>
    <cdr:sp macro="" textlink="">
      <cdr:nvSpPr>
        <cdr:cNvPr id="10" name="TextBox 9"/>
        <cdr:cNvSpPr txBox="1"/>
      </cdr:nvSpPr>
      <cdr:spPr>
        <a:xfrm xmlns:a="http://schemas.openxmlformats.org/drawingml/2006/main">
          <a:off x="933675" y="603209"/>
          <a:ext cx="2821085" cy="260887"/>
        </a:xfrm>
        <a:prstGeom xmlns:a="http://schemas.openxmlformats.org/drawingml/2006/main" prst="rect">
          <a:avLst/>
        </a:prstGeom>
        <a:solidFill xmlns:a="http://schemas.openxmlformats.org/drawingml/2006/main">
          <a:sysClr val="window" lastClr="FFFFFF"/>
        </a:solidFill>
      </cdr:spPr>
      <cdr:txBody>
        <a:bodyPr xmlns:a="http://schemas.openxmlformats.org/drawingml/2006/main" vertOverflow="clip" wrap="square" rtlCol="0"/>
        <a:lstStyle xmlns:a="http://schemas.openxmlformats.org/drawingml/2006/main"/>
        <a:p xmlns:a="http://schemas.openxmlformats.org/drawingml/2006/main">
          <a:r>
            <a:rPr lang="en-AU" sz="1400" b="1" dirty="0">
              <a:latin typeface="Arial" panose="020B0604020202020204" pitchFamily="34" charset="0"/>
              <a:cs typeface="Arial" panose="020B0604020202020204" pitchFamily="34" charset="0"/>
            </a:rPr>
            <a:t>Triassic groundwater levels</a:t>
          </a:r>
        </a:p>
      </cdr:txBody>
    </cdr:sp>
  </cdr:relSizeAnchor>
  <cdr:relSizeAnchor xmlns:cdr="http://schemas.openxmlformats.org/drawingml/2006/chartDrawing">
    <cdr:from>
      <cdr:x>0.10261</cdr:x>
      <cdr:y>0.62096</cdr:y>
    </cdr:from>
    <cdr:to>
      <cdr:x>0.40394</cdr:x>
      <cdr:y>0.66357</cdr:y>
    </cdr:to>
    <cdr:sp macro="" textlink="">
      <cdr:nvSpPr>
        <cdr:cNvPr id="11" name="TextBox 1"/>
        <cdr:cNvSpPr txBox="1"/>
      </cdr:nvSpPr>
      <cdr:spPr>
        <a:xfrm xmlns:a="http://schemas.openxmlformats.org/drawingml/2006/main" rot="828143">
          <a:off x="954699" y="3775922"/>
          <a:ext cx="2803559" cy="25908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400" b="1">
              <a:latin typeface="Arial" panose="020B0604020202020204" pitchFamily="34" charset="0"/>
              <a:cs typeface="Arial" panose="020B0604020202020204" pitchFamily="34" charset="0"/>
            </a:rPr>
            <a:t>Ulan Seam groundwater levels</a:t>
          </a:r>
        </a:p>
      </cdr:txBody>
    </cdr:sp>
  </cdr:relSizeAnchor>
  <cdr:relSizeAnchor xmlns:cdr="http://schemas.openxmlformats.org/drawingml/2006/chartDrawing">
    <cdr:from>
      <cdr:x>0.41769</cdr:x>
      <cdr:y>0.401</cdr:y>
    </cdr:from>
    <cdr:to>
      <cdr:x>0.60852</cdr:x>
      <cdr:y>0.57393</cdr:y>
    </cdr:to>
    <cdr:sp macro="" textlink="">
      <cdr:nvSpPr>
        <cdr:cNvPr id="17" name="TextBox 2"/>
        <cdr:cNvSpPr txBox="1"/>
      </cdr:nvSpPr>
      <cdr:spPr>
        <a:xfrm xmlns:a="http://schemas.openxmlformats.org/drawingml/2006/main">
          <a:off x="3886200" y="2438400"/>
          <a:ext cx="1775460" cy="105156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AU" sz="1600" b="1" i="1">
              <a:latin typeface="Arial" panose="020B0604020202020204" pitchFamily="34" charset="0"/>
              <a:cs typeface="Arial" panose="020B0604020202020204" pitchFamily="34" charset="0"/>
            </a:rPr>
            <a:t>Decline in SWLs </a:t>
          </a:r>
        </a:p>
        <a:p xmlns:a="http://schemas.openxmlformats.org/drawingml/2006/main">
          <a:r>
            <a:rPr lang="en-AU" sz="1600" b="1" i="1">
              <a:latin typeface="Arial" panose="020B0604020202020204" pitchFamily="34" charset="0"/>
              <a:cs typeface="Arial" panose="020B0604020202020204" pitchFamily="34" charset="0"/>
            </a:rPr>
            <a:t>coincide with </a:t>
          </a:r>
          <a:br>
            <a:rPr lang="en-AU" sz="1600" b="1" i="1">
              <a:latin typeface="Arial" panose="020B0604020202020204" pitchFamily="34" charset="0"/>
              <a:cs typeface="Arial" panose="020B0604020202020204" pitchFamily="34" charset="0"/>
            </a:rPr>
          </a:br>
          <a:r>
            <a:rPr lang="en-AU" sz="1600" b="1" i="1">
              <a:latin typeface="Arial" panose="020B0604020202020204" pitchFamily="34" charset="0"/>
              <a:cs typeface="Arial" panose="020B0604020202020204" pitchFamily="34" charset="0"/>
            </a:rPr>
            <a:t>mining in UG1 </a:t>
          </a:r>
        </a:p>
        <a:p xmlns:a="http://schemas.openxmlformats.org/drawingml/2006/main">
          <a:r>
            <a:rPr lang="en-AU" sz="1600" b="1" i="1">
              <a:latin typeface="Arial" panose="020B0604020202020204" pitchFamily="34" charset="0"/>
              <a:cs typeface="Arial" panose="020B0604020202020204" pitchFamily="34" charset="0"/>
            </a:rPr>
            <a:t>November 2016</a:t>
          </a:r>
        </a:p>
      </cdr:txBody>
    </cdr:sp>
  </cdr:relSizeAnchor>
  <cdr:relSizeAnchor xmlns:cdr="http://schemas.openxmlformats.org/drawingml/2006/chartDrawing">
    <cdr:from>
      <cdr:x>0.39558</cdr:x>
      <cdr:y>0.20175</cdr:y>
    </cdr:from>
    <cdr:to>
      <cdr:x>0.39558</cdr:x>
      <cdr:y>0.599</cdr:y>
    </cdr:to>
    <cdr:cxnSp macro="">
      <cdr:nvCxnSpPr>
        <cdr:cNvPr id="18" name="Straight Arrow Connector 4"/>
        <cdr:cNvCxnSpPr/>
      </cdr:nvCxnSpPr>
      <cdr:spPr>
        <a:xfrm xmlns:a="http://schemas.openxmlformats.org/drawingml/2006/main">
          <a:off x="3680460" y="1226820"/>
          <a:ext cx="0" cy="2415540"/>
        </a:xfrm>
        <a:prstGeom xmlns:a="http://schemas.openxmlformats.org/drawingml/2006/main" prst="straightConnector1">
          <a:avLst/>
        </a:prstGeom>
        <a:ln xmlns:a="http://schemas.openxmlformats.org/drawingml/2006/main" w="76200">
          <a:solidFill>
            <a:schemeClr val="bg1">
              <a:lumMod val="75000"/>
            </a:schemeClr>
          </a:solidFill>
          <a:prstDash val="sysDash"/>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0.74857</cdr:x>
      <cdr:y>0.31328</cdr:y>
    </cdr:from>
    <cdr:to>
      <cdr:x>0.83456</cdr:x>
      <cdr:y>0.37343</cdr:y>
    </cdr:to>
    <cdr:sp macro="" textlink="">
      <cdr:nvSpPr>
        <cdr:cNvPr id="19" name="TextBox 6"/>
        <cdr:cNvSpPr txBox="1"/>
      </cdr:nvSpPr>
      <cdr:spPr>
        <a:xfrm xmlns:a="http://schemas.openxmlformats.org/drawingml/2006/main">
          <a:off x="6964680" y="1905000"/>
          <a:ext cx="800100" cy="365760"/>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AU" sz="1400" b="1">
              <a:solidFill>
                <a:srgbClr val="0070C0"/>
              </a:solidFill>
              <a:latin typeface="Arial" panose="020B0604020202020204" pitchFamily="34" charset="0"/>
              <a:cs typeface="Arial" panose="020B0604020202020204" pitchFamily="34" charset="0"/>
            </a:rPr>
            <a:t>-3.92 m</a:t>
          </a:r>
        </a:p>
      </cdr:txBody>
    </cdr:sp>
  </cdr:relSizeAnchor>
  <cdr:relSizeAnchor xmlns:cdr="http://schemas.openxmlformats.org/drawingml/2006/chartDrawing">
    <cdr:from>
      <cdr:x>0.71221</cdr:x>
      <cdr:y>0.72013</cdr:y>
    </cdr:from>
    <cdr:to>
      <cdr:x>0.8321</cdr:x>
      <cdr:y>0.77</cdr:y>
    </cdr:to>
    <cdr:sp macro="" textlink="">
      <cdr:nvSpPr>
        <cdr:cNvPr id="20" name="TextBox 1"/>
        <cdr:cNvSpPr txBox="1"/>
      </cdr:nvSpPr>
      <cdr:spPr>
        <a:xfrm xmlns:a="http://schemas.openxmlformats.org/drawingml/2006/main">
          <a:off x="6059017" y="3259282"/>
          <a:ext cx="1019898" cy="22570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400" b="1">
              <a:solidFill>
                <a:schemeClr val="accent3"/>
              </a:solidFill>
              <a:latin typeface="Arial" panose="020B0604020202020204" pitchFamily="34" charset="0"/>
              <a:cs typeface="Arial" panose="020B0604020202020204" pitchFamily="34" charset="0"/>
            </a:rPr>
            <a:t>-35.28</a:t>
          </a:r>
          <a:r>
            <a:rPr lang="en-AU" sz="1400" b="1" baseline="0">
              <a:solidFill>
                <a:schemeClr val="accent3"/>
              </a:solidFill>
              <a:latin typeface="Arial" panose="020B0604020202020204" pitchFamily="34" charset="0"/>
              <a:cs typeface="Arial" panose="020B0604020202020204" pitchFamily="34" charset="0"/>
            </a:rPr>
            <a:t> </a:t>
          </a:r>
          <a:r>
            <a:rPr lang="en-AU" sz="1400" b="1">
              <a:solidFill>
                <a:schemeClr val="accent3"/>
              </a:solidFill>
              <a:latin typeface="Arial" panose="020B0604020202020204" pitchFamily="34" charset="0"/>
              <a:cs typeface="Arial" panose="020B0604020202020204" pitchFamily="34" charset="0"/>
            </a:rPr>
            <a:t>m</a:t>
          </a:r>
        </a:p>
      </cdr:txBody>
    </cdr:sp>
  </cdr:relSizeAnchor>
  <cdr:relSizeAnchor xmlns:cdr="http://schemas.openxmlformats.org/drawingml/2006/chartDrawing">
    <cdr:from>
      <cdr:x>0.73519</cdr:x>
      <cdr:y>0.50459</cdr:y>
    </cdr:from>
    <cdr:to>
      <cdr:x>0.82965</cdr:x>
      <cdr:y>0.57268</cdr:y>
    </cdr:to>
    <cdr:sp macro="" textlink="">
      <cdr:nvSpPr>
        <cdr:cNvPr id="21" name="TextBox 1"/>
        <cdr:cNvSpPr txBox="1"/>
      </cdr:nvSpPr>
      <cdr:spPr>
        <a:xfrm xmlns:a="http://schemas.openxmlformats.org/drawingml/2006/main">
          <a:off x="6840220" y="3068320"/>
          <a:ext cx="878840" cy="41402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400" b="1" dirty="0">
              <a:solidFill>
                <a:srgbClr val="C00000"/>
              </a:solidFill>
              <a:latin typeface="Arial" panose="020B0604020202020204" pitchFamily="34" charset="0"/>
              <a:cs typeface="Arial" panose="020B0604020202020204" pitchFamily="34" charset="0"/>
            </a:rPr>
            <a:t>-5.65 m</a:t>
          </a:r>
        </a:p>
      </cdr:txBody>
    </cdr:sp>
  </cdr:relSizeAnchor>
  <cdr:relSizeAnchor xmlns:cdr="http://schemas.openxmlformats.org/drawingml/2006/chartDrawing">
    <cdr:from>
      <cdr:x>0.10261</cdr:x>
      <cdr:y>0.62096</cdr:y>
    </cdr:from>
    <cdr:to>
      <cdr:x>0.40394</cdr:x>
      <cdr:y>0.66357</cdr:y>
    </cdr:to>
    <cdr:sp macro="" textlink="">
      <cdr:nvSpPr>
        <cdr:cNvPr id="23" name="TextBox 1"/>
        <cdr:cNvSpPr txBox="1"/>
      </cdr:nvSpPr>
      <cdr:spPr>
        <a:xfrm xmlns:a="http://schemas.openxmlformats.org/drawingml/2006/main" rot="828143">
          <a:off x="954699" y="3775922"/>
          <a:ext cx="2803559" cy="25908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400" b="1">
              <a:latin typeface="Arial" panose="020B0604020202020204" pitchFamily="34" charset="0"/>
              <a:cs typeface="Arial" panose="020B0604020202020204" pitchFamily="34" charset="0"/>
            </a:rPr>
            <a:t>Ulan Seam groundwater levels</a:t>
          </a:r>
        </a:p>
      </cdr:txBody>
    </cdr:sp>
  </cdr:relSizeAnchor>
</c:userShapes>
</file>

<file path=ppt/drawings/drawing2.xml><?xml version="1.0" encoding="utf-8"?>
<c:userShapes xmlns:c="http://schemas.openxmlformats.org/drawingml/2006/chart">
  <cdr:relSizeAnchor xmlns:cdr="http://schemas.openxmlformats.org/drawingml/2006/chartDrawing">
    <cdr:from>
      <cdr:x>0.60201</cdr:x>
      <cdr:y>0.56118</cdr:y>
    </cdr:from>
    <cdr:to>
      <cdr:x>0.73546</cdr:x>
      <cdr:y>0.70799</cdr:y>
    </cdr:to>
    <cdr:sp macro="" textlink="">
      <cdr:nvSpPr>
        <cdr:cNvPr id="8" name="TextBox 7"/>
        <cdr:cNvSpPr txBox="1"/>
      </cdr:nvSpPr>
      <cdr:spPr>
        <a:xfrm xmlns:a="http://schemas.openxmlformats.org/drawingml/2006/main">
          <a:off x="5601150" y="3412417"/>
          <a:ext cx="1241622" cy="8927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400" b="1" i="1" baseline="0" dirty="0">
              <a:latin typeface="Arial" panose="020B0604020202020204" pitchFamily="34" charset="0"/>
              <a:cs typeface="Arial" panose="020B0604020202020204" pitchFamily="34" charset="0"/>
            </a:rPr>
            <a:t>edge</a:t>
          </a:r>
        </a:p>
        <a:p xmlns:a="http://schemas.openxmlformats.org/drawingml/2006/main">
          <a:r>
            <a:rPr lang="en-AU" sz="1400" b="1" i="1" baseline="0" dirty="0">
              <a:latin typeface="Arial" panose="020B0604020202020204" pitchFamily="34" charset="0"/>
              <a:cs typeface="Arial" panose="020B0604020202020204" pitchFamily="34" charset="0"/>
            </a:rPr>
            <a:t>long-wall</a:t>
          </a:r>
          <a:r>
            <a:rPr lang="en-AU" sz="1400" b="1" i="1" dirty="0">
              <a:latin typeface="Arial" panose="020B0604020202020204" pitchFamily="34" charset="0"/>
              <a:cs typeface="Arial" panose="020B0604020202020204" pitchFamily="34" charset="0"/>
            </a:rPr>
            <a:t> mine </a:t>
          </a:r>
        </a:p>
        <a:p xmlns:a="http://schemas.openxmlformats.org/drawingml/2006/main">
          <a:r>
            <a:rPr lang="en-AU" sz="1400" b="1" i="1" dirty="0">
              <a:latin typeface="Arial" panose="020B0604020202020204" pitchFamily="34" charset="0"/>
              <a:cs typeface="Arial" panose="020B0604020202020204" pitchFamily="34" charset="0"/>
            </a:rPr>
            <a:t>panel </a:t>
          </a:r>
          <a:r>
            <a:rPr lang="en-AU" sz="1200" i="1" dirty="0">
              <a:latin typeface="Arial" panose="020B0604020202020204" pitchFamily="34" charset="0"/>
              <a:cs typeface="Arial" panose="020B0604020202020204" pitchFamily="34" charset="0"/>
            </a:rPr>
            <a:t/>
          </a:r>
          <a:br>
            <a:rPr lang="en-AU" sz="1200" i="1" dirty="0">
              <a:latin typeface="Arial" panose="020B0604020202020204" pitchFamily="34" charset="0"/>
              <a:cs typeface="Arial" panose="020B0604020202020204" pitchFamily="34" charset="0"/>
            </a:rPr>
          </a:br>
          <a:endParaRPr lang="en-AU" sz="1200" i="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0.55938</cdr:x>
      <cdr:y>0.23308</cdr:y>
    </cdr:from>
    <cdr:to>
      <cdr:x>0.60033</cdr:x>
      <cdr:y>0.73058</cdr:y>
    </cdr:to>
    <cdr:cxnSp macro="">
      <cdr:nvCxnSpPr>
        <cdr:cNvPr id="10" name="Straight Connector 9"/>
        <cdr:cNvCxnSpPr/>
      </cdr:nvCxnSpPr>
      <cdr:spPr>
        <a:xfrm xmlns:a="http://schemas.openxmlformats.org/drawingml/2006/main">
          <a:off x="5204460" y="1417320"/>
          <a:ext cx="381022" cy="3025162"/>
        </a:xfrm>
        <a:prstGeom xmlns:a="http://schemas.openxmlformats.org/drawingml/2006/main" prst="line">
          <a:avLst/>
        </a:prstGeom>
        <a:ln xmlns:a="http://schemas.openxmlformats.org/drawingml/2006/main" w="28575">
          <a:solidFill>
            <a:schemeClr val="bg1">
              <a:lumMod val="65000"/>
            </a:schemeClr>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0.90909</cdr:x>
      <cdr:y>0.1817</cdr:y>
    </cdr:from>
    <cdr:to>
      <cdr:x>0.91482</cdr:x>
      <cdr:y>0.75439</cdr:y>
    </cdr:to>
    <cdr:cxnSp macro="">
      <cdr:nvCxnSpPr>
        <cdr:cNvPr id="12" name="Straight Arrow Connector 11"/>
        <cdr:cNvCxnSpPr/>
      </cdr:nvCxnSpPr>
      <cdr:spPr>
        <a:xfrm xmlns:a="http://schemas.openxmlformats.org/drawingml/2006/main">
          <a:off x="8458200" y="1104900"/>
          <a:ext cx="53340" cy="3482340"/>
        </a:xfrm>
        <a:prstGeom xmlns:a="http://schemas.openxmlformats.org/drawingml/2006/main" prst="straightConnector1">
          <a:avLst/>
        </a:prstGeom>
        <a:ln xmlns:a="http://schemas.openxmlformats.org/drawingml/2006/main" w="38100">
          <a:solidFill>
            <a:srgbClr val="C00000"/>
          </a:solidFill>
          <a:prstDash val="sysDash"/>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0.1679</cdr:x>
      <cdr:y>0.71429</cdr:y>
    </cdr:from>
    <cdr:to>
      <cdr:x>0.36692</cdr:x>
      <cdr:y>0.80075</cdr:y>
    </cdr:to>
    <cdr:sp macro="" textlink="">
      <cdr:nvSpPr>
        <cdr:cNvPr id="5" name="TextBox 4"/>
        <cdr:cNvSpPr txBox="1"/>
      </cdr:nvSpPr>
      <cdr:spPr>
        <a:xfrm xmlns:a="http://schemas.openxmlformats.org/drawingml/2006/main">
          <a:off x="1562117" y="4343426"/>
          <a:ext cx="1851686" cy="5257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400" b="1">
              <a:solidFill>
                <a:schemeClr val="tx2">
                  <a:lumMod val="60000"/>
                  <a:lumOff val="40000"/>
                </a:schemeClr>
              </a:solidFill>
              <a:latin typeface="Arial" panose="020B0604020202020204" pitchFamily="34" charset="0"/>
              <a:cs typeface="Arial" panose="020B0604020202020204" pitchFamily="34" charset="0"/>
            </a:rPr>
            <a:t>The Drip  </a:t>
          </a:r>
        </a:p>
      </cdr:txBody>
    </cdr:sp>
  </cdr:relSizeAnchor>
  <cdr:relSizeAnchor xmlns:cdr="http://schemas.openxmlformats.org/drawingml/2006/chartDrawing">
    <cdr:from>
      <cdr:x>0.11712</cdr:x>
      <cdr:y>0.71429</cdr:y>
    </cdr:from>
    <cdr:to>
      <cdr:x>0.17363</cdr:x>
      <cdr:y>0.77945</cdr:y>
    </cdr:to>
    <cdr:grpSp>
      <cdr:nvGrpSpPr>
        <cdr:cNvPr id="9" name="Group 8"/>
        <cdr:cNvGrpSpPr/>
      </cdr:nvGrpSpPr>
      <cdr:grpSpPr>
        <a:xfrm xmlns:a="http://schemas.openxmlformats.org/drawingml/2006/main">
          <a:off x="920567" y="3548987"/>
          <a:ext cx="444171" cy="323751"/>
          <a:chOff x="982970" y="4343426"/>
          <a:chExt cx="525770" cy="396222"/>
        </a:xfrm>
      </cdr:grpSpPr>
      <cdr:cxnSp macro="">
        <cdr:nvCxnSpPr>
          <cdr:cNvPr id="15" name="Straight Connector 14"/>
          <cdr:cNvCxnSpPr/>
        </cdr:nvCxnSpPr>
        <cdr:spPr>
          <a:xfrm xmlns:a="http://schemas.openxmlformats.org/drawingml/2006/main" flipH="1">
            <a:off x="982970" y="4343426"/>
            <a:ext cx="7629" cy="396222"/>
          </a:xfrm>
          <a:prstGeom xmlns:a="http://schemas.openxmlformats.org/drawingml/2006/main" prst="line">
            <a:avLst/>
          </a:prstGeom>
          <a:ln xmlns:a="http://schemas.openxmlformats.org/drawingml/2006/main" w="28575">
            <a:solidFill>
              <a:srgbClr val="0070C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7" name="Straight Connector 16"/>
          <cdr:cNvCxnSpPr/>
        </cdr:nvCxnSpPr>
        <cdr:spPr>
          <a:xfrm xmlns:a="http://schemas.openxmlformats.org/drawingml/2006/main">
            <a:off x="982970" y="4343426"/>
            <a:ext cx="525770" cy="12191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9" name="Straight Connector 18"/>
          <cdr:cNvCxnSpPr/>
        </cdr:nvCxnSpPr>
        <cdr:spPr>
          <a:xfrm xmlns:a="http://schemas.openxmlformats.org/drawingml/2006/main" flipV="1">
            <a:off x="990599" y="4480547"/>
            <a:ext cx="518141" cy="23623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0.12039</cdr:x>
      <cdr:y>0.77569</cdr:y>
    </cdr:from>
    <cdr:to>
      <cdr:x>0.47584</cdr:x>
      <cdr:y>0.83217</cdr:y>
    </cdr:to>
    <cdr:sp macro="" textlink="">
      <cdr:nvSpPr>
        <cdr:cNvPr id="23" name="TextBox 22"/>
        <cdr:cNvSpPr txBox="1"/>
      </cdr:nvSpPr>
      <cdr:spPr>
        <a:xfrm xmlns:a="http://schemas.openxmlformats.org/drawingml/2006/main">
          <a:off x="1120130" y="4716781"/>
          <a:ext cx="3307090" cy="3434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400" b="1" dirty="0">
              <a:solidFill>
                <a:schemeClr val="accent1">
                  <a:lumMod val="75000"/>
                </a:schemeClr>
              </a:solidFill>
              <a:latin typeface="Arial" panose="020B0604020202020204" pitchFamily="34" charset="0"/>
              <a:cs typeface="Arial" panose="020B0604020202020204" pitchFamily="34" charset="0"/>
            </a:rPr>
            <a:t>bed level</a:t>
          </a:r>
          <a:r>
            <a:rPr lang="en-AU" sz="1400" b="1" baseline="0" dirty="0">
              <a:solidFill>
                <a:schemeClr val="accent1">
                  <a:lumMod val="75000"/>
                </a:schemeClr>
              </a:solidFill>
              <a:latin typeface="Arial" panose="020B0604020202020204" pitchFamily="34" charset="0"/>
              <a:cs typeface="Arial" panose="020B0604020202020204" pitchFamily="34" charset="0"/>
            </a:rPr>
            <a:t> - </a:t>
          </a:r>
          <a:r>
            <a:rPr lang="en-AU" sz="1400" b="1" dirty="0">
              <a:solidFill>
                <a:schemeClr val="accent1">
                  <a:lumMod val="75000"/>
                </a:schemeClr>
              </a:solidFill>
              <a:latin typeface="Arial" panose="020B0604020202020204" pitchFamily="34" charset="0"/>
              <a:cs typeface="Arial" panose="020B0604020202020204" pitchFamily="34" charset="0"/>
            </a:rPr>
            <a:t>Goulburn River </a:t>
          </a:r>
        </a:p>
      </cdr:txBody>
    </cdr:sp>
  </cdr:relSizeAnchor>
  <cdr:relSizeAnchor xmlns:cdr="http://schemas.openxmlformats.org/drawingml/2006/chartDrawing">
    <cdr:from>
      <cdr:x>0.49471</cdr:x>
      <cdr:y>0.53266</cdr:y>
    </cdr:from>
    <cdr:to>
      <cdr:x>0.57716</cdr:x>
      <cdr:y>0.60275</cdr:y>
    </cdr:to>
    <cdr:sp macro="" textlink="">
      <cdr:nvSpPr>
        <cdr:cNvPr id="2" name="TextBox 1"/>
        <cdr:cNvSpPr txBox="1"/>
      </cdr:nvSpPr>
      <cdr:spPr>
        <a:xfrm xmlns:a="http://schemas.openxmlformats.org/drawingml/2006/main">
          <a:off x="3888432" y="2736304"/>
          <a:ext cx="648072"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600" dirty="0" smtClean="0"/>
            <a:t>PZ08</a:t>
          </a:r>
          <a:endParaRPr lang="en-AU" sz="1600" dirty="0"/>
        </a:p>
      </cdr:txBody>
    </cdr:sp>
  </cdr:relSizeAnchor>
  <cdr:relSizeAnchor xmlns:cdr="http://schemas.openxmlformats.org/drawingml/2006/chartDrawing">
    <cdr:from>
      <cdr:x>0.20155</cdr:x>
      <cdr:y>0.37847</cdr:y>
    </cdr:from>
    <cdr:to>
      <cdr:x>0.284</cdr:x>
      <cdr:y>0.44856</cdr:y>
    </cdr:to>
    <cdr:sp macro="" textlink="">
      <cdr:nvSpPr>
        <cdr:cNvPr id="13" name="TextBox 1"/>
        <cdr:cNvSpPr txBox="1"/>
      </cdr:nvSpPr>
      <cdr:spPr>
        <a:xfrm xmlns:a="http://schemas.openxmlformats.org/drawingml/2006/main">
          <a:off x="1584176" y="1944216"/>
          <a:ext cx="648072"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600" dirty="0" smtClean="0"/>
            <a:t>PZ24</a:t>
          </a:r>
          <a:endParaRPr lang="en-AU" sz="1600" dirty="0"/>
        </a:p>
      </cdr:txBody>
    </cdr:sp>
  </cdr:relSizeAnchor>
  <cdr:relSizeAnchor xmlns:cdr="http://schemas.openxmlformats.org/drawingml/2006/chartDrawing">
    <cdr:from>
      <cdr:x>0.35729</cdr:x>
      <cdr:y>0.50463</cdr:y>
    </cdr:from>
    <cdr:to>
      <cdr:x>0.43974</cdr:x>
      <cdr:y>0.57472</cdr:y>
    </cdr:to>
    <cdr:sp macro="" textlink="">
      <cdr:nvSpPr>
        <cdr:cNvPr id="14" name="TextBox 1"/>
        <cdr:cNvSpPr txBox="1"/>
      </cdr:nvSpPr>
      <cdr:spPr>
        <a:xfrm xmlns:a="http://schemas.openxmlformats.org/drawingml/2006/main">
          <a:off x="2808312" y="2592288"/>
          <a:ext cx="648072"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600" dirty="0" smtClean="0"/>
            <a:t>PZ04</a:t>
          </a:r>
          <a:endParaRPr lang="en-AU"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5CC5B3-E5DD-49C5-863C-F7C327DD57F7}" type="datetimeFigureOut">
              <a:rPr lang="en-AU" smtClean="0"/>
              <a:t>1/04/2019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773318-6859-4B12-BF32-79229FDD0901}" type="slidenum">
              <a:rPr lang="en-AU" smtClean="0"/>
              <a:t>‹#›</a:t>
            </a:fld>
            <a:endParaRPr lang="en-AU"/>
          </a:p>
        </p:txBody>
      </p:sp>
    </p:spTree>
    <p:extLst>
      <p:ext uri="{BB962C8B-B14F-4D97-AF65-F5344CB8AC3E}">
        <p14:creationId xmlns:p14="http://schemas.microsoft.com/office/powerpoint/2010/main" val="521972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latin typeface="+mn-lt"/>
              </a:rPr>
              <a:t>salts travel along the sandy reaches of  Goulburn River travels 225 kms to Hunter River</a:t>
            </a:r>
          </a:p>
          <a:p>
            <a:r>
              <a:rPr lang="en-AU" sz="1200" dirty="0" smtClean="0">
                <a:solidFill>
                  <a:srgbClr val="464653"/>
                </a:solidFill>
                <a:ea typeface="+mj-ea"/>
                <a:cs typeface="+mj-cs"/>
              </a:rPr>
              <a:t>65 km2 open cut and 124 km2 underground</a:t>
            </a:r>
            <a:endParaRPr lang="en-AU" dirty="0"/>
          </a:p>
        </p:txBody>
      </p:sp>
      <p:sp>
        <p:nvSpPr>
          <p:cNvPr id="4" name="Slide Number Placeholder 3"/>
          <p:cNvSpPr>
            <a:spLocks noGrp="1"/>
          </p:cNvSpPr>
          <p:nvPr>
            <p:ph type="sldNum" sz="quarter" idx="10"/>
          </p:nvPr>
        </p:nvSpPr>
        <p:spPr/>
        <p:txBody>
          <a:bodyPr/>
          <a:lstStyle/>
          <a:p>
            <a:fld id="{B3773318-6859-4B12-BF32-79229FDD0901}" type="slidenum">
              <a:rPr lang="en-AU" smtClean="0"/>
              <a:t>2</a:t>
            </a:fld>
            <a:endParaRPr lang="en-AU"/>
          </a:p>
        </p:txBody>
      </p:sp>
    </p:spTree>
    <p:extLst>
      <p:ext uri="{BB962C8B-B14F-4D97-AF65-F5344CB8AC3E}">
        <p14:creationId xmlns:p14="http://schemas.microsoft.com/office/powerpoint/2010/main" val="1254891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PZ191 </a:t>
            </a:r>
            <a:r>
              <a:rPr lang="en-AU" dirty="0" smtClean="0"/>
              <a:t>– and potential influence of UCML </a:t>
            </a:r>
            <a:r>
              <a:rPr lang="en-AU" baseline="0" dirty="0" smtClean="0"/>
              <a:t>east pit of concern – UCML plan is to back fill and rehabilitate surface?</a:t>
            </a:r>
          </a:p>
          <a:p>
            <a:endParaRPr lang="en-AU" baseline="0" dirty="0" smtClean="0"/>
          </a:p>
        </p:txBody>
      </p:sp>
      <p:sp>
        <p:nvSpPr>
          <p:cNvPr id="4" name="Slide Number Placeholder 3"/>
          <p:cNvSpPr>
            <a:spLocks noGrp="1"/>
          </p:cNvSpPr>
          <p:nvPr>
            <p:ph type="sldNum" sz="quarter" idx="10"/>
          </p:nvPr>
        </p:nvSpPr>
        <p:spPr/>
        <p:txBody>
          <a:bodyPr/>
          <a:lstStyle/>
          <a:p>
            <a:fld id="{B3773318-6859-4B12-BF32-79229FDD0901}" type="slidenum">
              <a:rPr lang="en-AU" smtClean="0"/>
              <a:t>15</a:t>
            </a:fld>
            <a:endParaRPr lang="en-AU"/>
          </a:p>
        </p:txBody>
      </p:sp>
    </p:spTree>
    <p:extLst>
      <p:ext uri="{BB962C8B-B14F-4D97-AF65-F5344CB8AC3E}">
        <p14:creationId xmlns:p14="http://schemas.microsoft.com/office/powerpoint/2010/main" val="255443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crushed rock, activated and mobilised mixture of salts, metals and other pollutants – was sequestered within undisturbed coal seam and overburden. </a:t>
            </a:r>
          </a:p>
          <a:p>
            <a:r>
              <a:rPr lang="en-AU" dirty="0" smtClean="0"/>
              <a:t>Coal seam extraction can cause a significant deterioration in the chemical characteristics of connected groundwater sources with various geochemical reactions accelerated by oxidation</a:t>
            </a:r>
            <a:endParaRPr lang="en-AU" dirty="0"/>
          </a:p>
        </p:txBody>
      </p:sp>
      <p:sp>
        <p:nvSpPr>
          <p:cNvPr id="4" name="Slide Number Placeholder 3"/>
          <p:cNvSpPr>
            <a:spLocks noGrp="1"/>
          </p:cNvSpPr>
          <p:nvPr>
            <p:ph type="sldNum" sz="quarter" idx="10"/>
          </p:nvPr>
        </p:nvSpPr>
        <p:spPr/>
        <p:txBody>
          <a:bodyPr/>
          <a:lstStyle/>
          <a:p>
            <a:fld id="{B3773318-6859-4B12-BF32-79229FDD0901}" type="slidenum">
              <a:rPr lang="en-AU" smtClean="0"/>
              <a:t>16</a:t>
            </a:fld>
            <a:endParaRPr lang="en-AU"/>
          </a:p>
        </p:txBody>
      </p:sp>
    </p:spTree>
    <p:extLst>
      <p:ext uri="{BB962C8B-B14F-4D97-AF65-F5344CB8AC3E}">
        <p14:creationId xmlns:p14="http://schemas.microsoft.com/office/powerpoint/2010/main" val="2469186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disturbing tendency in MCC proposal is the repeated assumption that groundwater beneath UG4 is limited, low quality and hence valueless. However the groundwater beneath UG4 is of good quality and yield (&gt;4L/s)</a:t>
            </a:r>
          </a:p>
          <a:p>
            <a:endParaRPr lang="en-AU" dirty="0"/>
          </a:p>
        </p:txBody>
      </p:sp>
      <p:sp>
        <p:nvSpPr>
          <p:cNvPr id="4" name="Slide Number Placeholder 3"/>
          <p:cNvSpPr>
            <a:spLocks noGrp="1"/>
          </p:cNvSpPr>
          <p:nvPr>
            <p:ph type="sldNum" sz="quarter" idx="10"/>
          </p:nvPr>
        </p:nvSpPr>
        <p:spPr/>
        <p:txBody>
          <a:bodyPr/>
          <a:lstStyle/>
          <a:p>
            <a:fld id="{B3773318-6859-4B12-BF32-79229FDD0901}" type="slidenum">
              <a:rPr lang="en-AU" smtClean="0"/>
              <a:t>17</a:t>
            </a:fld>
            <a:endParaRPr lang="en-AU"/>
          </a:p>
        </p:txBody>
      </p:sp>
    </p:spTree>
    <p:extLst>
      <p:ext uri="{BB962C8B-B14F-4D97-AF65-F5344CB8AC3E}">
        <p14:creationId xmlns:p14="http://schemas.microsoft.com/office/powerpoint/2010/main" val="3416431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MCM</a:t>
            </a:r>
            <a:r>
              <a:rPr lang="en-AU" baseline="0" dirty="0" smtClean="0"/>
              <a:t> predicts ~0.5 metres</a:t>
            </a:r>
            <a:endParaRPr lang="en-AU" dirty="0"/>
          </a:p>
        </p:txBody>
      </p:sp>
      <p:sp>
        <p:nvSpPr>
          <p:cNvPr id="4" name="Slide Number Placeholder 3"/>
          <p:cNvSpPr>
            <a:spLocks noGrp="1"/>
          </p:cNvSpPr>
          <p:nvPr>
            <p:ph type="sldNum" sz="quarter" idx="10"/>
          </p:nvPr>
        </p:nvSpPr>
        <p:spPr/>
        <p:txBody>
          <a:bodyPr/>
          <a:lstStyle/>
          <a:p>
            <a:fld id="{B3773318-6859-4B12-BF32-79229FDD0901}" type="slidenum">
              <a:rPr lang="en-AU" smtClean="0"/>
              <a:t>18</a:t>
            </a:fld>
            <a:endParaRPr lang="en-AU"/>
          </a:p>
        </p:txBody>
      </p:sp>
    </p:spTree>
    <p:extLst>
      <p:ext uri="{BB962C8B-B14F-4D97-AF65-F5344CB8AC3E}">
        <p14:creationId xmlns:p14="http://schemas.microsoft.com/office/powerpoint/2010/main" val="2455570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UG4 will be completely dewatered – maximum 165m deep</a:t>
            </a:r>
          </a:p>
          <a:p>
            <a:r>
              <a:rPr lang="en-AU" dirty="0" smtClean="0"/>
              <a:t>Panels only 200 meters and 500meters</a:t>
            </a:r>
          </a:p>
          <a:p>
            <a:endParaRPr lang="en-AU" dirty="0"/>
          </a:p>
        </p:txBody>
      </p:sp>
      <p:sp>
        <p:nvSpPr>
          <p:cNvPr id="4" name="Slide Number Placeholder 3"/>
          <p:cNvSpPr>
            <a:spLocks noGrp="1"/>
          </p:cNvSpPr>
          <p:nvPr>
            <p:ph type="sldNum" sz="quarter" idx="10"/>
          </p:nvPr>
        </p:nvSpPr>
        <p:spPr/>
        <p:txBody>
          <a:bodyPr/>
          <a:lstStyle/>
          <a:p>
            <a:fld id="{B3773318-6859-4B12-BF32-79229FDD0901}" type="slidenum">
              <a:rPr lang="en-AU" smtClean="0"/>
              <a:t>19</a:t>
            </a:fld>
            <a:endParaRPr lang="en-AU"/>
          </a:p>
        </p:txBody>
      </p:sp>
    </p:spTree>
    <p:extLst>
      <p:ext uri="{BB962C8B-B14F-4D97-AF65-F5344CB8AC3E}">
        <p14:creationId xmlns:p14="http://schemas.microsoft.com/office/powerpoint/2010/main" val="3605925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Many concerns remain</a:t>
            </a:r>
          </a:p>
          <a:p>
            <a:r>
              <a:rPr lang="en-AU" dirty="0" smtClean="0"/>
              <a:t>Set triggers</a:t>
            </a:r>
            <a:endParaRPr lang="en-AU" dirty="0"/>
          </a:p>
        </p:txBody>
      </p:sp>
      <p:sp>
        <p:nvSpPr>
          <p:cNvPr id="4" name="Slide Number Placeholder 3"/>
          <p:cNvSpPr>
            <a:spLocks noGrp="1"/>
          </p:cNvSpPr>
          <p:nvPr>
            <p:ph type="sldNum" sz="quarter" idx="10"/>
          </p:nvPr>
        </p:nvSpPr>
        <p:spPr/>
        <p:txBody>
          <a:bodyPr/>
          <a:lstStyle/>
          <a:p>
            <a:fld id="{B3773318-6859-4B12-BF32-79229FDD0901}" type="slidenum">
              <a:rPr lang="en-AU" smtClean="0"/>
              <a:t>20</a:t>
            </a:fld>
            <a:endParaRPr lang="en-AU"/>
          </a:p>
        </p:txBody>
      </p:sp>
    </p:spTree>
    <p:extLst>
      <p:ext uri="{BB962C8B-B14F-4D97-AF65-F5344CB8AC3E}">
        <p14:creationId xmlns:p14="http://schemas.microsoft.com/office/powerpoint/2010/main" val="3754162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by the approved increase since 2009 d by the current application to increase Reducing the footprint away from the river </a:t>
            </a:r>
          </a:p>
        </p:txBody>
      </p:sp>
      <p:sp>
        <p:nvSpPr>
          <p:cNvPr id="4" name="Slide Number Placeholder 3"/>
          <p:cNvSpPr>
            <a:spLocks noGrp="1"/>
          </p:cNvSpPr>
          <p:nvPr>
            <p:ph type="sldNum" sz="quarter" idx="10"/>
          </p:nvPr>
        </p:nvSpPr>
        <p:spPr/>
        <p:txBody>
          <a:bodyPr/>
          <a:lstStyle/>
          <a:p>
            <a:fld id="{B3773318-6859-4B12-BF32-79229FDD0901}" type="slidenum">
              <a:rPr lang="en-AU" smtClean="0"/>
              <a:t>21</a:t>
            </a:fld>
            <a:endParaRPr lang="en-AU"/>
          </a:p>
        </p:txBody>
      </p:sp>
    </p:spTree>
    <p:extLst>
      <p:ext uri="{BB962C8B-B14F-4D97-AF65-F5344CB8AC3E}">
        <p14:creationId xmlns:p14="http://schemas.microsoft.com/office/powerpoint/2010/main" val="54426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For IPC – to see photos of the Drip &amp; Corner gorge</a:t>
            </a:r>
            <a:endParaRPr lang="en-AU" dirty="0"/>
          </a:p>
        </p:txBody>
      </p:sp>
      <p:sp>
        <p:nvSpPr>
          <p:cNvPr id="4" name="Slide Number Placeholder 3"/>
          <p:cNvSpPr>
            <a:spLocks noGrp="1"/>
          </p:cNvSpPr>
          <p:nvPr>
            <p:ph type="sldNum" sz="quarter" idx="10"/>
          </p:nvPr>
        </p:nvSpPr>
        <p:spPr/>
        <p:txBody>
          <a:bodyPr/>
          <a:lstStyle/>
          <a:p>
            <a:fld id="{B3773318-6859-4B12-BF32-79229FDD0901}" type="slidenum">
              <a:rPr lang="en-AU" smtClean="0"/>
              <a:t>22</a:t>
            </a:fld>
            <a:endParaRPr lang="en-AU"/>
          </a:p>
        </p:txBody>
      </p:sp>
    </p:spTree>
    <p:extLst>
      <p:ext uri="{BB962C8B-B14F-4D97-AF65-F5344CB8AC3E}">
        <p14:creationId xmlns:p14="http://schemas.microsoft.com/office/powerpoint/2010/main" val="1495176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Removal alluvial flats and connection with river</a:t>
            </a:r>
          </a:p>
          <a:p>
            <a:pPr lvl="0"/>
            <a:r>
              <a:rPr lang="en-AU" sz="1200" kern="1200" dirty="0" smtClean="0">
                <a:solidFill>
                  <a:schemeClr val="tx1"/>
                </a:solidFill>
                <a:effectLst/>
                <a:latin typeface="+mn-lt"/>
                <a:ea typeface="+mn-ea"/>
                <a:cs typeface="+mn-cs"/>
              </a:rPr>
              <a:t>Lowering of alluvial GW – 3-40 meters – yield &lt; 10 - 1 L/s</a:t>
            </a:r>
          </a:p>
          <a:p>
            <a:pPr lvl="0"/>
            <a:r>
              <a:rPr lang="en-AU" sz="1200" kern="1200" dirty="0" smtClean="0">
                <a:solidFill>
                  <a:schemeClr val="tx1"/>
                </a:solidFill>
                <a:effectLst/>
                <a:latin typeface="+mn-lt"/>
                <a:ea typeface="+mn-ea"/>
                <a:cs typeface="+mn-cs"/>
              </a:rPr>
              <a:t>UG expansion in NW – fractured porous rock GW</a:t>
            </a:r>
          </a:p>
          <a:p>
            <a:pPr lvl="0"/>
            <a:r>
              <a:rPr lang="en-AU" sz="1200" kern="1200" dirty="0" smtClean="0">
                <a:solidFill>
                  <a:schemeClr val="tx1"/>
                </a:solidFill>
                <a:effectLst/>
                <a:latin typeface="+mn-lt"/>
                <a:ea typeface="+mn-ea"/>
                <a:cs typeface="+mn-cs"/>
              </a:rPr>
              <a:t>Increasing Water surplus – discharge EC only limited after 2006</a:t>
            </a:r>
          </a:p>
          <a:p>
            <a:pPr>
              <a:spcAft>
                <a:spcPts val="0"/>
              </a:spcAft>
            </a:pPr>
            <a:r>
              <a:rPr lang="en-AU" sz="1600" dirty="0" smtClean="0">
                <a:effectLst/>
                <a:latin typeface="Times New Roman"/>
                <a:ea typeface="Times New Roman"/>
              </a:rPr>
              <a:t>Elevated levels of salinity have been recorded in the sediments along the base of the diversion channel.</a:t>
            </a:r>
            <a:r>
              <a:rPr lang="en-AU" dirty="0" smtClean="0">
                <a:effectLst/>
              </a:rPr>
              <a:t> Unexplained spikes in EC levels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UCML </a:t>
            </a:r>
            <a:r>
              <a:rPr lang="en-AU" sz="1200" kern="1200" baseline="0" dirty="0" smtClean="0">
                <a:solidFill>
                  <a:schemeClr val="tx1"/>
                </a:solidFill>
                <a:effectLst/>
                <a:latin typeface="+mn-lt"/>
                <a:ea typeface="+mn-ea"/>
                <a:cs typeface="+mn-cs"/>
              </a:rPr>
              <a:t> GW inflows </a:t>
            </a:r>
            <a:r>
              <a:rPr lang="en-AU" sz="1200" kern="1200" dirty="0" smtClean="0">
                <a:solidFill>
                  <a:schemeClr val="tx1"/>
                </a:solidFill>
                <a:effectLst/>
                <a:latin typeface="+mn-lt"/>
                <a:ea typeface="+mn-ea"/>
                <a:cs typeface="+mn-cs"/>
              </a:rPr>
              <a:t>480 ML in 1988, 1020 ML in 1995 and 6,800 ML/year in 2014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(Table 2</a:t>
            </a:r>
            <a:r>
              <a:rPr lang="en-US" sz="1200" b="1" kern="1200" dirty="0" smtClean="0">
                <a:solidFill>
                  <a:schemeClr val="tx1"/>
                </a:solidFill>
                <a:effectLst/>
                <a:latin typeface="+mn-lt"/>
                <a:ea typeface="+mn-ea"/>
                <a:cs typeface="+mn-cs"/>
              </a:rPr>
              <a:t>.</a:t>
            </a:r>
            <a:r>
              <a:rPr lang="en-AU" sz="1200" kern="1200" dirty="0" smtClean="0">
                <a:solidFill>
                  <a:schemeClr val="tx1"/>
                </a:solidFill>
                <a:effectLst/>
                <a:latin typeface="+mn-lt"/>
                <a:ea typeface="+mn-ea"/>
                <a:cs typeface="+mn-cs"/>
              </a:rPr>
              <a:t>). The increasing water-make is coming from the fractured, porous rock groundwater system in the Permo-Triassic strata</a:t>
            </a:r>
            <a:r>
              <a:rPr lang="en-AU" dirty="0" smtClean="0">
                <a:effectLst/>
              </a:rPr>
              <a:t> </a:t>
            </a:r>
            <a:r>
              <a:rPr lang="en-AU" sz="1200" kern="1200" dirty="0" smtClean="0">
                <a:solidFill>
                  <a:schemeClr val="tx1"/>
                </a:solidFill>
                <a:effectLst/>
                <a:latin typeface="+mn-lt"/>
                <a:ea typeface="+mn-ea"/>
                <a:cs typeface="+mn-cs"/>
              </a:rPr>
              <a:t>Mine modelling predicts water make will reach 10,220 ML/year in 2023.</a:t>
            </a:r>
          </a:p>
          <a:p>
            <a:pPr>
              <a:spcAft>
                <a:spcPts val="0"/>
              </a:spcAft>
            </a:pPr>
            <a:r>
              <a:rPr lang="en-AU" dirty="0" smtClean="0">
                <a:effectLst/>
              </a:rPr>
              <a:t/>
            </a:r>
            <a:br>
              <a:rPr lang="en-AU" dirty="0" smtClean="0">
                <a:effectLst/>
              </a:rPr>
            </a:br>
            <a:endParaRPr lang="en-AU" dirty="0" smtClean="0">
              <a:effectLst/>
            </a:endParaRPr>
          </a:p>
          <a:p>
            <a:pPr>
              <a:spcAft>
                <a:spcPts val="0"/>
              </a:spcAft>
            </a:pPr>
            <a:r>
              <a:rPr lang="en-AU" sz="1200" dirty="0" smtClean="0">
                <a:effectLst/>
                <a:latin typeface="Helvetica"/>
                <a:ea typeface="Times New Roman"/>
                <a:cs typeface="Times New Roman"/>
              </a:rPr>
              <a:t>UCML March CCC &amp; December 2018 Community Consultation Committee meeting, UCML Environment Manager comments,  33,000 EC in soils associated with the GRD</a:t>
            </a:r>
          </a:p>
          <a:p>
            <a:pPr>
              <a:spcAft>
                <a:spcPts val="0"/>
              </a:spcAft>
            </a:pPr>
            <a:endParaRPr lang="en-AU" sz="1200" dirty="0">
              <a:effectLst/>
              <a:latin typeface="Helvetica"/>
              <a:ea typeface="Times New Roman"/>
              <a:cs typeface="Times New Roman"/>
            </a:endParaRPr>
          </a:p>
        </p:txBody>
      </p:sp>
      <p:sp>
        <p:nvSpPr>
          <p:cNvPr id="4" name="Slide Number Placeholder 3"/>
          <p:cNvSpPr>
            <a:spLocks noGrp="1"/>
          </p:cNvSpPr>
          <p:nvPr>
            <p:ph type="sldNum" sz="quarter" idx="10"/>
          </p:nvPr>
        </p:nvSpPr>
        <p:spPr/>
        <p:txBody>
          <a:bodyPr/>
          <a:lstStyle/>
          <a:p>
            <a:fld id="{B3773318-6859-4B12-BF32-79229FDD0901}" type="slidenum">
              <a:rPr lang="en-AU" smtClean="0"/>
              <a:t>3</a:t>
            </a:fld>
            <a:endParaRPr lang="en-AU"/>
          </a:p>
        </p:txBody>
      </p:sp>
    </p:spTree>
    <p:extLst>
      <p:ext uri="{BB962C8B-B14F-4D97-AF65-F5344CB8AC3E}">
        <p14:creationId xmlns:p14="http://schemas.microsoft.com/office/powerpoint/2010/main" val="1919395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dirty="0" smtClean="0"/>
              <a:t>Encrustations – capillary action </a:t>
            </a: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 1982 &lt;450 EC – 900 EC is doubles background </a:t>
            </a:r>
          </a:p>
          <a:p>
            <a:pPr lvl="0"/>
            <a:r>
              <a:rPr lang="en-AU" sz="1200" kern="1200" dirty="0" smtClean="0">
                <a:solidFill>
                  <a:schemeClr val="tx1"/>
                </a:solidFill>
                <a:effectLst/>
                <a:latin typeface="+mn-lt"/>
                <a:ea typeface="+mn-ea"/>
                <a:cs typeface="+mn-cs"/>
              </a:rPr>
              <a:t>SL – 12,850 tonnes 2012-2016 – current &gt;8 tonnes/day (15ML/day @ 830) </a:t>
            </a:r>
          </a:p>
          <a:p>
            <a:endParaRPr lang="en-AU" dirty="0"/>
          </a:p>
        </p:txBody>
      </p:sp>
      <p:sp>
        <p:nvSpPr>
          <p:cNvPr id="4" name="Slide Number Placeholder 3"/>
          <p:cNvSpPr>
            <a:spLocks noGrp="1"/>
          </p:cNvSpPr>
          <p:nvPr>
            <p:ph type="sldNum" sz="quarter" idx="10"/>
          </p:nvPr>
        </p:nvSpPr>
        <p:spPr/>
        <p:txBody>
          <a:bodyPr/>
          <a:lstStyle/>
          <a:p>
            <a:fld id="{B3773318-6859-4B12-BF32-79229FDD0901}" type="slidenum">
              <a:rPr lang="en-AU" smtClean="0"/>
              <a:t>4</a:t>
            </a:fld>
            <a:endParaRPr lang="en-AU"/>
          </a:p>
        </p:txBody>
      </p:sp>
    </p:spTree>
    <p:extLst>
      <p:ext uri="{BB962C8B-B14F-4D97-AF65-F5344CB8AC3E}">
        <p14:creationId xmlns:p14="http://schemas.microsoft.com/office/powerpoint/2010/main" val="2466699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HRSTS - </a:t>
            </a:r>
            <a:r>
              <a:rPr lang="en-AU" dirty="0" smtClean="0"/>
              <a:t>UCML </a:t>
            </a:r>
            <a:r>
              <a:rPr lang="en-AU" dirty="0" smtClean="0"/>
              <a:t>salt export was 12,850 tonnes, 2012-2016 </a:t>
            </a: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GW mainly fractured porous rock </a:t>
            </a:r>
            <a:r>
              <a:rPr lang="en-AU" dirty="0" smtClean="0">
                <a:solidFill>
                  <a:prstClr val="black"/>
                </a:solidFill>
              </a:rPr>
              <a:t>(</a:t>
            </a:r>
            <a:r>
              <a:rPr lang="en-AU" sz="1200" dirty="0" smtClean="0">
                <a:solidFill>
                  <a:prstClr val="black"/>
                </a:solidFill>
              </a:rPr>
              <a:t>based on the daily maximum mine discharge – EPLs and licences under WMA 2000</a:t>
            </a:r>
            <a:r>
              <a:rPr lang="en-AU" dirty="0" smtClean="0">
                <a:solidFill>
                  <a:prstClr val="black"/>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
            </a:r>
            <a:br>
              <a:rPr lang="en-AU" dirty="0" smtClean="0"/>
            </a:br>
            <a:r>
              <a:rPr lang="en-AU" dirty="0" smtClean="0"/>
              <a:t>				</a:t>
            </a:r>
            <a:endParaRPr lang="en-AU" dirty="0"/>
          </a:p>
        </p:txBody>
      </p:sp>
      <p:sp>
        <p:nvSpPr>
          <p:cNvPr id="4" name="Slide Number Placeholder 3"/>
          <p:cNvSpPr>
            <a:spLocks noGrp="1"/>
          </p:cNvSpPr>
          <p:nvPr>
            <p:ph type="sldNum" sz="quarter" idx="10"/>
          </p:nvPr>
        </p:nvSpPr>
        <p:spPr/>
        <p:txBody>
          <a:bodyPr/>
          <a:lstStyle/>
          <a:p>
            <a:fld id="{B3773318-6859-4B12-BF32-79229FDD0901}" type="slidenum">
              <a:rPr lang="en-AU" smtClean="0"/>
              <a:t>5</a:t>
            </a:fld>
            <a:endParaRPr lang="en-AU"/>
          </a:p>
        </p:txBody>
      </p:sp>
    </p:spTree>
    <p:extLst>
      <p:ext uri="{BB962C8B-B14F-4D97-AF65-F5344CB8AC3E}">
        <p14:creationId xmlns:p14="http://schemas.microsoft.com/office/powerpoint/2010/main" val="4138068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Indicates a loss in base flow from the cumulative loss in both alluvial and fractured rock GW </a:t>
            </a:r>
            <a:r>
              <a:rPr lang="en-AU" dirty="0" smtClean="0"/>
              <a:t>inflows</a:t>
            </a:r>
          </a:p>
          <a:p>
            <a:r>
              <a:rPr lang="en-AU" dirty="0" smtClean="0"/>
              <a:t>Comparison of upstream daily mine water discharges  to River flow downstream </a:t>
            </a:r>
          </a:p>
          <a:p>
            <a:r>
              <a:rPr lang="en-AU" dirty="0" smtClean="0"/>
              <a:t>most of the low flows were from mine water discharge ,</a:t>
            </a:r>
          </a:p>
          <a:p>
            <a:r>
              <a:rPr lang="en-AU" dirty="0" smtClean="0"/>
              <a:t>some never reaching the DS gauge indicating  stream bed leakage.</a:t>
            </a:r>
          </a:p>
          <a:p>
            <a:endParaRPr lang="en-AU" dirty="0"/>
          </a:p>
        </p:txBody>
      </p:sp>
      <p:sp>
        <p:nvSpPr>
          <p:cNvPr id="4" name="Slide Number Placeholder 3"/>
          <p:cNvSpPr>
            <a:spLocks noGrp="1"/>
          </p:cNvSpPr>
          <p:nvPr>
            <p:ph type="sldNum" sz="quarter" idx="10"/>
          </p:nvPr>
        </p:nvSpPr>
        <p:spPr/>
        <p:txBody>
          <a:bodyPr/>
          <a:lstStyle/>
          <a:p>
            <a:fld id="{B3773318-6859-4B12-BF32-79229FDD0901}" type="slidenum">
              <a:rPr lang="en-AU" smtClean="0"/>
              <a:t>6</a:t>
            </a:fld>
            <a:endParaRPr lang="en-AU"/>
          </a:p>
        </p:txBody>
      </p:sp>
    </p:spTree>
    <p:extLst>
      <p:ext uri="{BB962C8B-B14F-4D97-AF65-F5344CB8AC3E}">
        <p14:creationId xmlns:p14="http://schemas.microsoft.com/office/powerpoint/2010/main" val="1502530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UG4</a:t>
            </a:r>
            <a:r>
              <a:rPr lang="en-AU" baseline="0" dirty="0" smtClean="0"/>
              <a:t> </a:t>
            </a:r>
            <a:r>
              <a:rPr lang="en-AU" dirty="0" smtClean="0"/>
              <a:t>Modelling based on a 122 m fracture limit above coal seam</a:t>
            </a:r>
          </a:p>
          <a:p>
            <a:endParaRPr lang="en-AU" dirty="0"/>
          </a:p>
        </p:txBody>
      </p:sp>
      <p:sp>
        <p:nvSpPr>
          <p:cNvPr id="4" name="Slide Number Placeholder 3"/>
          <p:cNvSpPr>
            <a:spLocks noGrp="1"/>
          </p:cNvSpPr>
          <p:nvPr>
            <p:ph type="sldNum" sz="quarter" idx="10"/>
          </p:nvPr>
        </p:nvSpPr>
        <p:spPr/>
        <p:txBody>
          <a:bodyPr/>
          <a:lstStyle/>
          <a:p>
            <a:fld id="{B3773318-6859-4B12-BF32-79229FDD0901}" type="slidenum">
              <a:rPr lang="en-AU" smtClean="0"/>
              <a:t>8</a:t>
            </a:fld>
            <a:endParaRPr lang="en-AU"/>
          </a:p>
        </p:txBody>
      </p:sp>
    </p:spTree>
    <p:extLst>
      <p:ext uri="{BB962C8B-B14F-4D97-AF65-F5344CB8AC3E}">
        <p14:creationId xmlns:p14="http://schemas.microsoft.com/office/powerpoint/2010/main" val="690077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sensitivity of long-wall mining within 200 meters of the Goulburn River and 500 meters from The Drip gorge</a:t>
            </a:r>
          </a:p>
          <a:p>
            <a:endParaRPr lang="en-AU" dirty="0" smtClean="0"/>
          </a:p>
        </p:txBody>
      </p:sp>
      <p:sp>
        <p:nvSpPr>
          <p:cNvPr id="4" name="Slide Number Placeholder 3"/>
          <p:cNvSpPr>
            <a:spLocks noGrp="1"/>
          </p:cNvSpPr>
          <p:nvPr>
            <p:ph type="sldNum" sz="quarter" idx="10"/>
          </p:nvPr>
        </p:nvSpPr>
        <p:spPr/>
        <p:txBody>
          <a:bodyPr/>
          <a:lstStyle/>
          <a:p>
            <a:fld id="{B3773318-6859-4B12-BF32-79229FDD0901}" type="slidenum">
              <a:rPr lang="en-AU" smtClean="0"/>
              <a:t>9</a:t>
            </a:fld>
            <a:endParaRPr lang="en-AU"/>
          </a:p>
        </p:txBody>
      </p:sp>
    </p:spTree>
    <p:extLst>
      <p:ext uri="{BB962C8B-B14F-4D97-AF65-F5344CB8AC3E}">
        <p14:creationId xmlns:p14="http://schemas.microsoft.com/office/powerpoint/2010/main" val="3615476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773318-6859-4B12-BF32-79229FDD0901}" type="slidenum">
              <a:rPr lang="en-AU" smtClean="0"/>
              <a:t>10</a:t>
            </a:fld>
            <a:endParaRPr lang="en-AU"/>
          </a:p>
        </p:txBody>
      </p:sp>
    </p:spTree>
    <p:extLst>
      <p:ext uri="{BB962C8B-B14F-4D97-AF65-F5344CB8AC3E}">
        <p14:creationId xmlns:p14="http://schemas.microsoft.com/office/powerpoint/2010/main" val="3615476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Brine modelling based on same parameters</a:t>
            </a:r>
          </a:p>
          <a:p>
            <a:r>
              <a:rPr lang="en-AU" dirty="0" smtClean="0"/>
              <a:t>Moolarben  model significantly limits vertical drainage of  the Triassic groundwater</a:t>
            </a:r>
          </a:p>
          <a:p>
            <a:r>
              <a:rPr lang="fr-FR" dirty="0" smtClean="0"/>
              <a:t>Source: (MER, 2015; </a:t>
            </a:r>
            <a:r>
              <a:rPr lang="fr-FR" dirty="0" err="1" smtClean="0"/>
              <a:t>HydroSimulations</a:t>
            </a:r>
            <a:r>
              <a:rPr lang="fr-FR" dirty="0" smtClean="0"/>
              <a:t>, 2017)</a:t>
            </a:r>
          </a:p>
          <a:p>
            <a:endParaRPr lang="en-AU" dirty="0"/>
          </a:p>
        </p:txBody>
      </p:sp>
      <p:sp>
        <p:nvSpPr>
          <p:cNvPr id="4" name="Slide Number Placeholder 3"/>
          <p:cNvSpPr>
            <a:spLocks noGrp="1"/>
          </p:cNvSpPr>
          <p:nvPr>
            <p:ph type="sldNum" sz="quarter" idx="10"/>
          </p:nvPr>
        </p:nvSpPr>
        <p:spPr/>
        <p:txBody>
          <a:bodyPr/>
          <a:lstStyle/>
          <a:p>
            <a:fld id="{B3773318-6859-4B12-BF32-79229FDD0901}" type="slidenum">
              <a:rPr lang="en-AU" smtClean="0"/>
              <a:t>13</a:t>
            </a:fld>
            <a:endParaRPr lang="en-AU"/>
          </a:p>
        </p:txBody>
      </p:sp>
    </p:spTree>
    <p:extLst>
      <p:ext uri="{BB962C8B-B14F-4D97-AF65-F5344CB8AC3E}">
        <p14:creationId xmlns:p14="http://schemas.microsoft.com/office/powerpoint/2010/main" val="1465512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D73C10C3-A417-426A-BAF8-1FDE02C0C985}" type="datetimeFigureOut">
              <a:rPr lang="en-AU" smtClean="0"/>
              <a:t>1/04/2019</a:t>
            </a:fld>
            <a:endParaRPr lang="en-AU"/>
          </a:p>
        </p:txBody>
      </p:sp>
      <p:sp>
        <p:nvSpPr>
          <p:cNvPr id="17" name="Footer Placeholder 16"/>
          <p:cNvSpPr>
            <a:spLocks noGrp="1"/>
          </p:cNvSpPr>
          <p:nvPr>
            <p:ph type="ftr" sz="quarter" idx="11"/>
          </p:nvPr>
        </p:nvSpPr>
        <p:spPr>
          <a:xfrm>
            <a:off x="2898648" y="6355080"/>
            <a:ext cx="3474720" cy="365760"/>
          </a:xfrm>
        </p:spPr>
        <p:txBody>
          <a:bodyPr/>
          <a:lstStyle/>
          <a:p>
            <a:endParaRPr lang="en-AU"/>
          </a:p>
        </p:txBody>
      </p:sp>
      <p:sp>
        <p:nvSpPr>
          <p:cNvPr id="29" name="Slide Number Placeholder 28"/>
          <p:cNvSpPr>
            <a:spLocks noGrp="1"/>
          </p:cNvSpPr>
          <p:nvPr>
            <p:ph type="sldNum" sz="quarter" idx="12"/>
          </p:nvPr>
        </p:nvSpPr>
        <p:spPr>
          <a:xfrm>
            <a:off x="1216152" y="6355080"/>
            <a:ext cx="1219200" cy="365760"/>
          </a:xfrm>
        </p:spPr>
        <p:txBody>
          <a:bodyPr/>
          <a:lstStyle/>
          <a:p>
            <a:fld id="{4BD9F766-BD54-4DAC-9861-FCE2039A8FD4}" type="slidenum">
              <a:rPr lang="en-AU" smtClean="0"/>
              <a:t>‹#›</a:t>
            </a:fld>
            <a:endParaRPr lang="en-AU"/>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3C10C3-A417-426A-BAF8-1FDE02C0C985}" type="datetimeFigureOut">
              <a:rPr lang="en-AU" smtClean="0"/>
              <a:t>1/04/2019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BD9F766-BD54-4DAC-9861-FCE2039A8FD4}"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3C10C3-A417-426A-BAF8-1FDE02C0C985}" type="datetimeFigureOut">
              <a:rPr lang="en-AU" smtClean="0"/>
              <a:t>1/04/2019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BD9F766-BD54-4DAC-9861-FCE2039A8FD4}" type="slidenum">
              <a:rPr lang="en-AU" smtClean="0"/>
              <a:t>‹#›</a:t>
            </a:fld>
            <a:endParaRPr lang="en-AU"/>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73C10C3-A417-426A-BAF8-1FDE02C0C985}" type="datetimeFigureOut">
              <a:rPr lang="en-AU" smtClean="0"/>
              <a:t>1/04/2019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BD9F766-BD54-4DAC-9861-FCE2039A8FD4}" type="slidenum">
              <a:rPr lang="en-AU" smtClean="0"/>
              <a:t>‹#›</a:t>
            </a:fld>
            <a:endParaRPr lang="en-AU"/>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D73C10C3-A417-426A-BAF8-1FDE02C0C985}" type="datetimeFigureOut">
              <a:rPr lang="en-AU" smtClean="0"/>
              <a:t>1/04/2019</a:t>
            </a:fld>
            <a:endParaRPr lang="en-AU"/>
          </a:p>
        </p:txBody>
      </p:sp>
      <p:sp>
        <p:nvSpPr>
          <p:cNvPr id="5" name="Footer Placeholder 4"/>
          <p:cNvSpPr>
            <a:spLocks noGrp="1"/>
          </p:cNvSpPr>
          <p:nvPr>
            <p:ph type="ftr" sz="quarter" idx="11"/>
          </p:nvPr>
        </p:nvSpPr>
        <p:spPr>
          <a:xfrm>
            <a:off x="2898648" y="6355080"/>
            <a:ext cx="3474720" cy="365760"/>
          </a:xfrm>
        </p:spPr>
        <p:txBody>
          <a:bodyPr/>
          <a:lstStyle/>
          <a:p>
            <a:endParaRPr lang="en-AU"/>
          </a:p>
        </p:txBody>
      </p:sp>
      <p:sp>
        <p:nvSpPr>
          <p:cNvPr id="6" name="Slide Number Placeholder 5"/>
          <p:cNvSpPr>
            <a:spLocks noGrp="1"/>
          </p:cNvSpPr>
          <p:nvPr>
            <p:ph type="sldNum" sz="quarter" idx="12"/>
          </p:nvPr>
        </p:nvSpPr>
        <p:spPr>
          <a:xfrm>
            <a:off x="1069848" y="6355080"/>
            <a:ext cx="1520952" cy="365760"/>
          </a:xfrm>
        </p:spPr>
        <p:txBody>
          <a:bodyPr/>
          <a:lstStyle/>
          <a:p>
            <a:fld id="{4BD9F766-BD54-4DAC-9861-FCE2039A8FD4}" type="slidenum">
              <a:rPr lang="en-AU" smtClean="0"/>
              <a:t>‹#›</a:t>
            </a:fld>
            <a:endParaRPr lang="en-AU"/>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73C10C3-A417-426A-BAF8-1FDE02C0C985}" type="datetimeFigureOut">
              <a:rPr lang="en-AU" smtClean="0"/>
              <a:t>1/04/2019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BD9F766-BD54-4DAC-9861-FCE2039A8FD4}" type="slidenum">
              <a:rPr lang="en-AU" smtClean="0"/>
              <a:t>‹#›</a:t>
            </a:fld>
            <a:endParaRPr lang="en-AU"/>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73C10C3-A417-426A-BAF8-1FDE02C0C985}" type="datetimeFigureOut">
              <a:rPr lang="en-AU" smtClean="0"/>
              <a:t>1/04/2019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BD9F766-BD54-4DAC-9861-FCE2039A8FD4}" type="slidenum">
              <a:rPr lang="en-AU" smtClean="0"/>
              <a:t>‹#›</a:t>
            </a:fld>
            <a:endParaRPr lang="en-AU"/>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3C10C3-A417-426A-BAF8-1FDE02C0C985}" type="datetimeFigureOut">
              <a:rPr lang="en-AU" smtClean="0"/>
              <a:t>1/04/2019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BD9F766-BD54-4DAC-9861-FCE2039A8FD4}" type="slidenum">
              <a:rPr lang="en-AU" smtClean="0"/>
              <a:t>‹#›</a:t>
            </a:fld>
            <a:endParaRPr lang="en-AU"/>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3C10C3-A417-426A-BAF8-1FDE02C0C985}" type="datetimeFigureOut">
              <a:rPr lang="en-AU" smtClean="0"/>
              <a:t>1/04/2019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BD9F766-BD54-4DAC-9861-FCE2039A8FD4}" type="slidenum">
              <a:rPr lang="en-AU" smtClean="0"/>
              <a:t>‹#›</a:t>
            </a:fld>
            <a:endParaRPr lang="en-AU"/>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3C10C3-A417-426A-BAF8-1FDE02C0C985}" type="datetimeFigureOut">
              <a:rPr lang="en-AU" smtClean="0"/>
              <a:t>1/04/2019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BD9F766-BD54-4DAC-9861-FCE2039A8FD4}" type="slidenum">
              <a:rPr lang="en-AU" smtClean="0"/>
              <a:t>‹#›</a:t>
            </a:fld>
            <a:endParaRPr lang="en-AU"/>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3C10C3-A417-426A-BAF8-1FDE02C0C985}" type="datetimeFigureOut">
              <a:rPr lang="en-AU" smtClean="0"/>
              <a:t>1/04/2019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BD9F766-BD54-4DAC-9861-FCE2039A8FD4}" type="slidenum">
              <a:rPr lang="en-AU" smtClean="0"/>
              <a:t>‹#›</a:t>
            </a:fld>
            <a:endParaRPr lang="en-AU"/>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73C10C3-A417-426A-BAF8-1FDE02C0C985}" type="datetimeFigureOut">
              <a:rPr lang="en-AU" smtClean="0"/>
              <a:t>1/04/2019</a:t>
            </a:fld>
            <a:endParaRPr lang="en-AU"/>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AU"/>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BD9F766-BD54-4DAC-9861-FCE2039A8FD4}" type="slidenum">
              <a:rPr lang="en-AU" smtClean="0"/>
              <a:t>‹#›</a:t>
            </a:fld>
            <a:endParaRPr lang="en-AU"/>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80928"/>
            <a:ext cx="7416824" cy="1362075"/>
          </a:xfrm>
        </p:spPr>
        <p:txBody>
          <a:bodyPr>
            <a:noAutofit/>
          </a:bodyPr>
          <a:lstStyle/>
          <a:p>
            <a:r>
              <a:rPr lang="en-AU" sz="2400" b="1" dirty="0" smtClean="0"/>
              <a:t>Presentation to the </a:t>
            </a:r>
            <a:br>
              <a:rPr lang="en-AU" sz="2400" b="1" dirty="0" smtClean="0"/>
            </a:br>
            <a:r>
              <a:rPr lang="en-AU" sz="2400" b="1" dirty="0" smtClean="0"/>
              <a:t>Independent Planning Commission </a:t>
            </a:r>
            <a:r>
              <a:rPr lang="en-AU" sz="2400" dirty="0" smtClean="0"/>
              <a:t/>
            </a:r>
            <a:br>
              <a:rPr lang="en-AU" sz="2400" dirty="0" smtClean="0"/>
            </a:br>
            <a:r>
              <a:rPr lang="en-AU" sz="2400" dirty="0"/>
              <a:t> </a:t>
            </a:r>
            <a:r>
              <a:rPr lang="en-AU" sz="1600" dirty="0" smtClean="0"/>
              <a:t>Julia Imrie 2 April 2019</a:t>
            </a:r>
            <a:endParaRPr lang="en-AU" sz="1600" dirty="0"/>
          </a:p>
        </p:txBody>
      </p:sp>
      <p:sp>
        <p:nvSpPr>
          <p:cNvPr id="3" name="Subtitle 2"/>
          <p:cNvSpPr>
            <a:spLocks noGrp="1"/>
          </p:cNvSpPr>
          <p:nvPr>
            <p:ph type="body" idx="1"/>
          </p:nvPr>
        </p:nvSpPr>
        <p:spPr>
          <a:xfrm>
            <a:off x="1475656" y="4437112"/>
            <a:ext cx="6781800" cy="1143000"/>
          </a:xfrm>
        </p:spPr>
        <p:txBody>
          <a:bodyPr>
            <a:normAutofit/>
          </a:bodyPr>
          <a:lstStyle/>
          <a:p>
            <a:r>
              <a:rPr lang="en-AU" sz="2400" b="1" dirty="0">
                <a:solidFill>
                  <a:schemeClr val="tx2"/>
                </a:solidFill>
                <a:latin typeface="+mj-lt"/>
                <a:ea typeface="+mj-ea"/>
                <a:cs typeface="+mj-cs"/>
              </a:rPr>
              <a:t>Moolarben Coal Mine </a:t>
            </a:r>
            <a:r>
              <a:rPr lang="en-AU" sz="2400" b="1" dirty="0" smtClean="0">
                <a:solidFill>
                  <a:schemeClr val="tx2"/>
                </a:solidFill>
                <a:latin typeface="+mj-lt"/>
                <a:ea typeface="+mj-ea"/>
                <a:cs typeface="+mj-cs"/>
              </a:rPr>
              <a:t/>
            </a:r>
            <a:br>
              <a:rPr lang="en-AU" sz="2400" b="1" dirty="0" smtClean="0">
                <a:solidFill>
                  <a:schemeClr val="tx2"/>
                </a:solidFill>
                <a:latin typeface="+mj-lt"/>
                <a:ea typeface="+mj-ea"/>
                <a:cs typeface="+mj-cs"/>
              </a:rPr>
            </a:br>
            <a:r>
              <a:rPr lang="en-AU" sz="2400" b="1" dirty="0" smtClean="0">
                <a:solidFill>
                  <a:schemeClr val="tx2"/>
                </a:solidFill>
                <a:latin typeface="+mj-lt"/>
                <a:ea typeface="+mj-ea"/>
                <a:cs typeface="+mj-cs"/>
              </a:rPr>
              <a:t>Stage </a:t>
            </a:r>
            <a:r>
              <a:rPr lang="en-AU" sz="2400" b="1" dirty="0">
                <a:solidFill>
                  <a:schemeClr val="tx2"/>
                </a:solidFill>
                <a:latin typeface="+mj-lt"/>
                <a:ea typeface="+mj-ea"/>
                <a:cs typeface="+mj-cs"/>
              </a:rPr>
              <a:t>1 MOD 14 &amp; Stage 2 MOD 3 </a:t>
            </a:r>
            <a:r>
              <a:rPr lang="en-AU" dirty="0" smtClean="0"/>
              <a:t> </a:t>
            </a:r>
            <a:endParaRPr lang="en-AU" dirty="0"/>
          </a:p>
        </p:txBody>
      </p:sp>
    </p:spTree>
    <p:extLst>
      <p:ext uri="{BB962C8B-B14F-4D97-AF65-F5344CB8AC3E}">
        <p14:creationId xmlns:p14="http://schemas.microsoft.com/office/powerpoint/2010/main" val="783261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b="1" dirty="0">
                <a:solidFill>
                  <a:schemeClr val="tx1"/>
                </a:solidFill>
                <a:latin typeface="+mn-lt"/>
                <a:ea typeface="+mn-ea"/>
                <a:cs typeface="+mn-cs"/>
              </a:rPr>
              <a:t>Failings in the groundwater model</a:t>
            </a:r>
            <a:endParaRPr lang="en-AU" sz="2800" b="1" dirty="0">
              <a:solidFill>
                <a:schemeClr val="tx1"/>
              </a:solidFill>
              <a:latin typeface="+mn-lt"/>
              <a:ea typeface="+mn-ea"/>
              <a:cs typeface="+mn-cs"/>
            </a:endParaRPr>
          </a:p>
        </p:txBody>
      </p:sp>
      <p:sp>
        <p:nvSpPr>
          <p:cNvPr id="6" name="Content Placeholder 5"/>
          <p:cNvSpPr>
            <a:spLocks noGrp="1"/>
          </p:cNvSpPr>
          <p:nvPr>
            <p:ph sz="quarter" idx="1"/>
          </p:nvPr>
        </p:nvSpPr>
        <p:spPr>
          <a:xfrm>
            <a:off x="395536" y="1556792"/>
            <a:ext cx="8363272" cy="4082008"/>
          </a:xfrm>
        </p:spPr>
        <p:txBody>
          <a:bodyPr>
            <a:normAutofit/>
          </a:bodyPr>
          <a:lstStyle/>
          <a:p>
            <a:r>
              <a:rPr lang="en-AU" sz="2000" dirty="0" smtClean="0"/>
              <a:t>Moolarben </a:t>
            </a:r>
            <a:r>
              <a:rPr lang="en-AU" sz="2000" dirty="0" smtClean="0"/>
              <a:t>Coal model predicted inflows of less than 1 ML/day  for </a:t>
            </a:r>
            <a:r>
              <a:rPr lang="en-AU" sz="2000" dirty="0" smtClean="0"/>
              <a:t>UG1 producing </a:t>
            </a:r>
            <a:r>
              <a:rPr lang="en-AU" sz="2000" dirty="0" smtClean="0"/>
              <a:t>over 5 times that amount</a:t>
            </a:r>
          </a:p>
          <a:p>
            <a:endParaRPr lang="en-AU" sz="2000" dirty="0" smtClean="0"/>
          </a:p>
          <a:p>
            <a:r>
              <a:rPr lang="en-AU" sz="2000" dirty="0"/>
              <a:t>M</a:t>
            </a:r>
            <a:r>
              <a:rPr lang="en-AU" sz="2000" dirty="0" smtClean="0"/>
              <a:t>onitoring </a:t>
            </a:r>
            <a:r>
              <a:rPr lang="en-AU" sz="2000" dirty="0"/>
              <a:t>bores </a:t>
            </a:r>
            <a:r>
              <a:rPr lang="en-AU" sz="2000" dirty="0" smtClean="0"/>
              <a:t>4 kms away recorded declines </a:t>
            </a:r>
            <a:r>
              <a:rPr lang="en-AU" sz="2000" dirty="0"/>
              <a:t>in </a:t>
            </a:r>
            <a:r>
              <a:rPr lang="en-AU" sz="2000" dirty="0" smtClean="0"/>
              <a:t>the </a:t>
            </a:r>
            <a:br>
              <a:rPr lang="en-AU" sz="2000" dirty="0" smtClean="0"/>
            </a:br>
            <a:r>
              <a:rPr lang="en-AU" sz="2000" dirty="0" smtClean="0"/>
              <a:t>Triassic </a:t>
            </a:r>
            <a:r>
              <a:rPr lang="en-AU" sz="2000" dirty="0" smtClean="0"/>
              <a:t>SWL  coinciding </a:t>
            </a:r>
            <a:r>
              <a:rPr lang="en-AU" sz="2000" dirty="0" smtClean="0"/>
              <a:t>with mine development (PZ179)</a:t>
            </a:r>
            <a:br>
              <a:rPr lang="en-AU" sz="2000" dirty="0" smtClean="0"/>
            </a:br>
            <a:endParaRPr lang="en-AU" sz="2000" dirty="0"/>
          </a:p>
          <a:p>
            <a:r>
              <a:rPr lang="en-AU" sz="2000" dirty="0" smtClean="0"/>
              <a:t>New ‘recalibrated’ model trebled </a:t>
            </a:r>
            <a:r>
              <a:rPr lang="en-AU" sz="2000" dirty="0" smtClean="0"/>
              <a:t>the predicted </a:t>
            </a:r>
            <a:r>
              <a:rPr lang="en-AU" sz="2000" dirty="0" smtClean="0"/>
              <a:t>inflows to </a:t>
            </a:r>
            <a:r>
              <a:rPr lang="en-AU" sz="2000" dirty="0" smtClean="0"/>
              <a:t>&gt; </a:t>
            </a:r>
            <a:r>
              <a:rPr lang="en-AU" sz="2000" dirty="0" smtClean="0"/>
              <a:t>17 ML/day </a:t>
            </a:r>
            <a:br>
              <a:rPr lang="en-AU" sz="2000" dirty="0" smtClean="0"/>
            </a:br>
            <a:endParaRPr lang="en-AU" sz="2000" dirty="0" smtClean="0"/>
          </a:p>
          <a:p>
            <a:r>
              <a:rPr lang="en-AU" sz="2000" b="1" dirty="0" smtClean="0"/>
              <a:t>UG4</a:t>
            </a:r>
            <a:r>
              <a:rPr lang="en-AU" sz="2000" dirty="0" smtClean="0"/>
              <a:t>  predicted water-make </a:t>
            </a:r>
            <a:r>
              <a:rPr lang="en-AU" sz="2000" dirty="0" smtClean="0"/>
              <a:t>is </a:t>
            </a:r>
            <a:r>
              <a:rPr lang="en-AU" sz="2000" b="1" dirty="0" smtClean="0"/>
              <a:t>the reason for</a:t>
            </a:r>
            <a:r>
              <a:rPr lang="en-AU" sz="2000" b="1" dirty="0" smtClean="0"/>
              <a:t> </a:t>
            </a:r>
            <a:r>
              <a:rPr lang="en-AU" sz="2000" b="1" dirty="0" smtClean="0"/>
              <a:t>mine water </a:t>
            </a:r>
            <a:r>
              <a:rPr lang="en-AU" sz="2000" b="1" dirty="0" smtClean="0"/>
              <a:t>discharges</a:t>
            </a:r>
            <a:r>
              <a:rPr lang="en-AU" sz="2000" dirty="0" smtClean="0"/>
              <a:t/>
            </a:r>
            <a:br>
              <a:rPr lang="en-AU" sz="2000" dirty="0" smtClean="0"/>
            </a:br>
            <a:endParaRPr lang="en-AU" sz="2000" dirty="0" smtClean="0"/>
          </a:p>
          <a:p>
            <a:r>
              <a:rPr lang="en-AU" sz="2000" dirty="0"/>
              <a:t>Significant </a:t>
            </a:r>
            <a:r>
              <a:rPr lang="en-AU" sz="2000" dirty="0" smtClean="0"/>
              <a:t>differences in assumed parameters to the </a:t>
            </a:r>
            <a:r>
              <a:rPr lang="en-AU" sz="2000" dirty="0" smtClean="0"/>
              <a:t>Ulan Coal Mine </a:t>
            </a:r>
            <a:r>
              <a:rPr lang="en-AU" sz="2000" dirty="0"/>
              <a:t>model </a:t>
            </a:r>
          </a:p>
        </p:txBody>
      </p:sp>
    </p:spTree>
    <p:extLst>
      <p:ext uri="{BB962C8B-B14F-4D97-AF65-F5344CB8AC3E}">
        <p14:creationId xmlns:p14="http://schemas.microsoft.com/office/powerpoint/2010/main" val="1621705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259802" y="404664"/>
            <a:ext cx="6657635" cy="5935662"/>
          </a:xfrm>
        </p:spPr>
      </p:pic>
    </p:spTree>
    <p:extLst>
      <p:ext uri="{BB962C8B-B14F-4D97-AF65-F5344CB8AC3E}">
        <p14:creationId xmlns:p14="http://schemas.microsoft.com/office/powerpoint/2010/main" val="4177408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81619185"/>
              </p:ext>
            </p:extLst>
          </p:nvPr>
        </p:nvGraphicFramePr>
        <p:xfrm>
          <a:off x="395536" y="620688"/>
          <a:ext cx="8507288" cy="52894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8902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b="1" dirty="0">
                <a:solidFill>
                  <a:schemeClr val="tx1"/>
                </a:solidFill>
                <a:latin typeface="+mn-lt"/>
                <a:ea typeface="+mn-ea"/>
                <a:cs typeface="+mn-cs"/>
              </a:rPr>
              <a:t>Comparison of groundwater models</a:t>
            </a:r>
            <a:endParaRPr lang="en-AU" sz="2800" b="1" dirty="0">
              <a:solidFill>
                <a:schemeClr val="tx1"/>
              </a:solidFill>
              <a:latin typeface="+mn-lt"/>
              <a:ea typeface="+mn-ea"/>
              <a:cs typeface="+mn-cs"/>
            </a:endParaRPr>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736447516"/>
              </p:ext>
            </p:extLst>
          </p:nvPr>
        </p:nvGraphicFramePr>
        <p:xfrm>
          <a:off x="457200" y="1340768"/>
          <a:ext cx="8219256" cy="4404360"/>
        </p:xfrm>
        <a:graphic>
          <a:graphicData uri="http://schemas.openxmlformats.org/drawingml/2006/table">
            <a:tbl>
              <a:tblPr firstRow="1" bandRow="1">
                <a:tableStyleId>{6E25E649-3F16-4E02-A733-19D2CDBF48F0}</a:tableStyleId>
              </a:tblPr>
              <a:tblGrid>
                <a:gridCol w="1808269"/>
                <a:gridCol w="1150680"/>
                <a:gridCol w="1078762"/>
                <a:gridCol w="863010"/>
                <a:gridCol w="1222598"/>
                <a:gridCol w="1150680"/>
                <a:gridCol w="945257"/>
              </a:tblGrid>
              <a:tr h="370840">
                <a:tc>
                  <a:txBody>
                    <a:bodyPr/>
                    <a:lstStyle/>
                    <a:p>
                      <a:pPr indent="288290" algn="just">
                        <a:lnSpc>
                          <a:spcPct val="150000"/>
                        </a:lnSpc>
                        <a:spcAft>
                          <a:spcPts val="0"/>
                        </a:spcAft>
                      </a:pPr>
                      <a:endParaRPr lang="en-AU" sz="2000" dirty="0">
                        <a:effectLst/>
                        <a:latin typeface="Times New Roman"/>
                        <a:ea typeface="Times New Roman"/>
                      </a:endParaRPr>
                    </a:p>
                  </a:txBody>
                  <a:tcPr marL="68580" marR="68580" marT="0" marB="0" anchor="b"/>
                </a:tc>
                <a:tc gridSpan="3">
                  <a:txBody>
                    <a:bodyPr/>
                    <a:lstStyle/>
                    <a:p>
                      <a:pPr indent="288290" algn="just">
                        <a:lnSpc>
                          <a:spcPct val="150000"/>
                        </a:lnSpc>
                        <a:spcAft>
                          <a:spcPts val="0"/>
                        </a:spcAft>
                      </a:pPr>
                      <a:r>
                        <a:rPr lang="en-AU" sz="2000" dirty="0" smtClean="0">
                          <a:effectLst/>
                        </a:rPr>
                        <a:t>ULAN</a:t>
                      </a:r>
                      <a:r>
                        <a:rPr lang="en-AU" sz="2000" baseline="0" dirty="0" smtClean="0">
                          <a:effectLst/>
                        </a:rPr>
                        <a:t> CM </a:t>
                      </a:r>
                      <a:endParaRPr lang="en-AU" sz="2000" dirty="0">
                        <a:effectLst/>
                        <a:latin typeface="Times New Roman"/>
                        <a:ea typeface="Times New Roman"/>
                      </a:endParaRPr>
                    </a:p>
                  </a:txBody>
                  <a:tcPr marL="68580" marR="68580" marT="0" marB="0" anchor="b"/>
                </a:tc>
                <a:tc hMerge="1">
                  <a:txBody>
                    <a:bodyPr/>
                    <a:lstStyle/>
                    <a:p>
                      <a:endParaRPr lang="en-AU" sz="1000" dirty="0">
                        <a:effectLst/>
                        <a:latin typeface="Times New Roman"/>
                      </a:endParaRPr>
                    </a:p>
                  </a:txBody>
                  <a:tcPr marL="68580" marR="68580" marT="0" marB="0" anchor="b"/>
                </a:tc>
                <a:tc hMerge="1">
                  <a:txBody>
                    <a:bodyPr/>
                    <a:lstStyle/>
                    <a:p>
                      <a:endParaRPr lang="en-AU" sz="1000" dirty="0">
                        <a:effectLst/>
                        <a:latin typeface="Times New Roman"/>
                      </a:endParaRPr>
                    </a:p>
                  </a:txBody>
                  <a:tcPr marL="68580" marR="68580" marT="0" marB="0" anchor="b"/>
                </a:tc>
                <a:tc gridSpan="3">
                  <a:txBody>
                    <a:bodyPr/>
                    <a:lstStyle/>
                    <a:p>
                      <a:pPr indent="288290" algn="just">
                        <a:lnSpc>
                          <a:spcPct val="150000"/>
                        </a:lnSpc>
                        <a:spcAft>
                          <a:spcPts val="0"/>
                        </a:spcAft>
                      </a:pPr>
                      <a:r>
                        <a:rPr lang="en-AU" sz="2000" dirty="0" smtClean="0">
                          <a:effectLst/>
                        </a:rPr>
                        <a:t>MOOLARBEN </a:t>
                      </a:r>
                      <a:r>
                        <a:rPr lang="en-AU" sz="2000" baseline="0" dirty="0" smtClean="0">
                          <a:effectLst/>
                        </a:rPr>
                        <a:t> CC</a:t>
                      </a:r>
                      <a:endParaRPr lang="en-AU" sz="2000" dirty="0">
                        <a:effectLst/>
                        <a:latin typeface="Times New Roman"/>
                        <a:ea typeface="Times New Roman"/>
                      </a:endParaRPr>
                    </a:p>
                  </a:txBody>
                  <a:tcPr marL="68580" marR="68580" marT="0" marB="0" anchor="b"/>
                </a:tc>
                <a:tc hMerge="1">
                  <a:txBody>
                    <a:bodyPr/>
                    <a:lstStyle/>
                    <a:p>
                      <a:endParaRPr lang="en-AU" sz="1000" dirty="0">
                        <a:effectLst/>
                        <a:latin typeface="Times New Roman"/>
                      </a:endParaRPr>
                    </a:p>
                  </a:txBody>
                  <a:tcPr marL="68580" marR="68580" marT="0" marB="0" anchor="b"/>
                </a:tc>
                <a:tc hMerge="1">
                  <a:txBody>
                    <a:bodyPr/>
                    <a:lstStyle/>
                    <a:p>
                      <a:endParaRPr lang="en-AU" sz="1000" dirty="0">
                        <a:effectLst/>
                        <a:latin typeface="Times New Roman"/>
                      </a:endParaRPr>
                    </a:p>
                  </a:txBody>
                  <a:tcPr marL="68580" marR="68580" marT="0" marB="0" anchor="b"/>
                </a:tc>
              </a:tr>
              <a:tr h="370840">
                <a:tc>
                  <a:txBody>
                    <a:bodyPr/>
                    <a:lstStyle/>
                    <a:p>
                      <a:pPr indent="288290" algn="ctr">
                        <a:lnSpc>
                          <a:spcPct val="150000"/>
                        </a:lnSpc>
                        <a:spcAft>
                          <a:spcPts val="0"/>
                        </a:spcAft>
                      </a:pPr>
                      <a:r>
                        <a:rPr lang="en-AU" sz="1400" dirty="0">
                          <a:effectLst/>
                        </a:rPr>
                        <a:t>UNIT</a:t>
                      </a:r>
                      <a:endParaRPr lang="en-AU" sz="1400" b="0" dirty="0">
                        <a:effectLst/>
                        <a:latin typeface="Times New Roman"/>
                        <a:ea typeface="Times New Roman"/>
                      </a:endParaRPr>
                    </a:p>
                  </a:txBody>
                  <a:tcPr marL="68580" marR="68580" marT="0" marB="0" anchor="ctr"/>
                </a:tc>
                <a:tc>
                  <a:txBody>
                    <a:bodyPr/>
                    <a:lstStyle/>
                    <a:p>
                      <a:pPr indent="288290" algn="l">
                        <a:lnSpc>
                          <a:spcPct val="150000"/>
                        </a:lnSpc>
                        <a:spcAft>
                          <a:spcPts val="0"/>
                        </a:spcAft>
                      </a:pPr>
                      <a:r>
                        <a:rPr lang="en-AU" sz="1400" dirty="0" smtClean="0">
                          <a:effectLst/>
                        </a:rPr>
                        <a:t>Horizontal</a:t>
                      </a:r>
                      <a:endParaRPr lang="en-AU" sz="1400" b="0" dirty="0">
                        <a:effectLst/>
                        <a:latin typeface="Times New Roman"/>
                        <a:ea typeface="Times New Roman"/>
                      </a:endParaRPr>
                    </a:p>
                  </a:txBody>
                  <a:tcPr marL="0" marR="68400" marT="0" marB="0" anchor="ctr"/>
                </a:tc>
                <a:tc>
                  <a:txBody>
                    <a:bodyPr/>
                    <a:lstStyle/>
                    <a:p>
                      <a:pPr indent="288290" algn="ctr">
                        <a:lnSpc>
                          <a:spcPct val="150000"/>
                        </a:lnSpc>
                        <a:spcAft>
                          <a:spcPts val="0"/>
                        </a:spcAft>
                      </a:pPr>
                      <a:r>
                        <a:rPr lang="en-AU" sz="1400" dirty="0" smtClean="0">
                          <a:effectLst/>
                        </a:rPr>
                        <a:t>Vertical</a:t>
                      </a:r>
                      <a:endParaRPr lang="en-AU" sz="1400" b="0" dirty="0">
                        <a:effectLst/>
                        <a:latin typeface="Times New Roman"/>
                        <a:ea typeface="Times New Roman"/>
                      </a:endParaRPr>
                    </a:p>
                  </a:txBody>
                  <a:tcPr marL="68580" marR="68580" marT="0" marB="0" anchor="ctr"/>
                </a:tc>
                <a:tc>
                  <a:txBody>
                    <a:bodyPr/>
                    <a:lstStyle/>
                    <a:p>
                      <a:pPr indent="288290" algn="ctr">
                        <a:lnSpc>
                          <a:spcPct val="150000"/>
                        </a:lnSpc>
                        <a:spcAft>
                          <a:spcPts val="0"/>
                        </a:spcAft>
                      </a:pPr>
                      <a:r>
                        <a:rPr lang="en-AU" sz="1400" dirty="0">
                          <a:effectLst/>
                        </a:rPr>
                        <a:t>RATIO</a:t>
                      </a:r>
                      <a:endParaRPr lang="en-AU" sz="1400" b="0" dirty="0">
                        <a:effectLst/>
                        <a:latin typeface="Times New Roman"/>
                        <a:ea typeface="Times New Roman"/>
                      </a:endParaRPr>
                    </a:p>
                  </a:txBody>
                  <a:tcPr marL="0" marR="68400" marT="0" marB="0" anchor="ctr"/>
                </a:tc>
                <a:tc>
                  <a:txBody>
                    <a:bodyPr/>
                    <a:lstStyle/>
                    <a:p>
                      <a:pPr indent="288290" algn="ctr">
                        <a:lnSpc>
                          <a:spcPct val="150000"/>
                        </a:lnSpc>
                        <a:spcAft>
                          <a:spcPts val="0"/>
                        </a:spcAft>
                      </a:pPr>
                      <a:r>
                        <a:rPr lang="en-AU" sz="1400" dirty="0" smtClean="0">
                          <a:effectLst/>
                        </a:rPr>
                        <a:t>Horizontal</a:t>
                      </a:r>
                      <a:endParaRPr lang="en-AU" sz="1400" b="0" dirty="0">
                        <a:effectLst/>
                        <a:latin typeface="Times New Roman"/>
                        <a:ea typeface="Times New Roman"/>
                      </a:endParaRPr>
                    </a:p>
                  </a:txBody>
                  <a:tcPr marL="68580" marR="68580" marT="0" marB="0" anchor="ctr"/>
                </a:tc>
                <a:tc>
                  <a:txBody>
                    <a:bodyPr/>
                    <a:lstStyle/>
                    <a:p>
                      <a:pPr indent="288290" algn="ctr">
                        <a:lnSpc>
                          <a:spcPct val="150000"/>
                        </a:lnSpc>
                        <a:spcAft>
                          <a:spcPts val="0"/>
                        </a:spcAft>
                      </a:pPr>
                      <a:r>
                        <a:rPr lang="en-AU" sz="1400" dirty="0" smtClean="0">
                          <a:effectLst/>
                        </a:rPr>
                        <a:t>Vertical</a:t>
                      </a:r>
                      <a:endParaRPr lang="en-AU" sz="1400" b="0" dirty="0">
                        <a:effectLst/>
                        <a:latin typeface="Times New Roman"/>
                        <a:ea typeface="Times New Roman"/>
                      </a:endParaRPr>
                    </a:p>
                  </a:txBody>
                  <a:tcPr marL="68580" marR="68580" marT="0" marB="0" anchor="ctr"/>
                </a:tc>
                <a:tc>
                  <a:txBody>
                    <a:bodyPr/>
                    <a:lstStyle/>
                    <a:p>
                      <a:pPr indent="288290" algn="ctr">
                        <a:lnSpc>
                          <a:spcPct val="150000"/>
                        </a:lnSpc>
                        <a:spcAft>
                          <a:spcPts val="0"/>
                        </a:spcAft>
                      </a:pPr>
                      <a:r>
                        <a:rPr lang="en-AU" sz="1400">
                          <a:effectLst/>
                        </a:rPr>
                        <a:t>RATIO</a:t>
                      </a:r>
                      <a:endParaRPr lang="en-AU" sz="1400" b="0">
                        <a:effectLst/>
                        <a:latin typeface="Times New Roman"/>
                        <a:ea typeface="Times New Roman"/>
                      </a:endParaRPr>
                    </a:p>
                  </a:txBody>
                  <a:tcPr marL="68580" marR="68580" marT="0" marB="0" anchor="ctr"/>
                </a:tc>
              </a:tr>
              <a:tr h="370840">
                <a:tc>
                  <a:txBody>
                    <a:bodyPr/>
                    <a:lstStyle/>
                    <a:p>
                      <a:pPr indent="288290" algn="l">
                        <a:lnSpc>
                          <a:spcPct val="150000"/>
                        </a:lnSpc>
                        <a:spcAft>
                          <a:spcPts val="0"/>
                        </a:spcAft>
                      </a:pPr>
                      <a:r>
                        <a:rPr lang="en-AU" sz="1400">
                          <a:effectLst/>
                        </a:rPr>
                        <a:t> </a:t>
                      </a:r>
                      <a:endParaRPr lang="en-AU" sz="1400" b="0">
                        <a:effectLst/>
                        <a:latin typeface="Times New Roman"/>
                        <a:ea typeface="Times New Roman"/>
                      </a:endParaRPr>
                    </a:p>
                  </a:txBody>
                  <a:tcPr marL="68580" marR="68580" marT="0" marB="0" anchor="b"/>
                </a:tc>
                <a:tc>
                  <a:txBody>
                    <a:bodyPr/>
                    <a:lstStyle/>
                    <a:p>
                      <a:pPr indent="288290" algn="ctr">
                        <a:lnSpc>
                          <a:spcPct val="150000"/>
                        </a:lnSpc>
                        <a:spcAft>
                          <a:spcPts val="0"/>
                        </a:spcAft>
                      </a:pPr>
                      <a:r>
                        <a:rPr lang="en-AU" sz="1400" dirty="0">
                          <a:effectLst/>
                        </a:rPr>
                        <a:t>m/s</a:t>
                      </a:r>
                      <a:endParaRPr lang="en-AU" sz="1400" b="0" dirty="0">
                        <a:effectLst/>
                        <a:latin typeface="Times New Roman"/>
                        <a:ea typeface="Times New Roman"/>
                      </a:endParaRPr>
                    </a:p>
                  </a:txBody>
                  <a:tcPr marL="68580" marR="68580" marT="0" marB="0" anchor="ctr"/>
                </a:tc>
                <a:tc>
                  <a:txBody>
                    <a:bodyPr/>
                    <a:lstStyle/>
                    <a:p>
                      <a:pPr indent="288290" algn="ctr">
                        <a:lnSpc>
                          <a:spcPct val="150000"/>
                        </a:lnSpc>
                        <a:spcAft>
                          <a:spcPts val="0"/>
                        </a:spcAft>
                      </a:pPr>
                      <a:r>
                        <a:rPr lang="en-AU" sz="1400" dirty="0">
                          <a:effectLst/>
                        </a:rPr>
                        <a:t>m/sec</a:t>
                      </a:r>
                      <a:endParaRPr lang="en-AU" sz="1400" b="0" dirty="0">
                        <a:effectLst/>
                        <a:latin typeface="Times New Roman"/>
                        <a:ea typeface="Times New Roman"/>
                      </a:endParaRPr>
                    </a:p>
                  </a:txBody>
                  <a:tcPr marL="68580" marR="68580" marT="0" marB="0" anchor="ctr"/>
                </a:tc>
                <a:tc>
                  <a:txBody>
                    <a:bodyPr/>
                    <a:lstStyle/>
                    <a:p>
                      <a:pPr indent="288290" algn="ctr">
                        <a:lnSpc>
                          <a:spcPct val="150000"/>
                        </a:lnSpc>
                        <a:spcAft>
                          <a:spcPts val="0"/>
                        </a:spcAft>
                      </a:pPr>
                      <a:r>
                        <a:rPr lang="en-AU" sz="1400" dirty="0" err="1">
                          <a:effectLst/>
                        </a:rPr>
                        <a:t>K</a:t>
                      </a:r>
                      <a:r>
                        <a:rPr lang="en-AU" sz="1400" baseline="-25000" dirty="0" err="1">
                          <a:effectLst/>
                        </a:rPr>
                        <a:t>h</a:t>
                      </a:r>
                      <a:r>
                        <a:rPr lang="en-AU" sz="1400" dirty="0">
                          <a:effectLst/>
                        </a:rPr>
                        <a:t>/K</a:t>
                      </a:r>
                      <a:r>
                        <a:rPr lang="en-AU" sz="1400" baseline="-25000" dirty="0">
                          <a:effectLst/>
                        </a:rPr>
                        <a:t>v</a:t>
                      </a:r>
                      <a:endParaRPr lang="en-AU" sz="1400" b="0" dirty="0">
                        <a:effectLst/>
                        <a:latin typeface="Times New Roman"/>
                        <a:ea typeface="Times New Roman"/>
                      </a:endParaRPr>
                    </a:p>
                  </a:txBody>
                  <a:tcPr marL="68580" marR="68580" marT="0" marB="0" anchor="ctr"/>
                </a:tc>
                <a:tc>
                  <a:txBody>
                    <a:bodyPr/>
                    <a:lstStyle/>
                    <a:p>
                      <a:pPr indent="288290" algn="l">
                        <a:lnSpc>
                          <a:spcPct val="150000"/>
                        </a:lnSpc>
                        <a:spcAft>
                          <a:spcPts val="0"/>
                        </a:spcAft>
                      </a:pPr>
                      <a:r>
                        <a:rPr lang="en-AU" sz="1400" dirty="0">
                          <a:effectLst/>
                        </a:rPr>
                        <a:t>m/s</a:t>
                      </a:r>
                      <a:endParaRPr lang="en-AU" sz="1400" b="0" dirty="0">
                        <a:effectLst/>
                        <a:latin typeface="Times New Roman"/>
                        <a:ea typeface="Times New Roman"/>
                      </a:endParaRPr>
                    </a:p>
                  </a:txBody>
                  <a:tcPr marL="68580" marR="68580" marT="0" marB="0" anchor="b"/>
                </a:tc>
                <a:tc>
                  <a:txBody>
                    <a:bodyPr/>
                    <a:lstStyle/>
                    <a:p>
                      <a:pPr indent="288290" algn="l">
                        <a:lnSpc>
                          <a:spcPct val="150000"/>
                        </a:lnSpc>
                        <a:spcAft>
                          <a:spcPts val="0"/>
                        </a:spcAft>
                      </a:pPr>
                      <a:r>
                        <a:rPr lang="en-AU" sz="1400">
                          <a:effectLst/>
                        </a:rPr>
                        <a:t>m/s</a:t>
                      </a:r>
                      <a:endParaRPr lang="en-AU" sz="1400" b="0">
                        <a:effectLst/>
                        <a:latin typeface="Times New Roman"/>
                        <a:ea typeface="Times New Roman"/>
                      </a:endParaRPr>
                    </a:p>
                  </a:txBody>
                  <a:tcPr marL="68580" marR="68580" marT="0" marB="0" anchor="b"/>
                </a:tc>
                <a:tc>
                  <a:txBody>
                    <a:bodyPr/>
                    <a:lstStyle/>
                    <a:p>
                      <a:pPr indent="288290" algn="ctr">
                        <a:lnSpc>
                          <a:spcPct val="150000"/>
                        </a:lnSpc>
                        <a:spcAft>
                          <a:spcPts val="0"/>
                        </a:spcAft>
                      </a:pPr>
                      <a:r>
                        <a:rPr lang="en-AU" sz="1400">
                          <a:effectLst/>
                        </a:rPr>
                        <a:t>K</a:t>
                      </a:r>
                      <a:r>
                        <a:rPr lang="en-AU" sz="1400" baseline="-25000">
                          <a:effectLst/>
                        </a:rPr>
                        <a:t>h</a:t>
                      </a:r>
                      <a:r>
                        <a:rPr lang="en-AU" sz="1400">
                          <a:effectLst/>
                        </a:rPr>
                        <a:t>/K</a:t>
                      </a:r>
                      <a:r>
                        <a:rPr lang="en-AU" sz="1400" baseline="-25000">
                          <a:effectLst/>
                        </a:rPr>
                        <a:t>v</a:t>
                      </a:r>
                      <a:endParaRPr lang="en-AU" sz="1400" b="0">
                        <a:effectLst/>
                        <a:latin typeface="Times New Roman"/>
                        <a:ea typeface="Times New Roman"/>
                      </a:endParaRPr>
                    </a:p>
                  </a:txBody>
                  <a:tcPr marL="68580" marR="68580" marT="0" marB="0" anchor="ctr"/>
                </a:tc>
              </a:tr>
              <a:tr h="370840">
                <a:tc>
                  <a:txBody>
                    <a:bodyPr/>
                    <a:lstStyle/>
                    <a:p>
                      <a:pPr indent="288290" algn="ctr">
                        <a:lnSpc>
                          <a:spcPct val="150000"/>
                        </a:lnSpc>
                        <a:spcAft>
                          <a:spcPts val="0"/>
                        </a:spcAft>
                      </a:pPr>
                      <a:r>
                        <a:rPr lang="en-AU" sz="1600" b="1" dirty="0" smtClean="0">
                          <a:effectLst/>
                        </a:rPr>
                        <a:t>Triassic - upper</a:t>
                      </a:r>
                      <a:endParaRPr lang="en-AU" sz="1600" b="1" dirty="0">
                        <a:effectLst/>
                        <a:latin typeface="Times New Roman"/>
                        <a:ea typeface="Times New Roman"/>
                      </a:endParaRPr>
                    </a:p>
                  </a:txBody>
                  <a:tcPr marL="68580" marR="68580" marT="0" marB="0" anchor="ctr"/>
                </a:tc>
                <a:tc>
                  <a:txBody>
                    <a:bodyPr/>
                    <a:lstStyle/>
                    <a:p>
                      <a:pPr indent="288290" algn="ctr">
                        <a:lnSpc>
                          <a:spcPct val="150000"/>
                        </a:lnSpc>
                        <a:spcAft>
                          <a:spcPts val="0"/>
                        </a:spcAft>
                      </a:pPr>
                      <a:r>
                        <a:rPr lang="en-AU" sz="1400">
                          <a:effectLst/>
                        </a:rPr>
                        <a:t>2.3E-07</a:t>
                      </a:r>
                      <a:endParaRPr lang="en-AU" sz="1400" b="0">
                        <a:effectLst/>
                        <a:latin typeface="Times New Roman"/>
                        <a:ea typeface="Times New Roman"/>
                      </a:endParaRPr>
                    </a:p>
                  </a:txBody>
                  <a:tcPr marL="68580" marR="68580" marT="0" marB="0" anchor="ctr"/>
                </a:tc>
                <a:tc>
                  <a:txBody>
                    <a:bodyPr/>
                    <a:lstStyle/>
                    <a:p>
                      <a:pPr indent="288290" algn="ctr">
                        <a:lnSpc>
                          <a:spcPct val="150000"/>
                        </a:lnSpc>
                        <a:spcAft>
                          <a:spcPts val="0"/>
                        </a:spcAft>
                      </a:pPr>
                      <a:r>
                        <a:rPr lang="en-AU" sz="1400">
                          <a:effectLst/>
                        </a:rPr>
                        <a:t>1.2E-07</a:t>
                      </a:r>
                      <a:endParaRPr lang="en-AU" sz="1400" b="0">
                        <a:effectLst/>
                        <a:latin typeface="Times New Roman"/>
                        <a:ea typeface="Times New Roman"/>
                      </a:endParaRPr>
                    </a:p>
                  </a:txBody>
                  <a:tcPr marL="68580" marR="68580" marT="0" marB="0" anchor="ctr"/>
                </a:tc>
                <a:tc>
                  <a:txBody>
                    <a:bodyPr/>
                    <a:lstStyle/>
                    <a:p>
                      <a:pPr indent="288290" algn="ctr">
                        <a:lnSpc>
                          <a:spcPct val="150000"/>
                        </a:lnSpc>
                        <a:spcAft>
                          <a:spcPts val="0"/>
                        </a:spcAft>
                      </a:pPr>
                      <a:r>
                        <a:rPr lang="en-AU" sz="1600" b="1" dirty="0">
                          <a:effectLst/>
                          <a:highlight>
                            <a:srgbClr val="FFFF00"/>
                          </a:highlight>
                        </a:rPr>
                        <a:t>2</a:t>
                      </a:r>
                      <a:endParaRPr lang="en-AU" sz="1600" b="1" dirty="0">
                        <a:effectLst/>
                        <a:latin typeface="Times New Roman"/>
                        <a:ea typeface="Times New Roman"/>
                      </a:endParaRPr>
                    </a:p>
                  </a:txBody>
                  <a:tcPr marL="68580" marR="68580" marT="0" marB="0" anchor="ctr"/>
                </a:tc>
                <a:tc>
                  <a:txBody>
                    <a:bodyPr/>
                    <a:lstStyle/>
                    <a:p>
                      <a:pPr indent="288290" algn="ctr">
                        <a:lnSpc>
                          <a:spcPct val="150000"/>
                        </a:lnSpc>
                        <a:spcAft>
                          <a:spcPts val="0"/>
                        </a:spcAft>
                      </a:pPr>
                      <a:r>
                        <a:rPr lang="en-AU" sz="1400" dirty="0">
                          <a:effectLst/>
                        </a:rPr>
                        <a:t>5.79E-06</a:t>
                      </a:r>
                      <a:endParaRPr lang="en-AU" sz="1400" b="0" dirty="0">
                        <a:effectLst/>
                        <a:latin typeface="Times New Roman"/>
                        <a:ea typeface="Times New Roman"/>
                      </a:endParaRPr>
                    </a:p>
                  </a:txBody>
                  <a:tcPr marL="68580" marR="68580" marT="0" marB="0" anchor="ctr"/>
                </a:tc>
                <a:tc>
                  <a:txBody>
                    <a:bodyPr/>
                    <a:lstStyle/>
                    <a:p>
                      <a:pPr indent="288290" algn="ctr">
                        <a:lnSpc>
                          <a:spcPct val="150000"/>
                        </a:lnSpc>
                        <a:spcAft>
                          <a:spcPts val="0"/>
                        </a:spcAft>
                      </a:pPr>
                      <a:r>
                        <a:rPr lang="en-AU" sz="1400" dirty="0">
                          <a:effectLst/>
                        </a:rPr>
                        <a:t>1.16E-09</a:t>
                      </a:r>
                      <a:endParaRPr lang="en-AU" sz="1400" b="0" dirty="0">
                        <a:effectLst/>
                        <a:latin typeface="Times New Roman"/>
                        <a:ea typeface="Times New Roman"/>
                      </a:endParaRPr>
                    </a:p>
                  </a:txBody>
                  <a:tcPr marL="68580" marR="68580" marT="0" marB="0" anchor="ctr"/>
                </a:tc>
                <a:tc>
                  <a:txBody>
                    <a:bodyPr/>
                    <a:lstStyle/>
                    <a:p>
                      <a:pPr indent="288290" algn="ctr">
                        <a:lnSpc>
                          <a:spcPct val="150000"/>
                        </a:lnSpc>
                        <a:spcAft>
                          <a:spcPts val="0"/>
                        </a:spcAft>
                      </a:pPr>
                      <a:r>
                        <a:rPr lang="en-AU" sz="1600" b="1" dirty="0">
                          <a:effectLst/>
                          <a:highlight>
                            <a:srgbClr val="FFFF00"/>
                          </a:highlight>
                        </a:rPr>
                        <a:t>5000</a:t>
                      </a:r>
                      <a:endParaRPr lang="en-AU" sz="1600" b="1" dirty="0">
                        <a:effectLst/>
                        <a:latin typeface="Times New Roman"/>
                        <a:ea typeface="Times New Roman"/>
                      </a:endParaRPr>
                    </a:p>
                  </a:txBody>
                  <a:tcPr marL="68580" marR="68580" marT="0" marB="0" anchor="ctr"/>
                </a:tc>
              </a:tr>
              <a:tr h="370840">
                <a:tc>
                  <a:txBody>
                    <a:bodyPr/>
                    <a:lstStyle/>
                    <a:p>
                      <a:pPr indent="288290" algn="ctr">
                        <a:lnSpc>
                          <a:spcPct val="150000"/>
                        </a:lnSpc>
                        <a:spcAft>
                          <a:spcPts val="0"/>
                        </a:spcAft>
                      </a:pPr>
                      <a:r>
                        <a:rPr lang="en-AU" sz="1600" b="1" dirty="0">
                          <a:effectLst/>
                        </a:rPr>
                        <a:t>Triassic </a:t>
                      </a:r>
                      <a:r>
                        <a:rPr lang="en-AU" sz="1600" b="1" dirty="0" smtClean="0">
                          <a:effectLst/>
                        </a:rPr>
                        <a:t>- lower</a:t>
                      </a:r>
                      <a:endParaRPr lang="en-AU" sz="1600" b="1" dirty="0">
                        <a:effectLst/>
                        <a:latin typeface="Times New Roman"/>
                        <a:ea typeface="Times New Roman"/>
                      </a:endParaRPr>
                    </a:p>
                  </a:txBody>
                  <a:tcPr marL="68580" marR="68580" marT="0" marB="0" anchor="ctr"/>
                </a:tc>
                <a:tc>
                  <a:txBody>
                    <a:bodyPr/>
                    <a:lstStyle/>
                    <a:p>
                      <a:pPr indent="288290" algn="ctr">
                        <a:lnSpc>
                          <a:spcPct val="150000"/>
                        </a:lnSpc>
                        <a:spcAft>
                          <a:spcPts val="0"/>
                        </a:spcAft>
                      </a:pPr>
                      <a:r>
                        <a:rPr lang="en-AU" sz="1400">
                          <a:effectLst/>
                        </a:rPr>
                        <a:t>9.3E-08</a:t>
                      </a:r>
                      <a:endParaRPr lang="en-AU" sz="1400" b="0">
                        <a:effectLst/>
                        <a:latin typeface="Times New Roman"/>
                        <a:ea typeface="Times New Roman"/>
                      </a:endParaRPr>
                    </a:p>
                  </a:txBody>
                  <a:tcPr marL="68580" marR="68580" marT="0" marB="0" anchor="ctr"/>
                </a:tc>
                <a:tc>
                  <a:txBody>
                    <a:bodyPr/>
                    <a:lstStyle/>
                    <a:p>
                      <a:pPr indent="288290" algn="ctr">
                        <a:lnSpc>
                          <a:spcPct val="150000"/>
                        </a:lnSpc>
                        <a:spcAft>
                          <a:spcPts val="0"/>
                        </a:spcAft>
                      </a:pPr>
                      <a:r>
                        <a:rPr lang="en-AU" sz="1400">
                          <a:effectLst/>
                        </a:rPr>
                        <a:t>2.3E-09</a:t>
                      </a:r>
                      <a:endParaRPr lang="en-AU" sz="1400" b="0">
                        <a:effectLst/>
                        <a:latin typeface="Times New Roman"/>
                        <a:ea typeface="Times New Roman"/>
                      </a:endParaRPr>
                    </a:p>
                  </a:txBody>
                  <a:tcPr marL="68580" marR="68580" marT="0" marB="0" anchor="ctr"/>
                </a:tc>
                <a:tc>
                  <a:txBody>
                    <a:bodyPr/>
                    <a:lstStyle/>
                    <a:p>
                      <a:pPr indent="288290" algn="ctr">
                        <a:lnSpc>
                          <a:spcPct val="150000"/>
                        </a:lnSpc>
                        <a:spcAft>
                          <a:spcPts val="0"/>
                        </a:spcAft>
                      </a:pPr>
                      <a:r>
                        <a:rPr lang="en-AU" sz="1600" b="1" dirty="0">
                          <a:effectLst/>
                          <a:highlight>
                            <a:srgbClr val="FFFF00"/>
                          </a:highlight>
                        </a:rPr>
                        <a:t>40</a:t>
                      </a:r>
                      <a:endParaRPr lang="en-AU" sz="1600" b="1" dirty="0">
                        <a:effectLst/>
                        <a:latin typeface="Times New Roman"/>
                        <a:ea typeface="Times New Roman"/>
                      </a:endParaRPr>
                    </a:p>
                  </a:txBody>
                  <a:tcPr marL="68580" marR="68580" marT="0" marB="0" anchor="ctr"/>
                </a:tc>
                <a:tc>
                  <a:txBody>
                    <a:bodyPr/>
                    <a:lstStyle/>
                    <a:p>
                      <a:pPr indent="288290" algn="ctr">
                        <a:lnSpc>
                          <a:spcPct val="150000"/>
                        </a:lnSpc>
                        <a:spcAft>
                          <a:spcPts val="0"/>
                        </a:spcAft>
                      </a:pPr>
                      <a:r>
                        <a:rPr lang="en-AU" sz="1400">
                          <a:effectLst/>
                        </a:rPr>
                        <a:t>2.3E-06</a:t>
                      </a:r>
                      <a:endParaRPr lang="en-AU" sz="1400" b="0">
                        <a:effectLst/>
                        <a:latin typeface="Times New Roman"/>
                        <a:ea typeface="Times New Roman"/>
                      </a:endParaRPr>
                    </a:p>
                  </a:txBody>
                  <a:tcPr marL="68580" marR="68580" marT="0" marB="0" anchor="ctr"/>
                </a:tc>
                <a:tc>
                  <a:txBody>
                    <a:bodyPr/>
                    <a:lstStyle/>
                    <a:p>
                      <a:pPr indent="288290" algn="ctr">
                        <a:lnSpc>
                          <a:spcPct val="150000"/>
                        </a:lnSpc>
                        <a:spcAft>
                          <a:spcPts val="0"/>
                        </a:spcAft>
                      </a:pPr>
                      <a:r>
                        <a:rPr lang="en-AU" sz="1400" dirty="0">
                          <a:effectLst/>
                        </a:rPr>
                        <a:t>5.79E-10</a:t>
                      </a:r>
                      <a:endParaRPr lang="en-AU" sz="1400" b="0" dirty="0">
                        <a:effectLst/>
                        <a:latin typeface="Times New Roman"/>
                        <a:ea typeface="Times New Roman"/>
                      </a:endParaRPr>
                    </a:p>
                  </a:txBody>
                  <a:tcPr marL="68580" marR="68580" marT="0" marB="0" anchor="ctr"/>
                </a:tc>
                <a:tc>
                  <a:txBody>
                    <a:bodyPr/>
                    <a:lstStyle/>
                    <a:p>
                      <a:pPr indent="288290" algn="just">
                        <a:lnSpc>
                          <a:spcPct val="150000"/>
                        </a:lnSpc>
                        <a:spcAft>
                          <a:spcPts val="0"/>
                        </a:spcAft>
                      </a:pPr>
                      <a:r>
                        <a:rPr lang="en-AU" sz="1600" b="1" dirty="0">
                          <a:effectLst/>
                          <a:highlight>
                            <a:srgbClr val="FFFF00"/>
                          </a:highlight>
                        </a:rPr>
                        <a:t>  4000</a:t>
                      </a:r>
                      <a:endParaRPr lang="en-AU" sz="1600" b="1" dirty="0">
                        <a:effectLst/>
                        <a:latin typeface="Times New Roman"/>
                        <a:ea typeface="Times New Roman"/>
                      </a:endParaRPr>
                    </a:p>
                  </a:txBody>
                  <a:tcPr marL="68580" marR="68580" marT="0" marB="0" anchor="ctr"/>
                </a:tc>
              </a:tr>
              <a:tr h="370840">
                <a:tc>
                  <a:txBody>
                    <a:bodyPr/>
                    <a:lstStyle/>
                    <a:p>
                      <a:pPr indent="288290" algn="ctr">
                        <a:lnSpc>
                          <a:spcPct val="150000"/>
                        </a:lnSpc>
                        <a:spcAft>
                          <a:spcPts val="0"/>
                        </a:spcAft>
                      </a:pPr>
                      <a:r>
                        <a:rPr lang="en-AU" sz="1600" b="1" dirty="0">
                          <a:effectLst/>
                        </a:rPr>
                        <a:t>Upper Permian </a:t>
                      </a:r>
                      <a:endParaRPr lang="en-AU" sz="1600" b="1" dirty="0">
                        <a:effectLst/>
                        <a:latin typeface="Times New Roman"/>
                        <a:ea typeface="Times New Roman"/>
                      </a:endParaRPr>
                    </a:p>
                  </a:txBody>
                  <a:tcPr marL="68580" marR="68580" marT="0" marB="0" anchor="ctr"/>
                </a:tc>
                <a:tc>
                  <a:txBody>
                    <a:bodyPr/>
                    <a:lstStyle/>
                    <a:p>
                      <a:pPr indent="288290" algn="ctr">
                        <a:lnSpc>
                          <a:spcPct val="150000"/>
                        </a:lnSpc>
                        <a:spcAft>
                          <a:spcPts val="0"/>
                        </a:spcAft>
                      </a:pPr>
                      <a:r>
                        <a:rPr lang="en-AU" sz="1400">
                          <a:effectLst/>
                        </a:rPr>
                        <a:t>1.2E-09</a:t>
                      </a:r>
                      <a:endParaRPr lang="en-AU" sz="1400" b="0">
                        <a:effectLst/>
                        <a:latin typeface="Times New Roman"/>
                        <a:ea typeface="Times New Roman"/>
                      </a:endParaRPr>
                    </a:p>
                  </a:txBody>
                  <a:tcPr marL="68580" marR="68580" marT="0" marB="0" anchor="ctr"/>
                </a:tc>
                <a:tc>
                  <a:txBody>
                    <a:bodyPr/>
                    <a:lstStyle/>
                    <a:p>
                      <a:pPr indent="288290" algn="ctr">
                        <a:lnSpc>
                          <a:spcPct val="150000"/>
                        </a:lnSpc>
                        <a:spcAft>
                          <a:spcPts val="0"/>
                        </a:spcAft>
                      </a:pPr>
                      <a:r>
                        <a:rPr lang="en-AU" sz="1400" dirty="0">
                          <a:effectLst/>
                        </a:rPr>
                        <a:t>5.8E-11</a:t>
                      </a:r>
                      <a:endParaRPr lang="en-AU" sz="1400" b="0" dirty="0">
                        <a:effectLst/>
                        <a:latin typeface="Times New Roman"/>
                        <a:ea typeface="Times New Roman"/>
                      </a:endParaRPr>
                    </a:p>
                  </a:txBody>
                  <a:tcPr marL="68580" marR="68580" marT="0" marB="0" anchor="ctr"/>
                </a:tc>
                <a:tc>
                  <a:txBody>
                    <a:bodyPr/>
                    <a:lstStyle/>
                    <a:p>
                      <a:pPr indent="288290" algn="ctr">
                        <a:lnSpc>
                          <a:spcPct val="150000"/>
                        </a:lnSpc>
                        <a:spcAft>
                          <a:spcPts val="0"/>
                        </a:spcAft>
                      </a:pPr>
                      <a:r>
                        <a:rPr kumimoji="0" lang="en-AU" sz="1600" b="1" kern="1200" dirty="0" smtClean="0">
                          <a:effectLst/>
                        </a:rPr>
                        <a:t>20</a:t>
                      </a:r>
                      <a:endParaRPr kumimoji="0" lang="en-AU" sz="1600" b="1" kern="1200" dirty="0">
                        <a:solidFill>
                          <a:schemeClr val="dk1"/>
                        </a:solidFill>
                        <a:effectLst/>
                        <a:latin typeface="+mn-lt"/>
                        <a:ea typeface="+mn-ea"/>
                        <a:cs typeface="+mn-cs"/>
                      </a:endParaRPr>
                    </a:p>
                  </a:txBody>
                  <a:tcPr marL="68580" marR="68580" marT="0" marB="0" anchor="ctr"/>
                </a:tc>
                <a:tc>
                  <a:txBody>
                    <a:bodyPr/>
                    <a:lstStyle/>
                    <a:p>
                      <a:pPr indent="288290" algn="ctr">
                        <a:lnSpc>
                          <a:spcPct val="150000"/>
                        </a:lnSpc>
                        <a:spcAft>
                          <a:spcPts val="0"/>
                        </a:spcAft>
                      </a:pPr>
                      <a:r>
                        <a:rPr kumimoji="0" lang="en-AU" sz="1400" kern="1200" dirty="0">
                          <a:effectLst/>
                        </a:rPr>
                        <a:t>1.16E-07</a:t>
                      </a:r>
                      <a:endParaRPr kumimoji="0" lang="en-AU" sz="1400" b="0" kern="1200" dirty="0">
                        <a:solidFill>
                          <a:schemeClr val="dk1"/>
                        </a:solidFill>
                        <a:effectLst/>
                        <a:latin typeface="+mn-lt"/>
                        <a:ea typeface="+mn-ea"/>
                        <a:cs typeface="+mn-cs"/>
                      </a:endParaRPr>
                    </a:p>
                  </a:txBody>
                  <a:tcPr marL="68580" marR="68580" marT="0" marB="0" anchor="ctr"/>
                </a:tc>
                <a:tc>
                  <a:txBody>
                    <a:bodyPr/>
                    <a:lstStyle/>
                    <a:p>
                      <a:pPr indent="288290" algn="ctr">
                        <a:lnSpc>
                          <a:spcPct val="150000"/>
                        </a:lnSpc>
                        <a:spcAft>
                          <a:spcPts val="0"/>
                        </a:spcAft>
                      </a:pPr>
                      <a:r>
                        <a:rPr kumimoji="0" lang="en-AU" sz="1400" kern="1200" dirty="0">
                          <a:effectLst/>
                        </a:rPr>
                        <a:t>2.89E-10</a:t>
                      </a:r>
                      <a:endParaRPr kumimoji="0" lang="en-AU" sz="1400" b="0" kern="1200" dirty="0">
                        <a:solidFill>
                          <a:schemeClr val="dk1"/>
                        </a:solidFill>
                        <a:effectLst/>
                        <a:latin typeface="+mn-lt"/>
                        <a:ea typeface="+mn-ea"/>
                        <a:cs typeface="+mn-cs"/>
                      </a:endParaRPr>
                    </a:p>
                  </a:txBody>
                  <a:tcPr marL="68580" marR="68580" marT="0" marB="0" anchor="ctr"/>
                </a:tc>
                <a:tc>
                  <a:txBody>
                    <a:bodyPr/>
                    <a:lstStyle/>
                    <a:p>
                      <a:pPr indent="288290" algn="ctr">
                        <a:lnSpc>
                          <a:spcPct val="150000"/>
                        </a:lnSpc>
                        <a:spcAft>
                          <a:spcPts val="0"/>
                        </a:spcAft>
                      </a:pPr>
                      <a:r>
                        <a:rPr kumimoji="0" lang="en-AU" sz="1600" b="1" kern="1200" dirty="0" smtClean="0">
                          <a:effectLst/>
                        </a:rPr>
                        <a:t>400</a:t>
                      </a:r>
                      <a:endParaRPr kumimoji="0" lang="en-AU" sz="1600" b="1" kern="1200" dirty="0">
                        <a:solidFill>
                          <a:schemeClr val="dk1"/>
                        </a:solidFill>
                        <a:effectLst/>
                        <a:latin typeface="+mn-lt"/>
                        <a:ea typeface="+mn-ea"/>
                        <a:cs typeface="+mn-cs"/>
                      </a:endParaRPr>
                    </a:p>
                  </a:txBody>
                  <a:tcPr marL="68580" marR="68580" marT="0" marB="0" anchor="ctr"/>
                </a:tc>
              </a:tr>
              <a:tr h="370840">
                <a:tc>
                  <a:txBody>
                    <a:bodyPr/>
                    <a:lstStyle/>
                    <a:p>
                      <a:pPr indent="288290" algn="ctr">
                        <a:lnSpc>
                          <a:spcPct val="150000"/>
                        </a:lnSpc>
                        <a:spcAft>
                          <a:spcPts val="0"/>
                        </a:spcAft>
                      </a:pPr>
                      <a:r>
                        <a:rPr lang="en-AU" sz="1600" b="1" dirty="0" smtClean="0">
                          <a:effectLst/>
                        </a:rPr>
                        <a:t>Permian CM</a:t>
                      </a:r>
                      <a:endParaRPr lang="en-AU" sz="1600" b="1" dirty="0">
                        <a:effectLst/>
                        <a:latin typeface="Times New Roman"/>
                        <a:ea typeface="Times New Roman"/>
                      </a:endParaRPr>
                    </a:p>
                  </a:txBody>
                  <a:tcPr marL="68580" marR="68580" marT="0" marB="0" anchor="ctr"/>
                </a:tc>
                <a:tc>
                  <a:txBody>
                    <a:bodyPr/>
                    <a:lstStyle/>
                    <a:p>
                      <a:pPr indent="288290" algn="ctr">
                        <a:lnSpc>
                          <a:spcPct val="150000"/>
                        </a:lnSpc>
                        <a:spcAft>
                          <a:spcPts val="0"/>
                        </a:spcAft>
                      </a:pPr>
                      <a:r>
                        <a:rPr lang="en-AU" sz="1400">
                          <a:effectLst/>
                        </a:rPr>
                        <a:t>4.6E-09</a:t>
                      </a:r>
                      <a:endParaRPr lang="en-AU" sz="1400" b="0">
                        <a:effectLst/>
                        <a:latin typeface="Times New Roman"/>
                        <a:ea typeface="Times New Roman"/>
                      </a:endParaRPr>
                    </a:p>
                  </a:txBody>
                  <a:tcPr marL="68580" marR="68580" marT="0" marB="0" anchor="ctr"/>
                </a:tc>
                <a:tc>
                  <a:txBody>
                    <a:bodyPr/>
                    <a:lstStyle/>
                    <a:p>
                      <a:pPr indent="288290" algn="ctr">
                        <a:lnSpc>
                          <a:spcPct val="150000"/>
                        </a:lnSpc>
                        <a:spcAft>
                          <a:spcPts val="0"/>
                        </a:spcAft>
                      </a:pPr>
                      <a:r>
                        <a:rPr lang="en-AU" sz="1400" dirty="0" smtClean="0">
                          <a:effectLst/>
                        </a:rPr>
                        <a:t>9.3E-11</a:t>
                      </a:r>
                      <a:endParaRPr lang="en-AU" sz="1400" b="0" dirty="0">
                        <a:effectLst/>
                        <a:latin typeface="Times New Roman"/>
                        <a:ea typeface="Times New Roman"/>
                      </a:endParaRPr>
                    </a:p>
                  </a:txBody>
                  <a:tcPr marL="68580" marR="68580" marT="0" marB="0" anchor="ctr"/>
                </a:tc>
                <a:tc>
                  <a:txBody>
                    <a:bodyPr/>
                    <a:lstStyle/>
                    <a:p>
                      <a:pPr indent="288290" algn="ctr">
                        <a:lnSpc>
                          <a:spcPct val="150000"/>
                        </a:lnSpc>
                        <a:spcAft>
                          <a:spcPts val="0"/>
                        </a:spcAft>
                      </a:pPr>
                      <a:r>
                        <a:rPr kumimoji="0" lang="en-AU" sz="1600" b="1" kern="1200" dirty="0" smtClean="0">
                          <a:effectLst/>
                        </a:rPr>
                        <a:t>50</a:t>
                      </a:r>
                      <a:endParaRPr kumimoji="0" lang="en-AU" sz="1600" b="1" kern="1200" dirty="0">
                        <a:solidFill>
                          <a:schemeClr val="dk1"/>
                        </a:solidFill>
                        <a:effectLst/>
                        <a:latin typeface="+mn-lt"/>
                        <a:ea typeface="+mn-ea"/>
                        <a:cs typeface="+mn-cs"/>
                      </a:endParaRPr>
                    </a:p>
                  </a:txBody>
                  <a:tcPr marL="68580" marR="68580" marT="0" marB="0" anchor="ctr"/>
                </a:tc>
                <a:tc>
                  <a:txBody>
                    <a:bodyPr/>
                    <a:lstStyle/>
                    <a:p>
                      <a:pPr indent="288290" algn="ctr">
                        <a:lnSpc>
                          <a:spcPct val="150000"/>
                        </a:lnSpc>
                        <a:spcAft>
                          <a:spcPts val="0"/>
                        </a:spcAft>
                      </a:pPr>
                      <a:r>
                        <a:rPr kumimoji="0" lang="en-AU" sz="1400" kern="1200">
                          <a:effectLst/>
                        </a:rPr>
                        <a:t>5.79E-07</a:t>
                      </a:r>
                      <a:endParaRPr kumimoji="0" lang="en-AU" sz="1400" b="0" kern="1200">
                        <a:solidFill>
                          <a:schemeClr val="dk1"/>
                        </a:solidFill>
                        <a:effectLst/>
                        <a:latin typeface="+mn-lt"/>
                        <a:ea typeface="+mn-ea"/>
                        <a:cs typeface="+mn-cs"/>
                      </a:endParaRPr>
                    </a:p>
                  </a:txBody>
                  <a:tcPr marL="68580" marR="68580" marT="0" marB="0" anchor="ctr"/>
                </a:tc>
                <a:tc>
                  <a:txBody>
                    <a:bodyPr/>
                    <a:lstStyle/>
                    <a:p>
                      <a:pPr indent="288290" algn="ctr">
                        <a:lnSpc>
                          <a:spcPct val="150000"/>
                        </a:lnSpc>
                        <a:spcAft>
                          <a:spcPts val="0"/>
                        </a:spcAft>
                      </a:pPr>
                      <a:r>
                        <a:rPr kumimoji="0" lang="en-AU" sz="1400" kern="1200">
                          <a:effectLst/>
                        </a:rPr>
                        <a:t>1.16E-10</a:t>
                      </a:r>
                      <a:endParaRPr kumimoji="0" lang="en-AU" sz="1400" b="0" kern="1200">
                        <a:solidFill>
                          <a:schemeClr val="dk1"/>
                        </a:solidFill>
                        <a:effectLst/>
                        <a:latin typeface="+mn-lt"/>
                        <a:ea typeface="+mn-ea"/>
                        <a:cs typeface="+mn-cs"/>
                      </a:endParaRPr>
                    </a:p>
                  </a:txBody>
                  <a:tcPr marL="68580" marR="68580" marT="0" marB="0" anchor="ctr"/>
                </a:tc>
                <a:tc>
                  <a:txBody>
                    <a:bodyPr/>
                    <a:lstStyle/>
                    <a:p>
                      <a:pPr indent="288290" algn="ctr">
                        <a:lnSpc>
                          <a:spcPct val="150000"/>
                        </a:lnSpc>
                        <a:spcAft>
                          <a:spcPts val="0"/>
                        </a:spcAft>
                      </a:pPr>
                      <a:r>
                        <a:rPr kumimoji="0" lang="en-AU" sz="1600" b="1" kern="1200" dirty="0" smtClean="0">
                          <a:effectLst/>
                        </a:rPr>
                        <a:t>400</a:t>
                      </a:r>
                      <a:endParaRPr kumimoji="0" lang="en-AU" sz="1600" b="1" kern="1200" dirty="0">
                        <a:solidFill>
                          <a:schemeClr val="dk1"/>
                        </a:solidFill>
                        <a:effectLst/>
                        <a:latin typeface="+mn-lt"/>
                        <a:ea typeface="+mn-ea"/>
                        <a:cs typeface="+mn-cs"/>
                      </a:endParaRPr>
                    </a:p>
                  </a:txBody>
                  <a:tcPr marL="68580" marR="68580" marT="0" marB="0" anchor="ctr"/>
                </a:tc>
              </a:tr>
              <a:tr h="370840">
                <a:tc>
                  <a:txBody>
                    <a:bodyPr/>
                    <a:lstStyle/>
                    <a:p>
                      <a:endParaRPr lang="en-AU" sz="1400" b="0"/>
                    </a:p>
                  </a:txBody>
                  <a:tcPr/>
                </a:tc>
                <a:tc>
                  <a:txBody>
                    <a:bodyPr/>
                    <a:lstStyle/>
                    <a:p>
                      <a:endParaRPr lang="en-AU" sz="1400" b="0"/>
                    </a:p>
                  </a:txBody>
                  <a:tcPr/>
                </a:tc>
                <a:tc>
                  <a:txBody>
                    <a:bodyPr/>
                    <a:lstStyle/>
                    <a:p>
                      <a:endParaRPr lang="en-AU" sz="1400" b="0"/>
                    </a:p>
                  </a:txBody>
                  <a:tcPr/>
                </a:tc>
                <a:tc>
                  <a:txBody>
                    <a:bodyPr/>
                    <a:lstStyle/>
                    <a:p>
                      <a:endParaRPr lang="en-AU" sz="1400" b="0"/>
                    </a:p>
                  </a:txBody>
                  <a:tcPr/>
                </a:tc>
                <a:tc>
                  <a:txBody>
                    <a:bodyPr/>
                    <a:lstStyle/>
                    <a:p>
                      <a:endParaRPr lang="en-AU" sz="1400" b="0"/>
                    </a:p>
                  </a:txBody>
                  <a:tcPr/>
                </a:tc>
                <a:tc>
                  <a:txBody>
                    <a:bodyPr/>
                    <a:lstStyle/>
                    <a:p>
                      <a:endParaRPr lang="en-AU" sz="1400" b="0"/>
                    </a:p>
                  </a:txBody>
                  <a:tcPr/>
                </a:tc>
                <a:tc>
                  <a:txBody>
                    <a:bodyPr/>
                    <a:lstStyle/>
                    <a:p>
                      <a:endParaRPr lang="en-AU" sz="1400" b="0" dirty="0"/>
                    </a:p>
                  </a:txBody>
                  <a:tcPr/>
                </a:tc>
              </a:tr>
            </a:tbl>
          </a:graphicData>
        </a:graphic>
      </p:graphicFrame>
      <p:sp>
        <p:nvSpPr>
          <p:cNvPr id="10" name="Rectangle 9"/>
          <p:cNvSpPr/>
          <p:nvPr/>
        </p:nvSpPr>
        <p:spPr>
          <a:xfrm>
            <a:off x="467544" y="5845914"/>
            <a:ext cx="7891032" cy="369332"/>
          </a:xfrm>
          <a:prstGeom prst="rect">
            <a:avLst/>
          </a:prstGeom>
        </p:spPr>
        <p:txBody>
          <a:bodyPr wrap="square">
            <a:spAutoFit/>
          </a:bodyPr>
          <a:lstStyle/>
          <a:p>
            <a:r>
              <a:rPr lang="en-AU" dirty="0" smtClean="0"/>
              <a:t>Moolarben  model significantly limits vertical drainage </a:t>
            </a:r>
            <a:r>
              <a:rPr lang="en-AU" dirty="0"/>
              <a:t>of </a:t>
            </a:r>
            <a:r>
              <a:rPr lang="en-AU" dirty="0" smtClean="0"/>
              <a:t> the Triassic groundwater</a:t>
            </a:r>
          </a:p>
        </p:txBody>
      </p:sp>
    </p:spTree>
    <p:extLst>
      <p:ext uri="{BB962C8B-B14F-4D97-AF65-F5344CB8AC3E}">
        <p14:creationId xmlns:p14="http://schemas.microsoft.com/office/powerpoint/2010/main" val="1177747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403648" y="404664"/>
            <a:ext cx="6657975" cy="5935662"/>
          </a:xfrm>
        </p:spPr>
      </p:pic>
    </p:spTree>
    <p:extLst>
      <p:ext uri="{BB962C8B-B14F-4D97-AF65-F5344CB8AC3E}">
        <p14:creationId xmlns:p14="http://schemas.microsoft.com/office/powerpoint/2010/main" val="1191390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algn="ctr"/>
            <a:r>
              <a:rPr lang="en-AU" sz="2000" b="1" dirty="0" smtClean="0"/>
              <a:t>High quality </a:t>
            </a:r>
            <a:r>
              <a:rPr lang="en-AU" sz="2000" b="1" dirty="0" smtClean="0"/>
              <a:t>groundwater </a:t>
            </a:r>
            <a:r>
              <a:rPr lang="en-AU" sz="2000" b="1" dirty="0" smtClean="0"/>
              <a:t>in </a:t>
            </a:r>
            <a:r>
              <a:rPr lang="en-AU" sz="2000" b="1" dirty="0" smtClean="0"/>
              <a:t>UG4 </a:t>
            </a:r>
            <a:r>
              <a:rPr lang="en-AU" sz="2000" b="1" dirty="0" smtClean="0"/>
              <a:t>area </a:t>
            </a:r>
            <a:br>
              <a:rPr lang="en-AU" sz="2000" b="1" dirty="0" smtClean="0"/>
            </a:br>
            <a:r>
              <a:rPr lang="en-AU" sz="2000" b="1" dirty="0" smtClean="0"/>
              <a:t> </a:t>
            </a:r>
            <a:r>
              <a:rPr lang="en-AU" sz="2000" b="1" dirty="0" smtClean="0"/>
              <a:t>= valuable </a:t>
            </a:r>
            <a:r>
              <a:rPr lang="en-AU" sz="2000" b="1" dirty="0" smtClean="0"/>
              <a:t>irreplaceable water source</a:t>
            </a:r>
            <a:endParaRPr lang="en-AU" sz="2000" b="1"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4389746"/>
              </p:ext>
            </p:extLst>
          </p:nvPr>
        </p:nvGraphicFramePr>
        <p:xfrm>
          <a:off x="457200" y="1557338"/>
          <a:ext cx="8229600" cy="4680776"/>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indent="288290" algn="l">
                        <a:lnSpc>
                          <a:spcPct val="150000"/>
                        </a:lnSpc>
                        <a:spcAft>
                          <a:spcPts val="0"/>
                        </a:spcAft>
                      </a:pPr>
                      <a:r>
                        <a:rPr lang="en-AU" sz="1400" b="1" dirty="0" smtClean="0">
                          <a:solidFill>
                            <a:schemeClr val="bg1"/>
                          </a:solidFill>
                          <a:effectLst/>
                          <a:latin typeface="Arial"/>
                          <a:ea typeface="Times New Roman"/>
                        </a:rPr>
                        <a:t>Piezometer</a:t>
                      </a:r>
                      <a:endParaRPr lang="en-AU" sz="1400" dirty="0">
                        <a:solidFill>
                          <a:schemeClr val="bg1"/>
                        </a:solidFill>
                        <a:effectLst/>
                        <a:latin typeface="Times New Roman"/>
                        <a:ea typeface="Times New Roman"/>
                      </a:endParaRPr>
                    </a:p>
                  </a:txBody>
                  <a:tcPr marL="68580" marR="68580" marT="0" marB="0" anchor="b"/>
                </a:tc>
                <a:tc>
                  <a:txBody>
                    <a:bodyPr/>
                    <a:lstStyle/>
                    <a:p>
                      <a:pPr indent="288290" algn="l">
                        <a:lnSpc>
                          <a:spcPct val="150000"/>
                        </a:lnSpc>
                        <a:spcAft>
                          <a:spcPts val="0"/>
                        </a:spcAft>
                      </a:pPr>
                      <a:r>
                        <a:rPr lang="en-AU" sz="1400" b="1" dirty="0" smtClean="0">
                          <a:solidFill>
                            <a:schemeClr val="bg1"/>
                          </a:solidFill>
                          <a:effectLst/>
                          <a:latin typeface="Arial"/>
                          <a:ea typeface="Times New Roman"/>
                        </a:rPr>
                        <a:t>Lithology - strata</a:t>
                      </a:r>
                      <a:endParaRPr lang="en-AU" sz="1400" dirty="0">
                        <a:solidFill>
                          <a:schemeClr val="bg1"/>
                        </a:solidFill>
                        <a:effectLst/>
                        <a:latin typeface="Times New Roman"/>
                        <a:ea typeface="Times New Roman"/>
                      </a:endParaRPr>
                    </a:p>
                  </a:txBody>
                  <a:tcPr marL="68580" marR="68580" marT="0" marB="0" anchor="b"/>
                </a:tc>
                <a:tc>
                  <a:txBody>
                    <a:bodyPr/>
                    <a:lstStyle/>
                    <a:p>
                      <a:pPr indent="288290" algn="ctr">
                        <a:lnSpc>
                          <a:spcPct val="150000"/>
                        </a:lnSpc>
                        <a:spcAft>
                          <a:spcPts val="0"/>
                        </a:spcAft>
                      </a:pPr>
                      <a:r>
                        <a:rPr lang="en-AU" sz="1400" b="1" dirty="0">
                          <a:solidFill>
                            <a:schemeClr val="bg1"/>
                          </a:solidFill>
                          <a:effectLst/>
                          <a:latin typeface="Arial"/>
                          <a:ea typeface="Times New Roman"/>
                        </a:rPr>
                        <a:t>Median </a:t>
                      </a:r>
                      <a:endParaRPr lang="en-AU" sz="1400" b="1" dirty="0" smtClean="0">
                        <a:solidFill>
                          <a:schemeClr val="bg1"/>
                        </a:solidFill>
                        <a:effectLst/>
                        <a:latin typeface="Arial"/>
                        <a:ea typeface="Times New Roman"/>
                      </a:endParaRPr>
                    </a:p>
                    <a:p>
                      <a:pPr indent="288290" algn="ctr">
                        <a:lnSpc>
                          <a:spcPct val="150000"/>
                        </a:lnSpc>
                        <a:spcAft>
                          <a:spcPts val="0"/>
                        </a:spcAft>
                      </a:pPr>
                      <a:r>
                        <a:rPr lang="en-AU" sz="1400" b="1" dirty="0" smtClean="0">
                          <a:solidFill>
                            <a:schemeClr val="bg1"/>
                          </a:solidFill>
                          <a:effectLst/>
                          <a:latin typeface="Arial"/>
                          <a:ea typeface="Times New Roman"/>
                        </a:rPr>
                        <a:t>EC (µS/cm)</a:t>
                      </a:r>
                      <a:endParaRPr lang="en-AU" sz="1400" dirty="0">
                        <a:solidFill>
                          <a:schemeClr val="bg1"/>
                        </a:solidFill>
                        <a:effectLst/>
                        <a:latin typeface="Times New Roman"/>
                        <a:ea typeface="Times New Roman"/>
                      </a:endParaRPr>
                    </a:p>
                  </a:txBody>
                  <a:tcPr marL="68580" marR="68580" marT="0" marB="0" anchor="b"/>
                </a:tc>
                <a:tc>
                  <a:txBody>
                    <a:bodyPr/>
                    <a:lstStyle/>
                    <a:p>
                      <a:pPr indent="288290" algn="ctr">
                        <a:lnSpc>
                          <a:spcPct val="150000"/>
                        </a:lnSpc>
                        <a:spcAft>
                          <a:spcPts val="0"/>
                        </a:spcAft>
                      </a:pPr>
                      <a:r>
                        <a:rPr lang="en-AU" sz="1400" b="1" dirty="0">
                          <a:solidFill>
                            <a:schemeClr val="bg1"/>
                          </a:solidFill>
                          <a:effectLst/>
                          <a:latin typeface="Arial"/>
                          <a:ea typeface="Times New Roman"/>
                        </a:rPr>
                        <a:t>Median </a:t>
                      </a:r>
                      <a:endParaRPr lang="en-AU" sz="1400" b="1" dirty="0" smtClean="0">
                        <a:solidFill>
                          <a:schemeClr val="bg1"/>
                        </a:solidFill>
                        <a:effectLst/>
                        <a:latin typeface="Arial"/>
                        <a:ea typeface="Times New Roman"/>
                      </a:endParaRPr>
                    </a:p>
                    <a:p>
                      <a:pPr indent="288290" algn="ctr">
                        <a:lnSpc>
                          <a:spcPct val="150000"/>
                        </a:lnSpc>
                        <a:spcAft>
                          <a:spcPts val="0"/>
                        </a:spcAft>
                      </a:pPr>
                      <a:r>
                        <a:rPr lang="en-AU" sz="1400" b="1" dirty="0" smtClean="0">
                          <a:solidFill>
                            <a:schemeClr val="bg1"/>
                          </a:solidFill>
                          <a:effectLst/>
                          <a:latin typeface="Arial"/>
                          <a:ea typeface="Times New Roman"/>
                        </a:rPr>
                        <a:t>pH</a:t>
                      </a:r>
                      <a:endParaRPr lang="en-AU" sz="1400" dirty="0">
                        <a:solidFill>
                          <a:schemeClr val="bg1"/>
                        </a:solidFill>
                        <a:effectLst/>
                        <a:latin typeface="Times New Roman"/>
                        <a:ea typeface="Times New Roman"/>
                      </a:endParaRPr>
                    </a:p>
                  </a:txBody>
                  <a:tcPr marL="68580" marR="68580" marT="0" marB="0" anchor="b"/>
                </a:tc>
              </a:tr>
              <a:tr h="370840">
                <a:tc>
                  <a:txBody>
                    <a:bodyPr/>
                    <a:lstStyle/>
                    <a:p>
                      <a:pPr indent="288290" algn="l">
                        <a:lnSpc>
                          <a:spcPct val="150000"/>
                        </a:lnSpc>
                        <a:spcAft>
                          <a:spcPts val="0"/>
                        </a:spcAft>
                      </a:pPr>
                      <a:r>
                        <a:rPr lang="en-AU" sz="1400">
                          <a:solidFill>
                            <a:srgbClr val="000000"/>
                          </a:solidFill>
                          <a:effectLst/>
                          <a:latin typeface="Arial"/>
                          <a:ea typeface="Times New Roman"/>
                        </a:rPr>
                        <a:t>PZ101C</a:t>
                      </a:r>
                      <a:endParaRPr lang="en-AU" sz="1400">
                        <a:effectLst/>
                        <a:latin typeface="Times New Roman"/>
                        <a:ea typeface="Times New Roman"/>
                      </a:endParaRPr>
                    </a:p>
                  </a:txBody>
                  <a:tcPr marL="68580" marR="68580" marT="0" marB="0" anchor="b"/>
                </a:tc>
                <a:tc>
                  <a:txBody>
                    <a:bodyPr/>
                    <a:lstStyle/>
                    <a:p>
                      <a:pPr indent="288290" algn="l">
                        <a:lnSpc>
                          <a:spcPct val="150000"/>
                        </a:lnSpc>
                        <a:spcAft>
                          <a:spcPts val="0"/>
                        </a:spcAft>
                      </a:pPr>
                      <a:r>
                        <a:rPr lang="en-AU" sz="1400" dirty="0">
                          <a:solidFill>
                            <a:srgbClr val="000000"/>
                          </a:solidFill>
                          <a:effectLst/>
                          <a:latin typeface="Arial"/>
                          <a:ea typeface="Times New Roman"/>
                        </a:rPr>
                        <a:t>Lower Triassic</a:t>
                      </a:r>
                      <a:endParaRPr lang="en-AU" sz="1400" dirty="0">
                        <a:effectLst/>
                        <a:latin typeface="Times New Roman"/>
                        <a:ea typeface="Times New Roman"/>
                      </a:endParaRPr>
                    </a:p>
                  </a:txBody>
                  <a:tcPr marL="68580" marR="68580" marT="0" marB="0" anchor="b"/>
                </a:tc>
                <a:tc>
                  <a:txBody>
                    <a:bodyPr/>
                    <a:lstStyle/>
                    <a:p>
                      <a:pPr indent="288290" algn="ctr">
                        <a:lnSpc>
                          <a:spcPct val="150000"/>
                        </a:lnSpc>
                        <a:spcAft>
                          <a:spcPts val="0"/>
                        </a:spcAft>
                      </a:pPr>
                      <a:r>
                        <a:rPr lang="en-AU" sz="1400" dirty="0">
                          <a:solidFill>
                            <a:srgbClr val="000000"/>
                          </a:solidFill>
                          <a:effectLst/>
                          <a:latin typeface="Arial"/>
                          <a:ea typeface="Times New Roman"/>
                        </a:rPr>
                        <a:t>655</a:t>
                      </a:r>
                      <a:endParaRPr lang="en-AU" sz="1400" dirty="0">
                        <a:effectLst/>
                        <a:latin typeface="Times New Roman"/>
                        <a:ea typeface="Times New Roman"/>
                      </a:endParaRPr>
                    </a:p>
                  </a:txBody>
                  <a:tcPr marL="68580" marR="68580" marT="0" marB="0" anchor="b"/>
                </a:tc>
                <a:tc>
                  <a:txBody>
                    <a:bodyPr/>
                    <a:lstStyle/>
                    <a:p>
                      <a:pPr indent="288290" algn="ctr">
                        <a:lnSpc>
                          <a:spcPct val="150000"/>
                        </a:lnSpc>
                        <a:spcAft>
                          <a:spcPts val="0"/>
                        </a:spcAft>
                      </a:pPr>
                      <a:r>
                        <a:rPr lang="en-AU" sz="1400">
                          <a:solidFill>
                            <a:srgbClr val="000000"/>
                          </a:solidFill>
                          <a:effectLst/>
                          <a:latin typeface="Arial"/>
                          <a:ea typeface="Times New Roman"/>
                        </a:rPr>
                        <a:t>6.7</a:t>
                      </a:r>
                      <a:endParaRPr lang="en-AU" sz="1400">
                        <a:effectLst/>
                        <a:latin typeface="Times New Roman"/>
                        <a:ea typeface="Times New Roman"/>
                      </a:endParaRPr>
                    </a:p>
                  </a:txBody>
                  <a:tcPr marL="68580" marR="68580" marT="0" marB="0" anchor="b"/>
                </a:tc>
              </a:tr>
              <a:tr h="370840">
                <a:tc>
                  <a:txBody>
                    <a:bodyPr/>
                    <a:lstStyle/>
                    <a:p>
                      <a:pPr indent="288290" algn="l">
                        <a:lnSpc>
                          <a:spcPct val="150000"/>
                        </a:lnSpc>
                        <a:spcAft>
                          <a:spcPts val="0"/>
                        </a:spcAft>
                      </a:pPr>
                      <a:r>
                        <a:rPr lang="en-AU" sz="1400">
                          <a:solidFill>
                            <a:srgbClr val="000000"/>
                          </a:solidFill>
                          <a:effectLst/>
                          <a:latin typeface="Arial"/>
                          <a:ea typeface="Times New Roman"/>
                        </a:rPr>
                        <a:t>PZ101B</a:t>
                      </a:r>
                      <a:endParaRPr lang="en-AU" sz="1400">
                        <a:effectLst/>
                        <a:latin typeface="Times New Roman"/>
                        <a:ea typeface="Times New Roman"/>
                      </a:endParaRPr>
                    </a:p>
                  </a:txBody>
                  <a:tcPr marL="68580" marR="68580" marT="0" marB="0" anchor="b"/>
                </a:tc>
                <a:tc>
                  <a:txBody>
                    <a:bodyPr/>
                    <a:lstStyle/>
                    <a:p>
                      <a:pPr indent="288290" algn="l">
                        <a:lnSpc>
                          <a:spcPct val="150000"/>
                        </a:lnSpc>
                        <a:spcAft>
                          <a:spcPts val="0"/>
                        </a:spcAft>
                      </a:pPr>
                      <a:r>
                        <a:rPr lang="en-AU" sz="1400">
                          <a:solidFill>
                            <a:srgbClr val="000000"/>
                          </a:solidFill>
                          <a:effectLst/>
                          <a:latin typeface="Arial"/>
                          <a:ea typeface="Times New Roman"/>
                        </a:rPr>
                        <a:t>Upper Permian </a:t>
                      </a:r>
                      <a:endParaRPr lang="en-AU" sz="1400">
                        <a:effectLst/>
                        <a:latin typeface="Times New Roman"/>
                        <a:ea typeface="Times New Roman"/>
                      </a:endParaRPr>
                    </a:p>
                  </a:txBody>
                  <a:tcPr marL="68580" marR="68580" marT="0" marB="0" anchor="b"/>
                </a:tc>
                <a:tc>
                  <a:txBody>
                    <a:bodyPr/>
                    <a:lstStyle/>
                    <a:p>
                      <a:pPr indent="288290" algn="ctr">
                        <a:lnSpc>
                          <a:spcPct val="150000"/>
                        </a:lnSpc>
                        <a:spcAft>
                          <a:spcPts val="0"/>
                        </a:spcAft>
                      </a:pPr>
                      <a:r>
                        <a:rPr lang="en-AU" sz="1400" dirty="0">
                          <a:solidFill>
                            <a:srgbClr val="000000"/>
                          </a:solidFill>
                          <a:effectLst/>
                          <a:latin typeface="Arial"/>
                          <a:ea typeface="Times New Roman"/>
                        </a:rPr>
                        <a:t>761</a:t>
                      </a:r>
                      <a:endParaRPr lang="en-AU" sz="1400" dirty="0">
                        <a:effectLst/>
                        <a:latin typeface="Times New Roman"/>
                        <a:ea typeface="Times New Roman"/>
                      </a:endParaRPr>
                    </a:p>
                  </a:txBody>
                  <a:tcPr marL="68580" marR="68580" marT="0" marB="0" anchor="b"/>
                </a:tc>
                <a:tc>
                  <a:txBody>
                    <a:bodyPr/>
                    <a:lstStyle/>
                    <a:p>
                      <a:pPr indent="288290" algn="ctr">
                        <a:lnSpc>
                          <a:spcPct val="150000"/>
                        </a:lnSpc>
                        <a:spcAft>
                          <a:spcPts val="0"/>
                        </a:spcAft>
                      </a:pPr>
                      <a:r>
                        <a:rPr lang="en-AU" sz="1400">
                          <a:solidFill>
                            <a:srgbClr val="000000"/>
                          </a:solidFill>
                          <a:effectLst/>
                          <a:latin typeface="Arial"/>
                          <a:ea typeface="Times New Roman"/>
                        </a:rPr>
                        <a:t>7</a:t>
                      </a:r>
                      <a:endParaRPr lang="en-AU" sz="1400">
                        <a:effectLst/>
                        <a:latin typeface="Times New Roman"/>
                        <a:ea typeface="Times New Roman"/>
                      </a:endParaRPr>
                    </a:p>
                  </a:txBody>
                  <a:tcPr marL="68580" marR="68580" marT="0" marB="0" anchor="b"/>
                </a:tc>
              </a:tr>
              <a:tr h="370840">
                <a:tc>
                  <a:txBody>
                    <a:bodyPr/>
                    <a:lstStyle/>
                    <a:p>
                      <a:pPr indent="288290" algn="l">
                        <a:lnSpc>
                          <a:spcPct val="150000"/>
                        </a:lnSpc>
                        <a:spcAft>
                          <a:spcPts val="0"/>
                        </a:spcAft>
                      </a:pPr>
                      <a:r>
                        <a:rPr lang="en-AU" sz="1400">
                          <a:solidFill>
                            <a:srgbClr val="000000"/>
                          </a:solidFill>
                          <a:effectLst/>
                          <a:latin typeface="Arial"/>
                          <a:ea typeface="Times New Roman"/>
                        </a:rPr>
                        <a:t>PZ102B</a:t>
                      </a:r>
                      <a:endParaRPr lang="en-AU" sz="1400">
                        <a:effectLst/>
                        <a:latin typeface="Times New Roman"/>
                        <a:ea typeface="Times New Roman"/>
                      </a:endParaRPr>
                    </a:p>
                  </a:txBody>
                  <a:tcPr marL="68580" marR="68580" marT="0" marB="0" anchor="b"/>
                </a:tc>
                <a:tc>
                  <a:txBody>
                    <a:bodyPr/>
                    <a:lstStyle/>
                    <a:p>
                      <a:pPr indent="288290" algn="l">
                        <a:lnSpc>
                          <a:spcPct val="150000"/>
                        </a:lnSpc>
                        <a:spcAft>
                          <a:spcPts val="0"/>
                        </a:spcAft>
                      </a:pPr>
                      <a:r>
                        <a:rPr lang="en-AU" sz="1400">
                          <a:solidFill>
                            <a:srgbClr val="000000"/>
                          </a:solidFill>
                          <a:effectLst/>
                          <a:latin typeface="Arial"/>
                          <a:ea typeface="Times New Roman"/>
                        </a:rPr>
                        <a:t>Ulan seam</a:t>
                      </a:r>
                      <a:endParaRPr lang="en-AU" sz="1400">
                        <a:effectLst/>
                        <a:latin typeface="Times New Roman"/>
                        <a:ea typeface="Times New Roman"/>
                      </a:endParaRPr>
                    </a:p>
                  </a:txBody>
                  <a:tcPr marL="68580" marR="68580" marT="0" marB="0" anchor="b"/>
                </a:tc>
                <a:tc>
                  <a:txBody>
                    <a:bodyPr/>
                    <a:lstStyle/>
                    <a:p>
                      <a:pPr indent="288290" algn="ctr">
                        <a:lnSpc>
                          <a:spcPct val="150000"/>
                        </a:lnSpc>
                        <a:spcAft>
                          <a:spcPts val="0"/>
                        </a:spcAft>
                      </a:pPr>
                      <a:r>
                        <a:rPr lang="en-AU" sz="1400" dirty="0">
                          <a:solidFill>
                            <a:srgbClr val="000000"/>
                          </a:solidFill>
                          <a:effectLst/>
                          <a:latin typeface="Arial"/>
                          <a:ea typeface="Times New Roman"/>
                        </a:rPr>
                        <a:t>2440</a:t>
                      </a:r>
                      <a:endParaRPr lang="en-AU" sz="1400" dirty="0">
                        <a:effectLst/>
                        <a:latin typeface="Times New Roman"/>
                        <a:ea typeface="Times New Roman"/>
                      </a:endParaRPr>
                    </a:p>
                  </a:txBody>
                  <a:tcPr marL="68580" marR="68580" marT="0" marB="0" anchor="b"/>
                </a:tc>
                <a:tc>
                  <a:txBody>
                    <a:bodyPr/>
                    <a:lstStyle/>
                    <a:p>
                      <a:pPr indent="288290" algn="ctr">
                        <a:lnSpc>
                          <a:spcPct val="150000"/>
                        </a:lnSpc>
                        <a:spcAft>
                          <a:spcPts val="0"/>
                        </a:spcAft>
                      </a:pPr>
                      <a:r>
                        <a:rPr lang="en-AU" sz="1400" dirty="0">
                          <a:solidFill>
                            <a:srgbClr val="000000"/>
                          </a:solidFill>
                          <a:effectLst/>
                          <a:latin typeface="Arial"/>
                          <a:ea typeface="Times New Roman"/>
                        </a:rPr>
                        <a:t>6.6</a:t>
                      </a:r>
                      <a:endParaRPr lang="en-AU" sz="1400" dirty="0">
                        <a:effectLst/>
                        <a:latin typeface="Times New Roman"/>
                        <a:ea typeface="Times New Roman"/>
                      </a:endParaRPr>
                    </a:p>
                  </a:txBody>
                  <a:tcPr marL="68580" marR="68580" marT="0" marB="0" anchor="b"/>
                </a:tc>
              </a:tr>
              <a:tr h="370840">
                <a:tc>
                  <a:txBody>
                    <a:bodyPr/>
                    <a:lstStyle/>
                    <a:p>
                      <a:pPr indent="288290" algn="l">
                        <a:lnSpc>
                          <a:spcPct val="150000"/>
                        </a:lnSpc>
                        <a:spcAft>
                          <a:spcPts val="0"/>
                        </a:spcAft>
                      </a:pPr>
                      <a:r>
                        <a:rPr lang="en-AU" sz="1400">
                          <a:solidFill>
                            <a:srgbClr val="000000"/>
                          </a:solidFill>
                          <a:effectLst/>
                          <a:latin typeface="Arial"/>
                          <a:ea typeface="Times New Roman"/>
                        </a:rPr>
                        <a:t>PZ103C</a:t>
                      </a:r>
                      <a:endParaRPr lang="en-AU" sz="1400">
                        <a:effectLst/>
                        <a:latin typeface="Times New Roman"/>
                        <a:ea typeface="Times New Roman"/>
                      </a:endParaRPr>
                    </a:p>
                  </a:txBody>
                  <a:tcPr marL="68580" marR="68580" marT="0" marB="0" anchor="b"/>
                </a:tc>
                <a:tc>
                  <a:txBody>
                    <a:bodyPr/>
                    <a:lstStyle/>
                    <a:p>
                      <a:pPr indent="288290" algn="l">
                        <a:lnSpc>
                          <a:spcPct val="150000"/>
                        </a:lnSpc>
                        <a:spcAft>
                          <a:spcPts val="0"/>
                        </a:spcAft>
                      </a:pPr>
                      <a:r>
                        <a:rPr lang="en-AU" sz="1400" dirty="0">
                          <a:solidFill>
                            <a:srgbClr val="000000"/>
                          </a:solidFill>
                          <a:effectLst/>
                          <a:latin typeface="Arial"/>
                          <a:ea typeface="Times New Roman"/>
                        </a:rPr>
                        <a:t>Lower Triassic</a:t>
                      </a:r>
                      <a:endParaRPr lang="en-AU" sz="1400" dirty="0">
                        <a:effectLst/>
                        <a:latin typeface="Times New Roman"/>
                        <a:ea typeface="Times New Roman"/>
                      </a:endParaRPr>
                    </a:p>
                  </a:txBody>
                  <a:tcPr marL="68580" marR="68580" marT="0" marB="0" anchor="b"/>
                </a:tc>
                <a:tc>
                  <a:txBody>
                    <a:bodyPr/>
                    <a:lstStyle/>
                    <a:p>
                      <a:pPr indent="288290" algn="ctr">
                        <a:lnSpc>
                          <a:spcPct val="150000"/>
                        </a:lnSpc>
                        <a:spcAft>
                          <a:spcPts val="0"/>
                        </a:spcAft>
                      </a:pPr>
                      <a:r>
                        <a:rPr lang="en-AU" sz="1400">
                          <a:solidFill>
                            <a:srgbClr val="000000"/>
                          </a:solidFill>
                          <a:effectLst/>
                          <a:latin typeface="Arial"/>
                          <a:ea typeface="Times New Roman"/>
                        </a:rPr>
                        <a:t>350</a:t>
                      </a:r>
                      <a:endParaRPr lang="en-AU" sz="1400">
                        <a:effectLst/>
                        <a:latin typeface="Times New Roman"/>
                        <a:ea typeface="Times New Roman"/>
                      </a:endParaRPr>
                    </a:p>
                  </a:txBody>
                  <a:tcPr marL="68580" marR="68580" marT="0" marB="0" anchor="b"/>
                </a:tc>
                <a:tc>
                  <a:txBody>
                    <a:bodyPr/>
                    <a:lstStyle/>
                    <a:p>
                      <a:pPr indent="288290" algn="ctr">
                        <a:lnSpc>
                          <a:spcPct val="150000"/>
                        </a:lnSpc>
                        <a:spcAft>
                          <a:spcPts val="0"/>
                        </a:spcAft>
                      </a:pPr>
                      <a:r>
                        <a:rPr lang="en-AU" sz="1400" dirty="0">
                          <a:solidFill>
                            <a:srgbClr val="000000"/>
                          </a:solidFill>
                          <a:effectLst/>
                          <a:latin typeface="Arial"/>
                          <a:ea typeface="Times New Roman"/>
                        </a:rPr>
                        <a:t>6.6</a:t>
                      </a:r>
                      <a:endParaRPr lang="en-AU" sz="1400" dirty="0">
                        <a:effectLst/>
                        <a:latin typeface="Times New Roman"/>
                        <a:ea typeface="Times New Roman"/>
                      </a:endParaRPr>
                    </a:p>
                  </a:txBody>
                  <a:tcPr marL="68580" marR="68580" marT="0" marB="0" anchor="b"/>
                </a:tc>
              </a:tr>
              <a:tr h="370840">
                <a:tc>
                  <a:txBody>
                    <a:bodyPr/>
                    <a:lstStyle/>
                    <a:p>
                      <a:pPr indent="288290" algn="l">
                        <a:lnSpc>
                          <a:spcPct val="150000"/>
                        </a:lnSpc>
                        <a:spcAft>
                          <a:spcPts val="0"/>
                        </a:spcAft>
                      </a:pPr>
                      <a:r>
                        <a:rPr lang="en-AU" sz="1400">
                          <a:solidFill>
                            <a:srgbClr val="000000"/>
                          </a:solidFill>
                          <a:effectLst/>
                          <a:latin typeface="Arial"/>
                          <a:ea typeface="Times New Roman"/>
                        </a:rPr>
                        <a:t>PZ103B</a:t>
                      </a:r>
                      <a:endParaRPr lang="en-AU" sz="1400">
                        <a:effectLst/>
                        <a:latin typeface="Times New Roman"/>
                        <a:ea typeface="Times New Roman"/>
                      </a:endParaRPr>
                    </a:p>
                  </a:txBody>
                  <a:tcPr marL="68580" marR="68580" marT="0" marB="0" anchor="b"/>
                </a:tc>
                <a:tc>
                  <a:txBody>
                    <a:bodyPr/>
                    <a:lstStyle/>
                    <a:p>
                      <a:pPr indent="288290" algn="l">
                        <a:lnSpc>
                          <a:spcPct val="150000"/>
                        </a:lnSpc>
                        <a:spcAft>
                          <a:spcPts val="0"/>
                        </a:spcAft>
                      </a:pPr>
                      <a:r>
                        <a:rPr lang="en-AU" sz="1400">
                          <a:solidFill>
                            <a:srgbClr val="000000"/>
                          </a:solidFill>
                          <a:effectLst/>
                          <a:latin typeface="Arial"/>
                          <a:ea typeface="Times New Roman"/>
                        </a:rPr>
                        <a:t>Upper Permian </a:t>
                      </a:r>
                      <a:endParaRPr lang="en-AU" sz="1400">
                        <a:effectLst/>
                        <a:latin typeface="Times New Roman"/>
                        <a:ea typeface="Times New Roman"/>
                      </a:endParaRPr>
                    </a:p>
                  </a:txBody>
                  <a:tcPr marL="68580" marR="68580" marT="0" marB="0" anchor="b"/>
                </a:tc>
                <a:tc>
                  <a:txBody>
                    <a:bodyPr/>
                    <a:lstStyle/>
                    <a:p>
                      <a:pPr indent="288290" algn="ctr">
                        <a:lnSpc>
                          <a:spcPct val="150000"/>
                        </a:lnSpc>
                        <a:spcAft>
                          <a:spcPts val="0"/>
                        </a:spcAft>
                      </a:pPr>
                      <a:r>
                        <a:rPr lang="en-AU" sz="1400" dirty="0">
                          <a:solidFill>
                            <a:srgbClr val="000000"/>
                          </a:solidFill>
                          <a:effectLst/>
                          <a:latin typeface="Arial"/>
                          <a:ea typeface="Times New Roman"/>
                        </a:rPr>
                        <a:t>438</a:t>
                      </a:r>
                      <a:endParaRPr lang="en-AU" sz="1400" dirty="0">
                        <a:effectLst/>
                        <a:latin typeface="Times New Roman"/>
                        <a:ea typeface="Times New Roman"/>
                      </a:endParaRPr>
                    </a:p>
                  </a:txBody>
                  <a:tcPr marL="68580" marR="68580" marT="0" marB="0" anchor="b"/>
                </a:tc>
                <a:tc>
                  <a:txBody>
                    <a:bodyPr/>
                    <a:lstStyle/>
                    <a:p>
                      <a:pPr indent="288290" algn="ctr">
                        <a:lnSpc>
                          <a:spcPct val="150000"/>
                        </a:lnSpc>
                        <a:spcAft>
                          <a:spcPts val="0"/>
                        </a:spcAft>
                      </a:pPr>
                      <a:r>
                        <a:rPr lang="en-AU" sz="1400" dirty="0">
                          <a:solidFill>
                            <a:srgbClr val="000000"/>
                          </a:solidFill>
                          <a:effectLst/>
                          <a:latin typeface="Arial"/>
                          <a:ea typeface="Times New Roman"/>
                        </a:rPr>
                        <a:t>6.7</a:t>
                      </a:r>
                      <a:endParaRPr lang="en-AU" sz="1400" dirty="0">
                        <a:effectLst/>
                        <a:latin typeface="Times New Roman"/>
                        <a:ea typeface="Times New Roman"/>
                      </a:endParaRPr>
                    </a:p>
                  </a:txBody>
                  <a:tcPr marL="68580" marR="68580" marT="0" marB="0" anchor="b"/>
                </a:tc>
              </a:tr>
              <a:tr h="370840">
                <a:tc>
                  <a:txBody>
                    <a:bodyPr/>
                    <a:lstStyle/>
                    <a:p>
                      <a:pPr indent="288290" algn="l">
                        <a:lnSpc>
                          <a:spcPct val="150000"/>
                        </a:lnSpc>
                        <a:spcAft>
                          <a:spcPts val="0"/>
                        </a:spcAft>
                      </a:pPr>
                      <a:r>
                        <a:rPr lang="en-AU" sz="1400">
                          <a:solidFill>
                            <a:srgbClr val="000000"/>
                          </a:solidFill>
                          <a:effectLst/>
                          <a:latin typeface="Arial"/>
                          <a:ea typeface="Times New Roman"/>
                        </a:rPr>
                        <a:t>PZ103A</a:t>
                      </a:r>
                      <a:endParaRPr lang="en-AU" sz="1400">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indent="288290" algn="l">
                        <a:lnSpc>
                          <a:spcPct val="150000"/>
                        </a:lnSpc>
                        <a:spcAft>
                          <a:spcPts val="0"/>
                        </a:spcAft>
                      </a:pPr>
                      <a:r>
                        <a:rPr lang="en-AU" sz="1400">
                          <a:solidFill>
                            <a:srgbClr val="000000"/>
                          </a:solidFill>
                          <a:effectLst/>
                          <a:latin typeface="Arial"/>
                          <a:ea typeface="Times New Roman"/>
                        </a:rPr>
                        <a:t>Ulan Seam</a:t>
                      </a:r>
                      <a:endParaRPr lang="en-AU" sz="1400">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indent="288290" algn="ctr">
                        <a:lnSpc>
                          <a:spcPct val="150000"/>
                        </a:lnSpc>
                        <a:spcAft>
                          <a:spcPts val="0"/>
                        </a:spcAft>
                      </a:pPr>
                      <a:r>
                        <a:rPr lang="en-AU" sz="1400">
                          <a:solidFill>
                            <a:srgbClr val="000000"/>
                          </a:solidFill>
                          <a:effectLst/>
                          <a:latin typeface="Arial"/>
                          <a:ea typeface="Times New Roman"/>
                        </a:rPr>
                        <a:t>580</a:t>
                      </a:r>
                      <a:endParaRPr lang="en-AU" sz="1400">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indent="288290" algn="ctr">
                        <a:lnSpc>
                          <a:spcPct val="150000"/>
                        </a:lnSpc>
                        <a:spcAft>
                          <a:spcPts val="0"/>
                        </a:spcAft>
                      </a:pPr>
                      <a:r>
                        <a:rPr lang="en-AU" sz="1400" dirty="0">
                          <a:solidFill>
                            <a:srgbClr val="000000"/>
                          </a:solidFill>
                          <a:effectLst/>
                          <a:latin typeface="Arial"/>
                          <a:ea typeface="Times New Roman"/>
                        </a:rPr>
                        <a:t>6.5</a:t>
                      </a:r>
                      <a:endParaRPr lang="en-AU" sz="1400" dirty="0">
                        <a:effectLst/>
                        <a:latin typeface="Times New Roman"/>
                        <a:ea typeface="Times New Roman"/>
                      </a:endParaRPr>
                    </a:p>
                  </a:txBody>
                  <a:tcPr marL="68580" marR="68580" marT="0" marB="0" anchor="b">
                    <a:lnB w="12700" cap="flat" cmpd="sng" algn="ctr">
                      <a:solidFill>
                        <a:schemeClr val="tx1"/>
                      </a:solidFill>
                      <a:prstDash val="solid"/>
                      <a:round/>
                      <a:headEnd type="none" w="med" len="med"/>
                      <a:tailEnd type="none" w="med" len="med"/>
                    </a:lnB>
                  </a:tcPr>
                </a:tc>
              </a:tr>
              <a:tr h="370840">
                <a:tc>
                  <a:txBody>
                    <a:bodyPr/>
                    <a:lstStyle/>
                    <a:p>
                      <a:pPr indent="288290" algn="l">
                        <a:lnSpc>
                          <a:spcPct val="150000"/>
                        </a:lnSpc>
                        <a:spcAft>
                          <a:spcPts val="0"/>
                        </a:spcAft>
                      </a:pPr>
                      <a:r>
                        <a:rPr lang="en-AU" sz="1400" b="1" dirty="0">
                          <a:solidFill>
                            <a:srgbClr val="000000"/>
                          </a:solidFill>
                          <a:effectLst/>
                          <a:latin typeface="Arial"/>
                          <a:ea typeface="Times New Roman"/>
                        </a:rPr>
                        <a:t>PZ105C</a:t>
                      </a:r>
                      <a:endParaRPr lang="en-AU" sz="1400" b="1"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indent="288290" algn="l">
                        <a:lnSpc>
                          <a:spcPct val="150000"/>
                        </a:lnSpc>
                        <a:spcAft>
                          <a:spcPts val="0"/>
                        </a:spcAft>
                      </a:pPr>
                      <a:r>
                        <a:rPr lang="en-AU" sz="1400" b="1" dirty="0">
                          <a:solidFill>
                            <a:srgbClr val="000000"/>
                          </a:solidFill>
                          <a:effectLst/>
                          <a:latin typeface="Arial"/>
                          <a:ea typeface="Times New Roman"/>
                        </a:rPr>
                        <a:t>Lower Triassic</a:t>
                      </a:r>
                      <a:endParaRPr lang="en-AU" sz="1400" b="1"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indent="288290" algn="ctr">
                        <a:lnSpc>
                          <a:spcPct val="150000"/>
                        </a:lnSpc>
                        <a:spcAft>
                          <a:spcPts val="0"/>
                        </a:spcAft>
                      </a:pPr>
                      <a:r>
                        <a:rPr lang="en-AU" sz="1400" b="1" dirty="0">
                          <a:solidFill>
                            <a:srgbClr val="000000"/>
                          </a:solidFill>
                          <a:effectLst/>
                          <a:latin typeface="Arial"/>
                          <a:ea typeface="Times New Roman"/>
                        </a:rPr>
                        <a:t>265</a:t>
                      </a:r>
                      <a:endParaRPr lang="en-AU" sz="1400" b="1"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50196"/>
                      </a:srgbClr>
                    </a:solidFill>
                  </a:tcPr>
                </a:tc>
                <a:tc>
                  <a:txBody>
                    <a:bodyPr/>
                    <a:lstStyle/>
                    <a:p>
                      <a:pPr indent="288290" algn="ctr">
                        <a:lnSpc>
                          <a:spcPct val="150000"/>
                        </a:lnSpc>
                        <a:spcAft>
                          <a:spcPts val="0"/>
                        </a:spcAft>
                      </a:pPr>
                      <a:r>
                        <a:rPr lang="en-AU" sz="1400" b="1" dirty="0">
                          <a:solidFill>
                            <a:srgbClr val="000000"/>
                          </a:solidFill>
                          <a:effectLst/>
                          <a:latin typeface="Arial"/>
                          <a:ea typeface="Times New Roman"/>
                        </a:rPr>
                        <a:t>6.1</a:t>
                      </a:r>
                      <a:endParaRPr lang="en-AU" sz="1400" b="1"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370840">
                <a:tc>
                  <a:txBody>
                    <a:bodyPr/>
                    <a:lstStyle/>
                    <a:p>
                      <a:pPr indent="288290" algn="l">
                        <a:lnSpc>
                          <a:spcPct val="150000"/>
                        </a:lnSpc>
                        <a:spcAft>
                          <a:spcPts val="0"/>
                        </a:spcAft>
                      </a:pPr>
                      <a:r>
                        <a:rPr lang="en-AU" sz="1400" b="1">
                          <a:solidFill>
                            <a:srgbClr val="000000"/>
                          </a:solidFill>
                          <a:effectLst/>
                          <a:latin typeface="Arial"/>
                          <a:ea typeface="Times New Roman"/>
                        </a:rPr>
                        <a:t>PZ105B</a:t>
                      </a:r>
                      <a:endParaRPr lang="en-AU" sz="1400" b="1">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indent="288290" algn="l">
                        <a:lnSpc>
                          <a:spcPct val="150000"/>
                        </a:lnSpc>
                        <a:spcAft>
                          <a:spcPts val="0"/>
                        </a:spcAft>
                      </a:pPr>
                      <a:r>
                        <a:rPr lang="en-AU" sz="1400" b="1">
                          <a:solidFill>
                            <a:srgbClr val="000000"/>
                          </a:solidFill>
                          <a:effectLst/>
                          <a:latin typeface="Arial"/>
                          <a:ea typeface="Times New Roman"/>
                        </a:rPr>
                        <a:t>Upper Permian </a:t>
                      </a:r>
                      <a:endParaRPr lang="en-AU" sz="1400" b="1">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indent="288290" algn="ctr">
                        <a:lnSpc>
                          <a:spcPct val="150000"/>
                        </a:lnSpc>
                        <a:spcAft>
                          <a:spcPts val="0"/>
                        </a:spcAft>
                      </a:pPr>
                      <a:r>
                        <a:rPr lang="en-AU" sz="1400" b="1" dirty="0">
                          <a:solidFill>
                            <a:srgbClr val="000000"/>
                          </a:solidFill>
                          <a:effectLst/>
                          <a:latin typeface="Arial"/>
                          <a:ea typeface="Times New Roman"/>
                        </a:rPr>
                        <a:t>235</a:t>
                      </a:r>
                      <a:endParaRPr lang="en-AU" sz="1400" b="1"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50196"/>
                      </a:srgbClr>
                    </a:solidFill>
                  </a:tcPr>
                </a:tc>
                <a:tc>
                  <a:txBody>
                    <a:bodyPr/>
                    <a:lstStyle/>
                    <a:p>
                      <a:pPr indent="288290" algn="ctr">
                        <a:lnSpc>
                          <a:spcPct val="150000"/>
                        </a:lnSpc>
                        <a:spcAft>
                          <a:spcPts val="0"/>
                        </a:spcAft>
                      </a:pPr>
                      <a:r>
                        <a:rPr lang="en-AU" sz="1400" b="1" dirty="0">
                          <a:solidFill>
                            <a:srgbClr val="000000"/>
                          </a:solidFill>
                          <a:effectLst/>
                          <a:latin typeface="Arial"/>
                          <a:ea typeface="Times New Roman"/>
                        </a:rPr>
                        <a:t>5.6</a:t>
                      </a:r>
                      <a:endParaRPr lang="en-AU" sz="1400" b="1"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370840">
                <a:tc>
                  <a:txBody>
                    <a:bodyPr/>
                    <a:lstStyle/>
                    <a:p>
                      <a:pPr indent="288290" algn="l">
                        <a:lnSpc>
                          <a:spcPct val="150000"/>
                        </a:lnSpc>
                        <a:spcAft>
                          <a:spcPts val="0"/>
                        </a:spcAft>
                      </a:pPr>
                      <a:r>
                        <a:rPr lang="en-AU" sz="1400" b="1">
                          <a:solidFill>
                            <a:srgbClr val="000000"/>
                          </a:solidFill>
                          <a:effectLst/>
                          <a:latin typeface="Arial"/>
                          <a:ea typeface="Times New Roman"/>
                        </a:rPr>
                        <a:t>PZ105A</a:t>
                      </a:r>
                      <a:endParaRPr lang="en-AU" sz="1400" b="1">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indent="288290" algn="l">
                        <a:lnSpc>
                          <a:spcPct val="150000"/>
                        </a:lnSpc>
                        <a:spcAft>
                          <a:spcPts val="0"/>
                        </a:spcAft>
                      </a:pPr>
                      <a:r>
                        <a:rPr lang="en-AU" sz="1400" b="1">
                          <a:solidFill>
                            <a:srgbClr val="000000"/>
                          </a:solidFill>
                          <a:effectLst/>
                          <a:latin typeface="Arial"/>
                          <a:ea typeface="Times New Roman"/>
                        </a:rPr>
                        <a:t>Ulan Seam</a:t>
                      </a:r>
                      <a:endParaRPr lang="en-AU" sz="1400" b="1">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indent="288290" algn="ctr">
                        <a:lnSpc>
                          <a:spcPct val="150000"/>
                        </a:lnSpc>
                        <a:spcAft>
                          <a:spcPts val="0"/>
                        </a:spcAft>
                      </a:pPr>
                      <a:r>
                        <a:rPr lang="en-AU" sz="1400" b="1" dirty="0">
                          <a:solidFill>
                            <a:srgbClr val="000000"/>
                          </a:solidFill>
                          <a:effectLst/>
                          <a:latin typeface="Arial"/>
                          <a:ea typeface="Times New Roman"/>
                        </a:rPr>
                        <a:t>317</a:t>
                      </a:r>
                      <a:endParaRPr lang="en-AU" sz="1400" b="1"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50196"/>
                      </a:srgbClr>
                    </a:solidFill>
                  </a:tcPr>
                </a:tc>
                <a:tc>
                  <a:txBody>
                    <a:bodyPr/>
                    <a:lstStyle/>
                    <a:p>
                      <a:pPr indent="288290" algn="ctr">
                        <a:lnSpc>
                          <a:spcPct val="150000"/>
                        </a:lnSpc>
                        <a:spcAft>
                          <a:spcPts val="0"/>
                        </a:spcAft>
                      </a:pPr>
                      <a:r>
                        <a:rPr lang="en-AU" sz="1400" b="1" dirty="0">
                          <a:solidFill>
                            <a:srgbClr val="000000"/>
                          </a:solidFill>
                          <a:effectLst/>
                          <a:latin typeface="Arial"/>
                          <a:ea typeface="Times New Roman"/>
                        </a:rPr>
                        <a:t>6.2</a:t>
                      </a:r>
                      <a:endParaRPr lang="en-AU" sz="1400" b="1" dirty="0">
                        <a:effectLst/>
                        <a:latin typeface="Times New Roman"/>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370840">
                <a:tc>
                  <a:txBody>
                    <a:bodyPr/>
                    <a:lstStyle/>
                    <a:p>
                      <a:pPr indent="288290" algn="l">
                        <a:lnSpc>
                          <a:spcPct val="150000"/>
                        </a:lnSpc>
                        <a:spcAft>
                          <a:spcPts val="0"/>
                        </a:spcAft>
                      </a:pPr>
                      <a:r>
                        <a:rPr lang="en-AU" sz="1400" b="1" dirty="0">
                          <a:solidFill>
                            <a:srgbClr val="000000"/>
                          </a:solidFill>
                          <a:effectLst/>
                          <a:latin typeface="Arial"/>
                          <a:ea typeface="Times New Roman"/>
                        </a:rPr>
                        <a:t>PZ 191</a:t>
                      </a:r>
                      <a:endParaRPr lang="en-AU" sz="1400" b="1" dirty="0">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indent="288290" algn="l">
                        <a:lnSpc>
                          <a:spcPct val="150000"/>
                        </a:lnSpc>
                        <a:spcAft>
                          <a:spcPts val="0"/>
                        </a:spcAft>
                      </a:pPr>
                      <a:r>
                        <a:rPr lang="en-AU" sz="1400" b="1" dirty="0">
                          <a:solidFill>
                            <a:srgbClr val="000000"/>
                          </a:solidFill>
                          <a:effectLst/>
                          <a:latin typeface="Arial"/>
                          <a:ea typeface="Times New Roman"/>
                        </a:rPr>
                        <a:t>Ulan </a:t>
                      </a:r>
                      <a:r>
                        <a:rPr lang="en-AU" sz="1400" b="1" dirty="0" smtClean="0">
                          <a:solidFill>
                            <a:srgbClr val="000000"/>
                          </a:solidFill>
                          <a:effectLst/>
                          <a:latin typeface="Arial"/>
                          <a:ea typeface="Times New Roman"/>
                        </a:rPr>
                        <a:t>Seam</a:t>
                      </a:r>
                      <a:endParaRPr lang="en-AU" sz="1400" b="1" dirty="0">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indent="288290" algn="ctr">
                        <a:lnSpc>
                          <a:spcPct val="150000"/>
                        </a:lnSpc>
                        <a:spcAft>
                          <a:spcPts val="0"/>
                        </a:spcAft>
                      </a:pPr>
                      <a:r>
                        <a:rPr lang="en-AU" sz="1400" b="1" dirty="0">
                          <a:solidFill>
                            <a:srgbClr val="000000"/>
                          </a:solidFill>
                          <a:effectLst/>
                          <a:latin typeface="Arial"/>
                          <a:ea typeface="Times New Roman"/>
                        </a:rPr>
                        <a:t>298</a:t>
                      </a:r>
                      <a:endParaRPr lang="en-AU" sz="1400" b="1" dirty="0">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solidFill>
                      <a:srgbClr val="FF3300">
                        <a:alpha val="54118"/>
                      </a:srgbClr>
                    </a:solidFill>
                  </a:tcPr>
                </a:tc>
                <a:tc>
                  <a:txBody>
                    <a:bodyPr/>
                    <a:lstStyle/>
                    <a:p>
                      <a:pPr indent="288290" algn="ctr">
                        <a:lnSpc>
                          <a:spcPct val="150000"/>
                        </a:lnSpc>
                        <a:spcAft>
                          <a:spcPts val="0"/>
                        </a:spcAft>
                      </a:pPr>
                      <a:r>
                        <a:rPr lang="en-AU" sz="1400" b="1" dirty="0">
                          <a:solidFill>
                            <a:srgbClr val="000000"/>
                          </a:solidFill>
                          <a:effectLst/>
                          <a:latin typeface="Arial"/>
                          <a:ea typeface="Times New Roman"/>
                        </a:rPr>
                        <a:t>5.5</a:t>
                      </a:r>
                      <a:endParaRPr lang="en-AU" sz="1400" b="1" dirty="0">
                        <a:effectLst/>
                        <a:latin typeface="Times New Roman"/>
                        <a:ea typeface="Times New Roman"/>
                      </a:endParaRPr>
                    </a:p>
                  </a:txBody>
                  <a:tcPr marL="68580" marR="68580" marT="0" marB="0" anchor="b">
                    <a:lnT w="12700" cap="flat" cmpd="sng" algn="ctr">
                      <a:solidFill>
                        <a:schemeClr val="tx1"/>
                      </a:solidFill>
                      <a:prstDash val="solid"/>
                      <a:round/>
                      <a:headEnd type="none" w="med" len="med"/>
                      <a:tailEnd type="none" w="med" len="med"/>
                    </a:lnT>
                    <a:solidFill>
                      <a:srgbClr val="FF3300">
                        <a:alpha val="54118"/>
                      </a:srgbClr>
                    </a:solidFill>
                  </a:tcPr>
                </a:tc>
              </a:tr>
              <a:tr h="370840">
                <a:tc>
                  <a:txBody>
                    <a:bodyPr/>
                    <a:lstStyle/>
                    <a:p>
                      <a:pPr indent="288290" algn="l">
                        <a:lnSpc>
                          <a:spcPct val="150000"/>
                        </a:lnSpc>
                        <a:spcAft>
                          <a:spcPts val="0"/>
                        </a:spcAft>
                      </a:pPr>
                      <a:r>
                        <a:rPr lang="en-AU" sz="1400" b="1" dirty="0" smtClean="0">
                          <a:solidFill>
                            <a:srgbClr val="000000"/>
                          </a:solidFill>
                          <a:effectLst/>
                          <a:latin typeface="Arial"/>
                          <a:ea typeface="Times New Roman"/>
                        </a:rPr>
                        <a:t>near East pit</a:t>
                      </a:r>
                      <a:r>
                        <a:rPr lang="en-AU" sz="1400" b="1" baseline="0" dirty="0" smtClean="0">
                          <a:solidFill>
                            <a:schemeClr val="dk1"/>
                          </a:solidFill>
                          <a:effectLst/>
                          <a:latin typeface="Times New Roman"/>
                          <a:ea typeface="Times New Roman"/>
                        </a:rPr>
                        <a:t> </a:t>
                      </a:r>
                      <a:endParaRPr lang="en-AU" sz="1400" b="1" dirty="0">
                        <a:effectLst/>
                        <a:latin typeface="Times New Roman"/>
                        <a:ea typeface="Times New Roman"/>
                      </a:endParaRPr>
                    </a:p>
                  </a:txBody>
                  <a:tcPr marL="68580" marR="68580" marT="0" marB="0" anchor="b"/>
                </a:tc>
                <a:tc>
                  <a:txBody>
                    <a:bodyPr/>
                    <a:lstStyle/>
                    <a:p>
                      <a:pPr marL="0" marR="0" indent="288290" algn="l" defTabSz="914400" rtl="0" eaLnBrk="1" fontAlgn="auto" latinLnBrk="0" hangingPunct="1">
                        <a:lnSpc>
                          <a:spcPct val="150000"/>
                        </a:lnSpc>
                        <a:spcBef>
                          <a:spcPts val="0"/>
                        </a:spcBef>
                        <a:spcAft>
                          <a:spcPts val="0"/>
                        </a:spcAft>
                        <a:buClrTx/>
                        <a:buSzTx/>
                        <a:buFontTx/>
                        <a:buNone/>
                        <a:tabLst/>
                        <a:defRPr/>
                      </a:pPr>
                      <a:r>
                        <a:rPr lang="en-AU" sz="1400" b="1" i="1" dirty="0" smtClean="0">
                          <a:solidFill>
                            <a:srgbClr val="000000"/>
                          </a:solidFill>
                          <a:effectLst/>
                          <a:latin typeface="Arial"/>
                          <a:ea typeface="Times New Roman"/>
                        </a:rPr>
                        <a:t>By</a:t>
                      </a:r>
                      <a:r>
                        <a:rPr lang="en-AU" sz="1400" b="1" i="1" baseline="0" dirty="0" smtClean="0">
                          <a:solidFill>
                            <a:srgbClr val="000000"/>
                          </a:solidFill>
                          <a:effectLst/>
                          <a:latin typeface="Arial"/>
                          <a:ea typeface="Times New Roman"/>
                        </a:rPr>
                        <a:t> </a:t>
                      </a:r>
                      <a:r>
                        <a:rPr lang="en-AU" sz="1400" b="1" i="1" dirty="0" smtClean="0">
                          <a:solidFill>
                            <a:srgbClr val="000000"/>
                          </a:solidFill>
                          <a:effectLst/>
                          <a:latin typeface="Arial"/>
                          <a:ea typeface="Times New Roman"/>
                        </a:rPr>
                        <a:t>Feb-19</a:t>
                      </a:r>
                      <a:endParaRPr lang="en-AU" sz="1400" b="1" dirty="0">
                        <a:effectLst/>
                        <a:latin typeface="Times New Roman"/>
                        <a:ea typeface="Times New Roman"/>
                      </a:endParaRPr>
                    </a:p>
                  </a:txBody>
                  <a:tcPr marL="68580" marR="68580" marT="0" marB="0" anchor="b"/>
                </a:tc>
                <a:tc>
                  <a:txBody>
                    <a:bodyPr/>
                    <a:lstStyle/>
                    <a:p>
                      <a:pPr indent="288290" algn="ctr">
                        <a:lnSpc>
                          <a:spcPct val="150000"/>
                        </a:lnSpc>
                        <a:spcAft>
                          <a:spcPts val="0"/>
                        </a:spcAft>
                      </a:pPr>
                      <a:r>
                        <a:rPr lang="en-AU" sz="1400" b="1" i="1" dirty="0" smtClean="0">
                          <a:solidFill>
                            <a:srgbClr val="000000"/>
                          </a:solidFill>
                          <a:effectLst/>
                          <a:latin typeface="Arial"/>
                          <a:ea typeface="Times New Roman"/>
                        </a:rPr>
                        <a:t> increased </a:t>
                      </a:r>
                      <a:r>
                        <a:rPr lang="en-AU" sz="1400" b="1" i="1" baseline="0" dirty="0" smtClean="0">
                          <a:solidFill>
                            <a:srgbClr val="000000"/>
                          </a:solidFill>
                          <a:effectLst/>
                          <a:latin typeface="Arial"/>
                          <a:ea typeface="Times New Roman"/>
                        </a:rPr>
                        <a:t> to </a:t>
                      </a:r>
                      <a:r>
                        <a:rPr lang="en-AU" sz="1400" b="1" i="1" dirty="0" smtClean="0">
                          <a:solidFill>
                            <a:srgbClr val="000000"/>
                          </a:solidFill>
                          <a:effectLst/>
                          <a:latin typeface="Arial"/>
                          <a:ea typeface="Times New Roman"/>
                        </a:rPr>
                        <a:t>1840</a:t>
                      </a:r>
                      <a:endParaRPr lang="en-AU" sz="1400" b="1" dirty="0">
                        <a:effectLst/>
                        <a:latin typeface="Times New Roman"/>
                        <a:ea typeface="Times New Roman"/>
                      </a:endParaRPr>
                    </a:p>
                  </a:txBody>
                  <a:tcPr marL="68580" marR="68580" marT="0" marB="0" anchor="b">
                    <a:solidFill>
                      <a:srgbClr val="FF3300">
                        <a:alpha val="54118"/>
                      </a:srgbClr>
                    </a:solidFill>
                  </a:tcPr>
                </a:tc>
                <a:tc>
                  <a:txBody>
                    <a:bodyPr/>
                    <a:lstStyle/>
                    <a:p>
                      <a:pPr indent="288290" algn="ctr">
                        <a:lnSpc>
                          <a:spcPct val="150000"/>
                        </a:lnSpc>
                        <a:spcAft>
                          <a:spcPts val="0"/>
                        </a:spcAft>
                      </a:pPr>
                      <a:r>
                        <a:rPr lang="en-AU" sz="1400" b="1" i="1" dirty="0">
                          <a:solidFill>
                            <a:srgbClr val="000000"/>
                          </a:solidFill>
                          <a:effectLst/>
                          <a:latin typeface="Arial"/>
                          <a:ea typeface="Times New Roman"/>
                        </a:rPr>
                        <a:t>2.91</a:t>
                      </a:r>
                      <a:endParaRPr lang="en-AU" sz="1400" b="1" dirty="0">
                        <a:effectLst/>
                        <a:latin typeface="Times New Roman"/>
                        <a:ea typeface="Times New Roman"/>
                      </a:endParaRPr>
                    </a:p>
                  </a:txBody>
                  <a:tcPr marL="68580" marR="68580" marT="0" marB="0" anchor="b">
                    <a:solidFill>
                      <a:srgbClr val="FF3300">
                        <a:alpha val="54118"/>
                      </a:srgbClr>
                    </a:solidFill>
                  </a:tcPr>
                </a:tc>
              </a:tr>
            </a:tbl>
          </a:graphicData>
        </a:graphic>
      </p:graphicFrame>
    </p:spTree>
    <p:extLst>
      <p:ext uri="{BB962C8B-B14F-4D97-AF65-F5344CB8AC3E}">
        <p14:creationId xmlns:p14="http://schemas.microsoft.com/office/powerpoint/2010/main" val="3049380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484784"/>
            <a:ext cx="8229600" cy="4312136"/>
          </a:xfrm>
        </p:spPr>
        <p:txBody>
          <a:bodyPr>
            <a:normAutofit/>
          </a:bodyPr>
          <a:lstStyle/>
          <a:p>
            <a:r>
              <a:rPr lang="en-AU" dirty="0"/>
              <a:t>D</a:t>
            </a:r>
            <a:r>
              <a:rPr lang="en-AU" dirty="0" smtClean="0"/>
              <a:t>isposal of RO brine residue into highly disturbed strata and depressurised groundwater system  is high risk</a:t>
            </a:r>
            <a:br>
              <a:rPr lang="en-AU" dirty="0" smtClean="0"/>
            </a:br>
            <a:endParaRPr lang="en-AU" dirty="0" smtClean="0"/>
          </a:p>
          <a:p>
            <a:r>
              <a:rPr lang="en-AU" dirty="0" smtClean="0"/>
              <a:t>Potential mixing with fresh groundwater as the groundwater system restabilises is impossible to predict with any certainty</a:t>
            </a:r>
            <a:br>
              <a:rPr lang="en-AU" dirty="0" smtClean="0"/>
            </a:br>
            <a:endParaRPr lang="en-AU" dirty="0" smtClean="0"/>
          </a:p>
          <a:p>
            <a:r>
              <a:rPr lang="en-AU" dirty="0" smtClean="0"/>
              <a:t>Headwaters of the catchment, discharge to surface is a possibility over time</a:t>
            </a:r>
            <a:endParaRPr lang="en-AU" dirty="0"/>
          </a:p>
        </p:txBody>
      </p:sp>
    </p:spTree>
    <p:extLst>
      <p:ext uri="{BB962C8B-B14F-4D97-AF65-F5344CB8AC3E}">
        <p14:creationId xmlns:p14="http://schemas.microsoft.com/office/powerpoint/2010/main" val="2088103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2486025" y="333375"/>
            <a:ext cx="6657975" cy="5935663"/>
          </a:xfrm>
        </p:spPr>
      </p:pic>
    </p:spTree>
    <p:extLst>
      <p:ext uri="{BB962C8B-B14F-4D97-AF65-F5344CB8AC3E}">
        <p14:creationId xmlns:p14="http://schemas.microsoft.com/office/powerpoint/2010/main" val="3777857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6552728" cy="782960"/>
          </a:xfrm>
        </p:spPr>
        <p:txBody>
          <a:bodyPr>
            <a:noAutofit/>
          </a:bodyPr>
          <a:lstStyle/>
          <a:p>
            <a:r>
              <a:rPr lang="en-AU" sz="2600" dirty="0">
                <a:solidFill>
                  <a:schemeClr val="tx1"/>
                </a:solidFill>
                <a:latin typeface="+mn-lt"/>
                <a:ea typeface="+mn-ea"/>
                <a:cs typeface="+mn-cs"/>
              </a:rPr>
              <a:t>Decline </a:t>
            </a:r>
            <a:r>
              <a:rPr lang="en-AU" sz="2600" dirty="0">
                <a:solidFill>
                  <a:schemeClr val="tx1"/>
                </a:solidFill>
                <a:latin typeface="+mn-lt"/>
                <a:ea typeface="+mn-ea"/>
                <a:cs typeface="+mn-cs"/>
              </a:rPr>
              <a:t>~</a:t>
            </a:r>
            <a:r>
              <a:rPr lang="en-AU" sz="2600" dirty="0">
                <a:solidFill>
                  <a:schemeClr val="tx1"/>
                </a:solidFill>
                <a:latin typeface="+mn-lt"/>
                <a:ea typeface="+mn-ea"/>
                <a:cs typeface="+mn-cs"/>
              </a:rPr>
              <a:t>15 meters </a:t>
            </a:r>
            <a:r>
              <a:rPr lang="en-AU" sz="2600" dirty="0">
                <a:solidFill>
                  <a:schemeClr val="tx1"/>
                </a:solidFill>
                <a:latin typeface="+mn-lt"/>
                <a:ea typeface="+mn-ea"/>
                <a:cs typeface="+mn-cs"/>
              </a:rPr>
              <a:t>in </a:t>
            </a:r>
            <a:r>
              <a:rPr lang="en-AU" sz="2600" dirty="0">
                <a:solidFill>
                  <a:schemeClr val="tx1"/>
                </a:solidFill>
                <a:latin typeface="+mn-lt"/>
                <a:ea typeface="+mn-ea"/>
                <a:cs typeface="+mn-cs"/>
              </a:rPr>
              <a:t>groundwater levels</a:t>
            </a:r>
            <a:br>
              <a:rPr lang="en-AU" sz="2600" dirty="0">
                <a:solidFill>
                  <a:schemeClr val="tx1"/>
                </a:solidFill>
                <a:latin typeface="+mn-lt"/>
                <a:ea typeface="+mn-ea"/>
                <a:cs typeface="+mn-cs"/>
              </a:rPr>
            </a:br>
            <a:r>
              <a:rPr lang="en-AU" sz="2600" dirty="0">
                <a:solidFill>
                  <a:schemeClr val="tx1"/>
                </a:solidFill>
                <a:latin typeface="+mn-lt"/>
                <a:ea typeface="+mn-ea"/>
                <a:cs typeface="+mn-cs"/>
              </a:rPr>
              <a:t>500 meters </a:t>
            </a:r>
            <a:r>
              <a:rPr lang="en-AU" sz="2600" dirty="0">
                <a:solidFill>
                  <a:schemeClr val="tx1"/>
                </a:solidFill>
                <a:latin typeface="+mn-lt"/>
                <a:ea typeface="+mn-ea"/>
                <a:cs typeface="+mn-cs"/>
              </a:rPr>
              <a:t>from Ulan CM mining </a:t>
            </a:r>
            <a:r>
              <a:rPr lang="en-AU" sz="2600" dirty="0">
                <a:solidFill>
                  <a:schemeClr val="tx1"/>
                </a:solidFill>
                <a:latin typeface="+mn-lt"/>
                <a:ea typeface="+mn-ea"/>
                <a:cs typeface="+mn-cs"/>
              </a:rPr>
              <a:t>panels</a:t>
            </a:r>
            <a:endParaRPr lang="en-AU" sz="2600" dirty="0">
              <a:solidFill>
                <a:schemeClr val="tx1"/>
              </a:solidFill>
              <a:latin typeface="+mn-lt"/>
              <a:ea typeface="+mn-ea"/>
              <a:cs typeface="+mn-cs"/>
            </a:endParaRPr>
          </a:p>
        </p:txBody>
      </p:sp>
      <p:graphicFrame>
        <p:nvGraphicFramePr>
          <p:cNvPr id="5" name="Chart 4"/>
          <p:cNvGraphicFramePr>
            <a:graphicFrameLocks noGrp="1" noChangeAspect="1"/>
          </p:cNvGraphicFramePr>
          <p:nvPr>
            <p:extLst>
              <p:ext uri="{D42A27DB-BD31-4B8C-83A1-F6EECF244321}">
                <p14:modId xmlns:p14="http://schemas.microsoft.com/office/powerpoint/2010/main" val="661271082"/>
              </p:ext>
            </p:extLst>
          </p:nvPr>
        </p:nvGraphicFramePr>
        <p:xfrm>
          <a:off x="611560" y="1340768"/>
          <a:ext cx="7860036" cy="4968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1965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3568" y="1700808"/>
            <a:ext cx="7920880" cy="3888432"/>
          </a:xfrm>
        </p:spPr>
        <p:txBody>
          <a:bodyPr>
            <a:normAutofit/>
          </a:bodyPr>
          <a:lstStyle/>
          <a:p>
            <a:pPr>
              <a:buFont typeface="Wingdings" panose="05000000000000000000" pitchFamily="2" charset="2"/>
              <a:buChar char="q"/>
            </a:pPr>
            <a:r>
              <a:rPr lang="en-AU" sz="2400" dirty="0" smtClean="0"/>
              <a:t> Experience shows complete  draining of Triassic groundwater and depressurisation of </a:t>
            </a:r>
            <a:r>
              <a:rPr lang="en-AU" sz="2400" dirty="0" smtClean="0"/>
              <a:t>UG4 mine</a:t>
            </a:r>
            <a:endParaRPr lang="en-AU" sz="2400" dirty="0" smtClean="0"/>
          </a:p>
          <a:p>
            <a:pPr marL="0" indent="0">
              <a:buNone/>
            </a:pPr>
            <a:endParaRPr lang="en-AU" sz="2400" dirty="0" smtClean="0"/>
          </a:p>
          <a:p>
            <a:pPr>
              <a:buFont typeface="Wingdings" panose="05000000000000000000" pitchFamily="2" charset="2"/>
              <a:buChar char="q"/>
            </a:pPr>
            <a:r>
              <a:rPr lang="en-AU" sz="2400" dirty="0" smtClean="0"/>
              <a:t> Will extend under the river and The Drip</a:t>
            </a:r>
          </a:p>
          <a:p>
            <a:pPr marL="0" indent="0">
              <a:buNone/>
            </a:pPr>
            <a:endParaRPr lang="en-AU" sz="2400" dirty="0" smtClean="0"/>
          </a:p>
          <a:p>
            <a:pPr>
              <a:buFont typeface="Wingdings" panose="05000000000000000000" pitchFamily="2" charset="2"/>
              <a:buChar char="q"/>
            </a:pPr>
            <a:r>
              <a:rPr lang="en-AU" sz="2400" dirty="0" smtClean="0"/>
              <a:t> High risk of river bed </a:t>
            </a:r>
            <a:r>
              <a:rPr lang="en-AU" sz="2400" dirty="0" smtClean="0"/>
              <a:t>leakage &amp; the interception &amp;</a:t>
            </a:r>
          </a:p>
          <a:p>
            <a:pPr marL="0" indent="0">
              <a:buNone/>
            </a:pPr>
            <a:r>
              <a:rPr lang="en-AU" sz="2400" dirty="0" smtClean="0"/>
              <a:t>drawdown</a:t>
            </a:r>
            <a:r>
              <a:rPr lang="en-AU" sz="2400" dirty="0" smtClean="0"/>
              <a:t> of the aquifers that feed The Drip</a:t>
            </a:r>
            <a:endParaRPr lang="en-AU" sz="2400" dirty="0"/>
          </a:p>
        </p:txBody>
      </p:sp>
    </p:spTree>
    <p:extLst>
      <p:ext uri="{BB962C8B-B14F-4D97-AF65-F5344CB8AC3E}">
        <p14:creationId xmlns:p14="http://schemas.microsoft.com/office/powerpoint/2010/main" val="1734194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362700"/>
            <a:ext cx="8229600" cy="990600"/>
          </a:xfrm>
        </p:spPr>
        <p:txBody>
          <a:bodyPr>
            <a:normAutofit fontScale="90000"/>
          </a:bodyPr>
          <a:lstStyle/>
          <a:p>
            <a:r>
              <a:rPr lang="en-AU" sz="2400" dirty="0">
                <a:latin typeface="+mn-lt"/>
              </a:rPr>
              <a:t/>
            </a:r>
            <a:br>
              <a:rPr lang="en-AU" sz="2400" dirty="0">
                <a:latin typeface="+mn-lt"/>
              </a:rPr>
            </a:br>
            <a:r>
              <a:rPr lang="en-AU" sz="2400" dirty="0">
                <a:latin typeface="+mn-lt"/>
              </a:rPr>
              <a:t/>
            </a:r>
            <a:br>
              <a:rPr lang="en-AU" sz="2400" dirty="0">
                <a:latin typeface="+mn-lt"/>
              </a:rPr>
            </a:br>
            <a:r>
              <a:rPr lang="en-AU" sz="2400" dirty="0" smtClean="0">
                <a:latin typeface="+mn-lt"/>
              </a:rPr>
              <a:t> </a:t>
            </a:r>
            <a:endParaRPr lang="en-AU" sz="2400" dirty="0">
              <a:latin typeface="+mn-lt"/>
            </a:endParaRP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979712" y="1268760"/>
            <a:ext cx="5112568" cy="4993394"/>
          </a:xfrm>
          <a:ln w="19050">
            <a:solidFill>
              <a:schemeClr val="accent1"/>
            </a:solidFill>
          </a:ln>
        </p:spPr>
      </p:pic>
      <p:sp>
        <p:nvSpPr>
          <p:cNvPr id="3" name="Rectangle 2"/>
          <p:cNvSpPr/>
          <p:nvPr/>
        </p:nvSpPr>
        <p:spPr>
          <a:xfrm>
            <a:off x="683568" y="315188"/>
            <a:ext cx="7992888" cy="830997"/>
          </a:xfrm>
          <a:prstGeom prst="rect">
            <a:avLst/>
          </a:prstGeom>
        </p:spPr>
        <p:txBody>
          <a:bodyPr wrap="square">
            <a:spAutoFit/>
          </a:bodyPr>
          <a:lstStyle/>
          <a:p>
            <a:pPr algn="ctr"/>
            <a:r>
              <a:rPr lang="en-AU" sz="2400" b="1" dirty="0"/>
              <a:t>Coal Mines on the headwaters of the Goulburn River </a:t>
            </a:r>
            <a:endParaRPr lang="en-AU" sz="2400" b="1" dirty="0"/>
          </a:p>
          <a:p>
            <a:pPr algn="ctr"/>
            <a:r>
              <a:rPr lang="en-AU" sz="2400" b="1" dirty="0"/>
              <a:t>&gt; 180 sq. kms</a:t>
            </a:r>
            <a:endParaRPr lang="en-AU" sz="2400" b="1" dirty="0"/>
          </a:p>
        </p:txBody>
      </p:sp>
    </p:spTree>
    <p:extLst>
      <p:ext uri="{BB962C8B-B14F-4D97-AF65-F5344CB8AC3E}">
        <p14:creationId xmlns:p14="http://schemas.microsoft.com/office/powerpoint/2010/main" val="2233267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340768"/>
            <a:ext cx="8229600" cy="4965184"/>
          </a:xfrm>
        </p:spPr>
        <p:txBody>
          <a:bodyPr>
            <a:normAutofit/>
          </a:bodyPr>
          <a:lstStyle/>
          <a:p>
            <a:pPr marL="0" indent="0">
              <a:buNone/>
            </a:pPr>
            <a:r>
              <a:rPr lang="en-AU" sz="2400" dirty="0"/>
              <a:t>Investigation </a:t>
            </a:r>
            <a:r>
              <a:rPr lang="en-AU" sz="2400" dirty="0"/>
              <a:t>by an independent  scientific </a:t>
            </a:r>
            <a:r>
              <a:rPr lang="en-AU" sz="2400" dirty="0"/>
              <a:t>organisation into the cumulative </a:t>
            </a:r>
            <a:r>
              <a:rPr lang="en-AU" sz="2400" dirty="0"/>
              <a:t>impacts of mining </a:t>
            </a:r>
            <a:r>
              <a:rPr lang="en-AU" sz="2400" dirty="0"/>
              <a:t>and post </a:t>
            </a:r>
            <a:r>
              <a:rPr lang="en-AU" sz="2400" dirty="0"/>
              <a:t>mining </a:t>
            </a:r>
            <a:r>
              <a:rPr lang="en-AU" sz="2400" dirty="0"/>
              <a:t>implications :</a:t>
            </a:r>
          </a:p>
          <a:p>
            <a:pPr marL="0" indent="0">
              <a:buNone/>
            </a:pPr>
            <a:endParaRPr lang="en-AU" sz="2400" dirty="0"/>
          </a:p>
          <a:p>
            <a:pPr lvl="2">
              <a:buFont typeface="Wingdings" panose="05000000000000000000" pitchFamily="2" charset="2"/>
              <a:buChar char="Ø"/>
            </a:pPr>
            <a:r>
              <a:rPr lang="en-AU" sz="2400" dirty="0"/>
              <a:t>flow </a:t>
            </a:r>
            <a:r>
              <a:rPr lang="en-AU" sz="2400" dirty="0"/>
              <a:t>losses, resulting from the sustained </a:t>
            </a:r>
            <a:r>
              <a:rPr lang="en-AU" sz="2400" dirty="0"/>
              <a:t> depressurisation </a:t>
            </a:r>
            <a:r>
              <a:rPr lang="en-AU" sz="2400" dirty="0"/>
              <a:t>of groundwater system; </a:t>
            </a:r>
            <a:r>
              <a:rPr lang="en-AU" sz="2400" dirty="0"/>
              <a:t/>
            </a:r>
            <a:br>
              <a:rPr lang="en-AU" sz="2400" dirty="0"/>
            </a:br>
            <a:endParaRPr lang="en-AU" sz="2400" dirty="0"/>
          </a:p>
          <a:p>
            <a:pPr lvl="2">
              <a:buFont typeface="Wingdings" panose="05000000000000000000" pitchFamily="2" charset="2"/>
              <a:buChar char="Ø"/>
            </a:pPr>
            <a:r>
              <a:rPr lang="en-AU" sz="2400" dirty="0"/>
              <a:t>impact </a:t>
            </a:r>
            <a:r>
              <a:rPr lang="en-AU" sz="2400" dirty="0"/>
              <a:t>of the direct and diffuse salt discharge </a:t>
            </a:r>
            <a:r>
              <a:rPr lang="en-AU" sz="2400" dirty="0"/>
              <a:t>and</a:t>
            </a:r>
            <a:br>
              <a:rPr lang="en-AU" sz="2400" dirty="0"/>
            </a:br>
            <a:endParaRPr lang="en-AU" sz="2400" dirty="0"/>
          </a:p>
          <a:p>
            <a:pPr lvl="2">
              <a:buFont typeface="Wingdings" panose="05000000000000000000" pitchFamily="2" charset="2"/>
              <a:buChar char="Ø"/>
            </a:pPr>
            <a:r>
              <a:rPr lang="en-AU" sz="2400" dirty="0"/>
              <a:t>pollution </a:t>
            </a:r>
            <a:r>
              <a:rPr lang="en-AU" sz="2400" dirty="0"/>
              <a:t>from chemical toxins, metals, fine sediments </a:t>
            </a:r>
            <a:r>
              <a:rPr lang="en-AU" sz="2400" dirty="0"/>
              <a:t>and </a:t>
            </a:r>
            <a:r>
              <a:rPr lang="en-AU" sz="2400" dirty="0"/>
              <a:t>algal blooms</a:t>
            </a:r>
          </a:p>
          <a:p>
            <a:endParaRPr lang="en-AU" dirty="0"/>
          </a:p>
        </p:txBody>
      </p:sp>
    </p:spTree>
    <p:extLst>
      <p:ext uri="{BB962C8B-B14F-4D97-AF65-F5344CB8AC3E}">
        <p14:creationId xmlns:p14="http://schemas.microsoft.com/office/powerpoint/2010/main" val="1346869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700808"/>
            <a:ext cx="8424936" cy="4176464"/>
          </a:xfrm>
        </p:spPr>
        <p:txBody>
          <a:bodyPr>
            <a:normAutofit fontScale="62500" lnSpcReduction="20000"/>
          </a:bodyPr>
          <a:lstStyle/>
          <a:p>
            <a:pPr>
              <a:buFont typeface="Wingdings" panose="05000000000000000000" pitchFamily="2" charset="2"/>
              <a:buChar char="Ø"/>
            </a:pPr>
            <a:r>
              <a:rPr lang="en-AU" sz="3800" dirty="0"/>
              <a:t>UG 4 mine poses considerable threat to the Goulburn River and The Drip  GDE. </a:t>
            </a:r>
          </a:p>
          <a:p>
            <a:pPr>
              <a:buFont typeface="Wingdings" panose="05000000000000000000" pitchFamily="2" charset="2"/>
              <a:buChar char="Ø"/>
            </a:pPr>
            <a:endParaRPr lang="en-AU" sz="3800" dirty="0"/>
          </a:p>
          <a:p>
            <a:pPr>
              <a:buFont typeface="Wingdings" panose="05000000000000000000" pitchFamily="2" charset="2"/>
              <a:buChar char="Ø"/>
            </a:pPr>
            <a:r>
              <a:rPr lang="en-AU" sz="3800" dirty="0"/>
              <a:t>Longwall mining </a:t>
            </a:r>
            <a:r>
              <a:rPr lang="en-AU" sz="3800" dirty="0" smtClean="0"/>
              <a:t>will remove </a:t>
            </a:r>
            <a:r>
              <a:rPr lang="en-AU" sz="3800" dirty="0"/>
              <a:t>a </a:t>
            </a:r>
            <a:r>
              <a:rPr lang="en-AU" sz="3800" dirty="0" smtClean="0"/>
              <a:t>valuable and </a:t>
            </a:r>
            <a:r>
              <a:rPr lang="en-AU" sz="3800" dirty="0"/>
              <a:t>productive ‘fresh’ groundwater system</a:t>
            </a:r>
          </a:p>
          <a:p>
            <a:pPr marL="0" indent="0">
              <a:buNone/>
            </a:pPr>
            <a:r>
              <a:rPr lang="en-AU" sz="3800" dirty="0"/>
              <a:t> </a:t>
            </a:r>
          </a:p>
          <a:p>
            <a:pPr>
              <a:buFont typeface="Wingdings" panose="05000000000000000000" pitchFamily="2" charset="2"/>
              <a:buChar char="Ø"/>
            </a:pPr>
            <a:r>
              <a:rPr lang="en-AU" sz="3800" dirty="0"/>
              <a:t>UG </a:t>
            </a:r>
            <a:r>
              <a:rPr lang="en-AU" sz="3800" dirty="0"/>
              <a:t>4 mine 2007 approval </a:t>
            </a:r>
            <a:r>
              <a:rPr lang="en-AU" sz="3800" dirty="0"/>
              <a:t>must be reassessed, </a:t>
            </a:r>
            <a:r>
              <a:rPr lang="en-AU" sz="3800" dirty="0" smtClean="0"/>
              <a:t>with new models</a:t>
            </a:r>
            <a:r>
              <a:rPr lang="en-AU" sz="3800" dirty="0"/>
              <a:t/>
            </a:r>
            <a:br>
              <a:rPr lang="en-AU" sz="3800" dirty="0"/>
            </a:br>
            <a:endParaRPr lang="en-AU" sz="3800" dirty="0"/>
          </a:p>
          <a:p>
            <a:pPr>
              <a:buFont typeface="Wingdings" panose="05000000000000000000" pitchFamily="2" charset="2"/>
              <a:buChar char="Ø"/>
            </a:pPr>
            <a:r>
              <a:rPr lang="en-AU" sz="3800" dirty="0"/>
              <a:t>Any loss of coal production is compensated by </a:t>
            </a:r>
            <a:r>
              <a:rPr lang="en-AU" sz="3800" dirty="0" smtClean="0"/>
              <a:t>Stage 2 and other expansions</a:t>
            </a:r>
            <a:r>
              <a:rPr lang="en-AU" dirty="0" smtClean="0"/>
              <a:t/>
            </a:r>
            <a:br>
              <a:rPr lang="en-AU" dirty="0" smtClean="0"/>
            </a:br>
            <a:endParaRPr lang="en-AU" dirty="0" smtClean="0"/>
          </a:p>
        </p:txBody>
      </p:sp>
    </p:spTree>
    <p:extLst>
      <p:ext uri="{BB962C8B-B14F-4D97-AF65-F5344CB8AC3E}">
        <p14:creationId xmlns:p14="http://schemas.microsoft.com/office/powerpoint/2010/main" val="4284354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179512" y="751250"/>
            <a:ext cx="3781425" cy="5688012"/>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240" y="3140968"/>
            <a:ext cx="4368000" cy="3276000"/>
          </a:xfrm>
          <a:prstGeom prst="rect">
            <a:avLst/>
          </a:prstGeom>
        </p:spPr>
      </p:pic>
      <p:sp>
        <p:nvSpPr>
          <p:cNvPr id="2" name="Rectangle 1"/>
          <p:cNvSpPr/>
          <p:nvPr/>
        </p:nvSpPr>
        <p:spPr>
          <a:xfrm>
            <a:off x="4451744" y="463312"/>
            <a:ext cx="4464496" cy="2677656"/>
          </a:xfrm>
          <a:prstGeom prst="rect">
            <a:avLst/>
          </a:prstGeom>
        </p:spPr>
        <p:txBody>
          <a:bodyPr wrap="square">
            <a:spAutoFit/>
          </a:bodyPr>
          <a:lstStyle/>
          <a:p>
            <a:pPr algn="ctr"/>
            <a:r>
              <a:rPr lang="en-AU" sz="2400" dirty="0">
                <a:solidFill>
                  <a:schemeClr val="bg1"/>
                </a:solidFill>
              </a:rPr>
              <a:t>The proposed mine expansion </a:t>
            </a:r>
            <a:r>
              <a:rPr lang="en-AU" sz="2400" dirty="0" smtClean="0">
                <a:solidFill>
                  <a:schemeClr val="bg1"/>
                </a:solidFill>
              </a:rPr>
              <a:t> directly conflicts United Nations</a:t>
            </a:r>
            <a:br>
              <a:rPr lang="en-AU" sz="2400" dirty="0" smtClean="0">
                <a:solidFill>
                  <a:schemeClr val="bg1"/>
                </a:solidFill>
              </a:rPr>
            </a:br>
            <a:r>
              <a:rPr lang="en-AU" sz="2400" dirty="0" smtClean="0">
                <a:solidFill>
                  <a:schemeClr val="bg1"/>
                </a:solidFill>
              </a:rPr>
              <a:t> </a:t>
            </a:r>
            <a:r>
              <a:rPr lang="en-AU" sz="2400" dirty="0">
                <a:solidFill>
                  <a:schemeClr val="bg1"/>
                </a:solidFill>
              </a:rPr>
              <a:t>High </a:t>
            </a:r>
            <a:r>
              <a:rPr lang="en-AU" sz="2400" dirty="0" smtClean="0">
                <a:solidFill>
                  <a:schemeClr val="bg1"/>
                </a:solidFill>
              </a:rPr>
              <a:t>Level </a:t>
            </a:r>
            <a:r>
              <a:rPr lang="en-AU" sz="2400" dirty="0">
                <a:solidFill>
                  <a:schemeClr val="bg1"/>
                </a:solidFill>
              </a:rPr>
              <a:t>Panel on Water </a:t>
            </a:r>
            <a:r>
              <a:rPr lang="en-AU" sz="2400" dirty="0" smtClean="0">
                <a:solidFill>
                  <a:schemeClr val="bg1"/>
                </a:solidFill>
              </a:rPr>
              <a:t>who recommend action </a:t>
            </a:r>
            <a:br>
              <a:rPr lang="en-AU" sz="2400" dirty="0" smtClean="0">
                <a:solidFill>
                  <a:schemeClr val="bg1"/>
                </a:solidFill>
              </a:rPr>
            </a:br>
            <a:r>
              <a:rPr lang="en-AU" sz="2400" dirty="0" smtClean="0">
                <a:solidFill>
                  <a:schemeClr val="bg1"/>
                </a:solidFill>
              </a:rPr>
              <a:t>to </a:t>
            </a:r>
            <a:r>
              <a:rPr lang="en-AU" sz="2400" dirty="0">
                <a:solidFill>
                  <a:schemeClr val="bg1"/>
                </a:solidFill>
              </a:rPr>
              <a:t>value and protect our rivers and connected groundwater </a:t>
            </a:r>
            <a:r>
              <a:rPr lang="en-AU" sz="2400" dirty="0" smtClean="0">
                <a:solidFill>
                  <a:schemeClr val="bg1"/>
                </a:solidFill>
              </a:rPr>
              <a:t>systems</a:t>
            </a:r>
            <a:endParaRPr lang="en-AU" sz="2400" dirty="0">
              <a:solidFill>
                <a:schemeClr val="bg1"/>
              </a:solidFill>
            </a:endParaRPr>
          </a:p>
        </p:txBody>
      </p:sp>
    </p:spTree>
    <p:extLst>
      <p:ext uri="{BB962C8B-B14F-4D97-AF65-F5344CB8AC3E}">
        <p14:creationId xmlns:p14="http://schemas.microsoft.com/office/powerpoint/2010/main" val="3951369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2852936"/>
            <a:ext cx="2255764" cy="3007686"/>
          </a:xfrm>
          <a:prstGeom prst="rect">
            <a:avLst/>
          </a:prstGeom>
        </p:spPr>
      </p:pic>
      <p:sp>
        <p:nvSpPr>
          <p:cNvPr id="2" name="Title 1"/>
          <p:cNvSpPr>
            <a:spLocks noGrp="1"/>
          </p:cNvSpPr>
          <p:nvPr>
            <p:ph type="title"/>
          </p:nvPr>
        </p:nvSpPr>
        <p:spPr>
          <a:xfrm>
            <a:off x="467544" y="260648"/>
            <a:ext cx="5976664" cy="810344"/>
          </a:xfrm>
        </p:spPr>
        <p:txBody>
          <a:bodyPr>
            <a:normAutofit/>
          </a:bodyPr>
          <a:lstStyle/>
          <a:p>
            <a:r>
              <a:rPr lang="en-AU" sz="2400" b="1" dirty="0">
                <a:solidFill>
                  <a:schemeClr val="tx1"/>
                </a:solidFill>
                <a:latin typeface="+mn-lt"/>
                <a:ea typeface="+mn-ea"/>
                <a:cs typeface="+mn-cs"/>
              </a:rPr>
              <a:t>Goulburn River diversion - 1984</a:t>
            </a:r>
            <a:endParaRPr lang="en-AU" sz="2400" b="1" dirty="0">
              <a:solidFill>
                <a:schemeClr val="tx1"/>
              </a:solidFill>
              <a:latin typeface="+mn-lt"/>
              <a:ea typeface="+mn-ea"/>
              <a:cs typeface="+mn-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287584"/>
            <a:ext cx="6147286" cy="4608512"/>
          </a:xfrm>
          <a:prstGeom prst="rect">
            <a:avLst/>
          </a:prstGeom>
        </p:spPr>
      </p:pic>
    </p:spTree>
    <p:extLst>
      <p:ext uri="{BB962C8B-B14F-4D97-AF65-F5344CB8AC3E}">
        <p14:creationId xmlns:p14="http://schemas.microsoft.com/office/powerpoint/2010/main" val="1857475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036" y="3614376"/>
            <a:ext cx="3607542" cy="2705656"/>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037" y="1313746"/>
            <a:ext cx="2933828" cy="2200371"/>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707984" y="1280032"/>
            <a:ext cx="5760000" cy="4320000"/>
          </a:xfrm>
          <a:prstGeom prst="rect">
            <a:avLst/>
          </a:prstGeom>
          <a:ln>
            <a:noFill/>
          </a:ln>
          <a:effectLst>
            <a:softEdge rad="112500"/>
          </a:effectLst>
        </p:spPr>
      </p:pic>
      <p:sp>
        <p:nvSpPr>
          <p:cNvPr id="2" name="TextBox 1"/>
          <p:cNvSpPr txBox="1"/>
          <p:nvPr/>
        </p:nvSpPr>
        <p:spPr>
          <a:xfrm>
            <a:off x="340077" y="260648"/>
            <a:ext cx="3755460" cy="830997"/>
          </a:xfrm>
          <a:prstGeom prst="rect">
            <a:avLst/>
          </a:prstGeom>
          <a:noFill/>
        </p:spPr>
        <p:txBody>
          <a:bodyPr wrap="square" rtlCol="0">
            <a:spAutoFit/>
          </a:bodyPr>
          <a:lstStyle/>
          <a:p>
            <a:r>
              <a:rPr lang="en-AU" sz="2400" b="1" dirty="0"/>
              <a:t>Salt </a:t>
            </a:r>
            <a:r>
              <a:rPr lang="en-AU" sz="2400" b="1" dirty="0" smtClean="0"/>
              <a:t>export 10 kms downstream from Mines</a:t>
            </a:r>
            <a:endParaRPr lang="en-AU" sz="2400" b="1" dirty="0"/>
          </a:p>
        </p:txBody>
      </p:sp>
    </p:spTree>
    <p:extLst>
      <p:ext uri="{BB962C8B-B14F-4D97-AF65-F5344CB8AC3E}">
        <p14:creationId xmlns:p14="http://schemas.microsoft.com/office/powerpoint/2010/main" val="4212220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435280" cy="666328"/>
          </a:xfrm>
        </p:spPr>
        <p:txBody>
          <a:bodyPr>
            <a:normAutofit/>
          </a:bodyPr>
          <a:lstStyle/>
          <a:p>
            <a:pPr algn="ctr"/>
            <a:r>
              <a:rPr lang="en-AU" sz="2400" b="1" dirty="0">
                <a:solidFill>
                  <a:schemeClr val="tx1"/>
                </a:solidFill>
                <a:latin typeface="+mn-lt"/>
                <a:ea typeface="+mn-ea"/>
                <a:cs typeface="+mn-cs"/>
              </a:rPr>
              <a:t>C</a:t>
            </a:r>
            <a:r>
              <a:rPr lang="en-AU" sz="2400" b="1" dirty="0">
                <a:solidFill>
                  <a:schemeClr val="tx1"/>
                </a:solidFill>
                <a:latin typeface="+mn-lt"/>
                <a:ea typeface="+mn-ea"/>
                <a:cs typeface="+mn-cs"/>
              </a:rPr>
              <a:t>umulative impact on water resources </a:t>
            </a:r>
            <a:endParaRPr lang="en-AU" sz="2400" b="1" dirty="0">
              <a:solidFill>
                <a:schemeClr val="tx1"/>
              </a:solidFill>
              <a:latin typeface="+mn-lt"/>
              <a:ea typeface="+mn-ea"/>
              <a:cs typeface="+mn-cs"/>
            </a:endParaRPr>
          </a:p>
        </p:txBody>
      </p:sp>
      <p:sp>
        <p:nvSpPr>
          <p:cNvPr id="3" name="Content Placeholder 2"/>
          <p:cNvSpPr>
            <a:spLocks noGrp="1"/>
          </p:cNvSpPr>
          <p:nvPr>
            <p:ph sz="quarter" idx="1"/>
          </p:nvPr>
        </p:nvSpPr>
        <p:spPr>
          <a:xfrm>
            <a:off x="827584" y="1484784"/>
            <a:ext cx="7575425" cy="4656976"/>
          </a:xfrm>
        </p:spPr>
        <p:txBody>
          <a:bodyPr>
            <a:normAutofit fontScale="85000" lnSpcReduction="20000"/>
          </a:bodyPr>
          <a:lstStyle/>
          <a:p>
            <a:r>
              <a:rPr lang="en-AU" dirty="0" smtClean="0"/>
              <a:t>Maximum </a:t>
            </a:r>
            <a:r>
              <a:rPr lang="en-AU" dirty="0" smtClean="0"/>
              <a:t>daily </a:t>
            </a:r>
            <a:r>
              <a:rPr lang="en-AU" dirty="0" smtClean="0"/>
              <a:t>salt export</a:t>
            </a:r>
          </a:p>
          <a:p>
            <a:pPr marL="0" indent="0">
              <a:buNone/>
            </a:pPr>
            <a:r>
              <a:rPr lang="en-AU" dirty="0">
                <a:solidFill>
                  <a:srgbClr val="FF0000"/>
                </a:solidFill>
              </a:rPr>
              <a:t>	</a:t>
            </a:r>
            <a:r>
              <a:rPr lang="en-AU" dirty="0" smtClean="0"/>
              <a:t>-  Moolarben </a:t>
            </a:r>
            <a:r>
              <a:rPr lang="en-AU" dirty="0" smtClean="0"/>
              <a:t>Coal </a:t>
            </a:r>
            <a:r>
              <a:rPr lang="en-AU" dirty="0" smtClean="0"/>
              <a:t>		&gt; 6 </a:t>
            </a:r>
            <a:r>
              <a:rPr lang="en-AU" dirty="0" smtClean="0"/>
              <a:t>tonnes per </a:t>
            </a:r>
            <a:r>
              <a:rPr lang="en-AU" dirty="0" smtClean="0"/>
              <a:t>day</a:t>
            </a:r>
            <a:endParaRPr lang="en-AU" dirty="0"/>
          </a:p>
          <a:p>
            <a:pPr marL="0" indent="0">
              <a:buNone/>
            </a:pPr>
            <a:r>
              <a:rPr lang="en-AU" dirty="0" smtClean="0">
                <a:solidFill>
                  <a:srgbClr val="FF0000"/>
                </a:solidFill>
              </a:rPr>
              <a:t>	</a:t>
            </a:r>
            <a:r>
              <a:rPr lang="en-AU" dirty="0" smtClean="0"/>
              <a:t>-  Ulan </a:t>
            </a:r>
            <a:r>
              <a:rPr lang="en-AU" dirty="0" smtClean="0"/>
              <a:t>Coal </a:t>
            </a:r>
            <a:r>
              <a:rPr lang="en-AU" dirty="0"/>
              <a:t> </a:t>
            </a:r>
            <a:r>
              <a:rPr lang="en-AU" dirty="0" smtClean="0"/>
              <a:t>			&gt;</a:t>
            </a:r>
            <a:r>
              <a:rPr lang="en-AU" dirty="0" smtClean="0"/>
              <a:t>18 tonnes/day</a:t>
            </a:r>
            <a:endParaRPr lang="en-AU" dirty="0"/>
          </a:p>
          <a:p>
            <a:pPr marL="0" indent="0">
              <a:buNone/>
            </a:pPr>
            <a:r>
              <a:rPr lang="en-AU" dirty="0" smtClean="0"/>
              <a:t>	-   Wilpinjong </a:t>
            </a:r>
            <a:r>
              <a:rPr lang="en-AU" dirty="0" smtClean="0"/>
              <a:t>Coal 	</a:t>
            </a:r>
            <a:r>
              <a:rPr lang="en-AU" dirty="0" smtClean="0"/>
              <a:t>	&gt; 3  </a:t>
            </a:r>
            <a:r>
              <a:rPr lang="en-AU" dirty="0" smtClean="0"/>
              <a:t>tonnes per day</a:t>
            </a:r>
          </a:p>
          <a:p>
            <a:pPr marL="0" indent="0">
              <a:buNone/>
            </a:pPr>
            <a:endParaRPr lang="en-AU" dirty="0" smtClean="0"/>
          </a:p>
          <a:p>
            <a:r>
              <a:rPr lang="en-AU" dirty="0" smtClean="0"/>
              <a:t>Total daily salt export </a:t>
            </a:r>
            <a:r>
              <a:rPr lang="en-AU" dirty="0"/>
              <a:t>	</a:t>
            </a:r>
            <a:r>
              <a:rPr lang="en-AU" dirty="0" smtClean="0">
                <a:solidFill>
                  <a:srgbClr val="FF0000"/>
                </a:solidFill>
              </a:rPr>
              <a:t>&gt; </a:t>
            </a:r>
            <a:r>
              <a:rPr lang="en-AU" dirty="0" smtClean="0">
                <a:solidFill>
                  <a:srgbClr val="FF0000"/>
                </a:solidFill>
              </a:rPr>
              <a:t>27 </a:t>
            </a:r>
            <a:r>
              <a:rPr lang="en-AU" dirty="0" smtClean="0">
                <a:solidFill>
                  <a:srgbClr val="FF0000"/>
                </a:solidFill>
              </a:rPr>
              <a:t>tonnes salt per day</a:t>
            </a:r>
            <a:br>
              <a:rPr lang="en-AU" dirty="0" smtClean="0">
                <a:solidFill>
                  <a:srgbClr val="FF0000"/>
                </a:solidFill>
              </a:rPr>
            </a:br>
            <a:r>
              <a:rPr lang="en-AU" dirty="0" smtClean="0">
                <a:solidFill>
                  <a:srgbClr val="FF0000"/>
                </a:solidFill>
              </a:rPr>
              <a:t/>
            </a:r>
            <a:br>
              <a:rPr lang="en-AU" dirty="0" smtClean="0">
                <a:solidFill>
                  <a:srgbClr val="FF0000"/>
                </a:solidFill>
              </a:rPr>
            </a:br>
            <a:endParaRPr lang="en-AU" dirty="0" smtClean="0">
              <a:solidFill>
                <a:srgbClr val="FF0000"/>
              </a:solidFill>
            </a:endParaRPr>
          </a:p>
          <a:p>
            <a:r>
              <a:rPr lang="en-AU" dirty="0" smtClean="0"/>
              <a:t>Mine groundwater extraction licences  </a:t>
            </a:r>
            <a:r>
              <a:rPr lang="en-AU" dirty="0" smtClean="0">
                <a:solidFill>
                  <a:srgbClr val="FF0000"/>
                </a:solidFill>
              </a:rPr>
              <a:t>~ 14,000 ML/year</a:t>
            </a:r>
          </a:p>
          <a:p>
            <a:endParaRPr lang="en-AU" dirty="0" smtClean="0"/>
          </a:p>
          <a:p>
            <a:r>
              <a:rPr lang="en-AU" dirty="0" smtClean="0"/>
              <a:t>Groundwater inflows to mines (modelled) to reach </a:t>
            </a:r>
            <a:r>
              <a:rPr lang="en-AU" dirty="0" smtClean="0">
                <a:solidFill>
                  <a:srgbClr val="FF0000"/>
                </a:solidFill>
              </a:rPr>
              <a:t>48 ML/day</a:t>
            </a:r>
            <a:endParaRPr lang="en-AU" dirty="0" smtClean="0">
              <a:solidFill>
                <a:srgbClr val="FF0000"/>
              </a:solidFill>
            </a:endParaRPr>
          </a:p>
          <a:p>
            <a:endParaRPr lang="en-AU" dirty="0" smtClean="0"/>
          </a:p>
          <a:p>
            <a:r>
              <a:rPr lang="en-AU" dirty="0" smtClean="0"/>
              <a:t>Unquantified </a:t>
            </a:r>
            <a:r>
              <a:rPr lang="en-AU" dirty="0"/>
              <a:t>(</a:t>
            </a:r>
            <a:r>
              <a:rPr lang="en-AU" dirty="0" smtClean="0"/>
              <a:t>measured) loss of river </a:t>
            </a:r>
            <a:r>
              <a:rPr lang="en-AU" dirty="0"/>
              <a:t>base </a:t>
            </a:r>
            <a:r>
              <a:rPr lang="en-AU" dirty="0" smtClean="0"/>
              <a:t>flow </a:t>
            </a:r>
            <a:endParaRPr lang="en-AU" dirty="0" smtClean="0"/>
          </a:p>
          <a:p>
            <a:endParaRPr lang="en-AU" dirty="0" smtClean="0"/>
          </a:p>
          <a:p>
            <a:endParaRPr lang="en-AU" dirty="0"/>
          </a:p>
        </p:txBody>
      </p:sp>
    </p:spTree>
    <p:extLst>
      <p:ext uri="{BB962C8B-B14F-4D97-AF65-F5344CB8AC3E}">
        <p14:creationId xmlns:p14="http://schemas.microsoft.com/office/powerpoint/2010/main" val="3022638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318601414"/>
              </p:ext>
            </p:extLst>
          </p:nvPr>
        </p:nvGraphicFramePr>
        <p:xfrm>
          <a:off x="709127" y="764704"/>
          <a:ext cx="8111345" cy="562524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827584" y="260648"/>
            <a:ext cx="7488832" cy="830997"/>
          </a:xfrm>
          <a:prstGeom prst="rect">
            <a:avLst/>
          </a:prstGeom>
        </p:spPr>
        <p:txBody>
          <a:bodyPr wrap="square">
            <a:spAutoFit/>
          </a:bodyPr>
          <a:lstStyle/>
          <a:p>
            <a:r>
              <a:rPr lang="en-AU" sz="2400" b="1" dirty="0"/>
              <a:t>loss </a:t>
            </a:r>
            <a:r>
              <a:rPr lang="en-AU" sz="2400" b="1" dirty="0"/>
              <a:t>of  </a:t>
            </a:r>
            <a:r>
              <a:rPr lang="en-AU" sz="2400" b="1" dirty="0"/>
              <a:t>base flow  </a:t>
            </a:r>
            <a:r>
              <a:rPr lang="en-AU" sz="2400" b="1" dirty="0"/>
              <a:t>- river is now regulated by mine water discharge</a:t>
            </a:r>
            <a:endParaRPr lang="en-AU" sz="2400" b="1" dirty="0"/>
          </a:p>
        </p:txBody>
      </p:sp>
    </p:spTree>
    <p:extLst>
      <p:ext uri="{BB962C8B-B14F-4D97-AF65-F5344CB8AC3E}">
        <p14:creationId xmlns:p14="http://schemas.microsoft.com/office/powerpoint/2010/main" val="3078137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400" b="1" dirty="0">
                <a:solidFill>
                  <a:schemeClr val="tx1"/>
                </a:solidFill>
                <a:latin typeface="+mn-lt"/>
                <a:ea typeface="+mn-ea"/>
                <a:cs typeface="+mn-cs"/>
              </a:rPr>
              <a:t>Moolarben Coal Stage 1 – Modification 14 &amp; </a:t>
            </a:r>
            <a:br>
              <a:rPr lang="en-AU" sz="2400" b="1" dirty="0">
                <a:solidFill>
                  <a:schemeClr val="tx1"/>
                </a:solidFill>
                <a:latin typeface="+mn-lt"/>
                <a:ea typeface="+mn-ea"/>
                <a:cs typeface="+mn-cs"/>
              </a:rPr>
            </a:br>
            <a:r>
              <a:rPr lang="en-AU" sz="2400" b="1" dirty="0">
                <a:solidFill>
                  <a:schemeClr val="tx1"/>
                </a:solidFill>
                <a:latin typeface="+mn-lt"/>
                <a:ea typeface="+mn-ea"/>
                <a:cs typeface="+mn-cs"/>
              </a:rPr>
              <a:t>Stage 2- Modification 3</a:t>
            </a:r>
            <a:endParaRPr lang="en-AU" sz="2400" b="1" dirty="0">
              <a:solidFill>
                <a:schemeClr val="tx1"/>
              </a:solidFill>
              <a:latin typeface="+mn-lt"/>
              <a:ea typeface="+mn-ea"/>
              <a:cs typeface="+mn-cs"/>
            </a:endParaRPr>
          </a:p>
        </p:txBody>
      </p:sp>
      <p:sp>
        <p:nvSpPr>
          <p:cNvPr id="3" name="Content Placeholder 2"/>
          <p:cNvSpPr>
            <a:spLocks noGrp="1"/>
          </p:cNvSpPr>
          <p:nvPr>
            <p:ph sz="quarter" idx="1"/>
          </p:nvPr>
        </p:nvSpPr>
        <p:spPr>
          <a:xfrm>
            <a:off x="457200" y="2492896"/>
            <a:ext cx="8229600" cy="2304256"/>
          </a:xfrm>
        </p:spPr>
        <p:txBody>
          <a:bodyPr>
            <a:normAutofit fontScale="92500" lnSpcReduction="20000"/>
          </a:bodyPr>
          <a:lstStyle/>
          <a:p>
            <a:r>
              <a:rPr lang="en-AU" dirty="0"/>
              <a:t>Increase  </a:t>
            </a:r>
            <a:r>
              <a:rPr lang="en-AU" dirty="0" smtClean="0"/>
              <a:t>mined coal  21 </a:t>
            </a:r>
            <a:r>
              <a:rPr lang="en-AU" dirty="0"/>
              <a:t>– 24 million tonnes </a:t>
            </a:r>
            <a:r>
              <a:rPr lang="en-AU" dirty="0" smtClean="0"/>
              <a:t>per year</a:t>
            </a:r>
          </a:p>
          <a:p>
            <a:endParaRPr lang="en-AU" dirty="0"/>
          </a:p>
          <a:p>
            <a:r>
              <a:rPr lang="en-AU" dirty="0" smtClean="0"/>
              <a:t>Discharge up to 6.9 tonnes salt per day into the river</a:t>
            </a:r>
          </a:p>
          <a:p>
            <a:endParaRPr lang="en-AU" dirty="0" smtClean="0"/>
          </a:p>
          <a:p>
            <a:r>
              <a:rPr lang="en-AU" dirty="0" smtClean="0"/>
              <a:t>Dispose of RO waste brine into groundwater in UG4</a:t>
            </a:r>
            <a:br>
              <a:rPr lang="en-AU" dirty="0" smtClean="0"/>
            </a:br>
            <a:endParaRPr lang="en-AU" dirty="0" smtClean="0"/>
          </a:p>
        </p:txBody>
      </p:sp>
    </p:spTree>
    <p:extLst>
      <p:ext uri="{BB962C8B-B14F-4D97-AF65-F5344CB8AC3E}">
        <p14:creationId xmlns:p14="http://schemas.microsoft.com/office/powerpoint/2010/main" val="1694864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7128792" cy="810344"/>
          </a:xfrm>
        </p:spPr>
        <p:txBody>
          <a:bodyPr>
            <a:noAutofit/>
          </a:bodyPr>
          <a:lstStyle/>
          <a:p>
            <a:r>
              <a:rPr lang="en-AU" sz="2800" b="1" dirty="0">
                <a:solidFill>
                  <a:schemeClr val="tx1"/>
                </a:solidFill>
                <a:latin typeface="+mn-lt"/>
                <a:ea typeface="+mn-ea"/>
                <a:cs typeface="+mn-cs"/>
              </a:rPr>
              <a:t>2007 Approval MCM Stage One UG4 </a:t>
            </a:r>
            <a:endParaRPr lang="en-AU" sz="2800" b="1" dirty="0">
              <a:solidFill>
                <a:schemeClr val="tx1"/>
              </a:solidFill>
              <a:latin typeface="+mn-lt"/>
              <a:ea typeface="+mn-ea"/>
              <a:cs typeface="+mn-cs"/>
            </a:endParaRPr>
          </a:p>
        </p:txBody>
      </p:sp>
      <p:sp>
        <p:nvSpPr>
          <p:cNvPr id="3" name="Content Placeholder 2"/>
          <p:cNvSpPr>
            <a:spLocks noGrp="1"/>
          </p:cNvSpPr>
          <p:nvPr>
            <p:ph sz="quarter" idx="1"/>
          </p:nvPr>
        </p:nvSpPr>
        <p:spPr>
          <a:xfrm>
            <a:off x="467544" y="1340768"/>
            <a:ext cx="8229600" cy="4937760"/>
          </a:xfrm>
        </p:spPr>
        <p:txBody>
          <a:bodyPr>
            <a:normAutofit/>
          </a:bodyPr>
          <a:lstStyle/>
          <a:p>
            <a:pPr marL="0" indent="0">
              <a:buNone/>
            </a:pPr>
            <a:r>
              <a:rPr lang="en-AU" sz="2400" dirty="0" smtClean="0"/>
              <a:t>Independent Hearing &amp; Assessment Panel </a:t>
            </a:r>
            <a:r>
              <a:rPr lang="en-AU" sz="2400" dirty="0"/>
              <a:t>had serious </a:t>
            </a:r>
            <a:r>
              <a:rPr lang="en-AU" sz="2400" dirty="0" smtClean="0"/>
              <a:t>concerns </a:t>
            </a:r>
            <a:r>
              <a:rPr lang="en-AU" sz="2400" dirty="0" smtClean="0"/>
              <a:t>:</a:t>
            </a:r>
            <a:endParaRPr lang="en-AU" sz="2400" dirty="0" smtClean="0"/>
          </a:p>
          <a:p>
            <a:pPr marL="0" indent="0">
              <a:buNone/>
            </a:pPr>
            <a:endParaRPr lang="en-AU" sz="2000" dirty="0" smtClean="0"/>
          </a:p>
          <a:p>
            <a:r>
              <a:rPr lang="en-AU" sz="2000" dirty="0" smtClean="0"/>
              <a:t>lacked confidence in the groundwater models</a:t>
            </a:r>
          </a:p>
          <a:p>
            <a:r>
              <a:rPr lang="en-AU" sz="2000" dirty="0" smtClean="0"/>
              <a:t>were </a:t>
            </a:r>
            <a:r>
              <a:rPr lang="en-AU" sz="2000" b="1" dirty="0" smtClean="0"/>
              <a:t>‘</a:t>
            </a:r>
            <a:r>
              <a:rPr lang="en-AU" sz="2000" i="1" dirty="0" smtClean="0"/>
              <a:t>unable to comprehend with sufficient certainty, the magnitude and extent of impacts likely to prevail upon aquifer systems as a result of longwall mining</a:t>
            </a:r>
            <a:r>
              <a:rPr lang="en-AU" sz="2000" i="1" dirty="0" smtClean="0"/>
              <a:t>’  of UG4</a:t>
            </a:r>
            <a:r>
              <a:rPr lang="en-AU" sz="2000" b="1" dirty="0" smtClean="0"/>
              <a:t/>
            </a:r>
            <a:br>
              <a:rPr lang="en-AU" sz="2000" b="1" dirty="0" smtClean="0"/>
            </a:br>
            <a:endParaRPr lang="en-AU" sz="2000" b="1" dirty="0" smtClean="0"/>
          </a:p>
          <a:p>
            <a:r>
              <a:rPr lang="en-AU" sz="2000" dirty="0" smtClean="0"/>
              <a:t>sub-surface </a:t>
            </a:r>
            <a:r>
              <a:rPr lang="en-AU" sz="2000" dirty="0"/>
              <a:t>fracturing impacts </a:t>
            </a:r>
            <a:r>
              <a:rPr lang="en-AU" sz="2000" dirty="0" smtClean="0"/>
              <a:t>needed </a:t>
            </a:r>
            <a:r>
              <a:rPr lang="en-AU" sz="2000" dirty="0"/>
              <a:t>to be confirmed by monitoring of </a:t>
            </a:r>
            <a:r>
              <a:rPr lang="en-AU" sz="2000" dirty="0" smtClean="0"/>
              <a:t>the groundwater response and  </a:t>
            </a:r>
            <a:br>
              <a:rPr lang="en-AU" sz="2000" dirty="0" smtClean="0"/>
            </a:br>
            <a:endParaRPr lang="en-AU" sz="2000" dirty="0" smtClean="0"/>
          </a:p>
          <a:p>
            <a:pPr marL="0" indent="0">
              <a:buNone/>
            </a:pPr>
            <a:r>
              <a:rPr lang="en-AU" sz="2000" i="1" dirty="0" smtClean="0"/>
              <a:t>	…” </a:t>
            </a:r>
            <a:r>
              <a:rPr lang="en-AU" sz="2000" b="1" i="1" dirty="0" smtClean="0"/>
              <a:t>if </a:t>
            </a:r>
            <a:r>
              <a:rPr lang="en-AU" sz="2000" b="1" i="1" dirty="0"/>
              <a:t>mining is found to impact upon the </a:t>
            </a:r>
            <a:r>
              <a:rPr lang="en-AU" sz="2000" b="1" i="1" dirty="0" smtClean="0"/>
              <a:t>Triassic </a:t>
            </a:r>
            <a:r>
              <a:rPr lang="en-AU" sz="2000" b="1" i="1" dirty="0"/>
              <a:t>aquifer system, </a:t>
            </a:r>
            <a:r>
              <a:rPr lang="en-AU" sz="2000" b="1" i="1" dirty="0" smtClean="0"/>
              <a:t>		the </a:t>
            </a:r>
            <a:r>
              <a:rPr lang="en-AU" sz="2000" b="1" i="1" dirty="0"/>
              <a:t>mine layout </a:t>
            </a:r>
            <a:r>
              <a:rPr lang="en-AU" sz="2000" b="1" i="1" dirty="0" smtClean="0"/>
              <a:t>may </a:t>
            </a:r>
            <a:r>
              <a:rPr lang="en-AU" sz="2000" b="1" i="1" dirty="0"/>
              <a:t>need to be modified</a:t>
            </a:r>
            <a:r>
              <a:rPr lang="en-AU" sz="2000" i="1" dirty="0" smtClean="0"/>
              <a:t>.” </a:t>
            </a:r>
            <a:endParaRPr lang="en-AU" sz="2000" dirty="0"/>
          </a:p>
        </p:txBody>
      </p:sp>
    </p:spTree>
    <p:extLst>
      <p:ext uri="{BB962C8B-B14F-4D97-AF65-F5344CB8AC3E}">
        <p14:creationId xmlns:p14="http://schemas.microsoft.com/office/powerpoint/2010/main" val="230218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332656"/>
            <a:ext cx="8229600" cy="990600"/>
          </a:xfrm>
        </p:spPr>
        <p:txBody>
          <a:bodyPr>
            <a:normAutofit fontScale="90000"/>
          </a:bodyPr>
          <a:lstStyle/>
          <a:p>
            <a:r>
              <a:rPr lang="en-AU" sz="2700" b="1" dirty="0">
                <a:solidFill>
                  <a:schemeClr val="tx1"/>
                </a:solidFill>
                <a:latin typeface="+mn-lt"/>
                <a:ea typeface="+mn-ea"/>
                <a:cs typeface="+mn-cs"/>
              </a:rPr>
              <a:t>Moolarben Coal’s UG4  mine needs to be reassessed</a:t>
            </a:r>
            <a:r>
              <a:rPr lang="en-AU" sz="2400" dirty="0"/>
              <a:t/>
            </a:r>
            <a:br>
              <a:rPr lang="en-AU" sz="2400" dirty="0"/>
            </a:br>
            <a:endParaRPr lang="en-AU" sz="2400" dirty="0"/>
          </a:p>
        </p:txBody>
      </p:sp>
      <p:sp>
        <p:nvSpPr>
          <p:cNvPr id="6" name="Content Placeholder 5"/>
          <p:cNvSpPr>
            <a:spLocks noGrp="1"/>
          </p:cNvSpPr>
          <p:nvPr>
            <p:ph sz="quarter" idx="1"/>
          </p:nvPr>
        </p:nvSpPr>
        <p:spPr>
          <a:xfrm>
            <a:off x="755576" y="1196752"/>
            <a:ext cx="8229600" cy="4896544"/>
          </a:xfrm>
        </p:spPr>
        <p:txBody>
          <a:bodyPr>
            <a:normAutofit fontScale="92500" lnSpcReduction="20000"/>
          </a:bodyPr>
          <a:lstStyle/>
          <a:p>
            <a:endParaRPr lang="en-AU" sz="2000" dirty="0" smtClean="0"/>
          </a:p>
          <a:p>
            <a:r>
              <a:rPr lang="en-AU" sz="2400" dirty="0" smtClean="0"/>
              <a:t>IHAP </a:t>
            </a:r>
            <a:r>
              <a:rPr lang="en-AU" sz="2400" dirty="0"/>
              <a:t>concerns </a:t>
            </a:r>
            <a:r>
              <a:rPr lang="en-AU" sz="2400" dirty="0" smtClean="0"/>
              <a:t>regarding UG4 mine have been confirmed</a:t>
            </a:r>
            <a:br>
              <a:rPr lang="en-AU" sz="2400" dirty="0" smtClean="0"/>
            </a:br>
            <a:endParaRPr lang="en-AU" sz="2400" dirty="0"/>
          </a:p>
          <a:p>
            <a:r>
              <a:rPr lang="en-AU" sz="2400" dirty="0" smtClean="0"/>
              <a:t>approval was on a </a:t>
            </a:r>
            <a:r>
              <a:rPr lang="en-AU" sz="2400" b="1" dirty="0" smtClean="0"/>
              <a:t>nil discharge </a:t>
            </a:r>
            <a:r>
              <a:rPr lang="en-AU" sz="2400" dirty="0" smtClean="0"/>
              <a:t>mine</a:t>
            </a:r>
            <a:br>
              <a:rPr lang="en-AU" sz="2400" dirty="0" smtClean="0"/>
            </a:br>
            <a:endParaRPr lang="en-AU" sz="2400" dirty="0" smtClean="0"/>
          </a:p>
          <a:p>
            <a:r>
              <a:rPr lang="en-AU" sz="2400" dirty="0" smtClean="0"/>
              <a:t>Mine plan and footprint has changed substantially</a:t>
            </a:r>
          </a:p>
          <a:p>
            <a:endParaRPr lang="en-AU" sz="2400" dirty="0" smtClean="0"/>
          </a:p>
          <a:p>
            <a:r>
              <a:rPr lang="en-AU" sz="2400" dirty="0" smtClean="0"/>
              <a:t>failure </a:t>
            </a:r>
            <a:r>
              <a:rPr lang="en-AU" sz="2400" dirty="0"/>
              <a:t>of the </a:t>
            </a:r>
            <a:r>
              <a:rPr lang="en-AU" sz="2400" dirty="0" smtClean="0"/>
              <a:t>original </a:t>
            </a:r>
            <a:r>
              <a:rPr lang="en-AU" sz="2400" dirty="0" smtClean="0"/>
              <a:t>groundwater modelling </a:t>
            </a:r>
            <a:r>
              <a:rPr lang="en-AU" sz="2400" dirty="0"/>
              <a:t>to predict the </a:t>
            </a:r>
            <a:r>
              <a:rPr lang="en-AU" sz="2400" dirty="0" smtClean="0"/>
              <a:t>inflows</a:t>
            </a:r>
          </a:p>
          <a:p>
            <a:endParaRPr lang="en-AU" sz="2400" dirty="0" smtClean="0"/>
          </a:p>
          <a:p>
            <a:r>
              <a:rPr lang="en-AU" sz="2400" dirty="0"/>
              <a:t>a</a:t>
            </a:r>
            <a:r>
              <a:rPr lang="en-AU" sz="2400" dirty="0" smtClean="0"/>
              <a:t>nd the need </a:t>
            </a:r>
            <a:r>
              <a:rPr lang="en-AU" sz="2400" dirty="0" smtClean="0"/>
              <a:t>to dispose </a:t>
            </a:r>
            <a:r>
              <a:rPr lang="en-AU" sz="2400" dirty="0" smtClean="0"/>
              <a:t>of increasing volumes of mine water-make</a:t>
            </a:r>
            <a:r>
              <a:rPr lang="en-AU" sz="2400" dirty="0" smtClean="0"/>
              <a:t/>
            </a:r>
            <a:br>
              <a:rPr lang="en-AU" sz="2400" dirty="0" smtClean="0"/>
            </a:br>
            <a:endParaRPr lang="en-AU" sz="2400" dirty="0" smtClean="0"/>
          </a:p>
          <a:p>
            <a:r>
              <a:rPr lang="en-AU" sz="2400" dirty="0" smtClean="0"/>
              <a:t>Export of 1000s of tonnes salt  into </a:t>
            </a:r>
            <a:r>
              <a:rPr lang="en-AU" sz="2400" dirty="0" smtClean="0"/>
              <a:t>the Goulburn </a:t>
            </a:r>
            <a:r>
              <a:rPr lang="en-AU" sz="2400" dirty="0" smtClean="0"/>
              <a:t>River per year</a:t>
            </a:r>
            <a:r>
              <a:rPr lang="en-AU" sz="2400" dirty="0" smtClean="0"/>
              <a:t/>
            </a:r>
            <a:br>
              <a:rPr lang="en-AU" sz="2400" dirty="0" smtClean="0"/>
            </a:br>
            <a:endParaRPr lang="en-AU" sz="2400" dirty="0" smtClean="0"/>
          </a:p>
          <a:p>
            <a:r>
              <a:rPr lang="en-AU" sz="2400" dirty="0" smtClean="0"/>
              <a:t>Disposal waste </a:t>
            </a:r>
            <a:r>
              <a:rPr lang="en-AU" sz="2400" dirty="0" smtClean="0"/>
              <a:t>RO brine into the groundwater system</a:t>
            </a:r>
            <a:br>
              <a:rPr lang="en-AU" sz="2400" dirty="0" smtClean="0"/>
            </a:br>
            <a:r>
              <a:rPr lang="en-AU" sz="2400" dirty="0" smtClean="0"/>
              <a:t>	</a:t>
            </a:r>
          </a:p>
          <a:p>
            <a:endParaRPr lang="en-AU" dirty="0"/>
          </a:p>
        </p:txBody>
      </p:sp>
    </p:spTree>
    <p:extLst>
      <p:ext uri="{BB962C8B-B14F-4D97-AF65-F5344CB8AC3E}">
        <p14:creationId xmlns:p14="http://schemas.microsoft.com/office/powerpoint/2010/main" val="10336922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1831</TotalTime>
  <Words>995</Words>
  <Application>Microsoft Office PowerPoint</Application>
  <PresentationFormat>On-screen Show (4:3)</PresentationFormat>
  <Paragraphs>251</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Origin</vt:lpstr>
      <vt:lpstr>Presentation to the  Independent Planning Commission   Julia Imrie 2 April 2019</vt:lpstr>
      <vt:lpstr>   </vt:lpstr>
      <vt:lpstr>Goulburn River diversion - 1984</vt:lpstr>
      <vt:lpstr>PowerPoint Presentation</vt:lpstr>
      <vt:lpstr>Cumulative impact on water resources </vt:lpstr>
      <vt:lpstr>PowerPoint Presentation</vt:lpstr>
      <vt:lpstr>Moolarben Coal Stage 1 – Modification 14 &amp;  Stage 2- Modification 3</vt:lpstr>
      <vt:lpstr>2007 Approval MCM Stage One UG4 </vt:lpstr>
      <vt:lpstr>Moolarben Coal’s UG4  mine needs to be reassessed </vt:lpstr>
      <vt:lpstr>Failings in the groundwater model</vt:lpstr>
      <vt:lpstr>PowerPoint Presentation</vt:lpstr>
      <vt:lpstr>PowerPoint Presentation</vt:lpstr>
      <vt:lpstr>Comparison of groundwater models</vt:lpstr>
      <vt:lpstr>PowerPoint Presentation</vt:lpstr>
      <vt:lpstr>High quality groundwater in UG4 area   = valuable irreplaceable water source</vt:lpstr>
      <vt:lpstr>PowerPoint Presentation</vt:lpstr>
      <vt:lpstr>PowerPoint Presentation</vt:lpstr>
      <vt:lpstr>Decline ~15 meters in groundwater levels 500 meters from Ulan CM mining panels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the Independent Planning Commission 2 April 2019</dc:title>
  <dc:creator>Julia Imrie</dc:creator>
  <cp:lastModifiedBy>Julia Imrie</cp:lastModifiedBy>
  <cp:revision>79</cp:revision>
  <dcterms:created xsi:type="dcterms:W3CDTF">2019-03-28T06:48:50Z</dcterms:created>
  <dcterms:modified xsi:type="dcterms:W3CDTF">2019-04-01T08:41:38Z</dcterms:modified>
</cp:coreProperties>
</file>