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241" autoAdjust="0"/>
  </p:normalViewPr>
  <p:slideViewPr>
    <p:cSldViewPr>
      <p:cViewPr varScale="1">
        <p:scale>
          <a:sx n="77" d="100"/>
          <a:sy n="77" d="100"/>
        </p:scale>
        <p:origin x="-2604" y="-90"/>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82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16043B-F492-49CE-8603-2CB0A4D633F6}" type="datetimeFigureOut">
              <a:rPr lang="en-GB" smtClean="0"/>
              <a:pPr/>
              <a:t>01/04/2019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19A88-DD14-493D-8149-3B6A0503223D}"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600" dirty="0" smtClean="0"/>
              <a:t>Why does </a:t>
            </a:r>
            <a:r>
              <a:rPr lang="en-AU" sz="1600" dirty="0" err="1" smtClean="0"/>
              <a:t>Moolarben</a:t>
            </a:r>
            <a:r>
              <a:rPr lang="en-AU" sz="1600" dirty="0" smtClean="0"/>
              <a:t> Coal avoid giving the full picture including fugitive methane emissions and the impact of burning coal</a:t>
            </a:r>
            <a:r>
              <a:rPr lang="en-AU" sz="1600" dirty="0" smtClean="0"/>
              <a:t>?  </a:t>
            </a:r>
          </a:p>
          <a:p>
            <a:endParaRPr lang="en-AU" sz="1600" dirty="0" smtClean="0"/>
          </a:p>
          <a:p>
            <a:r>
              <a:rPr lang="en-AU" sz="1600" dirty="0" smtClean="0"/>
              <a:t>Section 4.9.5</a:t>
            </a:r>
            <a:r>
              <a:rPr lang="en-AU" sz="1600" baseline="0" dirty="0" smtClean="0"/>
              <a:t> of the Environmental Impact Statement, “Greenhouse Gas Emissions”, gives no figures. </a:t>
            </a:r>
          </a:p>
          <a:p>
            <a:endParaRPr lang="en-AU" sz="1600" baseline="0" dirty="0" smtClean="0"/>
          </a:p>
          <a:p>
            <a:r>
              <a:rPr lang="en-AU" sz="1600" baseline="0" dirty="0" smtClean="0"/>
              <a:t>Appendix B an Air Quality Assessment by </a:t>
            </a:r>
            <a:r>
              <a:rPr lang="en-AU" sz="1600" baseline="0" dirty="0" err="1" smtClean="0"/>
              <a:t>Todoroski</a:t>
            </a:r>
            <a:r>
              <a:rPr lang="en-AU" sz="1600" baseline="0" dirty="0" smtClean="0"/>
              <a:t> Air Sciences Pty Ltd, at page 45 shows only scope 1 and scope 2 emissions which it is understood are from diesel fuel use and electricity use.  Previous </a:t>
            </a:r>
            <a:r>
              <a:rPr lang="en-AU" sz="1600" baseline="0" dirty="0" err="1" smtClean="0"/>
              <a:t>Moolarben</a:t>
            </a:r>
            <a:r>
              <a:rPr lang="en-AU" sz="1600" baseline="0" smtClean="0"/>
              <a:t> Coal </a:t>
            </a:r>
            <a:r>
              <a:rPr lang="en-AU" sz="1600" baseline="0" dirty="0" smtClean="0"/>
              <a:t>applications have shown the impact of fugitive methane emissions and the impact of burning the coal it sells. </a:t>
            </a:r>
            <a:endParaRPr lang="en-GB" sz="1600" dirty="0"/>
          </a:p>
        </p:txBody>
      </p:sp>
      <p:sp>
        <p:nvSpPr>
          <p:cNvPr id="4" name="Slide Number Placeholder 3"/>
          <p:cNvSpPr>
            <a:spLocks noGrp="1"/>
          </p:cNvSpPr>
          <p:nvPr>
            <p:ph type="sldNum" sz="quarter" idx="10"/>
          </p:nvPr>
        </p:nvSpPr>
        <p:spPr/>
        <p:txBody>
          <a:bodyPr/>
          <a:lstStyle/>
          <a:p>
            <a:fld id="{F8619A88-DD14-493D-8149-3B6A0503223D}" type="slidenum">
              <a:rPr lang="en-GB" smtClean="0"/>
              <a:pPr/>
              <a:t>3</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AU" sz="1800" dirty="0" smtClean="0"/>
              <a:t>2016 has long gone so we don’t have 25 years to reduce emissions to zero.</a:t>
            </a:r>
          </a:p>
          <a:p>
            <a:endParaRPr lang="en-AU" sz="1800" dirty="0"/>
          </a:p>
          <a:p>
            <a:r>
              <a:rPr lang="en-AU" sz="1800" dirty="0" smtClean="0"/>
              <a:t>If emissions peak in 2020 and are reduced rapidly to zero by 2040 we will have a reasonable chance of limiting global warming to 2 degrees. </a:t>
            </a:r>
          </a:p>
          <a:p>
            <a:endParaRPr lang="en-AU" sz="1800" dirty="0"/>
          </a:p>
          <a:p>
            <a:r>
              <a:rPr lang="en-AU" sz="1800" dirty="0" smtClean="0"/>
              <a:t>Don’t forget 1 degree is causing big problems.  </a:t>
            </a:r>
          </a:p>
          <a:p>
            <a:endParaRPr lang="en-AU" sz="1800" dirty="0"/>
          </a:p>
          <a:p>
            <a:r>
              <a:rPr lang="en-AU" sz="1800" dirty="0" smtClean="0"/>
              <a:t>2 degrees of warming will cause enormous damage but it is probably the best we can now achieve</a:t>
            </a:r>
          </a:p>
          <a:p>
            <a:endParaRPr lang="en-AU" sz="1800" dirty="0" smtClean="0"/>
          </a:p>
          <a:p>
            <a:r>
              <a:rPr lang="en-AU" sz="1800" dirty="0" smtClean="0"/>
              <a:t>If we don’t start reducing emissions now the task becomes impossible.</a:t>
            </a:r>
          </a:p>
          <a:p>
            <a:endParaRPr lang="en-AU" sz="1800" dirty="0" smtClean="0"/>
          </a:p>
          <a:p>
            <a:r>
              <a:rPr lang="en-AU" sz="1800" dirty="0" smtClean="0"/>
              <a:t>Source of Graph:</a:t>
            </a:r>
          </a:p>
          <a:p>
            <a:endParaRPr lang="en-AU" sz="1800" dirty="0" smtClean="0"/>
          </a:p>
          <a:p>
            <a:r>
              <a:rPr lang="en-GB" sz="1800" b="1" dirty="0" smtClean="0"/>
              <a:t>https://www.nature.com/news/three-years-to-safeguard-our-climate-1.22201</a:t>
            </a:r>
          </a:p>
          <a:p>
            <a:endParaRPr lang="en-GB" sz="2000" dirty="0"/>
          </a:p>
        </p:txBody>
      </p:sp>
      <p:sp>
        <p:nvSpPr>
          <p:cNvPr id="4" name="Slide Number Placeholder 3"/>
          <p:cNvSpPr>
            <a:spLocks noGrp="1"/>
          </p:cNvSpPr>
          <p:nvPr>
            <p:ph type="sldNum" sz="quarter" idx="10"/>
          </p:nvPr>
        </p:nvSpPr>
        <p:spPr/>
        <p:txBody>
          <a:bodyPr/>
          <a:lstStyle/>
          <a:p>
            <a:fld id="{F8619A88-DD14-493D-8149-3B6A0503223D}" type="slidenum">
              <a:rPr lang="en-GB" smtClean="0"/>
              <a:pPr/>
              <a:t>5</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600" dirty="0"/>
              <a:t>T</a:t>
            </a:r>
            <a:r>
              <a:rPr lang="en-AU" sz="1600" dirty="0" smtClean="0"/>
              <a:t>he current bushfire season was declared a month early and has just been extended for an extra month.</a:t>
            </a:r>
          </a:p>
          <a:p>
            <a:endParaRPr lang="en-AU" sz="1600" dirty="0"/>
          </a:p>
          <a:p>
            <a:r>
              <a:rPr lang="en-AU" sz="1600" dirty="0" smtClean="0"/>
              <a:t>At the start of the season my RFS</a:t>
            </a:r>
            <a:r>
              <a:rPr lang="en-AU" sz="1600" baseline="0" dirty="0" smtClean="0"/>
              <a:t> </a:t>
            </a:r>
            <a:r>
              <a:rPr lang="en-AU" sz="1600" dirty="0" smtClean="0"/>
              <a:t>brigade captain was surveying dams on properties in our area to see which had water as many were bone dry.</a:t>
            </a:r>
          </a:p>
          <a:p>
            <a:endParaRPr lang="en-AU" sz="1600" dirty="0" smtClean="0"/>
          </a:p>
          <a:p>
            <a:r>
              <a:rPr lang="en-AU" sz="1600" dirty="0" smtClean="0"/>
              <a:t>Heat waves in India and Pakistan in 2015 killed 5,000 people when ‘wet bulb’ temperatures were only in the range of 29 degrees to 31</a:t>
            </a:r>
            <a:r>
              <a:rPr lang="en-AU" sz="1600" baseline="0" dirty="0" smtClean="0"/>
              <a:t> degrees. A couple of degrees is critical. (See </a:t>
            </a:r>
            <a:r>
              <a:rPr lang="en-AU" sz="1600" b="1" i="1" baseline="0" dirty="0" smtClean="0"/>
              <a:t>Cosmos Magazine </a:t>
            </a:r>
            <a:r>
              <a:rPr lang="en-AU" sz="1600" baseline="0" dirty="0" smtClean="0"/>
              <a:t>Issue 68, May – June 2016.)</a:t>
            </a:r>
            <a:endParaRPr lang="en-GB" sz="1600" dirty="0"/>
          </a:p>
        </p:txBody>
      </p:sp>
      <p:sp>
        <p:nvSpPr>
          <p:cNvPr id="4" name="Slide Number Placeholder 3"/>
          <p:cNvSpPr>
            <a:spLocks noGrp="1"/>
          </p:cNvSpPr>
          <p:nvPr>
            <p:ph type="sldNum" sz="quarter" idx="10"/>
          </p:nvPr>
        </p:nvSpPr>
        <p:spPr/>
        <p:txBody>
          <a:bodyPr/>
          <a:lstStyle/>
          <a:p>
            <a:fld id="{F8619A88-DD14-493D-8149-3B6A0503223D}" type="slidenum">
              <a:rPr lang="en-GB" smtClean="0"/>
              <a:pPr/>
              <a:t>6</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600" dirty="0" smtClean="0"/>
              <a:t>The reference to Chickens isn’t frivolous. Through their meat and eggs chickens represent one of the most important sources of protein for humans.</a:t>
            </a:r>
          </a:p>
          <a:p>
            <a:endParaRPr lang="en-AU" sz="1600" dirty="0" smtClean="0"/>
          </a:p>
          <a:p>
            <a:r>
              <a:rPr lang="en-AU" sz="1600" dirty="0" smtClean="0"/>
              <a:t>The outlook</a:t>
            </a:r>
            <a:r>
              <a:rPr lang="en-AU" sz="1600" baseline="0" dirty="0" smtClean="0"/>
              <a:t> for future food production in a warmer world is very </a:t>
            </a:r>
            <a:r>
              <a:rPr lang="en-AU" sz="1600" baseline="0" dirty="0" err="1" smtClean="0"/>
              <a:t>very</a:t>
            </a:r>
            <a:r>
              <a:rPr lang="en-AU" sz="1600" baseline="0" dirty="0" smtClean="0"/>
              <a:t> bleak.</a:t>
            </a:r>
            <a:endParaRPr lang="en-AU" sz="1600" dirty="0" smtClean="0"/>
          </a:p>
          <a:p>
            <a:endParaRPr lang="en-AU" sz="1600" dirty="0" smtClean="0"/>
          </a:p>
          <a:p>
            <a:r>
              <a:rPr lang="en-AU" sz="1600" dirty="0" smtClean="0"/>
              <a:t>References for Statement re reduced yield</a:t>
            </a:r>
            <a:r>
              <a:rPr lang="en-AU" sz="1600" baseline="0" dirty="0" smtClean="0"/>
              <a:t> from Grains</a:t>
            </a:r>
          </a:p>
          <a:p>
            <a:endParaRPr lang="en-AU" sz="1600" baseline="0" dirty="0" smtClean="0"/>
          </a:p>
          <a:p>
            <a:r>
              <a:rPr lang="en-AU" sz="1600" baseline="0" dirty="0" smtClean="0"/>
              <a:t>Rice – “</a:t>
            </a:r>
            <a:r>
              <a:rPr lang="en-AU" sz="1600" b="1" dirty="0" smtClean="0"/>
              <a:t>High night temperature induces contrasting responses for spikelet fertility, spikelet tissue temperature, flowering characteristics and grain quality in rice”, </a:t>
            </a:r>
            <a:r>
              <a:rPr lang="en-AU" sz="1600" baseline="0" dirty="0" smtClean="0"/>
              <a:t>CSIRO </a:t>
            </a:r>
          </a:p>
          <a:p>
            <a:endParaRPr lang="en-AU" sz="1600" baseline="0" dirty="0" smtClean="0"/>
          </a:p>
          <a:p>
            <a:r>
              <a:rPr lang="en-AU" sz="1600" baseline="0" dirty="0" smtClean="0"/>
              <a:t>Sorghum – P V Vara Prasad, “</a:t>
            </a:r>
            <a:r>
              <a:rPr lang="en-AU" sz="1600" b="1" dirty="0" smtClean="0"/>
              <a:t>Adverse high temperature effects on pollen viability, seed-set, seed yield and harvest index of grain-sorghum [Sorghum bicolor (L.) Moench] are more severe at elevated carbon dioxide due to higher tissue temperatures”, </a:t>
            </a:r>
            <a:r>
              <a:rPr lang="en-AU" sz="1600" baseline="0" dirty="0" smtClean="0"/>
              <a:t>Kansas State University</a:t>
            </a:r>
          </a:p>
          <a:p>
            <a:endParaRPr lang="en-AU" baseline="0" dirty="0" smtClean="0"/>
          </a:p>
          <a:p>
            <a:r>
              <a:rPr lang="en-AU" baseline="0" dirty="0" smtClean="0"/>
              <a:t> </a:t>
            </a:r>
            <a:endParaRPr lang="en-GB" dirty="0"/>
          </a:p>
        </p:txBody>
      </p:sp>
      <p:sp>
        <p:nvSpPr>
          <p:cNvPr id="4" name="Slide Number Placeholder 3"/>
          <p:cNvSpPr>
            <a:spLocks noGrp="1"/>
          </p:cNvSpPr>
          <p:nvPr>
            <p:ph type="sldNum" sz="quarter" idx="10"/>
          </p:nvPr>
        </p:nvSpPr>
        <p:spPr/>
        <p:txBody>
          <a:bodyPr/>
          <a:lstStyle/>
          <a:p>
            <a:fld id="{F8619A88-DD14-493D-8149-3B6A0503223D}" type="slidenum">
              <a:rPr lang="en-GB" smtClean="0"/>
              <a:pPr/>
              <a:t>7</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References:</a:t>
            </a:r>
          </a:p>
          <a:p>
            <a:endParaRPr lang="en-AU" dirty="0" smtClean="0"/>
          </a:p>
          <a:p>
            <a:r>
              <a:rPr lang="en-AU" dirty="0" smtClean="0"/>
              <a:t>China Wind Farm capacity and Gansu stats “</a:t>
            </a:r>
            <a:r>
              <a:rPr lang="en-AU" b="1" dirty="0" smtClean="0"/>
              <a:t>Renew</a:t>
            </a:r>
            <a:r>
              <a:rPr lang="en-AU" dirty="0" smtClean="0"/>
              <a:t>” magazine issue 135, April-June 2016</a:t>
            </a:r>
          </a:p>
          <a:p>
            <a:endParaRPr lang="en-AU" dirty="0" smtClean="0"/>
          </a:p>
          <a:p>
            <a:r>
              <a:rPr lang="en-AU" dirty="0" smtClean="0"/>
              <a:t>Ultra High Voltage Grid information - </a:t>
            </a:r>
            <a:r>
              <a:rPr lang="en-AU" b="1" dirty="0" smtClean="0"/>
              <a:t>https://www.nextbigfuture.com/2018/11/chinas-giant-ultra-high-voltage-grid-is-ambitious-as-its-high-speed-rail.html</a:t>
            </a:r>
          </a:p>
          <a:p>
            <a:endParaRPr lang="en-AU" dirty="0" smtClean="0"/>
          </a:p>
          <a:p>
            <a:r>
              <a:rPr lang="en-AU" dirty="0" smtClean="0"/>
              <a:t>The vanadium redox battery technology was developed at the University of NSW by Professor Maria Skyllas-Vazacos. The original US patents expired in 2006. See </a:t>
            </a:r>
            <a:r>
              <a:rPr lang="en-AU" b="1" dirty="0" smtClean="0"/>
              <a:t>“COSMOS</a:t>
            </a:r>
            <a:r>
              <a:rPr lang="en-AU" dirty="0" smtClean="0"/>
              <a:t>“ magazine Issue 82 </a:t>
            </a:r>
          </a:p>
          <a:p>
            <a:endParaRPr lang="en-AU" dirty="0" smtClean="0"/>
          </a:p>
          <a:p>
            <a:endParaRPr lang="en-GB" dirty="0"/>
          </a:p>
        </p:txBody>
      </p:sp>
      <p:sp>
        <p:nvSpPr>
          <p:cNvPr id="4" name="Slide Number Placeholder 3"/>
          <p:cNvSpPr>
            <a:spLocks noGrp="1"/>
          </p:cNvSpPr>
          <p:nvPr>
            <p:ph type="sldNum" sz="quarter" idx="10"/>
          </p:nvPr>
        </p:nvSpPr>
        <p:spPr/>
        <p:txBody>
          <a:bodyPr/>
          <a:lstStyle/>
          <a:p>
            <a:fld id="{F8619A88-DD14-493D-8149-3B6A0503223D}" type="slidenum">
              <a:rPr lang="en-GB" smtClean="0"/>
              <a:pPr/>
              <a:t>10</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8619A88-DD14-493D-8149-3B6A0503223D}" type="slidenum">
              <a:rPr lang="en-GB" smtClean="0"/>
              <a:pPr/>
              <a:t>11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AD4443-7B31-4506-AE4D-8C171AF282D7}" type="datetimeFigureOut">
              <a:rPr lang="en-GB" smtClean="0"/>
              <a:pPr/>
              <a:t>01/04/2019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0D8699-48E5-40F3-AC14-C960A17270DA}"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AD4443-7B31-4506-AE4D-8C171AF282D7}" type="datetimeFigureOut">
              <a:rPr lang="en-GB" smtClean="0"/>
              <a:pPr/>
              <a:t>01/04/2019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0D8699-48E5-40F3-AC14-C960A17270DA}"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AD4443-7B31-4506-AE4D-8C171AF282D7}" type="datetimeFigureOut">
              <a:rPr lang="en-GB" smtClean="0"/>
              <a:pPr/>
              <a:t>01/04/2019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0D8699-48E5-40F3-AC14-C960A17270DA}"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AD4443-7B31-4506-AE4D-8C171AF282D7}" type="datetimeFigureOut">
              <a:rPr lang="en-GB" smtClean="0"/>
              <a:pPr/>
              <a:t>01/04/2019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0D8699-48E5-40F3-AC14-C960A17270DA}"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AD4443-7B31-4506-AE4D-8C171AF282D7}" type="datetimeFigureOut">
              <a:rPr lang="en-GB" smtClean="0"/>
              <a:pPr/>
              <a:t>01/04/2019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0D8699-48E5-40F3-AC14-C960A17270DA}"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AD4443-7B31-4506-AE4D-8C171AF282D7}" type="datetimeFigureOut">
              <a:rPr lang="en-GB" smtClean="0"/>
              <a:pPr/>
              <a:t>01/04/2019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E0D8699-48E5-40F3-AC14-C960A17270DA}"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AD4443-7B31-4506-AE4D-8C171AF282D7}" type="datetimeFigureOut">
              <a:rPr lang="en-GB" smtClean="0"/>
              <a:pPr/>
              <a:t>01/04/2019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E0D8699-48E5-40F3-AC14-C960A17270DA}"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AD4443-7B31-4506-AE4D-8C171AF282D7}" type="datetimeFigureOut">
              <a:rPr lang="en-GB" smtClean="0"/>
              <a:pPr/>
              <a:t>01/04/2019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E0D8699-48E5-40F3-AC14-C960A17270DA}"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D4443-7B31-4506-AE4D-8C171AF282D7}" type="datetimeFigureOut">
              <a:rPr lang="en-GB" smtClean="0"/>
              <a:pPr/>
              <a:t>01/04/2019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E0D8699-48E5-40F3-AC14-C960A17270DA}"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D4443-7B31-4506-AE4D-8C171AF282D7}" type="datetimeFigureOut">
              <a:rPr lang="en-GB" smtClean="0"/>
              <a:pPr/>
              <a:t>01/04/2019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E0D8699-48E5-40F3-AC14-C960A17270DA}"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D4443-7B31-4506-AE4D-8C171AF282D7}" type="datetimeFigureOut">
              <a:rPr lang="en-GB" smtClean="0"/>
              <a:pPr/>
              <a:t>01/04/2019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E0D8699-48E5-40F3-AC14-C960A17270DA}"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D4443-7B31-4506-AE4D-8C171AF282D7}" type="datetimeFigureOut">
              <a:rPr lang="en-GB" smtClean="0"/>
              <a:pPr/>
              <a:t>01/04/2019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0D8699-48E5-40F3-AC14-C960A17270DA}"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40768"/>
            <a:ext cx="7772400" cy="1470025"/>
          </a:xfrm>
          <a:ln w="19050">
            <a:solidFill>
              <a:srgbClr val="002060"/>
            </a:solidFill>
          </a:ln>
        </p:spPr>
        <p:txBody>
          <a:bodyPr>
            <a:normAutofit/>
          </a:bodyPr>
          <a:lstStyle/>
          <a:p>
            <a:r>
              <a:rPr lang="en-AU" sz="3600" dirty="0" smtClean="0"/>
              <a:t>Moolarben Coal </a:t>
            </a:r>
            <a:r>
              <a:rPr lang="en-AU" sz="3600" dirty="0"/>
              <a:t>M</a:t>
            </a:r>
            <a:r>
              <a:rPr lang="en-AU" sz="3600" dirty="0" smtClean="0"/>
              <a:t>ine </a:t>
            </a:r>
            <a:r>
              <a:rPr lang="en-AU" sz="3600" dirty="0"/>
              <a:t>M</a:t>
            </a:r>
            <a:r>
              <a:rPr lang="en-AU" sz="3600" dirty="0" smtClean="0"/>
              <a:t>odifications</a:t>
            </a:r>
            <a:endParaRPr lang="en-GB" sz="3600" dirty="0"/>
          </a:p>
        </p:txBody>
      </p:sp>
      <p:sp>
        <p:nvSpPr>
          <p:cNvPr id="3" name="Subtitle 2"/>
          <p:cNvSpPr>
            <a:spLocks noGrp="1"/>
          </p:cNvSpPr>
          <p:nvPr>
            <p:ph type="subTitle" idx="1"/>
          </p:nvPr>
        </p:nvSpPr>
        <p:spPr/>
        <p:txBody>
          <a:bodyPr/>
          <a:lstStyle/>
          <a:p>
            <a:r>
              <a:rPr lang="en-AU" dirty="0" smtClean="0">
                <a:solidFill>
                  <a:schemeClr val="tx1"/>
                </a:solidFill>
              </a:rPr>
              <a:t>Submission to the Independent Planning Commission – 2 April 2019</a:t>
            </a:r>
          </a:p>
          <a:p>
            <a:r>
              <a:rPr lang="en-AU" dirty="0" smtClean="0">
                <a:solidFill>
                  <a:schemeClr val="tx1"/>
                </a:solidFill>
              </a:rPr>
              <a:t> by Barry Hadaway</a:t>
            </a:r>
            <a:endParaRPr lang="en-GB"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accent2">
              <a:lumMod val="20000"/>
              <a:lumOff val="80000"/>
            </a:schemeClr>
          </a:solidFill>
        </p:spPr>
        <p:txBody>
          <a:bodyPr>
            <a:normAutofit/>
          </a:bodyPr>
          <a:lstStyle/>
          <a:p>
            <a:r>
              <a:rPr lang="en-AU" sz="4000" dirty="0" smtClean="0"/>
              <a:t>Australia is being left behind</a:t>
            </a:r>
            <a:endParaRPr lang="en-GB" sz="4000" dirty="0"/>
          </a:p>
        </p:txBody>
      </p:sp>
      <p:sp>
        <p:nvSpPr>
          <p:cNvPr id="3" name="Content Placeholder 2"/>
          <p:cNvSpPr>
            <a:spLocks noGrp="1"/>
          </p:cNvSpPr>
          <p:nvPr>
            <p:ph idx="1"/>
          </p:nvPr>
        </p:nvSpPr>
        <p:spPr>
          <a:xfrm>
            <a:off x="457200" y="1340768"/>
            <a:ext cx="8229600" cy="5040560"/>
          </a:xfrm>
        </p:spPr>
        <p:txBody>
          <a:bodyPr>
            <a:normAutofit fontScale="92500" lnSpcReduction="10000"/>
          </a:bodyPr>
          <a:lstStyle/>
          <a:p>
            <a:pPr marL="0" indent="0">
              <a:spcAft>
                <a:spcPts val="1200"/>
              </a:spcAft>
              <a:buNone/>
            </a:pPr>
            <a:r>
              <a:rPr lang="en-AU" sz="2400" dirty="0" smtClean="0"/>
              <a:t>Sceptics argue there is no point Australia moving to renewables if China is going to continue polluting. This doesn’t wash as China is leaving Australia behind in the switch to renewables:</a:t>
            </a:r>
          </a:p>
          <a:p>
            <a:pPr marL="0" indent="0">
              <a:spcAft>
                <a:spcPts val="600"/>
              </a:spcAft>
            </a:pPr>
            <a:r>
              <a:rPr lang="en-AU" sz="2400" dirty="0"/>
              <a:t> </a:t>
            </a:r>
            <a:r>
              <a:rPr lang="en-AU" sz="2400" dirty="0" smtClean="0"/>
              <a:t>By end 2015 China had installed wind farm capacity of 145 GW</a:t>
            </a:r>
          </a:p>
          <a:p>
            <a:pPr marL="180000" indent="-180000">
              <a:spcAft>
                <a:spcPts val="600"/>
              </a:spcAft>
            </a:pPr>
            <a:r>
              <a:rPr lang="en-AU" sz="2400" dirty="0" smtClean="0"/>
              <a:t>Gansu wind-farm to be completed by 2020 will, alone, generate     20GW from 7,000 turbines</a:t>
            </a:r>
          </a:p>
          <a:p>
            <a:pPr marL="180000" indent="-180000">
              <a:spcAft>
                <a:spcPts val="600"/>
              </a:spcAft>
            </a:pPr>
            <a:r>
              <a:rPr lang="en-GB" sz="2400" dirty="0" smtClean="0"/>
              <a:t>China is forecast to have 250 GW of wind capacity by 2020, when 15 percent of all electricity  will come from renewable resources</a:t>
            </a:r>
            <a:endParaRPr lang="en-AU" sz="2400" dirty="0" smtClean="0"/>
          </a:p>
          <a:p>
            <a:pPr marL="180000" indent="-180000">
              <a:spcAft>
                <a:spcPts val="600"/>
              </a:spcAft>
            </a:pPr>
            <a:r>
              <a:rPr lang="en-AU" sz="2400" dirty="0" smtClean="0"/>
              <a:t>China has already built a large part of a new ultra high voltage grid 23,000 miles long, able to deliver 150 gigawatts of electricity</a:t>
            </a:r>
          </a:p>
          <a:p>
            <a:pPr marL="180000" indent="-180000">
              <a:spcAft>
                <a:spcPts val="600"/>
              </a:spcAft>
            </a:pPr>
            <a:r>
              <a:rPr lang="en-AU" sz="2400" dirty="0" smtClean="0"/>
              <a:t>China put 1,000,000 new electric vehicles on the road in 2018</a:t>
            </a:r>
          </a:p>
          <a:p>
            <a:pPr marL="180000" indent="-180000"/>
            <a:r>
              <a:rPr lang="en-AU" sz="2400" dirty="0" smtClean="0"/>
              <a:t>China is building a 800MWh vanadium redox battery, with several more planned, for grid stabilisation</a:t>
            </a:r>
          </a:p>
          <a:p>
            <a:pPr marL="0" indent="0">
              <a:buNone/>
            </a:pPr>
            <a:endParaRPr lang="en-GB"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chemeClr val="accent2">
              <a:lumMod val="20000"/>
              <a:lumOff val="80000"/>
            </a:schemeClr>
          </a:solidFill>
        </p:spPr>
        <p:txBody>
          <a:bodyPr>
            <a:normAutofit fontScale="90000"/>
          </a:bodyPr>
          <a:lstStyle/>
          <a:p>
            <a:r>
              <a:rPr lang="en-AU" sz="3600" dirty="0" smtClean="0"/>
              <a:t>Environmentally </a:t>
            </a:r>
            <a:r>
              <a:rPr lang="en-AU" sz="3600" dirty="0"/>
              <a:t>S</a:t>
            </a:r>
            <a:r>
              <a:rPr lang="en-AU" sz="3600" dirty="0" smtClean="0"/>
              <a:t>ustainable Development? </a:t>
            </a:r>
            <a:endParaRPr lang="en-GB" sz="3600" dirty="0"/>
          </a:p>
        </p:txBody>
      </p:sp>
      <p:sp>
        <p:nvSpPr>
          <p:cNvPr id="3" name="Content Placeholder 2"/>
          <p:cNvSpPr>
            <a:spLocks noGrp="1"/>
          </p:cNvSpPr>
          <p:nvPr>
            <p:ph idx="1"/>
          </p:nvPr>
        </p:nvSpPr>
        <p:spPr>
          <a:xfrm>
            <a:off x="457200" y="1412776"/>
            <a:ext cx="8229600" cy="4713387"/>
          </a:xfrm>
        </p:spPr>
        <p:txBody>
          <a:bodyPr>
            <a:normAutofit/>
          </a:bodyPr>
          <a:lstStyle/>
          <a:p>
            <a:pPr marL="0" indent="0">
              <a:buNone/>
            </a:pPr>
            <a:r>
              <a:rPr lang="en-AU" sz="2400" dirty="0" smtClean="0"/>
              <a:t>NSW Protection of the Environment Act 1991 defines ESD. It requires:</a:t>
            </a:r>
          </a:p>
          <a:p>
            <a:pPr lvl="0"/>
            <a:r>
              <a:rPr lang="en-GB" sz="2400" dirty="0"/>
              <a:t>The Precautionary Principle </a:t>
            </a:r>
            <a:r>
              <a:rPr lang="en-GB" sz="2400" dirty="0" smtClean="0"/>
              <a:t>be </a:t>
            </a:r>
            <a:r>
              <a:rPr lang="en-GB" sz="2400" dirty="0"/>
              <a:t>applied</a:t>
            </a:r>
          </a:p>
          <a:p>
            <a:pPr lvl="0"/>
            <a:r>
              <a:rPr lang="en-GB" sz="2400" dirty="0"/>
              <a:t>Irreversible damage to the environment </a:t>
            </a:r>
            <a:r>
              <a:rPr lang="en-GB" sz="2400" dirty="0" smtClean="0"/>
              <a:t>be </a:t>
            </a:r>
            <a:r>
              <a:rPr lang="en-GB" sz="2400" dirty="0"/>
              <a:t>avoided</a:t>
            </a:r>
          </a:p>
          <a:p>
            <a:pPr lvl="0"/>
            <a:r>
              <a:rPr lang="en-GB" sz="2400" dirty="0"/>
              <a:t>The present generation should ensure the health, diversity and productivity of the environment are maintained for the benefit of future generations</a:t>
            </a:r>
          </a:p>
          <a:p>
            <a:pPr lvl="0">
              <a:spcAft>
                <a:spcPts val="1200"/>
              </a:spcAft>
            </a:pPr>
            <a:r>
              <a:rPr lang="en-GB" sz="2400" dirty="0"/>
              <a:t>Those who generate pollution and waste should bear the cost of containment, avoidance or </a:t>
            </a:r>
            <a:r>
              <a:rPr lang="en-GB" sz="2400" dirty="0" smtClean="0"/>
              <a:t>abatement</a:t>
            </a:r>
          </a:p>
          <a:p>
            <a:pPr marL="0" lvl="0" indent="0" algn="ctr">
              <a:buNone/>
            </a:pPr>
            <a:r>
              <a:rPr lang="en-AU" sz="2400" b="1" dirty="0" smtClean="0"/>
              <a:t>Considering the reality of Climate Change the Moolarben Modification fails all ESD tests. It must be rejected.</a:t>
            </a:r>
            <a:endParaRPr lang="en-GB" sz="2400" b="1" dirty="0"/>
          </a:p>
          <a:p>
            <a:pPr marL="0" indent="0">
              <a:buNone/>
            </a:pPr>
            <a:endParaRPr lang="en-GB"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accent2">
              <a:lumMod val="20000"/>
              <a:lumOff val="80000"/>
            </a:schemeClr>
          </a:solidFill>
        </p:spPr>
        <p:txBody>
          <a:bodyPr>
            <a:normAutofit/>
          </a:bodyPr>
          <a:lstStyle/>
          <a:p>
            <a:r>
              <a:rPr lang="en-AU" sz="4000" dirty="0" smtClean="0"/>
              <a:t>Why Government Inaction?</a:t>
            </a:r>
            <a:endParaRPr lang="en-GB" sz="4000" dirty="0"/>
          </a:p>
        </p:txBody>
      </p:sp>
      <p:sp>
        <p:nvSpPr>
          <p:cNvPr id="3" name="Content Placeholder 2"/>
          <p:cNvSpPr>
            <a:spLocks noGrp="1"/>
          </p:cNvSpPr>
          <p:nvPr>
            <p:ph idx="1"/>
          </p:nvPr>
        </p:nvSpPr>
        <p:spPr>
          <a:xfrm>
            <a:off x="395536" y="1340768"/>
            <a:ext cx="8352928" cy="5112568"/>
          </a:xfrm>
        </p:spPr>
        <p:txBody>
          <a:bodyPr>
            <a:normAutofit lnSpcReduction="10000"/>
          </a:bodyPr>
          <a:lstStyle/>
          <a:p>
            <a:pPr marL="0" indent="0">
              <a:spcAft>
                <a:spcPts val="1800"/>
              </a:spcAft>
              <a:buNone/>
            </a:pPr>
            <a:r>
              <a:rPr lang="en-AU" sz="2400" dirty="0" smtClean="0"/>
              <a:t>If proposals such as this modification are so clearly in conflict with the principles of ESD how can the Dept of Planning  possibly justify approving them?</a:t>
            </a:r>
          </a:p>
          <a:p>
            <a:pPr marL="0" indent="0">
              <a:spcAft>
                <a:spcPts val="1800"/>
              </a:spcAft>
              <a:buNone/>
            </a:pPr>
            <a:r>
              <a:rPr lang="en-AU" sz="2400" dirty="0" smtClean="0"/>
              <a:t>The ‘</a:t>
            </a:r>
            <a:r>
              <a:rPr lang="en-AU" sz="2400" b="1" dirty="0" smtClean="0"/>
              <a:t>Triple Bottom Line</a:t>
            </a:r>
            <a:r>
              <a:rPr lang="en-AU" sz="2400" dirty="0" smtClean="0"/>
              <a:t>’ (TBL) balancing Economic Benefits (profits, royalties), with Social Benefits (jobs) &amp; with Preservation of the Environment is used to justify bad planning decisions.</a:t>
            </a:r>
          </a:p>
          <a:p>
            <a:pPr marL="0" indent="0">
              <a:spcAft>
                <a:spcPts val="1200"/>
              </a:spcAft>
              <a:buNone/>
            </a:pPr>
            <a:r>
              <a:rPr lang="en-AU" sz="2400" dirty="0" smtClean="0"/>
              <a:t>The TBL concept doesn’t work. Time &amp; again a so called balance is struck by sacrificing a bit more of the environment.  The environment that sustains us and all other living things is suffering a death by a thousand cuts. In </a:t>
            </a:r>
            <a:r>
              <a:rPr lang="en-AU" sz="2400" smtClean="0"/>
              <a:t>recent months </a:t>
            </a:r>
            <a:r>
              <a:rPr lang="en-AU" sz="2400" dirty="0" smtClean="0"/>
              <a:t>we have seen bushfires, floods, cyclones, massive fish kills in the Darling, algal blooms in the Coorong &amp; 20,000 flying foxes dropping dead in extreme heat.  </a:t>
            </a:r>
            <a:r>
              <a:rPr lang="en-AU" sz="2400" b="1" dirty="0" smtClean="0"/>
              <a:t>Using the TBL to justify bad decisions has to stop</a:t>
            </a:r>
            <a:r>
              <a:rPr lang="en-AU" sz="2400" dirty="0" smtClean="0"/>
              <a:t>.</a:t>
            </a:r>
            <a:endParaRPr lang="en-GB"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accent2">
              <a:lumMod val="20000"/>
              <a:lumOff val="80000"/>
            </a:schemeClr>
          </a:solidFill>
        </p:spPr>
        <p:txBody>
          <a:bodyPr>
            <a:normAutofit/>
          </a:bodyPr>
          <a:lstStyle/>
          <a:p>
            <a:r>
              <a:rPr lang="en-AU" sz="4000" dirty="0" smtClean="0"/>
              <a:t>Conclusion</a:t>
            </a:r>
            <a:endParaRPr lang="en-GB" sz="4000" dirty="0"/>
          </a:p>
        </p:txBody>
      </p:sp>
      <p:sp>
        <p:nvSpPr>
          <p:cNvPr id="3" name="Content Placeholder 2"/>
          <p:cNvSpPr>
            <a:spLocks noGrp="1"/>
          </p:cNvSpPr>
          <p:nvPr>
            <p:ph idx="1"/>
          </p:nvPr>
        </p:nvSpPr>
        <p:spPr>
          <a:xfrm>
            <a:off x="457200" y="1340768"/>
            <a:ext cx="8229600" cy="5112568"/>
          </a:xfrm>
        </p:spPr>
        <p:txBody>
          <a:bodyPr>
            <a:normAutofit/>
          </a:bodyPr>
          <a:lstStyle/>
          <a:p>
            <a:pPr marL="0" indent="0">
              <a:spcAft>
                <a:spcPts val="1800"/>
              </a:spcAft>
              <a:buNone/>
            </a:pPr>
            <a:r>
              <a:rPr lang="en-AU" sz="2800" dirty="0" smtClean="0"/>
              <a:t>The Moolarben Modification proposal asks for approval to increase GHG emissions at a time when emissions need to be rapidly reduced.</a:t>
            </a:r>
          </a:p>
          <a:p>
            <a:pPr marL="0" indent="0">
              <a:spcAft>
                <a:spcPts val="1800"/>
              </a:spcAft>
              <a:buNone/>
            </a:pPr>
            <a:r>
              <a:rPr lang="en-AU" sz="2800" dirty="0" smtClean="0"/>
              <a:t>To deliberately exacerbated the extreme problems that Global Warming is creating would be madness. It would be a betrayal of our children and grandchildren and all future generations.</a:t>
            </a:r>
          </a:p>
          <a:p>
            <a:pPr marL="0" indent="0">
              <a:spcAft>
                <a:spcPts val="1800"/>
              </a:spcAft>
              <a:buNone/>
            </a:pPr>
            <a:r>
              <a:rPr lang="en-AU" sz="2800" dirty="0" smtClean="0"/>
              <a:t>Do not approve this application. Send the Government a message, </a:t>
            </a:r>
            <a:r>
              <a:rPr lang="en-AU" sz="2800" dirty="0"/>
              <a:t>e</a:t>
            </a:r>
            <a:r>
              <a:rPr lang="en-AU" sz="2800" dirty="0" smtClean="0"/>
              <a:t>nough is enough, we have to start reducing GHG pollution and we have to do it NOW. </a:t>
            </a:r>
            <a:endParaRPr lang="en-GB"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chemeClr val="accent2">
              <a:lumMod val="20000"/>
              <a:lumOff val="80000"/>
            </a:schemeClr>
          </a:solidFill>
        </p:spPr>
        <p:txBody>
          <a:bodyPr>
            <a:normAutofit/>
          </a:bodyPr>
          <a:lstStyle/>
          <a:p>
            <a:r>
              <a:rPr lang="en-AU" sz="3600" dirty="0" smtClean="0"/>
              <a:t>What does the Modification Seek?</a:t>
            </a:r>
            <a:endParaRPr lang="en-GB" sz="3600" dirty="0"/>
          </a:p>
        </p:txBody>
      </p:sp>
      <p:sp>
        <p:nvSpPr>
          <p:cNvPr id="3" name="Content Placeholder 2"/>
          <p:cNvSpPr>
            <a:spLocks noGrp="1"/>
          </p:cNvSpPr>
          <p:nvPr>
            <p:ph idx="1"/>
          </p:nvPr>
        </p:nvSpPr>
        <p:spPr>
          <a:xfrm>
            <a:off x="467544" y="1340768"/>
            <a:ext cx="8229600" cy="4741987"/>
          </a:xfrm>
        </p:spPr>
        <p:txBody>
          <a:bodyPr>
            <a:normAutofit lnSpcReduction="10000"/>
          </a:bodyPr>
          <a:lstStyle/>
          <a:p>
            <a:pPr marL="0" indent="0">
              <a:spcAft>
                <a:spcPts val="1200"/>
              </a:spcAft>
              <a:buNone/>
            </a:pPr>
            <a:r>
              <a:rPr lang="en-AU" sz="2400" dirty="0" smtClean="0"/>
              <a:t>The Executive Summary indicates Moolarben Coal Operations (MCO) wants approval to increase coal production as follows:</a:t>
            </a:r>
          </a:p>
          <a:p>
            <a:r>
              <a:rPr lang="en-AU" sz="2400" dirty="0" smtClean="0"/>
              <a:t>8 to 10 Mt P.A from stage 1 open cuts</a:t>
            </a:r>
          </a:p>
          <a:p>
            <a:r>
              <a:rPr lang="en-AU" sz="2400" dirty="0" smtClean="0"/>
              <a:t>12 to 16 Mt P.A. From Stage 2 open cuts</a:t>
            </a:r>
          </a:p>
          <a:p>
            <a:r>
              <a:rPr lang="en-AU" sz="2400" dirty="0" smtClean="0"/>
              <a:t>13 to 16 Mt P.A. From Stages 1 &amp; 2 combined</a:t>
            </a:r>
          </a:p>
          <a:p>
            <a:pPr>
              <a:spcAft>
                <a:spcPts val="1200"/>
              </a:spcAft>
            </a:pPr>
            <a:r>
              <a:rPr lang="en-AU" sz="2400" dirty="0" smtClean="0"/>
              <a:t>18 to 22 Mt </a:t>
            </a:r>
            <a:r>
              <a:rPr lang="en-AU" sz="2400" dirty="0"/>
              <a:t>i</a:t>
            </a:r>
            <a:r>
              <a:rPr lang="en-AU" sz="2400" dirty="0" smtClean="0"/>
              <a:t>n the annual coal production limit </a:t>
            </a:r>
          </a:p>
          <a:p>
            <a:pPr marL="0" indent="0">
              <a:spcAft>
                <a:spcPts val="1200"/>
              </a:spcAft>
              <a:buNone/>
            </a:pPr>
            <a:r>
              <a:rPr lang="en-AU" sz="2400" dirty="0" smtClean="0"/>
              <a:t>How much extra coal will be mined/sold - 3 Mt P.A. Or 4 Mt P.A. -needs to be clarified.</a:t>
            </a:r>
          </a:p>
          <a:p>
            <a:pPr marL="0" indent="0">
              <a:buNone/>
            </a:pPr>
            <a:r>
              <a:rPr lang="en-AU" sz="2400" b="1" dirty="0" smtClean="0"/>
              <a:t>Either way the modification would have a major impact on Greenhouse Gas (GHG) emissions, which is not Ecologically Sustainable. The modification should not be approved</a:t>
            </a:r>
            <a:r>
              <a:rPr lang="en-AU" sz="2400" dirty="0" smtClean="0"/>
              <a:t>.</a:t>
            </a:r>
            <a:endParaRPr lang="en-GB"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a:solidFill>
            <a:schemeClr val="accent2">
              <a:lumMod val="20000"/>
              <a:lumOff val="80000"/>
            </a:schemeClr>
          </a:solidFill>
        </p:spPr>
        <p:txBody>
          <a:bodyPr>
            <a:normAutofit/>
          </a:bodyPr>
          <a:lstStyle/>
          <a:p>
            <a:r>
              <a:rPr lang="en-AU" sz="3600" dirty="0" smtClean="0"/>
              <a:t>Increased Greenhouse Gas Emissions</a:t>
            </a:r>
            <a:endParaRPr lang="en-GB" sz="3600" dirty="0"/>
          </a:p>
        </p:txBody>
      </p:sp>
      <p:sp>
        <p:nvSpPr>
          <p:cNvPr id="3" name="Content Placeholder 2"/>
          <p:cNvSpPr>
            <a:spLocks noGrp="1"/>
          </p:cNvSpPr>
          <p:nvPr>
            <p:ph idx="1"/>
          </p:nvPr>
        </p:nvSpPr>
        <p:spPr>
          <a:xfrm>
            <a:off x="457200" y="1484784"/>
            <a:ext cx="8229600" cy="4968552"/>
          </a:xfrm>
        </p:spPr>
        <p:txBody>
          <a:bodyPr>
            <a:normAutofit fontScale="92500" lnSpcReduction="20000"/>
          </a:bodyPr>
          <a:lstStyle/>
          <a:p>
            <a:pPr>
              <a:buNone/>
            </a:pPr>
            <a:r>
              <a:rPr lang="en-AU" dirty="0" smtClean="0"/>
              <a:t>							</a:t>
            </a:r>
            <a:r>
              <a:rPr lang="en-AU" u="sng" dirty="0" smtClean="0"/>
              <a:t>CO</a:t>
            </a:r>
            <a:r>
              <a:rPr lang="en-AU" u="sng" baseline="-25000" dirty="0" smtClean="0"/>
              <a:t>2</a:t>
            </a:r>
            <a:r>
              <a:rPr lang="en-AU" u="sng" dirty="0" smtClean="0"/>
              <a:t> Mt P.A.</a:t>
            </a:r>
          </a:p>
          <a:p>
            <a:pPr>
              <a:buNone/>
            </a:pPr>
            <a:r>
              <a:rPr lang="en-AU" dirty="0" smtClean="0"/>
              <a:t>Scope 1 - Diesel				0.026      </a:t>
            </a:r>
            <a:r>
              <a:rPr lang="en-AU" sz="2400" dirty="0" smtClean="0"/>
              <a:t>(1)</a:t>
            </a:r>
          </a:p>
          <a:p>
            <a:pPr>
              <a:buNone/>
            </a:pPr>
            <a:r>
              <a:rPr lang="en-AU" dirty="0" smtClean="0"/>
              <a:t>Scope 2 - Electricity		</a:t>
            </a:r>
            <a:r>
              <a:rPr lang="en-AU" dirty="0"/>
              <a:t> </a:t>
            </a:r>
            <a:r>
              <a:rPr lang="en-AU" dirty="0" smtClean="0"/>
              <a:t>	0.038      </a:t>
            </a:r>
            <a:r>
              <a:rPr lang="en-AU" sz="2400" dirty="0" smtClean="0"/>
              <a:t>(1)</a:t>
            </a:r>
          </a:p>
          <a:p>
            <a:pPr>
              <a:buNone/>
            </a:pPr>
            <a:r>
              <a:rPr lang="en-AU" dirty="0" smtClean="0"/>
              <a:t>Scope 3 - Methane (CO</a:t>
            </a:r>
            <a:r>
              <a:rPr lang="en-AU" baseline="-25000" dirty="0" smtClean="0"/>
              <a:t>2</a:t>
            </a:r>
            <a:r>
              <a:rPr lang="en-AU" dirty="0" smtClean="0"/>
              <a:t>-e)		1.365      </a:t>
            </a:r>
            <a:r>
              <a:rPr lang="en-AU" sz="2400" dirty="0" smtClean="0"/>
              <a:t>(2)</a:t>
            </a:r>
            <a:endParaRPr lang="en-AU" sz="2400" dirty="0"/>
          </a:p>
          <a:p>
            <a:pPr>
              <a:buNone/>
            </a:pPr>
            <a:r>
              <a:rPr lang="en-AU" dirty="0" smtClean="0"/>
              <a:t>Scope 3 - Burning Coal			</a:t>
            </a:r>
            <a:r>
              <a:rPr lang="en-AU" u="sng" dirty="0" smtClean="0"/>
              <a:t>7.286</a:t>
            </a:r>
            <a:r>
              <a:rPr lang="en-AU" dirty="0" smtClean="0"/>
              <a:t>      </a:t>
            </a:r>
            <a:r>
              <a:rPr lang="en-AU" sz="2600" dirty="0" smtClean="0"/>
              <a:t>(3)</a:t>
            </a:r>
          </a:p>
          <a:p>
            <a:pPr>
              <a:spcAft>
                <a:spcPts val="1800"/>
              </a:spcAft>
              <a:buNone/>
            </a:pPr>
            <a:r>
              <a:rPr lang="en-AU" sz="2600" dirty="0"/>
              <a:t>	</a:t>
            </a:r>
            <a:r>
              <a:rPr lang="en-AU" sz="2600" dirty="0" smtClean="0"/>
              <a:t>						</a:t>
            </a:r>
            <a:r>
              <a:rPr lang="en-AU" sz="3500" u="sng" dirty="0" smtClean="0"/>
              <a:t>8.715</a:t>
            </a:r>
          </a:p>
          <a:p>
            <a:pPr>
              <a:spcBef>
                <a:spcPts val="1200"/>
              </a:spcBef>
              <a:buAutoNum type="arabicParenBoth"/>
            </a:pPr>
            <a:r>
              <a:rPr lang="en-AU" sz="1900" dirty="0" smtClean="0"/>
              <a:t>Todoroski Air Sciences, ‘</a:t>
            </a:r>
            <a:r>
              <a:rPr lang="en-AU" sz="1900" b="1" i="1" dirty="0" smtClean="0"/>
              <a:t>Open cut Optimisation Modification</a:t>
            </a:r>
            <a:r>
              <a:rPr lang="en-AU" sz="1900" dirty="0" smtClean="0"/>
              <a:t>’, Appendix B </a:t>
            </a:r>
          </a:p>
          <a:p>
            <a:pPr>
              <a:buAutoNum type="arabicParenBoth"/>
            </a:pPr>
            <a:r>
              <a:rPr lang="en-AU" sz="1900" dirty="0" smtClean="0"/>
              <a:t>CO</a:t>
            </a:r>
            <a:r>
              <a:rPr lang="en-AU" sz="1900" baseline="-25000" dirty="0" smtClean="0"/>
              <a:t>2</a:t>
            </a:r>
            <a:r>
              <a:rPr lang="en-AU" sz="1900" dirty="0" smtClean="0"/>
              <a:t>-e for 3 Mt coal P.A. @ 45.5kg/t (factor for NSW open cut mines from Holmes Air Sciences, ‘</a:t>
            </a:r>
            <a:r>
              <a:rPr lang="en-AU" sz="1900" b="1" i="1" dirty="0" smtClean="0"/>
              <a:t>Air Quality and Greenhouse Gas Assessment</a:t>
            </a:r>
            <a:r>
              <a:rPr lang="en-AU" sz="1900" dirty="0" smtClean="0"/>
              <a:t>’, Moolarben </a:t>
            </a:r>
            <a:r>
              <a:rPr lang="en-AU" sz="1900" dirty="0"/>
              <a:t>C</a:t>
            </a:r>
            <a:r>
              <a:rPr lang="en-AU" sz="1900" dirty="0" smtClean="0"/>
              <a:t>oal Project, Appendix 3  2006)</a:t>
            </a:r>
          </a:p>
          <a:p>
            <a:pPr>
              <a:buAutoNum type="arabicParenBoth"/>
            </a:pPr>
            <a:r>
              <a:rPr lang="en-AU" sz="1900" dirty="0" smtClean="0"/>
              <a:t>CO</a:t>
            </a:r>
            <a:r>
              <a:rPr lang="en-AU" sz="1900" baseline="-25000" dirty="0" smtClean="0"/>
              <a:t>2</a:t>
            </a:r>
            <a:r>
              <a:rPr lang="en-AU" sz="1900" dirty="0" smtClean="0"/>
              <a:t> for 3 Mt coal P.A. @ carbon combusted percentage of 66.18% (factor from Wells Environmental Services, ‘</a:t>
            </a:r>
            <a:r>
              <a:rPr lang="en-AU" sz="1900" b="1" i="1" dirty="0" smtClean="0"/>
              <a:t>Response to Submissions’</a:t>
            </a:r>
            <a:r>
              <a:rPr lang="en-AU" sz="1900" dirty="0" smtClean="0"/>
              <a:t>, Moolarben Coal Project </a:t>
            </a:r>
            <a:r>
              <a:rPr lang="en-AU" sz="1900" dirty="0" smtClean="0"/>
              <a:t>2006</a:t>
            </a:r>
            <a:r>
              <a:rPr lang="en-AU" sz="1800" dirty="0" smtClean="0"/>
              <a:t>)</a:t>
            </a:r>
            <a:endParaRPr lang="en-AU"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a:bodyPr>
          <a:lstStyle/>
          <a:p>
            <a:r>
              <a:rPr lang="en-AU" sz="4000" dirty="0" smtClean="0"/>
              <a:t>Do Increased Emissions Matter?</a:t>
            </a:r>
            <a:endParaRPr lang="en-GB" sz="4000" dirty="0"/>
          </a:p>
        </p:txBody>
      </p:sp>
      <p:sp>
        <p:nvSpPr>
          <p:cNvPr id="3" name="Content Placeholder 2"/>
          <p:cNvSpPr>
            <a:spLocks noGrp="1"/>
          </p:cNvSpPr>
          <p:nvPr>
            <p:ph idx="1"/>
          </p:nvPr>
        </p:nvSpPr>
        <p:spPr>
          <a:xfrm>
            <a:off x="457200" y="2060848"/>
            <a:ext cx="8229600" cy="4065315"/>
          </a:xfrm>
        </p:spPr>
        <p:txBody>
          <a:bodyPr>
            <a:normAutofit/>
          </a:bodyPr>
          <a:lstStyle/>
          <a:p>
            <a:pPr>
              <a:spcAft>
                <a:spcPts val="1200"/>
              </a:spcAft>
            </a:pPr>
            <a:r>
              <a:rPr lang="en-AU" sz="2800" dirty="0" smtClean="0"/>
              <a:t>Moolarben coal argues there will be no increase in emissions over the life of the mine.  </a:t>
            </a:r>
            <a:endParaRPr lang="en-AU" sz="2800" dirty="0" smtClean="0"/>
          </a:p>
          <a:p>
            <a:pPr algn="ctr">
              <a:spcAft>
                <a:spcPts val="1200"/>
              </a:spcAft>
              <a:buNone/>
            </a:pPr>
            <a:r>
              <a:rPr lang="en-AU" sz="3600" b="1" dirty="0" smtClean="0"/>
              <a:t>BUT</a:t>
            </a:r>
            <a:endParaRPr lang="en-AU" sz="3600" b="1" dirty="0" smtClean="0"/>
          </a:p>
          <a:p>
            <a:r>
              <a:rPr lang="en-AU" sz="2800" dirty="0" smtClean="0"/>
              <a:t>Any increase in the rate of emissions in the short term is a </a:t>
            </a:r>
            <a:r>
              <a:rPr lang="en-AU" sz="2800" b="1" dirty="0" smtClean="0"/>
              <a:t>BIG</a:t>
            </a:r>
            <a:r>
              <a:rPr lang="en-AU" sz="2800" dirty="0" smtClean="0"/>
              <a:t> problem.  If we are to limit global warming to 2</a:t>
            </a:r>
            <a:r>
              <a:rPr lang="en-AU" sz="2800" baseline="30000" dirty="0" smtClean="0"/>
              <a:t>o</a:t>
            </a:r>
            <a:r>
              <a:rPr lang="en-AU" sz="2800" dirty="0" smtClean="0"/>
              <a:t> we need to be reducing emissions </a:t>
            </a:r>
            <a:r>
              <a:rPr lang="en-AU" sz="2800" b="1" dirty="0" smtClean="0"/>
              <a:t>NOW</a:t>
            </a:r>
            <a:r>
              <a:rPr lang="en-AU" sz="2800" dirty="0" smtClean="0"/>
              <a:t>, not increasing them.</a:t>
            </a:r>
            <a:endParaRPr lang="en-GB"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chemeClr val="accent2">
              <a:lumMod val="20000"/>
              <a:lumOff val="80000"/>
            </a:schemeClr>
          </a:solidFill>
        </p:spPr>
        <p:txBody>
          <a:bodyPr>
            <a:normAutofit fontScale="90000"/>
          </a:bodyPr>
          <a:lstStyle/>
          <a:p>
            <a:r>
              <a:rPr lang="en-AU" sz="4000" dirty="0" smtClean="0"/>
              <a:t>Global Carbon Budget</a:t>
            </a:r>
            <a:endParaRPr lang="en-GB" sz="4000" dirty="0"/>
          </a:p>
        </p:txBody>
      </p:sp>
      <p:pic>
        <p:nvPicPr>
          <p:cNvPr id="4" name="Content Placeholder 3" descr="nature_graph_emissions_29.6.17.jpg"/>
          <p:cNvPicPr>
            <a:picLocks noGrp="1" noChangeAspect="1"/>
          </p:cNvPicPr>
          <p:nvPr>
            <p:ph idx="1"/>
          </p:nvPr>
        </p:nvPicPr>
        <p:blipFill>
          <a:blip r:embed="rId3" cstate="print"/>
          <a:stretch>
            <a:fillRect/>
          </a:stretch>
        </p:blipFill>
        <p:spPr>
          <a:xfrm>
            <a:off x="2015149" y="980728"/>
            <a:ext cx="4933979" cy="514543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a:bodyPr>
          <a:lstStyle/>
          <a:p>
            <a:r>
              <a:rPr lang="en-AU" sz="4000" dirty="0" smtClean="0"/>
              <a:t>Implications of </a:t>
            </a:r>
            <a:r>
              <a:rPr lang="en-AU" sz="4000" dirty="0"/>
              <a:t>G</a:t>
            </a:r>
            <a:r>
              <a:rPr lang="en-AU" sz="4000" dirty="0" smtClean="0"/>
              <a:t>lobal Warming</a:t>
            </a:r>
            <a:endParaRPr lang="en-GB" sz="4000" dirty="0"/>
          </a:p>
        </p:txBody>
      </p:sp>
      <p:sp>
        <p:nvSpPr>
          <p:cNvPr id="3" name="Content Placeholder 2"/>
          <p:cNvSpPr>
            <a:spLocks noGrp="1"/>
          </p:cNvSpPr>
          <p:nvPr>
            <p:ph idx="1"/>
          </p:nvPr>
        </p:nvSpPr>
        <p:spPr/>
        <p:txBody>
          <a:bodyPr/>
          <a:lstStyle/>
          <a:p>
            <a:pPr>
              <a:buNone/>
            </a:pPr>
            <a:r>
              <a:rPr lang="en-AU" sz="2800" dirty="0" smtClean="0"/>
              <a:t>There are ‘weather’ impacts, such as:</a:t>
            </a:r>
          </a:p>
          <a:p>
            <a:r>
              <a:rPr lang="en-AU" sz="2800" b="1" dirty="0" smtClean="0">
                <a:solidFill>
                  <a:srgbClr val="C00000"/>
                </a:solidFill>
              </a:rPr>
              <a:t>Bush Fires </a:t>
            </a:r>
            <a:r>
              <a:rPr lang="en-AU" sz="2800" dirty="0" smtClean="0"/>
              <a:t>- increased frequency and severity</a:t>
            </a:r>
          </a:p>
          <a:p>
            <a:r>
              <a:rPr lang="en-AU" sz="2800" b="1" dirty="0" smtClean="0">
                <a:solidFill>
                  <a:schemeClr val="accent1">
                    <a:lumMod val="75000"/>
                  </a:schemeClr>
                </a:solidFill>
              </a:rPr>
              <a:t>Floods </a:t>
            </a:r>
            <a:r>
              <a:rPr lang="en-AU" sz="2800" dirty="0" smtClean="0"/>
              <a:t>-  in QLD after years of drought floods kill 100,000’s of cattle</a:t>
            </a:r>
          </a:p>
          <a:p>
            <a:r>
              <a:rPr lang="en-AU" sz="2800" b="1" dirty="0" smtClean="0">
                <a:solidFill>
                  <a:schemeClr val="accent6">
                    <a:lumMod val="75000"/>
                  </a:schemeClr>
                </a:solidFill>
              </a:rPr>
              <a:t>Heat Stress </a:t>
            </a:r>
            <a:r>
              <a:rPr lang="en-AU" sz="2800" dirty="0" smtClean="0"/>
              <a:t>– already the biggest cause of deaths from natural disasters in Australia – tropical areas are particularly at risk as persons exposed to a </a:t>
            </a:r>
            <a:r>
              <a:rPr lang="en-AU" sz="2800" b="1" dirty="0" smtClean="0"/>
              <a:t>‘wet bulb’ temperature of 35</a:t>
            </a:r>
            <a:r>
              <a:rPr lang="en-AU" sz="2800" b="1" baseline="30000" dirty="0" smtClean="0"/>
              <a:t>o</a:t>
            </a:r>
            <a:r>
              <a:rPr lang="en-AU" sz="2800" dirty="0" smtClean="0"/>
              <a:t> or above will die in a few hours</a:t>
            </a:r>
          </a:p>
          <a:p>
            <a:r>
              <a:rPr lang="en-AU" sz="2800" b="1" dirty="0" smtClean="0">
                <a:solidFill>
                  <a:schemeClr val="accent4">
                    <a:lumMod val="50000"/>
                  </a:schemeClr>
                </a:solidFill>
              </a:rPr>
              <a:t>Cyclones </a:t>
            </a:r>
            <a:r>
              <a:rPr lang="en-AU" sz="2800" dirty="0" smtClean="0"/>
              <a:t>– increasing severity</a:t>
            </a:r>
          </a:p>
          <a:p>
            <a:pPr>
              <a:buNone/>
            </a:pPr>
            <a:endParaRPr lang="en-AU" sz="2800"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chemeClr val="accent2">
              <a:lumMod val="20000"/>
              <a:lumOff val="80000"/>
            </a:schemeClr>
          </a:solidFill>
        </p:spPr>
        <p:txBody>
          <a:bodyPr>
            <a:normAutofit/>
          </a:bodyPr>
          <a:lstStyle/>
          <a:p>
            <a:r>
              <a:rPr lang="en-AU" sz="3600" dirty="0" smtClean="0"/>
              <a:t>Implications of </a:t>
            </a:r>
            <a:r>
              <a:rPr lang="en-AU" sz="3600" dirty="0"/>
              <a:t>G</a:t>
            </a:r>
            <a:r>
              <a:rPr lang="en-AU" sz="3600" dirty="0" smtClean="0"/>
              <a:t>lobal Warming</a:t>
            </a:r>
            <a:endParaRPr lang="en-GB" sz="3600" dirty="0"/>
          </a:p>
        </p:txBody>
      </p:sp>
      <p:sp>
        <p:nvSpPr>
          <p:cNvPr id="3" name="Content Placeholder 2"/>
          <p:cNvSpPr>
            <a:spLocks noGrp="1"/>
          </p:cNvSpPr>
          <p:nvPr>
            <p:ph idx="1"/>
          </p:nvPr>
        </p:nvSpPr>
        <p:spPr>
          <a:xfrm>
            <a:off x="457200" y="1196752"/>
            <a:ext cx="8229600" cy="5112568"/>
          </a:xfrm>
        </p:spPr>
        <p:txBody>
          <a:bodyPr>
            <a:normAutofit lnSpcReduction="10000"/>
          </a:bodyPr>
          <a:lstStyle/>
          <a:p>
            <a:pPr>
              <a:buNone/>
            </a:pPr>
            <a:r>
              <a:rPr lang="en-AU" sz="2800" dirty="0" smtClean="0"/>
              <a:t>Global warming will severely affect food production:</a:t>
            </a:r>
          </a:p>
          <a:p>
            <a:pPr>
              <a:spcAft>
                <a:spcPts val="300"/>
              </a:spcAft>
            </a:pPr>
            <a:r>
              <a:rPr lang="en-AU" sz="2800" b="1" dirty="0" smtClean="0"/>
              <a:t>Drought</a:t>
            </a:r>
            <a:r>
              <a:rPr lang="en-AU" sz="2800" dirty="0" smtClean="0"/>
              <a:t> - causing more frequent crop failures</a:t>
            </a:r>
          </a:p>
          <a:p>
            <a:pPr>
              <a:spcAft>
                <a:spcPts val="300"/>
              </a:spcAft>
            </a:pPr>
            <a:r>
              <a:rPr lang="en-AU" sz="2800" b="1" dirty="0" smtClean="0"/>
              <a:t>Floods</a:t>
            </a:r>
            <a:r>
              <a:rPr lang="en-AU" sz="2800" dirty="0" smtClean="0"/>
              <a:t> - destroying crops and animals</a:t>
            </a:r>
          </a:p>
          <a:p>
            <a:pPr>
              <a:spcAft>
                <a:spcPts val="300"/>
              </a:spcAft>
            </a:pPr>
            <a:r>
              <a:rPr lang="en-AU" sz="2800" b="1" dirty="0" smtClean="0"/>
              <a:t>Grains</a:t>
            </a:r>
            <a:r>
              <a:rPr lang="en-AU" sz="2800" dirty="0" smtClean="0"/>
              <a:t> - higher temperatures will reduce pollen viability, seed set and grain yield in rice and sorghum</a:t>
            </a:r>
          </a:p>
          <a:p>
            <a:pPr>
              <a:spcAft>
                <a:spcPts val="300"/>
              </a:spcAft>
            </a:pPr>
            <a:r>
              <a:rPr lang="en-AU" sz="2800" b="1" dirty="0" smtClean="0"/>
              <a:t>Bees</a:t>
            </a:r>
            <a:r>
              <a:rPr lang="en-AU" sz="2800" dirty="0" smtClean="0"/>
              <a:t> - higher temperatures will cause hive melt-downs - bees pollinate over 40% of the plants we eat</a:t>
            </a:r>
          </a:p>
          <a:p>
            <a:pPr>
              <a:spcAft>
                <a:spcPts val="300"/>
              </a:spcAft>
            </a:pPr>
            <a:r>
              <a:rPr lang="en-AU" sz="2800" b="1" dirty="0" smtClean="0"/>
              <a:t>Animal Stress </a:t>
            </a:r>
            <a:r>
              <a:rPr lang="en-AU" sz="2800" dirty="0" smtClean="0"/>
              <a:t>- Chickens die if exposed to temperatures &gt; 37 degrees for an extended period</a:t>
            </a:r>
          </a:p>
          <a:p>
            <a:r>
              <a:rPr lang="en-AU" sz="2800" b="1" dirty="0" smtClean="0"/>
              <a:t>Inundation</a:t>
            </a:r>
            <a:r>
              <a:rPr lang="en-AU" sz="2800" dirty="0" smtClean="0"/>
              <a:t> - the world’s great river deltas are its most productive farming areas. These will be lost.</a:t>
            </a:r>
            <a:endParaRPr lang="en-GB"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a:bodyPr>
          <a:lstStyle/>
          <a:p>
            <a:r>
              <a:rPr lang="en-AU" sz="4000" dirty="0" smtClean="0"/>
              <a:t>Every </a:t>
            </a:r>
            <a:r>
              <a:rPr lang="en-AU" sz="4000" dirty="0"/>
              <a:t>B</a:t>
            </a:r>
            <a:r>
              <a:rPr lang="en-AU" sz="4000" dirty="0" smtClean="0"/>
              <a:t>it Counts</a:t>
            </a:r>
            <a:endParaRPr lang="en-GB" sz="4000" dirty="0"/>
          </a:p>
        </p:txBody>
      </p:sp>
      <p:sp>
        <p:nvSpPr>
          <p:cNvPr id="3" name="Content Placeholder 2"/>
          <p:cNvSpPr>
            <a:spLocks noGrp="1"/>
          </p:cNvSpPr>
          <p:nvPr>
            <p:ph idx="1"/>
          </p:nvPr>
        </p:nvSpPr>
        <p:spPr>
          <a:xfrm>
            <a:off x="457200" y="1556792"/>
            <a:ext cx="8229600" cy="4752528"/>
          </a:xfrm>
        </p:spPr>
        <p:txBody>
          <a:bodyPr>
            <a:normAutofit fontScale="92500" lnSpcReduction="10000"/>
          </a:bodyPr>
          <a:lstStyle/>
          <a:p>
            <a:pPr marL="0" indent="0">
              <a:spcAft>
                <a:spcPts val="1200"/>
              </a:spcAft>
              <a:buNone/>
            </a:pPr>
            <a:r>
              <a:rPr lang="en-AU" sz="2800" dirty="0" smtClean="0"/>
              <a:t>Sceptics argue increases in GHG pollution, such as would come from the Moolarben Modification, are so small against total world pollution they don’t count!</a:t>
            </a:r>
          </a:p>
          <a:p>
            <a:pPr marL="0" indent="0">
              <a:spcAft>
                <a:spcPts val="1200"/>
              </a:spcAft>
              <a:buNone/>
            </a:pPr>
            <a:r>
              <a:rPr lang="en-AU" sz="2800" dirty="0" smtClean="0"/>
              <a:t>This is nonsense as total world GHG pollution is simply the sum total of thousands of such mines and other GHG sources.</a:t>
            </a:r>
          </a:p>
          <a:p>
            <a:pPr marL="0" indent="0">
              <a:buNone/>
            </a:pPr>
            <a:r>
              <a:rPr lang="en-AU" sz="2800" dirty="0" smtClean="0"/>
              <a:t>Moolarben’s “Response to Submissions” 2006, page 25, states:</a:t>
            </a:r>
          </a:p>
          <a:p>
            <a:pPr marL="0" indent="0">
              <a:buNone/>
            </a:pPr>
            <a:r>
              <a:rPr lang="en-AU" sz="2800" b="1" dirty="0" smtClean="0"/>
              <a:t>“In practice however the effects of global warming and associated climate change are the cumulative effect of thousands of such sources.”</a:t>
            </a:r>
            <a:endParaRPr lang="en-GB"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chemeClr val="accent2">
              <a:lumMod val="20000"/>
              <a:lumOff val="80000"/>
            </a:schemeClr>
          </a:solidFill>
        </p:spPr>
        <p:txBody>
          <a:bodyPr>
            <a:normAutofit fontScale="90000"/>
          </a:bodyPr>
          <a:lstStyle/>
          <a:p>
            <a:r>
              <a:rPr lang="en-AU" sz="4000" dirty="0" smtClean="0"/>
              <a:t>Why Focus on Reducing Coal Production?</a:t>
            </a:r>
            <a:endParaRPr lang="en-GB" sz="4000" dirty="0"/>
          </a:p>
        </p:txBody>
      </p:sp>
      <p:sp>
        <p:nvSpPr>
          <p:cNvPr id="3" name="Content Placeholder 2"/>
          <p:cNvSpPr>
            <a:spLocks noGrp="1"/>
          </p:cNvSpPr>
          <p:nvPr>
            <p:ph idx="1"/>
          </p:nvPr>
        </p:nvSpPr>
        <p:spPr>
          <a:xfrm>
            <a:off x="457200" y="1484784"/>
            <a:ext cx="8229600" cy="5040560"/>
          </a:xfrm>
        </p:spPr>
        <p:txBody>
          <a:bodyPr>
            <a:normAutofit/>
          </a:bodyPr>
          <a:lstStyle/>
          <a:p>
            <a:pPr marL="0" indent="0">
              <a:spcAft>
                <a:spcPts val="1200"/>
              </a:spcAft>
              <a:buNone/>
            </a:pPr>
            <a:r>
              <a:rPr lang="en-AU" sz="2400" dirty="0" smtClean="0"/>
              <a:t>The reasons for wanting to cut GHG emissions &amp; limit Global Warming are absolutely compelling.</a:t>
            </a:r>
          </a:p>
          <a:p>
            <a:pPr marL="0" indent="0">
              <a:spcAft>
                <a:spcPts val="1200"/>
              </a:spcAft>
              <a:buNone/>
            </a:pPr>
            <a:r>
              <a:rPr lang="en-AU" sz="2400" dirty="0" smtClean="0"/>
              <a:t>Coal has to be our focus because it is the biggest source of GHG pollution and, because it is mainly used for electricity production, it can be replaced easily with existing technology.</a:t>
            </a:r>
          </a:p>
          <a:p>
            <a:pPr marL="0" indent="0">
              <a:spcAft>
                <a:spcPts val="600"/>
              </a:spcAft>
              <a:buNone/>
            </a:pPr>
            <a:r>
              <a:rPr lang="en-AU" sz="2400" dirty="0" smtClean="0"/>
              <a:t>There is an existing plan from RENEW/ANU to convert Australia to 100% renewable power by 2030. Key elements are:</a:t>
            </a:r>
          </a:p>
          <a:p>
            <a:pPr marL="0" indent="0"/>
            <a:r>
              <a:rPr lang="en-AU" sz="2400" dirty="0" smtClean="0"/>
              <a:t> Wind and solar power generation</a:t>
            </a:r>
          </a:p>
          <a:p>
            <a:pPr marL="0" indent="0"/>
            <a:r>
              <a:rPr lang="en-AU" sz="2400" dirty="0" smtClean="0"/>
              <a:t> Pumped Hydro for grid stabilisation inc. Snow Mk2 </a:t>
            </a:r>
          </a:p>
          <a:p>
            <a:pPr marL="0" indent="0"/>
            <a:r>
              <a:rPr lang="en-AU" sz="2400" dirty="0" smtClean="0"/>
              <a:t> New grid transmission backbone</a:t>
            </a:r>
          </a:p>
          <a:p>
            <a:pPr marL="0" indent="0">
              <a:buNone/>
            </a:pPr>
            <a:r>
              <a:rPr lang="en-AU" sz="2400" dirty="0" smtClean="0"/>
              <a:t>All the technology required already exists.</a:t>
            </a:r>
            <a:endParaRPr lang="en-GB"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1008</TotalTime>
  <Words>1519</Words>
  <Application>Microsoft Office PowerPoint</Application>
  <PresentationFormat>On-screen Show (4:3)</PresentationFormat>
  <Paragraphs>123</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Moolarben Coal Mine Modifications</vt:lpstr>
      <vt:lpstr>What does the Modification Seek?</vt:lpstr>
      <vt:lpstr>Increased Greenhouse Gas Emissions</vt:lpstr>
      <vt:lpstr>Do Increased Emissions Matter?</vt:lpstr>
      <vt:lpstr>Global Carbon Budget</vt:lpstr>
      <vt:lpstr>Implications of Global Warming</vt:lpstr>
      <vt:lpstr>Implications of Global Warming</vt:lpstr>
      <vt:lpstr>Every Bit Counts</vt:lpstr>
      <vt:lpstr>Why Focus on Reducing Coal Production?</vt:lpstr>
      <vt:lpstr>Australia is being left behind</vt:lpstr>
      <vt:lpstr>Environmentally Sustainable Development? </vt:lpstr>
      <vt:lpstr>Why Government Inaction?</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Barry Hadaway</dc:creator>
  <cp:lastModifiedBy>Barry Hadaway</cp:lastModifiedBy>
  <cp:revision>69</cp:revision>
  <dcterms:created xsi:type="dcterms:W3CDTF">2019-03-31T01:11:02Z</dcterms:created>
  <dcterms:modified xsi:type="dcterms:W3CDTF">2019-04-01T10:04:48Z</dcterms:modified>
</cp:coreProperties>
</file>