
<file path=[Content_Types].xml><?xml version="1.0" encoding="utf-8"?>
<Types xmlns="http://schemas.openxmlformats.org/package/2006/content-types">
  <Default Extension="bin" ContentType="application/vnd.openxmlformats-officedocument.oleObject"/>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 id="2147483687" r:id="rId4"/>
    <p:sldMasterId id="2147483699" r:id="rId5"/>
    <p:sldMasterId id="2147483710" r:id="rId6"/>
  </p:sldMasterIdLst>
  <p:notesMasterIdLst>
    <p:notesMasterId r:id="rId31"/>
  </p:notesMasterIdLst>
  <p:handoutMasterIdLst>
    <p:handoutMasterId r:id="rId32"/>
  </p:handoutMasterIdLst>
  <p:sldIdLst>
    <p:sldId id="623" r:id="rId7"/>
    <p:sldId id="256" r:id="rId8"/>
    <p:sldId id="259" r:id="rId9"/>
    <p:sldId id="269" r:id="rId10"/>
    <p:sldId id="473" r:id="rId11"/>
    <p:sldId id="337" r:id="rId12"/>
    <p:sldId id="501" r:id="rId13"/>
    <p:sldId id="475" r:id="rId14"/>
    <p:sldId id="500" r:id="rId15"/>
    <p:sldId id="507" r:id="rId16"/>
    <p:sldId id="504" r:id="rId17"/>
    <p:sldId id="627" r:id="rId18"/>
    <p:sldId id="263" r:id="rId19"/>
    <p:sldId id="538" r:id="rId20"/>
    <p:sldId id="509" r:id="rId21"/>
    <p:sldId id="541" r:id="rId22"/>
    <p:sldId id="542" r:id="rId23"/>
    <p:sldId id="556" r:id="rId24"/>
    <p:sldId id="483" r:id="rId25"/>
    <p:sldId id="315" r:id="rId26"/>
    <p:sldId id="280" r:id="rId27"/>
    <p:sldId id="282" r:id="rId28"/>
    <p:sldId id="303" r:id="rId29"/>
    <p:sldId id="565"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6">
          <p15:clr>
            <a:srgbClr val="A4A3A4"/>
          </p15:clr>
        </p15:guide>
        <p15:guide id="2" orient="horz" pos="832">
          <p15:clr>
            <a:srgbClr val="A4A3A4"/>
          </p15:clr>
        </p15:guide>
        <p15:guide id="3" pos="290">
          <p15:clr>
            <a:srgbClr val="A4A3A4"/>
          </p15:clr>
        </p15:guide>
        <p15:guide id="4" pos="54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ke Edminson" initials="L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A9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9"/>
    <p:restoredTop sz="95290" autoAdjust="0"/>
  </p:normalViewPr>
  <p:slideViewPr>
    <p:cSldViewPr snapToGrid="0" snapToObjects="1">
      <p:cViewPr>
        <p:scale>
          <a:sx n="70" d="100"/>
          <a:sy n="70" d="100"/>
        </p:scale>
        <p:origin x="1550" y="250"/>
      </p:cViewPr>
      <p:guideLst>
        <p:guide orient="horz" pos="3856"/>
        <p:guide orient="horz" pos="832"/>
        <p:guide pos="290"/>
        <p:guide pos="5464"/>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Total Production Tonnes of Various Mining Methods Compared to their Respective Total Groundwater</a:t>
            </a:r>
            <a:r>
              <a:rPr lang="en-US" sz="2000" baseline="0" dirty="0"/>
              <a:t> Inflows</a:t>
            </a:r>
            <a:endParaRPr lang="en-US" sz="2000" dirty="0"/>
          </a:p>
        </c:rich>
      </c:tx>
      <c:layout>
        <c:manualLayout>
          <c:xMode val="edge"/>
          <c:yMode val="edge"/>
          <c:x val="0.13332571798971263"/>
          <c:y val="2.8553343180919236E-2"/>
        </c:manualLayout>
      </c:layout>
      <c:overlay val="0"/>
    </c:title>
    <c:autoTitleDeleted val="0"/>
    <c:plotArea>
      <c:layout>
        <c:manualLayout>
          <c:layoutTarget val="inner"/>
          <c:xMode val="edge"/>
          <c:yMode val="edge"/>
          <c:x val="0.1058631208082888"/>
          <c:y val="0.21842497506146402"/>
          <c:w val="0.78498933159862694"/>
          <c:h val="0.61070151700246089"/>
        </c:manualLayout>
      </c:layout>
      <c:scatterChart>
        <c:scatterStyle val="lineMarker"/>
        <c:varyColors val="0"/>
        <c:ser>
          <c:idx val="1"/>
          <c:order val="1"/>
          <c:tx>
            <c:v>Mining Methods &amp; Inflows</c:v>
          </c:tx>
          <c:spPr>
            <a:ln w="28575">
              <a:noFill/>
            </a:ln>
          </c:spPr>
          <c:xVal>
            <c:numRef>
              <c:f>'Draft Figures 3'!$AU$3:$AU$6</c:f>
              <c:numCache>
                <c:formatCode>_-* #,##0_-;\-* #,##0_-;_-* "-"??_-;_-@_-</c:formatCode>
                <c:ptCount val="4"/>
                <c:pt idx="0" formatCode="#,##0">
                  <c:v>59526246</c:v>
                </c:pt>
                <c:pt idx="1">
                  <c:v>68771663.408287436</c:v>
                </c:pt>
                <c:pt idx="2">
                  <c:v>53911509.425862916</c:v>
                </c:pt>
                <c:pt idx="3">
                  <c:v>50368395.931401305</c:v>
                </c:pt>
              </c:numCache>
            </c:numRef>
          </c:xVal>
          <c:yVal>
            <c:numRef>
              <c:f>'Draft Figures 3'!$AV$3:$AV$6</c:f>
              <c:numCache>
                <c:formatCode>General</c:formatCode>
                <c:ptCount val="4"/>
                <c:pt idx="0">
                  <c:v>102</c:v>
                </c:pt>
                <c:pt idx="1">
                  <c:v>244</c:v>
                </c:pt>
                <c:pt idx="2">
                  <c:v>68</c:v>
                </c:pt>
                <c:pt idx="3">
                  <c:v>33</c:v>
                </c:pt>
              </c:numCache>
            </c:numRef>
          </c:yVal>
          <c:smooth val="0"/>
          <c:extLst>
            <c:ext xmlns:c16="http://schemas.microsoft.com/office/drawing/2014/chart" uri="{C3380CC4-5D6E-409C-BE32-E72D297353CC}">
              <c16:uniqueId val="{00000000-DE5D-4EF3-AD16-EFB63BB2C36B}"/>
            </c:ext>
          </c:extLst>
        </c:ser>
        <c:ser>
          <c:idx val="0"/>
          <c:order val="0"/>
          <c:tx>
            <c:v>Mining Methods &amp; Inflows</c:v>
          </c:tx>
          <c:spPr>
            <a:ln w="28575">
              <a:noFill/>
            </a:ln>
          </c:spPr>
          <c:marker>
            <c:symbol val="circle"/>
            <c:size val="10"/>
            <c:spPr>
              <a:solidFill>
                <a:srgbClr val="0070C0"/>
              </a:solidFill>
            </c:spPr>
          </c:marker>
          <c:dPt>
            <c:idx val="0"/>
            <c:marker>
              <c:spPr>
                <a:solidFill>
                  <a:srgbClr val="00B050"/>
                </a:solidFill>
                <a:ln>
                  <a:solidFill>
                    <a:srgbClr val="00B050"/>
                  </a:solidFill>
                </a:ln>
              </c:spPr>
            </c:marker>
            <c:bubble3D val="0"/>
            <c:extLst>
              <c:ext xmlns:c16="http://schemas.microsoft.com/office/drawing/2014/chart" uri="{C3380CC4-5D6E-409C-BE32-E72D297353CC}">
                <c16:uniqueId val="{00000001-DE5D-4EF3-AD16-EFB63BB2C36B}"/>
              </c:ext>
            </c:extLst>
          </c:dPt>
          <c:dPt>
            <c:idx val="2"/>
            <c:marker>
              <c:spPr>
                <a:solidFill>
                  <a:schemeClr val="accent6"/>
                </a:solidFill>
                <a:ln>
                  <a:solidFill>
                    <a:schemeClr val="accent6"/>
                  </a:solidFill>
                </a:ln>
              </c:spPr>
            </c:marker>
            <c:bubble3D val="0"/>
            <c:extLst>
              <c:ext xmlns:c16="http://schemas.microsoft.com/office/drawing/2014/chart" uri="{C3380CC4-5D6E-409C-BE32-E72D297353CC}">
                <c16:uniqueId val="{00000002-DE5D-4EF3-AD16-EFB63BB2C36B}"/>
              </c:ext>
            </c:extLst>
          </c:dPt>
          <c:dPt>
            <c:idx val="3"/>
            <c:marker>
              <c:spPr>
                <a:solidFill>
                  <a:srgbClr val="00B0F0"/>
                </a:solidFill>
                <a:ln>
                  <a:solidFill>
                    <a:srgbClr val="00B0F0"/>
                  </a:solidFill>
                </a:ln>
              </c:spPr>
            </c:marker>
            <c:bubble3D val="0"/>
            <c:extLst>
              <c:ext xmlns:c16="http://schemas.microsoft.com/office/drawing/2014/chart" uri="{C3380CC4-5D6E-409C-BE32-E72D297353CC}">
                <c16:uniqueId val="{00000003-DE5D-4EF3-AD16-EFB63BB2C36B}"/>
              </c:ext>
            </c:extLst>
          </c:dPt>
          <c:trendline>
            <c:trendlineType val="linear"/>
            <c:dispRSqr val="1"/>
            <c:dispEq val="1"/>
            <c:trendlineLbl>
              <c:layout>
                <c:manualLayout>
                  <c:x val="-0.48320934937813875"/>
                  <c:y val="0.20635414138423053"/>
                </c:manualLayout>
              </c:layout>
              <c:numFmt formatCode="General" sourceLinked="0"/>
            </c:trendlineLbl>
          </c:trendline>
          <c:xVal>
            <c:numRef>
              <c:f>'Draft Figures 3'!$AU$3:$AU$6</c:f>
              <c:numCache>
                <c:formatCode>_-* #,##0_-;\-* #,##0_-;_-* "-"??_-;_-@_-</c:formatCode>
                <c:ptCount val="4"/>
                <c:pt idx="0" formatCode="#,##0">
                  <c:v>59526246</c:v>
                </c:pt>
                <c:pt idx="1">
                  <c:v>68771663.408287436</c:v>
                </c:pt>
                <c:pt idx="2">
                  <c:v>53911509.425862916</c:v>
                </c:pt>
                <c:pt idx="3">
                  <c:v>50368395.931401305</c:v>
                </c:pt>
              </c:numCache>
            </c:numRef>
          </c:xVal>
          <c:yVal>
            <c:numRef>
              <c:f>'Draft Figures 3'!$AV$3:$AV$6</c:f>
              <c:numCache>
                <c:formatCode>General</c:formatCode>
                <c:ptCount val="4"/>
                <c:pt idx="0">
                  <c:v>102</c:v>
                </c:pt>
                <c:pt idx="1">
                  <c:v>244</c:v>
                </c:pt>
                <c:pt idx="2">
                  <c:v>68</c:v>
                </c:pt>
                <c:pt idx="3">
                  <c:v>33</c:v>
                </c:pt>
              </c:numCache>
            </c:numRef>
          </c:yVal>
          <c:smooth val="0"/>
          <c:extLst>
            <c:ext xmlns:c16="http://schemas.microsoft.com/office/drawing/2014/chart" uri="{C3380CC4-5D6E-409C-BE32-E72D297353CC}">
              <c16:uniqueId val="{00000005-DE5D-4EF3-AD16-EFB63BB2C36B}"/>
            </c:ext>
          </c:extLst>
        </c:ser>
        <c:dLbls>
          <c:showLegendKey val="0"/>
          <c:showVal val="0"/>
          <c:showCatName val="0"/>
          <c:showSerName val="0"/>
          <c:showPercent val="0"/>
          <c:showBubbleSize val="0"/>
        </c:dLbls>
        <c:axId val="48588672"/>
        <c:axId val="48590208"/>
      </c:scatterChart>
      <c:valAx>
        <c:axId val="48588672"/>
        <c:scaling>
          <c:orientation val="minMax"/>
        </c:scaling>
        <c:delete val="0"/>
        <c:axPos val="b"/>
        <c:numFmt formatCode="#,##0" sourceLinked="1"/>
        <c:majorTickMark val="out"/>
        <c:minorTickMark val="none"/>
        <c:tickLblPos val="nextTo"/>
        <c:crossAx val="48590208"/>
        <c:crosses val="autoZero"/>
        <c:crossBetween val="midCat"/>
      </c:valAx>
      <c:valAx>
        <c:axId val="48590208"/>
        <c:scaling>
          <c:orientation val="minMax"/>
        </c:scaling>
        <c:delete val="0"/>
        <c:axPos val="l"/>
        <c:majorGridlines/>
        <c:numFmt formatCode="General" sourceLinked="1"/>
        <c:majorTickMark val="out"/>
        <c:minorTickMark val="none"/>
        <c:tickLblPos val="nextTo"/>
        <c:crossAx val="48588672"/>
        <c:crosses val="autoZero"/>
        <c:crossBetween val="midCat"/>
      </c:valAx>
    </c:plotArea>
    <c:legend>
      <c:legendPos val="r"/>
      <c:legendEntry>
        <c:idx val="0"/>
        <c:delete val="1"/>
      </c:legendEntry>
      <c:layout>
        <c:manualLayout>
          <c:xMode val="edge"/>
          <c:yMode val="edge"/>
          <c:x val="0.1403090167459472"/>
          <c:y val="0.4487761479615941"/>
          <c:w val="0.2325416490926461"/>
          <c:h val="7.0218359727854326E-2"/>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5D48-4BC6-B638-53A47BB488E4}"/>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inflow!$C$4:$C$31</c:f>
              <c:strCache>
                <c:ptCount val="28"/>
                <c:pt idx="0">
                  <c:v>Western Coalfields - A</c:v>
                </c:pt>
                <c:pt idx="1">
                  <c:v>Hunter Valley - A</c:v>
                </c:pt>
                <c:pt idx="2">
                  <c:v>Western Coalfields - B</c:v>
                </c:pt>
                <c:pt idx="3">
                  <c:v>Western Coalfields - C</c:v>
                </c:pt>
                <c:pt idx="4">
                  <c:v>Hunter Valley - B</c:v>
                </c:pt>
                <c:pt idx="5">
                  <c:v>Newcastle Coalfields - A</c:v>
                </c:pt>
                <c:pt idx="6">
                  <c:v>Hunter Valley - C</c:v>
                </c:pt>
                <c:pt idx="7">
                  <c:v>Southern Coalfields - Hume</c:v>
                </c:pt>
                <c:pt idx="8">
                  <c:v>Newcastle Coalfields - B</c:v>
                </c:pt>
                <c:pt idx="9">
                  <c:v>Southern Coal Fields - A</c:v>
                </c:pt>
                <c:pt idx="10">
                  <c:v>Southern Coal Fields - B</c:v>
                </c:pt>
                <c:pt idx="11">
                  <c:v>Gunnedah Basin - A</c:v>
                </c:pt>
                <c:pt idx="12">
                  <c:v>Southern Coal Fields - C</c:v>
                </c:pt>
                <c:pt idx="13">
                  <c:v>Southern Coal Fields - D</c:v>
                </c:pt>
                <c:pt idx="14">
                  <c:v>Gunnedah Basin - B</c:v>
                </c:pt>
                <c:pt idx="15">
                  <c:v>Hunter Valley - D</c:v>
                </c:pt>
                <c:pt idx="16">
                  <c:v>Hunter Valley - E</c:v>
                </c:pt>
                <c:pt idx="17">
                  <c:v>Gunnedah Basin - C</c:v>
                </c:pt>
                <c:pt idx="18">
                  <c:v>Hunter Valley - F</c:v>
                </c:pt>
                <c:pt idx="19">
                  <c:v>Southern Coal Fields - E</c:v>
                </c:pt>
                <c:pt idx="20">
                  <c:v>Hunter Valley - G</c:v>
                </c:pt>
                <c:pt idx="21">
                  <c:v>Gunnedah Basin - D</c:v>
                </c:pt>
                <c:pt idx="22">
                  <c:v>Hunter Valley - H</c:v>
                </c:pt>
                <c:pt idx="23">
                  <c:v>Hunter Valley - I</c:v>
                </c:pt>
                <c:pt idx="24">
                  <c:v>Hunter Valley - J</c:v>
                </c:pt>
                <c:pt idx="25">
                  <c:v>Hunter Valley - K</c:v>
                </c:pt>
                <c:pt idx="26">
                  <c:v>Southern Coal Fields - F</c:v>
                </c:pt>
                <c:pt idx="27">
                  <c:v>Southern Coal Fields - G</c:v>
                </c:pt>
              </c:strCache>
            </c:strRef>
          </c:cat>
          <c:val>
            <c:numRef>
              <c:f>inflow!$E$4:$E$31</c:f>
              <c:numCache>
                <c:formatCode>General</c:formatCode>
                <c:ptCount val="28"/>
                <c:pt idx="0">
                  <c:v>28.5</c:v>
                </c:pt>
                <c:pt idx="1">
                  <c:v>24</c:v>
                </c:pt>
                <c:pt idx="2">
                  <c:v>18.75</c:v>
                </c:pt>
                <c:pt idx="3">
                  <c:v>18</c:v>
                </c:pt>
                <c:pt idx="4">
                  <c:v>10.5</c:v>
                </c:pt>
                <c:pt idx="5">
                  <c:v>6.7</c:v>
                </c:pt>
                <c:pt idx="6">
                  <c:v>6.5</c:v>
                </c:pt>
                <c:pt idx="7">
                  <c:v>5.9</c:v>
                </c:pt>
                <c:pt idx="8">
                  <c:v>5.9</c:v>
                </c:pt>
                <c:pt idx="9">
                  <c:v>5.5</c:v>
                </c:pt>
                <c:pt idx="10">
                  <c:v>5</c:v>
                </c:pt>
                <c:pt idx="11">
                  <c:v>4</c:v>
                </c:pt>
                <c:pt idx="12">
                  <c:v>4</c:v>
                </c:pt>
                <c:pt idx="13">
                  <c:v>3.1</c:v>
                </c:pt>
                <c:pt idx="14">
                  <c:v>3</c:v>
                </c:pt>
                <c:pt idx="15">
                  <c:v>2.6</c:v>
                </c:pt>
                <c:pt idx="16">
                  <c:v>2.5</c:v>
                </c:pt>
                <c:pt idx="17">
                  <c:v>2.1</c:v>
                </c:pt>
                <c:pt idx="18">
                  <c:v>2</c:v>
                </c:pt>
                <c:pt idx="19">
                  <c:v>2</c:v>
                </c:pt>
                <c:pt idx="20">
                  <c:v>1.55</c:v>
                </c:pt>
                <c:pt idx="21">
                  <c:v>1.2</c:v>
                </c:pt>
                <c:pt idx="22">
                  <c:v>1.1000000000000001</c:v>
                </c:pt>
                <c:pt idx="23">
                  <c:v>1.1000000000000001</c:v>
                </c:pt>
                <c:pt idx="24">
                  <c:v>1</c:v>
                </c:pt>
                <c:pt idx="25">
                  <c:v>0.92</c:v>
                </c:pt>
                <c:pt idx="26">
                  <c:v>0.2</c:v>
                </c:pt>
                <c:pt idx="27">
                  <c:v>0.1</c:v>
                </c:pt>
              </c:numCache>
            </c:numRef>
          </c:val>
          <c:extLst>
            <c:ext xmlns:c16="http://schemas.microsoft.com/office/drawing/2014/chart" uri="{C3380CC4-5D6E-409C-BE32-E72D297353CC}">
              <c16:uniqueId val="{00000002-5D48-4BC6-B638-53A47BB488E4}"/>
            </c:ext>
          </c:extLst>
        </c:ser>
        <c:dLbls>
          <c:dLblPos val="outEnd"/>
          <c:showLegendKey val="0"/>
          <c:showVal val="1"/>
          <c:showCatName val="0"/>
          <c:showSerName val="0"/>
          <c:showPercent val="0"/>
          <c:showBubbleSize val="0"/>
        </c:dLbls>
        <c:gapWidth val="444"/>
        <c:overlap val="-90"/>
        <c:axId val="440361112"/>
        <c:axId val="431931112"/>
      </c:barChart>
      <c:catAx>
        <c:axId val="440361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431931112"/>
        <c:crosses val="autoZero"/>
        <c:auto val="0"/>
        <c:lblAlgn val="ctr"/>
        <c:lblOffset val="100"/>
        <c:noMultiLvlLbl val="0"/>
      </c:catAx>
      <c:valAx>
        <c:axId val="431931112"/>
        <c:scaling>
          <c:orientation val="minMax"/>
        </c:scaling>
        <c:delete val="1"/>
        <c:axPos val="l"/>
        <c:title>
          <c:tx>
            <c:rich>
              <a:bodyPr rot="-540000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r>
                  <a:rPr lang="en-AU" sz="1000" dirty="0"/>
                  <a:t>Inflow (Megalitres per day)</a:t>
                </a:r>
              </a:p>
            </c:rich>
          </c:tx>
          <c:overlay val="0"/>
          <c:spPr>
            <a:noFill/>
            <a:ln>
              <a:noFill/>
            </a:ln>
            <a:effectLst/>
          </c:spPr>
          <c:txPr>
            <a:bodyPr rot="-5400000" spcFirstLastPara="1" vertOverflow="ellipsis" vert="horz" wrap="square" anchor="ctr" anchorCtr="1"/>
            <a:lstStyle/>
            <a:p>
              <a:pPr>
                <a:defRPr sz="1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4036111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FBC3A-51D7-4E3C-A158-99455CA06510}"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AU"/>
        </a:p>
      </dgm:t>
    </dgm:pt>
    <dgm:pt modelId="{EC925674-0F4B-4F3B-8C75-92A2F161A837}">
      <dgm:prSet phldrT="[Text]" custT="1"/>
      <dgm:spPr/>
      <dgm:t>
        <a:bodyPr/>
        <a:lstStyle/>
        <a:p>
          <a:r>
            <a:rPr lang="en-AU" sz="1050" b="1" dirty="0">
              <a:solidFill>
                <a:schemeClr val="tx1"/>
              </a:solidFill>
            </a:rPr>
            <a:t>1985</a:t>
          </a:r>
        </a:p>
        <a:p>
          <a:r>
            <a:rPr lang="en-AU" sz="1050" b="1" dirty="0"/>
            <a:t> Exploration Licences consolidated into current title</a:t>
          </a:r>
        </a:p>
      </dgm:t>
    </dgm:pt>
    <dgm:pt modelId="{925AD74E-EA4F-4BF3-AFC8-B277C56A041F}" type="parTrans" cxnId="{9FD060B6-55D7-4F6B-970B-ADA772C46864}">
      <dgm:prSet/>
      <dgm:spPr/>
      <dgm:t>
        <a:bodyPr/>
        <a:lstStyle/>
        <a:p>
          <a:endParaRPr lang="en-AU" sz="2800" b="1"/>
        </a:p>
      </dgm:t>
    </dgm:pt>
    <dgm:pt modelId="{80B52CA9-B0FB-408F-8FD6-14FADCDA4AFA}" type="sibTrans" cxnId="{9FD060B6-55D7-4F6B-970B-ADA772C46864}">
      <dgm:prSet/>
      <dgm:spPr/>
      <dgm:t>
        <a:bodyPr/>
        <a:lstStyle/>
        <a:p>
          <a:endParaRPr lang="en-AU" sz="2800" b="1"/>
        </a:p>
      </dgm:t>
    </dgm:pt>
    <dgm:pt modelId="{4D8E30BA-0D14-4F78-8597-35158835F335}">
      <dgm:prSet phldrT="[Text]" custT="1"/>
      <dgm:spPr/>
      <dgm:t>
        <a:bodyPr/>
        <a:lstStyle/>
        <a:p>
          <a:r>
            <a:rPr lang="en-AU" sz="1050" b="1" dirty="0">
              <a:solidFill>
                <a:schemeClr val="tx1"/>
              </a:solidFill>
            </a:rPr>
            <a:t>2010</a:t>
          </a:r>
        </a:p>
        <a:p>
          <a:r>
            <a:rPr lang="en-AU" sz="1050" b="1" dirty="0"/>
            <a:t> Hume Coal acquires the Exploration Lease</a:t>
          </a:r>
        </a:p>
      </dgm:t>
    </dgm:pt>
    <dgm:pt modelId="{39F66BB1-A02A-4CE4-B8DE-BF3EF8E87506}" type="parTrans" cxnId="{BC26E618-C19C-42CD-8E85-DD9D791A0DEF}">
      <dgm:prSet/>
      <dgm:spPr/>
      <dgm:t>
        <a:bodyPr/>
        <a:lstStyle/>
        <a:p>
          <a:endParaRPr lang="en-AU" sz="2800" b="1"/>
        </a:p>
      </dgm:t>
    </dgm:pt>
    <dgm:pt modelId="{9C9EEB06-0F87-4FF0-B00D-C8E15CAB00C3}" type="sibTrans" cxnId="{BC26E618-C19C-42CD-8E85-DD9D791A0DEF}">
      <dgm:prSet/>
      <dgm:spPr/>
      <dgm:t>
        <a:bodyPr/>
        <a:lstStyle/>
        <a:p>
          <a:endParaRPr lang="en-AU" sz="2800" b="1"/>
        </a:p>
      </dgm:t>
    </dgm:pt>
    <dgm:pt modelId="{F8426BAB-4747-4D7D-B76A-79B42CC2A0FB}">
      <dgm:prSet phldrT="[Text]" custT="1"/>
      <dgm:spPr/>
      <dgm:t>
        <a:bodyPr/>
        <a:lstStyle/>
        <a:p>
          <a:r>
            <a:rPr lang="en-AU" sz="1050" b="1" dirty="0">
              <a:solidFill>
                <a:schemeClr val="tx1"/>
              </a:solidFill>
            </a:rPr>
            <a:t>2011</a:t>
          </a:r>
        </a:p>
        <a:p>
          <a:r>
            <a:rPr lang="en-AU" sz="1050" b="1" dirty="0"/>
            <a:t> Exploration &amp; Environmental baseline studies commence</a:t>
          </a:r>
        </a:p>
      </dgm:t>
    </dgm:pt>
    <dgm:pt modelId="{9DC02E39-482C-407E-BE03-102977235B46}" type="parTrans" cxnId="{BAC4175C-45A4-436F-B97C-FD8638ED2AAB}">
      <dgm:prSet/>
      <dgm:spPr/>
      <dgm:t>
        <a:bodyPr/>
        <a:lstStyle/>
        <a:p>
          <a:endParaRPr lang="en-AU" sz="2800" b="1"/>
        </a:p>
      </dgm:t>
    </dgm:pt>
    <dgm:pt modelId="{23D197DB-1D52-4D11-B245-B036B9F67E55}" type="sibTrans" cxnId="{BAC4175C-45A4-436F-B97C-FD8638ED2AAB}">
      <dgm:prSet/>
      <dgm:spPr/>
      <dgm:t>
        <a:bodyPr/>
        <a:lstStyle/>
        <a:p>
          <a:endParaRPr lang="en-AU" sz="2800" b="1"/>
        </a:p>
      </dgm:t>
    </dgm:pt>
    <dgm:pt modelId="{D3148CC4-80DD-4A06-8C54-4262D18560B9}">
      <dgm:prSet phldrT="[Text]" custT="1"/>
      <dgm:spPr/>
      <dgm:t>
        <a:bodyPr/>
        <a:lstStyle/>
        <a:p>
          <a:r>
            <a:rPr lang="en-AU" sz="1050" b="1" dirty="0">
              <a:solidFill>
                <a:schemeClr val="tx1"/>
              </a:solidFill>
            </a:rPr>
            <a:t>2015</a:t>
          </a:r>
        </a:p>
        <a:p>
          <a:r>
            <a:rPr lang="en-AU" sz="1050" b="1" dirty="0"/>
            <a:t> PEA lodged with DP&amp;E</a:t>
          </a:r>
        </a:p>
      </dgm:t>
    </dgm:pt>
    <dgm:pt modelId="{DA3D258B-6668-4440-85B3-A2C1A6C6DE76}" type="parTrans" cxnId="{E66FE446-7337-4BEF-9F60-91D5DCD3B208}">
      <dgm:prSet/>
      <dgm:spPr/>
      <dgm:t>
        <a:bodyPr/>
        <a:lstStyle/>
        <a:p>
          <a:endParaRPr lang="en-AU" sz="2800" b="1"/>
        </a:p>
      </dgm:t>
    </dgm:pt>
    <dgm:pt modelId="{01939269-FB6E-4216-84C5-B203EEB954F7}" type="sibTrans" cxnId="{E66FE446-7337-4BEF-9F60-91D5DCD3B208}">
      <dgm:prSet/>
      <dgm:spPr/>
      <dgm:t>
        <a:bodyPr/>
        <a:lstStyle/>
        <a:p>
          <a:endParaRPr lang="en-AU" sz="2800" b="1"/>
        </a:p>
      </dgm:t>
    </dgm:pt>
    <dgm:pt modelId="{98F22266-870F-4A89-966C-FFE9DCB451F2}">
      <dgm:prSet phldrT="[Text]" custT="1"/>
      <dgm:spPr/>
      <dgm:t>
        <a:bodyPr/>
        <a:lstStyle/>
        <a:p>
          <a:r>
            <a:rPr lang="en-AU" sz="1050" b="1" dirty="0">
              <a:solidFill>
                <a:schemeClr val="tx1"/>
              </a:solidFill>
            </a:rPr>
            <a:t>March 2017</a:t>
          </a:r>
        </a:p>
        <a:p>
          <a:r>
            <a:rPr lang="en-AU" sz="1050" b="1" dirty="0"/>
            <a:t> Development application lodged</a:t>
          </a:r>
        </a:p>
      </dgm:t>
    </dgm:pt>
    <dgm:pt modelId="{71EDF0A3-5892-4FA5-9CCB-6C6385D81B08}" type="parTrans" cxnId="{1A68794A-2E13-4EC5-90B5-5D2598459A11}">
      <dgm:prSet/>
      <dgm:spPr/>
      <dgm:t>
        <a:bodyPr/>
        <a:lstStyle/>
        <a:p>
          <a:endParaRPr lang="en-AU" sz="2800" b="1"/>
        </a:p>
      </dgm:t>
    </dgm:pt>
    <dgm:pt modelId="{50B9E6B9-CA8C-4177-92FD-D2FF8B6E0AB4}" type="sibTrans" cxnId="{1A68794A-2E13-4EC5-90B5-5D2598459A11}">
      <dgm:prSet/>
      <dgm:spPr/>
      <dgm:t>
        <a:bodyPr/>
        <a:lstStyle/>
        <a:p>
          <a:endParaRPr lang="en-AU" sz="2800" b="1"/>
        </a:p>
      </dgm:t>
    </dgm:pt>
    <dgm:pt modelId="{EF4C1D7E-162B-4E13-AC39-1DEA3CE1B76D}">
      <dgm:prSet custT="1"/>
      <dgm:spPr/>
      <dgm:t>
        <a:bodyPr/>
        <a:lstStyle/>
        <a:p>
          <a:r>
            <a:rPr lang="en-AU" sz="1050" b="1" dirty="0">
              <a:solidFill>
                <a:schemeClr val="tx1"/>
              </a:solidFill>
            </a:rPr>
            <a:t>December 2018 </a:t>
          </a:r>
        </a:p>
        <a:p>
          <a:r>
            <a:rPr lang="en-AU" sz="1050" b="1" dirty="0"/>
            <a:t>DP&amp;E Issue PAR</a:t>
          </a:r>
        </a:p>
        <a:p>
          <a:endParaRPr lang="en-AU" sz="1050" b="1" dirty="0"/>
        </a:p>
        <a:p>
          <a:r>
            <a:rPr lang="en-AU" sz="1050" b="1" dirty="0"/>
            <a:t>IPC Referral</a:t>
          </a:r>
        </a:p>
      </dgm:t>
    </dgm:pt>
    <dgm:pt modelId="{B6E3156A-5D3F-41DB-8EF3-7B1B3A23864A}" type="parTrans" cxnId="{02CE4271-C539-40D3-9C54-E25D61D7537C}">
      <dgm:prSet/>
      <dgm:spPr/>
      <dgm:t>
        <a:bodyPr/>
        <a:lstStyle/>
        <a:p>
          <a:endParaRPr lang="en-AU" sz="2800" b="1"/>
        </a:p>
      </dgm:t>
    </dgm:pt>
    <dgm:pt modelId="{C1E2446E-EC7D-4D9C-9050-DECA66E23D78}" type="sibTrans" cxnId="{02CE4271-C539-40D3-9C54-E25D61D7537C}">
      <dgm:prSet/>
      <dgm:spPr/>
      <dgm:t>
        <a:bodyPr/>
        <a:lstStyle/>
        <a:p>
          <a:endParaRPr lang="en-AU" sz="2800" b="1"/>
        </a:p>
      </dgm:t>
    </dgm:pt>
    <dgm:pt modelId="{66259BA1-F3BC-4BF5-905D-E69D208A8FE5}">
      <dgm:prSet custT="1"/>
      <dgm:spPr/>
      <dgm:t>
        <a:bodyPr/>
        <a:lstStyle/>
        <a:p>
          <a:r>
            <a:rPr lang="en-AU" sz="1050" b="1" dirty="0">
              <a:solidFill>
                <a:schemeClr val="tx1"/>
              </a:solidFill>
            </a:rPr>
            <a:t>1956</a:t>
          </a:r>
        </a:p>
        <a:p>
          <a:r>
            <a:rPr lang="en-AU" sz="1050" b="1" dirty="0"/>
            <a:t> Exploration Leases Awarded</a:t>
          </a:r>
        </a:p>
      </dgm:t>
    </dgm:pt>
    <dgm:pt modelId="{7614E773-EA0E-4A37-8934-0D3AF11F7DD3}" type="parTrans" cxnId="{CC7ED795-EDD4-45FF-980B-74A85D0FCA8C}">
      <dgm:prSet/>
      <dgm:spPr/>
      <dgm:t>
        <a:bodyPr/>
        <a:lstStyle/>
        <a:p>
          <a:endParaRPr lang="en-AU"/>
        </a:p>
      </dgm:t>
    </dgm:pt>
    <dgm:pt modelId="{2D8B7E64-5E9D-4E1E-A4E8-B32263F48E61}" type="sibTrans" cxnId="{CC7ED795-EDD4-45FF-980B-74A85D0FCA8C}">
      <dgm:prSet/>
      <dgm:spPr/>
      <dgm:t>
        <a:bodyPr/>
        <a:lstStyle/>
        <a:p>
          <a:endParaRPr lang="en-AU"/>
        </a:p>
      </dgm:t>
    </dgm:pt>
    <dgm:pt modelId="{89D9C096-DA20-4689-B4B4-D579F81D62EE}" type="pres">
      <dgm:prSet presAssocID="{AAAFBC3A-51D7-4E3C-A158-99455CA06510}" presName="CompostProcess" presStyleCnt="0">
        <dgm:presLayoutVars>
          <dgm:dir/>
          <dgm:resizeHandles val="exact"/>
        </dgm:presLayoutVars>
      </dgm:prSet>
      <dgm:spPr/>
    </dgm:pt>
    <dgm:pt modelId="{C282BBB5-5686-4EF6-BBB0-1ADDAF3A3992}" type="pres">
      <dgm:prSet presAssocID="{AAAFBC3A-51D7-4E3C-A158-99455CA06510}" presName="arrow" presStyleLbl="bgShp" presStyleIdx="0" presStyleCnt="1"/>
      <dgm:spPr/>
    </dgm:pt>
    <dgm:pt modelId="{930FCBA3-3728-42EC-9210-E05D9299FF2A}" type="pres">
      <dgm:prSet presAssocID="{AAAFBC3A-51D7-4E3C-A158-99455CA06510}" presName="linearProcess" presStyleCnt="0"/>
      <dgm:spPr/>
    </dgm:pt>
    <dgm:pt modelId="{98A6ECC3-3F48-4E27-B38D-DEDFAC8AC9A9}" type="pres">
      <dgm:prSet presAssocID="{66259BA1-F3BC-4BF5-905D-E69D208A8FE5}" presName="textNode" presStyleLbl="node1" presStyleIdx="0" presStyleCnt="7">
        <dgm:presLayoutVars>
          <dgm:bulletEnabled val="1"/>
        </dgm:presLayoutVars>
      </dgm:prSet>
      <dgm:spPr/>
    </dgm:pt>
    <dgm:pt modelId="{6C097DEC-A89C-4A09-92B5-F2E0B6FF42B0}" type="pres">
      <dgm:prSet presAssocID="{2D8B7E64-5E9D-4E1E-A4E8-B32263F48E61}" presName="sibTrans" presStyleCnt="0"/>
      <dgm:spPr/>
    </dgm:pt>
    <dgm:pt modelId="{CCF1FB89-6C7B-4256-84EB-C3359D728915}" type="pres">
      <dgm:prSet presAssocID="{EC925674-0F4B-4F3B-8C75-92A2F161A837}" presName="textNode" presStyleLbl="node1" presStyleIdx="1" presStyleCnt="7">
        <dgm:presLayoutVars>
          <dgm:bulletEnabled val="1"/>
        </dgm:presLayoutVars>
      </dgm:prSet>
      <dgm:spPr/>
    </dgm:pt>
    <dgm:pt modelId="{C3C90E6D-BB26-4C5D-9E05-A307CEBC0AC3}" type="pres">
      <dgm:prSet presAssocID="{80B52CA9-B0FB-408F-8FD6-14FADCDA4AFA}" presName="sibTrans" presStyleCnt="0"/>
      <dgm:spPr/>
    </dgm:pt>
    <dgm:pt modelId="{8CC4EDF1-BCB8-406A-8BE2-15EEDF3EBE3D}" type="pres">
      <dgm:prSet presAssocID="{4D8E30BA-0D14-4F78-8597-35158835F335}" presName="textNode" presStyleLbl="node1" presStyleIdx="2" presStyleCnt="7">
        <dgm:presLayoutVars>
          <dgm:bulletEnabled val="1"/>
        </dgm:presLayoutVars>
      </dgm:prSet>
      <dgm:spPr/>
    </dgm:pt>
    <dgm:pt modelId="{A19CD9AC-C103-43F2-B82A-235E0A29E422}" type="pres">
      <dgm:prSet presAssocID="{9C9EEB06-0F87-4FF0-B00D-C8E15CAB00C3}" presName="sibTrans" presStyleCnt="0"/>
      <dgm:spPr/>
    </dgm:pt>
    <dgm:pt modelId="{73AF15C2-0714-4760-A1AB-9CFCCBFD567E}" type="pres">
      <dgm:prSet presAssocID="{F8426BAB-4747-4D7D-B76A-79B42CC2A0FB}" presName="textNode" presStyleLbl="node1" presStyleIdx="3" presStyleCnt="7">
        <dgm:presLayoutVars>
          <dgm:bulletEnabled val="1"/>
        </dgm:presLayoutVars>
      </dgm:prSet>
      <dgm:spPr/>
    </dgm:pt>
    <dgm:pt modelId="{3EA5C71C-BCA2-4579-AAEE-1C127BEF9385}" type="pres">
      <dgm:prSet presAssocID="{23D197DB-1D52-4D11-B245-B036B9F67E55}" presName="sibTrans" presStyleCnt="0"/>
      <dgm:spPr/>
    </dgm:pt>
    <dgm:pt modelId="{4C9F2CB1-0FFE-4CC7-8236-69EBA73169BA}" type="pres">
      <dgm:prSet presAssocID="{D3148CC4-80DD-4A06-8C54-4262D18560B9}" presName="textNode" presStyleLbl="node1" presStyleIdx="4" presStyleCnt="7">
        <dgm:presLayoutVars>
          <dgm:bulletEnabled val="1"/>
        </dgm:presLayoutVars>
      </dgm:prSet>
      <dgm:spPr/>
    </dgm:pt>
    <dgm:pt modelId="{0131B9BC-0AEA-4F00-8825-5C082D01D06B}" type="pres">
      <dgm:prSet presAssocID="{01939269-FB6E-4216-84C5-B203EEB954F7}" presName="sibTrans" presStyleCnt="0"/>
      <dgm:spPr/>
    </dgm:pt>
    <dgm:pt modelId="{BFD201D5-B0F6-469F-B86E-1E25E47D9358}" type="pres">
      <dgm:prSet presAssocID="{98F22266-870F-4A89-966C-FFE9DCB451F2}" presName="textNode" presStyleLbl="node1" presStyleIdx="5" presStyleCnt="7">
        <dgm:presLayoutVars>
          <dgm:bulletEnabled val="1"/>
        </dgm:presLayoutVars>
      </dgm:prSet>
      <dgm:spPr/>
    </dgm:pt>
    <dgm:pt modelId="{0296D3F7-076D-4413-907D-2D74A2B73A0B}" type="pres">
      <dgm:prSet presAssocID="{50B9E6B9-CA8C-4177-92FD-D2FF8B6E0AB4}" presName="sibTrans" presStyleCnt="0"/>
      <dgm:spPr/>
    </dgm:pt>
    <dgm:pt modelId="{A2144533-5C9D-4A58-B17A-C74392005637}" type="pres">
      <dgm:prSet presAssocID="{EF4C1D7E-162B-4E13-AC39-1DEA3CE1B76D}" presName="textNode" presStyleLbl="node1" presStyleIdx="6" presStyleCnt="7">
        <dgm:presLayoutVars>
          <dgm:bulletEnabled val="1"/>
        </dgm:presLayoutVars>
      </dgm:prSet>
      <dgm:spPr/>
    </dgm:pt>
  </dgm:ptLst>
  <dgm:cxnLst>
    <dgm:cxn modelId="{61269E08-342C-439A-81DE-76E58EBC6157}" type="presOf" srcId="{EF4C1D7E-162B-4E13-AC39-1DEA3CE1B76D}" destId="{A2144533-5C9D-4A58-B17A-C74392005637}" srcOrd="0" destOrd="0" presId="urn:microsoft.com/office/officeart/2005/8/layout/hProcess9"/>
    <dgm:cxn modelId="{BC26E618-C19C-42CD-8E85-DD9D791A0DEF}" srcId="{AAAFBC3A-51D7-4E3C-A158-99455CA06510}" destId="{4D8E30BA-0D14-4F78-8597-35158835F335}" srcOrd="2" destOrd="0" parTransId="{39F66BB1-A02A-4CE4-B8DE-BF3EF8E87506}" sibTransId="{9C9EEB06-0F87-4FF0-B00D-C8E15CAB00C3}"/>
    <dgm:cxn modelId="{A4A8981A-7D75-40EA-BD73-E8EB64D3CD4B}" type="presOf" srcId="{98F22266-870F-4A89-966C-FFE9DCB451F2}" destId="{BFD201D5-B0F6-469F-B86E-1E25E47D9358}" srcOrd="0" destOrd="0" presId="urn:microsoft.com/office/officeart/2005/8/layout/hProcess9"/>
    <dgm:cxn modelId="{EDB17E2E-EF5A-487A-9CA8-E3859DFB6E8C}" type="presOf" srcId="{66259BA1-F3BC-4BF5-905D-E69D208A8FE5}" destId="{98A6ECC3-3F48-4E27-B38D-DEDFAC8AC9A9}" srcOrd="0" destOrd="0" presId="urn:microsoft.com/office/officeart/2005/8/layout/hProcess9"/>
    <dgm:cxn modelId="{BAC4175C-45A4-436F-B97C-FD8638ED2AAB}" srcId="{AAAFBC3A-51D7-4E3C-A158-99455CA06510}" destId="{F8426BAB-4747-4D7D-B76A-79B42CC2A0FB}" srcOrd="3" destOrd="0" parTransId="{9DC02E39-482C-407E-BE03-102977235B46}" sibTransId="{23D197DB-1D52-4D11-B245-B036B9F67E55}"/>
    <dgm:cxn modelId="{E66FE446-7337-4BEF-9F60-91D5DCD3B208}" srcId="{AAAFBC3A-51D7-4E3C-A158-99455CA06510}" destId="{D3148CC4-80DD-4A06-8C54-4262D18560B9}" srcOrd="4" destOrd="0" parTransId="{DA3D258B-6668-4440-85B3-A2C1A6C6DE76}" sibTransId="{01939269-FB6E-4216-84C5-B203EEB954F7}"/>
    <dgm:cxn modelId="{47390869-36A6-4EC4-BC4A-5B57D2308C96}" type="presOf" srcId="{EC925674-0F4B-4F3B-8C75-92A2F161A837}" destId="{CCF1FB89-6C7B-4256-84EB-C3359D728915}" srcOrd="0" destOrd="0" presId="urn:microsoft.com/office/officeart/2005/8/layout/hProcess9"/>
    <dgm:cxn modelId="{1A68794A-2E13-4EC5-90B5-5D2598459A11}" srcId="{AAAFBC3A-51D7-4E3C-A158-99455CA06510}" destId="{98F22266-870F-4A89-966C-FFE9DCB451F2}" srcOrd="5" destOrd="0" parTransId="{71EDF0A3-5892-4FA5-9CCB-6C6385D81B08}" sibTransId="{50B9E6B9-CA8C-4177-92FD-D2FF8B6E0AB4}"/>
    <dgm:cxn modelId="{3E845A6B-F7F3-4BBA-AB16-CF797CEBD40F}" type="presOf" srcId="{4D8E30BA-0D14-4F78-8597-35158835F335}" destId="{8CC4EDF1-BCB8-406A-8BE2-15EEDF3EBE3D}" srcOrd="0" destOrd="0" presId="urn:microsoft.com/office/officeart/2005/8/layout/hProcess9"/>
    <dgm:cxn modelId="{02CE4271-C539-40D3-9C54-E25D61D7537C}" srcId="{AAAFBC3A-51D7-4E3C-A158-99455CA06510}" destId="{EF4C1D7E-162B-4E13-AC39-1DEA3CE1B76D}" srcOrd="6" destOrd="0" parTransId="{B6E3156A-5D3F-41DB-8EF3-7B1B3A23864A}" sibTransId="{C1E2446E-EC7D-4D9C-9050-DECA66E23D78}"/>
    <dgm:cxn modelId="{8041097B-41C6-4B20-A7C7-821A4E006796}" type="presOf" srcId="{F8426BAB-4747-4D7D-B76A-79B42CC2A0FB}" destId="{73AF15C2-0714-4760-A1AB-9CFCCBFD567E}" srcOrd="0" destOrd="0" presId="urn:microsoft.com/office/officeart/2005/8/layout/hProcess9"/>
    <dgm:cxn modelId="{CC7ED795-EDD4-45FF-980B-74A85D0FCA8C}" srcId="{AAAFBC3A-51D7-4E3C-A158-99455CA06510}" destId="{66259BA1-F3BC-4BF5-905D-E69D208A8FE5}" srcOrd="0" destOrd="0" parTransId="{7614E773-EA0E-4A37-8934-0D3AF11F7DD3}" sibTransId="{2D8B7E64-5E9D-4E1E-A4E8-B32263F48E61}"/>
    <dgm:cxn modelId="{F06B4BA4-AC46-40A8-9C32-2AFEA017D7EE}" type="presOf" srcId="{AAAFBC3A-51D7-4E3C-A158-99455CA06510}" destId="{89D9C096-DA20-4689-B4B4-D579F81D62EE}" srcOrd="0" destOrd="0" presId="urn:microsoft.com/office/officeart/2005/8/layout/hProcess9"/>
    <dgm:cxn modelId="{9FD060B6-55D7-4F6B-970B-ADA772C46864}" srcId="{AAAFBC3A-51D7-4E3C-A158-99455CA06510}" destId="{EC925674-0F4B-4F3B-8C75-92A2F161A837}" srcOrd="1" destOrd="0" parTransId="{925AD74E-EA4F-4BF3-AFC8-B277C56A041F}" sibTransId="{80B52CA9-B0FB-408F-8FD6-14FADCDA4AFA}"/>
    <dgm:cxn modelId="{15255DBD-B3B7-4971-97D4-032E26599E2C}" type="presOf" srcId="{D3148CC4-80DD-4A06-8C54-4262D18560B9}" destId="{4C9F2CB1-0FFE-4CC7-8236-69EBA73169BA}" srcOrd="0" destOrd="0" presId="urn:microsoft.com/office/officeart/2005/8/layout/hProcess9"/>
    <dgm:cxn modelId="{772A3A3D-2BDC-4C3B-AB18-94BF6450A8D6}" type="presParOf" srcId="{89D9C096-DA20-4689-B4B4-D579F81D62EE}" destId="{C282BBB5-5686-4EF6-BBB0-1ADDAF3A3992}" srcOrd="0" destOrd="0" presId="urn:microsoft.com/office/officeart/2005/8/layout/hProcess9"/>
    <dgm:cxn modelId="{CCE98F02-908C-497B-BEFD-ABE3A3124181}" type="presParOf" srcId="{89D9C096-DA20-4689-B4B4-D579F81D62EE}" destId="{930FCBA3-3728-42EC-9210-E05D9299FF2A}" srcOrd="1" destOrd="0" presId="urn:microsoft.com/office/officeart/2005/8/layout/hProcess9"/>
    <dgm:cxn modelId="{E8B4332D-D018-4A93-8BA7-00AA940D3AAF}" type="presParOf" srcId="{930FCBA3-3728-42EC-9210-E05D9299FF2A}" destId="{98A6ECC3-3F48-4E27-B38D-DEDFAC8AC9A9}" srcOrd="0" destOrd="0" presId="urn:microsoft.com/office/officeart/2005/8/layout/hProcess9"/>
    <dgm:cxn modelId="{DE59078B-FAE8-4693-8C1B-35F24FF3523B}" type="presParOf" srcId="{930FCBA3-3728-42EC-9210-E05D9299FF2A}" destId="{6C097DEC-A89C-4A09-92B5-F2E0B6FF42B0}" srcOrd="1" destOrd="0" presId="urn:microsoft.com/office/officeart/2005/8/layout/hProcess9"/>
    <dgm:cxn modelId="{1FB8DC09-F779-4C63-8701-729D6D06D658}" type="presParOf" srcId="{930FCBA3-3728-42EC-9210-E05D9299FF2A}" destId="{CCF1FB89-6C7B-4256-84EB-C3359D728915}" srcOrd="2" destOrd="0" presId="urn:microsoft.com/office/officeart/2005/8/layout/hProcess9"/>
    <dgm:cxn modelId="{1428A33E-1470-48EF-B806-4AF5E9BDDE91}" type="presParOf" srcId="{930FCBA3-3728-42EC-9210-E05D9299FF2A}" destId="{C3C90E6D-BB26-4C5D-9E05-A307CEBC0AC3}" srcOrd="3" destOrd="0" presId="urn:microsoft.com/office/officeart/2005/8/layout/hProcess9"/>
    <dgm:cxn modelId="{E0D550EF-FAD8-4BCF-BE2A-089AD56259F7}" type="presParOf" srcId="{930FCBA3-3728-42EC-9210-E05D9299FF2A}" destId="{8CC4EDF1-BCB8-406A-8BE2-15EEDF3EBE3D}" srcOrd="4" destOrd="0" presId="urn:microsoft.com/office/officeart/2005/8/layout/hProcess9"/>
    <dgm:cxn modelId="{472802F6-0C58-45F8-8953-5E5C65B88F49}" type="presParOf" srcId="{930FCBA3-3728-42EC-9210-E05D9299FF2A}" destId="{A19CD9AC-C103-43F2-B82A-235E0A29E422}" srcOrd="5" destOrd="0" presId="urn:microsoft.com/office/officeart/2005/8/layout/hProcess9"/>
    <dgm:cxn modelId="{221BCF54-16A0-476D-A71C-9F6B54E63B6F}" type="presParOf" srcId="{930FCBA3-3728-42EC-9210-E05D9299FF2A}" destId="{73AF15C2-0714-4760-A1AB-9CFCCBFD567E}" srcOrd="6" destOrd="0" presId="urn:microsoft.com/office/officeart/2005/8/layout/hProcess9"/>
    <dgm:cxn modelId="{F9047D64-2D2B-407A-8973-BBAF4B07C244}" type="presParOf" srcId="{930FCBA3-3728-42EC-9210-E05D9299FF2A}" destId="{3EA5C71C-BCA2-4579-AAEE-1C127BEF9385}" srcOrd="7" destOrd="0" presId="urn:microsoft.com/office/officeart/2005/8/layout/hProcess9"/>
    <dgm:cxn modelId="{CAA6C835-9297-4727-87A8-6CC986D77A2E}" type="presParOf" srcId="{930FCBA3-3728-42EC-9210-E05D9299FF2A}" destId="{4C9F2CB1-0FFE-4CC7-8236-69EBA73169BA}" srcOrd="8" destOrd="0" presId="urn:microsoft.com/office/officeart/2005/8/layout/hProcess9"/>
    <dgm:cxn modelId="{CBC2213B-01F8-4CBE-AC96-C3AE3AC852AF}" type="presParOf" srcId="{930FCBA3-3728-42EC-9210-E05D9299FF2A}" destId="{0131B9BC-0AEA-4F00-8825-5C082D01D06B}" srcOrd="9" destOrd="0" presId="urn:microsoft.com/office/officeart/2005/8/layout/hProcess9"/>
    <dgm:cxn modelId="{E20BFF2B-D006-4997-8B01-78620A17C4DA}" type="presParOf" srcId="{930FCBA3-3728-42EC-9210-E05D9299FF2A}" destId="{BFD201D5-B0F6-469F-B86E-1E25E47D9358}" srcOrd="10" destOrd="0" presId="urn:microsoft.com/office/officeart/2005/8/layout/hProcess9"/>
    <dgm:cxn modelId="{953B12A5-BDCB-440D-86B4-BCAA01E46D3C}" type="presParOf" srcId="{930FCBA3-3728-42EC-9210-E05D9299FF2A}" destId="{0296D3F7-076D-4413-907D-2D74A2B73A0B}" srcOrd="11" destOrd="0" presId="urn:microsoft.com/office/officeart/2005/8/layout/hProcess9"/>
    <dgm:cxn modelId="{1A7D0935-1CD1-4D3F-9F85-C6ADAD9F5029}" type="presParOf" srcId="{930FCBA3-3728-42EC-9210-E05D9299FF2A}" destId="{A2144533-5C9D-4A58-B17A-C74392005637}"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2BBB5-5686-4EF6-BBB0-1ADDAF3A3992}">
      <dsp:nvSpPr>
        <dsp:cNvPr id="0" name=""/>
        <dsp:cNvSpPr/>
      </dsp:nvSpPr>
      <dsp:spPr>
        <a:xfrm>
          <a:off x="625245" y="0"/>
          <a:ext cx="7086115" cy="337063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6ECC3-3F48-4E27-B38D-DEDFAC8AC9A9}">
      <dsp:nvSpPr>
        <dsp:cNvPr id="0" name=""/>
        <dsp:cNvSpPr/>
      </dsp:nvSpPr>
      <dsp:spPr>
        <a:xfrm>
          <a:off x="162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1956</a:t>
          </a:r>
        </a:p>
        <a:p>
          <a:pPr marL="0" lvl="0" indent="0" algn="ctr" defTabSz="466725">
            <a:lnSpc>
              <a:spcPct val="90000"/>
            </a:lnSpc>
            <a:spcBef>
              <a:spcPct val="0"/>
            </a:spcBef>
            <a:spcAft>
              <a:spcPct val="35000"/>
            </a:spcAft>
            <a:buNone/>
          </a:pPr>
          <a:r>
            <a:rPr lang="en-AU" sz="1050" b="1" kern="1200" dirty="0"/>
            <a:t> Exploration Leases Awarded</a:t>
          </a:r>
        </a:p>
      </dsp:txBody>
      <dsp:txXfrm>
        <a:off x="52478" y="1062039"/>
        <a:ext cx="939968" cy="1246553"/>
      </dsp:txXfrm>
    </dsp:sp>
    <dsp:sp modelId="{CCF1FB89-6C7B-4256-84EB-C3359D728915}">
      <dsp:nvSpPr>
        <dsp:cNvPr id="0" name=""/>
        <dsp:cNvSpPr/>
      </dsp:nvSpPr>
      <dsp:spPr>
        <a:xfrm>
          <a:off x="121690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1985</a:t>
          </a:r>
        </a:p>
        <a:p>
          <a:pPr marL="0" lvl="0" indent="0" algn="ctr" defTabSz="466725">
            <a:lnSpc>
              <a:spcPct val="90000"/>
            </a:lnSpc>
            <a:spcBef>
              <a:spcPct val="0"/>
            </a:spcBef>
            <a:spcAft>
              <a:spcPct val="35000"/>
            </a:spcAft>
            <a:buNone/>
          </a:pPr>
          <a:r>
            <a:rPr lang="en-AU" sz="1050" b="1" kern="1200" dirty="0"/>
            <a:t> Exploration Licences consolidated into current title</a:t>
          </a:r>
        </a:p>
      </dsp:txBody>
      <dsp:txXfrm>
        <a:off x="1267758" y="1062039"/>
        <a:ext cx="939968" cy="1246553"/>
      </dsp:txXfrm>
    </dsp:sp>
    <dsp:sp modelId="{8CC4EDF1-BCB8-406A-8BE2-15EEDF3EBE3D}">
      <dsp:nvSpPr>
        <dsp:cNvPr id="0" name=""/>
        <dsp:cNvSpPr/>
      </dsp:nvSpPr>
      <dsp:spPr>
        <a:xfrm>
          <a:off x="243218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2010</a:t>
          </a:r>
        </a:p>
        <a:p>
          <a:pPr marL="0" lvl="0" indent="0" algn="ctr" defTabSz="466725">
            <a:lnSpc>
              <a:spcPct val="90000"/>
            </a:lnSpc>
            <a:spcBef>
              <a:spcPct val="0"/>
            </a:spcBef>
            <a:spcAft>
              <a:spcPct val="35000"/>
            </a:spcAft>
            <a:buNone/>
          </a:pPr>
          <a:r>
            <a:rPr lang="en-AU" sz="1050" b="1" kern="1200" dirty="0"/>
            <a:t> Hume Coal acquires the Exploration Lease</a:t>
          </a:r>
        </a:p>
      </dsp:txBody>
      <dsp:txXfrm>
        <a:off x="2483038" y="1062039"/>
        <a:ext cx="939968" cy="1246553"/>
      </dsp:txXfrm>
    </dsp:sp>
    <dsp:sp modelId="{73AF15C2-0714-4760-A1AB-9CFCCBFD567E}">
      <dsp:nvSpPr>
        <dsp:cNvPr id="0" name=""/>
        <dsp:cNvSpPr/>
      </dsp:nvSpPr>
      <dsp:spPr>
        <a:xfrm>
          <a:off x="364746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2011</a:t>
          </a:r>
        </a:p>
        <a:p>
          <a:pPr marL="0" lvl="0" indent="0" algn="ctr" defTabSz="466725">
            <a:lnSpc>
              <a:spcPct val="90000"/>
            </a:lnSpc>
            <a:spcBef>
              <a:spcPct val="0"/>
            </a:spcBef>
            <a:spcAft>
              <a:spcPct val="35000"/>
            </a:spcAft>
            <a:buNone/>
          </a:pPr>
          <a:r>
            <a:rPr lang="en-AU" sz="1050" b="1" kern="1200" dirty="0"/>
            <a:t> Exploration &amp; Environmental baseline studies commence</a:t>
          </a:r>
        </a:p>
      </dsp:txBody>
      <dsp:txXfrm>
        <a:off x="3698318" y="1062039"/>
        <a:ext cx="939968" cy="1246553"/>
      </dsp:txXfrm>
    </dsp:sp>
    <dsp:sp modelId="{4C9F2CB1-0FFE-4CC7-8236-69EBA73169BA}">
      <dsp:nvSpPr>
        <dsp:cNvPr id="0" name=""/>
        <dsp:cNvSpPr/>
      </dsp:nvSpPr>
      <dsp:spPr>
        <a:xfrm>
          <a:off x="486274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2015</a:t>
          </a:r>
        </a:p>
        <a:p>
          <a:pPr marL="0" lvl="0" indent="0" algn="ctr" defTabSz="466725">
            <a:lnSpc>
              <a:spcPct val="90000"/>
            </a:lnSpc>
            <a:spcBef>
              <a:spcPct val="0"/>
            </a:spcBef>
            <a:spcAft>
              <a:spcPct val="35000"/>
            </a:spcAft>
            <a:buNone/>
          </a:pPr>
          <a:r>
            <a:rPr lang="en-AU" sz="1050" b="1" kern="1200" dirty="0"/>
            <a:t> PEA lodged with DP&amp;E</a:t>
          </a:r>
        </a:p>
      </dsp:txBody>
      <dsp:txXfrm>
        <a:off x="4913598" y="1062039"/>
        <a:ext cx="939968" cy="1246553"/>
      </dsp:txXfrm>
    </dsp:sp>
    <dsp:sp modelId="{BFD201D5-B0F6-469F-B86E-1E25E47D9358}">
      <dsp:nvSpPr>
        <dsp:cNvPr id="0" name=""/>
        <dsp:cNvSpPr/>
      </dsp:nvSpPr>
      <dsp:spPr>
        <a:xfrm>
          <a:off x="6078028"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March 2017</a:t>
          </a:r>
        </a:p>
        <a:p>
          <a:pPr marL="0" lvl="0" indent="0" algn="ctr" defTabSz="466725">
            <a:lnSpc>
              <a:spcPct val="90000"/>
            </a:lnSpc>
            <a:spcBef>
              <a:spcPct val="0"/>
            </a:spcBef>
            <a:spcAft>
              <a:spcPct val="35000"/>
            </a:spcAft>
            <a:buNone/>
          </a:pPr>
          <a:r>
            <a:rPr lang="en-AU" sz="1050" b="1" kern="1200" dirty="0"/>
            <a:t> Development application lodged</a:t>
          </a:r>
        </a:p>
      </dsp:txBody>
      <dsp:txXfrm>
        <a:off x="6128878" y="1062039"/>
        <a:ext cx="939968" cy="1246553"/>
      </dsp:txXfrm>
    </dsp:sp>
    <dsp:sp modelId="{A2144533-5C9D-4A58-B17A-C74392005637}">
      <dsp:nvSpPr>
        <dsp:cNvPr id="0" name=""/>
        <dsp:cNvSpPr/>
      </dsp:nvSpPr>
      <dsp:spPr>
        <a:xfrm>
          <a:off x="7293309" y="1011189"/>
          <a:ext cx="1041668" cy="1348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solidFill>
                <a:schemeClr val="tx1"/>
              </a:solidFill>
            </a:rPr>
            <a:t>December 2018 </a:t>
          </a:r>
        </a:p>
        <a:p>
          <a:pPr marL="0" lvl="0" indent="0" algn="ctr" defTabSz="466725">
            <a:lnSpc>
              <a:spcPct val="90000"/>
            </a:lnSpc>
            <a:spcBef>
              <a:spcPct val="0"/>
            </a:spcBef>
            <a:spcAft>
              <a:spcPct val="35000"/>
            </a:spcAft>
            <a:buNone/>
          </a:pPr>
          <a:r>
            <a:rPr lang="en-AU" sz="1050" b="1" kern="1200" dirty="0"/>
            <a:t>DP&amp;E Issue PAR</a:t>
          </a:r>
        </a:p>
        <a:p>
          <a:pPr marL="0" lvl="0" indent="0" algn="ctr" defTabSz="466725">
            <a:lnSpc>
              <a:spcPct val="90000"/>
            </a:lnSpc>
            <a:spcBef>
              <a:spcPct val="0"/>
            </a:spcBef>
            <a:spcAft>
              <a:spcPct val="35000"/>
            </a:spcAft>
            <a:buNone/>
          </a:pPr>
          <a:endParaRPr lang="en-AU" sz="1050" b="1" kern="1200" dirty="0"/>
        </a:p>
        <a:p>
          <a:pPr marL="0" lvl="0" indent="0" algn="ctr" defTabSz="466725">
            <a:lnSpc>
              <a:spcPct val="90000"/>
            </a:lnSpc>
            <a:spcBef>
              <a:spcPct val="0"/>
            </a:spcBef>
            <a:spcAft>
              <a:spcPct val="35000"/>
            </a:spcAft>
            <a:buNone/>
          </a:pPr>
          <a:r>
            <a:rPr lang="en-AU" sz="1050" b="1" kern="1200" dirty="0"/>
            <a:t>IPC Referral</a:t>
          </a:r>
        </a:p>
      </dsp:txBody>
      <dsp:txXfrm>
        <a:off x="7344159" y="1062039"/>
        <a:ext cx="939968" cy="12465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0.0197</cdr:x>
      <cdr:y>0.17685</cdr:y>
    </cdr:from>
    <cdr:to>
      <cdr:x>0.13848</cdr:x>
      <cdr:y>0.7648</cdr:y>
    </cdr:to>
    <cdr:sp macro="" textlink="">
      <cdr:nvSpPr>
        <cdr:cNvPr id="5" name="TextBox 1"/>
        <cdr:cNvSpPr txBox="1"/>
      </cdr:nvSpPr>
      <cdr:spPr>
        <a:xfrm xmlns:a="http://schemas.openxmlformats.org/drawingml/2006/main" rot="16200000">
          <a:off x="-935884" y="2055304"/>
          <a:ext cx="3180018" cy="982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600" b="1" dirty="0"/>
            <a:t>Total Groundwater Inflow</a:t>
          </a:r>
          <a:r>
            <a:rPr lang="en-AU" sz="1600" b="1" baseline="0" dirty="0"/>
            <a:t>  GL</a:t>
          </a:r>
          <a:endParaRPr lang="en-AU" sz="1600" b="1" dirty="0"/>
        </a:p>
      </cdr:txBody>
    </cdr:sp>
  </cdr:relSizeAnchor>
  <cdr:relSizeAnchor xmlns:cdr="http://schemas.openxmlformats.org/drawingml/2006/chartDrawing">
    <cdr:from>
      <cdr:x>0.3607</cdr:x>
      <cdr:y>0.88708</cdr:y>
    </cdr:from>
    <cdr:to>
      <cdr:x>0.69724</cdr:x>
      <cdr:y>0.98194</cdr:y>
    </cdr:to>
    <cdr:sp macro="" textlink="">
      <cdr:nvSpPr>
        <cdr:cNvPr id="6" name="TextBox 1"/>
        <cdr:cNvSpPr txBox="1"/>
      </cdr:nvSpPr>
      <cdr:spPr>
        <a:xfrm xmlns:a="http://schemas.openxmlformats.org/drawingml/2006/main">
          <a:off x="2983302" y="4797934"/>
          <a:ext cx="2783479" cy="5130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b="1" dirty="0"/>
            <a:t>Total Production (tonnes)</a:t>
          </a:r>
        </a:p>
      </cdr:txBody>
    </cdr:sp>
  </cdr:relSizeAnchor>
  <cdr:relSizeAnchor xmlns:cdr="http://schemas.openxmlformats.org/drawingml/2006/chartDrawing">
    <cdr:from>
      <cdr:x>0.79041</cdr:x>
      <cdr:y>0.31056</cdr:y>
    </cdr:from>
    <cdr:to>
      <cdr:x>0.90658</cdr:x>
      <cdr:y>0.40994</cdr:y>
    </cdr:to>
    <cdr:sp macro="" textlink="">
      <cdr:nvSpPr>
        <cdr:cNvPr id="4" name="TextBox 3"/>
        <cdr:cNvSpPr txBox="1"/>
      </cdr:nvSpPr>
      <cdr:spPr>
        <a:xfrm xmlns:a="http://schemas.openxmlformats.org/drawingml/2006/main">
          <a:off x="7355416" y="1889879"/>
          <a:ext cx="1081012" cy="604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Mini-wall</a:t>
          </a:r>
        </a:p>
      </cdr:txBody>
    </cdr:sp>
  </cdr:relSizeAnchor>
  <cdr:relSizeAnchor xmlns:cdr="http://schemas.openxmlformats.org/drawingml/2006/chartDrawing">
    <cdr:from>
      <cdr:x>0.50099</cdr:x>
      <cdr:y>0.7363</cdr:y>
    </cdr:from>
    <cdr:to>
      <cdr:x>0.61716</cdr:x>
      <cdr:y>0.83568</cdr:y>
    </cdr:to>
    <cdr:sp macro="" textlink="">
      <cdr:nvSpPr>
        <cdr:cNvPr id="7" name="TextBox 1"/>
        <cdr:cNvSpPr txBox="1"/>
      </cdr:nvSpPr>
      <cdr:spPr>
        <a:xfrm xmlns:a="http://schemas.openxmlformats.org/drawingml/2006/main">
          <a:off x="4662110" y="4480681"/>
          <a:ext cx="1081012" cy="604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t>Pine Feather</a:t>
          </a:r>
        </a:p>
      </cdr:txBody>
    </cdr:sp>
  </cdr:relSizeAnchor>
  <cdr:relSizeAnchor xmlns:cdr="http://schemas.openxmlformats.org/drawingml/2006/chartDrawing">
    <cdr:from>
      <cdr:x>0.64153</cdr:x>
      <cdr:y>0.66922</cdr:y>
    </cdr:from>
    <cdr:to>
      <cdr:x>0.75769</cdr:x>
      <cdr:y>0.7686</cdr:y>
    </cdr:to>
    <cdr:sp macro="" textlink="">
      <cdr:nvSpPr>
        <cdr:cNvPr id="8" name="TextBox 1"/>
        <cdr:cNvSpPr txBox="1"/>
      </cdr:nvSpPr>
      <cdr:spPr>
        <a:xfrm xmlns:a="http://schemas.openxmlformats.org/drawingml/2006/main">
          <a:off x="5969907" y="4072467"/>
          <a:ext cx="1081012" cy="604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t>First Workings</a:t>
          </a:r>
        </a:p>
      </cdr:txBody>
    </cdr:sp>
  </cdr:relSizeAnchor>
  <cdr:relSizeAnchor xmlns:cdr="http://schemas.openxmlformats.org/drawingml/2006/chartDrawing">
    <cdr:from>
      <cdr:x>0.61147</cdr:x>
      <cdr:y>0.55742</cdr:y>
    </cdr:from>
    <cdr:to>
      <cdr:x>0.72764</cdr:x>
      <cdr:y>0.6568</cdr:y>
    </cdr:to>
    <cdr:sp macro="" textlink="">
      <cdr:nvSpPr>
        <cdr:cNvPr id="9" name="TextBox 1"/>
        <cdr:cNvSpPr txBox="1"/>
      </cdr:nvSpPr>
      <cdr:spPr>
        <a:xfrm xmlns:a="http://schemas.openxmlformats.org/drawingml/2006/main">
          <a:off x="5690205" y="3392109"/>
          <a:ext cx="1081012" cy="604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dirty="0"/>
            <a:t>Clarence Pocket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49690" y="0"/>
            <a:ext cx="2946400" cy="496967"/>
          </a:xfrm>
          <a:prstGeom prst="rect">
            <a:avLst/>
          </a:prstGeom>
        </p:spPr>
        <p:txBody>
          <a:bodyPr vert="horz" lIns="91424" tIns="45712" rIns="91424" bIns="45712" rtlCol="0"/>
          <a:lstStyle>
            <a:lvl1pPr algn="r">
              <a:defRPr sz="1200"/>
            </a:lvl1pPr>
          </a:lstStyle>
          <a:p>
            <a:fld id="{877D09A7-A324-4F21-8BB9-790ECCFCD037}" type="datetimeFigureOut">
              <a:rPr lang="en-GB" smtClean="0"/>
              <a:t>25/02/2019</a:t>
            </a:fld>
            <a:endParaRPr lang="en-GB" dirty="0"/>
          </a:p>
        </p:txBody>
      </p:sp>
      <p:sp>
        <p:nvSpPr>
          <p:cNvPr id="4" name="Footer Placeholder 3"/>
          <p:cNvSpPr>
            <a:spLocks noGrp="1"/>
          </p:cNvSpPr>
          <p:nvPr>
            <p:ph type="ftr" sz="quarter" idx="2"/>
          </p:nvPr>
        </p:nvSpPr>
        <p:spPr>
          <a:xfrm>
            <a:off x="0" y="9429674"/>
            <a:ext cx="2946400" cy="496966"/>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0" y="9429674"/>
            <a:ext cx="2946400" cy="496966"/>
          </a:xfrm>
          <a:prstGeom prst="rect">
            <a:avLst/>
          </a:prstGeom>
        </p:spPr>
        <p:txBody>
          <a:bodyPr vert="horz" lIns="91424" tIns="45712" rIns="91424" bIns="45712" rtlCol="0" anchor="b"/>
          <a:lstStyle>
            <a:lvl1pPr algn="r">
              <a:defRPr sz="1200"/>
            </a:lvl1pPr>
          </a:lstStyle>
          <a:p>
            <a:fld id="{357BD4ED-A029-41C6-9ADA-965C77EF5AC2}" type="slidenum">
              <a:rPr lang="en-GB" smtClean="0"/>
              <a:t>‹#›</a:t>
            </a:fld>
            <a:endParaRPr lang="en-GB" dirty="0"/>
          </a:p>
        </p:txBody>
      </p:sp>
    </p:spTree>
    <p:extLst>
      <p:ext uri="{BB962C8B-B14F-4D97-AF65-F5344CB8AC3E}">
        <p14:creationId xmlns:p14="http://schemas.microsoft.com/office/powerpoint/2010/main" val="2678031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6411"/>
          </a:xfrm>
          <a:prstGeom prst="rect">
            <a:avLst/>
          </a:prstGeom>
        </p:spPr>
        <p:txBody>
          <a:bodyPr vert="horz" lIns="91424" tIns="45712" rIns="91424" bIns="45712" rtlCol="0"/>
          <a:lstStyle>
            <a:lvl1pPr algn="l">
              <a:defRPr sz="1200"/>
            </a:lvl1pPr>
          </a:lstStyle>
          <a:p>
            <a:endParaRPr lang="en-AU" dirty="0"/>
          </a:p>
        </p:txBody>
      </p:sp>
      <p:sp>
        <p:nvSpPr>
          <p:cNvPr id="3" name="Date Placeholder 2"/>
          <p:cNvSpPr>
            <a:spLocks noGrp="1"/>
          </p:cNvSpPr>
          <p:nvPr>
            <p:ph type="dt" idx="1"/>
          </p:nvPr>
        </p:nvSpPr>
        <p:spPr>
          <a:xfrm>
            <a:off x="3850447" y="2"/>
            <a:ext cx="2945659" cy="496411"/>
          </a:xfrm>
          <a:prstGeom prst="rect">
            <a:avLst/>
          </a:prstGeom>
        </p:spPr>
        <p:txBody>
          <a:bodyPr vert="horz" lIns="91424" tIns="45712" rIns="91424" bIns="45712" rtlCol="0"/>
          <a:lstStyle>
            <a:lvl1pPr algn="r">
              <a:defRPr sz="1200"/>
            </a:lvl1pPr>
          </a:lstStyle>
          <a:p>
            <a:fld id="{B62776B3-DC70-4F55-B5A1-9C767268B307}" type="datetimeFigureOut">
              <a:rPr lang="en-AU" smtClean="0"/>
              <a:t>25/02/2019</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en-AU" dirty="0"/>
          </a:p>
        </p:txBody>
      </p:sp>
      <p:sp>
        <p:nvSpPr>
          <p:cNvPr id="5" name="Notes Placeholder 4"/>
          <p:cNvSpPr>
            <a:spLocks noGrp="1"/>
          </p:cNvSpPr>
          <p:nvPr>
            <p:ph type="body" sz="quarter" idx="3"/>
          </p:nvPr>
        </p:nvSpPr>
        <p:spPr>
          <a:xfrm>
            <a:off x="679768" y="4715910"/>
            <a:ext cx="5438140" cy="4467701"/>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430093"/>
            <a:ext cx="2945659" cy="496411"/>
          </a:xfrm>
          <a:prstGeom prst="rect">
            <a:avLst/>
          </a:prstGeom>
        </p:spPr>
        <p:txBody>
          <a:bodyPr vert="horz" lIns="91424" tIns="45712" rIns="91424" bIns="45712"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7" y="9430093"/>
            <a:ext cx="2945659" cy="496411"/>
          </a:xfrm>
          <a:prstGeom prst="rect">
            <a:avLst/>
          </a:prstGeom>
        </p:spPr>
        <p:txBody>
          <a:bodyPr vert="horz" lIns="91424" tIns="45712" rIns="91424" bIns="45712" rtlCol="0" anchor="b"/>
          <a:lstStyle>
            <a:lvl1pPr algn="r">
              <a:defRPr sz="1200"/>
            </a:lvl1pPr>
          </a:lstStyle>
          <a:p>
            <a:fld id="{7C8AEFBC-F13B-4BCE-8AD8-B82810ADF29A}" type="slidenum">
              <a:rPr lang="en-AU" smtClean="0"/>
              <a:t>‹#›</a:t>
            </a:fld>
            <a:endParaRPr lang="en-AU" dirty="0"/>
          </a:p>
        </p:txBody>
      </p:sp>
    </p:spTree>
    <p:extLst>
      <p:ext uri="{BB962C8B-B14F-4D97-AF65-F5344CB8AC3E}">
        <p14:creationId xmlns:p14="http://schemas.microsoft.com/office/powerpoint/2010/main" val="249984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C8AEFBC-F13B-4BCE-8AD8-B82810ADF29A}" type="slidenum">
              <a:rPr lang="en-AU" smtClean="0"/>
              <a:t>1</a:t>
            </a:fld>
            <a:endParaRPr lang="en-AU" dirty="0"/>
          </a:p>
        </p:txBody>
      </p:sp>
    </p:spTree>
    <p:extLst>
      <p:ext uri="{BB962C8B-B14F-4D97-AF65-F5344CB8AC3E}">
        <p14:creationId xmlns:p14="http://schemas.microsoft.com/office/powerpoint/2010/main" val="26377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14</a:t>
            </a:fld>
            <a:endParaRPr lang="en-AU" dirty="0"/>
          </a:p>
        </p:txBody>
      </p:sp>
    </p:spTree>
    <p:extLst>
      <p:ext uri="{BB962C8B-B14F-4D97-AF65-F5344CB8AC3E}">
        <p14:creationId xmlns:p14="http://schemas.microsoft.com/office/powerpoint/2010/main" val="387046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15</a:t>
            </a:fld>
            <a:endParaRPr lang="en-AU" dirty="0"/>
          </a:p>
        </p:txBody>
      </p:sp>
    </p:spTree>
    <p:extLst>
      <p:ext uri="{BB962C8B-B14F-4D97-AF65-F5344CB8AC3E}">
        <p14:creationId xmlns:p14="http://schemas.microsoft.com/office/powerpoint/2010/main" val="3631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16</a:t>
            </a:fld>
            <a:endParaRPr lang="en-AU" dirty="0"/>
          </a:p>
        </p:txBody>
      </p:sp>
    </p:spTree>
    <p:extLst>
      <p:ext uri="{BB962C8B-B14F-4D97-AF65-F5344CB8AC3E}">
        <p14:creationId xmlns:p14="http://schemas.microsoft.com/office/powerpoint/2010/main" val="174576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17</a:t>
            </a:fld>
            <a:endParaRPr lang="en-AU" dirty="0"/>
          </a:p>
        </p:txBody>
      </p:sp>
    </p:spTree>
    <p:extLst>
      <p:ext uri="{BB962C8B-B14F-4D97-AF65-F5344CB8AC3E}">
        <p14:creationId xmlns:p14="http://schemas.microsoft.com/office/powerpoint/2010/main" val="347287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18</a:t>
            </a:fld>
            <a:endParaRPr lang="en-AU" dirty="0"/>
          </a:p>
        </p:txBody>
      </p:sp>
    </p:spTree>
    <p:extLst>
      <p:ext uri="{BB962C8B-B14F-4D97-AF65-F5344CB8AC3E}">
        <p14:creationId xmlns:p14="http://schemas.microsoft.com/office/powerpoint/2010/main" val="66518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24</a:t>
            </a:fld>
            <a:endParaRPr lang="en-AU" dirty="0"/>
          </a:p>
        </p:txBody>
      </p:sp>
    </p:spTree>
    <p:extLst>
      <p:ext uri="{BB962C8B-B14F-4D97-AF65-F5344CB8AC3E}">
        <p14:creationId xmlns:p14="http://schemas.microsoft.com/office/powerpoint/2010/main" val="393006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4</a:t>
            </a:fld>
            <a:endParaRPr lang="en-AU" dirty="0"/>
          </a:p>
        </p:txBody>
      </p:sp>
    </p:spTree>
    <p:extLst>
      <p:ext uri="{BB962C8B-B14F-4D97-AF65-F5344CB8AC3E}">
        <p14:creationId xmlns:p14="http://schemas.microsoft.com/office/powerpoint/2010/main" val="102309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5</a:t>
            </a:fld>
            <a:endParaRPr lang="en-AU" dirty="0"/>
          </a:p>
        </p:txBody>
      </p:sp>
    </p:spTree>
    <p:extLst>
      <p:ext uri="{BB962C8B-B14F-4D97-AF65-F5344CB8AC3E}">
        <p14:creationId xmlns:p14="http://schemas.microsoft.com/office/powerpoint/2010/main" val="53188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6</a:t>
            </a:fld>
            <a:endParaRPr lang="en-AU" dirty="0"/>
          </a:p>
        </p:txBody>
      </p:sp>
    </p:spTree>
    <p:extLst>
      <p:ext uri="{BB962C8B-B14F-4D97-AF65-F5344CB8AC3E}">
        <p14:creationId xmlns:p14="http://schemas.microsoft.com/office/powerpoint/2010/main" val="264984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7</a:t>
            </a:fld>
            <a:endParaRPr lang="en-AU" dirty="0"/>
          </a:p>
        </p:txBody>
      </p:sp>
    </p:spTree>
    <p:extLst>
      <p:ext uri="{BB962C8B-B14F-4D97-AF65-F5344CB8AC3E}">
        <p14:creationId xmlns:p14="http://schemas.microsoft.com/office/powerpoint/2010/main" val="342851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8</a:t>
            </a:fld>
            <a:endParaRPr lang="en-AU" dirty="0"/>
          </a:p>
        </p:txBody>
      </p:sp>
    </p:spTree>
    <p:extLst>
      <p:ext uri="{BB962C8B-B14F-4D97-AF65-F5344CB8AC3E}">
        <p14:creationId xmlns:p14="http://schemas.microsoft.com/office/powerpoint/2010/main" val="373190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AEFBC-F13B-4BCE-8AD8-B82810ADF29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58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10</a:t>
            </a:fld>
            <a:endParaRPr lang="en-AU" dirty="0"/>
          </a:p>
        </p:txBody>
      </p:sp>
    </p:spTree>
    <p:extLst>
      <p:ext uri="{BB962C8B-B14F-4D97-AF65-F5344CB8AC3E}">
        <p14:creationId xmlns:p14="http://schemas.microsoft.com/office/powerpoint/2010/main" val="377393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C8AEFBC-F13B-4BCE-8AD8-B82810ADF29A}" type="slidenum">
              <a:rPr lang="en-AU" smtClean="0"/>
              <a:t>11</a:t>
            </a:fld>
            <a:endParaRPr lang="en-AU" dirty="0"/>
          </a:p>
        </p:txBody>
      </p:sp>
    </p:spTree>
    <p:extLst>
      <p:ext uri="{BB962C8B-B14F-4D97-AF65-F5344CB8AC3E}">
        <p14:creationId xmlns:p14="http://schemas.microsoft.com/office/powerpoint/2010/main" val="384051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8" name="Title Placeholder 1"/>
          <p:cNvSpPr>
            <a:spLocks noGrp="1"/>
          </p:cNvSpPr>
          <p:nvPr>
            <p:ph type="title"/>
          </p:nvPr>
        </p:nvSpPr>
        <p:spPr>
          <a:xfrm>
            <a:off x="457200" y="1986626"/>
            <a:ext cx="8229600" cy="1143000"/>
          </a:xfrm>
          <a:prstGeom prst="rect">
            <a:avLst/>
          </a:prstGeom>
        </p:spPr>
        <p:txBody>
          <a:bodyPr vert="horz" lIns="91440" tIns="45720" rIns="91440" bIns="45720" rtlCol="0" anchor="ctr">
            <a:normAutofit/>
          </a:bodyPr>
          <a:lstStyle>
            <a:lvl1pPr algn="l">
              <a:defRPr>
                <a:solidFill>
                  <a:srgbClr val="9DA91D"/>
                </a:solidFill>
                <a:latin typeface=""/>
              </a:defRPr>
            </a:lvl1pPr>
          </a:lstStyle>
          <a:p>
            <a:r>
              <a:rPr lang="en-AU" dirty="0"/>
              <a:t>Click to edit Master title style</a:t>
            </a:r>
            <a:endParaRPr lang="en-US" dirty="0"/>
          </a:p>
        </p:txBody>
      </p:sp>
    </p:spTree>
    <p:extLst>
      <p:ext uri="{BB962C8B-B14F-4D97-AF65-F5344CB8AC3E}">
        <p14:creationId xmlns:p14="http://schemas.microsoft.com/office/powerpoint/2010/main" val="348086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963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8388" y="612775"/>
            <a:ext cx="6282001" cy="4547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997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Tree>
    <p:extLst>
      <p:ext uri="{BB962C8B-B14F-4D97-AF65-F5344CB8AC3E}">
        <p14:creationId xmlns:p14="http://schemas.microsoft.com/office/powerpoint/2010/main" val="252743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86346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5379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165790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150814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Picture Placeholder 2"/>
          <p:cNvSpPr>
            <a:spLocks noGrp="1"/>
          </p:cNvSpPr>
          <p:nvPr>
            <p:ph type="pic" idx="1"/>
          </p:nvPr>
        </p:nvSpPr>
        <p:spPr>
          <a:xfrm>
            <a:off x="1358388" y="1713913"/>
            <a:ext cx="6282001" cy="3349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55269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4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4516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09D5A2E-E28B-4341-9BB8-879DA75109E6}" type="slidenum">
              <a:rPr lang="en-AU" smtClean="0"/>
              <a:t>‹#›</a:t>
            </a:fld>
            <a:endParaRPr lang="en-AU" dirty="0"/>
          </a:p>
        </p:txBody>
      </p:sp>
    </p:spTree>
    <p:extLst>
      <p:ext uri="{BB962C8B-B14F-4D97-AF65-F5344CB8AC3E}">
        <p14:creationId xmlns:p14="http://schemas.microsoft.com/office/powerpoint/2010/main" val="678183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8388" y="612775"/>
            <a:ext cx="6282001" cy="4547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101920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3A34-398C-4AAE-A8D4-7A5276AF58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57429EF-C1AD-4721-AFAA-2C44BFCDED9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B3F40A-4315-4A8D-B999-FC622AE6B1E8}"/>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1E05535F-4629-472C-A21E-BFB0C0228B2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9B3117B-55BE-4DA6-B904-6D2D0FABFCE0}"/>
              </a:ext>
            </a:extLst>
          </p:cNvPr>
          <p:cNvSpPr>
            <a:spLocks noGrp="1"/>
          </p:cNvSpPr>
          <p:nvPr>
            <p:ph type="sldNum" sz="quarter" idx="12"/>
          </p:nvPr>
        </p:nvSpPr>
        <p:spPr/>
        <p:txBody>
          <a:bodyPr/>
          <a:lstStyle/>
          <a:p>
            <a:fld id="{62147244-D81E-4479-BD61-D135904E9768}" type="slidenum">
              <a:rPr lang="en-AU" smtClean="0"/>
              <a:t>‹#›</a:t>
            </a:fld>
            <a:endParaRPr lang="en-AU" dirty="0"/>
          </a:p>
        </p:txBody>
      </p:sp>
    </p:spTree>
    <p:extLst>
      <p:ext uri="{BB962C8B-B14F-4D97-AF65-F5344CB8AC3E}">
        <p14:creationId xmlns:p14="http://schemas.microsoft.com/office/powerpoint/2010/main" val="1103176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Tree>
    <p:extLst>
      <p:ext uri="{BB962C8B-B14F-4D97-AF65-F5344CB8AC3E}">
        <p14:creationId xmlns:p14="http://schemas.microsoft.com/office/powerpoint/2010/main" val="89327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3776776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3468718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30811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47829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Picture Placeholder 2"/>
          <p:cNvSpPr>
            <a:spLocks noGrp="1"/>
          </p:cNvSpPr>
          <p:nvPr>
            <p:ph type="pic" idx="1"/>
          </p:nvPr>
        </p:nvSpPr>
        <p:spPr>
          <a:xfrm>
            <a:off x="1358388" y="1713913"/>
            <a:ext cx="6282001" cy="3349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560595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4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9583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Tree>
    <p:extLst>
      <p:ext uri="{BB962C8B-B14F-4D97-AF65-F5344CB8AC3E}">
        <p14:creationId xmlns:p14="http://schemas.microsoft.com/office/powerpoint/2010/main" val="1639252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8388" y="612775"/>
            <a:ext cx="6282001" cy="4547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7176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Tree>
    <p:extLst>
      <p:ext uri="{BB962C8B-B14F-4D97-AF65-F5344CB8AC3E}">
        <p14:creationId xmlns:p14="http://schemas.microsoft.com/office/powerpoint/2010/main" val="249623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3673001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3806299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4198835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2059947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Picture Placeholder 2"/>
          <p:cNvSpPr>
            <a:spLocks noGrp="1"/>
          </p:cNvSpPr>
          <p:nvPr>
            <p:ph type="pic" idx="1"/>
          </p:nvPr>
        </p:nvSpPr>
        <p:spPr>
          <a:xfrm>
            <a:off x="1358388" y="1713913"/>
            <a:ext cx="6282001" cy="3349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16034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899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60280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8388" y="612775"/>
            <a:ext cx="6282001" cy="4547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8535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3198029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3A34-398C-4AAE-A8D4-7A5276AF58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57429EF-C1AD-4721-AFAA-2C44BFCDED9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B3F40A-4315-4A8D-B999-FC622AE6B1E8}"/>
              </a:ext>
            </a:extLst>
          </p:cNvPr>
          <p:cNvSpPr>
            <a:spLocks noGrp="1"/>
          </p:cNvSpPr>
          <p:nvPr>
            <p:ph type="dt" sz="half" idx="10"/>
          </p:nvPr>
        </p:nvSpPr>
        <p:spPr/>
        <p:txBody>
          <a:bodyPr/>
          <a:lstStyle/>
          <a:p>
            <a:fld id="{284495BB-AB54-442E-AF3D-FFB4110AEB40}" type="datetimeFigureOut">
              <a:rPr lang="en-AU" smtClean="0"/>
              <a:t>25/02/2019</a:t>
            </a:fld>
            <a:endParaRPr lang="en-AU" dirty="0"/>
          </a:p>
        </p:txBody>
      </p:sp>
      <p:sp>
        <p:nvSpPr>
          <p:cNvPr id="5" name="Footer Placeholder 4">
            <a:extLst>
              <a:ext uri="{FF2B5EF4-FFF2-40B4-BE49-F238E27FC236}">
                <a16:creationId xmlns:a16="http://schemas.microsoft.com/office/drawing/2014/main" id="{1E05535F-4629-472C-A21E-BFB0C0228B2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9B3117B-55BE-4DA6-B904-6D2D0FABFCE0}"/>
              </a:ext>
            </a:extLst>
          </p:cNvPr>
          <p:cNvSpPr>
            <a:spLocks noGrp="1"/>
          </p:cNvSpPr>
          <p:nvPr>
            <p:ph type="sldNum" sz="quarter" idx="12"/>
          </p:nvPr>
        </p:nvSpPr>
        <p:spPr/>
        <p:txBody>
          <a:bodyPr/>
          <a:lstStyle/>
          <a:p>
            <a:fld id="{62147244-D81E-4479-BD61-D135904E9768}" type="slidenum">
              <a:rPr lang="en-AU" smtClean="0"/>
              <a:t>‹#›</a:t>
            </a:fld>
            <a:endParaRPr lang="en-AU" dirty="0"/>
          </a:p>
        </p:txBody>
      </p:sp>
    </p:spTree>
    <p:extLst>
      <p:ext uri="{BB962C8B-B14F-4D97-AF65-F5344CB8AC3E}">
        <p14:creationId xmlns:p14="http://schemas.microsoft.com/office/powerpoint/2010/main" val="2529832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Tree>
    <p:extLst>
      <p:ext uri="{BB962C8B-B14F-4D97-AF65-F5344CB8AC3E}">
        <p14:creationId xmlns:p14="http://schemas.microsoft.com/office/powerpoint/2010/main" val="1914969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2571348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2748689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2721095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1207676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Picture Placeholder 2"/>
          <p:cNvSpPr>
            <a:spLocks noGrp="1"/>
          </p:cNvSpPr>
          <p:nvPr>
            <p:ph type="pic" idx="1"/>
          </p:nvPr>
        </p:nvSpPr>
        <p:spPr>
          <a:xfrm>
            <a:off x="1358388" y="1713913"/>
            <a:ext cx="6282001" cy="3349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51777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815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481447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58388" y="612775"/>
            <a:ext cx="6282001" cy="4547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5637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94543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86409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270946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Picture Placeholder 2"/>
          <p:cNvSpPr>
            <a:spLocks noGrp="1"/>
          </p:cNvSpPr>
          <p:nvPr>
            <p:ph type="pic" idx="1"/>
          </p:nvPr>
        </p:nvSpPr>
        <p:spPr>
          <a:xfrm>
            <a:off x="1358388" y="1713913"/>
            <a:ext cx="6282001" cy="3349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51217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18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3.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4.jp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3.jpg"/><Relationship Id="rId5" Type="http://schemas.openxmlformats.org/officeDocument/2006/relationships/slideLayout" Target="../slideLayouts/slideLayout45.xml"/><Relationship Id="rId10" Type="http://schemas.openxmlformats.org/officeDocument/2006/relationships/theme" Target="../theme/theme6.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6939" y="60589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3" name="Picture 2" descr="HCP-PP-Cover-Backgroun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835614"/>
      </p:ext>
    </p:extLst>
  </p:cSld>
  <p:clrMap bg1="lt1" tx1="dk1" bg2="lt2" tx2="dk2" accent1="accent1" accent2="accent2" accent3="accent3" accent4="accent4" accent5="accent5" accent6="accent6" hlink="hlink" folHlink="folHlink"/>
  <p:sldLayoutIdLst>
    <p:sldLayoutId id="2147483649" r:id="rId1"/>
    <p:sldLayoutId id="214748369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94140" y="274638"/>
            <a:ext cx="8229600" cy="786907"/>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394140" y="12849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60375" y="6252882"/>
            <a:ext cx="4111625" cy="369332"/>
          </a:xfrm>
          <a:prstGeom prst="rect">
            <a:avLst/>
          </a:prstGeom>
          <a:noFill/>
        </p:spPr>
        <p:txBody>
          <a:bodyPr wrap="square" rtlCol="0">
            <a:spAutoFit/>
          </a:bodyPr>
          <a:lstStyle/>
          <a:p>
            <a:r>
              <a:rPr lang="en-AU" dirty="0">
                <a:solidFill>
                  <a:srgbClr val="FF0000"/>
                </a:solidFill>
              </a:rPr>
              <a:t>Commercial in confidence</a:t>
            </a:r>
            <a:endParaRPr lang="en-GB" dirty="0">
              <a:solidFill>
                <a:srgbClr val="FF0000"/>
              </a:solidFill>
            </a:endParaRPr>
          </a:p>
        </p:txBody>
      </p:sp>
    </p:spTree>
    <p:extLst>
      <p:ext uri="{BB962C8B-B14F-4D97-AF65-F5344CB8AC3E}">
        <p14:creationId xmlns:p14="http://schemas.microsoft.com/office/powerpoint/2010/main" val="147754280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61" r:id="rId6"/>
    <p:sldLayoutId id="2147483657" r:id="rId7"/>
    <p:sldLayoutId id="2147483659" r:id="rId8"/>
    <p:sldLayoutId id="2147483660" r:id="rId9"/>
  </p:sldLayoutIdLst>
  <p:hf hdr="0" ftr="0" dt="0"/>
  <p:txStyles>
    <p:titleStyle>
      <a:lvl1pPr algn="l" defTabSz="457200" rtl="0" eaLnBrk="1" latinLnBrk="0" hangingPunct="1">
        <a:spcBef>
          <a:spcPct val="0"/>
        </a:spcBef>
        <a:buNone/>
        <a:defRPr sz="4000" kern="1200" baseline="0">
          <a:solidFill>
            <a:srgbClr val="9DA91D"/>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2034934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457200" rtl="0" eaLnBrk="1" latinLnBrk="0" hangingPunct="1">
        <a:spcBef>
          <a:spcPct val="0"/>
        </a:spcBef>
        <a:buNone/>
        <a:defRPr sz="4400" kern="1200">
          <a:solidFill>
            <a:srgbClr val="9DA91D"/>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8357053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lvl1pPr algn="l" defTabSz="457200" rtl="0" eaLnBrk="1" latinLnBrk="0" hangingPunct="1">
        <a:spcBef>
          <a:spcPct val="0"/>
        </a:spcBef>
        <a:buNone/>
        <a:defRPr sz="4400" kern="1200">
          <a:solidFill>
            <a:srgbClr val="9DA91D"/>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16799262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dt="0"/>
  <p:txStyles>
    <p:titleStyle>
      <a:lvl1pPr algn="l" defTabSz="457200" rtl="0" eaLnBrk="1" latinLnBrk="0" hangingPunct="1">
        <a:spcBef>
          <a:spcPct val="0"/>
        </a:spcBef>
        <a:buNone/>
        <a:defRPr sz="4400" kern="1200">
          <a:solidFill>
            <a:srgbClr val="9DA91D"/>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37659733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457200" rtl="0" eaLnBrk="1" latinLnBrk="0" hangingPunct="1">
        <a:spcBef>
          <a:spcPct val="0"/>
        </a:spcBef>
        <a:buNone/>
        <a:defRPr sz="4400" kern="1200">
          <a:solidFill>
            <a:srgbClr val="9DA91D"/>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6626"/>
            <a:ext cx="9144000" cy="1143000"/>
          </a:xfrm>
        </p:spPr>
        <p:txBody>
          <a:bodyPr>
            <a:normAutofit/>
          </a:bodyPr>
          <a:lstStyle/>
          <a:p>
            <a:pPr algn="ctr"/>
            <a:r>
              <a:rPr lang="en-US" dirty="0"/>
              <a:t>Hume Coal &amp; Berrima Rail Projects</a:t>
            </a:r>
          </a:p>
        </p:txBody>
      </p:sp>
      <p:sp>
        <p:nvSpPr>
          <p:cNvPr id="3" name="TextBox 2"/>
          <p:cNvSpPr txBox="1"/>
          <p:nvPr/>
        </p:nvSpPr>
        <p:spPr>
          <a:xfrm>
            <a:off x="219456" y="3129626"/>
            <a:ext cx="8659368" cy="2431435"/>
          </a:xfrm>
          <a:prstGeom prst="rect">
            <a:avLst/>
          </a:prstGeom>
          <a:noFill/>
        </p:spPr>
        <p:txBody>
          <a:bodyPr wrap="square" rtlCol="0">
            <a:spAutoFit/>
          </a:bodyPr>
          <a:lstStyle/>
          <a:p>
            <a:pPr algn="ctr"/>
            <a:endParaRPr lang="en-AU" sz="3200" dirty="0"/>
          </a:p>
          <a:p>
            <a:pPr algn="ctr"/>
            <a:r>
              <a:rPr lang="en-AU" sz="3200" dirty="0"/>
              <a:t>NSW Independent Planning Commission </a:t>
            </a:r>
          </a:p>
          <a:p>
            <a:pPr algn="ctr"/>
            <a:r>
              <a:rPr lang="en-AU" sz="3200" dirty="0"/>
              <a:t>Public Hearing</a:t>
            </a:r>
          </a:p>
          <a:p>
            <a:pPr algn="ctr"/>
            <a:endParaRPr lang="en-AU" sz="3200" dirty="0"/>
          </a:p>
          <a:p>
            <a:pPr algn="ctr"/>
            <a:r>
              <a:rPr lang="en-AU" sz="2400" dirty="0"/>
              <a:t>26 February 2019</a:t>
            </a:r>
            <a:endParaRPr lang="en-GB" sz="1400" dirty="0"/>
          </a:p>
        </p:txBody>
      </p:sp>
    </p:spTree>
    <p:extLst>
      <p:ext uri="{BB962C8B-B14F-4D97-AF65-F5344CB8AC3E}">
        <p14:creationId xmlns:p14="http://schemas.microsoft.com/office/powerpoint/2010/main" val="121107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49CD-D2C2-4984-960D-5F9C2B5E9AE9}"/>
              </a:ext>
            </a:extLst>
          </p:cNvPr>
          <p:cNvSpPr>
            <a:spLocks noGrp="1"/>
          </p:cNvSpPr>
          <p:nvPr>
            <p:ph type="title"/>
          </p:nvPr>
        </p:nvSpPr>
        <p:spPr>
          <a:xfrm>
            <a:off x="414340" y="400051"/>
            <a:ext cx="8229600" cy="596219"/>
          </a:xfrm>
        </p:spPr>
        <p:txBody>
          <a:bodyPr>
            <a:normAutofit fontScale="90000"/>
          </a:bodyPr>
          <a:lstStyle/>
          <a:p>
            <a:r>
              <a:rPr lang="en-AU" dirty="0"/>
              <a:t>DP&amp;E Assessment </a:t>
            </a:r>
          </a:p>
        </p:txBody>
      </p:sp>
      <p:sp>
        <p:nvSpPr>
          <p:cNvPr id="3" name="Content Placeholder 2">
            <a:extLst>
              <a:ext uri="{FF2B5EF4-FFF2-40B4-BE49-F238E27FC236}">
                <a16:creationId xmlns:a16="http://schemas.microsoft.com/office/drawing/2014/main" id="{6C4A527F-FE95-42EC-A410-DB127F051AFC}"/>
              </a:ext>
            </a:extLst>
          </p:cNvPr>
          <p:cNvSpPr>
            <a:spLocks noGrp="1"/>
          </p:cNvSpPr>
          <p:nvPr>
            <p:ph idx="1"/>
          </p:nvPr>
        </p:nvSpPr>
        <p:spPr>
          <a:xfrm>
            <a:off x="394140" y="1055141"/>
            <a:ext cx="8678092" cy="5423480"/>
          </a:xfrm>
        </p:spPr>
        <p:txBody>
          <a:bodyPr>
            <a:normAutofit/>
          </a:bodyPr>
          <a:lstStyle/>
          <a:p>
            <a:pPr marL="0" indent="0">
              <a:buNone/>
            </a:pPr>
            <a:r>
              <a:rPr lang="en-AU" sz="2400" dirty="0">
                <a:latin typeface="+mn-lt"/>
              </a:rPr>
              <a:t>DP&amp;E assessed the potential impacts including:</a:t>
            </a:r>
          </a:p>
          <a:p>
            <a:pPr lvl="1"/>
            <a:r>
              <a:rPr lang="en-AU" sz="1800" dirty="0">
                <a:latin typeface="+mn-lt"/>
              </a:rPr>
              <a:t>Noise &amp; Vibration</a:t>
            </a:r>
          </a:p>
          <a:p>
            <a:pPr lvl="1"/>
            <a:r>
              <a:rPr lang="en-AU" sz="1800" dirty="0">
                <a:latin typeface="+mn-lt"/>
              </a:rPr>
              <a:t>Air Quality &amp; Greenhouse Gas Emissions</a:t>
            </a:r>
          </a:p>
          <a:p>
            <a:pPr lvl="1"/>
            <a:r>
              <a:rPr lang="en-AU" sz="1800" dirty="0">
                <a:latin typeface="+mn-lt"/>
              </a:rPr>
              <a:t>Traffic</a:t>
            </a:r>
          </a:p>
          <a:p>
            <a:pPr lvl="1"/>
            <a:r>
              <a:rPr lang="en-AU" sz="1800" dirty="0">
                <a:latin typeface="+mn-lt"/>
              </a:rPr>
              <a:t>Biodiversity</a:t>
            </a:r>
          </a:p>
          <a:p>
            <a:pPr lvl="1"/>
            <a:r>
              <a:rPr lang="en-AU" sz="1800" dirty="0">
                <a:latin typeface="+mn-lt"/>
              </a:rPr>
              <a:t>Heritage </a:t>
            </a:r>
          </a:p>
          <a:p>
            <a:pPr lvl="1"/>
            <a:r>
              <a:rPr lang="en-AU" sz="1800" dirty="0">
                <a:latin typeface="+mn-lt"/>
              </a:rPr>
              <a:t>Agriculture </a:t>
            </a:r>
          </a:p>
          <a:p>
            <a:pPr lvl="1"/>
            <a:r>
              <a:rPr lang="en-AU" sz="1800" dirty="0">
                <a:latin typeface="+mn-lt"/>
              </a:rPr>
              <a:t>Rehabilitation</a:t>
            </a:r>
          </a:p>
          <a:p>
            <a:pPr lvl="1"/>
            <a:endParaRPr lang="en-AU" sz="1800" dirty="0">
              <a:latin typeface="+mn-lt"/>
            </a:endParaRPr>
          </a:p>
          <a:p>
            <a:pPr marL="0" lvl="1" indent="0">
              <a:buNone/>
            </a:pPr>
            <a:r>
              <a:rPr lang="en-AU" sz="2400" dirty="0">
                <a:latin typeface="+mn-lt"/>
              </a:rPr>
              <a:t>DP&amp;E concluded that “</a:t>
            </a:r>
            <a:r>
              <a:rPr lang="en-AU" sz="2400" i="1" dirty="0">
                <a:latin typeface="+mn-lt"/>
              </a:rPr>
              <a:t>these potential impacts would be similar to, or less than, other approved underground mining projects. The Department accepts that these potential impacts are likely to be able to be managed, mitigated or offset to achieve an acceptable level of environmental performance”</a:t>
            </a:r>
          </a:p>
        </p:txBody>
      </p:sp>
      <p:sp>
        <p:nvSpPr>
          <p:cNvPr id="5" name="Rectangle 4">
            <a:extLst>
              <a:ext uri="{FF2B5EF4-FFF2-40B4-BE49-F238E27FC236}">
                <a16:creationId xmlns:a16="http://schemas.microsoft.com/office/drawing/2014/main" id="{86FC1FBE-FE7A-41B0-82AD-2B74C6172C73}"/>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82421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93" y="357197"/>
            <a:ext cx="8229600" cy="664214"/>
          </a:xfrm>
        </p:spPr>
        <p:txBody>
          <a:bodyPr>
            <a:normAutofit/>
          </a:bodyPr>
          <a:lstStyle/>
          <a:p>
            <a:r>
              <a:rPr lang="en-AU" sz="3600" dirty="0"/>
              <a:t>Community</a:t>
            </a:r>
          </a:p>
        </p:txBody>
      </p:sp>
      <p:sp>
        <p:nvSpPr>
          <p:cNvPr id="9" name="TextBox 8">
            <a:extLst>
              <a:ext uri="{FF2B5EF4-FFF2-40B4-BE49-F238E27FC236}">
                <a16:creationId xmlns:a16="http://schemas.microsoft.com/office/drawing/2014/main" id="{C771E733-EE23-4263-9294-5274007FDDE7}"/>
              </a:ext>
            </a:extLst>
          </p:cNvPr>
          <p:cNvSpPr txBox="1"/>
          <p:nvPr/>
        </p:nvSpPr>
        <p:spPr>
          <a:xfrm>
            <a:off x="457200" y="1229051"/>
            <a:ext cx="8229600" cy="4154984"/>
          </a:xfrm>
          <a:prstGeom prst="rect">
            <a:avLst/>
          </a:prstGeom>
          <a:noFill/>
        </p:spPr>
        <p:txBody>
          <a:bodyPr wrap="square" rtlCol="0">
            <a:spAutoFit/>
          </a:bodyPr>
          <a:lstStyle/>
          <a:p>
            <a:pPr marL="285750" indent="-285750">
              <a:buFont typeface="Arial" panose="020B0604020202020204" pitchFamily="34" charset="0"/>
              <a:buChar char="•"/>
            </a:pPr>
            <a:r>
              <a:rPr lang="en-AU" sz="2200" dirty="0"/>
              <a:t>31% of the individual community submissions were in support of the projects, and 69% objected</a:t>
            </a:r>
          </a:p>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200" dirty="0"/>
              <a:t>The majority of the individual community submissions from the Wingecarribee LGA opposed the project</a:t>
            </a:r>
          </a:p>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200" dirty="0"/>
              <a:t>Majority of submissions from the LGAs of Wollongong, Shellharbour, Kiama, Goulburn-Mulwaree and Wollondilly support the project</a:t>
            </a:r>
          </a:p>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200" dirty="0"/>
              <a:t>Vast majority of objections were in ‘form letter’ format (92%)</a:t>
            </a:r>
          </a:p>
          <a:p>
            <a:pPr marL="285750" indent="-285750">
              <a:buFont typeface="Arial" panose="020B0604020202020204" pitchFamily="34" charset="0"/>
              <a:buChar char="•"/>
            </a:pPr>
            <a:endParaRPr lang="en-AU" sz="2200" dirty="0"/>
          </a:p>
          <a:p>
            <a:pPr marL="285750" indent="-285750">
              <a:buFont typeface="Arial" panose="020B0604020202020204" pitchFamily="34" charset="0"/>
              <a:buChar char="•"/>
            </a:pPr>
            <a:r>
              <a:rPr lang="en-AU" sz="2200" dirty="0"/>
              <a:t>~40% of form letters came from Sydney</a:t>
            </a:r>
          </a:p>
        </p:txBody>
      </p:sp>
      <p:sp>
        <p:nvSpPr>
          <p:cNvPr id="5" name="Rectangle 4">
            <a:extLst>
              <a:ext uri="{FF2B5EF4-FFF2-40B4-BE49-F238E27FC236}">
                <a16:creationId xmlns:a16="http://schemas.microsoft.com/office/drawing/2014/main" id="{DF61CCB5-FDB4-4AB1-9A2E-D8C31B4777EE}"/>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79441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308E-398D-46F9-AE05-72A08178884E}"/>
              </a:ext>
            </a:extLst>
          </p:cNvPr>
          <p:cNvSpPr>
            <a:spLocks noGrp="1"/>
          </p:cNvSpPr>
          <p:nvPr>
            <p:ph type="title"/>
          </p:nvPr>
        </p:nvSpPr>
        <p:spPr>
          <a:xfrm>
            <a:off x="0" y="0"/>
            <a:ext cx="8229600" cy="1143000"/>
          </a:xfrm>
        </p:spPr>
        <p:txBody>
          <a:bodyPr/>
          <a:lstStyle/>
          <a:p>
            <a:r>
              <a:rPr lang="en-AU" dirty="0"/>
              <a:t>Mine Design- Exploration</a:t>
            </a:r>
          </a:p>
        </p:txBody>
      </p:sp>
      <p:pic>
        <p:nvPicPr>
          <p:cNvPr id="3" name="Picture 2">
            <a:extLst>
              <a:ext uri="{FF2B5EF4-FFF2-40B4-BE49-F238E27FC236}">
                <a16:creationId xmlns:a16="http://schemas.microsoft.com/office/drawing/2014/main" id="{351C2DD9-8082-40D8-8178-F0AD2CE8230D}"/>
              </a:ext>
            </a:extLst>
          </p:cNvPr>
          <p:cNvPicPr>
            <a:picLocks noChangeAspect="1"/>
          </p:cNvPicPr>
          <p:nvPr/>
        </p:nvPicPr>
        <p:blipFill rotWithShape="1">
          <a:blip r:embed="rId2"/>
          <a:srcRect r="24405"/>
          <a:stretch/>
        </p:blipFill>
        <p:spPr>
          <a:xfrm>
            <a:off x="250371" y="1192004"/>
            <a:ext cx="5595258" cy="5310459"/>
          </a:xfrm>
          <a:prstGeom prst="rect">
            <a:avLst/>
          </a:prstGeom>
        </p:spPr>
      </p:pic>
      <p:sp>
        <p:nvSpPr>
          <p:cNvPr id="6" name="TextBox 5">
            <a:extLst>
              <a:ext uri="{FF2B5EF4-FFF2-40B4-BE49-F238E27FC236}">
                <a16:creationId xmlns:a16="http://schemas.microsoft.com/office/drawing/2014/main" id="{C509292D-EA5C-491A-B654-399D4F9E6952}"/>
              </a:ext>
            </a:extLst>
          </p:cNvPr>
          <p:cNvSpPr txBox="1"/>
          <p:nvPr/>
        </p:nvSpPr>
        <p:spPr>
          <a:xfrm>
            <a:off x="6022503" y="1443841"/>
            <a:ext cx="2871125"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345 holes in EL Area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179 in Mine Area</a:t>
            </a:r>
            <a:r>
              <a:rPr lang="en-AU" dirty="0">
                <a:solidFill>
                  <a:prstClr val="black"/>
                </a:solidFill>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EL Area 89km²</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AU" dirty="0">
                <a:solidFill>
                  <a:prstClr val="black"/>
                </a:solidFill>
                <a:latin typeface="Calibri"/>
              </a:rPr>
              <a:t>MLA area 35</a:t>
            </a:r>
            <a:r>
              <a:rPr lang="en-AU" dirty="0">
                <a:solidFill>
                  <a:prstClr val="black"/>
                </a:solidFill>
              </a:rPr>
              <a:t>km²</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85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308E-398D-46F9-AE05-72A08178884E}"/>
              </a:ext>
            </a:extLst>
          </p:cNvPr>
          <p:cNvSpPr>
            <a:spLocks noGrp="1"/>
          </p:cNvSpPr>
          <p:nvPr>
            <p:ph type="title"/>
          </p:nvPr>
        </p:nvSpPr>
        <p:spPr>
          <a:xfrm>
            <a:off x="0" y="-17192"/>
            <a:ext cx="8229600" cy="1143000"/>
          </a:xfrm>
        </p:spPr>
        <p:txBody>
          <a:bodyPr>
            <a:normAutofit fontScale="90000"/>
          </a:bodyPr>
          <a:lstStyle/>
          <a:p>
            <a:r>
              <a:rPr lang="en-AU" dirty="0"/>
              <a:t>Mine Design- Geological Structure</a:t>
            </a:r>
          </a:p>
        </p:txBody>
      </p:sp>
      <p:pic>
        <p:nvPicPr>
          <p:cNvPr id="5" name="Picture 4">
            <a:extLst>
              <a:ext uri="{FF2B5EF4-FFF2-40B4-BE49-F238E27FC236}">
                <a16:creationId xmlns:a16="http://schemas.microsoft.com/office/drawing/2014/main" id="{FD37AA08-B65A-4E3B-97AF-906E8D5BAD31}"/>
              </a:ext>
            </a:extLst>
          </p:cNvPr>
          <p:cNvPicPr>
            <a:picLocks noChangeAspect="1"/>
          </p:cNvPicPr>
          <p:nvPr/>
        </p:nvPicPr>
        <p:blipFill>
          <a:blip r:embed="rId2"/>
          <a:stretch>
            <a:fillRect/>
          </a:stretch>
        </p:blipFill>
        <p:spPr>
          <a:xfrm>
            <a:off x="663315" y="981158"/>
            <a:ext cx="8229600" cy="5731327"/>
          </a:xfrm>
          <a:prstGeom prst="rect">
            <a:avLst/>
          </a:prstGeom>
        </p:spPr>
      </p:pic>
    </p:spTree>
    <p:extLst>
      <p:ext uri="{BB962C8B-B14F-4D97-AF65-F5344CB8AC3E}">
        <p14:creationId xmlns:p14="http://schemas.microsoft.com/office/powerpoint/2010/main" val="352967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63251-6393-40B9-8C4D-F1BFF61E59D7}"/>
              </a:ext>
            </a:extLst>
          </p:cNvPr>
          <p:cNvSpPr>
            <a:spLocks noGrp="1"/>
          </p:cNvSpPr>
          <p:nvPr>
            <p:ph type="title"/>
          </p:nvPr>
        </p:nvSpPr>
        <p:spPr>
          <a:xfrm>
            <a:off x="412810" y="364268"/>
            <a:ext cx="8229600" cy="656667"/>
          </a:xfrm>
        </p:spPr>
        <p:txBody>
          <a:bodyPr vert="horz" lIns="91440" tIns="45720" rIns="91440" bIns="45720" rtlCol="0" anchor="ctr">
            <a:normAutofit/>
          </a:bodyPr>
          <a:lstStyle/>
          <a:p>
            <a:r>
              <a:rPr lang="en-AU" sz="3600" dirty="0"/>
              <a:t>Mine Design- Key Considerations</a:t>
            </a:r>
          </a:p>
        </p:txBody>
      </p:sp>
      <p:sp>
        <p:nvSpPr>
          <p:cNvPr id="2" name="Rectangle 1"/>
          <p:cNvSpPr/>
          <p:nvPr/>
        </p:nvSpPr>
        <p:spPr>
          <a:xfrm>
            <a:off x="442619" y="1300016"/>
            <a:ext cx="8213725" cy="317009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prstClr val="black"/>
                </a:solidFill>
                <a:effectLst/>
                <a:uLnTx/>
                <a:uFillTx/>
                <a:latin typeface="Calibri"/>
                <a:ea typeface="+mn-ea"/>
                <a:cs typeface="+mn-cs"/>
              </a:rPr>
              <a:t>No overburden caving  </a:t>
            </a:r>
            <a:r>
              <a:rPr kumimoji="0" lang="en-AU" sz="2000" b="0" i="0" u="none" strike="noStrike" kern="1200" cap="none" spc="0" normalizeH="0" baseline="0" noProof="0" dirty="0">
                <a:ln>
                  <a:noFill/>
                </a:ln>
                <a:solidFill>
                  <a:prstClr val="black"/>
                </a:solidFill>
                <a:effectLst/>
                <a:uLnTx/>
                <a:uFillTx/>
                <a:latin typeface="Calibri"/>
                <a:ea typeface="+mn-ea"/>
                <a:cs typeface="+mn-cs"/>
              </a:rPr>
              <a:t>- overburden fracturing to be either prevented or at worst maintained at insignificant levels to minimise groundwater inflows.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prstClr val="black"/>
                </a:solidFill>
                <a:effectLst/>
                <a:uLnTx/>
                <a:uFillTx/>
                <a:latin typeface="Calibri"/>
                <a:ea typeface="+mn-ea"/>
                <a:cs typeface="+mn-cs"/>
              </a:rPr>
              <a:t>Completed mine workings must remain accessible</a:t>
            </a:r>
            <a:r>
              <a:rPr kumimoji="0" lang="en-AU" sz="2000" b="0" i="0" u="none" strike="noStrike" kern="1200" cap="none" spc="0" normalizeH="0" baseline="0" noProof="0" dirty="0">
                <a:ln>
                  <a:noFill/>
                </a:ln>
                <a:solidFill>
                  <a:prstClr val="black"/>
                </a:solidFill>
                <a:effectLst/>
                <a:uLnTx/>
                <a:uFillTx/>
                <a:latin typeface="Calibri"/>
                <a:ea typeface="+mn-ea"/>
                <a:cs typeface="+mn-cs"/>
              </a:rPr>
              <a:t> by persons and be suitably stable for CHPP reject emplacement and disposal.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prstClr val="black"/>
                </a:solidFill>
                <a:effectLst/>
                <a:uLnTx/>
                <a:uFillTx/>
                <a:latin typeface="Calibri"/>
                <a:ea typeface="+mn-ea"/>
                <a:cs typeface="+mn-cs"/>
              </a:rPr>
              <a:t>The mine layout can be sub-divided </a:t>
            </a:r>
            <a:r>
              <a:rPr kumimoji="0" lang="en-AU" sz="2000" b="0" i="0" u="none" strike="noStrike" kern="1200" cap="none" spc="0" normalizeH="0" baseline="0" noProof="0" dirty="0">
                <a:ln>
                  <a:noFill/>
                </a:ln>
                <a:solidFill>
                  <a:prstClr val="black"/>
                </a:solidFill>
                <a:effectLst/>
                <a:uLnTx/>
                <a:uFillTx/>
                <a:latin typeface="Calibri"/>
                <a:ea typeface="+mn-ea"/>
                <a:cs typeface="+mn-cs"/>
              </a:rPr>
              <a:t>into discrete mining panels that can be permanently sealed soon after mining in a panel is complete so as to allow the workings to become flooded as soon as possible. </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21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EFB4D5D-4F26-47E7-9D0C-7925A5044368}"/>
              </a:ext>
            </a:extLst>
          </p:cNvPr>
          <p:cNvGraphicFramePr>
            <a:graphicFrameLocks noGrp="1"/>
          </p:cNvGraphicFramePr>
          <p:nvPr>
            <p:extLst>
              <p:ext uri="{D42A27DB-BD31-4B8C-83A1-F6EECF244321}">
                <p14:modId xmlns:p14="http://schemas.microsoft.com/office/powerpoint/2010/main" val="996266274"/>
              </p:ext>
            </p:extLst>
          </p:nvPr>
        </p:nvGraphicFramePr>
        <p:xfrm>
          <a:off x="355106" y="610410"/>
          <a:ext cx="8270871" cy="540865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a:extLst>
              <a:ext uri="{FF2B5EF4-FFF2-40B4-BE49-F238E27FC236}">
                <a16:creationId xmlns:a16="http://schemas.microsoft.com/office/drawing/2014/main" id="{F6E24E05-41D1-4D45-9756-DCB82D076A10}"/>
              </a:ext>
            </a:extLst>
          </p:cNvPr>
          <p:cNvSpPr>
            <a:spLocks noGrp="1"/>
          </p:cNvSpPr>
          <p:nvPr>
            <p:ph type="title"/>
          </p:nvPr>
        </p:nvSpPr>
        <p:spPr>
          <a:xfrm>
            <a:off x="0" y="17071"/>
            <a:ext cx="8229600" cy="656667"/>
          </a:xfrm>
        </p:spPr>
        <p:txBody>
          <a:bodyPr vert="horz" lIns="91440" tIns="45720" rIns="91440" bIns="45720" rtlCol="0" anchor="ctr">
            <a:normAutofit/>
          </a:bodyPr>
          <a:lstStyle/>
          <a:p>
            <a:r>
              <a:rPr lang="en-AU" sz="3600" dirty="0"/>
              <a:t>Mine Design- Key Considerations</a:t>
            </a:r>
          </a:p>
        </p:txBody>
      </p:sp>
    </p:spTree>
    <p:extLst>
      <p:ext uri="{BB962C8B-B14F-4D97-AF65-F5344CB8AC3E}">
        <p14:creationId xmlns:p14="http://schemas.microsoft.com/office/powerpoint/2010/main" val="304559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74DF9610-5FDD-4C12-A29F-BB37B8A0B369}"/>
              </a:ext>
            </a:extLst>
          </p:cNvPr>
          <p:cNvSpPr/>
          <p:nvPr/>
        </p:nvSpPr>
        <p:spPr>
          <a:xfrm>
            <a:off x="408375" y="1168008"/>
            <a:ext cx="980066" cy="4965867"/>
          </a:xfrm>
          <a:prstGeom prst="downArrow">
            <a:avLst>
              <a:gd name="adj1" fmla="val 50000"/>
              <a:gd name="adj2" fmla="val 56276"/>
            </a:avLst>
          </a:prstGeom>
          <a:solidFill>
            <a:srgbClr val="9DA91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408375" y="337355"/>
            <a:ext cx="8039100" cy="701329"/>
          </a:xfrm>
        </p:spPr>
        <p:txBody>
          <a:bodyPr>
            <a:normAutofit/>
          </a:bodyPr>
          <a:lstStyle/>
          <a:p>
            <a:r>
              <a:rPr lang="en-AU" sz="3600" dirty="0"/>
              <a:t>Mining System Design Process</a:t>
            </a:r>
            <a:endParaRPr lang="en-GB" sz="3600" dirty="0"/>
          </a:p>
        </p:txBody>
      </p:sp>
      <p:sp>
        <p:nvSpPr>
          <p:cNvPr id="3" name="Content Placeholder 2"/>
          <p:cNvSpPr>
            <a:spLocks noGrp="1"/>
          </p:cNvSpPr>
          <p:nvPr>
            <p:ph idx="1"/>
          </p:nvPr>
        </p:nvSpPr>
        <p:spPr>
          <a:xfrm>
            <a:off x="1388441" y="1168008"/>
            <a:ext cx="8229600" cy="4521984"/>
          </a:xfrm>
        </p:spPr>
        <p:txBody>
          <a:bodyPr>
            <a:noAutofit/>
          </a:bodyPr>
          <a:lstStyle/>
          <a:p>
            <a:pPr marL="266700" indent="-266700">
              <a:lnSpc>
                <a:spcPct val="150000"/>
              </a:lnSpc>
            </a:pPr>
            <a:r>
              <a:rPr lang="en-AU" sz="1800" b="1" dirty="0"/>
              <a:t>Presentation of concept to DP&amp;E (December 2014)</a:t>
            </a:r>
          </a:p>
          <a:p>
            <a:pPr marL="266700" indent="-266700">
              <a:lnSpc>
                <a:spcPct val="150000"/>
              </a:lnSpc>
            </a:pPr>
            <a:r>
              <a:rPr lang="en-AU" sz="1800" b="1" dirty="0"/>
              <a:t>Conceptual project development plan review by DRE</a:t>
            </a:r>
          </a:p>
          <a:p>
            <a:pPr marL="266700" indent="-266700">
              <a:lnSpc>
                <a:spcPct val="150000"/>
              </a:lnSpc>
            </a:pPr>
            <a:r>
              <a:rPr lang="en-AU" sz="1800" b="1" dirty="0"/>
              <a:t>Risk assessment workshops (March 2015)</a:t>
            </a:r>
          </a:p>
          <a:p>
            <a:pPr marL="266700" indent="-266700">
              <a:lnSpc>
                <a:spcPct val="150000"/>
              </a:lnSpc>
            </a:pPr>
            <a:r>
              <a:rPr lang="en-AU" sz="1800" b="1" dirty="0"/>
              <a:t>Update presented to DP&amp;E (May 2015)</a:t>
            </a:r>
          </a:p>
          <a:p>
            <a:pPr marL="266700" indent="-266700">
              <a:lnSpc>
                <a:spcPct val="150000"/>
              </a:lnSpc>
            </a:pPr>
            <a:r>
              <a:rPr lang="en-AU" sz="1800" b="1" dirty="0"/>
              <a:t>Adequacy Review of EIS by DP&amp;E (Nov 2016)</a:t>
            </a:r>
          </a:p>
          <a:p>
            <a:pPr marL="266700" indent="-266700">
              <a:lnSpc>
                <a:spcPct val="150000"/>
              </a:lnSpc>
            </a:pPr>
            <a:r>
              <a:rPr lang="en-AU" sz="1800" b="1" dirty="0"/>
              <a:t>Risk assessment reviews </a:t>
            </a:r>
          </a:p>
          <a:p>
            <a:pPr marL="266700" indent="-266700">
              <a:lnSpc>
                <a:spcPct val="150000"/>
              </a:lnSpc>
            </a:pPr>
            <a:r>
              <a:rPr lang="en-AU" sz="1800" b="1" dirty="0"/>
              <a:t>DP&amp;E review by independent experts (November 2017)</a:t>
            </a:r>
          </a:p>
          <a:p>
            <a:pPr marL="266700" indent="-266700">
              <a:lnSpc>
                <a:spcPct val="150000"/>
              </a:lnSpc>
            </a:pPr>
            <a:r>
              <a:rPr lang="en-AU" sz="1800" b="1" dirty="0"/>
              <a:t>3D numerical modelling (validated updated design)</a:t>
            </a:r>
          </a:p>
          <a:p>
            <a:pPr marL="266700" indent="-266700">
              <a:lnSpc>
                <a:spcPct val="150000"/>
              </a:lnSpc>
            </a:pPr>
            <a:r>
              <a:rPr lang="en-AU" sz="1800" b="1" dirty="0"/>
              <a:t>Results of 3D modelling provided to DP&amp;E’s experts (March 2018)</a:t>
            </a:r>
          </a:p>
        </p:txBody>
      </p:sp>
    </p:spTree>
    <p:extLst>
      <p:ext uri="{BB962C8B-B14F-4D97-AF65-F5344CB8AC3E}">
        <p14:creationId xmlns:p14="http://schemas.microsoft.com/office/powerpoint/2010/main" val="9036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EA966D46-C359-4FC0-AC28-715107D128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11" t="14345" r="134" b="20544"/>
          <a:stretch/>
        </p:blipFill>
        <p:spPr bwMode="auto">
          <a:xfrm>
            <a:off x="4876802" y="1132872"/>
            <a:ext cx="4109193" cy="2711952"/>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62" y="1212086"/>
            <a:ext cx="3647837" cy="390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12810" y="336783"/>
            <a:ext cx="8229600" cy="706927"/>
          </a:xfrm>
        </p:spPr>
        <p:txBody>
          <a:bodyPr>
            <a:normAutofit/>
          </a:bodyPr>
          <a:lstStyle/>
          <a:p>
            <a:r>
              <a:rPr lang="en-AU" sz="3600" dirty="0"/>
              <a:t>Mine design</a:t>
            </a:r>
            <a:endParaRPr lang="en-GB" sz="3600" dirty="0"/>
          </a:p>
        </p:txBody>
      </p:sp>
      <p:sp>
        <p:nvSpPr>
          <p:cNvPr id="29" name="Rectangle 28">
            <a:extLst>
              <a:ext uri="{FF2B5EF4-FFF2-40B4-BE49-F238E27FC236}">
                <a16:creationId xmlns:a16="http://schemas.microsoft.com/office/drawing/2014/main" id="{D064F66E-8C9B-425A-AEAA-2EDFB972999E}"/>
              </a:ext>
            </a:extLst>
          </p:cNvPr>
          <p:cNvSpPr/>
          <p:nvPr/>
        </p:nvSpPr>
        <p:spPr>
          <a:xfrm>
            <a:off x="3035299" y="3644900"/>
            <a:ext cx="781993" cy="1425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B7958A8D-3C24-4BBD-AA73-F8CE42FC75A7}"/>
              </a:ext>
            </a:extLst>
          </p:cNvPr>
          <p:cNvCxnSpPr>
            <a:cxnSpLocks/>
          </p:cNvCxnSpPr>
          <p:nvPr/>
        </p:nvCxnSpPr>
        <p:spPr>
          <a:xfrm flipV="1">
            <a:off x="3817292" y="1132872"/>
            <a:ext cx="1059510" cy="25120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52" name="Straight Connector 2051">
            <a:extLst>
              <a:ext uri="{FF2B5EF4-FFF2-40B4-BE49-F238E27FC236}">
                <a16:creationId xmlns:a16="http://schemas.microsoft.com/office/drawing/2014/main" id="{9FC7043A-55D2-4F52-B3CD-8DFBCD933888}"/>
              </a:ext>
            </a:extLst>
          </p:cNvPr>
          <p:cNvCxnSpPr>
            <a:cxnSpLocks/>
          </p:cNvCxnSpPr>
          <p:nvPr/>
        </p:nvCxnSpPr>
        <p:spPr>
          <a:xfrm flipV="1">
            <a:off x="3817292" y="3844824"/>
            <a:ext cx="5168703" cy="12003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C435944-7F72-4C98-890F-1BB6D7E4613F}"/>
              </a:ext>
            </a:extLst>
          </p:cNvPr>
          <p:cNvSpPr txBox="1"/>
          <p:nvPr/>
        </p:nvSpPr>
        <p:spPr>
          <a:xfrm>
            <a:off x="452276" y="5175136"/>
            <a:ext cx="7789541" cy="830997"/>
          </a:xfrm>
          <a:prstGeom prst="rect">
            <a:avLst/>
          </a:prstGeom>
          <a:noFill/>
        </p:spPr>
        <p:txBody>
          <a:bodyPr wrap="square" rtlCol="0">
            <a:spAutoFit/>
          </a:bodyPr>
          <a:lstStyle/>
          <a:p>
            <a:r>
              <a:rPr lang="en-AU" sz="2400" dirty="0"/>
              <a:t>“This method of mining is a variation of the Wongawilli Pillar Extraction method.”  Resource Regulator</a:t>
            </a:r>
          </a:p>
        </p:txBody>
      </p:sp>
    </p:spTree>
    <p:extLst>
      <p:ext uri="{BB962C8B-B14F-4D97-AF65-F5344CB8AC3E}">
        <p14:creationId xmlns:p14="http://schemas.microsoft.com/office/powerpoint/2010/main" val="355628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FAB23-15A4-4367-B540-F688431C9EC8}"/>
              </a:ext>
            </a:extLst>
          </p:cNvPr>
          <p:cNvPicPr>
            <a:picLocks noChangeAspect="1"/>
          </p:cNvPicPr>
          <p:nvPr/>
        </p:nvPicPr>
        <p:blipFill>
          <a:blip r:embed="rId3"/>
          <a:stretch>
            <a:fillRect/>
          </a:stretch>
        </p:blipFill>
        <p:spPr>
          <a:xfrm>
            <a:off x="-195034" y="664797"/>
            <a:ext cx="6207206" cy="4823229"/>
          </a:xfrm>
          <a:prstGeom prst="rect">
            <a:avLst/>
          </a:prstGeom>
        </p:spPr>
      </p:pic>
      <p:sp>
        <p:nvSpPr>
          <p:cNvPr id="3" name="Title 2">
            <a:extLst>
              <a:ext uri="{FF2B5EF4-FFF2-40B4-BE49-F238E27FC236}">
                <a16:creationId xmlns:a16="http://schemas.microsoft.com/office/drawing/2014/main" id="{DC463251-6393-40B9-8C4D-F1BFF61E59D7}"/>
              </a:ext>
            </a:extLst>
          </p:cNvPr>
          <p:cNvSpPr>
            <a:spLocks noGrp="1"/>
          </p:cNvSpPr>
          <p:nvPr>
            <p:ph type="title"/>
          </p:nvPr>
        </p:nvSpPr>
        <p:spPr>
          <a:xfrm>
            <a:off x="0" y="0"/>
            <a:ext cx="8229600" cy="709933"/>
          </a:xfrm>
        </p:spPr>
        <p:txBody>
          <a:bodyPr vert="horz" lIns="91440" tIns="45720" rIns="91440" bIns="45720" rtlCol="0" anchor="ctr">
            <a:normAutofit/>
          </a:bodyPr>
          <a:lstStyle/>
          <a:p>
            <a:r>
              <a:rPr lang="en-AU" sz="3600" dirty="0"/>
              <a:t>Mine Design- Bulkheads Location</a:t>
            </a:r>
          </a:p>
        </p:txBody>
      </p:sp>
      <p:pic>
        <p:nvPicPr>
          <p:cNvPr id="8" name="Picture 7">
            <a:extLst>
              <a:ext uri="{FF2B5EF4-FFF2-40B4-BE49-F238E27FC236}">
                <a16:creationId xmlns:a16="http://schemas.microsoft.com/office/drawing/2014/main" id="{AA1B90ED-C0DA-4673-9E07-DCD81B7C3C32}"/>
              </a:ext>
            </a:extLst>
          </p:cNvPr>
          <p:cNvPicPr>
            <a:picLocks noChangeAspect="1"/>
          </p:cNvPicPr>
          <p:nvPr/>
        </p:nvPicPr>
        <p:blipFill rotWithShape="1">
          <a:blip r:embed="rId4"/>
          <a:srcRect l="24742" b="16110"/>
          <a:stretch/>
        </p:blipFill>
        <p:spPr>
          <a:xfrm>
            <a:off x="5817138" y="709933"/>
            <a:ext cx="3326861" cy="2386965"/>
          </a:xfrm>
          <a:prstGeom prst="rect">
            <a:avLst/>
          </a:prstGeom>
          <a:ln>
            <a:solidFill>
              <a:schemeClr val="tx1"/>
            </a:solidFill>
          </a:ln>
        </p:spPr>
      </p:pic>
      <p:sp>
        <p:nvSpPr>
          <p:cNvPr id="9" name="Rectangle 8">
            <a:extLst>
              <a:ext uri="{FF2B5EF4-FFF2-40B4-BE49-F238E27FC236}">
                <a16:creationId xmlns:a16="http://schemas.microsoft.com/office/drawing/2014/main" id="{548DD275-A218-44D8-BB13-E450576B7F10}"/>
              </a:ext>
            </a:extLst>
          </p:cNvPr>
          <p:cNvSpPr/>
          <p:nvPr/>
        </p:nvSpPr>
        <p:spPr>
          <a:xfrm>
            <a:off x="5719035" y="3163261"/>
            <a:ext cx="3326861" cy="286232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AU" dirty="0"/>
              <a:t>A majority of  panels are designed to </a:t>
            </a:r>
            <a:r>
              <a:rPr lang="en-AU" b="1" dirty="0"/>
              <a:t>be down-dip of bulkhead sites</a:t>
            </a:r>
            <a:r>
              <a:rPr lang="en-AU" dirty="0"/>
              <a:t>,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Remedial work would </a:t>
            </a:r>
            <a:r>
              <a:rPr lang="en-AU" b="1" dirty="0"/>
              <a:t>not require</a:t>
            </a:r>
            <a:r>
              <a:rPr lang="en-AU" dirty="0"/>
              <a:t> pumping of the panel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Bulk heads are located </a:t>
            </a:r>
            <a:r>
              <a:rPr lang="en-AU" b="1" dirty="0"/>
              <a:t>in long term stable areas </a:t>
            </a:r>
            <a:r>
              <a:rPr lang="en-AU" dirty="0"/>
              <a:t>of the mine</a:t>
            </a:r>
          </a:p>
          <a:p>
            <a:pPr marL="285750" indent="-285750">
              <a:buFont typeface="Arial" panose="020B0604020202020204" pitchFamily="34" charset="0"/>
              <a:buChar char="•"/>
            </a:pPr>
            <a:endParaRPr lang="en-GB" dirty="0"/>
          </a:p>
        </p:txBody>
      </p:sp>
      <p:pic>
        <p:nvPicPr>
          <p:cNvPr id="10" name="Picture 3">
            <a:extLst>
              <a:ext uri="{FF2B5EF4-FFF2-40B4-BE49-F238E27FC236}">
                <a16:creationId xmlns:a16="http://schemas.microsoft.com/office/drawing/2014/main" id="{D7F7503E-2894-4544-95DA-4143BAC149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434" y="4768530"/>
            <a:ext cx="2505205" cy="1917491"/>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a:extLst>
              <a:ext uri="{FF2B5EF4-FFF2-40B4-BE49-F238E27FC236}">
                <a16:creationId xmlns:a16="http://schemas.microsoft.com/office/drawing/2014/main" id="{788FAF21-0372-4826-B2DF-E85936E43A5A}"/>
              </a:ext>
            </a:extLst>
          </p:cNvPr>
          <p:cNvSpPr txBox="1"/>
          <p:nvPr/>
        </p:nvSpPr>
        <p:spPr>
          <a:xfrm>
            <a:off x="241900" y="4782686"/>
            <a:ext cx="1224136" cy="369332"/>
          </a:xfrm>
          <a:prstGeom prst="rect">
            <a:avLst/>
          </a:prstGeom>
          <a:noFill/>
        </p:spPr>
        <p:txBody>
          <a:bodyPr wrap="square" rtlCol="0">
            <a:spAutoFit/>
          </a:bodyPr>
          <a:lstStyle/>
          <a:p>
            <a:r>
              <a:rPr lang="en-AU" b="1" dirty="0"/>
              <a:t>INSET</a:t>
            </a:r>
            <a:endParaRPr lang="en-AU" dirty="0"/>
          </a:p>
        </p:txBody>
      </p:sp>
      <p:sp>
        <p:nvSpPr>
          <p:cNvPr id="12" name="Rectangle 11">
            <a:extLst>
              <a:ext uri="{FF2B5EF4-FFF2-40B4-BE49-F238E27FC236}">
                <a16:creationId xmlns:a16="http://schemas.microsoft.com/office/drawing/2014/main" id="{6715FDEB-97BF-41F2-A963-69E4D34CDB69}"/>
              </a:ext>
            </a:extLst>
          </p:cNvPr>
          <p:cNvSpPr/>
          <p:nvPr/>
        </p:nvSpPr>
        <p:spPr>
          <a:xfrm rot="20423657" flipH="1" flipV="1">
            <a:off x="1381205" y="5765099"/>
            <a:ext cx="64402" cy="2571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9271927-8DC0-437D-8FB9-13D019695356}"/>
              </a:ext>
            </a:extLst>
          </p:cNvPr>
          <p:cNvSpPr/>
          <p:nvPr/>
        </p:nvSpPr>
        <p:spPr>
          <a:xfrm rot="20423657" flipH="1" flipV="1">
            <a:off x="1498109" y="5714950"/>
            <a:ext cx="64402" cy="2571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F0FBD78C-E1B2-4A11-8FA3-E4F7886CC8BA}"/>
              </a:ext>
            </a:extLst>
          </p:cNvPr>
          <p:cNvSpPr/>
          <p:nvPr/>
        </p:nvSpPr>
        <p:spPr>
          <a:xfrm rot="20423657" flipH="1" flipV="1">
            <a:off x="1625001" y="5686072"/>
            <a:ext cx="64402" cy="2571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411C8A2-1A14-4A19-BC13-3ED013DD909B}"/>
              </a:ext>
            </a:extLst>
          </p:cNvPr>
          <p:cNvSpPr/>
          <p:nvPr/>
        </p:nvSpPr>
        <p:spPr>
          <a:xfrm>
            <a:off x="1937194" y="2714076"/>
            <a:ext cx="419988" cy="319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Arrow Connector 15">
            <a:extLst>
              <a:ext uri="{FF2B5EF4-FFF2-40B4-BE49-F238E27FC236}">
                <a16:creationId xmlns:a16="http://schemas.microsoft.com/office/drawing/2014/main" id="{664DAB2A-D76C-4893-A10E-F9CF4FFBE943}"/>
              </a:ext>
            </a:extLst>
          </p:cNvPr>
          <p:cNvCxnSpPr>
            <a:cxnSpLocks/>
          </p:cNvCxnSpPr>
          <p:nvPr/>
        </p:nvCxnSpPr>
        <p:spPr>
          <a:xfrm flipH="1">
            <a:off x="1405114" y="3076411"/>
            <a:ext cx="742074" cy="16419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F20111-C412-44BC-A7C3-AA8AF7F7F54F}"/>
              </a:ext>
            </a:extLst>
          </p:cNvPr>
          <p:cNvSpPr txBox="1"/>
          <p:nvPr/>
        </p:nvSpPr>
        <p:spPr>
          <a:xfrm>
            <a:off x="359153" y="6258071"/>
            <a:ext cx="2350634" cy="400110"/>
          </a:xfrm>
          <a:prstGeom prst="rect">
            <a:avLst/>
          </a:prstGeom>
          <a:noFill/>
        </p:spPr>
        <p:txBody>
          <a:bodyPr wrap="square" rtlCol="0">
            <a:spAutoFit/>
          </a:bodyPr>
          <a:lstStyle/>
          <a:p>
            <a:r>
              <a:rPr lang="en-AU" sz="2000" b="1" dirty="0"/>
              <a:t>Bulkhead locations</a:t>
            </a:r>
          </a:p>
        </p:txBody>
      </p:sp>
    </p:spTree>
    <p:extLst>
      <p:ext uri="{BB962C8B-B14F-4D97-AF65-F5344CB8AC3E}">
        <p14:creationId xmlns:p14="http://schemas.microsoft.com/office/powerpoint/2010/main" val="249304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63251-6393-40B9-8C4D-F1BFF61E59D7}"/>
              </a:ext>
            </a:extLst>
          </p:cNvPr>
          <p:cNvSpPr>
            <a:spLocks noGrp="1"/>
          </p:cNvSpPr>
          <p:nvPr>
            <p:ph type="title"/>
          </p:nvPr>
        </p:nvSpPr>
        <p:spPr>
          <a:xfrm>
            <a:off x="0" y="69508"/>
            <a:ext cx="8229600" cy="543335"/>
          </a:xfrm>
        </p:spPr>
        <p:txBody>
          <a:bodyPr vert="horz" lIns="91440" tIns="45720" rIns="91440" bIns="45720" rtlCol="0" anchor="ctr">
            <a:normAutofit fontScale="90000"/>
          </a:bodyPr>
          <a:lstStyle/>
          <a:p>
            <a:r>
              <a:rPr lang="en-AU" dirty="0"/>
              <a:t>High Risk Activities</a:t>
            </a:r>
          </a:p>
        </p:txBody>
      </p:sp>
      <p:graphicFrame>
        <p:nvGraphicFramePr>
          <p:cNvPr id="4" name="Table 3">
            <a:extLst>
              <a:ext uri="{FF2B5EF4-FFF2-40B4-BE49-F238E27FC236}">
                <a16:creationId xmlns:a16="http://schemas.microsoft.com/office/drawing/2014/main" id="{68CC8EC9-607D-4E21-9E22-FBC37D06F94F}"/>
              </a:ext>
            </a:extLst>
          </p:cNvPr>
          <p:cNvGraphicFramePr>
            <a:graphicFrameLocks noGrp="1"/>
          </p:cNvGraphicFramePr>
          <p:nvPr>
            <p:extLst>
              <p:ext uri="{D42A27DB-BD31-4B8C-83A1-F6EECF244321}">
                <p14:modId xmlns:p14="http://schemas.microsoft.com/office/powerpoint/2010/main" val="736109501"/>
              </p:ext>
            </p:extLst>
          </p:nvPr>
        </p:nvGraphicFramePr>
        <p:xfrm>
          <a:off x="-19453" y="727154"/>
          <a:ext cx="9066179" cy="5403692"/>
        </p:xfrm>
        <a:graphic>
          <a:graphicData uri="http://schemas.openxmlformats.org/drawingml/2006/table">
            <a:tbl>
              <a:tblPr/>
              <a:tblGrid>
                <a:gridCol w="525293">
                  <a:extLst>
                    <a:ext uri="{9D8B030D-6E8A-4147-A177-3AD203B41FA5}">
                      <a16:colId xmlns:a16="http://schemas.microsoft.com/office/drawing/2014/main" val="3904329121"/>
                    </a:ext>
                  </a:extLst>
                </a:gridCol>
                <a:gridCol w="856034">
                  <a:extLst>
                    <a:ext uri="{9D8B030D-6E8A-4147-A177-3AD203B41FA5}">
                      <a16:colId xmlns:a16="http://schemas.microsoft.com/office/drawing/2014/main" val="2540665852"/>
                    </a:ext>
                  </a:extLst>
                </a:gridCol>
                <a:gridCol w="1271494">
                  <a:extLst>
                    <a:ext uri="{9D8B030D-6E8A-4147-A177-3AD203B41FA5}">
                      <a16:colId xmlns:a16="http://schemas.microsoft.com/office/drawing/2014/main" val="3861034447"/>
                    </a:ext>
                  </a:extLst>
                </a:gridCol>
                <a:gridCol w="1106046">
                  <a:extLst>
                    <a:ext uri="{9D8B030D-6E8A-4147-A177-3AD203B41FA5}">
                      <a16:colId xmlns:a16="http://schemas.microsoft.com/office/drawing/2014/main" val="4002735544"/>
                    </a:ext>
                  </a:extLst>
                </a:gridCol>
                <a:gridCol w="164123">
                  <a:extLst>
                    <a:ext uri="{9D8B030D-6E8A-4147-A177-3AD203B41FA5}">
                      <a16:colId xmlns:a16="http://schemas.microsoft.com/office/drawing/2014/main" val="969054975"/>
                    </a:ext>
                  </a:extLst>
                </a:gridCol>
                <a:gridCol w="357554">
                  <a:extLst>
                    <a:ext uri="{9D8B030D-6E8A-4147-A177-3AD203B41FA5}">
                      <a16:colId xmlns:a16="http://schemas.microsoft.com/office/drawing/2014/main" val="3839582815"/>
                    </a:ext>
                  </a:extLst>
                </a:gridCol>
                <a:gridCol w="134815">
                  <a:extLst>
                    <a:ext uri="{9D8B030D-6E8A-4147-A177-3AD203B41FA5}">
                      <a16:colId xmlns:a16="http://schemas.microsoft.com/office/drawing/2014/main" val="2368718921"/>
                    </a:ext>
                  </a:extLst>
                </a:gridCol>
                <a:gridCol w="398585">
                  <a:extLst>
                    <a:ext uri="{9D8B030D-6E8A-4147-A177-3AD203B41FA5}">
                      <a16:colId xmlns:a16="http://schemas.microsoft.com/office/drawing/2014/main" val="536908264"/>
                    </a:ext>
                  </a:extLst>
                </a:gridCol>
                <a:gridCol w="345831">
                  <a:extLst>
                    <a:ext uri="{9D8B030D-6E8A-4147-A177-3AD203B41FA5}">
                      <a16:colId xmlns:a16="http://schemas.microsoft.com/office/drawing/2014/main" val="3863245765"/>
                    </a:ext>
                  </a:extLst>
                </a:gridCol>
                <a:gridCol w="158261">
                  <a:extLst>
                    <a:ext uri="{9D8B030D-6E8A-4147-A177-3AD203B41FA5}">
                      <a16:colId xmlns:a16="http://schemas.microsoft.com/office/drawing/2014/main" val="1941758918"/>
                    </a:ext>
                  </a:extLst>
                </a:gridCol>
                <a:gridCol w="240323">
                  <a:extLst>
                    <a:ext uri="{9D8B030D-6E8A-4147-A177-3AD203B41FA5}">
                      <a16:colId xmlns:a16="http://schemas.microsoft.com/office/drawing/2014/main" val="1766648219"/>
                    </a:ext>
                  </a:extLst>
                </a:gridCol>
                <a:gridCol w="369277">
                  <a:extLst>
                    <a:ext uri="{9D8B030D-6E8A-4147-A177-3AD203B41FA5}">
                      <a16:colId xmlns:a16="http://schemas.microsoft.com/office/drawing/2014/main" val="2192244499"/>
                    </a:ext>
                  </a:extLst>
                </a:gridCol>
                <a:gridCol w="650631">
                  <a:extLst>
                    <a:ext uri="{9D8B030D-6E8A-4147-A177-3AD203B41FA5}">
                      <a16:colId xmlns:a16="http://schemas.microsoft.com/office/drawing/2014/main" val="2517455082"/>
                    </a:ext>
                  </a:extLst>
                </a:gridCol>
                <a:gridCol w="239923">
                  <a:extLst>
                    <a:ext uri="{9D8B030D-6E8A-4147-A177-3AD203B41FA5}">
                      <a16:colId xmlns:a16="http://schemas.microsoft.com/office/drawing/2014/main" val="78854542"/>
                    </a:ext>
                  </a:extLst>
                </a:gridCol>
                <a:gridCol w="445356">
                  <a:extLst>
                    <a:ext uri="{9D8B030D-6E8A-4147-A177-3AD203B41FA5}">
                      <a16:colId xmlns:a16="http://schemas.microsoft.com/office/drawing/2014/main" val="3449401149"/>
                    </a:ext>
                  </a:extLst>
                </a:gridCol>
                <a:gridCol w="349922">
                  <a:extLst>
                    <a:ext uri="{9D8B030D-6E8A-4147-A177-3AD203B41FA5}">
                      <a16:colId xmlns:a16="http://schemas.microsoft.com/office/drawing/2014/main" val="2509420646"/>
                    </a:ext>
                  </a:extLst>
                </a:gridCol>
                <a:gridCol w="328716">
                  <a:extLst>
                    <a:ext uri="{9D8B030D-6E8A-4147-A177-3AD203B41FA5}">
                      <a16:colId xmlns:a16="http://schemas.microsoft.com/office/drawing/2014/main" val="706698084"/>
                    </a:ext>
                  </a:extLst>
                </a:gridCol>
                <a:gridCol w="307508">
                  <a:extLst>
                    <a:ext uri="{9D8B030D-6E8A-4147-A177-3AD203B41FA5}">
                      <a16:colId xmlns:a16="http://schemas.microsoft.com/office/drawing/2014/main" val="852660175"/>
                    </a:ext>
                  </a:extLst>
                </a:gridCol>
                <a:gridCol w="307508">
                  <a:extLst>
                    <a:ext uri="{9D8B030D-6E8A-4147-A177-3AD203B41FA5}">
                      <a16:colId xmlns:a16="http://schemas.microsoft.com/office/drawing/2014/main" val="3574841913"/>
                    </a:ext>
                  </a:extLst>
                </a:gridCol>
                <a:gridCol w="222678">
                  <a:extLst>
                    <a:ext uri="{9D8B030D-6E8A-4147-A177-3AD203B41FA5}">
                      <a16:colId xmlns:a16="http://schemas.microsoft.com/office/drawing/2014/main" val="3913529895"/>
                    </a:ext>
                  </a:extLst>
                </a:gridCol>
                <a:gridCol w="286301">
                  <a:extLst>
                    <a:ext uri="{9D8B030D-6E8A-4147-A177-3AD203B41FA5}">
                      <a16:colId xmlns:a16="http://schemas.microsoft.com/office/drawing/2014/main" val="181262181"/>
                    </a:ext>
                  </a:extLst>
                </a:gridCol>
              </a:tblGrid>
              <a:tr h="2107312">
                <a:tc>
                  <a:txBody>
                    <a:bodyPr/>
                    <a:lstStyle/>
                    <a:p>
                      <a:pPr algn="ctr" fontAlgn="b"/>
                      <a:r>
                        <a:rPr lang="en-AU" sz="1050" b="1" i="0" u="none" strike="noStrike" dirty="0">
                          <a:solidFill>
                            <a:srgbClr val="000000"/>
                          </a:solidFill>
                          <a:effectLst/>
                          <a:latin typeface="Calibri" panose="020F0502020204030204" pitchFamily="34" charset="0"/>
                        </a:rPr>
                        <a:t>Mine</a:t>
                      </a:r>
                    </a:p>
                  </a:txBody>
                  <a:tcPr marL="4199" marR="4199" marT="419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AU" sz="1100" b="1" i="0" u="none" strike="noStrike" dirty="0">
                          <a:solidFill>
                            <a:srgbClr val="000000"/>
                          </a:solidFill>
                          <a:effectLst/>
                          <a:latin typeface="Calibri" panose="020F0502020204030204" pitchFamily="34" charset="0"/>
                        </a:rPr>
                        <a:t>Location</a:t>
                      </a:r>
                    </a:p>
                  </a:txBody>
                  <a:tcPr marL="4199" marR="4199" marT="419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AU" sz="1100" b="1" i="0" u="none" strike="noStrike" dirty="0">
                          <a:solidFill>
                            <a:srgbClr val="000000"/>
                          </a:solidFill>
                          <a:effectLst/>
                          <a:latin typeface="Calibri" panose="020F0502020204030204" pitchFamily="34" charset="0"/>
                        </a:rPr>
                        <a:t>Mining method</a:t>
                      </a:r>
                    </a:p>
                  </a:txBody>
                  <a:tcPr marL="4199" marR="4199" marT="419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AU" sz="1100" b="1" i="0" u="none" strike="noStrike" dirty="0">
                          <a:solidFill>
                            <a:srgbClr val="000000"/>
                          </a:solidFill>
                          <a:effectLst/>
                          <a:latin typeface="Calibri" panose="020F0502020204030204" pitchFamily="34" charset="0"/>
                        </a:rPr>
                        <a:t>Stores water underground?</a:t>
                      </a:r>
                    </a:p>
                  </a:txBody>
                  <a:tcPr marL="4199" marR="4199" marT="419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AU" sz="800" b="0" i="0" u="none" strike="noStrike" dirty="0">
                          <a:solidFill>
                            <a:srgbClr val="000000"/>
                          </a:solidFill>
                          <a:effectLst/>
                          <a:latin typeface="Calibri" panose="020F0502020204030204" pitchFamily="34" charset="0"/>
                        </a:rPr>
                        <a:t>Electrical work on energised electrical equipment</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Development of a new mine entry (including by sinking a shaft or drift or raise boring)</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Working in inrush control zone </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Single entry development of a roadway or drift for more than 250 metres without an intersection</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Shotfiring if it has not been undertaken within a year before the intended time of shotfiring</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Sealing (other than emergency sealing)</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Conduct hot work in a hazardous zone</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Driving underground roadway that is wider than 5.5 metres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Use of high voltage plant and cables in a hazardous zone if the plant or cable: • is associated with longwall mining and has a voltage greater than 4000 volts, or • in any other case, has a voltage greater than 1200 volts.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Formation of non-conforming pillars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Coal extraction by any of the following methods: • secondary extraction by longwall mining, shortwall mining or miniwall mining • pillar extraction • pillar splitting • pillar reduction.</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Mining operations in outburst control zones.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First applications of explosion inhibitors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Use of explosives designed for use in coal mines if the explosive has previously been used in the state.</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Use of an explosive not designed for use in coal mines</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First use of an explosion barrier other than a water barrier or bagged stone dust</a:t>
                      </a:r>
                    </a:p>
                  </a:txBody>
                  <a:tcPr marL="4199" marR="4199" marT="4199" marB="0" vert="vert270" anchor="ctr">
                    <a:lnL>
                      <a:noFill/>
                    </a:lnL>
                    <a:lnR>
                      <a:noFill/>
                    </a:lnR>
                    <a:lnT>
                      <a:noFill/>
                    </a:lnT>
                    <a:lnB>
                      <a:noFill/>
                    </a:lnB>
                    <a:solidFill>
                      <a:schemeClr val="bg2"/>
                    </a:solidFill>
                  </a:tcPr>
                </a:tc>
                <a:tc>
                  <a:txBody>
                    <a:bodyPr/>
                    <a:lstStyle/>
                    <a:p>
                      <a:pPr algn="ctr" fontAlgn="b"/>
                      <a:r>
                        <a:rPr lang="en-AU" sz="800" b="0" i="0" u="none" strike="noStrike" dirty="0">
                          <a:solidFill>
                            <a:srgbClr val="000000"/>
                          </a:solidFill>
                          <a:effectLst/>
                          <a:latin typeface="Calibri" panose="020F0502020204030204" pitchFamily="34" charset="0"/>
                        </a:rPr>
                        <a:t>Emplacement areas - the establishment, operation or decommissioning of an emplacement area</a:t>
                      </a:r>
                    </a:p>
                  </a:txBody>
                  <a:tcPr marL="4199" marR="4199" marT="4199" marB="0" vert="vert270" anchor="ctr">
                    <a:lnL>
                      <a:noFill/>
                    </a:lnL>
                    <a:lnR>
                      <a:noFill/>
                    </a:lnR>
                    <a:lnT>
                      <a:noFill/>
                    </a:lnT>
                    <a:lnB>
                      <a:noFill/>
                    </a:lnB>
                    <a:solidFill>
                      <a:schemeClr val="bg2"/>
                    </a:solidFill>
                  </a:tcPr>
                </a:tc>
                <a:extLst>
                  <a:ext uri="{0D108BD9-81ED-4DB2-BD59-A6C34878D82A}">
                    <a16:rowId xmlns:a16="http://schemas.microsoft.com/office/drawing/2014/main" val="3931944794"/>
                  </a:ext>
                </a:extLst>
              </a:tr>
              <a:tr h="150076">
                <a:tc>
                  <a:txBody>
                    <a:bodyPr/>
                    <a:lstStyle/>
                    <a:p>
                      <a:pPr algn="ctr" fontAlgn="b"/>
                      <a:r>
                        <a:rPr lang="en-AU" sz="700" b="1" i="0" u="none" strike="noStrike" dirty="0">
                          <a:solidFill>
                            <a:srgbClr val="000000"/>
                          </a:solidFill>
                          <a:effectLst/>
                          <a:latin typeface="Calibri" panose="020F0502020204030204" pitchFamily="34" charset="0"/>
                        </a:rPr>
                        <a:t>1</a:t>
                      </a:r>
                    </a:p>
                  </a:txBody>
                  <a:tcPr marL="4199" marR="4199" marT="419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AU" sz="600" b="0" i="0" u="none" strike="noStrike" dirty="0">
                          <a:solidFill>
                            <a:srgbClr val="000000"/>
                          </a:solidFill>
                          <a:effectLst/>
                          <a:latin typeface="Arial" panose="020B0604020202020204" pitchFamily="34" charset="0"/>
                        </a:rPr>
                        <a:t>Gunnedah Basin</a:t>
                      </a:r>
                    </a:p>
                  </a:txBody>
                  <a:tcPr marL="4199" marR="4199" marT="419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 </a:t>
                      </a:r>
                    </a:p>
                  </a:txBody>
                  <a:tcPr marL="4199" marR="4199" marT="419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605995962"/>
                  </a:ext>
                </a:extLst>
              </a:tr>
              <a:tr h="150076">
                <a:tc>
                  <a:txBody>
                    <a:bodyPr/>
                    <a:lstStyle/>
                    <a:p>
                      <a:pPr algn="ctr" fontAlgn="b"/>
                      <a:r>
                        <a:rPr lang="en-AU" sz="700" b="1" i="0" u="none" strike="noStrike" dirty="0">
                          <a:solidFill>
                            <a:srgbClr val="000000"/>
                          </a:solidFill>
                          <a:effectLst/>
                          <a:latin typeface="Calibri" panose="020F0502020204030204" pitchFamily="34" charset="0"/>
                        </a:rPr>
                        <a:t>2</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Hunter Valley </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 </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084531366"/>
                  </a:ext>
                </a:extLst>
              </a:tr>
              <a:tr h="150076">
                <a:tc>
                  <a:txBody>
                    <a:bodyPr/>
                    <a:lstStyle/>
                    <a:p>
                      <a:pPr algn="ctr" fontAlgn="b"/>
                      <a:r>
                        <a:rPr lang="en-AU" sz="700" b="1" i="0" u="none" strike="noStrike" dirty="0">
                          <a:solidFill>
                            <a:srgbClr val="000000"/>
                          </a:solidFill>
                          <a:effectLst/>
                          <a:latin typeface="Calibri" panose="020F0502020204030204" pitchFamily="34" charset="0"/>
                        </a:rPr>
                        <a:t>3</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Hunter Valley</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1103081083"/>
                  </a:ext>
                </a:extLst>
              </a:tr>
              <a:tr h="150076">
                <a:tc>
                  <a:txBody>
                    <a:bodyPr/>
                    <a:lstStyle/>
                    <a:p>
                      <a:pPr algn="ctr" fontAlgn="b"/>
                      <a:r>
                        <a:rPr lang="en-AU" sz="700" b="1" i="0" u="none" strike="noStrike" dirty="0">
                          <a:solidFill>
                            <a:srgbClr val="000000"/>
                          </a:solidFill>
                          <a:effectLst/>
                          <a:latin typeface="Calibri" panose="020F0502020204030204" pitchFamily="34" charset="0"/>
                        </a:rPr>
                        <a:t>4</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Hunter Valley</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79344554"/>
                  </a:ext>
                </a:extLst>
              </a:tr>
              <a:tr h="150076">
                <a:tc>
                  <a:txBody>
                    <a:bodyPr/>
                    <a:lstStyle/>
                    <a:p>
                      <a:pPr algn="ctr" fontAlgn="b"/>
                      <a:r>
                        <a:rPr lang="en-AU" sz="700" b="1" i="0" u="none" strike="noStrike" dirty="0">
                          <a:solidFill>
                            <a:srgbClr val="000000"/>
                          </a:solidFill>
                          <a:effectLst/>
                          <a:latin typeface="Calibri" panose="020F0502020204030204" pitchFamily="34" charset="0"/>
                        </a:rPr>
                        <a:t>5</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Newcastle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Top coal caving</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2963560375"/>
                  </a:ext>
                </a:extLst>
              </a:tr>
              <a:tr h="150076">
                <a:tc>
                  <a:txBody>
                    <a:bodyPr/>
                    <a:lstStyle/>
                    <a:p>
                      <a:pPr algn="ctr" fontAlgn="b"/>
                      <a:r>
                        <a:rPr lang="en-AU" sz="700" b="1" i="0" u="none" strike="noStrike" dirty="0">
                          <a:solidFill>
                            <a:srgbClr val="000000"/>
                          </a:solidFill>
                          <a:effectLst/>
                          <a:latin typeface="Calibri" panose="020F0502020204030204" pitchFamily="34" charset="0"/>
                        </a:rPr>
                        <a:t>6</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Newcastle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miniwall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2250231650"/>
                  </a:ext>
                </a:extLst>
              </a:tr>
              <a:tr h="150076">
                <a:tc>
                  <a:txBody>
                    <a:bodyPr/>
                    <a:lstStyle/>
                    <a:p>
                      <a:pPr algn="ctr" fontAlgn="b"/>
                      <a:r>
                        <a:rPr lang="en-AU" sz="700" b="1" i="0" u="none" strike="noStrike" dirty="0">
                          <a:solidFill>
                            <a:srgbClr val="000000"/>
                          </a:solidFill>
                          <a:effectLst/>
                          <a:latin typeface="Calibri" panose="020F0502020204030204" pitchFamily="34" charset="0"/>
                        </a:rPr>
                        <a:t>7</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Newcastle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old workings - flooded</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3001443603"/>
                  </a:ext>
                </a:extLst>
              </a:tr>
              <a:tr h="187862">
                <a:tc>
                  <a:txBody>
                    <a:bodyPr/>
                    <a:lstStyle/>
                    <a:p>
                      <a:pPr algn="ctr" fontAlgn="b"/>
                      <a:r>
                        <a:rPr lang="en-AU" sz="700" b="1" i="0" u="none" strike="noStrike" dirty="0">
                          <a:solidFill>
                            <a:srgbClr val="000000"/>
                          </a:solidFill>
                          <a:effectLst/>
                          <a:latin typeface="Calibri" panose="020F0502020204030204" pitchFamily="34" charset="0"/>
                        </a:rPr>
                        <a:t>8</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Newcastle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bord and pillar- partial extraction</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old workings – flooded</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2780909034"/>
                  </a:ext>
                </a:extLst>
              </a:tr>
              <a:tr h="150076">
                <a:tc>
                  <a:txBody>
                    <a:bodyPr/>
                    <a:lstStyle/>
                    <a:p>
                      <a:pPr algn="ctr" fontAlgn="b"/>
                      <a:r>
                        <a:rPr lang="en-AU" sz="700" b="1" i="0" u="none" strike="noStrike" dirty="0">
                          <a:solidFill>
                            <a:srgbClr val="000000"/>
                          </a:solidFill>
                          <a:effectLst/>
                          <a:latin typeface="Calibri" panose="020F0502020204030204" pitchFamily="34" charset="0"/>
                        </a:rPr>
                        <a:t>9</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 - old workings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63265153"/>
                  </a:ext>
                </a:extLst>
              </a:tr>
              <a:tr h="150076">
                <a:tc>
                  <a:txBody>
                    <a:bodyPr/>
                    <a:lstStyle/>
                    <a:p>
                      <a:pPr algn="ctr" fontAlgn="b"/>
                      <a:r>
                        <a:rPr lang="en-AU" sz="700" b="1" i="0" u="none" strike="noStrike" dirty="0">
                          <a:solidFill>
                            <a:srgbClr val="000000"/>
                          </a:solidFill>
                          <a:effectLst/>
                          <a:latin typeface="Calibri" panose="020F0502020204030204" pitchFamily="34" charset="0"/>
                        </a:rPr>
                        <a:t>10</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u</a:t>
                      </a:r>
                    </a:p>
                  </a:txBody>
                  <a:tcPr marL="4199" marR="4199" marT="4199" marB="0" anchor="ctr">
                    <a:lnL>
                      <a:noFill/>
                    </a:lnL>
                    <a:lnR>
                      <a:noFill/>
                    </a:lnR>
                    <a:lnT>
                      <a:noFill/>
                    </a:lnT>
                    <a:lnB>
                      <a:noFill/>
                    </a:lnB>
                    <a:solidFill>
                      <a:srgbClr val="FDE9D9"/>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1034238795"/>
                  </a:ext>
                </a:extLst>
              </a:tr>
              <a:tr h="150076">
                <a:tc>
                  <a:txBody>
                    <a:bodyPr/>
                    <a:lstStyle/>
                    <a:p>
                      <a:pPr algn="ctr" fontAlgn="b"/>
                      <a:r>
                        <a:rPr lang="en-AU" sz="700" b="1" i="0" u="none" strike="noStrike" dirty="0">
                          <a:solidFill>
                            <a:srgbClr val="000000"/>
                          </a:solidFill>
                          <a:effectLst/>
                          <a:latin typeface="Calibri" panose="020F0502020204030204" pitchFamily="34" charset="0"/>
                        </a:rPr>
                        <a:t>11</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uncemented reject- trial only</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813175652"/>
                  </a:ext>
                </a:extLst>
              </a:tr>
              <a:tr h="150076">
                <a:tc>
                  <a:txBody>
                    <a:bodyPr/>
                    <a:lstStyle/>
                    <a:p>
                      <a:pPr algn="ctr" fontAlgn="b"/>
                      <a:r>
                        <a:rPr lang="en-AU" sz="700" b="1" i="0" u="none" strike="noStrike" dirty="0">
                          <a:solidFill>
                            <a:srgbClr val="000000"/>
                          </a:solidFill>
                          <a:effectLst/>
                          <a:latin typeface="Calibri" panose="020F0502020204030204" pitchFamily="34" charset="0"/>
                        </a:rPr>
                        <a:t>12</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old workings - flooded</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1923634091"/>
                  </a:ext>
                </a:extLst>
              </a:tr>
              <a:tr h="150076">
                <a:tc>
                  <a:txBody>
                    <a:bodyPr/>
                    <a:lstStyle/>
                    <a:p>
                      <a:pPr algn="ctr" fontAlgn="b"/>
                      <a:r>
                        <a:rPr lang="en-AU" sz="700" b="1" i="0" u="none" strike="noStrike" dirty="0">
                          <a:solidFill>
                            <a:srgbClr val="000000"/>
                          </a:solidFill>
                          <a:effectLst/>
                          <a:latin typeface="Calibri" panose="020F0502020204030204" pitchFamily="34" charset="0"/>
                        </a:rPr>
                        <a:t>13</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old workings - flooded</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3489681007"/>
                  </a:ext>
                </a:extLst>
              </a:tr>
              <a:tr h="278613">
                <a:tc>
                  <a:txBody>
                    <a:bodyPr/>
                    <a:lstStyle/>
                    <a:p>
                      <a:pPr algn="ctr" fontAlgn="b"/>
                      <a:r>
                        <a:rPr lang="en-AU" sz="700" b="1" i="0" u="none" strike="noStrike" dirty="0">
                          <a:solidFill>
                            <a:srgbClr val="000000"/>
                          </a:solidFill>
                          <a:effectLst/>
                          <a:latin typeface="Calibri" panose="020F0502020204030204" pitchFamily="34" charset="0"/>
                        </a:rPr>
                        <a:t>14</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Southern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bord and pillar- partial extraction</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2624190534"/>
                  </a:ext>
                </a:extLst>
              </a:tr>
              <a:tr h="150076">
                <a:tc>
                  <a:txBody>
                    <a:bodyPr/>
                    <a:lstStyle/>
                    <a:p>
                      <a:pPr algn="ctr" fontAlgn="b"/>
                      <a:r>
                        <a:rPr lang="en-AU" sz="700" b="1" i="0" u="none" strike="noStrike" dirty="0">
                          <a:solidFill>
                            <a:srgbClr val="000000"/>
                          </a:solidFill>
                          <a:effectLst/>
                          <a:latin typeface="Calibri" panose="020F0502020204030204" pitchFamily="34" charset="0"/>
                        </a:rPr>
                        <a:t>15</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bord and pillar, miniwalls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unknown</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u</a:t>
                      </a:r>
                    </a:p>
                  </a:txBody>
                  <a:tcPr marL="4199" marR="4199" marT="4199" marB="0" anchor="ctr">
                    <a:lnL>
                      <a:noFill/>
                    </a:lnL>
                    <a:lnR>
                      <a:noFill/>
                    </a:lnR>
                    <a:lnT>
                      <a:noFill/>
                    </a:lnT>
                    <a:lnB>
                      <a:noFill/>
                    </a:lnB>
                    <a:solidFill>
                      <a:srgbClr val="FDE9D9"/>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363086329"/>
                  </a:ext>
                </a:extLst>
              </a:tr>
              <a:tr h="278613">
                <a:tc>
                  <a:txBody>
                    <a:bodyPr/>
                    <a:lstStyle/>
                    <a:p>
                      <a:pPr algn="ctr" fontAlgn="b"/>
                      <a:r>
                        <a:rPr lang="en-AU" sz="700" b="1" i="0" u="none" strike="noStrike" dirty="0">
                          <a:solidFill>
                            <a:srgbClr val="000000"/>
                          </a:solidFill>
                          <a:effectLst/>
                          <a:latin typeface="Calibri" panose="020F0502020204030204" pitchFamily="34" charset="0"/>
                        </a:rPr>
                        <a:t>16</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Partial pillar extraction using FCT</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u</a:t>
                      </a:r>
                    </a:p>
                  </a:txBody>
                  <a:tcPr marL="4199" marR="4199" marT="4199" marB="0" anchor="ctr">
                    <a:lnL>
                      <a:noFill/>
                    </a:lnL>
                    <a:lnR>
                      <a:noFill/>
                    </a:lnR>
                    <a:lnT>
                      <a:noFill/>
                    </a:lnT>
                    <a:lnB>
                      <a:noFill/>
                    </a:lnB>
                    <a:solidFill>
                      <a:srgbClr val="FDE9D9"/>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1637015203"/>
                  </a:ext>
                </a:extLst>
              </a:tr>
              <a:tr h="150076">
                <a:tc>
                  <a:txBody>
                    <a:bodyPr/>
                    <a:lstStyle/>
                    <a:p>
                      <a:pPr algn="ctr" fontAlgn="b"/>
                      <a:r>
                        <a:rPr lang="en-AU" sz="700" b="1" i="0" u="none" strike="noStrike" dirty="0">
                          <a:solidFill>
                            <a:srgbClr val="000000"/>
                          </a:solidFill>
                          <a:effectLst/>
                          <a:latin typeface="Calibri" panose="020F0502020204030204" pitchFamily="34" charset="0"/>
                        </a:rPr>
                        <a:t>17</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extLst>
                  <a:ext uri="{0D108BD9-81ED-4DB2-BD59-A6C34878D82A}">
                    <a16:rowId xmlns:a16="http://schemas.microsoft.com/office/drawing/2014/main" val="4035780889"/>
                  </a:ext>
                </a:extLst>
              </a:tr>
              <a:tr h="150076">
                <a:tc>
                  <a:txBody>
                    <a:bodyPr/>
                    <a:lstStyle/>
                    <a:p>
                      <a:pPr algn="ctr" fontAlgn="b"/>
                      <a:r>
                        <a:rPr lang="en-AU" sz="700" b="1" i="0" u="none" strike="noStrike" dirty="0">
                          <a:solidFill>
                            <a:srgbClr val="000000"/>
                          </a:solidFill>
                          <a:effectLst/>
                          <a:latin typeface="Calibri" panose="020F0502020204030204" pitchFamily="34" charset="0"/>
                        </a:rPr>
                        <a:t>18</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939923300"/>
                  </a:ext>
                </a:extLst>
              </a:tr>
              <a:tr h="150076">
                <a:tc>
                  <a:txBody>
                    <a:bodyPr/>
                    <a:lstStyle/>
                    <a:p>
                      <a:pPr algn="ctr" fontAlgn="b"/>
                      <a:r>
                        <a:rPr lang="en-AU" sz="700" b="1" i="0" u="none" strike="noStrike" dirty="0">
                          <a:solidFill>
                            <a:srgbClr val="000000"/>
                          </a:solidFill>
                          <a:effectLst/>
                          <a:latin typeface="Calibri" panose="020F0502020204030204" pitchFamily="34" charset="0"/>
                        </a:rPr>
                        <a:t>19</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yes</a:t>
                      </a:r>
                    </a:p>
                  </a:txBody>
                  <a:tcPr marL="4199" marR="4199" marT="4199" marB="0" anchor="ctr">
                    <a:lnL>
                      <a:noFill/>
                    </a:lnL>
                    <a:lnR>
                      <a:noFill/>
                    </a:lnR>
                    <a:lnT>
                      <a:noFill/>
                    </a:lnT>
                    <a:lnB>
                      <a:noFill/>
                    </a:lnB>
                    <a:solidFill>
                      <a:schemeClr val="tx2">
                        <a:lumMod val="20000"/>
                        <a:lumOff val="80000"/>
                      </a:schemeClr>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2426805406"/>
                  </a:ext>
                </a:extLst>
              </a:tr>
              <a:tr h="150076">
                <a:tc>
                  <a:txBody>
                    <a:bodyPr/>
                    <a:lstStyle/>
                    <a:p>
                      <a:pPr algn="ctr" fontAlgn="b"/>
                      <a:r>
                        <a:rPr lang="en-AU" sz="700" b="1" i="0" u="none" strike="noStrike" dirty="0">
                          <a:solidFill>
                            <a:srgbClr val="000000"/>
                          </a:solidFill>
                          <a:effectLst/>
                          <a:latin typeface="Calibri" panose="020F0502020204030204" pitchFamily="34" charset="0"/>
                        </a:rPr>
                        <a:t>20</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Western Coalfields</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Arial" panose="020B0604020202020204" pitchFamily="34" charset="0"/>
                        </a:rPr>
                        <a:t>longwall</a:t>
                      </a:r>
                    </a:p>
                  </a:txBody>
                  <a:tcPr marL="4199" marR="4199" marT="4199" marB="0" anchor="ctr">
                    <a:lnL>
                      <a:noFill/>
                    </a:lnL>
                    <a:lnR>
                      <a:noFill/>
                    </a:lnR>
                    <a:lnT>
                      <a:noFill/>
                    </a:lnT>
                    <a:lnB>
                      <a:noFill/>
                    </a:lnB>
                  </a:tcPr>
                </a:tc>
                <a:tc>
                  <a:txBody>
                    <a:bodyPr/>
                    <a:lstStyle/>
                    <a:p>
                      <a:pPr algn="ctr" fontAlgn="b"/>
                      <a:r>
                        <a:rPr lang="en-AU" sz="600" b="0" i="0" u="none" strike="noStrike" dirty="0">
                          <a:solidFill>
                            <a:srgbClr val="000000"/>
                          </a:solidFill>
                          <a:effectLst/>
                          <a:latin typeface="Calibri" panose="020F0502020204030204" pitchFamily="34" charset="0"/>
                        </a:rPr>
                        <a:t>Not deliberately</a:t>
                      </a:r>
                    </a:p>
                  </a:txBody>
                  <a:tcPr marL="4199" marR="4199" marT="4199" marB="0" anchor="ctr">
                    <a:lnL>
                      <a:noFill/>
                    </a:lnL>
                    <a:lnR>
                      <a:noFill/>
                    </a:lnR>
                    <a:lnT>
                      <a:noFill/>
                    </a:lnT>
                    <a:lnB>
                      <a:noFill/>
                    </a:lnB>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n</a:t>
                      </a:r>
                    </a:p>
                  </a:txBody>
                  <a:tcPr marL="4199" marR="4199" marT="4199" marB="0" anchor="ctr">
                    <a:lnL>
                      <a:noFill/>
                    </a:lnL>
                    <a:lnR>
                      <a:noFill/>
                    </a:lnR>
                    <a:lnT>
                      <a:noFill/>
                    </a:lnT>
                    <a:lnB>
                      <a:noFill/>
                    </a:lnB>
                    <a:solidFill>
                      <a:srgbClr val="E6B8B7"/>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tc>
                  <a:txBody>
                    <a:bodyPr/>
                    <a:lstStyle/>
                    <a:p>
                      <a:pPr algn="ctr" fontAlgn="ctr"/>
                      <a:r>
                        <a:rPr lang="en-AU" sz="600" b="0" i="0" u="none" strike="noStrike" dirty="0">
                          <a:solidFill>
                            <a:srgbClr val="000000"/>
                          </a:solidFill>
                          <a:effectLst/>
                          <a:latin typeface="Calibri" panose="020F0502020204030204" pitchFamily="34" charset="0"/>
                        </a:rPr>
                        <a:t>y</a:t>
                      </a:r>
                    </a:p>
                  </a:txBody>
                  <a:tcPr marL="4199" marR="4199" marT="4199" marB="0" anchor="ctr">
                    <a:lnL>
                      <a:noFill/>
                    </a:lnL>
                    <a:lnR>
                      <a:noFill/>
                    </a:lnR>
                    <a:lnT>
                      <a:noFill/>
                    </a:lnT>
                    <a:lnB>
                      <a:noFill/>
                    </a:lnB>
                    <a:solidFill>
                      <a:srgbClr val="C4D79B"/>
                    </a:solidFill>
                  </a:tcPr>
                </a:tc>
                <a:extLst>
                  <a:ext uri="{0D108BD9-81ED-4DB2-BD59-A6C34878D82A}">
                    <a16:rowId xmlns:a16="http://schemas.microsoft.com/office/drawing/2014/main" val="1585369956"/>
                  </a:ext>
                </a:extLst>
              </a:tr>
            </a:tbl>
          </a:graphicData>
        </a:graphic>
      </p:graphicFrame>
      <p:sp>
        <p:nvSpPr>
          <p:cNvPr id="2" name="TextBox 1">
            <a:extLst>
              <a:ext uri="{FF2B5EF4-FFF2-40B4-BE49-F238E27FC236}">
                <a16:creationId xmlns:a16="http://schemas.microsoft.com/office/drawing/2014/main" id="{3CB91DD0-6980-4B84-A2B4-F0B9B20CB9B6}"/>
              </a:ext>
            </a:extLst>
          </p:cNvPr>
          <p:cNvSpPr txBox="1"/>
          <p:nvPr/>
        </p:nvSpPr>
        <p:spPr>
          <a:xfrm>
            <a:off x="228601" y="965200"/>
            <a:ext cx="2921000" cy="1323439"/>
          </a:xfrm>
          <a:prstGeom prst="rect">
            <a:avLst/>
          </a:prstGeom>
          <a:noFill/>
        </p:spPr>
        <p:txBody>
          <a:bodyPr wrap="square" rtlCol="0">
            <a:spAutoFit/>
          </a:bodyPr>
          <a:lstStyle/>
          <a:p>
            <a:r>
              <a:rPr lang="en-AU" sz="2000" dirty="0"/>
              <a:t>HRAs are carried out by all underground mines either on a day to day basis or intermittently.</a:t>
            </a:r>
          </a:p>
        </p:txBody>
      </p:sp>
    </p:spTree>
    <p:extLst>
      <p:ext uri="{BB962C8B-B14F-4D97-AF65-F5344CB8AC3E}">
        <p14:creationId xmlns:p14="http://schemas.microsoft.com/office/powerpoint/2010/main" val="22571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40" y="303822"/>
            <a:ext cx="8229600" cy="786907"/>
          </a:xfrm>
        </p:spPr>
        <p:txBody>
          <a:bodyPr>
            <a:normAutofit/>
          </a:bodyPr>
          <a:lstStyle/>
          <a:p>
            <a:r>
              <a:rPr lang="en-AU" sz="3600" dirty="0"/>
              <a:t>POSCO in Australia</a:t>
            </a:r>
          </a:p>
        </p:txBody>
      </p:sp>
      <p:sp>
        <p:nvSpPr>
          <p:cNvPr id="11" name="Content Placeholder 3"/>
          <p:cNvSpPr txBox="1">
            <a:spLocks/>
          </p:cNvSpPr>
          <p:nvPr/>
        </p:nvSpPr>
        <p:spPr>
          <a:xfrm>
            <a:off x="4921777" y="1270367"/>
            <a:ext cx="3697808" cy="4184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AU" sz="2000" dirty="0"/>
              <a:t>Since 1981</a:t>
            </a:r>
          </a:p>
          <a:p>
            <a:endParaRPr lang="en-AU" sz="2000" dirty="0"/>
          </a:p>
          <a:p>
            <a:r>
              <a:rPr lang="en-AU" sz="2000" dirty="0"/>
              <a:t>Joint Ventures: 9</a:t>
            </a:r>
          </a:p>
          <a:p>
            <a:endParaRPr lang="en-AU" sz="2000" dirty="0"/>
          </a:p>
          <a:p>
            <a:r>
              <a:rPr lang="en-US" sz="2000" dirty="0"/>
              <a:t>Invested more than $5bn by end of 2018. </a:t>
            </a:r>
          </a:p>
          <a:p>
            <a:endParaRPr lang="en-AU" sz="2000" dirty="0"/>
          </a:p>
          <a:p>
            <a:r>
              <a:rPr lang="en-AU" sz="2000" dirty="0"/>
              <a:t>Purchase $7bn of Raw materials p.a</a:t>
            </a:r>
          </a:p>
          <a:p>
            <a:endParaRPr lang="en-AU" sz="2000" dirty="0"/>
          </a:p>
          <a:p>
            <a:r>
              <a:rPr lang="en-AU" sz="2000" dirty="0"/>
              <a:t>Purchase about $500m of coal from NSW p.a.</a:t>
            </a:r>
          </a:p>
        </p:txBody>
      </p:sp>
      <p:pic>
        <p:nvPicPr>
          <p:cNvPr id="12" name="Picture 11"/>
          <p:cNvPicPr>
            <a:picLocks noChangeAspect="1"/>
          </p:cNvPicPr>
          <p:nvPr/>
        </p:nvPicPr>
        <p:blipFill>
          <a:blip r:embed="rId2"/>
          <a:stretch>
            <a:fillRect/>
          </a:stretch>
        </p:blipFill>
        <p:spPr>
          <a:xfrm>
            <a:off x="524416" y="1270366"/>
            <a:ext cx="4283968" cy="4184060"/>
          </a:xfrm>
          <a:prstGeom prst="rect">
            <a:avLst/>
          </a:prstGeom>
        </p:spPr>
      </p:pic>
      <p:sp>
        <p:nvSpPr>
          <p:cNvPr id="3" name="Rectangle 2">
            <a:extLst>
              <a:ext uri="{FF2B5EF4-FFF2-40B4-BE49-F238E27FC236}">
                <a16:creationId xmlns:a16="http://schemas.microsoft.com/office/drawing/2014/main" id="{448C6859-5EAA-4095-9FE2-3556BCED486A}"/>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16698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362F-099E-4D0C-A387-8FF67B25DC62}"/>
              </a:ext>
            </a:extLst>
          </p:cNvPr>
          <p:cNvSpPr>
            <a:spLocks noGrp="1"/>
          </p:cNvSpPr>
          <p:nvPr>
            <p:ph type="title"/>
          </p:nvPr>
        </p:nvSpPr>
        <p:spPr>
          <a:xfrm>
            <a:off x="0" y="-27117"/>
            <a:ext cx="8229600" cy="756303"/>
          </a:xfrm>
        </p:spPr>
        <p:txBody>
          <a:bodyPr>
            <a:normAutofit/>
          </a:bodyPr>
          <a:lstStyle/>
          <a:p>
            <a:r>
              <a:rPr lang="en-AU" sz="3600" dirty="0"/>
              <a:t>Water Management- Level of impact</a:t>
            </a:r>
          </a:p>
        </p:txBody>
      </p:sp>
      <p:sp>
        <p:nvSpPr>
          <p:cNvPr id="3" name="Content Placeholder 2">
            <a:extLst>
              <a:ext uri="{FF2B5EF4-FFF2-40B4-BE49-F238E27FC236}">
                <a16:creationId xmlns:a16="http://schemas.microsoft.com/office/drawing/2014/main" id="{3091AA58-DBF4-47EB-87B4-067A485CA3B8}"/>
              </a:ext>
            </a:extLst>
          </p:cNvPr>
          <p:cNvSpPr>
            <a:spLocks noGrp="1"/>
          </p:cNvSpPr>
          <p:nvPr>
            <p:ph idx="1"/>
          </p:nvPr>
        </p:nvSpPr>
        <p:spPr>
          <a:xfrm>
            <a:off x="520259" y="2308185"/>
            <a:ext cx="8028937" cy="2423737"/>
          </a:xfrm>
        </p:spPr>
        <p:txBody>
          <a:bodyPr>
            <a:noAutofit/>
          </a:bodyPr>
          <a:lstStyle/>
          <a:p>
            <a:r>
              <a:rPr lang="en-AU" sz="1800" dirty="0">
                <a:latin typeface="+mn-lt"/>
              </a:rPr>
              <a:t>The </a:t>
            </a:r>
            <a:r>
              <a:rPr lang="en-AU" sz="1800" b="1" dirty="0">
                <a:latin typeface="+mn-lt"/>
              </a:rPr>
              <a:t>depressurisation</a:t>
            </a:r>
            <a:r>
              <a:rPr lang="en-AU" sz="1800" dirty="0">
                <a:latin typeface="+mn-lt"/>
              </a:rPr>
              <a:t> and </a:t>
            </a:r>
            <a:r>
              <a:rPr lang="en-AU" sz="1800" b="1" dirty="0">
                <a:latin typeface="+mn-lt"/>
              </a:rPr>
              <a:t>drawdown</a:t>
            </a:r>
            <a:r>
              <a:rPr lang="en-AU" sz="1800" dirty="0">
                <a:latin typeface="+mn-lt"/>
              </a:rPr>
              <a:t> extent from Hume </a:t>
            </a:r>
            <a:r>
              <a:rPr lang="en-AU" sz="1800" b="1" dirty="0">
                <a:latin typeface="+mn-lt"/>
              </a:rPr>
              <a:t>is modest</a:t>
            </a:r>
            <a:r>
              <a:rPr lang="en-AU" sz="1800" dirty="0">
                <a:latin typeface="+mn-lt"/>
              </a:rPr>
              <a:t> compared to many other assessed mining projects in NSW </a:t>
            </a:r>
          </a:p>
          <a:p>
            <a:r>
              <a:rPr lang="en-AU" sz="1800" b="1" dirty="0">
                <a:latin typeface="+mn-lt"/>
              </a:rPr>
              <a:t>The Aquifer Interference Policy </a:t>
            </a:r>
            <a:r>
              <a:rPr lang="en-AU" sz="1800" dirty="0">
                <a:latin typeface="+mn-lt"/>
              </a:rPr>
              <a:t>defines </a:t>
            </a:r>
            <a:r>
              <a:rPr lang="en-AU" sz="1800" b="1" dirty="0">
                <a:latin typeface="+mn-lt"/>
              </a:rPr>
              <a:t>highly productive aquifers</a:t>
            </a:r>
            <a:r>
              <a:rPr lang="en-AU" sz="1800" dirty="0">
                <a:latin typeface="+mn-lt"/>
              </a:rPr>
              <a:t> as those that yield in excess of </a:t>
            </a:r>
            <a:r>
              <a:rPr lang="en-AU" sz="1800" b="1" dirty="0">
                <a:latin typeface="+mn-lt"/>
              </a:rPr>
              <a:t>5L/sec</a:t>
            </a:r>
          </a:p>
          <a:p>
            <a:r>
              <a:rPr lang="en-AU" sz="1800" dirty="0">
                <a:latin typeface="+mn-lt"/>
              </a:rPr>
              <a:t>The NSW Government database reports the </a:t>
            </a:r>
            <a:r>
              <a:rPr lang="en-AU" sz="1800" b="1" dirty="0">
                <a:latin typeface="+mn-lt"/>
              </a:rPr>
              <a:t>average yield of bores within 9km </a:t>
            </a:r>
            <a:r>
              <a:rPr lang="en-AU" sz="1800" dirty="0">
                <a:latin typeface="+mn-lt"/>
              </a:rPr>
              <a:t>of the Hume project having a yield of </a:t>
            </a:r>
            <a:r>
              <a:rPr lang="en-AU" sz="1800" b="1" dirty="0">
                <a:latin typeface="+mn-lt"/>
              </a:rPr>
              <a:t>2L/sec</a:t>
            </a:r>
            <a:r>
              <a:rPr lang="en-AU" sz="1800" dirty="0">
                <a:latin typeface="+mn-lt"/>
              </a:rPr>
              <a:t> </a:t>
            </a:r>
          </a:p>
          <a:p>
            <a:r>
              <a:rPr lang="en-AU" sz="1800" dirty="0">
                <a:latin typeface="+mn-lt"/>
              </a:rPr>
              <a:t>Based on this,</a:t>
            </a:r>
            <a:r>
              <a:rPr lang="en-AU" sz="1800" b="1" dirty="0">
                <a:latin typeface="+mn-lt"/>
              </a:rPr>
              <a:t> the aquifer cannot be defined as a highly productive aquifer</a:t>
            </a:r>
          </a:p>
        </p:txBody>
      </p:sp>
      <p:sp>
        <p:nvSpPr>
          <p:cNvPr id="4" name="Content Placeholder 2">
            <a:extLst>
              <a:ext uri="{FF2B5EF4-FFF2-40B4-BE49-F238E27FC236}">
                <a16:creationId xmlns:a16="http://schemas.microsoft.com/office/drawing/2014/main" id="{FCBA4FB2-AD80-448F-B9DE-15CD4BA94819}"/>
              </a:ext>
            </a:extLst>
          </p:cNvPr>
          <p:cNvSpPr txBox="1">
            <a:spLocks/>
          </p:cNvSpPr>
          <p:nvPr/>
        </p:nvSpPr>
        <p:spPr>
          <a:xfrm>
            <a:off x="520259" y="1297272"/>
            <a:ext cx="8028937" cy="949817"/>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latin typeface="+mn-lt"/>
              </a:rPr>
              <a:t>DPE </a:t>
            </a:r>
            <a:r>
              <a:rPr lang="en-AU" sz="1800" dirty="0">
                <a:latin typeface="+mn-lt"/>
              </a:rPr>
              <a:t>state that:</a:t>
            </a:r>
          </a:p>
          <a:p>
            <a:pPr marL="0" indent="0">
              <a:buFont typeface="Arial"/>
              <a:buNone/>
            </a:pPr>
            <a:r>
              <a:rPr lang="en-AU" sz="1800" dirty="0">
                <a:latin typeface="+mn-lt"/>
              </a:rPr>
              <a:t>…</a:t>
            </a:r>
            <a:r>
              <a:rPr lang="en-AU" sz="1800" i="1" dirty="0">
                <a:latin typeface="+mn-lt"/>
              </a:rPr>
              <a:t>’the project is predicted to have significant impacts in a highly productive groundwater aquifer’…</a:t>
            </a:r>
          </a:p>
        </p:txBody>
      </p:sp>
      <p:sp>
        <p:nvSpPr>
          <p:cNvPr id="7" name="Rectangle 6">
            <a:extLst>
              <a:ext uri="{FF2B5EF4-FFF2-40B4-BE49-F238E27FC236}">
                <a16:creationId xmlns:a16="http://schemas.microsoft.com/office/drawing/2014/main" id="{D501BCFC-6134-4B01-A7E9-2752C8223EDF}"/>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01B120C-E7C1-496F-9A56-125D1E04BBED}"/>
              </a:ext>
            </a:extLst>
          </p:cNvPr>
          <p:cNvSpPr/>
          <p:nvPr/>
        </p:nvSpPr>
        <p:spPr>
          <a:xfrm>
            <a:off x="501590" y="5122492"/>
            <a:ext cx="8301942" cy="646331"/>
          </a:xfrm>
          <a:prstGeom prst="rect">
            <a:avLst/>
          </a:prstGeom>
        </p:spPr>
        <p:txBody>
          <a:bodyPr wrap="square">
            <a:spAutoFit/>
          </a:bodyPr>
          <a:lstStyle/>
          <a:p>
            <a:r>
              <a:rPr lang="en-AU" dirty="0"/>
              <a:t>…’drawdown impacts on this aquifer would be the most significant for any mining project that has ever been assessed in NSW’…</a:t>
            </a:r>
          </a:p>
        </p:txBody>
      </p:sp>
      <p:pic>
        <p:nvPicPr>
          <p:cNvPr id="6" name="Picture 5">
            <a:extLst>
              <a:ext uri="{FF2B5EF4-FFF2-40B4-BE49-F238E27FC236}">
                <a16:creationId xmlns:a16="http://schemas.microsoft.com/office/drawing/2014/main" id="{84A6E57D-6A8D-4E58-BF8F-393DCF789A15}"/>
              </a:ext>
            </a:extLst>
          </p:cNvPr>
          <p:cNvPicPr>
            <a:picLocks noChangeAspect="1"/>
          </p:cNvPicPr>
          <p:nvPr/>
        </p:nvPicPr>
        <p:blipFill>
          <a:blip r:embed="rId2"/>
          <a:stretch>
            <a:fillRect/>
          </a:stretch>
        </p:blipFill>
        <p:spPr>
          <a:xfrm>
            <a:off x="501590" y="4814011"/>
            <a:ext cx="1670449" cy="493819"/>
          </a:xfrm>
          <a:prstGeom prst="rect">
            <a:avLst/>
          </a:prstGeom>
        </p:spPr>
      </p:pic>
      <p:sp>
        <p:nvSpPr>
          <p:cNvPr id="8" name="Rectangle 7">
            <a:extLst>
              <a:ext uri="{FF2B5EF4-FFF2-40B4-BE49-F238E27FC236}">
                <a16:creationId xmlns:a16="http://schemas.microsoft.com/office/drawing/2014/main" id="{55EDAF1C-2521-495D-A3C9-033BD244FA0D}"/>
              </a:ext>
            </a:extLst>
          </p:cNvPr>
          <p:cNvSpPr/>
          <p:nvPr/>
        </p:nvSpPr>
        <p:spPr>
          <a:xfrm>
            <a:off x="394140" y="4814011"/>
            <a:ext cx="8155056" cy="10712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B88DC88-17C8-41B7-8372-D60DBE1FD50A}"/>
              </a:ext>
            </a:extLst>
          </p:cNvPr>
          <p:cNvSpPr/>
          <p:nvPr/>
        </p:nvSpPr>
        <p:spPr>
          <a:xfrm>
            <a:off x="222310" y="5880382"/>
            <a:ext cx="5836534" cy="369332"/>
          </a:xfrm>
          <a:prstGeom prst="rect">
            <a:avLst/>
          </a:prstGeom>
        </p:spPr>
        <p:txBody>
          <a:bodyPr wrap="none">
            <a:spAutoFit/>
          </a:bodyPr>
          <a:lstStyle/>
          <a:p>
            <a:pPr marL="285750" indent="-285750">
              <a:buFont typeface="Arial" panose="020B0604020202020204" pitchFamily="34" charset="0"/>
              <a:buChar char="•"/>
            </a:pPr>
            <a:r>
              <a:rPr lang="en-AU" dirty="0"/>
              <a:t>This statement is false, as shown by the following slides</a:t>
            </a:r>
          </a:p>
        </p:txBody>
      </p:sp>
    </p:spTree>
    <p:extLst>
      <p:ext uri="{BB962C8B-B14F-4D97-AF65-F5344CB8AC3E}">
        <p14:creationId xmlns:p14="http://schemas.microsoft.com/office/powerpoint/2010/main" val="112505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46B4-3B29-44E0-BADB-99BE710E3C7A}"/>
              </a:ext>
            </a:extLst>
          </p:cNvPr>
          <p:cNvSpPr>
            <a:spLocks noGrp="1"/>
          </p:cNvSpPr>
          <p:nvPr>
            <p:ph type="title"/>
          </p:nvPr>
        </p:nvSpPr>
        <p:spPr>
          <a:xfrm>
            <a:off x="429651" y="611143"/>
            <a:ext cx="8543671" cy="1261199"/>
          </a:xfrm>
        </p:spPr>
        <p:txBody>
          <a:bodyPr>
            <a:normAutofit/>
          </a:bodyPr>
          <a:lstStyle/>
          <a:p>
            <a:r>
              <a:rPr lang="en-AU" sz="2300" dirty="0">
                <a:solidFill>
                  <a:schemeClr val="tx2"/>
                </a:solidFill>
              </a:rPr>
              <a:t>Comparison to other mines</a:t>
            </a:r>
            <a:br>
              <a:rPr lang="en-AU" sz="2300" dirty="0">
                <a:solidFill>
                  <a:schemeClr val="tx2"/>
                </a:solidFill>
              </a:rPr>
            </a:br>
            <a:r>
              <a:rPr lang="en-AU" sz="2300" dirty="0">
                <a:solidFill>
                  <a:schemeClr val="tx2"/>
                </a:solidFill>
              </a:rPr>
              <a:t>Distance to 2m drawdown from edge of mine workings</a:t>
            </a:r>
          </a:p>
        </p:txBody>
      </p:sp>
      <p:sp>
        <p:nvSpPr>
          <p:cNvPr id="6" name="Title 1">
            <a:extLst>
              <a:ext uri="{FF2B5EF4-FFF2-40B4-BE49-F238E27FC236}">
                <a16:creationId xmlns:a16="http://schemas.microsoft.com/office/drawing/2014/main" id="{B469AE35-44E2-485C-90DD-436BC0E3B4FF}"/>
              </a:ext>
            </a:extLst>
          </p:cNvPr>
          <p:cNvSpPr txBox="1">
            <a:spLocks/>
          </p:cNvSpPr>
          <p:nvPr/>
        </p:nvSpPr>
        <p:spPr>
          <a:xfrm>
            <a:off x="0" y="79765"/>
            <a:ext cx="8229600" cy="75630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rgbClr val="9DA91D"/>
                </a:solidFill>
                <a:latin typeface=""/>
                <a:ea typeface="+mj-ea"/>
                <a:cs typeface="+mj-cs"/>
              </a:defRPr>
            </a:lvl1pPr>
          </a:lstStyle>
          <a:p>
            <a:r>
              <a:rPr lang="en-AU" sz="3600" dirty="0"/>
              <a:t>Water Management- Level of impact</a:t>
            </a:r>
          </a:p>
        </p:txBody>
      </p:sp>
      <p:sp>
        <p:nvSpPr>
          <p:cNvPr id="7" name="Rectangle 6">
            <a:extLst>
              <a:ext uri="{FF2B5EF4-FFF2-40B4-BE49-F238E27FC236}">
                <a16:creationId xmlns:a16="http://schemas.microsoft.com/office/drawing/2014/main" id="{09503750-1480-48F8-A149-E9F9C595E8BD}"/>
              </a:ext>
            </a:extLst>
          </p:cNvPr>
          <p:cNvSpPr/>
          <p:nvPr/>
        </p:nvSpPr>
        <p:spPr>
          <a:xfrm>
            <a:off x="394140" y="6284068"/>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a:t>
            </a:r>
          </a:p>
        </p:txBody>
      </p:sp>
      <p:pic>
        <p:nvPicPr>
          <p:cNvPr id="8" name="Picture 7">
            <a:extLst>
              <a:ext uri="{FF2B5EF4-FFF2-40B4-BE49-F238E27FC236}">
                <a16:creationId xmlns:a16="http://schemas.microsoft.com/office/drawing/2014/main" id="{984408B4-51E8-41C9-9187-01D981341A60}"/>
              </a:ext>
            </a:extLst>
          </p:cNvPr>
          <p:cNvPicPr>
            <a:picLocks noChangeAspect="1"/>
          </p:cNvPicPr>
          <p:nvPr/>
        </p:nvPicPr>
        <p:blipFill>
          <a:blip r:embed="rId2"/>
          <a:stretch>
            <a:fillRect/>
          </a:stretch>
        </p:blipFill>
        <p:spPr>
          <a:xfrm>
            <a:off x="68613" y="1608268"/>
            <a:ext cx="8230313" cy="4860466"/>
          </a:xfrm>
          <a:prstGeom prst="rect">
            <a:avLst/>
          </a:prstGeom>
        </p:spPr>
      </p:pic>
      <p:sp>
        <p:nvSpPr>
          <p:cNvPr id="9" name="Rectangle 8">
            <a:extLst>
              <a:ext uri="{FF2B5EF4-FFF2-40B4-BE49-F238E27FC236}">
                <a16:creationId xmlns:a16="http://schemas.microsoft.com/office/drawing/2014/main" id="{E7AC790C-4E9D-454A-A233-92C91CD1FCA9}"/>
              </a:ext>
            </a:extLst>
          </p:cNvPr>
          <p:cNvSpPr/>
          <p:nvPr/>
        </p:nvSpPr>
        <p:spPr>
          <a:xfrm>
            <a:off x="7042218" y="4076700"/>
            <a:ext cx="282102" cy="75521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325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EA50-5A06-4263-BE1C-3DD3FF2085D7}"/>
              </a:ext>
            </a:extLst>
          </p:cNvPr>
          <p:cNvSpPr>
            <a:spLocks noGrp="1"/>
          </p:cNvSpPr>
          <p:nvPr>
            <p:ph type="title"/>
          </p:nvPr>
        </p:nvSpPr>
        <p:spPr>
          <a:xfrm>
            <a:off x="393986" y="760387"/>
            <a:ext cx="8860546" cy="735455"/>
          </a:xfrm>
        </p:spPr>
        <p:txBody>
          <a:bodyPr>
            <a:noAutofit/>
          </a:bodyPr>
          <a:lstStyle/>
          <a:p>
            <a:r>
              <a:rPr lang="en-US" sz="2300" dirty="0">
                <a:solidFill>
                  <a:schemeClr val="tx2"/>
                </a:solidFill>
              </a:rPr>
              <a:t>Comparison to other mines</a:t>
            </a:r>
            <a:br>
              <a:rPr lang="en-US" sz="2300" dirty="0">
                <a:solidFill>
                  <a:schemeClr val="tx2"/>
                </a:solidFill>
              </a:rPr>
            </a:br>
            <a:r>
              <a:rPr lang="en-US" sz="2300" dirty="0">
                <a:solidFill>
                  <a:schemeClr val="tx2"/>
                </a:solidFill>
              </a:rPr>
              <a:t>Groundwater inflow to open cut or underground workings</a:t>
            </a:r>
            <a:endParaRPr lang="en-AU" sz="2300" dirty="0">
              <a:solidFill>
                <a:schemeClr val="tx2"/>
              </a:solidFill>
            </a:endParaRPr>
          </a:p>
        </p:txBody>
      </p:sp>
      <p:sp>
        <p:nvSpPr>
          <p:cNvPr id="7" name="Title 1">
            <a:extLst>
              <a:ext uri="{FF2B5EF4-FFF2-40B4-BE49-F238E27FC236}">
                <a16:creationId xmlns:a16="http://schemas.microsoft.com/office/drawing/2014/main" id="{6F6C7B69-EA94-4413-843A-DA8B10B15D1A}"/>
              </a:ext>
            </a:extLst>
          </p:cNvPr>
          <p:cNvSpPr txBox="1">
            <a:spLocks/>
          </p:cNvSpPr>
          <p:nvPr/>
        </p:nvSpPr>
        <p:spPr>
          <a:xfrm>
            <a:off x="0" y="12560"/>
            <a:ext cx="8229600" cy="75630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rgbClr val="9DA91D"/>
                </a:solidFill>
                <a:latin typeface=""/>
                <a:ea typeface="+mj-ea"/>
                <a:cs typeface="+mj-cs"/>
              </a:defRPr>
            </a:lvl1pPr>
          </a:lstStyle>
          <a:p>
            <a:r>
              <a:rPr lang="en-AU" sz="3600" dirty="0"/>
              <a:t>Water Management- Level of impact</a:t>
            </a:r>
          </a:p>
        </p:txBody>
      </p:sp>
      <p:graphicFrame>
        <p:nvGraphicFramePr>
          <p:cNvPr id="8" name="Chart 7">
            <a:extLst>
              <a:ext uri="{FF2B5EF4-FFF2-40B4-BE49-F238E27FC236}">
                <a16:creationId xmlns:a16="http://schemas.microsoft.com/office/drawing/2014/main" id="{94F7EC08-0429-40E3-95AD-820010A0851F}"/>
              </a:ext>
            </a:extLst>
          </p:cNvPr>
          <p:cNvGraphicFramePr>
            <a:graphicFrameLocks/>
          </p:cNvGraphicFramePr>
          <p:nvPr>
            <p:extLst>
              <p:ext uri="{D42A27DB-BD31-4B8C-83A1-F6EECF244321}">
                <p14:modId xmlns:p14="http://schemas.microsoft.com/office/powerpoint/2010/main" val="2139021651"/>
              </p:ext>
            </p:extLst>
          </p:nvPr>
        </p:nvGraphicFramePr>
        <p:xfrm>
          <a:off x="522726" y="1741990"/>
          <a:ext cx="8098547" cy="429592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9000C3D7-A6F0-4302-95B0-0ACDEE774189}"/>
              </a:ext>
            </a:extLst>
          </p:cNvPr>
          <p:cNvSpPr/>
          <p:nvPr/>
        </p:nvSpPr>
        <p:spPr>
          <a:xfrm>
            <a:off x="394140" y="6284068"/>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a:t>
            </a:r>
          </a:p>
        </p:txBody>
      </p:sp>
      <p:sp>
        <p:nvSpPr>
          <p:cNvPr id="3" name="Rectangle 2">
            <a:extLst>
              <a:ext uri="{FF2B5EF4-FFF2-40B4-BE49-F238E27FC236}">
                <a16:creationId xmlns:a16="http://schemas.microsoft.com/office/drawing/2014/main" id="{5D021CE1-A77E-469B-8AC6-293F1F02CCCA}"/>
              </a:ext>
            </a:extLst>
          </p:cNvPr>
          <p:cNvSpPr/>
          <p:nvPr/>
        </p:nvSpPr>
        <p:spPr>
          <a:xfrm>
            <a:off x="3356043" y="3367093"/>
            <a:ext cx="282102" cy="1045723"/>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2772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19" y="378208"/>
            <a:ext cx="8511436" cy="612868"/>
          </a:xfrm>
        </p:spPr>
        <p:txBody>
          <a:bodyPr>
            <a:noAutofit/>
          </a:bodyPr>
          <a:lstStyle/>
          <a:p>
            <a:r>
              <a:rPr lang="en-AU" sz="3600" dirty="0"/>
              <a:t>Make Good - staged strategy</a:t>
            </a:r>
          </a:p>
        </p:txBody>
      </p:sp>
      <p:graphicFrame>
        <p:nvGraphicFramePr>
          <p:cNvPr id="9" name="Table 8">
            <a:extLst>
              <a:ext uri="{FF2B5EF4-FFF2-40B4-BE49-F238E27FC236}">
                <a16:creationId xmlns:a16="http://schemas.microsoft.com/office/drawing/2014/main" id="{28B91840-9D4A-4386-97E9-D60265EDADAF}"/>
              </a:ext>
            </a:extLst>
          </p:cNvPr>
          <p:cNvGraphicFramePr>
            <a:graphicFrameLocks noGrp="1"/>
          </p:cNvGraphicFramePr>
          <p:nvPr>
            <p:extLst>
              <p:ext uri="{D42A27DB-BD31-4B8C-83A1-F6EECF244321}">
                <p14:modId xmlns:p14="http://schemas.microsoft.com/office/powerpoint/2010/main" val="4142029443"/>
              </p:ext>
            </p:extLst>
          </p:nvPr>
        </p:nvGraphicFramePr>
        <p:xfrm>
          <a:off x="566450" y="4038325"/>
          <a:ext cx="7921942" cy="1859027"/>
        </p:xfrm>
        <a:graphic>
          <a:graphicData uri="http://schemas.openxmlformats.org/drawingml/2006/table">
            <a:tbl>
              <a:tblPr>
                <a:tableStyleId>{8799B23B-EC83-4686-B30A-512413B5E67A}</a:tableStyleId>
              </a:tblPr>
              <a:tblGrid>
                <a:gridCol w="2360313">
                  <a:extLst>
                    <a:ext uri="{9D8B030D-6E8A-4147-A177-3AD203B41FA5}">
                      <a16:colId xmlns:a16="http://schemas.microsoft.com/office/drawing/2014/main" val="1724524552"/>
                    </a:ext>
                  </a:extLst>
                </a:gridCol>
                <a:gridCol w="758771">
                  <a:extLst>
                    <a:ext uri="{9D8B030D-6E8A-4147-A177-3AD203B41FA5}">
                      <a16:colId xmlns:a16="http://schemas.microsoft.com/office/drawing/2014/main" val="1257749600"/>
                    </a:ext>
                  </a:extLst>
                </a:gridCol>
                <a:gridCol w="823347">
                  <a:extLst>
                    <a:ext uri="{9D8B030D-6E8A-4147-A177-3AD203B41FA5}">
                      <a16:colId xmlns:a16="http://schemas.microsoft.com/office/drawing/2014/main" val="1768513753"/>
                    </a:ext>
                  </a:extLst>
                </a:gridCol>
                <a:gridCol w="904067">
                  <a:extLst>
                    <a:ext uri="{9D8B030D-6E8A-4147-A177-3AD203B41FA5}">
                      <a16:colId xmlns:a16="http://schemas.microsoft.com/office/drawing/2014/main" val="2830267749"/>
                    </a:ext>
                  </a:extLst>
                </a:gridCol>
                <a:gridCol w="815275">
                  <a:extLst>
                    <a:ext uri="{9D8B030D-6E8A-4147-A177-3AD203B41FA5}">
                      <a16:colId xmlns:a16="http://schemas.microsoft.com/office/drawing/2014/main" val="8110086"/>
                    </a:ext>
                  </a:extLst>
                </a:gridCol>
                <a:gridCol w="863707">
                  <a:extLst>
                    <a:ext uri="{9D8B030D-6E8A-4147-A177-3AD203B41FA5}">
                      <a16:colId xmlns:a16="http://schemas.microsoft.com/office/drawing/2014/main" val="3195218529"/>
                    </a:ext>
                  </a:extLst>
                </a:gridCol>
                <a:gridCol w="815275">
                  <a:extLst>
                    <a:ext uri="{9D8B030D-6E8A-4147-A177-3AD203B41FA5}">
                      <a16:colId xmlns:a16="http://schemas.microsoft.com/office/drawing/2014/main" val="227698968"/>
                    </a:ext>
                  </a:extLst>
                </a:gridCol>
                <a:gridCol w="581187">
                  <a:extLst>
                    <a:ext uri="{9D8B030D-6E8A-4147-A177-3AD203B41FA5}">
                      <a16:colId xmlns:a16="http://schemas.microsoft.com/office/drawing/2014/main" val="16874207"/>
                    </a:ext>
                  </a:extLst>
                </a:gridCol>
              </a:tblGrid>
              <a:tr h="275999">
                <a:tc>
                  <a:txBody>
                    <a:bodyPr/>
                    <a:lstStyle/>
                    <a:p>
                      <a:pPr>
                        <a:lnSpc>
                          <a:spcPct val="107000"/>
                        </a:lnSpc>
                        <a:spcBef>
                          <a:spcPts val="300"/>
                        </a:spcBef>
                        <a:spcAft>
                          <a:spcPts val="0"/>
                        </a:spcAft>
                      </a:pPr>
                      <a:r>
                        <a:rPr lang="en-AU" sz="1400" b="1" dirty="0">
                          <a:effectLst/>
                        </a:rPr>
                        <a:t>Time when bore first impacted by 2 m drawdown</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0-5 yrs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5-10 yrs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10-15 yrs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15-20 yrs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20-25 yrs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+25 years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Total</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2111301287"/>
                  </a:ext>
                </a:extLst>
              </a:tr>
              <a:tr h="165420">
                <a:tc>
                  <a:txBody>
                    <a:bodyPr/>
                    <a:lstStyle/>
                    <a:p>
                      <a:pPr>
                        <a:lnSpc>
                          <a:spcPct val="107000"/>
                        </a:lnSpc>
                        <a:spcBef>
                          <a:spcPts val="300"/>
                        </a:spcBef>
                        <a:spcAft>
                          <a:spcPts val="0"/>
                        </a:spcAft>
                      </a:pPr>
                      <a:r>
                        <a:rPr lang="en-AU" sz="1400" b="1" dirty="0">
                          <a:effectLst/>
                        </a:rPr>
                        <a:t>1. increased pumping costs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3</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7</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9</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5</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7</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400" b="1" dirty="0">
                          <a:effectLst/>
                        </a:rPr>
                        <a:t>31</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57831750"/>
                  </a:ext>
                </a:extLst>
              </a:tr>
              <a:tr h="177799">
                <a:tc>
                  <a:txBody>
                    <a:bodyPr/>
                    <a:lstStyle/>
                    <a:p>
                      <a:pPr>
                        <a:lnSpc>
                          <a:spcPct val="107000"/>
                        </a:lnSpc>
                        <a:spcBef>
                          <a:spcPts val="300"/>
                        </a:spcBef>
                        <a:spcAft>
                          <a:spcPts val="0"/>
                        </a:spcAft>
                      </a:pPr>
                      <a:r>
                        <a:rPr lang="en-AU" sz="1400" b="1" dirty="0">
                          <a:effectLst/>
                        </a:rPr>
                        <a:t>2. deepen pump </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6</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9</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13</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3</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2</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600" dirty="0">
                          <a:effectLst/>
                        </a:rPr>
                        <a:t>-</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Bef>
                          <a:spcPts val="300"/>
                        </a:spcBef>
                        <a:spcAft>
                          <a:spcPts val="0"/>
                        </a:spcAft>
                      </a:pPr>
                      <a:r>
                        <a:rPr lang="en-AU" sz="1400" b="1" dirty="0">
                          <a:effectLst/>
                        </a:rPr>
                        <a:t>33</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972858803"/>
                  </a:ext>
                </a:extLst>
              </a:tr>
              <a:tr h="268318">
                <a:tc>
                  <a:txBody>
                    <a:bodyPr/>
                    <a:lstStyle/>
                    <a:p>
                      <a:pPr>
                        <a:lnSpc>
                          <a:spcPct val="107000"/>
                        </a:lnSpc>
                        <a:spcBef>
                          <a:spcPts val="300"/>
                        </a:spcBef>
                        <a:spcAft>
                          <a:spcPts val="0"/>
                        </a:spcAft>
                      </a:pPr>
                      <a:r>
                        <a:rPr lang="en-AU" sz="1400" b="1" dirty="0">
                          <a:effectLst/>
                        </a:rPr>
                        <a:t>3a. replace stock / domestic bore </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5</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4</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2</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2</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1</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1</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400" b="1" dirty="0">
                          <a:effectLst/>
                        </a:rPr>
                        <a:t>15</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934592316"/>
                  </a:ext>
                </a:extLst>
              </a:tr>
              <a:tr h="168817">
                <a:tc>
                  <a:txBody>
                    <a:bodyPr/>
                    <a:lstStyle/>
                    <a:p>
                      <a:pPr>
                        <a:lnSpc>
                          <a:spcPct val="107000"/>
                        </a:lnSpc>
                        <a:spcBef>
                          <a:spcPts val="300"/>
                        </a:spcBef>
                        <a:spcAft>
                          <a:spcPts val="0"/>
                        </a:spcAft>
                      </a:pPr>
                      <a:r>
                        <a:rPr lang="en-AU" sz="1400" b="1" dirty="0">
                          <a:effectLst/>
                        </a:rPr>
                        <a:t>3b. replace an irrigation bore </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5</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8</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1</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1</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600" dirty="0">
                          <a:effectLst/>
                        </a:rPr>
                        <a:t>-</a:t>
                      </a:r>
                      <a:endParaRPr lang="en-A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Bef>
                          <a:spcPts val="300"/>
                        </a:spcBef>
                        <a:spcAft>
                          <a:spcPts val="0"/>
                        </a:spcAft>
                      </a:pPr>
                      <a:r>
                        <a:rPr lang="en-AU" sz="1400" b="1" dirty="0">
                          <a:effectLst/>
                        </a:rPr>
                        <a:t>15</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024207137"/>
                  </a:ext>
                </a:extLst>
              </a:tr>
              <a:tr h="134886">
                <a:tc>
                  <a:txBody>
                    <a:bodyPr/>
                    <a:lstStyle/>
                    <a:p>
                      <a:pPr>
                        <a:lnSpc>
                          <a:spcPct val="107000"/>
                        </a:lnSpc>
                        <a:spcBef>
                          <a:spcPts val="300"/>
                        </a:spcBef>
                        <a:spcAft>
                          <a:spcPts val="0"/>
                        </a:spcAft>
                      </a:pPr>
                      <a:r>
                        <a:rPr lang="en-AU" sz="1400" b="1" dirty="0">
                          <a:effectLst/>
                        </a:rPr>
                        <a:t> Totals</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16</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24</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23</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15</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8</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8</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7000"/>
                        </a:lnSpc>
                        <a:spcBef>
                          <a:spcPts val="300"/>
                        </a:spcBef>
                        <a:spcAft>
                          <a:spcPts val="0"/>
                        </a:spcAft>
                      </a:pPr>
                      <a:r>
                        <a:rPr lang="en-AU" sz="1400" b="1" dirty="0">
                          <a:effectLst/>
                        </a:rPr>
                        <a:t>94</a:t>
                      </a:r>
                      <a:endParaRPr lang="en-AU"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3236599737"/>
                  </a:ext>
                </a:extLst>
              </a:tr>
            </a:tbl>
          </a:graphicData>
        </a:graphic>
      </p:graphicFrame>
      <p:sp>
        <p:nvSpPr>
          <p:cNvPr id="11" name="Rectangle 10">
            <a:extLst>
              <a:ext uri="{FF2B5EF4-FFF2-40B4-BE49-F238E27FC236}">
                <a16:creationId xmlns:a16="http://schemas.microsoft.com/office/drawing/2014/main" id="{17F572F2-D8B9-4C99-9500-C600A8070B2D}"/>
              </a:ext>
            </a:extLst>
          </p:cNvPr>
          <p:cNvSpPr/>
          <p:nvPr/>
        </p:nvSpPr>
        <p:spPr>
          <a:xfrm>
            <a:off x="566450" y="936455"/>
            <a:ext cx="7968132" cy="2862322"/>
          </a:xfrm>
          <a:prstGeom prst="rect">
            <a:avLst/>
          </a:prstGeom>
        </p:spPr>
        <p:txBody>
          <a:bodyPr wrap="square">
            <a:spAutoFit/>
          </a:bodyPr>
          <a:lstStyle/>
          <a:p>
            <a:r>
              <a:rPr lang="en-US" dirty="0"/>
              <a:t>Hume proposed a detailed make good assessment and approach that is:</a:t>
            </a:r>
          </a:p>
          <a:p>
            <a:pPr marL="285750" indent="-285750">
              <a:buFont typeface="Arial" panose="020B0604020202020204" pitchFamily="34" charset="0"/>
              <a:buChar char="•"/>
            </a:pPr>
            <a:r>
              <a:rPr lang="en-US" dirty="0"/>
              <a:t>Make good </a:t>
            </a:r>
            <a:r>
              <a:rPr lang="en-US" b="1" dirty="0"/>
              <a:t>staged in 5 years lots </a:t>
            </a:r>
            <a:r>
              <a:rPr lang="en-US" dirty="0"/>
              <a:t>(other operations do this in line with extraction management plans)</a:t>
            </a:r>
          </a:p>
          <a:p>
            <a:pPr marL="285750" indent="-285750">
              <a:buFont typeface="Arial" panose="020B0604020202020204" pitchFamily="34" charset="0"/>
              <a:buChar char="•"/>
            </a:pPr>
            <a:r>
              <a:rPr lang="en-US" dirty="0"/>
              <a:t>Strategy is </a:t>
            </a:r>
            <a:r>
              <a:rPr lang="en-US" b="1" dirty="0"/>
              <a:t>flexible</a:t>
            </a:r>
            <a:r>
              <a:rPr lang="en-US" dirty="0"/>
              <a:t> and suitable arrangements made for each </a:t>
            </a:r>
            <a:r>
              <a:rPr lang="en-US" b="1" dirty="0"/>
              <a:t>individual landholder</a:t>
            </a:r>
          </a:p>
          <a:p>
            <a:pPr marL="285750" indent="-285750">
              <a:buFont typeface="Arial" panose="020B0604020202020204" pitchFamily="34" charset="0"/>
              <a:buChar char="•"/>
            </a:pPr>
            <a:r>
              <a:rPr lang="en-AU" dirty="0"/>
              <a:t>‘</a:t>
            </a:r>
            <a:r>
              <a:rPr lang="en-AU" b="1" dirty="0"/>
              <a:t>Make Good</a:t>
            </a:r>
            <a:r>
              <a:rPr lang="en-AU" dirty="0"/>
              <a:t>’ is a </a:t>
            </a:r>
            <a:r>
              <a:rPr lang="en-AU" b="1" dirty="0"/>
              <a:t>landholder entitlement </a:t>
            </a:r>
            <a:r>
              <a:rPr lang="en-AU" dirty="0"/>
              <a:t>– if they don’t choose to exercise that right, then there is no dispute.  It is an </a:t>
            </a:r>
            <a:r>
              <a:rPr lang="en-AU" b="1" dirty="0"/>
              <a:t>‘opt in’ arrangement</a:t>
            </a:r>
            <a:endParaRPr lang="en-US" b="1" dirty="0"/>
          </a:p>
          <a:p>
            <a:pPr marL="285750" indent="-285750">
              <a:buFont typeface="Arial" panose="020B0604020202020204" pitchFamily="34" charset="0"/>
              <a:buChar char="•"/>
            </a:pPr>
            <a:r>
              <a:rPr lang="en-US" dirty="0"/>
              <a:t>Only </a:t>
            </a:r>
            <a:r>
              <a:rPr lang="en-US" b="1" dirty="0"/>
              <a:t>16 bores </a:t>
            </a:r>
            <a:r>
              <a:rPr lang="en-US" dirty="0"/>
              <a:t>in first </a:t>
            </a:r>
            <a:r>
              <a:rPr lang="en-US" b="1" dirty="0"/>
              <a:t>5 years</a:t>
            </a:r>
          </a:p>
          <a:p>
            <a:pPr marL="285750" indent="-285750">
              <a:buFont typeface="Arial" panose="020B0604020202020204" pitchFamily="34" charset="0"/>
              <a:buChar char="•"/>
            </a:pPr>
            <a:r>
              <a:rPr lang="en-US" b="1" dirty="0"/>
              <a:t>64 bores (68% of all affected bores) made good with minor strategies such as increased pumping costs and lowering pumps</a:t>
            </a:r>
          </a:p>
        </p:txBody>
      </p:sp>
      <p:sp>
        <p:nvSpPr>
          <p:cNvPr id="6" name="Rectangle 5">
            <a:extLst>
              <a:ext uri="{FF2B5EF4-FFF2-40B4-BE49-F238E27FC236}">
                <a16:creationId xmlns:a16="http://schemas.microsoft.com/office/drawing/2014/main" id="{B3197F69-6155-43AF-957B-142B66490488}"/>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71075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463251-6393-40B9-8C4D-F1BFF61E59D7}"/>
              </a:ext>
            </a:extLst>
          </p:cNvPr>
          <p:cNvSpPr>
            <a:spLocks noGrp="1"/>
          </p:cNvSpPr>
          <p:nvPr>
            <p:ph type="title"/>
          </p:nvPr>
        </p:nvSpPr>
        <p:spPr>
          <a:xfrm>
            <a:off x="0" y="18846"/>
            <a:ext cx="8229600" cy="748210"/>
          </a:xfrm>
        </p:spPr>
        <p:txBody>
          <a:bodyPr vert="horz" lIns="91440" tIns="45720" rIns="91440" bIns="45720" rtlCol="0" anchor="ctr">
            <a:normAutofit/>
          </a:bodyPr>
          <a:lstStyle/>
          <a:p>
            <a:r>
              <a:rPr lang="en-AU" sz="3600" dirty="0"/>
              <a:t>Net Direct Economic Benefits</a:t>
            </a:r>
          </a:p>
        </p:txBody>
      </p:sp>
      <p:graphicFrame>
        <p:nvGraphicFramePr>
          <p:cNvPr id="8" name="Table 7">
            <a:extLst>
              <a:ext uri="{FF2B5EF4-FFF2-40B4-BE49-F238E27FC236}">
                <a16:creationId xmlns:a16="http://schemas.microsoft.com/office/drawing/2014/main" id="{575E5C2F-68E6-40EA-A50F-9A4740E0D80E}"/>
              </a:ext>
            </a:extLst>
          </p:cNvPr>
          <p:cNvGraphicFramePr>
            <a:graphicFrameLocks noGrp="1"/>
          </p:cNvGraphicFramePr>
          <p:nvPr>
            <p:extLst>
              <p:ext uri="{D42A27DB-BD31-4B8C-83A1-F6EECF244321}">
                <p14:modId xmlns:p14="http://schemas.microsoft.com/office/powerpoint/2010/main" val="542111245"/>
              </p:ext>
            </p:extLst>
          </p:nvPr>
        </p:nvGraphicFramePr>
        <p:xfrm>
          <a:off x="367582" y="859465"/>
          <a:ext cx="8408835" cy="4170368"/>
        </p:xfrm>
        <a:graphic>
          <a:graphicData uri="http://schemas.openxmlformats.org/drawingml/2006/table">
            <a:tbl>
              <a:tblPr firstRow="1" bandRow="1">
                <a:tableStyleId>{5C22544A-7EE6-4342-B048-85BDC9FD1C3A}</a:tableStyleId>
              </a:tblPr>
              <a:tblGrid>
                <a:gridCol w="2802945">
                  <a:extLst>
                    <a:ext uri="{9D8B030D-6E8A-4147-A177-3AD203B41FA5}">
                      <a16:colId xmlns:a16="http://schemas.microsoft.com/office/drawing/2014/main" val="20000"/>
                    </a:ext>
                  </a:extLst>
                </a:gridCol>
                <a:gridCol w="2695252">
                  <a:extLst>
                    <a:ext uri="{9D8B030D-6E8A-4147-A177-3AD203B41FA5}">
                      <a16:colId xmlns:a16="http://schemas.microsoft.com/office/drawing/2014/main" val="20001"/>
                    </a:ext>
                  </a:extLst>
                </a:gridCol>
                <a:gridCol w="2910638">
                  <a:extLst>
                    <a:ext uri="{9D8B030D-6E8A-4147-A177-3AD203B41FA5}">
                      <a16:colId xmlns:a16="http://schemas.microsoft.com/office/drawing/2014/main" val="20002"/>
                    </a:ext>
                  </a:extLst>
                </a:gridCol>
              </a:tblGrid>
              <a:tr h="467814">
                <a:tc>
                  <a:txBody>
                    <a:bodyPr/>
                    <a:lstStyle/>
                    <a:p>
                      <a:r>
                        <a:rPr lang="en-AU" sz="1800" dirty="0"/>
                        <a:t>Mine</a:t>
                      </a:r>
                      <a:endParaRPr lang="en-GB" sz="1800" dirty="0"/>
                    </a:p>
                  </a:txBody>
                  <a:tcPr/>
                </a:tc>
                <a:tc>
                  <a:txBody>
                    <a:bodyPr/>
                    <a:lstStyle/>
                    <a:p>
                      <a:r>
                        <a:rPr lang="en-AU" sz="1800" dirty="0"/>
                        <a:t>Net direct</a:t>
                      </a:r>
                      <a:r>
                        <a:rPr lang="en-AU" sz="1800" baseline="0" dirty="0"/>
                        <a:t> </a:t>
                      </a:r>
                      <a:r>
                        <a:rPr lang="en-AU" sz="1800" dirty="0"/>
                        <a:t>benefits (A$M)</a:t>
                      </a:r>
                      <a:endParaRPr lang="en-GB" sz="1800" dirty="0"/>
                    </a:p>
                  </a:txBody>
                  <a:tcPr/>
                </a:tc>
                <a:tc>
                  <a:txBody>
                    <a:bodyPr/>
                    <a:lstStyle/>
                    <a:p>
                      <a:r>
                        <a:rPr lang="en-AU" sz="1800" dirty="0"/>
                        <a:t>DP&amp;E Comments</a:t>
                      </a:r>
                      <a:endParaRPr lang="en-GB" sz="1800" dirty="0"/>
                    </a:p>
                  </a:txBody>
                  <a:tcPr/>
                </a:tc>
                <a:extLst>
                  <a:ext uri="{0D108BD9-81ED-4DB2-BD59-A6C34878D82A}">
                    <a16:rowId xmlns:a16="http://schemas.microsoft.com/office/drawing/2014/main" val="10000"/>
                  </a:ext>
                </a:extLst>
              </a:tr>
              <a:tr h="467814">
                <a:tc>
                  <a:txBody>
                    <a:bodyPr/>
                    <a:lstStyle/>
                    <a:p>
                      <a:r>
                        <a:rPr lang="en-AU" sz="1800" dirty="0"/>
                        <a:t>Hume</a:t>
                      </a:r>
                      <a:endParaRPr lang="en-GB" sz="1800" dirty="0"/>
                    </a:p>
                  </a:txBody>
                  <a:tcPr anchor="ctr"/>
                </a:tc>
                <a:tc>
                  <a:txBody>
                    <a:bodyPr/>
                    <a:lstStyle/>
                    <a:p>
                      <a:r>
                        <a:rPr lang="en-AU" sz="1800" dirty="0"/>
                        <a:t>$373 million</a:t>
                      </a:r>
                      <a:endParaRPr lang="en-GB" sz="1800" dirty="0"/>
                    </a:p>
                  </a:txBody>
                  <a:tcPr/>
                </a:tc>
                <a:tc>
                  <a:txBody>
                    <a:bodyPr/>
                    <a:lstStyle/>
                    <a:p>
                      <a:r>
                        <a:rPr lang="en-AU" sz="1800" dirty="0"/>
                        <a:t>“relatively low” economic benefits</a:t>
                      </a:r>
                      <a:endParaRPr lang="en-GB" sz="1800" dirty="0"/>
                    </a:p>
                  </a:txBody>
                  <a:tcPr/>
                </a:tc>
                <a:extLst>
                  <a:ext uri="{0D108BD9-81ED-4DB2-BD59-A6C34878D82A}">
                    <a16:rowId xmlns:a16="http://schemas.microsoft.com/office/drawing/2014/main" val="10001"/>
                  </a:ext>
                </a:extLst>
              </a:tr>
              <a:tr h="610471">
                <a:tc>
                  <a:txBody>
                    <a:bodyPr/>
                    <a:lstStyle/>
                    <a:p>
                      <a:r>
                        <a:rPr lang="en-AU" sz="1800" dirty="0"/>
                        <a:t>Springvale</a:t>
                      </a:r>
                      <a:endParaRPr lang="en-GB" sz="1800" dirty="0"/>
                    </a:p>
                  </a:txBody>
                  <a:tcPr anchor="ctr"/>
                </a:tc>
                <a:tc>
                  <a:txBody>
                    <a:bodyPr/>
                    <a:lstStyle/>
                    <a:p>
                      <a:r>
                        <a:rPr lang="en-AU" sz="1800" dirty="0"/>
                        <a:t>$200 million</a:t>
                      </a:r>
                      <a:endParaRPr lang="en-GB" sz="1800" dirty="0"/>
                    </a:p>
                  </a:txBody>
                  <a:tcPr/>
                </a:tc>
                <a:tc>
                  <a:txBody>
                    <a:bodyPr/>
                    <a:lstStyle/>
                    <a:p>
                      <a:r>
                        <a:rPr lang="en-AU" sz="1800" dirty="0"/>
                        <a:t>“major” economic benefits</a:t>
                      </a:r>
                      <a:endParaRPr lang="en-GB" sz="1800" dirty="0"/>
                    </a:p>
                  </a:txBody>
                  <a:tcPr/>
                </a:tc>
                <a:extLst>
                  <a:ext uri="{0D108BD9-81ED-4DB2-BD59-A6C34878D82A}">
                    <a16:rowId xmlns:a16="http://schemas.microsoft.com/office/drawing/2014/main" val="10002"/>
                  </a:ext>
                </a:extLst>
              </a:tr>
              <a:tr h="531763">
                <a:tc>
                  <a:txBody>
                    <a:bodyPr/>
                    <a:lstStyle/>
                    <a:p>
                      <a:r>
                        <a:rPr lang="en-AU" sz="1800" dirty="0"/>
                        <a:t>Moolarben</a:t>
                      </a:r>
                      <a:endParaRPr lang="en-GB" sz="1800" dirty="0"/>
                    </a:p>
                  </a:txBody>
                  <a:tcPr anchor="ctr"/>
                </a:tc>
                <a:tc>
                  <a:txBody>
                    <a:bodyPr/>
                    <a:lstStyle/>
                    <a:p>
                      <a:r>
                        <a:rPr lang="en-AU" sz="1800" dirty="0"/>
                        <a:t>$311 million</a:t>
                      </a:r>
                      <a:endParaRPr lang="en-GB" sz="1800" dirty="0"/>
                    </a:p>
                  </a:txBody>
                  <a:tcPr/>
                </a:tc>
                <a:tc>
                  <a:txBody>
                    <a:bodyPr/>
                    <a:lstStyle/>
                    <a:p>
                      <a:r>
                        <a:rPr lang="en-AU" sz="1800" dirty="0"/>
                        <a:t>“extensive” benefits</a:t>
                      </a:r>
                      <a:endParaRPr lang="en-GB" sz="1800" dirty="0"/>
                    </a:p>
                  </a:txBody>
                  <a:tcPr/>
                </a:tc>
                <a:extLst>
                  <a:ext uri="{0D108BD9-81ED-4DB2-BD59-A6C34878D82A}">
                    <a16:rowId xmlns:a16="http://schemas.microsoft.com/office/drawing/2014/main" val="10003"/>
                  </a:ext>
                </a:extLst>
              </a:tr>
              <a:tr h="467814">
                <a:tc>
                  <a:txBody>
                    <a:bodyPr/>
                    <a:lstStyle/>
                    <a:p>
                      <a:r>
                        <a:rPr lang="en-AU" sz="1800" dirty="0"/>
                        <a:t>Airly</a:t>
                      </a:r>
                      <a:endParaRPr lang="en-GB" sz="1800" dirty="0"/>
                    </a:p>
                  </a:txBody>
                  <a:tcPr anchor="ctr"/>
                </a:tc>
                <a:tc>
                  <a:txBody>
                    <a:bodyPr/>
                    <a:lstStyle/>
                    <a:p>
                      <a:r>
                        <a:rPr lang="en-AU" sz="1800" dirty="0"/>
                        <a:t>$125 million</a:t>
                      </a:r>
                      <a:endParaRPr lang="en-GB" sz="1800" dirty="0"/>
                    </a:p>
                  </a:txBody>
                  <a:tcPr/>
                </a:tc>
                <a:tc>
                  <a:txBody>
                    <a:bodyPr/>
                    <a:lstStyle/>
                    <a:p>
                      <a:r>
                        <a:rPr lang="en-AU" sz="1800" dirty="0"/>
                        <a:t>“significant” economic benefits</a:t>
                      </a:r>
                      <a:endParaRPr lang="en-GB" sz="1800" dirty="0"/>
                    </a:p>
                  </a:txBody>
                  <a:tcPr/>
                </a:tc>
                <a:extLst>
                  <a:ext uri="{0D108BD9-81ED-4DB2-BD59-A6C34878D82A}">
                    <a16:rowId xmlns:a16="http://schemas.microsoft.com/office/drawing/2014/main" val="10004"/>
                  </a:ext>
                </a:extLst>
              </a:tr>
              <a:tr h="4678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Wongawilli (S. Coalfield)</a:t>
                      </a:r>
                      <a:endParaRPr lang="en-GB" sz="1800" dirty="0"/>
                    </a:p>
                  </a:txBody>
                  <a:tcPr anchor="ctr"/>
                </a:tc>
                <a:tc>
                  <a:txBody>
                    <a:bodyPr/>
                    <a:lstStyle/>
                    <a:p>
                      <a:r>
                        <a:rPr lang="en-AU" sz="1800" dirty="0"/>
                        <a:t>$57 million</a:t>
                      </a:r>
                      <a:endParaRPr lang="en-GB"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“significant” economic benefits</a:t>
                      </a:r>
                      <a:endParaRPr lang="en-GB" sz="1800" dirty="0"/>
                    </a:p>
                  </a:txBody>
                  <a:tcPr/>
                </a:tc>
                <a:extLst>
                  <a:ext uri="{0D108BD9-81ED-4DB2-BD59-A6C34878D82A}">
                    <a16:rowId xmlns:a16="http://schemas.microsoft.com/office/drawing/2014/main" val="10006"/>
                  </a:ext>
                </a:extLst>
              </a:tr>
              <a:tr h="4678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Metropolitan (S. Coalfield)</a:t>
                      </a:r>
                      <a:endParaRPr lang="en-GB" sz="1800" dirty="0"/>
                    </a:p>
                  </a:txBody>
                  <a:tcPr anchor="ctr"/>
                </a:tc>
                <a:tc>
                  <a:txBody>
                    <a:bodyPr/>
                    <a:lstStyle/>
                    <a:p>
                      <a:r>
                        <a:rPr lang="en-AU" sz="1800" dirty="0"/>
                        <a:t>$436 million</a:t>
                      </a:r>
                      <a:endParaRPr lang="en-GB"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dirty="0"/>
                        <a:t>“The Department</a:t>
                      </a:r>
                      <a:r>
                        <a:rPr lang="en-AU" sz="1800" baseline="0" dirty="0"/>
                        <a:t> is satisfied”</a:t>
                      </a:r>
                      <a:endParaRPr lang="en-GB" sz="1800" dirty="0"/>
                    </a:p>
                  </a:txBody>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B4DC8E19-854E-4567-8D6F-D77435859206}"/>
              </a:ext>
            </a:extLst>
          </p:cNvPr>
          <p:cNvSpPr txBox="1"/>
          <p:nvPr/>
        </p:nvSpPr>
        <p:spPr>
          <a:xfrm>
            <a:off x="127718" y="5122242"/>
            <a:ext cx="8528767" cy="707886"/>
          </a:xfrm>
          <a:prstGeom prst="rect">
            <a:avLst/>
          </a:prstGeom>
          <a:noFill/>
        </p:spPr>
        <p:txBody>
          <a:bodyPr wrap="square" rtlCol="0">
            <a:spAutoFit/>
          </a:bodyPr>
          <a:lstStyle/>
          <a:p>
            <a:pPr algn="ctr"/>
            <a:r>
              <a:rPr lang="en-AU" sz="2000" dirty="0"/>
              <a:t>Compared to other coal mining operations, Hume Coal will deliver</a:t>
            </a:r>
          </a:p>
          <a:p>
            <a:pPr algn="ctr"/>
            <a:r>
              <a:rPr lang="en-AU" sz="2000" dirty="0"/>
              <a:t> </a:t>
            </a:r>
            <a:r>
              <a:rPr lang="en-AU" sz="2000" b="1" dirty="0"/>
              <a:t>Significant Economic Benefits</a:t>
            </a:r>
            <a:r>
              <a:rPr lang="en-AU" sz="2000" dirty="0"/>
              <a:t> for </a:t>
            </a:r>
            <a:r>
              <a:rPr lang="en-AU" sz="2000" b="1" dirty="0"/>
              <a:t>Minimal Environmental Impacts</a:t>
            </a:r>
          </a:p>
        </p:txBody>
      </p:sp>
    </p:spTree>
    <p:extLst>
      <p:ext uri="{BB962C8B-B14F-4D97-AF65-F5344CB8AC3E}">
        <p14:creationId xmlns:p14="http://schemas.microsoft.com/office/powerpoint/2010/main" val="218197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54" y="309852"/>
            <a:ext cx="8229600" cy="782643"/>
          </a:xfrm>
        </p:spPr>
        <p:txBody>
          <a:bodyPr>
            <a:normAutofit/>
          </a:bodyPr>
          <a:lstStyle/>
          <a:p>
            <a:r>
              <a:rPr lang="en-AU" sz="3600" dirty="0"/>
              <a:t>POSCO–Hume Coal Project</a:t>
            </a:r>
          </a:p>
        </p:txBody>
      </p:sp>
      <p:sp>
        <p:nvSpPr>
          <p:cNvPr id="4" name="Content Placeholder 3"/>
          <p:cNvSpPr>
            <a:spLocks noGrp="1"/>
          </p:cNvSpPr>
          <p:nvPr>
            <p:ph sz="half" idx="4294967295"/>
          </p:nvPr>
        </p:nvSpPr>
        <p:spPr>
          <a:xfrm>
            <a:off x="4394354" y="1259575"/>
            <a:ext cx="4198819" cy="3322153"/>
          </a:xfrm>
        </p:spPr>
        <p:txBody>
          <a:bodyPr>
            <a:noAutofit/>
          </a:bodyPr>
          <a:lstStyle/>
          <a:p>
            <a:r>
              <a:rPr lang="en-AU" sz="2200" dirty="0">
                <a:latin typeface="+mn-lt"/>
              </a:rPr>
              <a:t>Acquired as part of a JV in 2010</a:t>
            </a:r>
          </a:p>
          <a:p>
            <a:endParaRPr lang="en-AU" sz="2200" dirty="0">
              <a:latin typeface="+mn-lt"/>
            </a:endParaRPr>
          </a:p>
          <a:p>
            <a:r>
              <a:rPr lang="en-AU" sz="2200" dirty="0">
                <a:latin typeface="+mn-lt"/>
              </a:rPr>
              <a:t>Acquired 100% in 2013</a:t>
            </a:r>
          </a:p>
          <a:p>
            <a:endParaRPr lang="en-AU" sz="2200" dirty="0">
              <a:latin typeface="+mn-lt"/>
            </a:endParaRPr>
          </a:p>
          <a:p>
            <a:r>
              <a:rPr lang="en-AU" sz="2200" dirty="0">
                <a:latin typeface="+mn-lt"/>
              </a:rPr>
              <a:t>Will have invested more than $200m by end of 2019</a:t>
            </a:r>
          </a:p>
          <a:p>
            <a:pPr marL="0" indent="0">
              <a:buNone/>
            </a:pPr>
            <a:endParaRPr lang="en-AU" sz="2200" dirty="0">
              <a:latin typeface="+mn-lt"/>
            </a:endParaRPr>
          </a:p>
          <a:p>
            <a:endParaRPr lang="en-AU" sz="2200" dirty="0">
              <a:latin typeface="+mn-lt"/>
            </a:endParaRPr>
          </a:p>
        </p:txBody>
      </p:sp>
      <p:grpSp>
        <p:nvGrpSpPr>
          <p:cNvPr id="8" name="Group 7"/>
          <p:cNvGrpSpPr/>
          <p:nvPr/>
        </p:nvGrpSpPr>
        <p:grpSpPr>
          <a:xfrm>
            <a:off x="556993" y="1266310"/>
            <a:ext cx="3837361" cy="4719901"/>
            <a:chOff x="6156499" y="1133443"/>
            <a:chExt cx="3401619" cy="2511581"/>
          </a:xfrm>
        </p:grpSpPr>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989" y="1135192"/>
              <a:ext cx="3370275" cy="2509832"/>
            </a:xfrm>
            <a:prstGeom prst="rect">
              <a:avLst/>
            </a:prstGeom>
            <a:noFill/>
            <a:ln w="3175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499" y="1133443"/>
              <a:ext cx="1071110" cy="1041033"/>
            </a:xfrm>
            <a:prstGeom prst="rect">
              <a:avLst/>
            </a:prstGeom>
          </p:spPr>
        </p:pic>
        <p:sp>
          <p:nvSpPr>
            <p:cNvPr id="11" name="Rectangle 10"/>
            <p:cNvSpPr/>
            <p:nvPr/>
          </p:nvSpPr>
          <p:spPr bwMode="auto">
            <a:xfrm>
              <a:off x="7012485" y="1846843"/>
              <a:ext cx="115561" cy="88179"/>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12" name="TextBox 11"/>
            <p:cNvSpPr txBox="1"/>
            <p:nvPr/>
          </p:nvSpPr>
          <p:spPr>
            <a:xfrm>
              <a:off x="6223697" y="1556335"/>
              <a:ext cx="430248" cy="215444"/>
            </a:xfrm>
            <a:prstGeom prst="rect">
              <a:avLst/>
            </a:prstGeom>
            <a:noFill/>
          </p:spPr>
          <p:txBody>
            <a:bodyPr wrap="square" rtlCol="0">
              <a:spAutoFit/>
            </a:bodyPr>
            <a:lstStyle/>
            <a:p>
              <a:r>
                <a:rPr lang="en-US" sz="800" dirty="0">
                  <a:latin typeface="Malgun Gothic" panose="020B0503020000020004" pitchFamily="34" charset="-127"/>
                  <a:ea typeface="Malgun Gothic" panose="020B0503020000020004" pitchFamily="34" charset="-127"/>
                </a:rPr>
                <a:t>WA</a:t>
              </a:r>
              <a:endParaRPr lang="en-AU" sz="800" dirty="0">
                <a:latin typeface="Malgun Gothic" panose="020B0503020000020004" pitchFamily="34" charset="-127"/>
                <a:ea typeface="Malgun Gothic" panose="020B0503020000020004" pitchFamily="34" charset="-127"/>
              </a:endParaRPr>
            </a:p>
          </p:txBody>
        </p:sp>
        <p:sp>
          <p:nvSpPr>
            <p:cNvPr id="13" name="TextBox 12"/>
            <p:cNvSpPr txBox="1"/>
            <p:nvPr/>
          </p:nvSpPr>
          <p:spPr>
            <a:xfrm>
              <a:off x="6784086" y="1538542"/>
              <a:ext cx="430248" cy="215444"/>
            </a:xfrm>
            <a:prstGeom prst="rect">
              <a:avLst/>
            </a:prstGeom>
            <a:noFill/>
          </p:spPr>
          <p:txBody>
            <a:bodyPr wrap="square" rtlCol="0">
              <a:spAutoFit/>
            </a:bodyPr>
            <a:lstStyle/>
            <a:p>
              <a:r>
                <a:rPr lang="en-US" sz="800" dirty="0">
                  <a:latin typeface="Malgun Gothic" panose="020B0503020000020004" pitchFamily="34" charset="-127"/>
                  <a:ea typeface="Malgun Gothic" panose="020B0503020000020004" pitchFamily="34" charset="-127"/>
                </a:rPr>
                <a:t>QL</a:t>
              </a:r>
              <a:endParaRPr lang="en-AU" sz="800" dirty="0">
                <a:latin typeface="Malgun Gothic" panose="020B0503020000020004" pitchFamily="34" charset="-127"/>
                <a:ea typeface="Malgun Gothic" panose="020B0503020000020004" pitchFamily="34" charset="-127"/>
              </a:endParaRPr>
            </a:p>
          </p:txBody>
        </p:sp>
        <p:sp>
          <p:nvSpPr>
            <p:cNvPr id="14" name="TextBox 13"/>
            <p:cNvSpPr txBox="1"/>
            <p:nvPr/>
          </p:nvSpPr>
          <p:spPr>
            <a:xfrm>
              <a:off x="6797360" y="1722004"/>
              <a:ext cx="430248" cy="215444"/>
            </a:xfrm>
            <a:prstGeom prst="rect">
              <a:avLst/>
            </a:prstGeom>
            <a:noFill/>
          </p:spPr>
          <p:txBody>
            <a:bodyPr wrap="square" rtlCol="0">
              <a:spAutoFit/>
            </a:bodyPr>
            <a:lstStyle/>
            <a:p>
              <a:r>
                <a:rPr lang="en-US" sz="800" dirty="0">
                  <a:latin typeface="Malgun Gothic" panose="020B0503020000020004" pitchFamily="34" charset="-127"/>
                  <a:ea typeface="Malgun Gothic" panose="020B0503020000020004" pitchFamily="34" charset="-127"/>
                </a:rPr>
                <a:t>NSW</a:t>
              </a:r>
              <a:endParaRPr lang="en-AU" sz="800" dirty="0">
                <a:latin typeface="Malgun Gothic" panose="020B0503020000020004" pitchFamily="34" charset="-127"/>
                <a:ea typeface="Malgun Gothic" panose="020B0503020000020004" pitchFamily="34" charset="-127"/>
              </a:endParaRPr>
            </a:p>
          </p:txBody>
        </p:sp>
        <p:sp>
          <p:nvSpPr>
            <p:cNvPr id="15" name="TextBox 14"/>
            <p:cNvSpPr txBox="1"/>
            <p:nvPr/>
          </p:nvSpPr>
          <p:spPr>
            <a:xfrm>
              <a:off x="8979273" y="1664805"/>
              <a:ext cx="578845" cy="124682"/>
            </a:xfrm>
            <a:prstGeom prst="rect">
              <a:avLst/>
            </a:prstGeom>
            <a:noFill/>
          </p:spPr>
          <p:txBody>
            <a:bodyPr wrap="square" rtlCol="0">
              <a:spAutoFit/>
            </a:bodyPr>
            <a:lstStyle/>
            <a:p>
              <a:r>
                <a:rPr lang="en-US" sz="1000" dirty="0">
                  <a:solidFill>
                    <a:srgbClr val="00FFFF"/>
                  </a:solidFill>
                  <a:latin typeface="Malgun Gothic" panose="020B0503020000020004" pitchFamily="34" charset="-127"/>
                  <a:ea typeface="Malgun Gothic" panose="020B0503020000020004" pitchFamily="34" charset="-127"/>
                </a:rPr>
                <a:t>Sydney</a:t>
              </a:r>
              <a:endParaRPr lang="en-AU" sz="1000" dirty="0">
                <a:solidFill>
                  <a:srgbClr val="00FFFF"/>
                </a:solidFill>
                <a:latin typeface="Malgun Gothic" panose="020B0503020000020004" pitchFamily="34" charset="-127"/>
                <a:ea typeface="Malgun Gothic" panose="020B0503020000020004" pitchFamily="34" charset="-127"/>
              </a:endParaRPr>
            </a:p>
          </p:txBody>
        </p:sp>
        <p:sp>
          <p:nvSpPr>
            <p:cNvPr id="16" name="TextBox 15"/>
            <p:cNvSpPr txBox="1"/>
            <p:nvPr/>
          </p:nvSpPr>
          <p:spPr>
            <a:xfrm>
              <a:off x="8733475" y="2421468"/>
              <a:ext cx="788788" cy="215444"/>
            </a:xfrm>
            <a:prstGeom prst="rect">
              <a:avLst/>
            </a:prstGeom>
            <a:noFill/>
          </p:spPr>
          <p:txBody>
            <a:bodyPr wrap="square" rtlCol="0">
              <a:spAutoFit/>
            </a:bodyPr>
            <a:lstStyle/>
            <a:p>
              <a:r>
                <a:rPr lang="en-US" altLang="ko-KR" sz="800" dirty="0">
                  <a:solidFill>
                    <a:srgbClr val="FFFF00"/>
                  </a:solidFill>
                  <a:latin typeface="Malgun Gothic" panose="020B0503020000020004" pitchFamily="34" charset="-127"/>
                  <a:ea typeface="Malgun Gothic" panose="020B0503020000020004" pitchFamily="34" charset="-127"/>
                </a:rPr>
                <a:t>Port Kembla</a:t>
              </a:r>
              <a:endParaRPr lang="en-AU" sz="800" dirty="0">
                <a:solidFill>
                  <a:srgbClr val="FFFF00"/>
                </a:solidFill>
                <a:latin typeface="Malgun Gothic" panose="020B0503020000020004" pitchFamily="34" charset="-127"/>
                <a:ea typeface="Malgun Gothic" panose="020B0503020000020004" pitchFamily="34" charset="-127"/>
              </a:endParaRPr>
            </a:p>
          </p:txBody>
        </p:sp>
        <p:sp>
          <p:nvSpPr>
            <p:cNvPr id="17" name="Flowchart: Summing Junction 16"/>
            <p:cNvSpPr/>
            <p:nvPr/>
          </p:nvSpPr>
          <p:spPr bwMode="auto">
            <a:xfrm>
              <a:off x="8805184" y="2348880"/>
              <a:ext cx="107562" cy="108012"/>
            </a:xfrm>
            <a:prstGeom prst="flowChartSummingJunction">
              <a:avLst/>
            </a:prstGeom>
            <a:solidFill>
              <a:srgbClr val="FF0000"/>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18" name="TextBox 17"/>
            <p:cNvSpPr txBox="1"/>
            <p:nvPr/>
          </p:nvSpPr>
          <p:spPr>
            <a:xfrm>
              <a:off x="6438821" y="3141548"/>
              <a:ext cx="689225" cy="109097"/>
            </a:xfrm>
            <a:prstGeom prst="rect">
              <a:avLst/>
            </a:prstGeom>
            <a:noFill/>
          </p:spPr>
          <p:txBody>
            <a:bodyPr wrap="square" rtlCol="0">
              <a:spAutoFit/>
            </a:bodyPr>
            <a:lstStyle/>
            <a:p>
              <a:r>
                <a:rPr lang="en-US" sz="800" dirty="0">
                  <a:solidFill>
                    <a:srgbClr val="00FFFF"/>
                  </a:solidFill>
                  <a:latin typeface="Malgun Gothic" panose="020B0503020000020004" pitchFamily="34" charset="-127"/>
                  <a:ea typeface="Malgun Gothic" panose="020B0503020000020004" pitchFamily="34" charset="-127"/>
                </a:rPr>
                <a:t>Canberra</a:t>
              </a:r>
              <a:endParaRPr lang="en-AU" sz="800" dirty="0">
                <a:solidFill>
                  <a:srgbClr val="00FFFF"/>
                </a:solidFill>
                <a:latin typeface="Malgun Gothic" panose="020B0503020000020004" pitchFamily="34" charset="-127"/>
                <a:ea typeface="Malgun Gothic" panose="020B0503020000020004" pitchFamily="34" charset="-127"/>
              </a:endParaRPr>
            </a:p>
          </p:txBody>
        </p:sp>
        <p:sp>
          <p:nvSpPr>
            <p:cNvPr id="19" name="Freeform 18"/>
            <p:cNvSpPr/>
            <p:nvPr/>
          </p:nvSpPr>
          <p:spPr bwMode="auto">
            <a:xfrm>
              <a:off x="8046266" y="1653437"/>
              <a:ext cx="1091460" cy="839243"/>
            </a:xfrm>
            <a:custGeom>
              <a:avLst/>
              <a:gdLst>
                <a:gd name="connsiteX0" fmla="*/ 0 w 1096027"/>
                <a:gd name="connsiteY0" fmla="*/ 839243 h 839243"/>
                <a:gd name="connsiteX1" fmla="*/ 75156 w 1096027"/>
                <a:gd name="connsiteY1" fmla="*/ 739035 h 839243"/>
                <a:gd name="connsiteX2" fmla="*/ 175364 w 1096027"/>
                <a:gd name="connsiteY2" fmla="*/ 695194 h 839243"/>
                <a:gd name="connsiteX3" fmla="*/ 263046 w 1096027"/>
                <a:gd name="connsiteY3" fmla="*/ 670142 h 839243"/>
                <a:gd name="connsiteX4" fmla="*/ 366386 w 1096027"/>
                <a:gd name="connsiteY4" fmla="*/ 566802 h 839243"/>
                <a:gd name="connsiteX5" fmla="*/ 457200 w 1096027"/>
                <a:gd name="connsiteY5" fmla="*/ 475989 h 839243"/>
                <a:gd name="connsiteX6" fmla="*/ 579328 w 1096027"/>
                <a:gd name="connsiteY6" fmla="*/ 341334 h 839243"/>
                <a:gd name="connsiteX7" fmla="*/ 682668 w 1096027"/>
                <a:gd name="connsiteY7" fmla="*/ 165969 h 839243"/>
                <a:gd name="connsiteX8" fmla="*/ 795402 w 1096027"/>
                <a:gd name="connsiteY8" fmla="*/ 37578 h 839243"/>
                <a:gd name="connsiteX9" fmla="*/ 829849 w 1096027"/>
                <a:gd name="connsiteY9" fmla="*/ 9394 h 839243"/>
                <a:gd name="connsiteX10" fmla="*/ 986424 w 1096027"/>
                <a:gd name="connsiteY10" fmla="*/ 6263 h 839243"/>
                <a:gd name="connsiteX11" fmla="*/ 1096027 w 1096027"/>
                <a:gd name="connsiteY11" fmla="*/ 0 h 83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6027" h="839243">
                  <a:moveTo>
                    <a:pt x="0" y="839243"/>
                  </a:moveTo>
                  <a:cubicBezTo>
                    <a:pt x="22964" y="801143"/>
                    <a:pt x="45929" y="763043"/>
                    <a:pt x="75156" y="739035"/>
                  </a:cubicBezTo>
                  <a:cubicBezTo>
                    <a:pt x="104383" y="715027"/>
                    <a:pt x="144049" y="706676"/>
                    <a:pt x="175364" y="695194"/>
                  </a:cubicBezTo>
                  <a:cubicBezTo>
                    <a:pt x="206679" y="683712"/>
                    <a:pt x="231209" y="691541"/>
                    <a:pt x="263046" y="670142"/>
                  </a:cubicBezTo>
                  <a:cubicBezTo>
                    <a:pt x="294883" y="648743"/>
                    <a:pt x="366386" y="566802"/>
                    <a:pt x="366386" y="566802"/>
                  </a:cubicBezTo>
                  <a:cubicBezTo>
                    <a:pt x="398745" y="534443"/>
                    <a:pt x="421710" y="513567"/>
                    <a:pt x="457200" y="475989"/>
                  </a:cubicBezTo>
                  <a:cubicBezTo>
                    <a:pt x="492690" y="438411"/>
                    <a:pt x="541750" y="393004"/>
                    <a:pt x="579328" y="341334"/>
                  </a:cubicBezTo>
                  <a:cubicBezTo>
                    <a:pt x="616906" y="289664"/>
                    <a:pt x="646656" y="216595"/>
                    <a:pt x="682668" y="165969"/>
                  </a:cubicBezTo>
                  <a:cubicBezTo>
                    <a:pt x="718680" y="115343"/>
                    <a:pt x="770872" y="63674"/>
                    <a:pt x="795402" y="37578"/>
                  </a:cubicBezTo>
                  <a:cubicBezTo>
                    <a:pt x="819932" y="11482"/>
                    <a:pt x="798012" y="14613"/>
                    <a:pt x="829849" y="9394"/>
                  </a:cubicBezTo>
                  <a:cubicBezTo>
                    <a:pt x="861686" y="4175"/>
                    <a:pt x="942061" y="7829"/>
                    <a:pt x="986424" y="6263"/>
                  </a:cubicBezTo>
                  <a:cubicBezTo>
                    <a:pt x="1030787" y="4697"/>
                    <a:pt x="1063407" y="2348"/>
                    <a:pt x="1096027" y="0"/>
                  </a:cubicBezTo>
                </a:path>
              </a:pathLst>
            </a:custGeom>
            <a:noFill/>
            <a:ln w="19050" cap="flat" cmpd="sng" algn="ctr">
              <a:solidFill>
                <a:srgbClr val="0066F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20" name="Freeform 19"/>
            <p:cNvSpPr/>
            <p:nvPr/>
          </p:nvSpPr>
          <p:spPr bwMode="auto">
            <a:xfrm>
              <a:off x="8102398" y="2383268"/>
              <a:ext cx="698534" cy="152797"/>
            </a:xfrm>
            <a:custGeom>
              <a:avLst/>
              <a:gdLst>
                <a:gd name="connsiteX0" fmla="*/ 0 w 701457"/>
                <a:gd name="connsiteY0" fmla="*/ 70255 h 152797"/>
                <a:gd name="connsiteX1" fmla="*/ 40709 w 701457"/>
                <a:gd name="connsiteY1" fmla="*/ 110964 h 152797"/>
                <a:gd name="connsiteX2" fmla="*/ 106471 w 701457"/>
                <a:gd name="connsiteY2" fmla="*/ 95307 h 152797"/>
                <a:gd name="connsiteX3" fmla="*/ 206679 w 701457"/>
                <a:gd name="connsiteY3" fmla="*/ 136016 h 152797"/>
                <a:gd name="connsiteX4" fmla="*/ 366386 w 701457"/>
                <a:gd name="connsiteY4" fmla="*/ 151674 h 152797"/>
                <a:gd name="connsiteX5" fmla="*/ 441542 w 701457"/>
                <a:gd name="connsiteY5" fmla="*/ 107833 h 152797"/>
                <a:gd name="connsiteX6" fmla="*/ 519830 w 701457"/>
                <a:gd name="connsiteY6" fmla="*/ 126622 h 152797"/>
                <a:gd name="connsiteX7" fmla="*/ 588723 w 701457"/>
                <a:gd name="connsiteY7" fmla="*/ 104701 h 152797"/>
                <a:gd name="connsiteX8" fmla="*/ 635696 w 701457"/>
                <a:gd name="connsiteY8" fmla="*/ 4493 h 152797"/>
                <a:gd name="connsiteX9" fmla="*/ 701457 w 701457"/>
                <a:gd name="connsiteY9" fmla="*/ 17019 h 15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457" h="152797">
                  <a:moveTo>
                    <a:pt x="0" y="70255"/>
                  </a:moveTo>
                  <a:cubicBezTo>
                    <a:pt x="11482" y="88522"/>
                    <a:pt x="22964" y="106789"/>
                    <a:pt x="40709" y="110964"/>
                  </a:cubicBezTo>
                  <a:cubicBezTo>
                    <a:pt x="58454" y="115139"/>
                    <a:pt x="78809" y="91132"/>
                    <a:pt x="106471" y="95307"/>
                  </a:cubicBezTo>
                  <a:cubicBezTo>
                    <a:pt x="134133" y="99482"/>
                    <a:pt x="163360" y="126622"/>
                    <a:pt x="206679" y="136016"/>
                  </a:cubicBezTo>
                  <a:cubicBezTo>
                    <a:pt x="249998" y="145410"/>
                    <a:pt x="327242" y="156371"/>
                    <a:pt x="366386" y="151674"/>
                  </a:cubicBezTo>
                  <a:cubicBezTo>
                    <a:pt x="405530" y="146977"/>
                    <a:pt x="415968" y="112008"/>
                    <a:pt x="441542" y="107833"/>
                  </a:cubicBezTo>
                  <a:cubicBezTo>
                    <a:pt x="467116" y="103658"/>
                    <a:pt x="495300" y="127144"/>
                    <a:pt x="519830" y="126622"/>
                  </a:cubicBezTo>
                  <a:cubicBezTo>
                    <a:pt x="544360" y="126100"/>
                    <a:pt x="569412" y="125056"/>
                    <a:pt x="588723" y="104701"/>
                  </a:cubicBezTo>
                  <a:cubicBezTo>
                    <a:pt x="608034" y="84346"/>
                    <a:pt x="616907" y="19107"/>
                    <a:pt x="635696" y="4493"/>
                  </a:cubicBezTo>
                  <a:cubicBezTo>
                    <a:pt x="654485" y="-10121"/>
                    <a:pt x="690497" y="15453"/>
                    <a:pt x="701457" y="17019"/>
                  </a:cubicBezTo>
                </a:path>
              </a:pathLst>
            </a:custGeom>
            <a:noFill/>
            <a:ln w="127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21" name="TextBox 20"/>
            <p:cNvSpPr txBox="1"/>
            <p:nvPr/>
          </p:nvSpPr>
          <p:spPr>
            <a:xfrm rot="18819339">
              <a:off x="8223491" y="1913395"/>
              <a:ext cx="548013" cy="181740"/>
            </a:xfrm>
            <a:prstGeom prst="rect">
              <a:avLst/>
            </a:prstGeom>
            <a:noFill/>
          </p:spPr>
          <p:txBody>
            <a:bodyPr wrap="square" rtlCol="0">
              <a:spAutoFit/>
            </a:bodyPr>
            <a:lstStyle/>
            <a:p>
              <a:pPr algn="ctr"/>
              <a:r>
                <a:rPr lang="ko-KR" altLang="en-US" sz="800" dirty="0">
                  <a:solidFill>
                    <a:srgbClr val="FFFF00"/>
                  </a:solidFill>
                  <a:latin typeface="Malgun Gothic" panose="020B0503020000020004" pitchFamily="34" charset="-127"/>
                  <a:ea typeface="Malgun Gothic" panose="020B0503020000020004" pitchFamily="34" charset="-127"/>
                </a:rPr>
                <a:t> </a:t>
              </a:r>
              <a:r>
                <a:rPr lang="en-US" sz="800" dirty="0">
                  <a:solidFill>
                    <a:srgbClr val="FFFF00"/>
                  </a:solidFill>
                  <a:latin typeface="Malgun Gothic" panose="020B0503020000020004" pitchFamily="34" charset="-127"/>
                  <a:ea typeface="Malgun Gothic" panose="020B0503020000020004" pitchFamily="34" charset="-127"/>
                </a:rPr>
                <a:t>160KM</a:t>
              </a:r>
              <a:endParaRPr lang="en-AU" sz="800" dirty="0">
                <a:solidFill>
                  <a:srgbClr val="FFFF00"/>
                </a:solidFill>
                <a:latin typeface="Malgun Gothic" panose="020B0503020000020004" pitchFamily="34" charset="-127"/>
                <a:ea typeface="Malgun Gothic" panose="020B0503020000020004" pitchFamily="34" charset="-127"/>
              </a:endParaRPr>
            </a:p>
          </p:txBody>
        </p:sp>
        <p:sp>
          <p:nvSpPr>
            <p:cNvPr id="22" name="TextBox 21"/>
            <p:cNvSpPr txBox="1"/>
            <p:nvPr/>
          </p:nvSpPr>
          <p:spPr>
            <a:xfrm>
              <a:off x="8330587" y="2492896"/>
              <a:ext cx="474597" cy="109097"/>
            </a:xfrm>
            <a:prstGeom prst="rect">
              <a:avLst/>
            </a:prstGeom>
            <a:noFill/>
          </p:spPr>
          <p:txBody>
            <a:bodyPr wrap="square" rtlCol="0">
              <a:spAutoFit/>
            </a:bodyPr>
            <a:lstStyle/>
            <a:p>
              <a:pPr algn="ctr"/>
              <a:r>
                <a:rPr lang="en-US" sz="800" dirty="0">
                  <a:solidFill>
                    <a:srgbClr val="FFFF00"/>
                  </a:solidFill>
                  <a:latin typeface="Malgun Gothic" panose="020B0503020000020004" pitchFamily="34" charset="-127"/>
                  <a:ea typeface="Malgun Gothic" panose="020B0503020000020004" pitchFamily="34" charset="-127"/>
                </a:rPr>
                <a:t>65KM</a:t>
              </a:r>
              <a:endParaRPr lang="en-AU" sz="800" dirty="0">
                <a:solidFill>
                  <a:srgbClr val="FFFF00"/>
                </a:solidFill>
                <a:latin typeface="Malgun Gothic" panose="020B0503020000020004" pitchFamily="34" charset="-127"/>
                <a:ea typeface="Malgun Gothic" panose="020B0503020000020004" pitchFamily="34" charset="-127"/>
              </a:endParaRPr>
            </a:p>
          </p:txBody>
        </p:sp>
        <p:sp>
          <p:nvSpPr>
            <p:cNvPr id="23" name="Oval 22"/>
            <p:cNvSpPr/>
            <p:nvPr/>
          </p:nvSpPr>
          <p:spPr bwMode="auto">
            <a:xfrm>
              <a:off x="9161133" y="1550253"/>
              <a:ext cx="107550" cy="108000"/>
            </a:xfrm>
            <a:prstGeom prst="ellipse">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24" name="Oval 23"/>
            <p:cNvSpPr/>
            <p:nvPr/>
          </p:nvSpPr>
          <p:spPr bwMode="auto">
            <a:xfrm>
              <a:off x="6597802" y="3356992"/>
              <a:ext cx="107550" cy="108000"/>
            </a:xfrm>
            <a:prstGeom prst="ellipse">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25" name="TextBox 24"/>
            <p:cNvSpPr txBox="1"/>
            <p:nvPr/>
          </p:nvSpPr>
          <p:spPr>
            <a:xfrm>
              <a:off x="7447303" y="1944581"/>
              <a:ext cx="1178240" cy="233779"/>
            </a:xfrm>
            <a:prstGeom prst="rect">
              <a:avLst/>
            </a:prstGeom>
            <a:noFill/>
          </p:spPr>
          <p:txBody>
            <a:bodyPr wrap="square" rtlCol="0">
              <a:spAutoFit/>
            </a:bodyPr>
            <a:lstStyle/>
            <a:p>
              <a:pPr algn="ctr"/>
              <a:r>
                <a:rPr lang="en-US" sz="1200" dirty="0">
                  <a:solidFill>
                    <a:srgbClr val="00FFFF"/>
                  </a:solidFill>
                  <a:latin typeface="Malgun Gothic" panose="020B0503020000020004" pitchFamily="34" charset="-127"/>
                  <a:ea typeface="Malgun Gothic" panose="020B0503020000020004" pitchFamily="34" charset="-127"/>
                </a:rPr>
                <a:t>HUME </a:t>
              </a:r>
            </a:p>
            <a:p>
              <a:pPr algn="ctr"/>
              <a:r>
                <a:rPr lang="en-US" sz="1200" dirty="0">
                  <a:solidFill>
                    <a:srgbClr val="00FFFF"/>
                  </a:solidFill>
                  <a:latin typeface="Malgun Gothic" panose="020B0503020000020004" pitchFamily="34" charset="-127"/>
                  <a:ea typeface="Malgun Gothic" panose="020B0503020000020004" pitchFamily="34" charset="-127"/>
                </a:rPr>
                <a:t>Coal Project</a:t>
              </a:r>
              <a:endParaRPr lang="en-AU" sz="1200" dirty="0">
                <a:solidFill>
                  <a:srgbClr val="00FFFF"/>
                </a:solidFill>
                <a:latin typeface="Malgun Gothic" panose="020B0503020000020004" pitchFamily="34" charset="-127"/>
                <a:ea typeface="Malgun Gothic" panose="020B0503020000020004" pitchFamily="34" charset="-127"/>
              </a:endParaRPr>
            </a:p>
          </p:txBody>
        </p:sp>
        <p:sp>
          <p:nvSpPr>
            <p:cNvPr id="26" name="Striped Right Arrow 25"/>
            <p:cNvSpPr/>
            <p:nvPr/>
          </p:nvSpPr>
          <p:spPr bwMode="auto">
            <a:xfrm rot="5400000">
              <a:off x="7957596" y="2246318"/>
              <a:ext cx="179023" cy="126141"/>
            </a:xfrm>
            <a:prstGeom prst="stripedRightArrow">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sp>
          <p:nvSpPr>
            <p:cNvPr id="27" name="Freeform 26"/>
            <p:cNvSpPr/>
            <p:nvPr/>
          </p:nvSpPr>
          <p:spPr bwMode="auto">
            <a:xfrm>
              <a:off x="7962746" y="2439910"/>
              <a:ext cx="175807" cy="140329"/>
            </a:xfrm>
            <a:custGeom>
              <a:avLst/>
              <a:gdLst>
                <a:gd name="connsiteX0" fmla="*/ 0 w 176543"/>
                <a:gd name="connsiteY0" fmla="*/ 0 h 140329"/>
                <a:gd name="connsiteX1" fmla="*/ 176543 w 176543"/>
                <a:gd name="connsiteY1" fmla="*/ 27161 h 140329"/>
                <a:gd name="connsiteX2" fmla="*/ 176543 w 176543"/>
                <a:gd name="connsiteY2" fmla="*/ 140329 h 140329"/>
                <a:gd name="connsiteX3" fmla="*/ 108642 w 176543"/>
                <a:gd name="connsiteY3" fmla="*/ 140329 h 140329"/>
                <a:gd name="connsiteX4" fmla="*/ 63375 w 176543"/>
                <a:gd name="connsiteY4" fmla="*/ 99589 h 140329"/>
                <a:gd name="connsiteX5" fmla="*/ 72428 w 176543"/>
                <a:gd name="connsiteY5" fmla="*/ 63375 h 140329"/>
                <a:gd name="connsiteX6" fmla="*/ 49794 w 176543"/>
                <a:gd name="connsiteY6" fmla="*/ 49795 h 140329"/>
                <a:gd name="connsiteX7" fmla="*/ 4527 w 176543"/>
                <a:gd name="connsiteY7" fmla="*/ 58848 h 140329"/>
                <a:gd name="connsiteX8" fmla="*/ 0 w 176543"/>
                <a:gd name="connsiteY8" fmla="*/ 0 h 1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43" h="140329">
                  <a:moveTo>
                    <a:pt x="0" y="0"/>
                  </a:moveTo>
                  <a:lnTo>
                    <a:pt x="176543" y="27161"/>
                  </a:lnTo>
                  <a:lnTo>
                    <a:pt x="176543" y="140329"/>
                  </a:lnTo>
                  <a:lnTo>
                    <a:pt x="108642" y="140329"/>
                  </a:lnTo>
                  <a:lnTo>
                    <a:pt x="63375" y="99589"/>
                  </a:lnTo>
                  <a:lnTo>
                    <a:pt x="72428" y="63375"/>
                  </a:lnTo>
                  <a:lnTo>
                    <a:pt x="49794" y="49795"/>
                  </a:lnTo>
                  <a:lnTo>
                    <a:pt x="4527" y="58848"/>
                  </a:lnTo>
                  <a:lnTo>
                    <a:pt x="0" y="0"/>
                  </a:lnTo>
                  <a:close/>
                </a:path>
              </a:pathLst>
            </a:custGeom>
            <a:solidFill>
              <a:srgbClr val="00FFFF"/>
            </a:solidFill>
            <a:ln w="9525" cap="flat" cmpd="sng" algn="ctr">
              <a:solidFill>
                <a:srgbClr val="00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en-AU" sz="1200" b="1" i="0" u="none" strike="noStrike" cap="none" normalizeH="0" baseline="0" dirty="0">
                <a:ln>
                  <a:noFill/>
                </a:ln>
                <a:solidFill>
                  <a:schemeClr val="tx1"/>
                </a:solidFill>
                <a:effectLst/>
                <a:latin typeface="굴림" pitchFamily="50" charset="-127"/>
                <a:ea typeface="굴림" pitchFamily="50" charset="-127"/>
              </a:endParaRPr>
            </a:p>
          </p:txBody>
        </p:sp>
      </p:grpSp>
      <p:sp>
        <p:nvSpPr>
          <p:cNvPr id="29" name="Rectangle 28">
            <a:extLst>
              <a:ext uri="{FF2B5EF4-FFF2-40B4-BE49-F238E27FC236}">
                <a16:creationId xmlns:a16="http://schemas.microsoft.com/office/drawing/2014/main" id="{02271BD9-FE43-4B03-86B6-815EC5E635B2}"/>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01113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59" y="359927"/>
            <a:ext cx="9144000" cy="661481"/>
          </a:xfrm>
        </p:spPr>
        <p:txBody>
          <a:bodyPr>
            <a:normAutofit fontScale="90000"/>
          </a:bodyPr>
          <a:lstStyle/>
          <a:p>
            <a:r>
              <a:rPr lang="en-AU" dirty="0"/>
              <a:t>Project Description - Hume Coal Project</a:t>
            </a:r>
          </a:p>
        </p:txBody>
      </p:sp>
      <p:sp>
        <p:nvSpPr>
          <p:cNvPr id="3" name="Content Placeholder 2"/>
          <p:cNvSpPr>
            <a:spLocks noGrp="1"/>
          </p:cNvSpPr>
          <p:nvPr>
            <p:ph idx="1"/>
          </p:nvPr>
        </p:nvSpPr>
        <p:spPr>
          <a:xfrm>
            <a:off x="350190" y="1211095"/>
            <a:ext cx="8506841" cy="4525963"/>
          </a:xfrm>
        </p:spPr>
        <p:txBody>
          <a:bodyPr>
            <a:normAutofit fontScale="77500" lnSpcReduction="20000"/>
          </a:bodyPr>
          <a:lstStyle/>
          <a:p>
            <a:pPr marL="71438" lvl="1" indent="0">
              <a:buNone/>
            </a:pPr>
            <a:r>
              <a:rPr lang="en-AU" sz="2200" dirty="0">
                <a:latin typeface="+mn-lt"/>
              </a:rPr>
              <a:t>Low impact underground coal mine:</a:t>
            </a:r>
          </a:p>
          <a:p>
            <a:pPr marL="71438" lvl="1" indent="0">
              <a:buNone/>
            </a:pPr>
            <a:endParaRPr lang="en-AU" sz="2200" dirty="0">
              <a:latin typeface="+mn-lt"/>
            </a:endParaRPr>
          </a:p>
          <a:p>
            <a:pPr marL="630238" lvl="2" defTabSz="269875">
              <a:buFont typeface="Arial" pitchFamily="34" charset="0"/>
              <a:buChar char="•"/>
            </a:pPr>
            <a:r>
              <a:rPr lang="en-AU" sz="2200" dirty="0">
                <a:latin typeface="+mn-lt"/>
              </a:rPr>
              <a:t>50Mt ROM coal from the Wongawilli Seam</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39Mt of saleable coal over 23yr mine life</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55% metallurgical &amp; 45% thermal coal</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Nominal 3Mtpa coal for sale</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$373m NPV of Direct benefits to NSW</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$161m NPV of benefits to local area</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400 construction jobs, 300 operational jobs</a:t>
            </a:r>
          </a:p>
          <a:p>
            <a:pPr marL="630238" lvl="2" defTabSz="269875">
              <a:buFont typeface="Arial" pitchFamily="34" charset="0"/>
              <a:buChar char="•"/>
            </a:pPr>
            <a:endParaRPr lang="en-AU" sz="2200" dirty="0">
              <a:latin typeface="+mn-lt"/>
            </a:endParaRPr>
          </a:p>
          <a:p>
            <a:pPr marL="630238" lvl="2" defTabSz="269875">
              <a:buFont typeface="Arial" pitchFamily="34" charset="0"/>
              <a:buChar char="•"/>
            </a:pPr>
            <a:r>
              <a:rPr lang="en-AU" sz="2200" dirty="0">
                <a:latin typeface="+mn-lt"/>
              </a:rPr>
              <a:t>600 individuals and business registered expression of interest</a:t>
            </a:r>
          </a:p>
          <a:p>
            <a:endParaRPr lang="en-AU" sz="2200" dirty="0">
              <a:latin typeface="+mn-lt"/>
            </a:endParaRPr>
          </a:p>
          <a:p>
            <a:endParaRPr lang="en-AU" sz="2200" dirty="0">
              <a:latin typeface="+mn-lt"/>
            </a:endParaRPr>
          </a:p>
        </p:txBody>
      </p:sp>
      <p:sp>
        <p:nvSpPr>
          <p:cNvPr id="5" name="Rectangle 4">
            <a:extLst>
              <a:ext uri="{FF2B5EF4-FFF2-40B4-BE49-F238E27FC236}">
                <a16:creationId xmlns:a16="http://schemas.microsoft.com/office/drawing/2014/main" id="{ADB82304-5B15-42D3-BFA2-A3810BB042CC}"/>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2269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38" y="350199"/>
            <a:ext cx="9144000" cy="676656"/>
          </a:xfrm>
        </p:spPr>
        <p:txBody>
          <a:bodyPr>
            <a:noAutofit/>
          </a:bodyPr>
          <a:lstStyle/>
          <a:p>
            <a:r>
              <a:rPr lang="en-AU" sz="3600" dirty="0"/>
              <a:t>Project Description - Berrima Rail Project</a:t>
            </a:r>
          </a:p>
        </p:txBody>
      </p:sp>
      <p:sp>
        <p:nvSpPr>
          <p:cNvPr id="3" name="Content Placeholder 2"/>
          <p:cNvSpPr>
            <a:spLocks noGrp="1"/>
          </p:cNvSpPr>
          <p:nvPr>
            <p:ph idx="1"/>
          </p:nvPr>
        </p:nvSpPr>
        <p:spPr>
          <a:xfrm>
            <a:off x="398837" y="1166018"/>
            <a:ext cx="8240337" cy="4525963"/>
          </a:xfrm>
        </p:spPr>
        <p:txBody>
          <a:bodyPr>
            <a:normAutofit/>
          </a:bodyPr>
          <a:lstStyle/>
          <a:p>
            <a:pPr marL="0" lvl="1" indent="0">
              <a:buNone/>
            </a:pPr>
            <a:r>
              <a:rPr lang="en-AU" sz="2200" dirty="0">
                <a:solidFill>
                  <a:prstClr val="black"/>
                </a:solidFill>
                <a:latin typeface="+mn-lt"/>
              </a:rPr>
              <a:t>A new 1km rail spur and loop connecting to existing rail infrastructure:</a:t>
            </a:r>
          </a:p>
          <a:p>
            <a:pPr marL="0" lvl="1" indent="0">
              <a:buNone/>
            </a:pPr>
            <a:endParaRPr lang="en-AU" sz="2200" dirty="0">
              <a:solidFill>
                <a:prstClr val="black"/>
              </a:solidFill>
              <a:latin typeface="+mn-lt"/>
            </a:endParaRPr>
          </a:p>
          <a:p>
            <a:pPr marL="447675" indent="-265113"/>
            <a:r>
              <a:rPr lang="en-AU" sz="2200" dirty="0">
                <a:latin typeface="+mn-lt"/>
              </a:rPr>
              <a:t>Coal will be railed to Port Kembla</a:t>
            </a:r>
          </a:p>
          <a:p>
            <a:pPr marL="447675" indent="-265113"/>
            <a:endParaRPr lang="en-AU" sz="2200" dirty="0">
              <a:latin typeface="+mn-lt"/>
            </a:endParaRPr>
          </a:p>
          <a:p>
            <a:pPr marL="447675" indent="-265113"/>
            <a:r>
              <a:rPr lang="en-AU" sz="2200" dirty="0">
                <a:latin typeface="+mn-lt"/>
              </a:rPr>
              <a:t>Up to 4Mtpa of rail capacity is available</a:t>
            </a:r>
          </a:p>
          <a:p>
            <a:pPr marL="447675" indent="-265113"/>
            <a:endParaRPr lang="en-AU" sz="2200" dirty="0">
              <a:latin typeface="+mn-lt"/>
            </a:endParaRPr>
          </a:p>
          <a:p>
            <a:pPr marL="447675" indent="-265113"/>
            <a:r>
              <a:rPr lang="en-AU" sz="2200" dirty="0">
                <a:latin typeface="+mn-lt"/>
              </a:rPr>
              <a:t>Port Capacity 18Mtpa, 13.3Mtpa unused</a:t>
            </a:r>
          </a:p>
          <a:p>
            <a:pPr marL="447675" indent="-265113"/>
            <a:endParaRPr lang="en-AU" sz="2200" dirty="0">
              <a:latin typeface="+mn-lt"/>
            </a:endParaRPr>
          </a:p>
          <a:p>
            <a:pPr marL="447675" indent="-265113"/>
            <a:r>
              <a:rPr lang="en-AU" sz="2200" dirty="0">
                <a:latin typeface="+mn-lt"/>
              </a:rPr>
              <a:t>Up to 5 train movements per day (3Mtpa)</a:t>
            </a:r>
          </a:p>
          <a:p>
            <a:pPr marL="447675" indent="-265113"/>
            <a:endParaRPr lang="en-AU" sz="2200" dirty="0">
              <a:latin typeface="+mn-lt"/>
            </a:endParaRPr>
          </a:p>
          <a:p>
            <a:pPr marL="447675" indent="-265113"/>
            <a:r>
              <a:rPr lang="en-AU" sz="2200" dirty="0">
                <a:latin typeface="+mn-lt"/>
              </a:rPr>
              <a:t>Covered coal wagons will be utilised</a:t>
            </a:r>
          </a:p>
        </p:txBody>
      </p:sp>
      <p:sp>
        <p:nvSpPr>
          <p:cNvPr id="5" name="Rectangle 4">
            <a:extLst>
              <a:ext uri="{FF2B5EF4-FFF2-40B4-BE49-F238E27FC236}">
                <a16:creationId xmlns:a16="http://schemas.microsoft.com/office/drawing/2014/main" id="{ACFF679A-9ACD-45C8-AA62-13D49933CD4E}"/>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674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37" y="301563"/>
            <a:ext cx="8229600" cy="749026"/>
          </a:xfrm>
        </p:spPr>
        <p:txBody>
          <a:bodyPr>
            <a:normAutofit/>
          </a:bodyPr>
          <a:lstStyle/>
          <a:p>
            <a:r>
              <a:rPr lang="en-AU" sz="3600" dirty="0"/>
              <a:t>Project History</a:t>
            </a:r>
            <a:endParaRPr lang="en-GB" sz="3600" dirty="0"/>
          </a:p>
        </p:txBody>
      </p:sp>
      <p:graphicFrame>
        <p:nvGraphicFramePr>
          <p:cNvPr id="4" name="Diagram 3">
            <a:extLst>
              <a:ext uri="{FF2B5EF4-FFF2-40B4-BE49-F238E27FC236}">
                <a16:creationId xmlns:a16="http://schemas.microsoft.com/office/drawing/2014/main" id="{F99C7184-C622-488B-B5BE-5129D96B12D6}"/>
              </a:ext>
            </a:extLst>
          </p:cNvPr>
          <p:cNvGraphicFramePr/>
          <p:nvPr>
            <p:extLst>
              <p:ext uri="{D42A27DB-BD31-4B8C-83A1-F6EECF244321}">
                <p14:modId xmlns:p14="http://schemas.microsoft.com/office/powerpoint/2010/main" val="2893463573"/>
              </p:ext>
            </p:extLst>
          </p:nvPr>
        </p:nvGraphicFramePr>
        <p:xfrm>
          <a:off x="496111" y="1454285"/>
          <a:ext cx="8336606" cy="337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673F5C6-B624-42BD-8D54-EFEEBD729DA7}"/>
              </a:ext>
            </a:extLst>
          </p:cNvPr>
          <p:cNvSpPr txBox="1"/>
          <p:nvPr/>
        </p:nvSpPr>
        <p:spPr>
          <a:xfrm>
            <a:off x="457199" y="6264613"/>
            <a:ext cx="2620846" cy="369332"/>
          </a:xfrm>
          <a:prstGeom prst="rect">
            <a:avLst/>
          </a:prstGeom>
          <a:noFill/>
        </p:spPr>
        <p:txBody>
          <a:bodyPr wrap="none" rtlCol="0">
            <a:spAutoFit/>
          </a:bodyPr>
          <a:lstStyle/>
          <a:p>
            <a:r>
              <a:rPr lang="en-AU" dirty="0">
                <a:solidFill>
                  <a:srgbClr val="FF0000"/>
                </a:solidFill>
              </a:rPr>
              <a:t>Commercial in confidence</a:t>
            </a:r>
          </a:p>
        </p:txBody>
      </p:sp>
      <p:sp>
        <p:nvSpPr>
          <p:cNvPr id="7" name="Rectangle 6">
            <a:extLst>
              <a:ext uri="{FF2B5EF4-FFF2-40B4-BE49-F238E27FC236}">
                <a16:creationId xmlns:a16="http://schemas.microsoft.com/office/drawing/2014/main" id="{F40CEAC6-C9F4-49D4-9B26-28223D754D42}"/>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2917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D7EA-8050-4B8E-9360-EAE276E6419D}"/>
              </a:ext>
            </a:extLst>
          </p:cNvPr>
          <p:cNvSpPr>
            <a:spLocks noGrp="1"/>
          </p:cNvSpPr>
          <p:nvPr>
            <p:ph type="title"/>
          </p:nvPr>
        </p:nvSpPr>
        <p:spPr>
          <a:xfrm>
            <a:off x="113087" y="97332"/>
            <a:ext cx="8229600" cy="648906"/>
          </a:xfrm>
        </p:spPr>
        <p:txBody>
          <a:bodyPr>
            <a:normAutofit/>
          </a:bodyPr>
          <a:lstStyle/>
          <a:p>
            <a:r>
              <a:rPr lang="en-AU" sz="3600" dirty="0"/>
              <a:t>Project Location</a:t>
            </a:r>
          </a:p>
        </p:txBody>
      </p:sp>
      <p:sp>
        <p:nvSpPr>
          <p:cNvPr id="3" name="Content Placeholder 2">
            <a:extLst>
              <a:ext uri="{FF2B5EF4-FFF2-40B4-BE49-F238E27FC236}">
                <a16:creationId xmlns:a16="http://schemas.microsoft.com/office/drawing/2014/main" id="{1C34FA10-4E36-401D-BC78-184A0FD02805}"/>
              </a:ext>
            </a:extLst>
          </p:cNvPr>
          <p:cNvSpPr>
            <a:spLocks noGrp="1"/>
          </p:cNvSpPr>
          <p:nvPr>
            <p:ph idx="1"/>
          </p:nvPr>
        </p:nvSpPr>
        <p:spPr>
          <a:xfrm>
            <a:off x="113087" y="794876"/>
            <a:ext cx="8887430" cy="5246317"/>
          </a:xfrm>
        </p:spPr>
        <p:txBody>
          <a:bodyPr>
            <a:normAutofit/>
          </a:bodyPr>
          <a:lstStyle/>
          <a:p>
            <a:r>
              <a:rPr lang="en-AU" sz="2200" dirty="0">
                <a:latin typeface="+mn-lt"/>
              </a:rPr>
              <a:t>Rail links to the </a:t>
            </a:r>
            <a:r>
              <a:rPr lang="en-AU" sz="2200" b="1" dirty="0">
                <a:latin typeface="+mn-lt"/>
              </a:rPr>
              <a:t>Port Kembla Coal Terminal</a:t>
            </a:r>
            <a:r>
              <a:rPr lang="en-AU" sz="2200" dirty="0">
                <a:latin typeface="+mn-lt"/>
              </a:rPr>
              <a:t>, currently an under-utilised asset that is ready to accept coal from the Hume Coal Project.</a:t>
            </a:r>
          </a:p>
          <a:p>
            <a:endParaRPr lang="en-AU" sz="2200" dirty="0">
              <a:latin typeface="+mn-lt"/>
            </a:endParaRPr>
          </a:p>
          <a:p>
            <a:r>
              <a:rPr lang="en-AU" sz="2200" dirty="0">
                <a:latin typeface="+mn-lt"/>
              </a:rPr>
              <a:t>Close to the </a:t>
            </a:r>
            <a:r>
              <a:rPr lang="en-AU" sz="2200" b="1" dirty="0">
                <a:latin typeface="+mn-lt"/>
              </a:rPr>
              <a:t>Moss Vale Enterprise Corridor</a:t>
            </a:r>
            <a:r>
              <a:rPr lang="en-AU" sz="2200" dirty="0">
                <a:latin typeface="+mn-lt"/>
              </a:rPr>
              <a:t>, an area established by the local council to encourage an increase in industrial and employment generating land uses in the area. </a:t>
            </a:r>
          </a:p>
          <a:p>
            <a:endParaRPr lang="en-AU" sz="2200" dirty="0">
              <a:latin typeface="+mn-lt"/>
            </a:endParaRPr>
          </a:p>
          <a:p>
            <a:r>
              <a:rPr lang="en-AU" sz="2200" dirty="0">
                <a:latin typeface="+mn-lt"/>
              </a:rPr>
              <a:t>The surface infrastructure area situated on </a:t>
            </a:r>
            <a:r>
              <a:rPr lang="en-AU" sz="2200" b="1" dirty="0">
                <a:latin typeface="+mn-lt"/>
              </a:rPr>
              <a:t>predominantly cleared land </a:t>
            </a:r>
            <a:r>
              <a:rPr lang="en-AU" sz="2200" dirty="0">
                <a:latin typeface="+mn-lt"/>
              </a:rPr>
              <a:t>to avoid sensitive environmental features, and is in an area with limited neighbouring sensitive receivers. </a:t>
            </a:r>
          </a:p>
          <a:p>
            <a:endParaRPr lang="en-AU" sz="2200" dirty="0">
              <a:latin typeface="+mn-lt"/>
            </a:endParaRPr>
          </a:p>
          <a:p>
            <a:r>
              <a:rPr lang="en-AU" sz="2200" dirty="0">
                <a:latin typeface="+mn-lt"/>
              </a:rPr>
              <a:t>Due to the underground, non-caving nature of the mine, </a:t>
            </a:r>
            <a:r>
              <a:rPr lang="en-AU" sz="2200" b="1" dirty="0">
                <a:latin typeface="+mn-lt"/>
              </a:rPr>
              <a:t>existing land uses</a:t>
            </a:r>
            <a:r>
              <a:rPr lang="en-AU" sz="2200" dirty="0">
                <a:latin typeface="+mn-lt"/>
              </a:rPr>
              <a:t> will continue across </a:t>
            </a:r>
            <a:r>
              <a:rPr lang="en-AU" sz="2200" b="1" dirty="0">
                <a:latin typeface="+mn-lt"/>
              </a:rPr>
              <a:t>98% of the project area</a:t>
            </a:r>
            <a:r>
              <a:rPr lang="en-AU" sz="2200" dirty="0">
                <a:latin typeface="+mn-lt"/>
              </a:rPr>
              <a:t>, without impacts from mine-induced subsidence.</a:t>
            </a:r>
          </a:p>
        </p:txBody>
      </p:sp>
      <p:sp>
        <p:nvSpPr>
          <p:cNvPr id="5" name="TextBox 4">
            <a:extLst>
              <a:ext uri="{FF2B5EF4-FFF2-40B4-BE49-F238E27FC236}">
                <a16:creationId xmlns:a16="http://schemas.microsoft.com/office/drawing/2014/main" id="{3CFCF17E-F825-4ED0-993C-579CE1CA3C36}"/>
              </a:ext>
            </a:extLst>
          </p:cNvPr>
          <p:cNvSpPr txBox="1"/>
          <p:nvPr/>
        </p:nvSpPr>
        <p:spPr>
          <a:xfrm>
            <a:off x="457199" y="6264613"/>
            <a:ext cx="2620846" cy="369332"/>
          </a:xfrm>
          <a:prstGeom prst="rect">
            <a:avLst/>
          </a:prstGeom>
          <a:noFill/>
        </p:spPr>
        <p:txBody>
          <a:bodyPr wrap="none" rtlCol="0">
            <a:spAutoFit/>
          </a:bodyPr>
          <a:lstStyle/>
          <a:p>
            <a:r>
              <a:rPr lang="en-AU" dirty="0">
                <a:solidFill>
                  <a:srgbClr val="FF0000"/>
                </a:solidFill>
              </a:rPr>
              <a:t>Commercial in confidence</a:t>
            </a:r>
          </a:p>
        </p:txBody>
      </p:sp>
      <p:sp>
        <p:nvSpPr>
          <p:cNvPr id="6" name="Rectangle 5">
            <a:extLst>
              <a:ext uri="{FF2B5EF4-FFF2-40B4-BE49-F238E27FC236}">
                <a16:creationId xmlns:a16="http://schemas.microsoft.com/office/drawing/2014/main" id="{CBADB546-CAFF-4713-AD5B-5534B9A7A7F5}"/>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0768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4550-4045-453F-A419-73A48CC78402}"/>
              </a:ext>
            </a:extLst>
          </p:cNvPr>
          <p:cNvSpPr>
            <a:spLocks noGrp="1"/>
          </p:cNvSpPr>
          <p:nvPr>
            <p:ph type="title"/>
          </p:nvPr>
        </p:nvSpPr>
        <p:spPr>
          <a:xfrm>
            <a:off x="277965" y="23289"/>
            <a:ext cx="8229600" cy="695300"/>
          </a:xfrm>
        </p:spPr>
        <p:txBody>
          <a:bodyPr>
            <a:noAutofit/>
          </a:bodyPr>
          <a:lstStyle/>
          <a:p>
            <a:r>
              <a:rPr lang="en-AU" sz="3600" dirty="0"/>
              <a:t>Project Layout</a:t>
            </a:r>
          </a:p>
        </p:txBody>
      </p:sp>
      <p:pic>
        <p:nvPicPr>
          <p:cNvPr id="5" name="Picture 4">
            <a:extLst>
              <a:ext uri="{FF2B5EF4-FFF2-40B4-BE49-F238E27FC236}">
                <a16:creationId xmlns:a16="http://schemas.microsoft.com/office/drawing/2014/main" id="{6DC60ED3-42E1-4D09-AB1B-7FA283A891BA}"/>
              </a:ext>
            </a:extLst>
          </p:cNvPr>
          <p:cNvPicPr>
            <a:picLocks noChangeAspect="1"/>
          </p:cNvPicPr>
          <p:nvPr/>
        </p:nvPicPr>
        <p:blipFill rotWithShape="1">
          <a:blip r:embed="rId3"/>
          <a:srcRect l="20643" t="22197" r="28085" b="18700"/>
          <a:stretch/>
        </p:blipFill>
        <p:spPr>
          <a:xfrm>
            <a:off x="628160" y="933855"/>
            <a:ext cx="7688988" cy="4985655"/>
          </a:xfrm>
          <a:prstGeom prst="rect">
            <a:avLst/>
          </a:prstGeom>
        </p:spPr>
      </p:pic>
      <p:sp>
        <p:nvSpPr>
          <p:cNvPr id="6" name="Rectangle 5">
            <a:extLst>
              <a:ext uri="{FF2B5EF4-FFF2-40B4-BE49-F238E27FC236}">
                <a16:creationId xmlns:a16="http://schemas.microsoft.com/office/drawing/2014/main" id="{427A3823-B0DA-47AE-9DEE-60B4424ED6FB}"/>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8631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44" y="314330"/>
            <a:ext cx="8031342" cy="777240"/>
          </a:xfrm>
        </p:spPr>
        <p:txBody>
          <a:bodyPr>
            <a:normAutofit/>
          </a:bodyPr>
          <a:lstStyle/>
          <a:p>
            <a:r>
              <a:rPr lang="en-AU" sz="3600" dirty="0"/>
              <a:t>Best Practice Impact Mitigation</a:t>
            </a:r>
            <a:endParaRPr lang="en-GB" sz="3600" dirty="0"/>
          </a:p>
        </p:txBody>
      </p:sp>
      <p:sp>
        <p:nvSpPr>
          <p:cNvPr id="3" name="Rectangle 2">
            <a:extLst>
              <a:ext uri="{FF2B5EF4-FFF2-40B4-BE49-F238E27FC236}">
                <a16:creationId xmlns:a16="http://schemas.microsoft.com/office/drawing/2014/main" id="{C4850FC1-A0F1-441B-BD78-CCF66503ED45}"/>
              </a:ext>
            </a:extLst>
          </p:cNvPr>
          <p:cNvSpPr/>
          <p:nvPr/>
        </p:nvSpPr>
        <p:spPr>
          <a:xfrm>
            <a:off x="442920" y="1155005"/>
            <a:ext cx="7979848" cy="4708981"/>
          </a:xfrm>
          <a:prstGeom prst="rect">
            <a:avLst/>
          </a:prstGeom>
        </p:spPr>
        <p:txBody>
          <a:bodyPr wrap="square">
            <a:spAutoFit/>
          </a:bodyPr>
          <a:lstStyle/>
          <a:p>
            <a:r>
              <a:rPr lang="en-AU" sz="2000" dirty="0"/>
              <a:t>The project’s design includes features that exceed the normal practices used in Australian coal mines and go beyond minimum regulatory standards, particularly:</a:t>
            </a:r>
          </a:p>
          <a:p>
            <a:endParaRPr lang="en-AU" sz="2000" dirty="0"/>
          </a:p>
          <a:p>
            <a:pPr marL="285750" indent="-285750">
              <a:buFont typeface="Arial" panose="020B0604020202020204" pitchFamily="34" charset="0"/>
              <a:buChar char="•"/>
            </a:pPr>
            <a:r>
              <a:rPr lang="en-AU" sz="2000" dirty="0"/>
              <a:t>A low impact underground coal mine resulting in </a:t>
            </a:r>
            <a:r>
              <a:rPr lang="en-AU" sz="2000" b="1" dirty="0"/>
              <a:t>negligible subsidence </a:t>
            </a:r>
            <a:r>
              <a:rPr lang="en-AU" sz="2000" dirty="0"/>
              <a:t>which greatly reduces surface and groundwater impacts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b="1" dirty="0"/>
              <a:t>Sealing panels </a:t>
            </a:r>
            <a:r>
              <a:rPr lang="en-AU" sz="2000" dirty="0"/>
              <a:t>with bulkheads after extraction and </a:t>
            </a:r>
            <a:r>
              <a:rPr lang="en-AU" sz="2000" b="1" dirty="0"/>
              <a:t>reject backfilling,</a:t>
            </a:r>
            <a:r>
              <a:rPr lang="en-AU" sz="2000" dirty="0"/>
              <a:t> which allows the </a:t>
            </a:r>
            <a:r>
              <a:rPr lang="en-AU" sz="2000" b="1" dirty="0"/>
              <a:t>early recovery of groundwater levels.</a:t>
            </a:r>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r>
              <a:rPr lang="en-AU" sz="2000" b="1" dirty="0"/>
              <a:t>Rejects will be placed underground</a:t>
            </a:r>
            <a:r>
              <a:rPr lang="en-AU" sz="2000" dirty="0"/>
              <a:t>, removing the need for a permanent surface emplacement.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Full and empty </a:t>
            </a:r>
            <a:r>
              <a:rPr lang="en-AU" sz="2000" b="1" dirty="0"/>
              <a:t>coal wagons </a:t>
            </a:r>
            <a:r>
              <a:rPr lang="en-AU" sz="2000" dirty="0"/>
              <a:t>travelling to and from the mine will be </a:t>
            </a:r>
            <a:r>
              <a:rPr lang="en-AU" sz="2000" b="1" dirty="0"/>
              <a:t>covered.</a:t>
            </a:r>
          </a:p>
        </p:txBody>
      </p:sp>
      <p:sp>
        <p:nvSpPr>
          <p:cNvPr id="5" name="TextBox 4">
            <a:extLst>
              <a:ext uri="{FF2B5EF4-FFF2-40B4-BE49-F238E27FC236}">
                <a16:creationId xmlns:a16="http://schemas.microsoft.com/office/drawing/2014/main" id="{B5B33DD2-45A4-40D9-95E7-FD0A4D868CAA}"/>
              </a:ext>
            </a:extLst>
          </p:cNvPr>
          <p:cNvSpPr txBox="1"/>
          <p:nvPr/>
        </p:nvSpPr>
        <p:spPr>
          <a:xfrm>
            <a:off x="457199" y="6264613"/>
            <a:ext cx="2620846" cy="369332"/>
          </a:xfrm>
          <a:prstGeom prst="rect">
            <a:avLst/>
          </a:prstGeom>
          <a:noFill/>
        </p:spPr>
        <p:txBody>
          <a:bodyPr wrap="none" rtlCol="0">
            <a:spAutoFit/>
          </a:bodyPr>
          <a:lstStyle/>
          <a:p>
            <a:r>
              <a:rPr lang="en-AU" dirty="0">
                <a:solidFill>
                  <a:srgbClr val="FF0000"/>
                </a:solidFill>
              </a:rPr>
              <a:t>Commercial in confidence</a:t>
            </a:r>
          </a:p>
        </p:txBody>
      </p:sp>
      <p:sp>
        <p:nvSpPr>
          <p:cNvPr id="6" name="Rectangle 5">
            <a:extLst>
              <a:ext uri="{FF2B5EF4-FFF2-40B4-BE49-F238E27FC236}">
                <a16:creationId xmlns:a16="http://schemas.microsoft.com/office/drawing/2014/main" id="{2CC383FD-2D61-4E47-A52C-CA54ABBD2C3E}"/>
              </a:ext>
            </a:extLst>
          </p:cNvPr>
          <p:cNvSpPr/>
          <p:nvPr/>
        </p:nvSpPr>
        <p:spPr>
          <a:xfrm>
            <a:off x="394140" y="6313251"/>
            <a:ext cx="2670073" cy="3307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69313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109674</TotalTime>
  <Words>2145</Words>
  <Application>Microsoft Office PowerPoint</Application>
  <PresentationFormat>On-screen Show (4:3)</PresentationFormat>
  <Paragraphs>719</Paragraphs>
  <Slides>24</Slides>
  <Notes>15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굴림</vt:lpstr>
      <vt:lpstr>Malgun Gothic</vt:lpstr>
      <vt:lpstr>Arial</vt:lpstr>
      <vt:lpstr>Calibri</vt:lpstr>
      <vt:lpstr>Office Theme</vt:lpstr>
      <vt:lpstr>Custom Design</vt:lpstr>
      <vt:lpstr>1_Custom Design</vt:lpstr>
      <vt:lpstr>2_Custom Design</vt:lpstr>
      <vt:lpstr>3_Custom Design</vt:lpstr>
      <vt:lpstr>4_Custom Design</vt:lpstr>
      <vt:lpstr>Hume Coal &amp; Berrima Rail Projects</vt:lpstr>
      <vt:lpstr>POSCO in Australia</vt:lpstr>
      <vt:lpstr>POSCO–Hume Coal Project</vt:lpstr>
      <vt:lpstr>Project Description - Hume Coal Project</vt:lpstr>
      <vt:lpstr>Project Description - Berrima Rail Project</vt:lpstr>
      <vt:lpstr>Project History</vt:lpstr>
      <vt:lpstr>Project Location</vt:lpstr>
      <vt:lpstr>Project Layout</vt:lpstr>
      <vt:lpstr>Best Practice Impact Mitigation</vt:lpstr>
      <vt:lpstr>DP&amp;E Assessment </vt:lpstr>
      <vt:lpstr>Community</vt:lpstr>
      <vt:lpstr>Mine Design- Exploration</vt:lpstr>
      <vt:lpstr>Mine Design- Geological Structure</vt:lpstr>
      <vt:lpstr>Mine Design- Key Considerations</vt:lpstr>
      <vt:lpstr>Mine Design- Key Considerations</vt:lpstr>
      <vt:lpstr>Mining System Design Process</vt:lpstr>
      <vt:lpstr>Mine design</vt:lpstr>
      <vt:lpstr>Mine Design- Bulkheads Location</vt:lpstr>
      <vt:lpstr>High Risk Activities</vt:lpstr>
      <vt:lpstr>Water Management- Level of impact</vt:lpstr>
      <vt:lpstr>Comparison to other mines Distance to 2m drawdown from edge of mine workings</vt:lpstr>
      <vt:lpstr>Comparison to other mines Groundwater inflow to open cut or underground workings</vt:lpstr>
      <vt:lpstr>Make Good - staged strategy</vt:lpstr>
      <vt:lpstr>Net Direct Economic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VCG</dc:creator>
  <cp:lastModifiedBy>Benjamin Anderson</cp:lastModifiedBy>
  <cp:revision>946</cp:revision>
  <cp:lastPrinted>2019-02-25T05:14:53Z</cp:lastPrinted>
  <dcterms:created xsi:type="dcterms:W3CDTF">2013-07-29T02:15:50Z</dcterms:created>
  <dcterms:modified xsi:type="dcterms:W3CDTF">2019-02-25T21:46:06Z</dcterms:modified>
</cp:coreProperties>
</file>