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1" r:id="rId3"/>
    <p:sldId id="264" r:id="rId4"/>
    <p:sldId id="260" r:id="rId5"/>
    <p:sldId id="288" r:id="rId6"/>
    <p:sldId id="263" r:id="rId7"/>
    <p:sldId id="274" r:id="rId8"/>
    <p:sldId id="281" r:id="rId9"/>
    <p:sldId id="272" r:id="rId10"/>
    <p:sldId id="277" r:id="rId11"/>
    <p:sldId id="287" r:id="rId12"/>
    <p:sldId id="285" r:id="rId13"/>
    <p:sldId id="286" r:id="rId14"/>
    <p:sldId id="289" r:id="rId15"/>
    <p:sldId id="267" r:id="rId16"/>
    <p:sldId id="275" r:id="rId17"/>
    <p:sldId id="269" r:id="rId18"/>
    <p:sldId id="26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99" autoAdjust="0"/>
    <p:restoredTop sz="82886" autoAdjust="0"/>
  </p:normalViewPr>
  <p:slideViewPr>
    <p:cSldViewPr snapToGrid="0" snapToObjects="1">
      <p:cViewPr varScale="1">
        <p:scale>
          <a:sx n="101" d="100"/>
          <a:sy n="101" d="100"/>
        </p:scale>
        <p:origin x="154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ameswhelan:Dropbox:T4%20dropbox:air%20quality:data:2013%20alert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localhost\Users\jameswhelan\Dropbox%20(EJA)\Air%20pollution%20campaign\air%20quality%20monitoring%20data\Amalgamated%20monitoring%20data%20NEW%20VERSION.xls"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localhost\Users\jameswhelan\Dropbox%20(EJA)\Air%20pollution%20campaign\air%20quality%20monitoring%20data\Amalgamated%20monitoring%20data%20NEW%20VERSION.xls"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localhost\Users\jameswhelan\Dropbox%20(EJA)\Air%20pollution%20campaign\air%20quality%20monitoring%20data\Amalgamated%20monitoring%20data%20NEW%20VERSION.xls"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spPr>
            <a:solidFill>
              <a:schemeClr val="tx1"/>
            </a:solidFill>
          </c:spPr>
          <c:invertIfNegative val="0"/>
          <c:dLbls>
            <c:dLbl>
              <c:idx val="0"/>
              <c:layout>
                <c:manualLayout>
                  <c:x val="-2.7777777777777302E-3"/>
                  <c:y val="-0.39351851851851799"/>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3333333333332291E-3"/>
                  <c:y val="-0.31481481481481499"/>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'Hunter valley %'!$A$2:$A$3</c:f>
              <c:strCache>
                <c:ptCount val="2"/>
                <c:pt idx="0">
                  <c:v>PM10</c:v>
                </c:pt>
                <c:pt idx="1">
                  <c:v>PM2.5</c:v>
                </c:pt>
              </c:strCache>
            </c:strRef>
          </c:cat>
          <c:val>
            <c:numRef>
              <c:f>'Hunter valley %'!$B$2:$B$3</c:f>
              <c:numCache>
                <c:formatCode>0.0%</c:formatCode>
                <c:ptCount val="2"/>
                <c:pt idx="0">
                  <c:v>0.876</c:v>
                </c:pt>
                <c:pt idx="1">
                  <c:v>0.66</c:v>
                </c:pt>
              </c:numCache>
            </c:numRef>
          </c:val>
        </c:ser>
        <c:dLbls>
          <c:showLegendKey val="0"/>
          <c:showVal val="0"/>
          <c:showCatName val="0"/>
          <c:showSerName val="0"/>
          <c:showPercent val="0"/>
          <c:showBubbleSize val="0"/>
        </c:dLbls>
        <c:gapWidth val="150"/>
        <c:overlap val="100"/>
        <c:axId val="163423360"/>
        <c:axId val="163423744"/>
      </c:barChart>
      <c:catAx>
        <c:axId val="163423360"/>
        <c:scaling>
          <c:orientation val="minMax"/>
        </c:scaling>
        <c:delete val="0"/>
        <c:axPos val="b"/>
        <c:numFmt formatCode="General" sourceLinked="0"/>
        <c:majorTickMark val="out"/>
        <c:minorTickMark val="none"/>
        <c:tickLblPos val="nextTo"/>
        <c:crossAx val="163423744"/>
        <c:crosses val="autoZero"/>
        <c:auto val="1"/>
        <c:lblAlgn val="ctr"/>
        <c:lblOffset val="100"/>
        <c:noMultiLvlLbl val="0"/>
      </c:catAx>
      <c:valAx>
        <c:axId val="163423744"/>
        <c:scaling>
          <c:orientation val="minMax"/>
        </c:scaling>
        <c:delete val="0"/>
        <c:axPos val="l"/>
        <c:majorGridlines/>
        <c:numFmt formatCode="0%" sourceLinked="0"/>
        <c:majorTickMark val="out"/>
        <c:minorTickMark val="none"/>
        <c:tickLblPos val="nextTo"/>
        <c:crossAx val="163423360"/>
        <c:crosses val="autoZero"/>
        <c:crossBetween val="between"/>
        <c:majorUnit val="0.2"/>
      </c:valAx>
    </c:plotArea>
    <c:plotVisOnly val="1"/>
    <c:dispBlanksAs val="gap"/>
    <c:showDLblsOverMax val="0"/>
  </c:chart>
  <c:txPr>
    <a:bodyPr/>
    <a:lstStyle/>
    <a:p>
      <a:pPr>
        <a:defRPr sz="1400">
          <a:latin typeface="Cambria"/>
          <a:cs typeface="Cambri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Sheet1!$B$27</c:f>
              <c:strCache>
                <c:ptCount val="1"/>
                <c:pt idx="0">
                  <c:v>CAMBERWELL</c:v>
                </c:pt>
              </c:strCache>
            </c:strRef>
          </c:tx>
          <c:spPr>
            <a:solidFill>
              <a:schemeClr val="accent1"/>
            </a:solidFill>
            <a:ln>
              <a:noFill/>
            </a:ln>
            <a:effectLst/>
          </c:spPr>
          <c:invertIfNegative val="0"/>
          <c:cat>
            <c:numRef>
              <c:f>Sheet1!$A$28:$A$31</c:f>
              <c:numCache>
                <c:formatCode>General</c:formatCode>
                <c:ptCount val="4"/>
                <c:pt idx="0">
                  <c:v>2012</c:v>
                </c:pt>
                <c:pt idx="1">
                  <c:v>2013</c:v>
                </c:pt>
                <c:pt idx="2">
                  <c:v>2014</c:v>
                </c:pt>
                <c:pt idx="3">
                  <c:v>2015</c:v>
                </c:pt>
              </c:numCache>
            </c:numRef>
          </c:cat>
          <c:val>
            <c:numRef>
              <c:f>Sheet1!$B$28:$B$31</c:f>
              <c:numCache>
                <c:formatCode>General</c:formatCode>
                <c:ptCount val="4"/>
                <c:pt idx="0">
                  <c:v>26.5</c:v>
                </c:pt>
                <c:pt idx="1">
                  <c:v>27.7</c:v>
                </c:pt>
                <c:pt idx="2">
                  <c:v>24.6</c:v>
                </c:pt>
                <c:pt idx="3">
                  <c:v>22</c:v>
                </c:pt>
              </c:numCache>
            </c:numRef>
          </c:val>
        </c:ser>
        <c:ser>
          <c:idx val="1"/>
          <c:order val="1"/>
          <c:tx>
            <c:strRef>
              <c:f>Sheet1!$C$27</c:f>
              <c:strCache>
                <c:ptCount val="1"/>
                <c:pt idx="0">
                  <c:v>MUSWELLBROOK</c:v>
                </c:pt>
              </c:strCache>
            </c:strRef>
          </c:tx>
          <c:spPr>
            <a:solidFill>
              <a:schemeClr val="accent2"/>
            </a:solidFill>
            <a:ln>
              <a:noFill/>
            </a:ln>
            <a:effectLst/>
          </c:spPr>
          <c:invertIfNegative val="0"/>
          <c:cat>
            <c:numRef>
              <c:f>Sheet1!$A$28:$A$31</c:f>
              <c:numCache>
                <c:formatCode>General</c:formatCode>
                <c:ptCount val="4"/>
                <c:pt idx="0">
                  <c:v>2012</c:v>
                </c:pt>
                <c:pt idx="1">
                  <c:v>2013</c:v>
                </c:pt>
                <c:pt idx="2">
                  <c:v>2014</c:v>
                </c:pt>
                <c:pt idx="3">
                  <c:v>2015</c:v>
                </c:pt>
              </c:numCache>
            </c:numRef>
          </c:cat>
          <c:val>
            <c:numRef>
              <c:f>Sheet1!$C$28:$C$31</c:f>
              <c:numCache>
                <c:formatCode>General</c:formatCode>
                <c:ptCount val="4"/>
                <c:pt idx="0">
                  <c:v>21.8</c:v>
                </c:pt>
                <c:pt idx="1">
                  <c:v>22.6</c:v>
                </c:pt>
                <c:pt idx="2">
                  <c:v>21.4</c:v>
                </c:pt>
                <c:pt idx="3">
                  <c:v>19.100000000000001</c:v>
                </c:pt>
              </c:numCache>
            </c:numRef>
          </c:val>
        </c:ser>
        <c:ser>
          <c:idx val="2"/>
          <c:order val="2"/>
          <c:tx>
            <c:strRef>
              <c:f>Sheet1!$D$27</c:f>
              <c:strCache>
                <c:ptCount val="1"/>
                <c:pt idx="0">
                  <c:v>SINGLETON</c:v>
                </c:pt>
              </c:strCache>
            </c:strRef>
          </c:tx>
          <c:spPr>
            <a:solidFill>
              <a:schemeClr val="accent3"/>
            </a:solidFill>
            <a:ln>
              <a:noFill/>
            </a:ln>
            <a:effectLst/>
          </c:spPr>
          <c:invertIfNegative val="0"/>
          <c:cat>
            <c:numRef>
              <c:f>Sheet1!$A$28:$A$31</c:f>
              <c:numCache>
                <c:formatCode>General</c:formatCode>
                <c:ptCount val="4"/>
                <c:pt idx="0">
                  <c:v>2012</c:v>
                </c:pt>
                <c:pt idx="1">
                  <c:v>2013</c:v>
                </c:pt>
                <c:pt idx="2">
                  <c:v>2014</c:v>
                </c:pt>
                <c:pt idx="3">
                  <c:v>2015</c:v>
                </c:pt>
              </c:numCache>
            </c:numRef>
          </c:cat>
          <c:val>
            <c:numRef>
              <c:f>Sheet1!$D$28:$D$31</c:f>
              <c:numCache>
                <c:formatCode>General</c:formatCode>
                <c:ptCount val="4"/>
                <c:pt idx="0">
                  <c:v>22.3</c:v>
                </c:pt>
                <c:pt idx="1">
                  <c:v>23.3</c:v>
                </c:pt>
                <c:pt idx="2">
                  <c:v>21.1</c:v>
                </c:pt>
                <c:pt idx="3">
                  <c:v>19.3</c:v>
                </c:pt>
              </c:numCache>
            </c:numRef>
          </c:val>
        </c:ser>
        <c:dLbls>
          <c:showLegendKey val="0"/>
          <c:showVal val="0"/>
          <c:showCatName val="0"/>
          <c:showSerName val="0"/>
          <c:showPercent val="0"/>
          <c:showBubbleSize val="0"/>
        </c:dLbls>
        <c:gapWidth val="219"/>
        <c:overlap val="-27"/>
        <c:axId val="164158960"/>
        <c:axId val="163470328"/>
      </c:barChart>
      <c:catAx>
        <c:axId val="164158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3470328"/>
        <c:crosses val="autoZero"/>
        <c:auto val="1"/>
        <c:lblAlgn val="ctr"/>
        <c:lblOffset val="100"/>
        <c:noMultiLvlLbl val="0"/>
      </c:catAx>
      <c:valAx>
        <c:axId val="163470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41589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Sheet1!$I$50</c:f>
              <c:strCache>
                <c:ptCount val="1"/>
                <c:pt idx="0">
                  <c:v>CAMBERWELL</c:v>
                </c:pt>
              </c:strCache>
            </c:strRef>
          </c:tx>
          <c:spPr>
            <a:solidFill>
              <a:schemeClr val="accent1"/>
            </a:solidFill>
            <a:ln>
              <a:noFill/>
            </a:ln>
            <a:effectLst/>
          </c:spPr>
          <c:invertIfNegative val="0"/>
          <c:cat>
            <c:numRef>
              <c:f>Sheet1!$H$51:$H$54</c:f>
              <c:numCache>
                <c:formatCode>General</c:formatCode>
                <c:ptCount val="4"/>
                <c:pt idx="0">
                  <c:v>2012</c:v>
                </c:pt>
                <c:pt idx="1">
                  <c:v>2013</c:v>
                </c:pt>
                <c:pt idx="2">
                  <c:v>2014</c:v>
                </c:pt>
                <c:pt idx="3">
                  <c:v>2015</c:v>
                </c:pt>
              </c:numCache>
            </c:numRef>
          </c:cat>
          <c:val>
            <c:numRef>
              <c:f>Sheet1!$I$51:$I$54</c:f>
              <c:numCache>
                <c:formatCode>General</c:formatCode>
                <c:ptCount val="4"/>
                <c:pt idx="0">
                  <c:v>81.599999999999994</c:v>
                </c:pt>
                <c:pt idx="1">
                  <c:v>104.8</c:v>
                </c:pt>
                <c:pt idx="2">
                  <c:v>79.7</c:v>
                </c:pt>
                <c:pt idx="3">
                  <c:v>86.7</c:v>
                </c:pt>
              </c:numCache>
            </c:numRef>
          </c:val>
        </c:ser>
        <c:ser>
          <c:idx val="1"/>
          <c:order val="1"/>
          <c:tx>
            <c:strRef>
              <c:f>Sheet1!$J$50</c:f>
              <c:strCache>
                <c:ptCount val="1"/>
                <c:pt idx="0">
                  <c:v>SINGLETON</c:v>
                </c:pt>
              </c:strCache>
            </c:strRef>
          </c:tx>
          <c:spPr>
            <a:solidFill>
              <a:schemeClr val="accent2"/>
            </a:solidFill>
            <a:ln>
              <a:noFill/>
            </a:ln>
            <a:effectLst/>
          </c:spPr>
          <c:invertIfNegative val="0"/>
          <c:cat>
            <c:numRef>
              <c:f>Sheet1!$H$51:$H$54</c:f>
              <c:numCache>
                <c:formatCode>General</c:formatCode>
                <c:ptCount val="4"/>
                <c:pt idx="0">
                  <c:v>2012</c:v>
                </c:pt>
                <c:pt idx="1">
                  <c:v>2013</c:v>
                </c:pt>
                <c:pt idx="2">
                  <c:v>2014</c:v>
                </c:pt>
                <c:pt idx="3">
                  <c:v>2015</c:v>
                </c:pt>
              </c:numCache>
            </c:numRef>
          </c:cat>
          <c:val>
            <c:numRef>
              <c:f>Sheet1!$J$51:$J$54</c:f>
              <c:numCache>
                <c:formatCode>General</c:formatCode>
                <c:ptCount val="4"/>
                <c:pt idx="0">
                  <c:v>63.6</c:v>
                </c:pt>
                <c:pt idx="1">
                  <c:v>62.7</c:v>
                </c:pt>
                <c:pt idx="2">
                  <c:v>54.5</c:v>
                </c:pt>
                <c:pt idx="3">
                  <c:v>85.3</c:v>
                </c:pt>
              </c:numCache>
            </c:numRef>
          </c:val>
        </c:ser>
        <c:ser>
          <c:idx val="2"/>
          <c:order val="2"/>
          <c:tx>
            <c:strRef>
              <c:f>Sheet1!$K$50</c:f>
              <c:strCache>
                <c:ptCount val="1"/>
                <c:pt idx="0">
                  <c:v>MUSWELLBROOK</c:v>
                </c:pt>
              </c:strCache>
            </c:strRef>
          </c:tx>
          <c:spPr>
            <a:solidFill>
              <a:schemeClr val="accent3"/>
            </a:solidFill>
            <a:ln>
              <a:noFill/>
            </a:ln>
            <a:effectLst/>
          </c:spPr>
          <c:invertIfNegative val="0"/>
          <c:cat>
            <c:numRef>
              <c:f>Sheet1!$H$51:$H$54</c:f>
              <c:numCache>
                <c:formatCode>General</c:formatCode>
                <c:ptCount val="4"/>
                <c:pt idx="0">
                  <c:v>2012</c:v>
                </c:pt>
                <c:pt idx="1">
                  <c:v>2013</c:v>
                </c:pt>
                <c:pt idx="2">
                  <c:v>2014</c:v>
                </c:pt>
                <c:pt idx="3">
                  <c:v>2015</c:v>
                </c:pt>
              </c:numCache>
            </c:numRef>
          </c:cat>
          <c:val>
            <c:numRef>
              <c:f>Sheet1!$K$51:$K$54</c:f>
              <c:numCache>
                <c:formatCode>General</c:formatCode>
                <c:ptCount val="4"/>
                <c:pt idx="0">
                  <c:v>51</c:v>
                </c:pt>
                <c:pt idx="1">
                  <c:v>55.6</c:v>
                </c:pt>
                <c:pt idx="2">
                  <c:v>53</c:v>
                </c:pt>
                <c:pt idx="3">
                  <c:v>72.599999999999994</c:v>
                </c:pt>
              </c:numCache>
            </c:numRef>
          </c:val>
        </c:ser>
        <c:dLbls>
          <c:showLegendKey val="0"/>
          <c:showVal val="0"/>
          <c:showCatName val="0"/>
          <c:showSerName val="0"/>
          <c:showPercent val="0"/>
          <c:showBubbleSize val="0"/>
        </c:dLbls>
        <c:gapWidth val="219"/>
        <c:overlap val="-27"/>
        <c:axId val="163430848"/>
        <c:axId val="164425200"/>
      </c:barChart>
      <c:catAx>
        <c:axId val="163430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4425200"/>
        <c:crosses val="autoZero"/>
        <c:auto val="1"/>
        <c:lblAlgn val="ctr"/>
        <c:lblOffset val="100"/>
        <c:noMultiLvlLbl val="0"/>
      </c:catAx>
      <c:valAx>
        <c:axId val="164425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34308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Sheet1!$B$50</c:f>
              <c:strCache>
                <c:ptCount val="1"/>
                <c:pt idx="0">
                  <c:v>CAMBERWELL</c:v>
                </c:pt>
              </c:strCache>
            </c:strRef>
          </c:tx>
          <c:spPr>
            <a:solidFill>
              <a:schemeClr val="accent1"/>
            </a:solidFill>
            <a:ln>
              <a:noFill/>
            </a:ln>
            <a:effectLst/>
          </c:spPr>
          <c:invertIfNegative val="0"/>
          <c:cat>
            <c:numRef>
              <c:f>Sheet1!$A$51:$A$54</c:f>
              <c:numCache>
                <c:formatCode>General</c:formatCode>
                <c:ptCount val="4"/>
                <c:pt idx="0">
                  <c:v>2012</c:v>
                </c:pt>
                <c:pt idx="1">
                  <c:v>2013</c:v>
                </c:pt>
                <c:pt idx="2">
                  <c:v>2014</c:v>
                </c:pt>
                <c:pt idx="3">
                  <c:v>2015</c:v>
                </c:pt>
              </c:numCache>
            </c:numRef>
          </c:cat>
          <c:val>
            <c:numRef>
              <c:f>Sheet1!$B$51:$B$54</c:f>
              <c:numCache>
                <c:formatCode>General</c:formatCode>
                <c:ptCount val="4"/>
                <c:pt idx="0">
                  <c:v>23</c:v>
                </c:pt>
                <c:pt idx="1">
                  <c:v>36</c:v>
                </c:pt>
                <c:pt idx="2">
                  <c:v>11</c:v>
                </c:pt>
                <c:pt idx="3">
                  <c:v>11</c:v>
                </c:pt>
              </c:numCache>
            </c:numRef>
          </c:val>
        </c:ser>
        <c:ser>
          <c:idx val="1"/>
          <c:order val="1"/>
          <c:tx>
            <c:strRef>
              <c:f>Sheet1!$C$50</c:f>
              <c:strCache>
                <c:ptCount val="1"/>
                <c:pt idx="0">
                  <c:v>SINGLETON</c:v>
                </c:pt>
              </c:strCache>
            </c:strRef>
          </c:tx>
          <c:spPr>
            <a:solidFill>
              <a:schemeClr val="accent2"/>
            </a:solidFill>
            <a:ln>
              <a:noFill/>
            </a:ln>
            <a:effectLst/>
          </c:spPr>
          <c:invertIfNegative val="0"/>
          <c:cat>
            <c:numRef>
              <c:f>Sheet1!$A$51:$A$54</c:f>
              <c:numCache>
                <c:formatCode>General</c:formatCode>
                <c:ptCount val="4"/>
                <c:pt idx="0">
                  <c:v>2012</c:v>
                </c:pt>
                <c:pt idx="1">
                  <c:v>2013</c:v>
                </c:pt>
                <c:pt idx="2">
                  <c:v>2014</c:v>
                </c:pt>
                <c:pt idx="3">
                  <c:v>2015</c:v>
                </c:pt>
              </c:numCache>
            </c:numRef>
          </c:cat>
          <c:val>
            <c:numRef>
              <c:f>Sheet1!$C$51:$C$54</c:f>
              <c:numCache>
                <c:formatCode>General</c:formatCode>
                <c:ptCount val="4"/>
                <c:pt idx="0">
                  <c:v>7</c:v>
                </c:pt>
                <c:pt idx="1">
                  <c:v>12</c:v>
                </c:pt>
                <c:pt idx="2">
                  <c:v>1</c:v>
                </c:pt>
                <c:pt idx="3">
                  <c:v>3</c:v>
                </c:pt>
              </c:numCache>
            </c:numRef>
          </c:val>
        </c:ser>
        <c:ser>
          <c:idx val="2"/>
          <c:order val="2"/>
          <c:tx>
            <c:strRef>
              <c:f>Sheet1!$D$50</c:f>
              <c:strCache>
                <c:ptCount val="1"/>
                <c:pt idx="0">
                  <c:v>MUSWELLBROOK</c:v>
                </c:pt>
              </c:strCache>
            </c:strRef>
          </c:tx>
          <c:spPr>
            <a:solidFill>
              <a:schemeClr val="accent3"/>
            </a:solidFill>
            <a:ln>
              <a:noFill/>
            </a:ln>
            <a:effectLst/>
          </c:spPr>
          <c:invertIfNegative val="0"/>
          <c:cat>
            <c:numRef>
              <c:f>Sheet1!$A$51:$A$54</c:f>
              <c:numCache>
                <c:formatCode>General</c:formatCode>
                <c:ptCount val="4"/>
                <c:pt idx="0">
                  <c:v>2012</c:v>
                </c:pt>
                <c:pt idx="1">
                  <c:v>2013</c:v>
                </c:pt>
                <c:pt idx="2">
                  <c:v>2014</c:v>
                </c:pt>
                <c:pt idx="3">
                  <c:v>2015</c:v>
                </c:pt>
              </c:numCache>
            </c:numRef>
          </c:cat>
          <c:val>
            <c:numRef>
              <c:f>Sheet1!$D$51:$D$54</c:f>
              <c:numCache>
                <c:formatCode>General</c:formatCode>
                <c:ptCount val="4"/>
                <c:pt idx="0">
                  <c:v>1</c:v>
                </c:pt>
                <c:pt idx="1">
                  <c:v>3</c:v>
                </c:pt>
                <c:pt idx="2">
                  <c:v>1</c:v>
                </c:pt>
                <c:pt idx="3">
                  <c:v>2</c:v>
                </c:pt>
              </c:numCache>
            </c:numRef>
          </c:val>
        </c:ser>
        <c:dLbls>
          <c:showLegendKey val="0"/>
          <c:showVal val="0"/>
          <c:showCatName val="0"/>
          <c:showSerName val="0"/>
          <c:showPercent val="0"/>
          <c:showBubbleSize val="0"/>
        </c:dLbls>
        <c:gapWidth val="219"/>
        <c:overlap val="-27"/>
        <c:axId val="164422520"/>
        <c:axId val="163909128"/>
      </c:barChart>
      <c:catAx>
        <c:axId val="164422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3909128"/>
        <c:crosses val="autoZero"/>
        <c:auto val="1"/>
        <c:lblAlgn val="ctr"/>
        <c:lblOffset val="100"/>
        <c:noMultiLvlLbl val="0"/>
      </c:catAx>
      <c:valAx>
        <c:axId val="163909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44225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dPt>
            <c:idx val="0"/>
            <c:invertIfNegative val="0"/>
            <c:bubble3D val="0"/>
            <c:spPr>
              <a:solidFill>
                <a:schemeClr val="bg2">
                  <a:lumMod val="75000"/>
                </a:schemeClr>
              </a:solidFill>
            </c:spPr>
          </c:dPt>
          <c:dPt>
            <c:idx val="1"/>
            <c:invertIfNegative val="0"/>
            <c:bubble3D val="0"/>
            <c:spPr>
              <a:solidFill>
                <a:schemeClr val="bg2">
                  <a:lumMod val="50000"/>
                </a:schemeClr>
              </a:solidFill>
            </c:spPr>
          </c:dPt>
          <c:dPt>
            <c:idx val="2"/>
            <c:invertIfNegative val="0"/>
            <c:bubble3D val="0"/>
            <c:spPr>
              <a:solidFill>
                <a:schemeClr val="bg2">
                  <a:lumMod val="25000"/>
                </a:schemeClr>
              </a:solidFill>
            </c:spPr>
          </c:dPt>
          <c:cat>
            <c:strRef>
              <c:f>Sheet1!$B$4:$B$6</c:f>
              <c:strCache>
                <c:ptCount val="3"/>
                <c:pt idx="0">
                  <c:v>Woodlands</c:v>
                </c:pt>
                <c:pt idx="1">
                  <c:v>Coolmore</c:v>
                </c:pt>
                <c:pt idx="2">
                  <c:v>Holydene Estate</c:v>
                </c:pt>
              </c:strCache>
            </c:strRef>
          </c:cat>
          <c:val>
            <c:numRef>
              <c:f>Sheet1!$C$4:$C$6</c:f>
              <c:numCache>
                <c:formatCode>General</c:formatCode>
                <c:ptCount val="3"/>
                <c:pt idx="0">
                  <c:v>10</c:v>
                </c:pt>
                <c:pt idx="1">
                  <c:v>19</c:v>
                </c:pt>
                <c:pt idx="2">
                  <c:v>29</c:v>
                </c:pt>
              </c:numCache>
            </c:numRef>
          </c:val>
        </c:ser>
        <c:dLbls>
          <c:showLegendKey val="0"/>
          <c:showVal val="0"/>
          <c:showCatName val="0"/>
          <c:showSerName val="0"/>
          <c:showPercent val="0"/>
          <c:showBubbleSize val="0"/>
        </c:dLbls>
        <c:gapWidth val="150"/>
        <c:axId val="162290840"/>
        <c:axId val="162291232"/>
      </c:barChart>
      <c:catAx>
        <c:axId val="162290840"/>
        <c:scaling>
          <c:orientation val="minMax"/>
        </c:scaling>
        <c:delete val="0"/>
        <c:axPos val="b"/>
        <c:numFmt formatCode="General" sourceLinked="0"/>
        <c:majorTickMark val="out"/>
        <c:minorTickMark val="none"/>
        <c:tickLblPos val="nextTo"/>
        <c:crossAx val="162291232"/>
        <c:crosses val="autoZero"/>
        <c:auto val="1"/>
        <c:lblAlgn val="ctr"/>
        <c:lblOffset val="100"/>
        <c:noMultiLvlLbl val="0"/>
      </c:catAx>
      <c:valAx>
        <c:axId val="162291232"/>
        <c:scaling>
          <c:orientation val="minMax"/>
        </c:scaling>
        <c:delete val="0"/>
        <c:axPos val="l"/>
        <c:majorGridlines/>
        <c:numFmt formatCode="General" sourceLinked="1"/>
        <c:majorTickMark val="out"/>
        <c:minorTickMark val="none"/>
        <c:tickLblPos val="nextTo"/>
        <c:crossAx val="162290840"/>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3CD907-A772-4242-80C9-DAA975A41B98}" type="datetimeFigureOut">
              <a:rPr lang="en-US" smtClean="0"/>
              <a:pPr/>
              <a:t>11/21/2016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EF6D47-640E-9A41-934A-E90A87246D61}" type="slidenum">
              <a:rPr lang="en-US" smtClean="0"/>
              <a:pPr/>
              <a:t>‹#›</a:t>
            </a:fld>
            <a:endParaRPr lang="en-US"/>
          </a:p>
        </p:txBody>
      </p:sp>
    </p:spTree>
    <p:extLst>
      <p:ext uri="{BB962C8B-B14F-4D97-AF65-F5344CB8AC3E}">
        <p14:creationId xmlns:p14="http://schemas.microsoft.com/office/powerpoint/2010/main" val="16390095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061018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EF6D47-640E-9A41-934A-E90A87246D61}" type="slidenum">
              <a:rPr lang="en-US" smtClean="0"/>
              <a:pPr/>
              <a:t>7</a:t>
            </a:fld>
            <a:endParaRPr lang="en-US"/>
          </a:p>
        </p:txBody>
      </p:sp>
    </p:spTree>
    <p:extLst>
      <p:ext uri="{BB962C8B-B14F-4D97-AF65-F5344CB8AC3E}">
        <p14:creationId xmlns:p14="http://schemas.microsoft.com/office/powerpoint/2010/main" val="1772516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(Source: Ben </a:t>
            </a:r>
            <a:r>
              <a:rPr lang="en-AU" sz="1200" kern="1200" dirty="0" err="1" smtClean="0">
                <a:solidFill>
                  <a:schemeClr val="tx1"/>
                </a:solidFill>
                <a:latin typeface="+mn-lt"/>
                <a:ea typeface="+mn-ea"/>
                <a:cs typeface="+mn-cs"/>
              </a:rPr>
              <a:t>Ewald’s</a:t>
            </a:r>
            <a:r>
              <a:rPr lang="en-AU" sz="1200" kern="1200" dirty="0" smtClean="0">
                <a:solidFill>
                  <a:schemeClr val="tx1"/>
                </a:solidFill>
                <a:latin typeface="+mn-lt"/>
                <a:ea typeface="+mn-ea"/>
                <a:cs typeface="+mn-cs"/>
              </a:rPr>
              <a:t> T4 submission) The Californian Air Resources Board adopted the standard for PM10  annual average limit of 30ug/m in 1983, replacing a previous standard for TSP, on recognition that PM10 being </a:t>
            </a:r>
            <a:r>
              <a:rPr lang="en-AU" sz="1200" kern="1200" dirty="0" err="1" smtClean="0">
                <a:solidFill>
                  <a:schemeClr val="tx1"/>
                </a:solidFill>
                <a:latin typeface="+mn-lt"/>
                <a:ea typeface="+mn-ea"/>
                <a:cs typeface="+mn-cs"/>
              </a:rPr>
              <a:t>respirable</a:t>
            </a:r>
            <a:r>
              <a:rPr lang="en-AU" sz="1200" kern="1200" dirty="0" smtClean="0">
                <a:solidFill>
                  <a:schemeClr val="tx1"/>
                </a:solidFill>
                <a:latin typeface="+mn-lt"/>
                <a:ea typeface="+mn-ea"/>
                <a:cs typeface="+mn-cs"/>
              </a:rPr>
              <a:t> was the fraction important to health. In 2002 this was lowered to 20ug/m3 after review of the evidence of health impacts. In the meantime the NSW EPA adopted the </a:t>
            </a:r>
            <a:r>
              <a:rPr lang="en-AU" sz="1200" kern="1200" dirty="0" err="1" smtClean="0">
                <a:solidFill>
                  <a:schemeClr val="tx1"/>
                </a:solidFill>
                <a:latin typeface="+mn-lt"/>
                <a:ea typeface="+mn-ea"/>
                <a:cs typeface="+mn-cs"/>
              </a:rPr>
              <a:t>Callifornian</a:t>
            </a:r>
            <a:r>
              <a:rPr lang="en-AU" sz="1200" kern="1200" dirty="0" smtClean="0">
                <a:solidFill>
                  <a:schemeClr val="tx1"/>
                </a:solidFill>
                <a:latin typeface="+mn-lt"/>
                <a:ea typeface="+mn-ea"/>
                <a:cs typeface="+mn-cs"/>
              </a:rPr>
              <a:t> standard in 1997, without conducting a review of the literature. It was just easier to adopt an overseas standard. Here we are in 2015,  relying  on a standard from 32 years ago</a:t>
            </a:r>
            <a:r>
              <a:rPr lang="en-AU" dirty="0" smtClean="0"/>
              <a:t> </a:t>
            </a:r>
            <a:endParaRPr lang="en-US" dirty="0"/>
          </a:p>
        </p:txBody>
      </p:sp>
      <p:sp>
        <p:nvSpPr>
          <p:cNvPr id="4" name="Slide Number Placeholder 3"/>
          <p:cNvSpPr>
            <a:spLocks noGrp="1"/>
          </p:cNvSpPr>
          <p:nvPr>
            <p:ph type="sldNum" sz="quarter" idx="10"/>
          </p:nvPr>
        </p:nvSpPr>
        <p:spPr/>
        <p:txBody>
          <a:bodyPr/>
          <a:lstStyle/>
          <a:p>
            <a:fld id="{1FEF6D47-640E-9A41-934A-E90A87246D61}" type="slidenum">
              <a:rPr lang="en-US" smtClean="0"/>
              <a:pPr/>
              <a:t>8</a:t>
            </a:fld>
            <a:endParaRPr lang="en-US"/>
          </a:p>
        </p:txBody>
      </p:sp>
    </p:spTree>
    <p:extLst>
      <p:ext uri="{BB962C8B-B14F-4D97-AF65-F5344CB8AC3E}">
        <p14:creationId xmlns:p14="http://schemas.microsoft.com/office/powerpoint/2010/main" val="453216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two closest monitoring stations to the Drayton mine are</a:t>
            </a:r>
          </a:p>
          <a:p>
            <a:r>
              <a:rPr lang="en-US" dirty="0" err="1" smtClean="0"/>
              <a:t>Camberwell</a:t>
            </a:r>
            <a:r>
              <a:rPr lang="en-US" dirty="0" smtClean="0"/>
              <a:t> PM10 levels up to 63.7ug/m3; 11 exceedances in 2014 </a:t>
            </a:r>
          </a:p>
          <a:p>
            <a:r>
              <a:rPr lang="en-US" dirty="0" err="1" smtClean="0"/>
              <a:t>Maison</a:t>
            </a:r>
            <a:r>
              <a:rPr lang="en-US" dirty="0" smtClean="0"/>
              <a:t> </a:t>
            </a:r>
            <a:r>
              <a:rPr lang="en-US" dirty="0" err="1" smtClean="0"/>
              <a:t>Dieu</a:t>
            </a:r>
            <a:r>
              <a:rPr lang="en-US" dirty="0" smtClean="0"/>
              <a:t> PM10 levels up to 63.7ug/m3;</a:t>
            </a:r>
            <a:r>
              <a:rPr lang="en-US" baseline="0" dirty="0" smtClean="0"/>
              <a:t> 6 exceedances</a:t>
            </a:r>
            <a:r>
              <a:rPr lang="en-US" dirty="0" smtClean="0"/>
              <a:t>.</a:t>
            </a:r>
          </a:p>
          <a:p>
            <a:r>
              <a:rPr lang="en-US" dirty="0" smtClean="0"/>
              <a:t>By contrast, Sydney’s 15 monitoring sites recorded only 2 days with concentrations</a:t>
            </a:r>
            <a:r>
              <a:rPr lang="en-US" baseline="0" dirty="0" smtClean="0"/>
              <a:t> </a:t>
            </a:r>
            <a:r>
              <a:rPr lang="en-US" dirty="0" smtClean="0"/>
              <a:t>above 50ug/m3. The highest levels recorded at inner city suburbs </a:t>
            </a:r>
            <a:r>
              <a:rPr lang="en-US" dirty="0" err="1" smtClean="0"/>
              <a:t>Randwick</a:t>
            </a:r>
            <a:r>
              <a:rPr lang="en-US" dirty="0" smtClean="0"/>
              <a:t> and </a:t>
            </a:r>
            <a:r>
              <a:rPr lang="en-US" dirty="0" err="1" smtClean="0"/>
              <a:t>Rozelle</a:t>
            </a:r>
            <a:r>
              <a:rPr lang="en-US" dirty="0" smtClean="0"/>
              <a:t> were 46.1ug/m3</a:t>
            </a:r>
            <a:r>
              <a:rPr lang="en-US" baseline="0" dirty="0" smtClean="0"/>
              <a:t> and 43.8ug/m3.</a:t>
            </a:r>
            <a:endParaRPr lang="en-US" dirty="0"/>
          </a:p>
        </p:txBody>
      </p:sp>
      <p:sp>
        <p:nvSpPr>
          <p:cNvPr id="4" name="Slide Number Placeholder 3"/>
          <p:cNvSpPr>
            <a:spLocks noGrp="1"/>
          </p:cNvSpPr>
          <p:nvPr>
            <p:ph type="sldNum" sz="quarter" idx="10"/>
          </p:nvPr>
        </p:nvSpPr>
        <p:spPr/>
        <p:txBody>
          <a:bodyPr/>
          <a:lstStyle/>
          <a:p>
            <a:fld id="{1FEF6D47-640E-9A41-934A-E90A87246D61}" type="slidenum">
              <a:rPr lang="en-US" smtClean="0"/>
              <a:pPr/>
              <a:t>9</a:t>
            </a:fld>
            <a:endParaRPr lang="en-US"/>
          </a:p>
        </p:txBody>
      </p:sp>
    </p:spTree>
    <p:extLst>
      <p:ext uri="{BB962C8B-B14F-4D97-AF65-F5344CB8AC3E}">
        <p14:creationId xmlns:p14="http://schemas.microsoft.com/office/powerpoint/2010/main" val="950403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put this in context, the 24 hour average concentrations of PM10 this morning ranged</a:t>
            </a:r>
            <a:r>
              <a:rPr lang="en-US" baseline="0" dirty="0" smtClean="0"/>
              <a:t> from 6.7 to 18ug/m3 this morning. </a:t>
            </a:r>
            <a:endParaRPr lang="en-US" dirty="0"/>
          </a:p>
        </p:txBody>
      </p:sp>
      <p:sp>
        <p:nvSpPr>
          <p:cNvPr id="4" name="Slide Number Placeholder 3"/>
          <p:cNvSpPr>
            <a:spLocks noGrp="1"/>
          </p:cNvSpPr>
          <p:nvPr>
            <p:ph type="sldNum" sz="quarter" idx="10"/>
          </p:nvPr>
        </p:nvSpPr>
        <p:spPr/>
        <p:txBody>
          <a:bodyPr/>
          <a:lstStyle/>
          <a:p>
            <a:fld id="{1FEF6D47-640E-9A41-934A-E90A87246D61}" type="slidenum">
              <a:rPr lang="en-US" smtClean="0"/>
              <a:pPr/>
              <a:t>14</a:t>
            </a:fld>
            <a:endParaRPr lang="en-US"/>
          </a:p>
        </p:txBody>
      </p:sp>
    </p:spTree>
    <p:extLst>
      <p:ext uri="{BB962C8B-B14F-4D97-AF65-F5344CB8AC3E}">
        <p14:creationId xmlns:p14="http://schemas.microsoft.com/office/powerpoint/2010/main" val="79824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56625974-0B07-FE49-8C8D-0DCBC44E4FBC}"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0D7AA-02F1-1A44-9DD6-2570340412A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6625974-0B07-FE49-8C8D-0DCBC44E4FBC}"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0D7AA-02F1-1A44-9DD6-2570340412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6625974-0B07-FE49-8C8D-0DCBC44E4FBC}"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0D7AA-02F1-1A44-9DD6-2570340412A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56625974-0B07-FE49-8C8D-0DCBC44E4FBC}"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0D7AA-02F1-1A44-9DD6-2570340412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56625974-0B07-FE49-8C8D-0DCBC44E4FBC}" type="datetimeFigureOut">
              <a:rPr lang="en-US" smtClean="0"/>
              <a:pPr/>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0D7AA-02F1-1A44-9DD6-2570340412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56625974-0B07-FE49-8C8D-0DCBC44E4FBC}" type="datetimeFigureOut">
              <a:rPr lang="en-US" smtClean="0"/>
              <a:pPr/>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0D7AA-02F1-1A44-9DD6-2570340412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56625974-0B07-FE49-8C8D-0DCBC44E4FBC}" type="datetimeFigureOut">
              <a:rPr lang="en-US" smtClean="0"/>
              <a:pPr/>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10D7AA-02F1-1A44-9DD6-2570340412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56625974-0B07-FE49-8C8D-0DCBC44E4FBC}" type="datetimeFigureOut">
              <a:rPr lang="en-US" smtClean="0"/>
              <a:pPr/>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10D7AA-02F1-1A44-9DD6-2570340412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625974-0B07-FE49-8C8D-0DCBC44E4FBC}" type="datetimeFigureOut">
              <a:rPr lang="en-US" smtClean="0"/>
              <a:pPr/>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10D7AA-02F1-1A44-9DD6-2570340412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6625974-0B07-FE49-8C8D-0DCBC44E4FBC}" type="datetimeFigureOut">
              <a:rPr lang="en-US" smtClean="0"/>
              <a:pPr/>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0D7AA-02F1-1A44-9DD6-2570340412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56625974-0B07-FE49-8C8D-0DCBC44E4FBC}" type="datetimeFigureOut">
              <a:rPr lang="en-US" smtClean="0"/>
              <a:pPr/>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0D7AA-02F1-1A44-9DD6-2570340412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625974-0B07-FE49-8C8D-0DCBC44E4FBC}" type="datetimeFigureOut">
              <a:rPr lang="en-US" smtClean="0"/>
              <a:pPr/>
              <a:t>11/21/2016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0D7AA-02F1-1A44-9DD6-2570340412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caha.org.au/projects/hunter-coa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362200"/>
            <a:ext cx="6883400" cy="2438400"/>
          </a:xfrm>
        </p:spPr>
        <p:txBody>
          <a:bodyPr>
            <a:normAutofit fontScale="92500" lnSpcReduction="10000"/>
          </a:bodyPr>
          <a:lstStyle/>
          <a:p>
            <a:r>
              <a:rPr lang="en-US" sz="4645" dirty="0" smtClean="0">
                <a:solidFill>
                  <a:schemeClr val="tx1"/>
                </a:solidFill>
              </a:rPr>
              <a:t>Drayton South Coal Mine</a:t>
            </a:r>
          </a:p>
          <a:p>
            <a:r>
              <a:rPr lang="en-US" sz="4324" dirty="0" smtClean="0">
                <a:solidFill>
                  <a:schemeClr val="tx1"/>
                </a:solidFill>
              </a:rPr>
              <a:t>Particle pollution impacts</a:t>
            </a:r>
          </a:p>
          <a:p>
            <a:endParaRPr lang="en-US" dirty="0" smtClean="0"/>
          </a:p>
          <a:p>
            <a:r>
              <a:rPr lang="en-US" dirty="0" smtClean="0"/>
              <a:t>Dr James Whelan</a:t>
            </a:r>
          </a:p>
        </p:txBody>
      </p:sp>
      <p:pic>
        <p:nvPicPr>
          <p:cNvPr id="5" name="Picture 4" descr="Macintosh HD:Users:jameswhelan:Desktop:edovic-logo.png"/>
          <p:cNvPicPr/>
          <p:nvPr/>
        </p:nvPicPr>
        <p:blipFill>
          <a:blip r:embed="rId2"/>
          <a:srcRect/>
          <a:stretch>
            <a:fillRect/>
          </a:stretch>
        </p:blipFill>
        <p:spPr bwMode="auto">
          <a:xfrm>
            <a:off x="2895600" y="4800600"/>
            <a:ext cx="2946400" cy="8043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56200"/>
            <a:ext cx="8229600" cy="1536700"/>
          </a:xfrm>
        </p:spPr>
        <p:txBody>
          <a:bodyPr>
            <a:normAutofit fontScale="90000"/>
          </a:bodyPr>
          <a:lstStyle/>
          <a:p>
            <a:r>
              <a:rPr lang="en-US" sz="2000" b="1" dirty="0" smtClean="0"/>
              <a:t>Figure: Number of exceedances of national PM</a:t>
            </a:r>
            <a:r>
              <a:rPr lang="en-US" sz="2000" b="1" baseline="-25000" dirty="0" smtClean="0"/>
              <a:t>10</a:t>
            </a:r>
            <a:r>
              <a:rPr lang="en-US" sz="2000" b="1" dirty="0" smtClean="0"/>
              <a:t> standard 2012-15</a:t>
            </a:r>
            <a:br>
              <a:rPr lang="en-US" sz="2000" b="1" dirty="0" smtClean="0"/>
            </a:br>
            <a:r>
              <a:rPr lang="en-US" sz="2000" dirty="0" smtClean="0"/>
              <a:t/>
            </a:r>
            <a:br>
              <a:rPr lang="en-US" sz="2000" dirty="0" smtClean="0"/>
            </a:br>
            <a:r>
              <a:rPr lang="en-US" sz="2000" dirty="0" smtClean="0"/>
              <a:t>The national standard for PM</a:t>
            </a:r>
            <a:r>
              <a:rPr lang="en-US" sz="2000" baseline="-25000" dirty="0" smtClean="0"/>
              <a:t>10</a:t>
            </a:r>
            <a:r>
              <a:rPr lang="en-US" sz="2000" dirty="0" smtClean="0"/>
              <a:t> concentrations is 50</a:t>
            </a:r>
            <a:r>
              <a:rPr lang="en-AU" sz="2000" dirty="0" smtClean="0">
                <a:solidFill>
                  <a:schemeClr val="dk1"/>
                </a:solidFill>
                <a:sym typeface="Symbol"/>
              </a:rPr>
              <a:t>g/m</a:t>
            </a:r>
            <a:r>
              <a:rPr lang="en-AU" sz="2000" baseline="30000" dirty="0" smtClean="0">
                <a:solidFill>
                  <a:schemeClr val="dk1"/>
                </a:solidFill>
                <a:sym typeface="Symbol"/>
              </a:rPr>
              <a:t>3</a:t>
            </a:r>
            <a:r>
              <a:rPr lang="en-AU" sz="2000" dirty="0" smtClean="0">
                <a:solidFill>
                  <a:schemeClr val="dk1"/>
                </a:solidFill>
                <a:sym typeface="Symbol"/>
              </a:rPr>
              <a:t>, not to be </a:t>
            </a:r>
            <a:br>
              <a:rPr lang="en-AU" sz="2000" dirty="0" smtClean="0">
                <a:solidFill>
                  <a:schemeClr val="dk1"/>
                </a:solidFill>
                <a:sym typeface="Symbol"/>
              </a:rPr>
            </a:br>
            <a:r>
              <a:rPr lang="en-AU" sz="2000" dirty="0" smtClean="0">
                <a:solidFill>
                  <a:schemeClr val="dk1"/>
                </a:solidFill>
                <a:sym typeface="Symbol"/>
              </a:rPr>
              <a:t>exceeded more than 5 times per annum. Particle pollution levels exceed </a:t>
            </a:r>
            <a:br>
              <a:rPr lang="en-AU" sz="2000" dirty="0" smtClean="0">
                <a:solidFill>
                  <a:schemeClr val="dk1"/>
                </a:solidFill>
                <a:sym typeface="Symbol"/>
              </a:rPr>
            </a:br>
            <a:r>
              <a:rPr lang="en-US" sz="2000" dirty="0" smtClean="0"/>
              <a:t>50</a:t>
            </a:r>
            <a:r>
              <a:rPr lang="en-AU" sz="2000" dirty="0" smtClean="0">
                <a:solidFill>
                  <a:schemeClr val="dk1"/>
                </a:solidFill>
                <a:sym typeface="Symbol"/>
              </a:rPr>
              <a:t>g/m</a:t>
            </a:r>
            <a:r>
              <a:rPr lang="en-AU" sz="2000" baseline="30000" dirty="0" smtClean="0">
                <a:solidFill>
                  <a:schemeClr val="dk1"/>
                </a:solidFill>
                <a:sym typeface="Symbol"/>
              </a:rPr>
              <a:t>3  </a:t>
            </a:r>
            <a:r>
              <a:rPr lang="en-AU" sz="2000" dirty="0" smtClean="0">
                <a:solidFill>
                  <a:schemeClr val="dk1"/>
                </a:solidFill>
                <a:sym typeface="Symbol"/>
              </a:rPr>
              <a:t>at all Hunter Valley monitoring sites each year.</a:t>
            </a:r>
            <a:endParaRPr lang="en-US" sz="2000" dirty="0"/>
          </a:p>
        </p:txBody>
      </p:sp>
      <p:cxnSp>
        <p:nvCxnSpPr>
          <p:cNvPr id="10" name="Straight Connector 9"/>
          <p:cNvCxnSpPr/>
          <p:nvPr/>
        </p:nvCxnSpPr>
        <p:spPr>
          <a:xfrm flipV="1">
            <a:off x="1320800" y="3810000"/>
            <a:ext cx="7035800" cy="254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aphicFrame>
        <p:nvGraphicFramePr>
          <p:cNvPr id="5" name="Chart 4"/>
          <p:cNvGraphicFramePr>
            <a:graphicFrameLocks/>
          </p:cNvGraphicFramePr>
          <p:nvPr>
            <p:extLst>
              <p:ext uri="{D42A27DB-BD31-4B8C-83A1-F6EECF244321}">
                <p14:modId xmlns:p14="http://schemas.microsoft.com/office/powerpoint/2010/main" val="325309343"/>
              </p:ext>
            </p:extLst>
          </p:nvPr>
        </p:nvGraphicFramePr>
        <p:xfrm>
          <a:off x="965200" y="266700"/>
          <a:ext cx="7366000" cy="48895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97500"/>
            <a:ext cx="8750300" cy="1325563"/>
          </a:xfrm>
        </p:spPr>
        <p:txBody>
          <a:bodyPr>
            <a:normAutofit fontScale="92500" lnSpcReduction="20000"/>
          </a:bodyPr>
          <a:lstStyle/>
          <a:p>
            <a:pPr algn="ctr">
              <a:buNone/>
            </a:pPr>
            <a:r>
              <a:rPr lang="en-US" sz="2400" dirty="0" smtClean="0"/>
              <a:t>Annual average PM</a:t>
            </a:r>
            <a:r>
              <a:rPr lang="en-US" sz="2400" baseline="-25000" dirty="0" smtClean="0"/>
              <a:t>10</a:t>
            </a:r>
            <a:r>
              <a:rPr lang="en-US" sz="2400" dirty="0" smtClean="0"/>
              <a:t> concentrations already exceed the least stringent standard being considered by Australian environment ministers. The ‘criterion’ for assessment (30µg/m</a:t>
            </a:r>
            <a:r>
              <a:rPr lang="en-US" sz="2400" baseline="30000" dirty="0" smtClean="0"/>
              <a:t>3</a:t>
            </a:r>
            <a:r>
              <a:rPr lang="en-US" sz="2400" dirty="0" smtClean="0"/>
              <a:t>) is not a national standard.</a:t>
            </a:r>
          </a:p>
          <a:p>
            <a:pPr algn="ctr">
              <a:buNone/>
            </a:pPr>
            <a:r>
              <a:rPr lang="en-US" sz="2400" dirty="0" smtClean="0"/>
              <a:t>[Source: DPE Preliminary Assessment p.58]</a:t>
            </a:r>
            <a:endParaRPr lang="en-US" sz="2400" dirty="0"/>
          </a:p>
        </p:txBody>
      </p:sp>
      <p:pic>
        <p:nvPicPr>
          <p:cNvPr id="4" name="Picture 3" descr="DPE preliminary assessment p58.png"/>
          <p:cNvPicPr>
            <a:picLocks noChangeAspect="1"/>
          </p:cNvPicPr>
          <p:nvPr/>
        </p:nvPicPr>
        <p:blipFill>
          <a:blip r:embed="rId2"/>
          <a:stretch>
            <a:fillRect/>
          </a:stretch>
        </p:blipFill>
        <p:spPr>
          <a:xfrm>
            <a:off x="0" y="257175"/>
            <a:ext cx="9144000" cy="4768850"/>
          </a:xfrm>
          <a:prstGeom prst="rect">
            <a:avLst/>
          </a:prstGeom>
        </p:spPr>
      </p:pic>
      <p:sp>
        <p:nvSpPr>
          <p:cNvPr id="5" name="Donut 4"/>
          <p:cNvSpPr/>
          <p:nvPr/>
        </p:nvSpPr>
        <p:spPr>
          <a:xfrm>
            <a:off x="2565400" y="1314450"/>
            <a:ext cx="1816100" cy="533400"/>
          </a:xfrm>
          <a:prstGeom prst="donut">
            <a:avLst>
              <a:gd name="adj" fmla="val 10294"/>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Donut 5"/>
          <p:cNvSpPr/>
          <p:nvPr/>
        </p:nvSpPr>
        <p:spPr>
          <a:xfrm>
            <a:off x="4754031" y="491064"/>
            <a:ext cx="1816100" cy="772583"/>
          </a:xfrm>
          <a:prstGeom prst="donut">
            <a:avLst>
              <a:gd name="adj" fmla="val 591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0400" y="4800601"/>
            <a:ext cx="7696200" cy="520700"/>
          </a:xfrm>
        </p:spPr>
        <p:txBody>
          <a:bodyPr>
            <a:normAutofit/>
          </a:bodyPr>
          <a:lstStyle/>
          <a:p>
            <a:pPr algn="ctr">
              <a:buNone/>
            </a:pPr>
            <a:r>
              <a:rPr lang="en-US" sz="1800" b="1" dirty="0" smtClean="0"/>
              <a:t>Figure: Increased PM</a:t>
            </a:r>
            <a:r>
              <a:rPr lang="en-US" sz="1800" b="1" baseline="-25000" dirty="0" smtClean="0"/>
              <a:t>10</a:t>
            </a:r>
            <a:r>
              <a:rPr lang="en-US" sz="1800" b="1" dirty="0" smtClean="0"/>
              <a:t> concentrations at nearby ‘sensitive receptors’ (µg/m</a:t>
            </a:r>
            <a:r>
              <a:rPr lang="en-US" sz="1800" b="1" baseline="30000" dirty="0" smtClean="0"/>
              <a:t>3</a:t>
            </a:r>
            <a:r>
              <a:rPr lang="en-US" sz="1800" b="1" dirty="0" smtClean="0"/>
              <a:t>)</a:t>
            </a:r>
          </a:p>
        </p:txBody>
      </p:sp>
      <p:graphicFrame>
        <p:nvGraphicFramePr>
          <p:cNvPr id="5" name="Chart 4"/>
          <p:cNvGraphicFramePr/>
          <p:nvPr/>
        </p:nvGraphicFramePr>
        <p:xfrm>
          <a:off x="1943100" y="952500"/>
          <a:ext cx="4648200" cy="3708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ayton South and sensitive receptors.png"/>
          <p:cNvPicPr>
            <a:picLocks noChangeAspect="1"/>
          </p:cNvPicPr>
          <p:nvPr/>
        </p:nvPicPr>
        <p:blipFill>
          <a:blip r:embed="rId2"/>
          <a:stretch>
            <a:fillRect/>
          </a:stretch>
        </p:blipFill>
        <p:spPr>
          <a:xfrm>
            <a:off x="0" y="517525"/>
            <a:ext cx="9144000" cy="534035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lling 24 hour average PM10  10.09.15.png"/>
          <p:cNvPicPr>
            <a:picLocks noChangeAspect="1"/>
          </p:cNvPicPr>
          <p:nvPr/>
        </p:nvPicPr>
        <p:blipFill>
          <a:blip r:embed="rId3"/>
          <a:stretch>
            <a:fillRect/>
          </a:stretch>
        </p:blipFill>
        <p:spPr>
          <a:xfrm>
            <a:off x="0" y="6350"/>
            <a:ext cx="9144000" cy="6851650"/>
          </a:xfrm>
          <a:prstGeom prst="rect">
            <a:avLst/>
          </a:prstGeom>
        </p:spPr>
      </p:pic>
      <p:sp>
        <p:nvSpPr>
          <p:cNvPr id="2" name="Oval 1"/>
          <p:cNvSpPr/>
          <p:nvPr/>
        </p:nvSpPr>
        <p:spPr>
          <a:xfrm rot="-2520000">
            <a:off x="3440931" y="1080820"/>
            <a:ext cx="469900" cy="1216200"/>
          </a:xfrm>
          <a:prstGeom prst="ellipse">
            <a:avLst/>
          </a:prstGeom>
          <a:pattFill prst="pct90">
            <a:fgClr>
              <a:schemeClr val="bg2">
                <a:lumMod val="25000"/>
              </a:schemeClr>
            </a:fgClr>
            <a:bgClr>
              <a:schemeClr val="bg1"/>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67301" y="1092200"/>
            <a:ext cx="3340100" cy="2031325"/>
          </a:xfrm>
          <a:prstGeom prst="rect">
            <a:avLst/>
          </a:prstGeom>
          <a:noFill/>
        </p:spPr>
        <p:txBody>
          <a:bodyPr wrap="square" rtlCol="0">
            <a:spAutoFit/>
          </a:bodyPr>
          <a:lstStyle/>
          <a:p>
            <a:r>
              <a:rPr lang="en-US" dirty="0" smtClean="0"/>
              <a:t>The EPA issues alerts by SMS and email when particle pollution levels exceed the national standard. So far this year, 55 alerts were issued in the Hunter Valley. </a:t>
            </a:r>
            <a:r>
              <a:rPr lang="en-US" dirty="0" err="1" smtClean="0"/>
              <a:t>Camberwell</a:t>
            </a:r>
            <a:r>
              <a:rPr lang="en-US" dirty="0" smtClean="0"/>
              <a:t> recorded the most alerts </a:t>
            </a:r>
            <a:r>
              <a:rPr lang="mr-IN" dirty="0" smtClean="0"/>
              <a:t>–</a:t>
            </a:r>
            <a:r>
              <a:rPr lang="en-US" dirty="0" smtClean="0"/>
              <a:t> 21 so far.</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101" y="342900"/>
            <a:ext cx="3479800" cy="618940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65100" y="495300"/>
          <a:ext cx="8788401" cy="6346970"/>
        </p:xfrm>
        <a:graphic>
          <a:graphicData uri="http://schemas.openxmlformats.org/drawingml/2006/table">
            <a:tbl>
              <a:tblPr firstRow="1" bandRow="1">
                <a:tableStyleId>{5C22544A-7EE6-4342-B048-85BDC9FD1C3A}</a:tableStyleId>
              </a:tblPr>
              <a:tblGrid>
                <a:gridCol w="762000"/>
                <a:gridCol w="889000"/>
                <a:gridCol w="7137401"/>
              </a:tblGrid>
              <a:tr h="526655">
                <a:tc>
                  <a:txBody>
                    <a:bodyPr/>
                    <a:lstStyle/>
                    <a:p>
                      <a:pPr>
                        <a:spcBef>
                          <a:spcPts val="10"/>
                        </a:spcBef>
                        <a:spcAft>
                          <a:spcPts val="10"/>
                        </a:spcAft>
                      </a:pPr>
                      <a:r>
                        <a:rPr lang="en-AU" sz="1400" dirty="0">
                          <a:latin typeface="Calibri"/>
                          <a:ea typeface="Cambria"/>
                          <a:cs typeface="Times New Roman"/>
                        </a:rPr>
                        <a:t>Year</a:t>
                      </a:r>
                      <a:endParaRPr lang="en-AU" sz="1400" dirty="0">
                        <a:latin typeface="Times New Roman"/>
                        <a:ea typeface="Cambria"/>
                        <a:cs typeface="Times New Roman"/>
                      </a:endParaRPr>
                    </a:p>
                  </a:txBody>
                  <a:tcPr marL="68580" marR="68580" marT="0" marB="0"/>
                </a:tc>
                <a:tc>
                  <a:txBody>
                    <a:bodyPr/>
                    <a:lstStyle/>
                    <a:p>
                      <a:pPr>
                        <a:spcBef>
                          <a:spcPts val="10"/>
                        </a:spcBef>
                        <a:spcAft>
                          <a:spcPts val="10"/>
                        </a:spcAft>
                      </a:pPr>
                      <a:r>
                        <a:rPr lang="en-AU" sz="1400" dirty="0">
                          <a:latin typeface="Calibri"/>
                          <a:ea typeface="Cambria"/>
                          <a:cs typeface="Times New Roman"/>
                        </a:rPr>
                        <a:t>Licence Condition</a:t>
                      </a:r>
                      <a:endParaRPr lang="en-AU" sz="1400" dirty="0">
                        <a:latin typeface="Times New Roman"/>
                        <a:ea typeface="Cambria"/>
                        <a:cs typeface="Times New Roman"/>
                      </a:endParaRPr>
                    </a:p>
                  </a:txBody>
                  <a:tcPr marL="68580" marR="68580" marT="0" marB="0"/>
                </a:tc>
                <a:tc>
                  <a:txBody>
                    <a:bodyPr/>
                    <a:lstStyle/>
                    <a:p>
                      <a:pPr>
                        <a:spcBef>
                          <a:spcPts val="10"/>
                        </a:spcBef>
                        <a:spcAft>
                          <a:spcPts val="10"/>
                        </a:spcAft>
                      </a:pPr>
                      <a:r>
                        <a:rPr lang="en-AU" sz="1400">
                          <a:latin typeface="Calibri"/>
                          <a:ea typeface="Cambria"/>
                          <a:cs typeface="Times New Roman"/>
                        </a:rPr>
                        <a:t>Details of non-compliance</a:t>
                      </a:r>
                      <a:endParaRPr lang="en-AU" sz="1400">
                        <a:latin typeface="Times New Roman"/>
                        <a:ea typeface="Cambria"/>
                        <a:cs typeface="Times New Roman"/>
                      </a:endParaRPr>
                    </a:p>
                  </a:txBody>
                  <a:tcPr marL="68580" marR="68580" marT="0" marB="0"/>
                </a:tc>
              </a:tr>
              <a:tr h="457688">
                <a:tc>
                  <a:txBody>
                    <a:bodyPr/>
                    <a:lstStyle/>
                    <a:p>
                      <a:pPr algn="l" fontAlgn="t"/>
                      <a:r>
                        <a:rPr lang="en-US" sz="1300" b="1" i="0" u="none" strike="noStrike" dirty="0">
                          <a:solidFill>
                            <a:srgbClr val="000000"/>
                          </a:solidFill>
                          <a:latin typeface="Calibri"/>
                        </a:rPr>
                        <a:t>2003-2004</a:t>
                      </a:r>
                    </a:p>
                  </a:txBody>
                  <a:tcPr marL="12700" marR="12700" marT="12700" marB="0"/>
                </a:tc>
                <a:tc>
                  <a:txBody>
                    <a:bodyPr/>
                    <a:lstStyle/>
                    <a:p>
                      <a:pPr algn="l" fontAlgn="t"/>
                      <a:r>
                        <a:rPr lang="en-US" sz="1300" b="0" i="0" u="none" strike="noStrike">
                          <a:solidFill>
                            <a:srgbClr val="000000"/>
                          </a:solidFill>
                          <a:latin typeface="Calibri"/>
                        </a:rPr>
                        <a:t>M2.1 </a:t>
                      </a:r>
                    </a:p>
                  </a:txBody>
                  <a:tcPr marL="12700" marR="12700" marT="12700" marB="0"/>
                </a:tc>
                <a:tc>
                  <a:txBody>
                    <a:bodyPr/>
                    <a:lstStyle/>
                    <a:p>
                      <a:pPr algn="l" fontAlgn="t"/>
                      <a:r>
                        <a:rPr lang="en-US" sz="1300" b="0" i="0" u="none" strike="noStrike">
                          <a:solidFill>
                            <a:srgbClr val="000000"/>
                          </a:solidFill>
                          <a:latin typeface="Calibri"/>
                        </a:rPr>
                        <a:t>Dust monitoring was only undertaken at site 1903 for 4 months during the AR period as site was removed during progression of the mine. </a:t>
                      </a:r>
                    </a:p>
                  </a:txBody>
                  <a:tcPr marL="12700" marR="12700" marT="12700" marB="0"/>
                </a:tc>
              </a:tr>
              <a:tr h="457688">
                <a:tc>
                  <a:txBody>
                    <a:bodyPr/>
                    <a:lstStyle/>
                    <a:p>
                      <a:pPr algn="l" fontAlgn="t"/>
                      <a:r>
                        <a:rPr lang="en-US" sz="1300" b="1" i="0" u="none" strike="noStrike">
                          <a:solidFill>
                            <a:srgbClr val="000000"/>
                          </a:solidFill>
                          <a:latin typeface="Calibri"/>
                        </a:rPr>
                        <a:t>2006-2007</a:t>
                      </a:r>
                    </a:p>
                  </a:txBody>
                  <a:tcPr marL="12700" marR="12700" marT="12700" marB="0"/>
                </a:tc>
                <a:tc>
                  <a:txBody>
                    <a:bodyPr/>
                    <a:lstStyle/>
                    <a:p>
                      <a:pPr algn="l" fontAlgn="t"/>
                      <a:r>
                        <a:rPr lang="en-US" sz="1300" b="0" i="0" u="none" strike="noStrike">
                          <a:solidFill>
                            <a:srgbClr val="000000"/>
                          </a:solidFill>
                          <a:latin typeface="Calibri"/>
                        </a:rPr>
                        <a:t>M2.1 </a:t>
                      </a:r>
                    </a:p>
                  </a:txBody>
                  <a:tcPr marL="12700" marR="12700" marT="12700" marB="0"/>
                </a:tc>
                <a:tc>
                  <a:txBody>
                    <a:bodyPr/>
                    <a:lstStyle/>
                    <a:p>
                      <a:pPr algn="l" fontAlgn="t"/>
                      <a:r>
                        <a:rPr lang="en-US" sz="1300" b="0" i="0" u="none" strike="noStrike">
                          <a:solidFill>
                            <a:srgbClr val="000000"/>
                          </a:solidFill>
                          <a:latin typeface="Calibri"/>
                        </a:rPr>
                        <a:t>At monitoring Point 2, four samples were not recorded </a:t>
                      </a:r>
                    </a:p>
                  </a:txBody>
                  <a:tcPr marL="12700" marR="12700" marT="12700" marB="0"/>
                </a:tc>
              </a:tr>
              <a:tr h="457688">
                <a:tc>
                  <a:txBody>
                    <a:bodyPr/>
                    <a:lstStyle/>
                    <a:p>
                      <a:pPr algn="l" fontAlgn="t"/>
                      <a:r>
                        <a:rPr lang="en-US" sz="1300" b="1" i="0" u="none" strike="noStrike">
                          <a:solidFill>
                            <a:srgbClr val="000000"/>
                          </a:solidFill>
                          <a:latin typeface="Calibri"/>
                        </a:rPr>
                        <a:t> </a:t>
                      </a:r>
                    </a:p>
                  </a:txBody>
                  <a:tcPr marL="12700" marR="12700" marT="12700" marB="0"/>
                </a:tc>
                <a:tc>
                  <a:txBody>
                    <a:bodyPr/>
                    <a:lstStyle/>
                    <a:p>
                      <a:pPr algn="l" fontAlgn="t"/>
                      <a:r>
                        <a:rPr lang="en-US" sz="1300" b="0" i="0" u="none" strike="noStrike">
                          <a:solidFill>
                            <a:srgbClr val="000000"/>
                          </a:solidFill>
                          <a:latin typeface="Calibri"/>
                        </a:rPr>
                        <a:t>M2.1 </a:t>
                      </a:r>
                    </a:p>
                  </a:txBody>
                  <a:tcPr marL="12700" marR="12700" marT="12700" marB="0"/>
                </a:tc>
                <a:tc>
                  <a:txBody>
                    <a:bodyPr/>
                    <a:lstStyle/>
                    <a:p>
                      <a:pPr algn="l" fontAlgn="t"/>
                      <a:r>
                        <a:rPr lang="en-US" sz="1300" b="0" i="0" u="none" strike="noStrike">
                          <a:solidFill>
                            <a:srgbClr val="000000"/>
                          </a:solidFill>
                          <a:latin typeface="Calibri"/>
                        </a:rPr>
                        <a:t>Point 1 - during reporting period four dust fallout samples (Particulates - Deposited Matter) were not sampled. </a:t>
                      </a:r>
                    </a:p>
                  </a:txBody>
                  <a:tcPr marL="12700" marR="12700" marT="12700" marB="0"/>
                </a:tc>
              </a:tr>
              <a:tr h="457688">
                <a:tc>
                  <a:txBody>
                    <a:bodyPr/>
                    <a:lstStyle/>
                    <a:p>
                      <a:pPr algn="l" fontAlgn="t"/>
                      <a:r>
                        <a:rPr lang="en-US" sz="1300" b="1" i="0" u="none" strike="noStrike">
                          <a:solidFill>
                            <a:srgbClr val="000000"/>
                          </a:solidFill>
                          <a:latin typeface="Calibri"/>
                        </a:rPr>
                        <a:t>2007-2008</a:t>
                      </a:r>
                    </a:p>
                  </a:txBody>
                  <a:tcPr marL="12700" marR="12700" marT="12700" marB="0"/>
                </a:tc>
                <a:tc>
                  <a:txBody>
                    <a:bodyPr/>
                    <a:lstStyle/>
                    <a:p>
                      <a:pPr algn="l" fontAlgn="t"/>
                      <a:r>
                        <a:rPr lang="en-US" sz="1300" b="0" i="0" u="none" strike="noStrike" dirty="0">
                          <a:solidFill>
                            <a:srgbClr val="000000"/>
                          </a:solidFill>
                          <a:latin typeface="Calibri"/>
                        </a:rPr>
                        <a:t>M2.1 </a:t>
                      </a:r>
                    </a:p>
                  </a:txBody>
                  <a:tcPr marL="12700" marR="12700" marT="12700" marB="0"/>
                </a:tc>
                <a:tc>
                  <a:txBody>
                    <a:bodyPr/>
                    <a:lstStyle/>
                    <a:p>
                      <a:pPr algn="l" fontAlgn="t"/>
                      <a:r>
                        <a:rPr lang="en-US" sz="1300" b="0" i="0" u="none" strike="noStrike">
                          <a:solidFill>
                            <a:srgbClr val="000000"/>
                          </a:solidFill>
                          <a:latin typeface="Calibri"/>
                        </a:rPr>
                        <a:t>Four samples were not recorded during the period due to operator error and the sampler being turned off due to the impact of the noise on noise monitors operating at the location. </a:t>
                      </a:r>
                    </a:p>
                  </a:txBody>
                  <a:tcPr marL="12700" marR="12700" marT="12700" marB="0"/>
                </a:tc>
              </a:tr>
              <a:tr h="457688">
                <a:tc>
                  <a:txBody>
                    <a:bodyPr/>
                    <a:lstStyle/>
                    <a:p>
                      <a:pPr algn="l" fontAlgn="t"/>
                      <a:r>
                        <a:rPr lang="en-US" sz="1300" b="1" i="0" u="none" strike="noStrike">
                          <a:solidFill>
                            <a:srgbClr val="000000"/>
                          </a:solidFill>
                          <a:latin typeface="Calibri"/>
                        </a:rPr>
                        <a:t>2008-2009</a:t>
                      </a:r>
                    </a:p>
                  </a:txBody>
                  <a:tcPr marL="12700" marR="12700" marT="12700" marB="0"/>
                </a:tc>
                <a:tc>
                  <a:txBody>
                    <a:bodyPr/>
                    <a:lstStyle/>
                    <a:p>
                      <a:pPr algn="l" fontAlgn="t"/>
                      <a:r>
                        <a:rPr lang="en-US" sz="1300" b="0" i="0" u="none" strike="noStrike">
                          <a:solidFill>
                            <a:srgbClr val="000000"/>
                          </a:solidFill>
                          <a:latin typeface="Calibri"/>
                        </a:rPr>
                        <a:t>L8.1 </a:t>
                      </a:r>
                    </a:p>
                  </a:txBody>
                  <a:tcPr marL="12700" marR="12700" marT="12700" marB="0"/>
                </a:tc>
                <a:tc>
                  <a:txBody>
                    <a:bodyPr/>
                    <a:lstStyle/>
                    <a:p>
                      <a:pPr algn="l" fontAlgn="t"/>
                      <a:r>
                        <a:rPr lang="en-US" sz="1300" b="0" i="0" u="none" strike="noStrike">
                          <a:solidFill>
                            <a:srgbClr val="000000"/>
                          </a:solidFill>
                          <a:latin typeface="Calibri"/>
                        </a:rPr>
                        <a:t>Odours from spontaneous combustion. </a:t>
                      </a:r>
                    </a:p>
                  </a:txBody>
                  <a:tcPr marL="12700" marR="12700" marT="12700" marB="0"/>
                </a:tc>
              </a:tr>
              <a:tr h="457688">
                <a:tc>
                  <a:txBody>
                    <a:bodyPr/>
                    <a:lstStyle/>
                    <a:p>
                      <a:pPr algn="l" fontAlgn="t"/>
                      <a:r>
                        <a:rPr lang="en-US" sz="1300" b="1" i="0" u="none" strike="noStrike">
                          <a:solidFill>
                            <a:srgbClr val="000000"/>
                          </a:solidFill>
                          <a:latin typeface="Calibri"/>
                        </a:rPr>
                        <a:t> </a:t>
                      </a:r>
                    </a:p>
                  </a:txBody>
                  <a:tcPr marL="12700" marR="12700" marT="12700" marB="0"/>
                </a:tc>
                <a:tc>
                  <a:txBody>
                    <a:bodyPr/>
                    <a:lstStyle/>
                    <a:p>
                      <a:pPr algn="l" fontAlgn="t"/>
                      <a:r>
                        <a:rPr lang="en-US" sz="1300" b="0" i="0" u="none" strike="noStrike">
                          <a:solidFill>
                            <a:srgbClr val="000000"/>
                          </a:solidFill>
                          <a:latin typeface="Calibri"/>
                        </a:rPr>
                        <a:t>M2.1 </a:t>
                      </a:r>
                    </a:p>
                  </a:txBody>
                  <a:tcPr marL="12700" marR="12700" marT="12700" marB="0"/>
                </a:tc>
                <a:tc>
                  <a:txBody>
                    <a:bodyPr/>
                    <a:lstStyle/>
                    <a:p>
                      <a:pPr algn="l" fontAlgn="t"/>
                      <a:r>
                        <a:rPr lang="en-US" sz="1300" b="0" i="0" u="none" strike="noStrike">
                          <a:solidFill>
                            <a:srgbClr val="000000"/>
                          </a:solidFill>
                          <a:latin typeface="Calibri"/>
                        </a:rPr>
                        <a:t>Point 1 - During reporting period, five dust deposit gauges were afffected resulting in no data being available for these for the given period. All other gauges were collected and analysed during this period. </a:t>
                      </a:r>
                    </a:p>
                  </a:txBody>
                  <a:tcPr marL="12700" marR="12700" marT="12700" marB="0"/>
                </a:tc>
              </a:tr>
              <a:tr h="457688">
                <a:tc>
                  <a:txBody>
                    <a:bodyPr/>
                    <a:lstStyle/>
                    <a:p>
                      <a:pPr algn="l" fontAlgn="t"/>
                      <a:r>
                        <a:rPr lang="en-US" sz="1300" b="1" i="0" u="none" strike="noStrike">
                          <a:solidFill>
                            <a:srgbClr val="000000"/>
                          </a:solidFill>
                          <a:latin typeface="Calibri"/>
                        </a:rPr>
                        <a:t> </a:t>
                      </a:r>
                    </a:p>
                  </a:txBody>
                  <a:tcPr marL="12700" marR="12700" marT="12700" marB="0"/>
                </a:tc>
                <a:tc>
                  <a:txBody>
                    <a:bodyPr/>
                    <a:lstStyle/>
                    <a:p>
                      <a:pPr algn="l" fontAlgn="t"/>
                      <a:r>
                        <a:rPr lang="en-US" sz="1300" b="0" i="0" u="none" strike="noStrike">
                          <a:solidFill>
                            <a:srgbClr val="000000"/>
                          </a:solidFill>
                          <a:latin typeface="Calibri"/>
                        </a:rPr>
                        <a:t>M2.1 </a:t>
                      </a:r>
                    </a:p>
                  </a:txBody>
                  <a:tcPr marL="12700" marR="12700" marT="12700" marB="0"/>
                </a:tc>
                <a:tc>
                  <a:txBody>
                    <a:bodyPr/>
                    <a:lstStyle/>
                    <a:p>
                      <a:pPr algn="l" fontAlgn="t"/>
                      <a:r>
                        <a:rPr lang="en-US" sz="1300" b="0" i="0" u="none" strike="noStrike" dirty="0">
                          <a:solidFill>
                            <a:srgbClr val="000000"/>
                          </a:solidFill>
                          <a:latin typeface="Calibri"/>
                        </a:rPr>
                        <a:t>Point 2 - HVAS at Lot 22 </a:t>
                      </a:r>
                      <a:r>
                        <a:rPr lang="en-US" sz="1300" b="0" i="0" u="none" strike="noStrike" dirty="0" err="1">
                          <a:solidFill>
                            <a:srgbClr val="000000"/>
                          </a:solidFill>
                          <a:latin typeface="Calibri"/>
                        </a:rPr>
                        <a:t>Antiene</a:t>
                      </a:r>
                      <a:r>
                        <a:rPr lang="en-US" sz="1300" b="0" i="0" u="none" strike="noStrike" dirty="0">
                          <a:solidFill>
                            <a:srgbClr val="000000"/>
                          </a:solidFill>
                          <a:latin typeface="Calibri"/>
                        </a:rPr>
                        <a:t> did not operate due to power failure at the site. The HVAS continued to operate correctly for all other occasions during the reporting period with </a:t>
                      </a:r>
                      <a:r>
                        <a:rPr lang="en-US" sz="1300" b="0" i="0" u="none" strike="noStrike" dirty="0" smtClean="0">
                          <a:solidFill>
                            <a:srgbClr val="000000"/>
                          </a:solidFill>
                          <a:latin typeface="Calibri"/>
                        </a:rPr>
                        <a:t>acceptable </a:t>
                      </a:r>
                      <a:r>
                        <a:rPr lang="en-US" sz="1300" b="0" i="0" u="none" strike="noStrike" dirty="0">
                          <a:solidFill>
                            <a:srgbClr val="000000"/>
                          </a:solidFill>
                          <a:latin typeface="Calibri"/>
                        </a:rPr>
                        <a:t>results being obtained. </a:t>
                      </a:r>
                    </a:p>
                  </a:txBody>
                  <a:tcPr marL="12700" marR="12700" marT="12700" marB="0"/>
                </a:tc>
              </a:tr>
              <a:tr h="457688">
                <a:tc>
                  <a:txBody>
                    <a:bodyPr/>
                    <a:lstStyle/>
                    <a:p>
                      <a:pPr algn="l" fontAlgn="t"/>
                      <a:r>
                        <a:rPr lang="en-US" sz="1300" b="1" i="0" u="none" strike="noStrike">
                          <a:solidFill>
                            <a:srgbClr val="000000"/>
                          </a:solidFill>
                          <a:latin typeface="Calibri"/>
                        </a:rPr>
                        <a:t> </a:t>
                      </a:r>
                    </a:p>
                  </a:txBody>
                  <a:tcPr marL="12700" marR="12700" marT="12700" marB="0"/>
                </a:tc>
                <a:tc>
                  <a:txBody>
                    <a:bodyPr/>
                    <a:lstStyle/>
                    <a:p>
                      <a:pPr algn="l" fontAlgn="t"/>
                      <a:r>
                        <a:rPr lang="en-US" sz="1300" b="0" i="0" u="none" strike="noStrike">
                          <a:solidFill>
                            <a:srgbClr val="000000"/>
                          </a:solidFill>
                          <a:latin typeface="Calibri"/>
                        </a:rPr>
                        <a:t>O3.1 </a:t>
                      </a:r>
                    </a:p>
                  </a:txBody>
                  <a:tcPr marL="12700" marR="12700" marT="12700" marB="0"/>
                </a:tc>
                <a:tc>
                  <a:txBody>
                    <a:bodyPr/>
                    <a:lstStyle/>
                    <a:p>
                      <a:pPr algn="l" fontAlgn="t"/>
                      <a:r>
                        <a:rPr lang="en-US" sz="1300" b="0" i="0" u="none" strike="noStrike" dirty="0">
                          <a:solidFill>
                            <a:srgbClr val="000000"/>
                          </a:solidFill>
                          <a:latin typeface="Calibri"/>
                        </a:rPr>
                        <a:t>Drayton's </a:t>
                      </a:r>
                      <a:r>
                        <a:rPr lang="en-US" sz="1300" b="0" i="0" u="none" strike="noStrike" dirty="0" smtClean="0">
                          <a:solidFill>
                            <a:srgbClr val="000000"/>
                          </a:solidFill>
                          <a:latin typeface="Calibri"/>
                        </a:rPr>
                        <a:t>dragline </a:t>
                      </a:r>
                      <a:r>
                        <a:rPr lang="en-US" sz="1300" b="0" i="0" u="none" strike="noStrike" dirty="0">
                          <a:solidFill>
                            <a:srgbClr val="000000"/>
                          </a:solidFill>
                          <a:latin typeface="Calibri"/>
                        </a:rPr>
                        <a:t>was operating in an area that was affected by spontaneous combustion. Dust emission resulted in 5 enquiries. </a:t>
                      </a:r>
                    </a:p>
                  </a:txBody>
                  <a:tcPr marL="12700" marR="12700" marT="12700" marB="0"/>
                </a:tc>
              </a:tr>
              <a:tr h="457688">
                <a:tc>
                  <a:txBody>
                    <a:bodyPr/>
                    <a:lstStyle/>
                    <a:p>
                      <a:pPr algn="l" fontAlgn="t"/>
                      <a:r>
                        <a:rPr lang="en-US" sz="1300" b="1" i="0" u="none" strike="noStrike">
                          <a:solidFill>
                            <a:srgbClr val="000000"/>
                          </a:solidFill>
                          <a:latin typeface="Calibri"/>
                        </a:rPr>
                        <a:t>2010-2011</a:t>
                      </a:r>
                    </a:p>
                  </a:txBody>
                  <a:tcPr marL="12700" marR="12700" marT="12700" marB="0"/>
                </a:tc>
                <a:tc>
                  <a:txBody>
                    <a:bodyPr/>
                    <a:lstStyle/>
                    <a:p>
                      <a:pPr algn="l" fontAlgn="t"/>
                      <a:r>
                        <a:rPr lang="en-US" sz="1300" b="0" i="0" u="none" strike="noStrike">
                          <a:solidFill>
                            <a:srgbClr val="000000"/>
                          </a:solidFill>
                          <a:latin typeface="Calibri"/>
                        </a:rPr>
                        <a:t>M2.1 </a:t>
                      </a:r>
                    </a:p>
                  </a:txBody>
                  <a:tcPr marL="12700" marR="12700" marT="12700" marB="0"/>
                </a:tc>
                <a:tc>
                  <a:txBody>
                    <a:bodyPr/>
                    <a:lstStyle/>
                    <a:p>
                      <a:pPr algn="l" fontAlgn="t"/>
                      <a:r>
                        <a:rPr lang="en-US" sz="1300" b="0" i="0" u="none" strike="noStrike" dirty="0">
                          <a:solidFill>
                            <a:srgbClr val="000000"/>
                          </a:solidFill>
                          <a:latin typeface="Calibri"/>
                        </a:rPr>
                        <a:t>Not all samples of Total Suspended Particulates and Particulates Deposited Matter were collected and continuous sampling not undertaken due to equipment failure and human error. </a:t>
                      </a:r>
                    </a:p>
                  </a:txBody>
                  <a:tcPr marL="12700" marR="12700" marT="12700" marB="0"/>
                </a:tc>
              </a:tr>
              <a:tr h="457688">
                <a:tc>
                  <a:txBody>
                    <a:bodyPr/>
                    <a:lstStyle/>
                    <a:p>
                      <a:pPr algn="l" fontAlgn="t"/>
                      <a:r>
                        <a:rPr lang="en-US" sz="1300" b="1" i="0" u="none" strike="noStrike">
                          <a:solidFill>
                            <a:srgbClr val="000000"/>
                          </a:solidFill>
                          <a:latin typeface="Calibri"/>
                        </a:rPr>
                        <a:t>2011-2012</a:t>
                      </a:r>
                    </a:p>
                  </a:txBody>
                  <a:tcPr marL="12700" marR="12700" marT="12700" marB="0"/>
                </a:tc>
                <a:tc>
                  <a:txBody>
                    <a:bodyPr/>
                    <a:lstStyle/>
                    <a:p>
                      <a:pPr algn="l" fontAlgn="t"/>
                      <a:r>
                        <a:rPr lang="en-US" sz="1300" b="0" i="0" u="none" strike="noStrike">
                          <a:solidFill>
                            <a:srgbClr val="000000"/>
                          </a:solidFill>
                          <a:latin typeface="Calibri"/>
                        </a:rPr>
                        <a:t>M2.1 </a:t>
                      </a:r>
                    </a:p>
                  </a:txBody>
                  <a:tcPr marL="12700" marR="12700" marT="12700" marB="0"/>
                </a:tc>
                <a:tc>
                  <a:txBody>
                    <a:bodyPr/>
                    <a:lstStyle/>
                    <a:p>
                      <a:pPr algn="l" fontAlgn="t"/>
                      <a:r>
                        <a:rPr lang="en-US" sz="1300" b="0" i="0" u="none" strike="noStrike" dirty="0">
                          <a:solidFill>
                            <a:srgbClr val="000000"/>
                          </a:solidFill>
                          <a:latin typeface="Calibri"/>
                        </a:rPr>
                        <a:t>Total Suspended Particulates - Hi-</a:t>
                      </a:r>
                      <a:r>
                        <a:rPr lang="en-US" sz="1300" b="0" i="0" u="none" strike="noStrike" dirty="0" err="1">
                          <a:solidFill>
                            <a:srgbClr val="000000"/>
                          </a:solidFill>
                          <a:latin typeface="Calibri"/>
                        </a:rPr>
                        <a:t>Vol</a:t>
                      </a:r>
                      <a:r>
                        <a:rPr lang="en-US" sz="1300" b="0" i="0" u="none" strike="noStrike" dirty="0">
                          <a:solidFill>
                            <a:srgbClr val="000000"/>
                          </a:solidFill>
                          <a:latin typeface="Calibri"/>
                        </a:rPr>
                        <a:t> air sampling equipment failure resulting in three samples collected on days other than approved run day. </a:t>
                      </a:r>
                    </a:p>
                  </a:txBody>
                  <a:tcPr marL="12700" marR="12700" marT="12700" marB="0"/>
                </a:tc>
              </a:tr>
              <a:tr h="457688">
                <a:tc>
                  <a:txBody>
                    <a:bodyPr/>
                    <a:lstStyle/>
                    <a:p>
                      <a:pPr algn="l" fontAlgn="t"/>
                      <a:r>
                        <a:rPr lang="en-US" sz="1300" b="1" i="0" u="none" strike="noStrike">
                          <a:solidFill>
                            <a:srgbClr val="000000"/>
                          </a:solidFill>
                          <a:latin typeface="Calibri"/>
                        </a:rPr>
                        <a:t>2012-2013</a:t>
                      </a:r>
                    </a:p>
                  </a:txBody>
                  <a:tcPr marL="12700" marR="12700" marT="12700" marB="0"/>
                </a:tc>
                <a:tc>
                  <a:txBody>
                    <a:bodyPr/>
                    <a:lstStyle/>
                    <a:p>
                      <a:pPr algn="l" fontAlgn="t"/>
                      <a:r>
                        <a:rPr lang="en-US" sz="1300" b="0" i="0" u="none" strike="noStrike">
                          <a:solidFill>
                            <a:srgbClr val="000000"/>
                          </a:solidFill>
                          <a:latin typeface="Calibri"/>
                        </a:rPr>
                        <a:t>M2.1 </a:t>
                      </a:r>
                    </a:p>
                  </a:txBody>
                  <a:tcPr marL="12700" marR="12700" marT="12700" marB="0"/>
                </a:tc>
                <a:tc>
                  <a:txBody>
                    <a:bodyPr/>
                    <a:lstStyle/>
                    <a:p>
                      <a:pPr algn="l" fontAlgn="t"/>
                      <a:r>
                        <a:rPr lang="en-US" sz="1300" b="0" i="0" u="none" strike="noStrike">
                          <a:solidFill>
                            <a:srgbClr val="000000"/>
                          </a:solidFill>
                          <a:latin typeface="Calibri"/>
                        </a:rPr>
                        <a:t>Failure to monitor at Point 4 as required by the licence. </a:t>
                      </a:r>
                    </a:p>
                  </a:txBody>
                  <a:tcPr marL="12700" marR="12700" marT="12700" marB="0"/>
                </a:tc>
              </a:tr>
              <a:tr h="636375">
                <a:tc>
                  <a:txBody>
                    <a:bodyPr/>
                    <a:lstStyle/>
                    <a:p>
                      <a:pPr algn="l" fontAlgn="t"/>
                      <a:r>
                        <a:rPr lang="en-US" sz="1300" b="1" i="0" u="none" strike="noStrike">
                          <a:solidFill>
                            <a:srgbClr val="000000"/>
                          </a:solidFill>
                          <a:latin typeface="Calibri"/>
                        </a:rPr>
                        <a:t>2013-2014</a:t>
                      </a:r>
                    </a:p>
                  </a:txBody>
                  <a:tcPr marL="12700" marR="12700" marT="12700" marB="0"/>
                </a:tc>
                <a:tc>
                  <a:txBody>
                    <a:bodyPr/>
                    <a:lstStyle/>
                    <a:p>
                      <a:pPr algn="l" fontAlgn="t"/>
                      <a:r>
                        <a:rPr lang="en-US" sz="1300" b="0" i="0" u="none" strike="noStrike">
                          <a:solidFill>
                            <a:srgbClr val="000000"/>
                          </a:solidFill>
                          <a:latin typeface="Calibri"/>
                        </a:rPr>
                        <a:t>M2.1 </a:t>
                      </a:r>
                    </a:p>
                  </a:txBody>
                  <a:tcPr marL="12700" marR="12700" marT="12700" marB="0"/>
                </a:tc>
                <a:tc>
                  <a:txBody>
                    <a:bodyPr/>
                    <a:lstStyle/>
                    <a:p>
                      <a:pPr algn="l" fontAlgn="t"/>
                      <a:r>
                        <a:rPr lang="en-US" sz="1300" b="0" i="0" u="none" strike="noStrike" dirty="0">
                          <a:solidFill>
                            <a:srgbClr val="000000"/>
                          </a:solidFill>
                          <a:latin typeface="Calibri"/>
                        </a:rPr>
                        <a:t>Monitoring Point 4 TEOM without power for an extended period after which a manual reset of equipment required due to power failure resulting in loss of data for 24 hour period. 2nd TEOM installed during period to provide alternate data as required. </a:t>
                      </a:r>
                    </a:p>
                  </a:txBody>
                  <a:tcPr marL="12700" marR="12700" marT="12700" marB="0"/>
                </a:tc>
              </a:tr>
            </a:tbl>
          </a:graphicData>
        </a:graphic>
      </p:graphicFrame>
      <p:sp>
        <p:nvSpPr>
          <p:cNvPr id="5" name="TextBox 4"/>
          <p:cNvSpPr txBox="1"/>
          <p:nvPr/>
        </p:nvSpPr>
        <p:spPr>
          <a:xfrm>
            <a:off x="660400" y="63500"/>
            <a:ext cx="7827984" cy="400110"/>
          </a:xfrm>
          <a:prstGeom prst="rect">
            <a:avLst/>
          </a:prstGeom>
          <a:noFill/>
        </p:spPr>
        <p:txBody>
          <a:bodyPr wrap="none" rtlCol="0">
            <a:spAutoFit/>
          </a:bodyPr>
          <a:lstStyle/>
          <a:p>
            <a:r>
              <a:rPr lang="en-US" sz="2000" dirty="0" smtClean="0"/>
              <a:t>Drayton mine: history of non-compliance with pollution licence conditions</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Existing air pollution programs are failing</a:t>
            </a:r>
            <a:endParaRPr lang="en-US" sz="3600" dirty="0"/>
          </a:p>
        </p:txBody>
      </p:sp>
      <p:sp>
        <p:nvSpPr>
          <p:cNvPr id="3" name="Content Placeholder 2"/>
          <p:cNvSpPr>
            <a:spLocks noGrp="1"/>
          </p:cNvSpPr>
          <p:nvPr>
            <p:ph idx="1"/>
          </p:nvPr>
        </p:nvSpPr>
        <p:spPr/>
        <p:txBody>
          <a:bodyPr/>
          <a:lstStyle/>
          <a:p>
            <a:r>
              <a:rPr lang="en-US" dirty="0" smtClean="0"/>
              <a:t>Dust stop</a:t>
            </a:r>
          </a:p>
          <a:p>
            <a:r>
              <a:rPr lang="en-US" dirty="0" smtClean="0"/>
              <a:t>Monitoring and alerts</a:t>
            </a:r>
          </a:p>
          <a:p>
            <a:r>
              <a:rPr lang="en-US" dirty="0" smtClean="0"/>
              <a:t>Particle characterisation studies</a:t>
            </a:r>
          </a:p>
          <a:p>
            <a:r>
              <a:rPr lang="en-US" dirty="0" smtClean="0"/>
              <a:t>Codes of practice</a:t>
            </a:r>
          </a:p>
          <a:p>
            <a:r>
              <a:rPr lang="en-US" dirty="0" smtClean="0"/>
              <a:t>Pollution Reduction Programs</a:t>
            </a:r>
          </a:p>
          <a:p>
            <a:endParaRPr lang="en-US" dirty="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Summary</a:t>
            </a:r>
            <a:endParaRPr lang="en-AU" dirty="0"/>
          </a:p>
        </p:txBody>
      </p:sp>
      <p:sp>
        <p:nvSpPr>
          <p:cNvPr id="3" name="Content Placeholder 2"/>
          <p:cNvSpPr>
            <a:spLocks noGrp="1"/>
          </p:cNvSpPr>
          <p:nvPr>
            <p:ph idx="1"/>
          </p:nvPr>
        </p:nvSpPr>
        <p:spPr/>
        <p:txBody>
          <a:bodyPr>
            <a:normAutofit/>
          </a:bodyPr>
          <a:lstStyle/>
          <a:p>
            <a:r>
              <a:rPr lang="en-AU" sz="2400" dirty="0" smtClean="0"/>
              <a:t>Air pollution has significant health effects at current levels, even well below current standards.</a:t>
            </a:r>
          </a:p>
          <a:p>
            <a:r>
              <a:rPr lang="en-AU" sz="2400" dirty="0" smtClean="0"/>
              <a:t>Many sites in the Hunter frequently record PM</a:t>
            </a:r>
            <a:r>
              <a:rPr lang="en-AU" sz="2400" baseline="-25000" dirty="0" smtClean="0"/>
              <a:t>10</a:t>
            </a:r>
            <a:r>
              <a:rPr lang="en-AU" sz="2400" dirty="0" smtClean="0"/>
              <a:t> levels above the standards.</a:t>
            </a:r>
          </a:p>
          <a:p>
            <a:r>
              <a:rPr lang="en-AU" sz="2400" dirty="0" smtClean="0"/>
              <a:t>Stricter national standards are about to be set. </a:t>
            </a:r>
          </a:p>
          <a:p>
            <a:r>
              <a:rPr lang="en-AU" sz="2400" dirty="0" smtClean="0"/>
              <a:t>Measures must be taken to improve air quality in the Hunter.</a:t>
            </a:r>
          </a:p>
          <a:p>
            <a:r>
              <a:rPr lang="en-AU" sz="2400" dirty="0" smtClean="0"/>
              <a:t>New developments that increase particulate pollution are a threat to public health and should be rejected.</a:t>
            </a:r>
          </a:p>
          <a:p>
            <a:endParaRPr lang="en-AU" sz="2400" dirty="0"/>
          </a:p>
        </p:txBody>
      </p:sp>
    </p:spTree>
    <p:extLst>
      <p:ext uri="{BB962C8B-B14F-4D97-AF65-F5344CB8AC3E}">
        <p14:creationId xmlns:p14="http://schemas.microsoft.com/office/powerpoint/2010/main" val="545643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AU" smtClean="0"/>
              <a:t>Health effects of particulates</a:t>
            </a:r>
          </a:p>
        </p:txBody>
      </p:sp>
      <p:sp>
        <p:nvSpPr>
          <p:cNvPr id="9219" name="Rectangle 3"/>
          <p:cNvSpPr>
            <a:spLocks noGrp="1" noChangeArrowheads="1"/>
          </p:cNvSpPr>
          <p:nvPr>
            <p:ph type="body" idx="1"/>
          </p:nvPr>
        </p:nvSpPr>
        <p:spPr>
          <a:xfrm>
            <a:off x="179388" y="1417638"/>
            <a:ext cx="8964612" cy="4897438"/>
          </a:xfrm>
        </p:spPr>
        <p:txBody>
          <a:bodyPr>
            <a:normAutofit/>
          </a:bodyPr>
          <a:lstStyle/>
          <a:p>
            <a:pPr eaLnBrk="1" hangingPunct="1">
              <a:lnSpc>
                <a:spcPct val="80000"/>
              </a:lnSpc>
              <a:spcAft>
                <a:spcPts val="600"/>
              </a:spcAft>
              <a:buFontTx/>
              <a:buNone/>
            </a:pPr>
            <a:r>
              <a:rPr lang="en-AU" sz="2600" dirty="0" smtClean="0"/>
              <a:t>Scientific studies link particle pollution exposure to a variety of problems, including: </a:t>
            </a:r>
          </a:p>
          <a:p>
            <a:pPr eaLnBrk="1" hangingPunct="1">
              <a:lnSpc>
                <a:spcPct val="80000"/>
              </a:lnSpc>
              <a:spcAft>
                <a:spcPts val="600"/>
              </a:spcAft>
            </a:pPr>
            <a:r>
              <a:rPr lang="en-AU" sz="2600" dirty="0" smtClean="0"/>
              <a:t>increased respiratory symptoms, such as irritation of the airways, coughing, or difficulty breathing, for example; </a:t>
            </a:r>
          </a:p>
          <a:p>
            <a:pPr eaLnBrk="1" hangingPunct="1">
              <a:lnSpc>
                <a:spcPct val="80000"/>
              </a:lnSpc>
              <a:spcAft>
                <a:spcPts val="600"/>
              </a:spcAft>
            </a:pPr>
            <a:r>
              <a:rPr lang="en-AU" sz="2600" dirty="0" smtClean="0"/>
              <a:t>decreased lung function; </a:t>
            </a:r>
          </a:p>
          <a:p>
            <a:pPr eaLnBrk="1" hangingPunct="1">
              <a:lnSpc>
                <a:spcPct val="80000"/>
              </a:lnSpc>
              <a:spcAft>
                <a:spcPts val="600"/>
              </a:spcAft>
            </a:pPr>
            <a:r>
              <a:rPr lang="en-AU" sz="2600" dirty="0" smtClean="0"/>
              <a:t>aggravated asthma; </a:t>
            </a:r>
          </a:p>
          <a:p>
            <a:pPr eaLnBrk="1" hangingPunct="1">
              <a:lnSpc>
                <a:spcPct val="80000"/>
              </a:lnSpc>
              <a:spcAft>
                <a:spcPts val="600"/>
              </a:spcAft>
            </a:pPr>
            <a:r>
              <a:rPr lang="en-AU" sz="2600" dirty="0" smtClean="0"/>
              <a:t>development of chronic bronchitis; </a:t>
            </a:r>
          </a:p>
          <a:p>
            <a:pPr eaLnBrk="1" hangingPunct="1">
              <a:lnSpc>
                <a:spcPct val="80000"/>
              </a:lnSpc>
              <a:spcAft>
                <a:spcPts val="600"/>
              </a:spcAft>
            </a:pPr>
            <a:r>
              <a:rPr lang="en-AU" sz="2600" dirty="0" smtClean="0"/>
              <a:t>irregular heartbeat;</a:t>
            </a:r>
          </a:p>
          <a:p>
            <a:pPr eaLnBrk="1" hangingPunct="1">
              <a:lnSpc>
                <a:spcPct val="80000"/>
              </a:lnSpc>
              <a:spcAft>
                <a:spcPts val="600"/>
              </a:spcAft>
            </a:pPr>
            <a:r>
              <a:rPr lang="en-AU" sz="2600" dirty="0" smtClean="0"/>
              <a:t>lung cancer; </a:t>
            </a:r>
          </a:p>
          <a:p>
            <a:pPr eaLnBrk="1" hangingPunct="1">
              <a:lnSpc>
                <a:spcPct val="80000"/>
              </a:lnSpc>
              <a:spcAft>
                <a:spcPts val="600"/>
              </a:spcAft>
            </a:pPr>
            <a:r>
              <a:rPr lang="en-AU" sz="2600" dirty="0" smtClean="0"/>
              <a:t>nonfatal heart attacks; and </a:t>
            </a:r>
          </a:p>
          <a:p>
            <a:pPr eaLnBrk="1" hangingPunct="1">
              <a:lnSpc>
                <a:spcPct val="80000"/>
              </a:lnSpc>
              <a:spcAft>
                <a:spcPts val="600"/>
              </a:spcAft>
            </a:pPr>
            <a:r>
              <a:rPr lang="en-AU" sz="2600" dirty="0" smtClean="0"/>
              <a:t>premature deaths (esp. in people with heart or lung disease).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8976"/>
            <a:ext cx="8229600" cy="4525963"/>
          </a:xfrm>
        </p:spPr>
        <p:txBody>
          <a:bodyPr>
            <a:normAutofit fontScale="92500"/>
          </a:bodyPr>
          <a:lstStyle/>
          <a:p>
            <a:pPr marL="0" indent="0" algn="ctr">
              <a:buNone/>
            </a:pPr>
            <a:r>
              <a:rPr lang="en-US" dirty="0" smtClean="0"/>
              <a:t>More people are dying from air pollution in Australia than from motor vehicle accidents.</a:t>
            </a:r>
          </a:p>
          <a:p>
            <a:pPr marL="0" indent="0" algn="r">
              <a:buNone/>
            </a:pPr>
            <a:r>
              <a:rPr lang="en-US" sz="2162" dirty="0" smtClean="0"/>
              <a:t>Dr Steve Hambleton, Australian Medical Association</a:t>
            </a:r>
          </a:p>
          <a:p>
            <a:pPr marL="0" indent="0" algn="r">
              <a:buNone/>
            </a:pPr>
            <a:r>
              <a:rPr lang="en-US" sz="2400" dirty="0" smtClean="0"/>
              <a:t>Senate Inquiry into Health Impacts of Air Quality, April 2013, p.14</a:t>
            </a:r>
          </a:p>
          <a:p>
            <a:pPr marL="0" indent="0" algn="r">
              <a:buNone/>
            </a:pPr>
            <a:endParaRPr lang="en-US" sz="2162" dirty="0" smtClean="0"/>
          </a:p>
          <a:p>
            <a:pPr marL="0" indent="0">
              <a:buNone/>
            </a:pPr>
            <a:endParaRPr lang="en-US" dirty="0" smtClean="0"/>
          </a:p>
          <a:p>
            <a:pPr marL="0" indent="0" algn="ctr">
              <a:buNone/>
            </a:pPr>
            <a:r>
              <a:rPr lang="en-US" dirty="0" smtClean="0"/>
              <a:t>There </a:t>
            </a:r>
            <a:r>
              <a:rPr lang="en-US" dirty="0"/>
              <a:t>is no lower threshold that is known for adverse health impacts from particulate matter</a:t>
            </a:r>
            <a:r>
              <a:rPr lang="en-US" dirty="0" smtClean="0"/>
              <a:t>.</a:t>
            </a:r>
          </a:p>
          <a:p>
            <a:pPr marL="0" indent="0" algn="r">
              <a:buNone/>
            </a:pPr>
            <a:r>
              <a:rPr lang="en-US" sz="2000" dirty="0" smtClean="0"/>
              <a:t>Professor Wayne Smith, NSW Health </a:t>
            </a:r>
          </a:p>
          <a:p>
            <a:pPr marL="0" indent="0" algn="r">
              <a:buNone/>
            </a:pPr>
            <a:r>
              <a:rPr lang="en-US" sz="2000" dirty="0" smtClean="0"/>
              <a:t>Senate Inquiry into Health Impacts of Air Quality, April 2013, p.6</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dirty="0"/>
          </a:p>
        </p:txBody>
      </p:sp>
      <p:sp>
        <p:nvSpPr>
          <p:cNvPr id="3" name="Subtitle 2"/>
          <p:cNvSpPr>
            <a:spLocks noGrp="1"/>
          </p:cNvSpPr>
          <p:nvPr>
            <p:ph type="subTitle" idx="1"/>
          </p:nvPr>
        </p:nvSpPr>
        <p:spPr/>
        <p:txBody>
          <a:bodyPr/>
          <a:lstStyle/>
          <a:p>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8804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35000"/>
            <a:ext cx="8229600" cy="5491163"/>
          </a:xfrm>
        </p:spPr>
        <p:txBody>
          <a:bodyPr>
            <a:normAutofit fontScale="92500" lnSpcReduction="20000"/>
          </a:bodyPr>
          <a:lstStyle/>
          <a:p>
            <a:pPr marL="0" indent="0">
              <a:buNone/>
            </a:pPr>
            <a:r>
              <a:rPr lang="en-US" dirty="0" smtClean="0"/>
              <a:t>Exposure to particle pollution from coal mining imposes a burden of $47 million on the town of Singleton each year and $18.3 million each year on Muswellbrook: “The communities most affected by open cut coal mining and coal-fired power generation in the Upper Hunter region and most at risk from poor air quality are the larger regional towns of Singleton and Muswellbrook, and the smaller towns of </a:t>
            </a:r>
            <a:r>
              <a:rPr lang="en-US" dirty="0" err="1" smtClean="0"/>
              <a:t>Camberwell</a:t>
            </a:r>
            <a:r>
              <a:rPr lang="en-US" dirty="0" smtClean="0"/>
              <a:t>, </a:t>
            </a:r>
            <a:r>
              <a:rPr lang="en-US" dirty="0" err="1" smtClean="0"/>
              <a:t>Warkworth</a:t>
            </a:r>
            <a:r>
              <a:rPr lang="en-US" dirty="0" smtClean="0"/>
              <a:t>, </a:t>
            </a:r>
            <a:r>
              <a:rPr lang="en-US" dirty="0" err="1" smtClean="0"/>
              <a:t>Maison</a:t>
            </a:r>
            <a:r>
              <a:rPr lang="en-US" dirty="0" smtClean="0"/>
              <a:t> </a:t>
            </a:r>
            <a:r>
              <a:rPr lang="en-US" dirty="0" err="1" smtClean="0"/>
              <a:t>Dieu</a:t>
            </a:r>
            <a:r>
              <a:rPr lang="en-US" dirty="0" smtClean="0"/>
              <a:t>, </a:t>
            </a:r>
            <a:r>
              <a:rPr lang="en-US" dirty="0" err="1" smtClean="0"/>
              <a:t>Jerrys</a:t>
            </a:r>
            <a:r>
              <a:rPr lang="en-US" dirty="0" smtClean="0"/>
              <a:t> Plains and </a:t>
            </a:r>
            <a:r>
              <a:rPr lang="en-US" dirty="0" err="1" smtClean="0"/>
              <a:t>Wybong</a:t>
            </a:r>
            <a:r>
              <a:rPr lang="en-US" dirty="0" smtClean="0"/>
              <a:t>.”</a:t>
            </a:r>
            <a:endParaRPr lang="en-AU" dirty="0" smtClean="0"/>
          </a:p>
          <a:p>
            <a:pPr marL="0" indent="0">
              <a:buNone/>
            </a:pPr>
            <a:endParaRPr lang="en-AU" dirty="0" smtClean="0"/>
          </a:p>
          <a:p>
            <a:pPr marL="0" indent="0">
              <a:buNone/>
            </a:pPr>
            <a:r>
              <a:rPr lang="en-US" dirty="0" smtClean="0"/>
              <a:t>Climate and Health Alliance, 2015, Coal and Health in the Hunter, </a:t>
            </a:r>
            <a:r>
              <a:rPr lang="en-US" u="sng" dirty="0" smtClean="0">
                <a:hlinkClick r:id="rId2"/>
              </a:rPr>
              <a:t>http://caha.org.au/projects/hunter-coal/</a:t>
            </a:r>
            <a:r>
              <a:rPr lang="en-US" dirty="0" smtClean="0"/>
              <a:t> </a:t>
            </a:r>
            <a:endParaRPr lang="en-AU"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45006"/>
            <a:ext cx="8229600" cy="2105654"/>
          </a:xfrm>
        </p:spPr>
        <p:txBody>
          <a:bodyPr>
            <a:normAutofit/>
          </a:bodyPr>
          <a:lstStyle/>
          <a:p>
            <a:pPr marL="0" lvl="0" indent="0" algn="ctr">
              <a:buNone/>
            </a:pPr>
            <a:r>
              <a:rPr lang="en-US" dirty="0" smtClean="0"/>
              <a:t>In the Hunter Valley, coal </a:t>
            </a:r>
            <a:r>
              <a:rPr lang="en-US" dirty="0"/>
              <a:t>mining contributes</a:t>
            </a:r>
            <a:r>
              <a:rPr lang="en-US" dirty="0" smtClean="0"/>
              <a:t> </a:t>
            </a:r>
            <a:br>
              <a:rPr lang="en-US" dirty="0" smtClean="0"/>
            </a:br>
            <a:r>
              <a:rPr lang="en-US" dirty="0" smtClean="0"/>
              <a:t>87.6</a:t>
            </a:r>
            <a:r>
              <a:rPr lang="en-US" dirty="0"/>
              <a:t>%</a:t>
            </a:r>
            <a:r>
              <a:rPr lang="en-US" dirty="0" smtClean="0"/>
              <a:t> of PM</a:t>
            </a:r>
            <a:r>
              <a:rPr lang="en-US" baseline="-25000" dirty="0" smtClean="0"/>
              <a:t>10</a:t>
            </a:r>
            <a:r>
              <a:rPr lang="en-US" dirty="0" smtClean="0"/>
              <a:t> </a:t>
            </a:r>
            <a:r>
              <a:rPr lang="en-US" dirty="0"/>
              <a:t>and 66% of the Hunter’s PM</a:t>
            </a:r>
            <a:r>
              <a:rPr lang="en-US" baseline="-25000" dirty="0"/>
              <a:t>2.5</a:t>
            </a:r>
            <a:r>
              <a:rPr lang="en-US" dirty="0" smtClean="0"/>
              <a:t>.</a:t>
            </a:r>
          </a:p>
          <a:p>
            <a:pPr marL="0" indent="0">
              <a:buNone/>
            </a:pPr>
            <a:endParaRPr lang="en-US" sz="1000" dirty="0" smtClean="0"/>
          </a:p>
          <a:p>
            <a:pPr marL="0" indent="0" algn="r">
              <a:buNone/>
            </a:pPr>
            <a:r>
              <a:rPr lang="en-US" sz="2162" dirty="0" smtClean="0"/>
              <a:t>Senate Inquiry into the Health Effects </a:t>
            </a:r>
            <a:br>
              <a:rPr lang="en-US" sz="2162" dirty="0" smtClean="0"/>
            </a:br>
            <a:r>
              <a:rPr lang="en-US" sz="2162" dirty="0" smtClean="0"/>
              <a:t>of Air Quality, </a:t>
            </a:r>
            <a:r>
              <a:rPr lang="en-US" sz="2162" dirty="0"/>
              <a:t>May </a:t>
            </a:r>
            <a:r>
              <a:rPr lang="en-US" sz="2162" dirty="0" smtClean="0"/>
              <a:t>2013 p.55.</a:t>
            </a:r>
            <a:endParaRPr lang="en-AU" sz="2162" dirty="0" smtClean="0"/>
          </a:p>
          <a:p>
            <a:pPr marL="0" indent="0"/>
            <a:endParaRPr lang="en-US" dirty="0"/>
          </a:p>
        </p:txBody>
      </p:sp>
      <p:graphicFrame>
        <p:nvGraphicFramePr>
          <p:cNvPr id="5" name="Chart 4"/>
          <p:cNvGraphicFramePr/>
          <p:nvPr/>
        </p:nvGraphicFramePr>
        <p:xfrm>
          <a:off x="1918401" y="306972"/>
          <a:ext cx="5182924" cy="3931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per Hunter monitoring sites.png"/>
          <p:cNvPicPr>
            <a:picLocks noChangeAspect="1"/>
          </p:cNvPicPr>
          <p:nvPr/>
        </p:nvPicPr>
        <p:blipFill>
          <a:blip r:embed="rId3"/>
          <a:stretch>
            <a:fillRect/>
          </a:stretch>
        </p:blipFill>
        <p:spPr>
          <a:xfrm>
            <a:off x="520700" y="-207496"/>
            <a:ext cx="8432800" cy="7065496"/>
          </a:xfrm>
          <a:prstGeom prst="rect">
            <a:avLst/>
          </a:prstGeom>
        </p:spPr>
      </p:pic>
      <p:sp>
        <p:nvSpPr>
          <p:cNvPr id="2" name="Title 1"/>
          <p:cNvSpPr>
            <a:spLocks noGrp="1"/>
          </p:cNvSpPr>
          <p:nvPr>
            <p:ph type="title"/>
          </p:nvPr>
        </p:nvSpPr>
        <p:spPr>
          <a:xfrm>
            <a:off x="520700" y="3517900"/>
            <a:ext cx="3162300" cy="2654300"/>
          </a:xfrm>
          <a:solidFill>
            <a:schemeClr val="bg1"/>
          </a:solidFill>
        </p:spPr>
        <p:txBody>
          <a:bodyPr>
            <a:normAutofit/>
          </a:bodyPr>
          <a:lstStyle/>
          <a:p>
            <a:pPr algn="l"/>
            <a:r>
              <a:rPr lang="en-US" sz="2000" dirty="0" smtClean="0"/>
              <a:t>The Hunter Valley air quality monitoring network was expanded in 2011, in response to community concern. We now have a comprehensive five year pollution record for the valley.</a:t>
            </a:r>
            <a:endParaRPr lang="en-US" sz="2000" dirty="0"/>
          </a:p>
        </p:txBody>
      </p:sp>
      <p:sp>
        <p:nvSpPr>
          <p:cNvPr id="5" name="Oval 4"/>
          <p:cNvSpPr/>
          <p:nvPr/>
        </p:nvSpPr>
        <p:spPr>
          <a:xfrm rot="-2520000">
            <a:off x="4736306" y="2198430"/>
            <a:ext cx="333674" cy="861242"/>
          </a:xfrm>
          <a:prstGeom prst="ellipse">
            <a:avLst/>
          </a:prstGeom>
          <a:pattFill prst="pct90">
            <a:fgClr>
              <a:schemeClr val="bg2">
                <a:lumMod val="25000"/>
              </a:schemeClr>
            </a:fgClr>
            <a:bgClr>
              <a:schemeClr val="bg1"/>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5384800"/>
            <a:ext cx="8229600" cy="1358900"/>
          </a:xfrm>
        </p:spPr>
        <p:txBody>
          <a:bodyPr>
            <a:normAutofit/>
          </a:bodyPr>
          <a:lstStyle/>
          <a:p>
            <a:r>
              <a:rPr lang="en-US" sz="1800" b="1" dirty="0" smtClean="0"/>
              <a:t>Figure: Annual average PM</a:t>
            </a:r>
            <a:r>
              <a:rPr lang="en-US" sz="1800" b="1" baseline="-25000" dirty="0" smtClean="0"/>
              <a:t>10</a:t>
            </a:r>
            <a:r>
              <a:rPr lang="en-US" sz="1800" b="1" dirty="0" smtClean="0"/>
              <a:t> concentrations recorded 2012-15</a:t>
            </a:r>
            <a:br>
              <a:rPr lang="en-US" sz="1800" b="1" dirty="0" smtClean="0"/>
            </a:br>
            <a:r>
              <a:rPr lang="en-US" sz="1800" dirty="0" smtClean="0"/>
              <a:t/>
            </a:r>
            <a:br>
              <a:rPr lang="en-US" sz="1800" dirty="0" smtClean="0"/>
            </a:br>
            <a:r>
              <a:rPr lang="en-US" sz="1800" dirty="0" smtClean="0"/>
              <a:t>The national standard for annual average PM</a:t>
            </a:r>
            <a:r>
              <a:rPr lang="en-US" sz="1800" baseline="-25000" dirty="0" smtClean="0"/>
              <a:t>10</a:t>
            </a:r>
            <a:r>
              <a:rPr lang="en-US" sz="1800" dirty="0" smtClean="0"/>
              <a:t> concentrations is </a:t>
            </a:r>
            <a:r>
              <a:rPr lang="en-AU" sz="1800" dirty="0">
                <a:solidFill>
                  <a:schemeClr val="dk1"/>
                </a:solidFill>
                <a:sym typeface="Symbol"/>
              </a:rPr>
              <a:t>25 </a:t>
            </a:r>
            <a:r>
              <a:rPr lang="en-AU" sz="1800" dirty="0" smtClean="0">
                <a:solidFill>
                  <a:schemeClr val="dk1"/>
                </a:solidFill>
                <a:sym typeface="Symbol"/>
              </a:rPr>
              <a:t>g/m</a:t>
            </a:r>
            <a:r>
              <a:rPr lang="en-AU" sz="1800" baseline="30000" dirty="0" smtClean="0">
                <a:solidFill>
                  <a:schemeClr val="dk1"/>
                </a:solidFill>
                <a:sym typeface="Symbol"/>
              </a:rPr>
              <a:t>3</a:t>
            </a:r>
            <a:r>
              <a:rPr lang="en-AU" sz="1800" dirty="0" smtClean="0">
                <a:solidFill>
                  <a:schemeClr val="dk1"/>
                </a:solidFill>
                <a:sym typeface="Symbol"/>
              </a:rPr>
              <a:t>. </a:t>
            </a:r>
            <a:br>
              <a:rPr lang="en-AU" sz="1800" dirty="0" smtClean="0">
                <a:solidFill>
                  <a:schemeClr val="dk1"/>
                </a:solidFill>
                <a:sym typeface="Symbol"/>
              </a:rPr>
            </a:br>
            <a:r>
              <a:rPr lang="en-AU" sz="1800" dirty="0" smtClean="0">
                <a:solidFill>
                  <a:schemeClr val="dk1"/>
                </a:solidFill>
                <a:sym typeface="Symbol"/>
              </a:rPr>
              <a:t>This annual average concentration is exceeded at all Hunter monitoring sites. </a:t>
            </a:r>
            <a:endParaRPr lang="en-US" sz="1800" dirty="0"/>
          </a:p>
        </p:txBody>
      </p:sp>
      <p:cxnSp>
        <p:nvCxnSpPr>
          <p:cNvPr id="8" name="Straight Connector 7"/>
          <p:cNvCxnSpPr/>
          <p:nvPr/>
        </p:nvCxnSpPr>
        <p:spPr>
          <a:xfrm>
            <a:off x="777874" y="1257300"/>
            <a:ext cx="7867651" cy="12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aphicFrame>
        <p:nvGraphicFramePr>
          <p:cNvPr id="9" name="Chart 8"/>
          <p:cNvGraphicFramePr>
            <a:graphicFrameLocks/>
          </p:cNvGraphicFramePr>
          <p:nvPr>
            <p:extLst>
              <p:ext uri="{D42A27DB-BD31-4B8C-83A1-F6EECF244321}">
                <p14:modId xmlns:p14="http://schemas.microsoft.com/office/powerpoint/2010/main" val="2049510431"/>
              </p:ext>
            </p:extLst>
          </p:nvPr>
        </p:nvGraphicFramePr>
        <p:xfrm>
          <a:off x="330200" y="419100"/>
          <a:ext cx="8343900" cy="49657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5270500"/>
            <a:ext cx="8229600" cy="1435100"/>
          </a:xfrm>
        </p:spPr>
        <p:txBody>
          <a:bodyPr>
            <a:normAutofit fontScale="90000"/>
          </a:bodyPr>
          <a:lstStyle/>
          <a:p>
            <a:r>
              <a:rPr lang="en-US" sz="2000" b="1" dirty="0" smtClean="0"/>
              <a:t>Figure: Maximum PM</a:t>
            </a:r>
            <a:r>
              <a:rPr lang="en-US" sz="2000" b="1" baseline="-25000" dirty="0" smtClean="0"/>
              <a:t>10</a:t>
            </a:r>
            <a:r>
              <a:rPr lang="en-US" sz="2000" b="1" dirty="0" smtClean="0"/>
              <a:t> concentrations recorded 2012-15 (</a:t>
            </a:r>
            <a:r>
              <a:rPr lang="en-AU" sz="2000" b="1" dirty="0" smtClean="0">
                <a:solidFill>
                  <a:schemeClr val="dk1"/>
                </a:solidFill>
                <a:sym typeface="Symbol"/>
              </a:rPr>
              <a:t>g/m</a:t>
            </a:r>
            <a:r>
              <a:rPr lang="en-AU" sz="2000" b="1" baseline="30000" dirty="0" smtClean="0">
                <a:solidFill>
                  <a:schemeClr val="dk1"/>
                </a:solidFill>
                <a:sym typeface="Symbol"/>
              </a:rPr>
              <a:t>3</a:t>
            </a:r>
            <a:r>
              <a:rPr lang="en-US" sz="2000" b="1" dirty="0" smtClean="0"/>
              <a:t>)</a:t>
            </a:r>
            <a:br>
              <a:rPr lang="en-US" sz="2000" b="1" dirty="0" smtClean="0"/>
            </a:br>
            <a:r>
              <a:rPr lang="en-US" sz="2000" dirty="0" smtClean="0"/>
              <a:t/>
            </a:r>
            <a:br>
              <a:rPr lang="en-US" sz="2000" dirty="0" smtClean="0"/>
            </a:br>
            <a:r>
              <a:rPr lang="en-US" sz="2000" dirty="0" smtClean="0"/>
              <a:t>The highest 24 hour PM</a:t>
            </a:r>
            <a:r>
              <a:rPr lang="en-US" sz="2000" baseline="-25000" dirty="0" smtClean="0"/>
              <a:t>10</a:t>
            </a:r>
            <a:r>
              <a:rPr lang="en-US" sz="2000" dirty="0" smtClean="0"/>
              <a:t> concentration recorded </a:t>
            </a:r>
            <a:r>
              <a:rPr lang="en-US" sz="2000" dirty="0"/>
              <a:t>by the EPA </a:t>
            </a:r>
            <a:r>
              <a:rPr lang="en-US" sz="2000" dirty="0" smtClean="0"/>
              <a:t>between 2012-15 at </a:t>
            </a:r>
            <a:r>
              <a:rPr lang="en-US" sz="2000" dirty="0" err="1" smtClean="0"/>
              <a:t>Camberwell</a:t>
            </a:r>
            <a:r>
              <a:rPr lang="en-US" sz="2000" dirty="0" smtClean="0"/>
              <a:t> was 104</a:t>
            </a:r>
            <a:r>
              <a:rPr lang="en-AU" sz="2000" dirty="0" smtClean="0"/>
              <a:t>.8</a:t>
            </a:r>
            <a:r>
              <a:rPr lang="en-AU" sz="2000" dirty="0" smtClean="0">
                <a:solidFill>
                  <a:schemeClr val="dk1"/>
                </a:solidFill>
                <a:sym typeface="Symbol"/>
              </a:rPr>
              <a:t>g/m</a:t>
            </a:r>
            <a:r>
              <a:rPr lang="en-AU" sz="2000" baseline="30000" dirty="0" smtClean="0">
                <a:solidFill>
                  <a:schemeClr val="dk1"/>
                </a:solidFill>
                <a:sym typeface="Symbol"/>
              </a:rPr>
              <a:t>3</a:t>
            </a:r>
            <a:r>
              <a:rPr lang="en-US" sz="2000" dirty="0" smtClean="0"/>
              <a:t> - more than double the national standard of </a:t>
            </a:r>
            <a:r>
              <a:rPr lang="en-AU" sz="2000" dirty="0" smtClean="0"/>
              <a:t>50</a:t>
            </a:r>
            <a:r>
              <a:rPr lang="en-AU" sz="2000" dirty="0" smtClean="0">
                <a:solidFill>
                  <a:schemeClr val="dk1"/>
                </a:solidFill>
                <a:sym typeface="Symbol"/>
              </a:rPr>
              <a:t>g/m</a:t>
            </a:r>
            <a:r>
              <a:rPr lang="en-AU" sz="2000" baseline="30000" dirty="0" smtClean="0">
                <a:solidFill>
                  <a:schemeClr val="dk1"/>
                </a:solidFill>
                <a:sym typeface="Symbol"/>
              </a:rPr>
              <a:t>3</a:t>
            </a:r>
            <a:r>
              <a:rPr lang="en-AU" sz="2000" dirty="0" smtClean="0">
                <a:solidFill>
                  <a:schemeClr val="dk1"/>
                </a:solidFill>
                <a:sym typeface="Symbol"/>
              </a:rPr>
              <a:t>.</a:t>
            </a:r>
            <a:endParaRPr lang="en-US" sz="2000" dirty="0"/>
          </a:p>
        </p:txBody>
      </p:sp>
      <p:cxnSp>
        <p:nvCxnSpPr>
          <p:cNvPr id="8" name="Straight Connector 7"/>
          <p:cNvCxnSpPr/>
          <p:nvPr/>
        </p:nvCxnSpPr>
        <p:spPr>
          <a:xfrm>
            <a:off x="1117600" y="2730500"/>
            <a:ext cx="7137400" cy="127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aphicFrame>
        <p:nvGraphicFramePr>
          <p:cNvPr id="6" name="Chart 5"/>
          <p:cNvGraphicFramePr>
            <a:graphicFrameLocks/>
          </p:cNvGraphicFramePr>
          <p:nvPr>
            <p:extLst>
              <p:ext uri="{D42A27DB-BD31-4B8C-83A1-F6EECF244321}">
                <p14:modId xmlns:p14="http://schemas.microsoft.com/office/powerpoint/2010/main" val="1709513972"/>
              </p:ext>
            </p:extLst>
          </p:nvPr>
        </p:nvGraphicFramePr>
        <p:xfrm>
          <a:off x="622300" y="228600"/>
          <a:ext cx="7785100" cy="50419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5425</TotalTime>
  <Words>1037</Words>
  <Application>Microsoft Office PowerPoint</Application>
  <PresentationFormat>On-screen Show (4:3)</PresentationFormat>
  <Paragraphs>100</Paragraphs>
  <Slides>18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Cambria</vt:lpstr>
      <vt:lpstr>Mangal</vt:lpstr>
      <vt:lpstr>Symbol</vt:lpstr>
      <vt:lpstr>Times New Roman</vt:lpstr>
      <vt:lpstr>Office Theme</vt:lpstr>
      <vt:lpstr>PowerPoint Presentation</vt:lpstr>
      <vt:lpstr>Health effects of particulates</vt:lpstr>
      <vt:lpstr>PowerPoint Presentation</vt:lpstr>
      <vt:lpstr>PowerPoint Presentation</vt:lpstr>
      <vt:lpstr>PowerPoint Presentation</vt:lpstr>
      <vt:lpstr>PowerPoint Presentation</vt:lpstr>
      <vt:lpstr>The Hunter Valley air quality monitoring network was expanded in 2011, in response to community concern. We now have a comprehensive five year pollution record for the valley.</vt:lpstr>
      <vt:lpstr>Figure: Annual average PM10 concentrations recorded 2012-15  The national standard for annual average PM10 concentrations is 25 g/m3.  This annual average concentration is exceeded at all Hunter monitoring sites. </vt:lpstr>
      <vt:lpstr>Figure: Maximum PM10 concentrations recorded 2012-15 (g/m3)  The highest 24 hour PM10 concentration recorded by the EPA between 2012-15 at Camberwell was 104.8g/m3 - more than double the national standard of 50g/m3.</vt:lpstr>
      <vt:lpstr>Figure: Number of exceedances of national PM10 standard 2012-15  The national standard for PM10 concentrations is 50g/m3, not to be  exceeded more than 5 times per annum. Particle pollution levels exceed  50g/m3  at all Hunter Valley monitoring sites each year.</vt:lpstr>
      <vt:lpstr>PowerPoint Presentation</vt:lpstr>
      <vt:lpstr>PowerPoint Presentation</vt:lpstr>
      <vt:lpstr>PowerPoint Presentation</vt:lpstr>
      <vt:lpstr>PowerPoint Presentation</vt:lpstr>
      <vt:lpstr>PowerPoint Presentation</vt:lpstr>
      <vt:lpstr>PowerPoint Presentation</vt:lpstr>
      <vt:lpstr>Existing air pollution programs are failing</vt:lpstr>
      <vt:lpstr>Summary</vt:lpstr>
    </vt:vector>
  </TitlesOfParts>
  <Company>The Change Agency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Whelan</dc:creator>
  <cp:lastModifiedBy>Aaron Brown</cp:lastModifiedBy>
  <cp:revision>35</cp:revision>
  <dcterms:created xsi:type="dcterms:W3CDTF">2015-09-09T22:02:40Z</dcterms:created>
  <dcterms:modified xsi:type="dcterms:W3CDTF">2016-11-21T05:01:21Z</dcterms:modified>
</cp:coreProperties>
</file>