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59" r:id="rId5"/>
    <p:sldId id="257" r:id="rId6"/>
    <p:sldId id="260" r:id="rId7"/>
    <p:sldId id="261" r:id="rId8"/>
    <p:sldId id="258" r:id="rId9"/>
    <p:sldId id="263" r:id="rId10"/>
    <p:sldId id="262" r:id="rId11"/>
    <p:sldId id="265" r:id="rId12"/>
    <p:sldId id="266" r:id="rId13"/>
    <p:sldId id="267" r:id="rId14"/>
    <p:sldId id="271" r:id="rId15"/>
    <p:sldId id="270"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115" d="100"/>
          <a:sy n="115" d="100"/>
        </p:scale>
        <p:origin x="150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cogorman\AppData\Local\Microsoft\Windows\Temporary%20Internet%20Files\Content.Outlook\R540RDG6\PAC%20Shuttle%20Stallion%20Graph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dirty="0" err="1" smtClean="0">
                <a:latin typeface="+mj-lt"/>
              </a:rPr>
              <a:t>Inglis</a:t>
            </a:r>
            <a:r>
              <a:rPr lang="en-AU" dirty="0" smtClean="0">
                <a:latin typeface="+mj-lt"/>
              </a:rPr>
              <a:t> Easter</a:t>
            </a:r>
            <a:endParaRPr lang="en-AU" dirty="0">
              <a:latin typeface="+mj-lt"/>
            </a:endParaRPr>
          </a:p>
        </c:rich>
      </c:tx>
      <c:layout>
        <c:manualLayout>
          <c:xMode val="edge"/>
          <c:yMode val="edge"/>
          <c:x val="0.41700767957333401"/>
          <c:y val="2.7754591595085931E-2"/>
        </c:manualLayout>
      </c:layout>
      <c:overlay val="0"/>
    </c:title>
    <c:autoTitleDeleted val="0"/>
    <c:plotArea>
      <c:layout/>
      <c:barChart>
        <c:barDir val="col"/>
        <c:grouping val="stacked"/>
        <c:varyColors val="0"/>
        <c:ser>
          <c:idx val="0"/>
          <c:order val="0"/>
          <c:tx>
            <c:strRef>
              <c:f>Sheet6!$B$46</c:f>
              <c:strCache>
                <c:ptCount val="1"/>
                <c:pt idx="0">
                  <c:v>Hunter Valley Conceived Yearlings</c:v>
                </c:pt>
              </c:strCache>
            </c:strRef>
          </c:tx>
          <c:spPr>
            <a:solidFill>
              <a:srgbClr val="00B0F0"/>
            </a:solidFill>
          </c:spPr>
          <c:invertIfNegative val="0"/>
          <c:dLbls>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Sheet6!$A$47:$A$51</c:f>
              <c:numCache>
                <c:formatCode>General</c:formatCode>
                <c:ptCount val="5"/>
                <c:pt idx="0">
                  <c:v>2012</c:v>
                </c:pt>
                <c:pt idx="1">
                  <c:v>2013</c:v>
                </c:pt>
                <c:pt idx="2">
                  <c:v>2014</c:v>
                </c:pt>
                <c:pt idx="3">
                  <c:v>2015</c:v>
                </c:pt>
                <c:pt idx="4">
                  <c:v>2016</c:v>
                </c:pt>
              </c:numCache>
            </c:numRef>
          </c:cat>
          <c:val>
            <c:numRef>
              <c:f>Sheet6!$B$47:$B$51</c:f>
              <c:numCache>
                <c:formatCode>General</c:formatCode>
                <c:ptCount val="5"/>
                <c:pt idx="0">
                  <c:v>93</c:v>
                </c:pt>
                <c:pt idx="1">
                  <c:v>93</c:v>
                </c:pt>
                <c:pt idx="2">
                  <c:v>94</c:v>
                </c:pt>
                <c:pt idx="3">
                  <c:v>99</c:v>
                </c:pt>
                <c:pt idx="4">
                  <c:v>92</c:v>
                </c:pt>
              </c:numCache>
            </c:numRef>
          </c:val>
        </c:ser>
        <c:ser>
          <c:idx val="1"/>
          <c:order val="1"/>
          <c:tx>
            <c:strRef>
              <c:f>Sheet6!$C$46</c:f>
              <c:strCache>
                <c:ptCount val="1"/>
                <c:pt idx="0">
                  <c:v>Yearlings Conceived Elsewhere</c:v>
                </c:pt>
              </c:strCache>
            </c:strRef>
          </c:tx>
          <c:spPr>
            <a:solidFill>
              <a:srgbClr val="002060"/>
            </a:solidFill>
          </c:spPr>
          <c:invertIfNegative val="0"/>
          <c:cat>
            <c:numRef>
              <c:f>Sheet6!$A$47:$A$51</c:f>
              <c:numCache>
                <c:formatCode>General</c:formatCode>
                <c:ptCount val="5"/>
                <c:pt idx="0">
                  <c:v>2012</c:v>
                </c:pt>
                <c:pt idx="1">
                  <c:v>2013</c:v>
                </c:pt>
                <c:pt idx="2">
                  <c:v>2014</c:v>
                </c:pt>
                <c:pt idx="3">
                  <c:v>2015</c:v>
                </c:pt>
                <c:pt idx="4">
                  <c:v>2016</c:v>
                </c:pt>
              </c:numCache>
            </c:numRef>
          </c:cat>
          <c:val>
            <c:numRef>
              <c:f>Sheet6!$C$47:$C$51</c:f>
              <c:numCache>
                <c:formatCode>General</c:formatCode>
                <c:ptCount val="5"/>
                <c:pt idx="0">
                  <c:v>7</c:v>
                </c:pt>
                <c:pt idx="1">
                  <c:v>7</c:v>
                </c:pt>
                <c:pt idx="2">
                  <c:v>6</c:v>
                </c:pt>
                <c:pt idx="3">
                  <c:v>1</c:v>
                </c:pt>
                <c:pt idx="4">
                  <c:v>8</c:v>
                </c:pt>
              </c:numCache>
            </c:numRef>
          </c:val>
        </c:ser>
        <c:dLbls>
          <c:showLegendKey val="0"/>
          <c:showVal val="0"/>
          <c:showCatName val="0"/>
          <c:showSerName val="0"/>
          <c:showPercent val="0"/>
          <c:showBubbleSize val="0"/>
        </c:dLbls>
        <c:gapWidth val="150"/>
        <c:overlap val="100"/>
        <c:axId val="185602872"/>
        <c:axId val="185603264"/>
      </c:barChart>
      <c:catAx>
        <c:axId val="185602872"/>
        <c:scaling>
          <c:orientation val="minMax"/>
        </c:scaling>
        <c:delete val="0"/>
        <c:axPos val="b"/>
        <c:numFmt formatCode="General" sourceLinked="1"/>
        <c:majorTickMark val="out"/>
        <c:minorTickMark val="none"/>
        <c:tickLblPos val="nextTo"/>
        <c:txPr>
          <a:bodyPr rot="-2700000"/>
          <a:lstStyle/>
          <a:p>
            <a:pPr>
              <a:defRPr/>
            </a:pPr>
            <a:endParaRPr lang="en-US"/>
          </a:p>
        </c:txPr>
        <c:crossAx val="185603264"/>
        <c:crosses val="autoZero"/>
        <c:auto val="1"/>
        <c:lblAlgn val="ctr"/>
        <c:lblOffset val="100"/>
        <c:tickLblSkip val="1"/>
        <c:noMultiLvlLbl val="0"/>
      </c:catAx>
      <c:valAx>
        <c:axId val="185603264"/>
        <c:scaling>
          <c:orientation val="minMax"/>
          <c:max val="100"/>
          <c:min val="0"/>
        </c:scaling>
        <c:delete val="0"/>
        <c:axPos val="l"/>
        <c:majorGridlines/>
        <c:title>
          <c:tx>
            <c:rich>
              <a:bodyPr/>
              <a:lstStyle/>
              <a:p>
                <a:pPr>
                  <a:defRPr/>
                </a:pPr>
                <a:r>
                  <a:rPr lang="en-AU">
                    <a:latin typeface="+mj-lt"/>
                  </a:rPr>
                  <a:t>Top 100 Yearlings Sold</a:t>
                </a:r>
              </a:p>
            </c:rich>
          </c:tx>
          <c:layout>
            <c:manualLayout>
              <c:xMode val="edge"/>
              <c:yMode val="edge"/>
              <c:x val="1.9150209455415935E-2"/>
              <c:y val="0.20920312044327793"/>
            </c:manualLayout>
          </c:layout>
          <c:overlay val="0"/>
        </c:title>
        <c:numFmt formatCode="General" sourceLinked="1"/>
        <c:majorTickMark val="out"/>
        <c:minorTickMark val="none"/>
        <c:tickLblPos val="nextTo"/>
        <c:crossAx val="185602872"/>
        <c:crossesAt val="1"/>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dirty="0">
                <a:latin typeface="+mj-lt"/>
              </a:rPr>
              <a:t>Magic </a:t>
            </a:r>
            <a:r>
              <a:rPr lang="en-AU" dirty="0" smtClean="0">
                <a:latin typeface="+mj-lt"/>
              </a:rPr>
              <a:t>Millions January</a:t>
            </a:r>
            <a:endParaRPr lang="en-AU" dirty="0">
              <a:latin typeface="+mj-lt"/>
            </a:endParaRPr>
          </a:p>
        </c:rich>
      </c:tx>
      <c:layout>
        <c:manualLayout>
          <c:xMode val="edge"/>
          <c:yMode val="edge"/>
          <c:x val="0.29348163285623624"/>
          <c:y val="2.7754591595085931E-2"/>
        </c:manualLayout>
      </c:layout>
      <c:overlay val="0"/>
    </c:title>
    <c:autoTitleDeleted val="0"/>
    <c:plotArea>
      <c:layout/>
      <c:barChart>
        <c:barDir val="col"/>
        <c:grouping val="stacked"/>
        <c:varyColors val="0"/>
        <c:ser>
          <c:idx val="0"/>
          <c:order val="0"/>
          <c:tx>
            <c:strRef>
              <c:f>Sheet6!$B$38</c:f>
              <c:strCache>
                <c:ptCount val="1"/>
                <c:pt idx="0">
                  <c:v>Hunter Conceived Yearlings</c:v>
                </c:pt>
              </c:strCache>
            </c:strRef>
          </c:tx>
          <c:spPr>
            <a:solidFill>
              <a:srgbClr val="00B0F0"/>
            </a:solidFill>
          </c:spPr>
          <c:invertIfNegative val="0"/>
          <c:dLbls>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Sheet6!$A$39:$A$43</c:f>
              <c:numCache>
                <c:formatCode>General</c:formatCode>
                <c:ptCount val="5"/>
                <c:pt idx="0">
                  <c:v>2012</c:v>
                </c:pt>
                <c:pt idx="1">
                  <c:v>2013</c:v>
                </c:pt>
                <c:pt idx="2">
                  <c:v>2014</c:v>
                </c:pt>
                <c:pt idx="3">
                  <c:v>2015</c:v>
                </c:pt>
                <c:pt idx="4">
                  <c:v>2016</c:v>
                </c:pt>
              </c:numCache>
            </c:numRef>
          </c:cat>
          <c:val>
            <c:numRef>
              <c:f>Sheet6!$B$39:$B$43</c:f>
              <c:numCache>
                <c:formatCode>General</c:formatCode>
                <c:ptCount val="5"/>
                <c:pt idx="0">
                  <c:v>91</c:v>
                </c:pt>
                <c:pt idx="1">
                  <c:v>95</c:v>
                </c:pt>
                <c:pt idx="2">
                  <c:v>96</c:v>
                </c:pt>
                <c:pt idx="3">
                  <c:v>100</c:v>
                </c:pt>
                <c:pt idx="4">
                  <c:v>93</c:v>
                </c:pt>
              </c:numCache>
            </c:numRef>
          </c:val>
        </c:ser>
        <c:ser>
          <c:idx val="1"/>
          <c:order val="1"/>
          <c:tx>
            <c:strRef>
              <c:f>Sheet6!$C$38</c:f>
              <c:strCache>
                <c:ptCount val="1"/>
                <c:pt idx="0">
                  <c:v>Yearlings Conceived Elsewhere</c:v>
                </c:pt>
              </c:strCache>
            </c:strRef>
          </c:tx>
          <c:spPr>
            <a:solidFill>
              <a:srgbClr val="002060"/>
            </a:solidFill>
          </c:spPr>
          <c:invertIfNegative val="0"/>
          <c:cat>
            <c:numRef>
              <c:f>Sheet6!$A$39:$A$43</c:f>
              <c:numCache>
                <c:formatCode>General</c:formatCode>
                <c:ptCount val="5"/>
                <c:pt idx="0">
                  <c:v>2012</c:v>
                </c:pt>
                <c:pt idx="1">
                  <c:v>2013</c:v>
                </c:pt>
                <c:pt idx="2">
                  <c:v>2014</c:v>
                </c:pt>
                <c:pt idx="3">
                  <c:v>2015</c:v>
                </c:pt>
                <c:pt idx="4">
                  <c:v>2016</c:v>
                </c:pt>
              </c:numCache>
            </c:numRef>
          </c:cat>
          <c:val>
            <c:numRef>
              <c:f>Sheet6!$C$39:$C$43</c:f>
              <c:numCache>
                <c:formatCode>General</c:formatCode>
                <c:ptCount val="5"/>
                <c:pt idx="0">
                  <c:v>9</c:v>
                </c:pt>
                <c:pt idx="1">
                  <c:v>5</c:v>
                </c:pt>
                <c:pt idx="2">
                  <c:v>4</c:v>
                </c:pt>
                <c:pt idx="3">
                  <c:v>0</c:v>
                </c:pt>
                <c:pt idx="4">
                  <c:v>7</c:v>
                </c:pt>
              </c:numCache>
            </c:numRef>
          </c:val>
        </c:ser>
        <c:dLbls>
          <c:showLegendKey val="0"/>
          <c:showVal val="0"/>
          <c:showCatName val="0"/>
          <c:showSerName val="0"/>
          <c:showPercent val="0"/>
          <c:showBubbleSize val="0"/>
        </c:dLbls>
        <c:gapWidth val="150"/>
        <c:overlap val="100"/>
        <c:axId val="185604048"/>
        <c:axId val="185604440"/>
      </c:barChart>
      <c:catAx>
        <c:axId val="185604048"/>
        <c:scaling>
          <c:orientation val="minMax"/>
        </c:scaling>
        <c:delete val="0"/>
        <c:axPos val="b"/>
        <c:numFmt formatCode="General" sourceLinked="1"/>
        <c:majorTickMark val="out"/>
        <c:minorTickMark val="none"/>
        <c:tickLblPos val="nextTo"/>
        <c:txPr>
          <a:bodyPr rot="-2700000"/>
          <a:lstStyle/>
          <a:p>
            <a:pPr>
              <a:defRPr/>
            </a:pPr>
            <a:endParaRPr lang="en-US"/>
          </a:p>
        </c:txPr>
        <c:crossAx val="185604440"/>
        <c:crosses val="autoZero"/>
        <c:auto val="1"/>
        <c:lblAlgn val="ctr"/>
        <c:lblOffset val="100"/>
        <c:tickLblSkip val="1"/>
        <c:noMultiLvlLbl val="0"/>
      </c:catAx>
      <c:valAx>
        <c:axId val="185604440"/>
        <c:scaling>
          <c:orientation val="minMax"/>
          <c:max val="100"/>
          <c:min val="0"/>
        </c:scaling>
        <c:delete val="0"/>
        <c:axPos val="l"/>
        <c:majorGridlines/>
        <c:title>
          <c:tx>
            <c:rich>
              <a:bodyPr/>
              <a:lstStyle/>
              <a:p>
                <a:pPr>
                  <a:defRPr/>
                </a:pPr>
                <a:r>
                  <a:rPr lang="en-AU">
                    <a:latin typeface="+mj-lt"/>
                  </a:rPr>
                  <a:t>Top 100 Yearlings Sold</a:t>
                </a:r>
              </a:p>
            </c:rich>
          </c:tx>
          <c:layout>
            <c:manualLayout>
              <c:xMode val="edge"/>
              <c:yMode val="edge"/>
              <c:x val="1.9150209455415935E-2"/>
              <c:y val="0.20920312044327793"/>
            </c:manualLayout>
          </c:layout>
          <c:overlay val="0"/>
        </c:title>
        <c:numFmt formatCode="General" sourceLinked="1"/>
        <c:majorTickMark val="out"/>
        <c:minorTickMark val="none"/>
        <c:tickLblPos val="nextTo"/>
        <c:crossAx val="185604048"/>
        <c:crossesAt val="1"/>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B0F0"/>
            </a:solidFill>
          </c:spPr>
          <c:dPt>
            <c:idx val="1"/>
            <c:bubble3D val="0"/>
            <c:spPr>
              <a:solidFill>
                <a:srgbClr val="002060"/>
              </a:solidFill>
            </c:spPr>
          </c:dPt>
          <c:cat>
            <c:strRef>
              <c:f>Sheet3!$A$1:$A$2</c:f>
              <c:strCache>
                <c:ptCount val="2"/>
                <c:pt idx="0">
                  <c:v>Hunter Valley </c:v>
                </c:pt>
                <c:pt idx="1">
                  <c:v>Other </c:v>
                </c:pt>
              </c:strCache>
            </c:strRef>
          </c:cat>
          <c:val>
            <c:numRef>
              <c:f>Sheet3!$B$1:$B$2</c:f>
              <c:numCache>
                <c:formatCode>0.00%</c:formatCode>
                <c:ptCount val="2"/>
                <c:pt idx="0">
                  <c:v>0.87500000000000011</c:v>
                </c:pt>
                <c:pt idx="1">
                  <c:v>0.125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4857810514278893"/>
          <c:y val="0.37742056438173543"/>
          <c:w val="0.37453155611436134"/>
          <c:h val="0.21826261300670749"/>
        </c:manualLayout>
      </c:layout>
      <c:overlay val="0"/>
      <c:txPr>
        <a:bodyPr/>
        <a:lstStyle/>
        <a:p>
          <a:pPr>
            <a:defRPr sz="2000">
              <a:latin typeface="Cambria" pitchFamily="18" charset="0"/>
            </a:defRPr>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tx>
            <c:strRef>
              <c:f>Sheet4!$A$1</c:f>
              <c:strCache>
                <c:ptCount val="1"/>
                <c:pt idx="0">
                  <c:v>Hunter Valley </c:v>
                </c:pt>
              </c:strCache>
            </c:strRef>
          </c:tx>
          <c:dPt>
            <c:idx val="0"/>
            <c:bubble3D val="0"/>
            <c:spPr>
              <a:solidFill>
                <a:srgbClr val="00B0F0"/>
              </a:solidFill>
            </c:spPr>
          </c:dPt>
          <c:val>
            <c:numRef>
              <c:f>Sheet4!$B$1</c:f>
              <c:numCache>
                <c:formatCode>0%</c:formatCode>
                <c:ptCount val="1"/>
                <c:pt idx="0">
                  <c:v>1</c:v>
                </c:pt>
              </c:numCache>
            </c:numRef>
          </c:val>
        </c:ser>
        <c:ser>
          <c:idx val="0"/>
          <c:order val="0"/>
          <c:spPr>
            <a:solidFill>
              <a:srgbClr val="00B0F0"/>
            </a:solidFill>
          </c:spPr>
          <c:dPt>
            <c:idx val="1"/>
            <c:bubble3D val="0"/>
            <c:spPr>
              <a:solidFill>
                <a:srgbClr val="002060"/>
              </a:solidFill>
            </c:spPr>
          </c:dPt>
          <c:cat>
            <c:strRef>
              <c:f>Sheet3!$A$1:$A$2</c:f>
              <c:strCache>
                <c:ptCount val="2"/>
                <c:pt idx="0">
                  <c:v>Hunter Valley </c:v>
                </c:pt>
                <c:pt idx="1">
                  <c:v>Other </c:v>
                </c:pt>
              </c:strCache>
            </c:strRef>
          </c:cat>
          <c:val>
            <c:numRef>
              <c:f>Sheet3!$B$1:$B$2</c:f>
              <c:numCache>
                <c:formatCode>0.00%</c:formatCode>
                <c:ptCount val="2"/>
                <c:pt idx="0">
                  <c:v>0.87500000000000011</c:v>
                </c:pt>
                <c:pt idx="1">
                  <c:v>0.125</c:v>
                </c:pt>
              </c:numCache>
            </c:numRef>
          </c:val>
        </c:ser>
        <c:dLbls>
          <c:showLegendKey val="0"/>
          <c:showVal val="0"/>
          <c:showCatName val="0"/>
          <c:showSerName val="0"/>
          <c:showPercent val="0"/>
          <c:showBubbleSize val="0"/>
          <c:showLeaderLines val="1"/>
        </c:dLbls>
        <c:firstSliceAng val="0"/>
      </c:pieChart>
    </c:plotArea>
    <c:legend>
      <c:legendPos val="r"/>
      <c:legendEntry>
        <c:idx val="1"/>
        <c:delete val="1"/>
      </c:legendEntry>
      <c:layout>
        <c:manualLayout>
          <c:xMode val="edge"/>
          <c:yMode val="edge"/>
          <c:x val="0.54907232529718919"/>
          <c:y val="0.36839905214191576"/>
          <c:w val="0.35087226596675486"/>
          <c:h val="0.21826261300670749"/>
        </c:manualLayout>
      </c:layout>
      <c:overlay val="0"/>
      <c:txPr>
        <a:bodyPr/>
        <a:lstStyle/>
        <a:p>
          <a:pPr>
            <a:defRPr sz="1600">
              <a:latin typeface="Cambria" pitchFamily="18" charset="0"/>
            </a:defRPr>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B0F0"/>
            </a:solidFill>
          </c:spPr>
          <c:dPt>
            <c:idx val="1"/>
            <c:bubble3D val="0"/>
            <c:spPr>
              <a:solidFill>
                <a:srgbClr val="002060"/>
              </a:solidFill>
            </c:spPr>
          </c:dPt>
          <c:cat>
            <c:strRef>
              <c:f>Sheet5!$A$1:$A$2</c:f>
              <c:strCache>
                <c:ptCount val="2"/>
                <c:pt idx="0">
                  <c:v>Hunter Valley </c:v>
                </c:pt>
                <c:pt idx="1">
                  <c:v>Other</c:v>
                </c:pt>
              </c:strCache>
            </c:strRef>
          </c:cat>
          <c:val>
            <c:numRef>
              <c:f>Sheet5!$B$1:$B$2</c:f>
              <c:numCache>
                <c:formatCode>0.00%</c:formatCode>
                <c:ptCount val="2"/>
                <c:pt idx="0">
                  <c:v>0.76000000000000012</c:v>
                </c:pt>
                <c:pt idx="1">
                  <c:v>0.24000000000000002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7395057197651989"/>
          <c:y val="0.39918039409762562"/>
          <c:w val="0.35915241997593494"/>
          <c:h val="0.2493722919675592"/>
        </c:manualLayout>
      </c:layout>
      <c:overlay val="0"/>
      <c:txPr>
        <a:bodyPr/>
        <a:lstStyle/>
        <a:p>
          <a:pPr>
            <a:defRPr sz="1600">
              <a:latin typeface="Cambria" pitchFamily="18" charset="0"/>
            </a:defRPr>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916783257604161E-2"/>
          <c:y val="3.832808259399749E-2"/>
          <c:w val="0.46775165762507526"/>
          <c:h val="0.89814814814814825"/>
        </c:manualLayout>
      </c:layout>
      <c:pieChart>
        <c:varyColors val="1"/>
        <c:ser>
          <c:idx val="0"/>
          <c:order val="0"/>
          <c:dPt>
            <c:idx val="0"/>
            <c:bubble3D val="0"/>
            <c:spPr>
              <a:solidFill>
                <a:srgbClr val="00B0F0"/>
              </a:solidFill>
            </c:spPr>
          </c:dPt>
          <c:dPt>
            <c:idx val="1"/>
            <c:bubble3D val="0"/>
            <c:spPr>
              <a:solidFill>
                <a:srgbClr val="002060"/>
              </a:solidFill>
            </c:spPr>
          </c:dPt>
          <c:dPt>
            <c:idx val="2"/>
            <c:bubble3D val="0"/>
            <c:spPr>
              <a:solidFill>
                <a:srgbClr val="FF0000"/>
              </a:solidFill>
            </c:spPr>
          </c:dPt>
          <c:dPt>
            <c:idx val="3"/>
            <c:bubble3D val="0"/>
            <c:spPr>
              <a:solidFill>
                <a:schemeClr val="bg1">
                  <a:lumMod val="75000"/>
                </a:schemeClr>
              </a:solidFill>
            </c:spPr>
          </c:dPt>
          <c:cat>
            <c:strRef>
              <c:f>Sheet1!$A$1:$A$6</c:f>
              <c:strCache>
                <c:ptCount val="2"/>
                <c:pt idx="0">
                  <c:v>Hunter Valley Based</c:v>
                </c:pt>
                <c:pt idx="1">
                  <c:v>Other</c:v>
                </c:pt>
              </c:strCache>
            </c:strRef>
          </c:cat>
          <c:val>
            <c:numRef>
              <c:f>Sheet1!$B$1:$B$6</c:f>
              <c:numCache>
                <c:formatCode>0.00%</c:formatCode>
                <c:ptCount val="6"/>
                <c:pt idx="0">
                  <c:v>0.78</c:v>
                </c:pt>
                <c:pt idx="1">
                  <c:v>0.22</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600">
                <a:latin typeface="Cambria" pitchFamily="18" charset="0"/>
              </a:defRPr>
            </a:pPr>
            <a:endParaRPr lang="en-US"/>
          </a:p>
        </c:txPr>
      </c:legendEntry>
      <c:legendEntry>
        <c:idx val="1"/>
        <c:txPr>
          <a:bodyPr/>
          <a:lstStyle/>
          <a:p>
            <a:pPr>
              <a:defRPr sz="1600">
                <a:latin typeface="Cambria" pitchFamily="18" charset="0"/>
              </a:defRPr>
            </a:pPr>
            <a:endParaRPr lang="en-US"/>
          </a:p>
        </c:txPr>
      </c:legendEntry>
      <c:legendEntry>
        <c:idx val="2"/>
        <c:delete val="1"/>
      </c:legendEntry>
      <c:legendEntry>
        <c:idx val="3"/>
        <c:delete val="1"/>
      </c:legendEntry>
      <c:legendEntry>
        <c:idx val="4"/>
        <c:delete val="1"/>
      </c:legendEntry>
      <c:legendEntry>
        <c:idx val="5"/>
        <c:delete val="1"/>
      </c:legendEntry>
      <c:layout>
        <c:manualLayout>
          <c:xMode val="edge"/>
          <c:yMode val="edge"/>
          <c:x val="0.50207305336832908"/>
          <c:y val="0.30025599007517684"/>
          <c:w val="0.46401602143708742"/>
          <c:h val="0.30090221456875166"/>
        </c:manualLayout>
      </c:layout>
      <c:overlay val="0"/>
      <c:txPr>
        <a:bodyPr/>
        <a:lstStyle/>
        <a:p>
          <a:pPr>
            <a:defRPr sz="1600">
              <a:latin typeface="Cambria" pitchFamily="18" charset="0"/>
            </a:defRPr>
          </a:pPr>
          <a:endParaRPr lang="en-US"/>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402742949196119E-2"/>
          <c:y val="0.16250409113702086"/>
          <c:w val="0.44597693076714101"/>
          <c:h val="0.89814814814814814"/>
        </c:manualLayout>
      </c:layout>
      <c:pieChart>
        <c:varyColors val="1"/>
        <c:ser>
          <c:idx val="0"/>
          <c:order val="0"/>
          <c:dPt>
            <c:idx val="0"/>
            <c:bubble3D val="0"/>
            <c:spPr>
              <a:solidFill>
                <a:srgbClr val="00B0F0"/>
              </a:solidFill>
            </c:spPr>
          </c:dPt>
          <c:dPt>
            <c:idx val="1"/>
            <c:bubble3D val="0"/>
            <c:spPr>
              <a:solidFill>
                <a:srgbClr val="002060"/>
              </a:solidFill>
            </c:spPr>
          </c:dPt>
          <c:cat>
            <c:strRef>
              <c:f>Sheet2!$A$1:$A$2</c:f>
              <c:strCache>
                <c:ptCount val="2"/>
                <c:pt idx="0">
                  <c:v>Hunter Valley Based</c:v>
                </c:pt>
                <c:pt idx="1">
                  <c:v>Other</c:v>
                </c:pt>
              </c:strCache>
            </c:strRef>
          </c:cat>
          <c:val>
            <c:numRef>
              <c:f>Sheet2!$B$1:$B$2</c:f>
              <c:numCache>
                <c:formatCode>0%</c:formatCode>
                <c:ptCount val="2"/>
                <c:pt idx="0">
                  <c:v>0.91</c:v>
                </c:pt>
                <c:pt idx="1">
                  <c:v>9.0000000000000011E-2</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600">
                <a:latin typeface="Cambria" pitchFamily="18" charset="0"/>
              </a:defRPr>
            </a:pPr>
            <a:endParaRPr lang="en-US"/>
          </a:p>
        </c:txPr>
      </c:legendEntry>
      <c:legendEntry>
        <c:idx val="1"/>
        <c:txPr>
          <a:bodyPr/>
          <a:lstStyle/>
          <a:p>
            <a:pPr>
              <a:defRPr sz="1600">
                <a:latin typeface="Cambria" pitchFamily="18" charset="0"/>
              </a:defRPr>
            </a:pPr>
            <a:endParaRPr lang="en-US"/>
          </a:p>
        </c:txPr>
      </c:legendEntry>
      <c:layout>
        <c:manualLayout>
          <c:xMode val="edge"/>
          <c:yMode val="edge"/>
          <c:x val="0.43111876643336261"/>
          <c:y val="0.32571493557772874"/>
          <c:w val="0.51830325980551428"/>
          <c:h val="0.23091570072461087"/>
        </c:manualLayout>
      </c:layout>
      <c:overlay val="0"/>
      <c:txPr>
        <a:bodyPr/>
        <a:lstStyle/>
        <a:p>
          <a:pPr>
            <a:defRPr sz="1600">
              <a:latin typeface="Cambria" pitchFamily="18" charset="0"/>
            </a:defRPr>
          </a:pPr>
          <a:endParaRPr lang="en-US"/>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0264082374318603"/>
          <c:y val="0.14953528512485012"/>
          <c:w val="0.79275738837729959"/>
          <c:h val="0.73907125141467589"/>
        </c:manualLayout>
      </c:layout>
      <c:lineChart>
        <c:grouping val="standard"/>
        <c:varyColors val="0"/>
        <c:ser>
          <c:idx val="1"/>
          <c:order val="1"/>
          <c:tx>
            <c:strRef>
              <c:f>Sheet1!$B$31</c:f>
              <c:strCache>
                <c:ptCount val="1"/>
                <c:pt idx="0">
                  <c:v>Mares Covered</c:v>
                </c:pt>
              </c:strCache>
            </c:strRef>
          </c:tx>
          <c:spPr>
            <a:ln>
              <a:solidFill>
                <a:srgbClr val="002060"/>
              </a:solidFill>
            </a:ln>
          </c:spPr>
          <c:marker>
            <c:spPr>
              <a:solidFill>
                <a:srgbClr val="002060"/>
              </a:solidFill>
              <a:ln>
                <a:noFill/>
              </a:ln>
            </c:spPr>
          </c:marker>
          <c:cat>
            <c:numRef>
              <c:f>Sheet1!$A$32:$A$43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Sheet1!$B$32:$B$43</c:f>
              <c:numCache>
                <c:formatCode>#,##0</c:formatCode>
                <c:ptCount val="12"/>
                <c:pt idx="0">
                  <c:v>5667</c:v>
                </c:pt>
                <c:pt idx="1">
                  <c:v>4690</c:v>
                </c:pt>
                <c:pt idx="2">
                  <c:v>4955</c:v>
                </c:pt>
                <c:pt idx="3">
                  <c:v>2437</c:v>
                </c:pt>
                <c:pt idx="4">
                  <c:v>4285</c:v>
                </c:pt>
                <c:pt idx="5">
                  <c:v>3743</c:v>
                </c:pt>
                <c:pt idx="6">
                  <c:v>3544</c:v>
                </c:pt>
                <c:pt idx="7">
                  <c:v>3599</c:v>
                </c:pt>
                <c:pt idx="8">
                  <c:v>3150</c:v>
                </c:pt>
                <c:pt idx="9">
                  <c:v>3276</c:v>
                </c:pt>
                <c:pt idx="10">
                  <c:v>3066</c:v>
                </c:pt>
                <c:pt idx="11">
                  <c:v>2304</c:v>
                </c:pt>
              </c:numCache>
            </c:numRef>
          </c:val>
          <c:smooth val="0"/>
        </c:ser>
        <c:dLbls>
          <c:showLegendKey val="0"/>
          <c:showVal val="0"/>
          <c:showCatName val="0"/>
          <c:showSerName val="0"/>
          <c:showPercent val="0"/>
          <c:showBubbleSize val="0"/>
        </c:dLbls>
        <c:marker val="1"/>
        <c:smooth val="0"/>
        <c:axId val="186221448"/>
        <c:axId val="186221840"/>
      </c:lineChart>
      <c:lineChart>
        <c:grouping val="standard"/>
        <c:varyColors val="0"/>
        <c:ser>
          <c:idx val="0"/>
          <c:order val="0"/>
          <c:tx>
            <c:strRef>
              <c:f>Sheet1!$B$1</c:f>
              <c:strCache>
                <c:ptCount val="1"/>
                <c:pt idx="0">
                  <c:v>OS Bred</c:v>
                </c:pt>
              </c:strCache>
            </c:strRef>
          </c:tx>
          <c:spPr>
            <a:ln>
              <a:solidFill>
                <a:srgbClr val="00B0F0"/>
              </a:solidFill>
            </a:ln>
          </c:spPr>
          <c:marker>
            <c:spPr>
              <a:solidFill>
                <a:srgbClr val="00B0F0"/>
              </a:solidFill>
            </c:spPr>
          </c:marker>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Sheet1!$B$2:$B$13</c:f>
              <c:numCache>
                <c:formatCode>General</c:formatCode>
                <c:ptCount val="12"/>
                <c:pt idx="0">
                  <c:v>61</c:v>
                </c:pt>
                <c:pt idx="1">
                  <c:v>55</c:v>
                </c:pt>
                <c:pt idx="2">
                  <c:v>57</c:v>
                </c:pt>
                <c:pt idx="3">
                  <c:v>26</c:v>
                </c:pt>
                <c:pt idx="4">
                  <c:v>40</c:v>
                </c:pt>
                <c:pt idx="5">
                  <c:v>43</c:v>
                </c:pt>
                <c:pt idx="6">
                  <c:v>38</c:v>
                </c:pt>
                <c:pt idx="7">
                  <c:v>35</c:v>
                </c:pt>
                <c:pt idx="8">
                  <c:v>34</c:v>
                </c:pt>
                <c:pt idx="9">
                  <c:v>33</c:v>
                </c:pt>
                <c:pt idx="10">
                  <c:v>29</c:v>
                </c:pt>
                <c:pt idx="11">
                  <c:v>22</c:v>
                </c:pt>
              </c:numCache>
            </c:numRef>
          </c:val>
          <c:smooth val="0"/>
        </c:ser>
        <c:dLbls>
          <c:showLegendKey val="0"/>
          <c:showVal val="0"/>
          <c:showCatName val="0"/>
          <c:showSerName val="0"/>
          <c:showPercent val="0"/>
          <c:showBubbleSize val="0"/>
        </c:dLbls>
        <c:marker val="1"/>
        <c:smooth val="0"/>
        <c:axId val="186222624"/>
        <c:axId val="186222232"/>
      </c:lineChart>
      <c:catAx>
        <c:axId val="186221448"/>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186221840"/>
        <c:crosses val="autoZero"/>
        <c:auto val="1"/>
        <c:lblAlgn val="ctr"/>
        <c:lblOffset val="100"/>
        <c:noMultiLvlLbl val="0"/>
      </c:catAx>
      <c:valAx>
        <c:axId val="186221840"/>
        <c:scaling>
          <c:orientation val="minMax"/>
        </c:scaling>
        <c:delete val="0"/>
        <c:axPos val="l"/>
        <c:majorGridlines/>
        <c:title>
          <c:tx>
            <c:rich>
              <a:bodyPr rot="-5400000" vert="horz"/>
              <a:lstStyle/>
              <a:p>
                <a:pPr>
                  <a:defRPr sz="1200">
                    <a:solidFill>
                      <a:srgbClr val="002060"/>
                    </a:solidFill>
                    <a:latin typeface="Cambria" pitchFamily="18" charset="0"/>
                  </a:defRPr>
                </a:pPr>
                <a:r>
                  <a:rPr lang="en-AU" sz="1200">
                    <a:solidFill>
                      <a:srgbClr val="002060"/>
                    </a:solidFill>
                    <a:latin typeface="Cambria" pitchFamily="18" charset="0"/>
                  </a:rPr>
                  <a:t>Number</a:t>
                </a:r>
                <a:r>
                  <a:rPr lang="en-AU" sz="1200" baseline="0">
                    <a:solidFill>
                      <a:srgbClr val="002060"/>
                    </a:solidFill>
                    <a:latin typeface="Cambria" pitchFamily="18" charset="0"/>
                  </a:rPr>
                  <a:t> of Mares Covered by Shuttle Stallions</a:t>
                </a:r>
                <a:endParaRPr lang="en-AU" sz="1200">
                  <a:solidFill>
                    <a:srgbClr val="002060"/>
                  </a:solidFill>
                  <a:latin typeface="Cambria" pitchFamily="18" charset="0"/>
                </a:endParaRPr>
              </a:p>
            </c:rich>
          </c:tx>
          <c:layout>
            <c:manualLayout>
              <c:xMode val="edge"/>
              <c:yMode val="edge"/>
              <c:x val="1.5527844087362392E-2"/>
              <c:y val="0.13671877654124145"/>
            </c:manualLayout>
          </c:layout>
          <c:overlay val="0"/>
        </c:title>
        <c:numFmt formatCode="#,##0" sourceLinked="1"/>
        <c:majorTickMark val="out"/>
        <c:minorTickMark val="none"/>
        <c:tickLblPos val="nextTo"/>
        <c:crossAx val="186221448"/>
        <c:crosses val="autoZero"/>
        <c:crossBetween val="between"/>
      </c:valAx>
      <c:valAx>
        <c:axId val="186222232"/>
        <c:scaling>
          <c:orientation val="minMax"/>
        </c:scaling>
        <c:delete val="0"/>
        <c:axPos val="r"/>
        <c:title>
          <c:tx>
            <c:rich>
              <a:bodyPr rot="5400000" vert="horz"/>
              <a:lstStyle/>
              <a:p>
                <a:pPr>
                  <a:defRPr sz="1200">
                    <a:latin typeface="Cambria" pitchFamily="18" charset="0"/>
                  </a:defRPr>
                </a:pPr>
                <a:r>
                  <a:rPr lang="en-AU" sz="1200">
                    <a:solidFill>
                      <a:srgbClr val="00B0F0"/>
                    </a:solidFill>
                    <a:latin typeface="Cambria" pitchFamily="18" charset="0"/>
                  </a:rPr>
                  <a:t>Number of Shuttle Stallions Visiting</a:t>
                </a:r>
                <a:r>
                  <a:rPr lang="en-AU" sz="1200" baseline="0">
                    <a:solidFill>
                      <a:srgbClr val="00B0F0"/>
                    </a:solidFill>
                    <a:latin typeface="Cambria" pitchFamily="18" charset="0"/>
                  </a:rPr>
                  <a:t> Australia</a:t>
                </a:r>
                <a:endParaRPr lang="en-AU" sz="1200">
                  <a:solidFill>
                    <a:srgbClr val="00B0F0"/>
                  </a:solidFill>
                  <a:latin typeface="Cambria" pitchFamily="18" charset="0"/>
                </a:endParaRPr>
              </a:p>
            </c:rich>
          </c:tx>
          <c:layout>
            <c:manualLayout>
              <c:xMode val="edge"/>
              <c:yMode val="edge"/>
              <c:x val="0.94052006508236208"/>
              <c:y val="0.14646129567833263"/>
            </c:manualLayout>
          </c:layout>
          <c:overlay val="0"/>
        </c:title>
        <c:numFmt formatCode="General" sourceLinked="1"/>
        <c:majorTickMark val="out"/>
        <c:minorTickMark val="none"/>
        <c:tickLblPos val="nextTo"/>
        <c:crossAx val="186222624"/>
        <c:crosses val="max"/>
        <c:crossBetween val="between"/>
      </c:valAx>
      <c:catAx>
        <c:axId val="186222624"/>
        <c:scaling>
          <c:orientation val="minMax"/>
        </c:scaling>
        <c:delete val="1"/>
        <c:axPos val="b"/>
        <c:numFmt formatCode="General" sourceLinked="1"/>
        <c:majorTickMark val="out"/>
        <c:minorTickMark val="none"/>
        <c:tickLblPos val="none"/>
        <c:crossAx val="186222232"/>
        <c:crosses val="autoZero"/>
        <c:auto val="1"/>
        <c:lblAlgn val="ctr"/>
        <c:lblOffset val="100"/>
        <c:noMultiLvlLbl val="0"/>
      </c:cat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0.21667</cdr:x>
      <cdr:y>0.54861</cdr:y>
    </cdr:from>
    <cdr:to>
      <cdr:x>0.44167</cdr:x>
      <cdr:y>0.78819</cdr:y>
    </cdr:to>
    <cdr:sp macro="" textlink="">
      <cdr:nvSpPr>
        <cdr:cNvPr id="2" name="TextBox 1"/>
        <cdr:cNvSpPr txBox="1"/>
      </cdr:nvSpPr>
      <cdr:spPr>
        <a:xfrm xmlns:a="http://schemas.openxmlformats.org/drawingml/2006/main">
          <a:off x="990600" y="1504950"/>
          <a:ext cx="1028700" cy="657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a:p>
      </cdr:txBody>
    </cdr:sp>
  </cdr:relSizeAnchor>
  <cdr:relSizeAnchor xmlns:cdr="http://schemas.openxmlformats.org/drawingml/2006/chartDrawing">
    <cdr:from>
      <cdr:x>0.26829</cdr:x>
      <cdr:y>0.55</cdr:y>
    </cdr:from>
    <cdr:to>
      <cdr:x>0.52871</cdr:x>
      <cdr:y>0.70972</cdr:y>
    </cdr:to>
    <cdr:sp macro="" textlink="">
      <cdr:nvSpPr>
        <cdr:cNvPr id="3" name="TextBox 2"/>
        <cdr:cNvSpPr txBox="1"/>
      </cdr:nvSpPr>
      <cdr:spPr>
        <a:xfrm xmlns:a="http://schemas.openxmlformats.org/drawingml/2006/main">
          <a:off x="1584176" y="1584176"/>
          <a:ext cx="1537691" cy="460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2400" b="1" dirty="0">
              <a:solidFill>
                <a:schemeClr val="bg1"/>
              </a:solidFill>
              <a:latin typeface="Cambria" pitchFamily="18" charset="0"/>
            </a:rPr>
            <a:t>87.5%</a:t>
          </a:r>
        </a:p>
      </cdr:txBody>
    </cdr:sp>
  </cdr:relSizeAnchor>
  <cdr:relSizeAnchor xmlns:cdr="http://schemas.openxmlformats.org/drawingml/2006/chartDrawing">
    <cdr:from>
      <cdr:x>0.20732</cdr:x>
      <cdr:y>0.15</cdr:y>
    </cdr:from>
    <cdr:to>
      <cdr:x>0.37607</cdr:x>
      <cdr:y>0.24723</cdr:y>
    </cdr:to>
    <cdr:sp macro="" textlink="">
      <cdr:nvSpPr>
        <cdr:cNvPr id="4" name="TextBox 3"/>
        <cdr:cNvSpPr txBox="1"/>
      </cdr:nvSpPr>
      <cdr:spPr>
        <a:xfrm xmlns:a="http://schemas.openxmlformats.org/drawingml/2006/main">
          <a:off x="1224136" y="432048"/>
          <a:ext cx="996411" cy="2800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b="1" dirty="0">
              <a:solidFill>
                <a:schemeClr val="bg1"/>
              </a:solidFill>
              <a:latin typeface="Cambria" pitchFamily="18" charset="0"/>
            </a:rPr>
            <a:t>12.5%</a:t>
          </a:r>
        </a:p>
      </cdr:txBody>
    </cdr:sp>
  </cdr:relSizeAnchor>
</c:userShapes>
</file>

<file path=ppt/drawings/drawing2.xml><?xml version="1.0" encoding="utf-8"?>
<c:userShapes xmlns:c="http://schemas.openxmlformats.org/drawingml/2006/chart">
  <cdr:relSizeAnchor xmlns:cdr="http://schemas.openxmlformats.org/drawingml/2006/chartDrawing">
    <cdr:from>
      <cdr:x>0.15</cdr:x>
      <cdr:y>0.33333</cdr:y>
    </cdr:from>
    <cdr:to>
      <cdr:x>0.54134</cdr:x>
      <cdr:y>0.71264</cdr:y>
    </cdr:to>
    <cdr:sp macro="" textlink="">
      <cdr:nvSpPr>
        <cdr:cNvPr id="2" name="TextBox 1"/>
        <cdr:cNvSpPr txBox="1"/>
      </cdr:nvSpPr>
      <cdr:spPr>
        <a:xfrm xmlns:a="http://schemas.openxmlformats.org/drawingml/2006/main">
          <a:off x="648072" y="720080"/>
          <a:ext cx="1690767" cy="8194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4000" b="1" dirty="0">
              <a:solidFill>
                <a:schemeClr val="bg1"/>
              </a:solidFill>
              <a:latin typeface="Cambria" pitchFamily="18" charset="0"/>
            </a:rPr>
            <a:t>100%</a:t>
          </a:r>
        </a:p>
      </cdr:txBody>
    </cdr:sp>
  </cdr:relSizeAnchor>
  <cdr:relSizeAnchor xmlns:cdr="http://schemas.openxmlformats.org/drawingml/2006/chartDrawing">
    <cdr:from>
      <cdr:x>0.21667</cdr:x>
      <cdr:y>0.54861</cdr:y>
    </cdr:from>
    <cdr:to>
      <cdr:x>0.44167</cdr:x>
      <cdr:y>0.78819</cdr:y>
    </cdr:to>
    <cdr:sp macro="" textlink="">
      <cdr:nvSpPr>
        <cdr:cNvPr id="3" name="TextBox 1"/>
        <cdr:cNvSpPr txBox="1"/>
      </cdr:nvSpPr>
      <cdr:spPr>
        <a:xfrm xmlns:a="http://schemas.openxmlformats.org/drawingml/2006/main">
          <a:off x="990600" y="1504950"/>
          <a:ext cx="1028700" cy="657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a:p>
      </cdr:txBody>
    </cdr:sp>
  </cdr:relSizeAnchor>
</c:userShapes>
</file>

<file path=ppt/drawings/drawing3.xml><?xml version="1.0" encoding="utf-8"?>
<c:userShapes xmlns:c="http://schemas.openxmlformats.org/drawingml/2006/chart">
  <cdr:relSizeAnchor xmlns:cdr="http://schemas.openxmlformats.org/drawingml/2006/chartDrawing">
    <cdr:from>
      <cdr:x>0.27869</cdr:x>
      <cdr:y>0.51515</cdr:y>
    </cdr:from>
    <cdr:to>
      <cdr:x>0.57952</cdr:x>
      <cdr:y>0.78945</cdr:y>
    </cdr:to>
    <cdr:sp macro="" textlink="">
      <cdr:nvSpPr>
        <cdr:cNvPr id="2" name="TextBox 1"/>
        <cdr:cNvSpPr txBox="1"/>
      </cdr:nvSpPr>
      <cdr:spPr>
        <a:xfrm xmlns:a="http://schemas.openxmlformats.org/drawingml/2006/main">
          <a:off x="1224136" y="1224136"/>
          <a:ext cx="1321392" cy="6518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3200" b="1" dirty="0">
              <a:solidFill>
                <a:schemeClr val="bg1"/>
              </a:solidFill>
              <a:latin typeface="Cambria" pitchFamily="18" charset="0"/>
            </a:rPr>
            <a:t>76%</a:t>
          </a:r>
          <a:r>
            <a:rPr lang="en-AU" sz="1100" dirty="0"/>
            <a:t>	</a:t>
          </a:r>
        </a:p>
      </cdr:txBody>
    </cdr:sp>
  </cdr:relSizeAnchor>
  <cdr:relSizeAnchor xmlns:cdr="http://schemas.openxmlformats.org/drawingml/2006/chartDrawing">
    <cdr:from>
      <cdr:x>0.15254</cdr:x>
      <cdr:y>0.23333</cdr:y>
    </cdr:from>
    <cdr:to>
      <cdr:x>0.37546</cdr:x>
      <cdr:y>0.42361</cdr:y>
    </cdr:to>
    <cdr:sp macro="" textlink="">
      <cdr:nvSpPr>
        <cdr:cNvPr id="3" name="TextBox 2"/>
        <cdr:cNvSpPr txBox="1"/>
      </cdr:nvSpPr>
      <cdr:spPr>
        <a:xfrm xmlns:a="http://schemas.openxmlformats.org/drawingml/2006/main">
          <a:off x="648072" y="504056"/>
          <a:ext cx="947069" cy="4110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2000" b="1" dirty="0">
              <a:solidFill>
                <a:schemeClr val="bg1"/>
              </a:solidFill>
              <a:latin typeface="Cambria" pitchFamily="18" charset="0"/>
            </a:rPr>
            <a:t>24%</a:t>
          </a:r>
          <a:r>
            <a:rPr lang="en-AU" sz="1100" dirty="0"/>
            <a:t>	</a:t>
          </a:r>
        </a:p>
      </cdr:txBody>
    </cdr:sp>
  </cdr:relSizeAnchor>
</c:userShapes>
</file>

<file path=ppt/drawings/drawing4.xml><?xml version="1.0" encoding="utf-8"?>
<c:userShapes xmlns:c="http://schemas.openxmlformats.org/drawingml/2006/chart">
  <cdr:relSizeAnchor xmlns:cdr="http://schemas.openxmlformats.org/drawingml/2006/chartDrawing">
    <cdr:from>
      <cdr:x>0.20475</cdr:x>
      <cdr:y>0.53333</cdr:y>
    </cdr:from>
    <cdr:to>
      <cdr:x>0.46745</cdr:x>
      <cdr:y>0.8746</cdr:y>
    </cdr:to>
    <cdr:sp macro="" textlink="">
      <cdr:nvSpPr>
        <cdr:cNvPr id="2" name="TextBox 1"/>
        <cdr:cNvSpPr txBox="1"/>
      </cdr:nvSpPr>
      <cdr:spPr>
        <a:xfrm xmlns:a="http://schemas.openxmlformats.org/drawingml/2006/main">
          <a:off x="936104" y="1152128"/>
          <a:ext cx="1201099" cy="7372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3000" b="1" dirty="0">
              <a:solidFill>
                <a:schemeClr val="bg1"/>
              </a:solidFill>
              <a:latin typeface="Cambria" pitchFamily="18" charset="0"/>
            </a:rPr>
            <a:t>78% </a:t>
          </a:r>
        </a:p>
      </cdr:txBody>
    </cdr:sp>
  </cdr:relSizeAnchor>
  <cdr:relSizeAnchor xmlns:cdr="http://schemas.openxmlformats.org/drawingml/2006/chartDrawing">
    <cdr:from>
      <cdr:x>0.126</cdr:x>
      <cdr:y>0.2</cdr:y>
    </cdr:from>
    <cdr:to>
      <cdr:x>0.32052</cdr:x>
      <cdr:y>0.3887</cdr:y>
    </cdr:to>
    <cdr:sp macro="" textlink="">
      <cdr:nvSpPr>
        <cdr:cNvPr id="3" name="TextBox 2"/>
        <cdr:cNvSpPr txBox="1"/>
      </cdr:nvSpPr>
      <cdr:spPr>
        <a:xfrm xmlns:a="http://schemas.openxmlformats.org/drawingml/2006/main">
          <a:off x="576064" y="432048"/>
          <a:ext cx="889357" cy="4076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800" b="1" dirty="0">
              <a:solidFill>
                <a:schemeClr val="bg1"/>
              </a:solidFill>
              <a:latin typeface="Cambria" pitchFamily="18" charset="0"/>
            </a:rPr>
            <a:t>22%</a:t>
          </a:r>
        </a:p>
      </cdr:txBody>
    </cdr:sp>
  </cdr:relSizeAnchor>
</c:userShapes>
</file>

<file path=ppt/drawings/drawing5.xml><?xml version="1.0" encoding="utf-8"?>
<c:userShapes xmlns:c="http://schemas.openxmlformats.org/drawingml/2006/chart">
  <cdr:relSizeAnchor xmlns:cdr="http://schemas.openxmlformats.org/drawingml/2006/chartDrawing">
    <cdr:from>
      <cdr:x>0.13333</cdr:x>
      <cdr:y>0.55556</cdr:y>
    </cdr:from>
    <cdr:to>
      <cdr:x>0.38542</cdr:x>
      <cdr:y>0.79167</cdr:y>
    </cdr:to>
    <cdr:sp macro="" textlink="">
      <cdr:nvSpPr>
        <cdr:cNvPr id="2" name="TextBox 1"/>
        <cdr:cNvSpPr txBox="1"/>
      </cdr:nvSpPr>
      <cdr:spPr>
        <a:xfrm xmlns:a="http://schemas.openxmlformats.org/drawingml/2006/main">
          <a:off x="576064" y="1440160"/>
          <a:ext cx="1089150" cy="612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3200" b="1" dirty="0">
              <a:solidFill>
                <a:schemeClr val="bg1"/>
              </a:solidFill>
              <a:latin typeface="Cambria" pitchFamily="18" charset="0"/>
            </a:rPr>
            <a:t>91%</a:t>
          </a:r>
          <a:r>
            <a:rPr lang="en-AU" sz="1100" dirty="0"/>
            <a:t>	</a:t>
          </a:r>
        </a:p>
      </cdr:txBody>
    </cdr:sp>
  </cdr:relSizeAnchor>
  <cdr:relSizeAnchor xmlns:cdr="http://schemas.openxmlformats.org/drawingml/2006/chartDrawing">
    <cdr:from>
      <cdr:x>0.14286</cdr:x>
      <cdr:y>0.24324</cdr:y>
    </cdr:from>
    <cdr:to>
      <cdr:x>0.28333</cdr:x>
      <cdr:y>0.35782</cdr:y>
    </cdr:to>
    <cdr:sp macro="" textlink="">
      <cdr:nvSpPr>
        <cdr:cNvPr id="3" name="TextBox 2"/>
        <cdr:cNvSpPr txBox="1"/>
      </cdr:nvSpPr>
      <cdr:spPr>
        <a:xfrm xmlns:a="http://schemas.openxmlformats.org/drawingml/2006/main">
          <a:off x="617211" y="630557"/>
          <a:ext cx="606925" cy="297024"/>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AU" sz="1400" b="1" dirty="0">
              <a:solidFill>
                <a:schemeClr val="bg1"/>
              </a:solidFill>
              <a:latin typeface="Cambria" pitchFamily="18" charset="0"/>
            </a:rPr>
            <a:t>9%</a:t>
          </a:r>
        </a:p>
      </cdr:txBody>
    </cdr:sp>
  </cdr:relSizeAnchor>
</c:userShapes>
</file>

<file path=ppt/drawings/drawing6.xml><?xml version="1.0" encoding="utf-8"?>
<c:userShapes xmlns:c="http://schemas.openxmlformats.org/drawingml/2006/chart">
  <cdr:relSizeAnchor xmlns:cdr="http://schemas.openxmlformats.org/drawingml/2006/chartDrawing">
    <cdr:from>
      <cdr:x>0.33937</cdr:x>
      <cdr:y>0.58873</cdr:y>
    </cdr:from>
    <cdr:to>
      <cdr:x>0.38462</cdr:x>
      <cdr:y>0.65553</cdr:y>
    </cdr:to>
    <cdr:sp macro="" textlink="">
      <cdr:nvSpPr>
        <cdr:cNvPr id="2" name="TextBox 1"/>
        <cdr:cNvSpPr txBox="1"/>
      </cdr:nvSpPr>
      <cdr:spPr>
        <a:xfrm xmlns:a="http://schemas.openxmlformats.org/drawingml/2006/main">
          <a:off x="2857500" y="268605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a:t>*EI</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A620C-EE18-462F-85C1-E56037E87427}" type="datetimeFigureOut">
              <a:rPr lang="en-AU" smtClean="0"/>
              <a:pPr/>
              <a:t>21/11/2016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CDE62FF-A8C8-40D6-935E-7E154647B16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A620C-EE18-462F-85C1-E56037E87427}" type="datetimeFigureOut">
              <a:rPr lang="en-AU" smtClean="0"/>
              <a:pPr/>
              <a:t>21/11/2016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E62FF-A8C8-40D6-935E-7E154647B16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3888432"/>
          </a:xfrm>
        </p:spPr>
        <p:txBody>
          <a:bodyPr>
            <a:normAutofit fontScale="90000"/>
          </a:bodyPr>
          <a:lstStyle/>
          <a:p>
            <a:r>
              <a:rPr lang="en-AU" sz="6000" b="1" dirty="0" smtClean="0">
                <a:latin typeface="Cambria" pitchFamily="18" charset="0"/>
              </a:rPr>
              <a:t>Mr Tom Reilly </a:t>
            </a:r>
            <a:r>
              <a:rPr lang="en-AU" sz="1200" dirty="0">
                <a:latin typeface="Cambria" pitchFamily="18" charset="0"/>
              </a:rPr>
              <a:t/>
            </a:r>
            <a:br>
              <a:rPr lang="en-AU" sz="1200" dirty="0">
                <a:latin typeface="Cambria" pitchFamily="18" charset="0"/>
              </a:rPr>
            </a:br>
            <a:r>
              <a:rPr lang="en-AU" dirty="0" smtClean="0">
                <a:latin typeface="Cambria" pitchFamily="18" charset="0"/>
              </a:rPr>
              <a:t/>
            </a:r>
            <a:br>
              <a:rPr lang="en-AU" dirty="0" smtClean="0">
                <a:latin typeface="Cambria" pitchFamily="18" charset="0"/>
              </a:rPr>
            </a:br>
            <a:r>
              <a:rPr lang="en-AU" dirty="0" smtClean="0">
                <a:latin typeface="Cambria" pitchFamily="18" charset="0"/>
              </a:rPr>
              <a:t>Chief Executive  </a:t>
            </a:r>
            <a:br>
              <a:rPr lang="en-AU" dirty="0" smtClean="0">
                <a:latin typeface="Cambria" pitchFamily="18" charset="0"/>
              </a:rPr>
            </a:br>
            <a:r>
              <a:rPr lang="en-AU" sz="1000" dirty="0" smtClean="0">
                <a:latin typeface="Cambria" pitchFamily="18" charset="0"/>
              </a:rPr>
              <a:t/>
            </a:r>
            <a:br>
              <a:rPr lang="en-AU" sz="1000" dirty="0" smtClean="0">
                <a:latin typeface="Cambria" pitchFamily="18" charset="0"/>
              </a:rPr>
            </a:br>
            <a:r>
              <a:rPr lang="en-AU" dirty="0" smtClean="0">
                <a:latin typeface="Cambria" pitchFamily="18" charset="0"/>
              </a:rPr>
              <a:t>Thoroughbred Breeders Australia </a:t>
            </a:r>
            <a:br>
              <a:rPr lang="en-AU" dirty="0" smtClean="0">
                <a:latin typeface="Cambria" pitchFamily="18" charset="0"/>
              </a:rPr>
            </a:br>
            <a:r>
              <a:rPr lang="en-AU" dirty="0" smtClean="0">
                <a:latin typeface="Cambria" pitchFamily="18" charset="0"/>
              </a:rPr>
              <a:t>&amp; </a:t>
            </a:r>
            <a:br>
              <a:rPr lang="en-AU" dirty="0" smtClean="0">
                <a:latin typeface="Cambria" pitchFamily="18" charset="0"/>
              </a:rPr>
            </a:br>
            <a:r>
              <a:rPr lang="en-AU" dirty="0" err="1" smtClean="0">
                <a:latin typeface="Cambria" pitchFamily="18" charset="0"/>
              </a:rPr>
              <a:t>Aushorse</a:t>
            </a:r>
            <a:r>
              <a:rPr lang="en-AU" dirty="0" smtClean="0">
                <a:latin typeface="Cambria" pitchFamily="18" charset="0"/>
              </a:rPr>
              <a:t> Marketing</a:t>
            </a:r>
            <a:endParaRPr lang="en-AU" dirty="0">
              <a:latin typeface="Cambria" pitchFamily="18" charset="0"/>
            </a:endParaRPr>
          </a:p>
        </p:txBody>
      </p:sp>
      <p:pic>
        <p:nvPicPr>
          <p:cNvPr id="6" name="Picture 5" descr="Aushorselogo2.png"/>
          <p:cNvPicPr>
            <a:picLocks noChangeAspect="1"/>
          </p:cNvPicPr>
          <p:nvPr/>
        </p:nvPicPr>
        <p:blipFill>
          <a:blip r:embed="rId2" cstate="print"/>
          <a:stretch>
            <a:fillRect/>
          </a:stretch>
        </p:blipFill>
        <p:spPr>
          <a:xfrm>
            <a:off x="899592" y="4869160"/>
            <a:ext cx="3230338" cy="1123596"/>
          </a:xfrm>
          <a:prstGeom prst="rect">
            <a:avLst/>
          </a:prstGeom>
        </p:spPr>
      </p:pic>
      <p:pic>
        <p:nvPicPr>
          <p:cNvPr id="7" name="Picture 6" descr="TBA_Colour_mono.jpg"/>
          <p:cNvPicPr>
            <a:picLocks noChangeAspect="1"/>
          </p:cNvPicPr>
          <p:nvPr/>
        </p:nvPicPr>
        <p:blipFill>
          <a:blip r:embed="rId3" cstate="print"/>
          <a:stretch>
            <a:fillRect/>
          </a:stretch>
        </p:blipFill>
        <p:spPr>
          <a:xfrm>
            <a:off x="5076056" y="5013176"/>
            <a:ext cx="3229730" cy="1153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988840"/>
            <a:ext cx="8136904" cy="4154984"/>
          </a:xfrm>
          <a:prstGeom prst="rect">
            <a:avLst/>
          </a:prstGeom>
          <a:noFill/>
        </p:spPr>
        <p:txBody>
          <a:bodyPr wrap="square" rtlCol="0">
            <a:spAutoFit/>
          </a:bodyPr>
          <a:lstStyle/>
          <a:p>
            <a:pPr algn="ctr">
              <a:buFont typeface="Arial" pitchFamily="34" charset="0"/>
              <a:buChar char="•"/>
            </a:pPr>
            <a:r>
              <a:rPr lang="en-AU" sz="2000" dirty="0" smtClean="0"/>
              <a:t>  </a:t>
            </a:r>
            <a:r>
              <a:rPr lang="en-AU" sz="2400" dirty="0" smtClean="0">
                <a:latin typeface="Cambria" pitchFamily="18" charset="0"/>
              </a:rPr>
              <a:t>During the 2013 - 2015 Southern Hemisphere breeding seasons, a total of 22 first season sires stood for service fees of $20K or over</a:t>
            </a:r>
          </a:p>
          <a:p>
            <a:pPr algn="ctr"/>
            <a:endParaRPr lang="en-AU" sz="2400" dirty="0" smtClean="0">
              <a:latin typeface="Cambria" pitchFamily="18" charset="0"/>
            </a:endParaRPr>
          </a:p>
          <a:p>
            <a:pPr algn="ctr">
              <a:buFont typeface="Arial" pitchFamily="34" charset="0"/>
              <a:buChar char="•"/>
            </a:pPr>
            <a:r>
              <a:rPr lang="en-AU" sz="2400" dirty="0" smtClean="0">
                <a:latin typeface="Cambria" pitchFamily="18" charset="0"/>
              </a:rPr>
              <a:t> 13 of the 22 were purchased to stand at stud</a:t>
            </a:r>
          </a:p>
          <a:p>
            <a:pPr algn="ctr"/>
            <a:endParaRPr lang="en-AU" sz="2400" dirty="0" smtClean="0">
              <a:latin typeface="Cambria" pitchFamily="18" charset="0"/>
            </a:endParaRPr>
          </a:p>
          <a:p>
            <a:pPr algn="ctr">
              <a:buFont typeface="Arial" pitchFamily="34" charset="0"/>
              <a:buChar char="•"/>
            </a:pPr>
            <a:r>
              <a:rPr lang="en-AU" sz="2400" b="1" dirty="0" smtClean="0">
                <a:latin typeface="Cambria" pitchFamily="18" charset="0"/>
              </a:rPr>
              <a:t> 100%</a:t>
            </a:r>
            <a:r>
              <a:rPr lang="en-AU" sz="2400" dirty="0" smtClean="0">
                <a:latin typeface="Cambria" pitchFamily="18" charset="0"/>
              </a:rPr>
              <a:t> of those were purchased by </a:t>
            </a:r>
            <a:r>
              <a:rPr lang="en-AU" sz="2400" b="1" dirty="0" smtClean="0">
                <a:latin typeface="Cambria" pitchFamily="18" charset="0"/>
              </a:rPr>
              <a:t>Hunter Valley </a:t>
            </a:r>
            <a:r>
              <a:rPr lang="en-AU" sz="2400" dirty="0" smtClean="0">
                <a:latin typeface="Cambria" pitchFamily="18" charset="0"/>
              </a:rPr>
              <a:t>based farms</a:t>
            </a:r>
          </a:p>
          <a:p>
            <a:pPr algn="ctr"/>
            <a:endParaRPr lang="en-AU" sz="2400" dirty="0" smtClean="0">
              <a:latin typeface="Cambria" pitchFamily="18" charset="0"/>
            </a:endParaRPr>
          </a:p>
          <a:p>
            <a:pPr algn="ctr">
              <a:buFont typeface="Arial" pitchFamily="34" charset="0"/>
              <a:buChar char="•"/>
            </a:pPr>
            <a:r>
              <a:rPr lang="en-AU" sz="2400" dirty="0" smtClean="0">
                <a:latin typeface="Cambria" pitchFamily="18" charset="0"/>
              </a:rPr>
              <a:t> </a:t>
            </a:r>
            <a:r>
              <a:rPr lang="en-AU" sz="2400" b="1" dirty="0" err="1" smtClean="0">
                <a:latin typeface="Cambria" pitchFamily="18" charset="0"/>
              </a:rPr>
              <a:t>Coolmore</a:t>
            </a:r>
            <a:r>
              <a:rPr lang="en-AU" sz="2400" dirty="0" smtClean="0">
                <a:latin typeface="Cambria" pitchFamily="18" charset="0"/>
              </a:rPr>
              <a:t> and </a:t>
            </a:r>
            <a:r>
              <a:rPr lang="en-AU" sz="2400" b="1" dirty="0" smtClean="0">
                <a:latin typeface="Cambria" pitchFamily="18" charset="0"/>
              </a:rPr>
              <a:t>Darley</a:t>
            </a:r>
            <a:r>
              <a:rPr lang="en-AU" sz="2400" dirty="0" smtClean="0">
                <a:latin typeface="Cambria" pitchFamily="18" charset="0"/>
              </a:rPr>
              <a:t> were responsible for standing nearly half of the 22 freshman sires with fees of $20K or over</a:t>
            </a:r>
            <a:endParaRPr lang="en-AU" sz="2400" b="1" dirty="0">
              <a:latin typeface="Cambria" pitchFamily="18" charset="0"/>
            </a:endParaRPr>
          </a:p>
        </p:txBody>
      </p:sp>
      <p:sp>
        <p:nvSpPr>
          <p:cNvPr id="4" name="TextBox 3"/>
          <p:cNvSpPr txBox="1"/>
          <p:nvPr/>
        </p:nvSpPr>
        <p:spPr>
          <a:xfrm>
            <a:off x="467544" y="620688"/>
            <a:ext cx="7992888" cy="1077218"/>
          </a:xfrm>
          <a:prstGeom prst="rect">
            <a:avLst/>
          </a:prstGeom>
          <a:noFill/>
        </p:spPr>
        <p:txBody>
          <a:bodyPr wrap="square" rtlCol="0">
            <a:spAutoFit/>
          </a:bodyPr>
          <a:lstStyle/>
          <a:p>
            <a:pPr algn="ctr"/>
            <a:r>
              <a:rPr lang="en-AU" sz="3200" b="1" dirty="0" smtClean="0">
                <a:latin typeface="Cambria" pitchFamily="18" charset="0"/>
              </a:rPr>
              <a:t>The Hunter Valley is the home of Australia’s top sire prospects</a:t>
            </a:r>
            <a:endParaRPr lang="en-AU" sz="3200" b="1" dirty="0">
              <a:latin typeface="Cambr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092442"/>
            <a:ext cx="7200800" cy="784830"/>
          </a:xfrm>
          <a:prstGeom prst="rect">
            <a:avLst/>
          </a:prstGeom>
          <a:noFill/>
        </p:spPr>
        <p:txBody>
          <a:bodyPr wrap="square" rtlCol="0">
            <a:spAutoFit/>
          </a:bodyPr>
          <a:lstStyle/>
          <a:p>
            <a:pPr algn="ctr">
              <a:buFont typeface="Arial" pitchFamily="34" charset="0"/>
              <a:buChar char="•"/>
            </a:pPr>
            <a:r>
              <a:rPr lang="en-AU" dirty="0" smtClean="0">
                <a:latin typeface="Cambria" pitchFamily="18" charset="0"/>
              </a:rPr>
              <a:t> Since 2004, the number of shuttle stallions standing in Australia has </a:t>
            </a:r>
            <a:r>
              <a:rPr lang="en-AU" b="1" dirty="0" smtClean="0">
                <a:latin typeface="Cambria" pitchFamily="18" charset="0"/>
              </a:rPr>
              <a:t>decreased</a:t>
            </a:r>
            <a:r>
              <a:rPr lang="en-AU" dirty="0" smtClean="0">
                <a:latin typeface="Cambria" pitchFamily="18" charset="0"/>
              </a:rPr>
              <a:t> by 64%</a:t>
            </a:r>
          </a:p>
          <a:p>
            <a:pPr algn="ctr"/>
            <a:endParaRPr lang="en-AU" sz="900" dirty="0" smtClean="0">
              <a:latin typeface="Cambria" pitchFamily="18" charset="0"/>
            </a:endParaRPr>
          </a:p>
        </p:txBody>
      </p:sp>
      <p:sp>
        <p:nvSpPr>
          <p:cNvPr id="3" name="TextBox 2"/>
          <p:cNvSpPr txBox="1"/>
          <p:nvPr/>
        </p:nvSpPr>
        <p:spPr>
          <a:xfrm>
            <a:off x="323528" y="404664"/>
            <a:ext cx="8496944" cy="584775"/>
          </a:xfrm>
          <a:prstGeom prst="rect">
            <a:avLst/>
          </a:prstGeom>
          <a:noFill/>
        </p:spPr>
        <p:txBody>
          <a:bodyPr wrap="square" rtlCol="0">
            <a:spAutoFit/>
          </a:bodyPr>
          <a:lstStyle/>
          <a:p>
            <a:pPr algn="ctr"/>
            <a:r>
              <a:rPr lang="en-AU" sz="3200" b="1" dirty="0" smtClean="0">
                <a:latin typeface="Cambria" pitchFamily="18" charset="0"/>
              </a:rPr>
              <a:t>The declining popularity of shuttle stallions </a:t>
            </a:r>
            <a:endParaRPr lang="en-AU" sz="3200" b="1" dirty="0">
              <a:latin typeface="Cambria" pitchFamily="18" charset="0"/>
            </a:endParaRPr>
          </a:p>
        </p:txBody>
      </p:sp>
      <p:graphicFrame>
        <p:nvGraphicFramePr>
          <p:cNvPr id="6" name="Chart 5"/>
          <p:cNvGraphicFramePr/>
          <p:nvPr/>
        </p:nvGraphicFramePr>
        <p:xfrm>
          <a:off x="323528" y="764704"/>
          <a:ext cx="8064896" cy="424847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043608" y="5805264"/>
            <a:ext cx="6840760" cy="646331"/>
          </a:xfrm>
          <a:prstGeom prst="rect">
            <a:avLst/>
          </a:prstGeom>
        </p:spPr>
        <p:txBody>
          <a:bodyPr wrap="square">
            <a:spAutoFit/>
          </a:bodyPr>
          <a:lstStyle/>
          <a:p>
            <a:pPr algn="ctr">
              <a:buFont typeface="Arial" pitchFamily="34" charset="0"/>
              <a:buChar char="•"/>
            </a:pPr>
            <a:r>
              <a:rPr lang="en-AU" dirty="0" smtClean="0">
                <a:latin typeface="Cambria" pitchFamily="18" charset="0"/>
              </a:rPr>
              <a:t> Since 2004, the number of mares covered by shuttle stallions has </a:t>
            </a:r>
            <a:r>
              <a:rPr lang="en-AU" b="1" dirty="0" smtClean="0">
                <a:latin typeface="Cambria" pitchFamily="18" charset="0"/>
              </a:rPr>
              <a:t>decreased </a:t>
            </a:r>
            <a:r>
              <a:rPr lang="en-AU" dirty="0" smtClean="0">
                <a:latin typeface="Cambria" pitchFamily="18" charset="0"/>
              </a:rPr>
              <a:t>by  59%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712968" cy="584775"/>
          </a:xfrm>
          <a:prstGeom prst="rect">
            <a:avLst/>
          </a:prstGeom>
          <a:noFill/>
        </p:spPr>
        <p:txBody>
          <a:bodyPr wrap="square" rtlCol="0">
            <a:spAutoFit/>
          </a:bodyPr>
          <a:lstStyle/>
          <a:p>
            <a:pPr algn="ctr"/>
            <a:r>
              <a:rPr lang="en-AU" sz="3200" b="1" dirty="0" smtClean="0">
                <a:latin typeface="Cambria" pitchFamily="18" charset="0"/>
              </a:rPr>
              <a:t>The loss of significant foreign investment  </a:t>
            </a:r>
            <a:endParaRPr lang="en-AU" sz="3200" b="1" dirty="0">
              <a:latin typeface="Cambria" pitchFamily="18" charset="0"/>
            </a:endParaRPr>
          </a:p>
        </p:txBody>
      </p:sp>
      <p:sp>
        <p:nvSpPr>
          <p:cNvPr id="5" name="TextBox 4"/>
          <p:cNvSpPr txBox="1"/>
          <p:nvPr/>
        </p:nvSpPr>
        <p:spPr>
          <a:xfrm>
            <a:off x="251520" y="1268761"/>
            <a:ext cx="8496944" cy="1384995"/>
          </a:xfrm>
          <a:prstGeom prst="rect">
            <a:avLst/>
          </a:prstGeom>
          <a:noFill/>
        </p:spPr>
        <p:txBody>
          <a:bodyPr wrap="square" rtlCol="0">
            <a:spAutoFit/>
          </a:bodyPr>
          <a:lstStyle/>
          <a:p>
            <a:pPr algn="ctr"/>
            <a:r>
              <a:rPr lang="en-AU" sz="2000" dirty="0" smtClean="0">
                <a:latin typeface="Cambria" pitchFamily="18" charset="0"/>
              </a:rPr>
              <a:t>“There is no question that the ongoing issues with mining in the Hunter Valley was a factor in our decision to buy in Victoria."</a:t>
            </a:r>
          </a:p>
          <a:p>
            <a:pPr algn="ctr"/>
            <a:endParaRPr lang="en-AU" sz="800" i="1" dirty="0" smtClean="0">
              <a:latin typeface="Cambria" pitchFamily="18" charset="0"/>
            </a:endParaRPr>
          </a:p>
          <a:p>
            <a:pPr algn="ctr"/>
            <a:r>
              <a:rPr lang="en-AU" i="1" dirty="0" smtClean="0">
                <a:latin typeface="Cambria" pitchFamily="18" charset="0"/>
              </a:rPr>
              <a:t>Ned </a:t>
            </a:r>
            <a:r>
              <a:rPr lang="en-AU" i="1" dirty="0" err="1" smtClean="0">
                <a:latin typeface="Cambria" pitchFamily="18" charset="0"/>
              </a:rPr>
              <a:t>Toffey</a:t>
            </a:r>
            <a:r>
              <a:rPr lang="en-AU" i="1" dirty="0" smtClean="0">
                <a:latin typeface="Cambria" pitchFamily="18" charset="0"/>
              </a:rPr>
              <a:t>, General Manager Spendthrift Farm</a:t>
            </a:r>
          </a:p>
          <a:p>
            <a:pPr algn="ctr"/>
            <a:endParaRPr lang="en-AU" dirty="0"/>
          </a:p>
        </p:txBody>
      </p:sp>
      <p:sp>
        <p:nvSpPr>
          <p:cNvPr id="6" name="TextBox 5"/>
          <p:cNvSpPr txBox="1"/>
          <p:nvPr/>
        </p:nvSpPr>
        <p:spPr>
          <a:xfrm>
            <a:off x="4644008" y="2636912"/>
            <a:ext cx="3960440" cy="2308324"/>
          </a:xfrm>
          <a:prstGeom prst="rect">
            <a:avLst/>
          </a:prstGeom>
          <a:noFill/>
        </p:spPr>
        <p:txBody>
          <a:bodyPr wrap="square" rtlCol="0">
            <a:spAutoFit/>
          </a:bodyPr>
          <a:lstStyle/>
          <a:p>
            <a:pPr algn="ctr">
              <a:buFont typeface="Arial" pitchFamily="34" charset="0"/>
              <a:buChar char="•"/>
            </a:pPr>
            <a:r>
              <a:rPr lang="en-AU" dirty="0" smtClean="0">
                <a:latin typeface="Cambria" pitchFamily="18" charset="0"/>
              </a:rPr>
              <a:t> Spendthrift stood 33 stallions during the 2016 Northern Hemisphere breeding season – more than any other stud farm in America </a:t>
            </a:r>
          </a:p>
          <a:p>
            <a:pPr algn="ctr"/>
            <a:endParaRPr lang="en-AU" dirty="0" smtClean="0">
              <a:latin typeface="Cambria" pitchFamily="18" charset="0"/>
            </a:endParaRPr>
          </a:p>
          <a:p>
            <a:pPr algn="ctr">
              <a:buFont typeface="Arial" pitchFamily="34" charset="0"/>
              <a:buChar char="•"/>
            </a:pPr>
            <a:r>
              <a:rPr lang="en-AU" dirty="0" smtClean="0">
                <a:latin typeface="Cambria" pitchFamily="18" charset="0"/>
              </a:rPr>
              <a:t> The 33 stallions covered a total of 3,115 mares </a:t>
            </a:r>
          </a:p>
          <a:p>
            <a:pPr algn="ctr">
              <a:buFont typeface="Arial" pitchFamily="34" charset="0"/>
              <a:buChar char="•"/>
            </a:pPr>
            <a:endParaRPr lang="en-AU" dirty="0">
              <a:latin typeface="Cambria" pitchFamily="18" charset="0"/>
            </a:endParaRPr>
          </a:p>
        </p:txBody>
      </p:sp>
      <p:pic>
        <p:nvPicPr>
          <p:cNvPr id="7" name="Picture 6" descr="US Spenthrift's Farm Ned Toffey (L) and B  Wayne Hughes (R).jpg"/>
          <p:cNvPicPr>
            <a:picLocks noChangeAspect="1"/>
          </p:cNvPicPr>
          <p:nvPr/>
        </p:nvPicPr>
        <p:blipFill>
          <a:blip r:embed="rId2" cstate="print"/>
          <a:stretch>
            <a:fillRect/>
          </a:stretch>
        </p:blipFill>
        <p:spPr>
          <a:xfrm>
            <a:off x="899592" y="2636912"/>
            <a:ext cx="3315609" cy="3672408"/>
          </a:xfrm>
          <a:prstGeom prst="rect">
            <a:avLst/>
          </a:prstGeom>
          <a:ln>
            <a:noFill/>
          </a:ln>
          <a:effectLst>
            <a:outerShdw blurRad="292100" dist="139700" dir="2700000" algn="tl" rotWithShape="0">
              <a:srgbClr val="333333">
                <a:alpha val="65000"/>
              </a:srgbClr>
            </a:outerShdw>
          </a:effectLst>
        </p:spPr>
      </p:pic>
      <p:pic>
        <p:nvPicPr>
          <p:cNvPr id="2050" name="Picture 2" descr="http://www.spendthriftfarm.com/domains/www.spendthriftfarm.com/Images/logo-2012.png"/>
          <p:cNvPicPr>
            <a:picLocks noChangeAspect="1" noChangeArrowheads="1"/>
          </p:cNvPicPr>
          <p:nvPr/>
        </p:nvPicPr>
        <p:blipFill>
          <a:blip r:embed="rId3" cstate="print"/>
          <a:srcRect/>
          <a:stretch>
            <a:fillRect/>
          </a:stretch>
        </p:blipFill>
        <p:spPr bwMode="auto">
          <a:xfrm>
            <a:off x="4932040" y="4869160"/>
            <a:ext cx="3456384" cy="127810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24744"/>
            <a:ext cx="8064896" cy="2954655"/>
          </a:xfrm>
          <a:prstGeom prst="rect">
            <a:avLst/>
          </a:prstGeom>
          <a:noFill/>
        </p:spPr>
        <p:txBody>
          <a:bodyPr wrap="square" rtlCol="0">
            <a:spAutoFit/>
          </a:bodyPr>
          <a:lstStyle/>
          <a:p>
            <a:pPr algn="ctr"/>
            <a:r>
              <a:rPr lang="en-AU" sz="2800" dirty="0" smtClean="0">
                <a:latin typeface="Cambria" pitchFamily="18" charset="0"/>
              </a:rPr>
              <a:t>“The uncertainty caused by the mining issue in the Hunter was certainly a factor in </a:t>
            </a:r>
            <a:r>
              <a:rPr lang="en-AU" sz="2800" dirty="0" err="1" smtClean="0">
                <a:latin typeface="Cambria" pitchFamily="18" charset="0"/>
              </a:rPr>
              <a:t>Aquis</a:t>
            </a:r>
            <a:r>
              <a:rPr lang="en-AU" sz="2800" dirty="0" smtClean="0">
                <a:latin typeface="Cambria" pitchFamily="18" charset="0"/>
              </a:rPr>
              <a:t> deciding to set up in Queensland. There is nothing that will put off overseas investment more than uncertainty.”</a:t>
            </a:r>
          </a:p>
          <a:p>
            <a:pPr algn="ctr"/>
            <a:endParaRPr lang="en-AU" sz="2800" dirty="0" smtClean="0">
              <a:latin typeface="Cambria" pitchFamily="18" charset="0"/>
            </a:endParaRPr>
          </a:p>
          <a:p>
            <a:pPr algn="ctr"/>
            <a:r>
              <a:rPr lang="en-AU" sz="2800" i="1" dirty="0" smtClean="0">
                <a:latin typeface="Cambria" pitchFamily="18" charset="0"/>
              </a:rPr>
              <a:t>Michael King, </a:t>
            </a:r>
            <a:r>
              <a:rPr lang="en-AU" sz="2800" i="1" dirty="0" err="1" smtClean="0">
                <a:latin typeface="Cambria" pitchFamily="18" charset="0"/>
              </a:rPr>
              <a:t>Aquis</a:t>
            </a:r>
            <a:r>
              <a:rPr lang="en-AU" sz="2800" i="1" dirty="0" smtClean="0">
                <a:latin typeface="Cambria" pitchFamily="18" charset="0"/>
              </a:rPr>
              <a:t> Farm</a:t>
            </a:r>
          </a:p>
          <a:p>
            <a:endParaRPr lang="en-AU" dirty="0"/>
          </a:p>
        </p:txBody>
      </p:sp>
      <p:pic>
        <p:nvPicPr>
          <p:cNvPr id="24578" name="Picture 2" descr="http://www.stallions.com.au/images/studs/logos/5018.jpg"/>
          <p:cNvPicPr>
            <a:picLocks noChangeAspect="1" noChangeArrowheads="1"/>
          </p:cNvPicPr>
          <p:nvPr/>
        </p:nvPicPr>
        <p:blipFill>
          <a:blip r:embed="rId2" cstate="print"/>
          <a:srcRect/>
          <a:stretch>
            <a:fillRect/>
          </a:stretch>
        </p:blipFill>
        <p:spPr bwMode="auto">
          <a:xfrm>
            <a:off x="2843808" y="4509120"/>
            <a:ext cx="3096344" cy="113298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496944" cy="4247317"/>
          </a:xfrm>
          <a:prstGeom prst="rect">
            <a:avLst/>
          </a:prstGeom>
        </p:spPr>
        <p:txBody>
          <a:bodyPr wrap="square">
            <a:spAutoFit/>
          </a:bodyPr>
          <a:lstStyle/>
          <a:p>
            <a:pPr algn="ctr"/>
            <a:r>
              <a:rPr lang="en-AU" sz="2800" dirty="0" smtClean="0">
                <a:latin typeface="Cambria" pitchFamily="18" charset="0"/>
              </a:rPr>
              <a:t>“Clearly there’s volatility and uncertainty in the Hunter because of the fight over the coal mines. When you are investing a significant sum of money in a property you would be irrational not to take that into account. We (</a:t>
            </a:r>
            <a:r>
              <a:rPr lang="en-AU" sz="2800" dirty="0" err="1" smtClean="0">
                <a:latin typeface="Cambria" pitchFamily="18" charset="0"/>
              </a:rPr>
              <a:t>Goldin</a:t>
            </a:r>
            <a:r>
              <a:rPr lang="en-AU" sz="2800" dirty="0" smtClean="0">
                <a:latin typeface="Cambria" pitchFamily="18" charset="0"/>
              </a:rPr>
              <a:t> Farms) certainly did and we decided to set up in South Australia.”</a:t>
            </a:r>
          </a:p>
          <a:p>
            <a:pPr algn="ctr"/>
            <a:endParaRPr lang="en-AU" sz="2800" dirty="0" smtClean="0">
              <a:latin typeface="Cambria" pitchFamily="18" charset="0"/>
            </a:endParaRPr>
          </a:p>
          <a:p>
            <a:pPr algn="ctr"/>
            <a:r>
              <a:rPr lang="en-AU" sz="2800" i="1" dirty="0" smtClean="0">
                <a:latin typeface="Cambria" pitchFamily="18" charset="0"/>
              </a:rPr>
              <a:t>Richard Gibson, trainer and advisor to Pan </a:t>
            </a:r>
            <a:r>
              <a:rPr lang="en-AU" sz="2800" i="1" dirty="0" err="1" smtClean="0">
                <a:latin typeface="Cambria" pitchFamily="18" charset="0"/>
              </a:rPr>
              <a:t>Sutong</a:t>
            </a:r>
            <a:r>
              <a:rPr lang="en-AU" sz="2800" i="1" dirty="0" smtClean="0">
                <a:latin typeface="Cambria" pitchFamily="18" charset="0"/>
              </a:rPr>
              <a:t>, owner of </a:t>
            </a:r>
            <a:r>
              <a:rPr lang="en-AU" sz="2800" i="1" dirty="0" err="1" smtClean="0">
                <a:latin typeface="Cambria" pitchFamily="18" charset="0"/>
              </a:rPr>
              <a:t>Goldin</a:t>
            </a:r>
            <a:r>
              <a:rPr lang="en-AU" sz="2800" i="1" dirty="0" smtClean="0">
                <a:latin typeface="Cambria" pitchFamily="18" charset="0"/>
              </a:rPr>
              <a:t> Farms</a:t>
            </a:r>
          </a:p>
          <a:p>
            <a:endParaRPr lang="en-AU" dirty="0"/>
          </a:p>
        </p:txBody>
      </p:sp>
      <p:pic>
        <p:nvPicPr>
          <p:cNvPr id="3" name="Picture 4" descr="http://www.bloodstock.com.au/img/logo/account/goldin_2.png"/>
          <p:cNvPicPr>
            <a:picLocks noChangeAspect="1" noChangeArrowheads="1"/>
          </p:cNvPicPr>
          <p:nvPr/>
        </p:nvPicPr>
        <p:blipFill>
          <a:blip r:embed="rId2" cstate="print"/>
          <a:srcRect/>
          <a:stretch>
            <a:fillRect/>
          </a:stretch>
        </p:blipFill>
        <p:spPr bwMode="auto">
          <a:xfrm>
            <a:off x="3131840" y="4725144"/>
            <a:ext cx="2867647" cy="14401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6672"/>
            <a:ext cx="7776864" cy="3447098"/>
          </a:xfrm>
          <a:prstGeom prst="rect">
            <a:avLst/>
          </a:prstGeom>
          <a:noFill/>
        </p:spPr>
        <p:txBody>
          <a:bodyPr wrap="square" rtlCol="0">
            <a:spAutoFit/>
          </a:bodyPr>
          <a:lstStyle/>
          <a:p>
            <a:pPr algn="ctr"/>
            <a:r>
              <a:rPr lang="en-AU" sz="2400" dirty="0" smtClean="0">
                <a:latin typeface="Cambria" pitchFamily="18" charset="0"/>
              </a:rPr>
              <a:t>"We have been looking for a suitable opportunity to buy a farm for the past three to four years. With the continued and long running problems relating to mining in the Hunter Valley we decided not to look in that area. Ultimately, we decided it was not a safe place for  our significant investment.”</a:t>
            </a:r>
          </a:p>
          <a:p>
            <a:pPr algn="ctr"/>
            <a:endParaRPr lang="en-AU" sz="2400" dirty="0" smtClean="0">
              <a:latin typeface="Cambria" pitchFamily="18" charset="0"/>
            </a:endParaRPr>
          </a:p>
          <a:p>
            <a:pPr algn="ctr"/>
            <a:r>
              <a:rPr lang="en-AU" sz="2400" i="1" dirty="0" smtClean="0">
                <a:latin typeface="Cambria" pitchFamily="18" charset="0"/>
              </a:rPr>
              <a:t>Darren Thomas, owner of Seymour Park, VIC</a:t>
            </a:r>
          </a:p>
          <a:p>
            <a:endParaRPr lang="en-AU" dirty="0"/>
          </a:p>
        </p:txBody>
      </p:sp>
      <p:pic>
        <p:nvPicPr>
          <p:cNvPr id="25602" name="Picture 2" descr="Image result for seymour park darren thomas"/>
          <p:cNvPicPr>
            <a:picLocks noChangeAspect="1" noChangeArrowheads="1"/>
          </p:cNvPicPr>
          <p:nvPr/>
        </p:nvPicPr>
        <p:blipFill>
          <a:blip r:embed="rId2" cstate="print"/>
          <a:srcRect/>
          <a:stretch>
            <a:fillRect/>
          </a:stretch>
        </p:blipFill>
        <p:spPr bwMode="auto">
          <a:xfrm>
            <a:off x="2051720" y="3861048"/>
            <a:ext cx="4762500" cy="23812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ID_201403_310.jpg"/>
          <p:cNvPicPr>
            <a:picLocks noChangeAspect="1"/>
          </p:cNvPicPr>
          <p:nvPr/>
        </p:nvPicPr>
        <p:blipFill>
          <a:blip r:embed="rId2" cstate="print">
            <a:lum bright="70000" contrast="-70000"/>
          </a:blip>
          <a:stretch>
            <a:fillRect/>
          </a:stretch>
        </p:blipFill>
        <p:spPr>
          <a:xfrm>
            <a:off x="-1332656" y="-445618"/>
            <a:ext cx="10960090" cy="7303618"/>
          </a:xfrm>
          <a:prstGeom prst="rect">
            <a:avLst/>
          </a:prstGeom>
        </p:spPr>
      </p:pic>
      <p:sp>
        <p:nvSpPr>
          <p:cNvPr id="3" name="TextBox 2"/>
          <p:cNvSpPr txBox="1"/>
          <p:nvPr/>
        </p:nvSpPr>
        <p:spPr>
          <a:xfrm>
            <a:off x="899592" y="476672"/>
            <a:ext cx="7344816" cy="4308872"/>
          </a:xfrm>
          <a:prstGeom prst="rect">
            <a:avLst/>
          </a:prstGeom>
          <a:noFill/>
        </p:spPr>
        <p:txBody>
          <a:bodyPr wrap="square" rtlCol="0">
            <a:spAutoFit/>
          </a:bodyPr>
          <a:lstStyle/>
          <a:p>
            <a:pPr algn="ctr"/>
            <a:r>
              <a:rPr lang="en-US" sz="3200" dirty="0" smtClean="0">
                <a:latin typeface="Cambria" pitchFamily="18" charset="0"/>
              </a:rPr>
              <a:t>The eyes of the thoroughbred industry across the world are on this issue. </a:t>
            </a:r>
          </a:p>
          <a:p>
            <a:pPr algn="ctr"/>
            <a:endParaRPr lang="en-US" sz="3200" dirty="0" smtClean="0">
              <a:latin typeface="Cambria" pitchFamily="18" charset="0"/>
            </a:endParaRPr>
          </a:p>
          <a:p>
            <a:pPr algn="ctr"/>
            <a:r>
              <a:rPr lang="en-US" sz="3200" dirty="0" smtClean="0">
                <a:latin typeface="Cambria" pitchFamily="18" charset="0"/>
              </a:rPr>
              <a:t>If Australia is to keep its reputation as a world leader, if we want our horses to be in demand across the world, then it is vital that this critical industry cluster is protected.</a:t>
            </a:r>
            <a:endParaRPr lang="en-AU" sz="3200" dirty="0" smtClean="0">
              <a:latin typeface="Cambria" pitchFamily="18" charset="0"/>
            </a:endParaRPr>
          </a:p>
          <a:p>
            <a:endParaRPr lang="en-AU"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BA_Colour_mono.jpg"/>
          <p:cNvPicPr>
            <a:picLocks noChangeAspect="1"/>
          </p:cNvPicPr>
          <p:nvPr/>
        </p:nvPicPr>
        <p:blipFill>
          <a:blip r:embed="rId2" cstate="print"/>
          <a:stretch>
            <a:fillRect/>
          </a:stretch>
        </p:blipFill>
        <p:spPr>
          <a:xfrm>
            <a:off x="2267744" y="404664"/>
            <a:ext cx="4435691" cy="1584177"/>
          </a:xfrm>
          <a:prstGeom prst="rect">
            <a:avLst/>
          </a:prstGeom>
        </p:spPr>
      </p:pic>
      <p:sp>
        <p:nvSpPr>
          <p:cNvPr id="5" name="TextBox 4"/>
          <p:cNvSpPr txBox="1"/>
          <p:nvPr/>
        </p:nvSpPr>
        <p:spPr>
          <a:xfrm>
            <a:off x="755576" y="2348880"/>
            <a:ext cx="7488832" cy="3477875"/>
          </a:xfrm>
          <a:prstGeom prst="rect">
            <a:avLst/>
          </a:prstGeom>
          <a:noFill/>
        </p:spPr>
        <p:txBody>
          <a:bodyPr wrap="square" rtlCol="0">
            <a:spAutoFit/>
          </a:bodyPr>
          <a:lstStyle/>
          <a:p>
            <a:pPr lvl="0" algn="ctr"/>
            <a:r>
              <a:rPr lang="en-AU" sz="2000" dirty="0" smtClean="0">
                <a:latin typeface="Cambria" pitchFamily="18" charset="0"/>
              </a:rPr>
              <a:t>Thoroughbred Breeders Australia (TBA) is the peak body representing the breeding industry in Australia.</a:t>
            </a:r>
          </a:p>
          <a:p>
            <a:pPr lvl="0" algn="ctr"/>
            <a:r>
              <a:rPr lang="en-AU" sz="2000" dirty="0" smtClean="0">
                <a:latin typeface="Cambria" pitchFamily="18" charset="0"/>
              </a:rPr>
              <a:t> </a:t>
            </a:r>
          </a:p>
          <a:p>
            <a:pPr lvl="0" algn="ctr"/>
            <a:r>
              <a:rPr lang="en-AU" sz="2000" dirty="0" smtClean="0">
                <a:latin typeface="Cambria" pitchFamily="18" charset="0"/>
              </a:rPr>
              <a:t>We have almost 4000 members who are responsible for breeding over 80% of the thoroughbreds in Australia.</a:t>
            </a:r>
          </a:p>
          <a:p>
            <a:pPr lvl="0" algn="ctr"/>
            <a:r>
              <a:rPr lang="en-AU" sz="2000" dirty="0" smtClean="0">
                <a:latin typeface="Cambria" pitchFamily="18" charset="0"/>
              </a:rPr>
              <a:t/>
            </a:r>
            <a:br>
              <a:rPr lang="en-AU" sz="2000" dirty="0" smtClean="0">
                <a:latin typeface="Cambria" pitchFamily="18" charset="0"/>
              </a:rPr>
            </a:br>
            <a:r>
              <a:rPr lang="en-AU" sz="2000" dirty="0" smtClean="0">
                <a:latin typeface="Cambria" pitchFamily="18" charset="0"/>
              </a:rPr>
              <a:t>TBA takes a leadership role on issues of national and international importance such as quarantine, </a:t>
            </a:r>
            <a:r>
              <a:rPr lang="en-AU" sz="2000" dirty="0" err="1" smtClean="0">
                <a:latin typeface="Cambria" pitchFamily="18" charset="0"/>
              </a:rPr>
              <a:t>biosecurity</a:t>
            </a:r>
            <a:r>
              <a:rPr lang="en-AU" sz="2000" dirty="0" smtClean="0">
                <a:latin typeface="Cambria" pitchFamily="18" charset="0"/>
              </a:rPr>
              <a:t>, animal welfare, taxation, immigration and other government and regulatory issues. </a:t>
            </a:r>
          </a:p>
          <a:p>
            <a:pPr lvl="0" algn="ctr"/>
            <a:endParaRPr lang="en-AU" sz="2000" dirty="0" smtClean="0">
              <a:latin typeface="Cambria" pitchFamily="18" charset="0"/>
            </a:endParaRPr>
          </a:p>
          <a:p>
            <a:pPr lvl="0" algn="ctr"/>
            <a:r>
              <a:rPr lang="en-AU" sz="2000" dirty="0" smtClean="0">
                <a:latin typeface="Cambria" pitchFamily="18" charset="0"/>
              </a:rPr>
              <a:t>It represents the interests and welfare of breeders Australia-wide.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shorselogo2.png"/>
          <p:cNvPicPr>
            <a:picLocks noChangeAspect="1"/>
          </p:cNvPicPr>
          <p:nvPr/>
        </p:nvPicPr>
        <p:blipFill>
          <a:blip r:embed="rId2" cstate="print"/>
          <a:stretch>
            <a:fillRect/>
          </a:stretch>
        </p:blipFill>
        <p:spPr>
          <a:xfrm>
            <a:off x="2195736" y="476672"/>
            <a:ext cx="4636534" cy="1612708"/>
          </a:xfrm>
          <a:prstGeom prst="rect">
            <a:avLst/>
          </a:prstGeom>
        </p:spPr>
      </p:pic>
      <p:sp>
        <p:nvSpPr>
          <p:cNvPr id="4" name="TextBox 3"/>
          <p:cNvSpPr txBox="1"/>
          <p:nvPr/>
        </p:nvSpPr>
        <p:spPr>
          <a:xfrm>
            <a:off x="827584" y="2492896"/>
            <a:ext cx="7488832" cy="3416320"/>
          </a:xfrm>
          <a:prstGeom prst="rect">
            <a:avLst/>
          </a:prstGeom>
          <a:noFill/>
        </p:spPr>
        <p:txBody>
          <a:bodyPr wrap="square" rtlCol="0">
            <a:spAutoFit/>
          </a:bodyPr>
          <a:lstStyle/>
          <a:p>
            <a:pPr lvl="0" algn="ctr"/>
            <a:r>
              <a:rPr lang="en-AU" sz="2400" dirty="0" err="1" smtClean="0">
                <a:latin typeface="Cambria" pitchFamily="18" charset="0"/>
              </a:rPr>
              <a:t>Aushorse</a:t>
            </a:r>
            <a:r>
              <a:rPr lang="en-AU" sz="2400" dirty="0" smtClean="0">
                <a:latin typeface="Cambria" pitchFamily="18" charset="0"/>
              </a:rPr>
              <a:t> is the official marketing body of the Australian thoroughbred industry.  </a:t>
            </a:r>
          </a:p>
          <a:p>
            <a:pPr lvl="0" algn="ctr"/>
            <a:endParaRPr lang="en-AU" sz="2400" dirty="0" smtClean="0">
              <a:latin typeface="Cambria" pitchFamily="18" charset="0"/>
            </a:endParaRPr>
          </a:p>
          <a:p>
            <a:pPr lvl="0" algn="ctr"/>
            <a:r>
              <a:rPr lang="en-AU" sz="2400" dirty="0" smtClean="0">
                <a:latin typeface="Cambria" pitchFamily="18" charset="0"/>
              </a:rPr>
              <a:t>We proudly promote Australia as the leading source for the breeding and sale of high quality thoroughbreds worldwide, and Australia as the pre-eminent country to invest and race in.  </a:t>
            </a:r>
          </a:p>
          <a:p>
            <a:pPr lvl="0" algn="ctr"/>
            <a:endParaRPr lang="en-AU" sz="2400" dirty="0" smtClean="0">
              <a:latin typeface="Cambria" pitchFamily="18" charset="0"/>
            </a:endParaRPr>
          </a:p>
          <a:p>
            <a:pPr lvl="0" algn="ctr"/>
            <a:r>
              <a:rPr lang="en-AU" sz="2400" dirty="0" smtClean="0">
                <a:latin typeface="Cambria" pitchFamily="18" charset="0"/>
              </a:rPr>
              <a:t>We are an independent, not-for-profit organisation.</a:t>
            </a: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1077218"/>
          </a:xfrm>
          <a:prstGeom prst="rect">
            <a:avLst/>
          </a:prstGeom>
          <a:noFill/>
        </p:spPr>
        <p:txBody>
          <a:bodyPr wrap="square" rtlCol="0">
            <a:spAutoFit/>
          </a:bodyPr>
          <a:lstStyle/>
          <a:p>
            <a:pPr algn="ctr"/>
            <a:r>
              <a:rPr lang="en-AU" sz="3200" b="1" dirty="0" smtClean="0">
                <a:latin typeface="Cambria" pitchFamily="18" charset="0"/>
              </a:rPr>
              <a:t>Hunter Valley bloodlines are highly sought after in the global market</a:t>
            </a:r>
            <a:endParaRPr lang="en-AU" sz="3200" b="1" dirty="0">
              <a:latin typeface="Cambria" pitchFamily="18" charset="0"/>
            </a:endParaRPr>
          </a:p>
        </p:txBody>
      </p:sp>
      <p:pic>
        <p:nvPicPr>
          <p:cNvPr id="1026" name="888097D2-8559-450C-A227-7EC52D9D093A" descr="cid:3A8F5D5A-CCED-42A8-9495-F02A4C4B5F27@gateway"/>
          <p:cNvPicPr>
            <a:picLocks noChangeAspect="1" noChangeArrowheads="1"/>
          </p:cNvPicPr>
          <p:nvPr/>
        </p:nvPicPr>
        <p:blipFill>
          <a:blip r:embed="rId2" cstate="print"/>
          <a:srcRect/>
          <a:stretch>
            <a:fillRect/>
          </a:stretch>
        </p:blipFill>
        <p:spPr bwMode="auto">
          <a:xfrm>
            <a:off x="1979712" y="1340768"/>
            <a:ext cx="4968552" cy="309683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7504" y="4653136"/>
            <a:ext cx="8856984" cy="2616101"/>
          </a:xfrm>
          <a:prstGeom prst="rect">
            <a:avLst/>
          </a:prstGeom>
          <a:noFill/>
        </p:spPr>
        <p:txBody>
          <a:bodyPr wrap="square" rtlCol="0">
            <a:spAutoFit/>
          </a:bodyPr>
          <a:lstStyle/>
          <a:p>
            <a:pPr algn="ctr"/>
            <a:r>
              <a:rPr lang="en-AU" dirty="0" smtClean="0">
                <a:latin typeface="Cambria" pitchFamily="18" charset="0"/>
              </a:rPr>
              <a:t>A foal out of the mare ‘Drifting Cube’ sold for $1.45 million in the US on November 9</a:t>
            </a:r>
            <a:r>
              <a:rPr lang="en-AU" baseline="30000" dirty="0" smtClean="0">
                <a:latin typeface="Cambria" pitchFamily="18" charset="0"/>
              </a:rPr>
              <a:t>th</a:t>
            </a:r>
            <a:r>
              <a:rPr lang="en-AU" dirty="0" smtClean="0">
                <a:latin typeface="Cambria" pitchFamily="18" charset="0"/>
              </a:rPr>
              <a:t> 2016 </a:t>
            </a:r>
          </a:p>
          <a:p>
            <a:pPr algn="ctr"/>
            <a:endParaRPr lang="en-AU" sz="1000" dirty="0" smtClean="0">
              <a:latin typeface="Cambria" pitchFamily="18" charset="0"/>
            </a:endParaRPr>
          </a:p>
          <a:p>
            <a:pPr algn="ctr"/>
            <a:r>
              <a:rPr lang="en-AU" dirty="0" smtClean="0">
                <a:latin typeface="Cambria" pitchFamily="18" charset="0"/>
              </a:rPr>
              <a:t>‘Drifting Cube’ comes from a world-renowned </a:t>
            </a:r>
            <a:r>
              <a:rPr lang="en-AU" b="1" dirty="0" smtClean="0">
                <a:latin typeface="Cambria" pitchFamily="18" charset="0"/>
              </a:rPr>
              <a:t>Hunter Valley </a:t>
            </a:r>
            <a:r>
              <a:rPr lang="en-AU" dirty="0" smtClean="0">
                <a:latin typeface="Cambria" pitchFamily="18" charset="0"/>
              </a:rPr>
              <a:t>family.  Her  grand-dam is ‘</a:t>
            </a:r>
            <a:r>
              <a:rPr lang="en-AU" dirty="0" err="1" smtClean="0">
                <a:latin typeface="Cambria" pitchFamily="18" charset="0"/>
              </a:rPr>
              <a:t>Shantha’s</a:t>
            </a:r>
            <a:r>
              <a:rPr lang="en-AU" dirty="0" smtClean="0">
                <a:latin typeface="Cambria" pitchFamily="18" charset="0"/>
              </a:rPr>
              <a:t> Choice’ - the mother of Champion Sire ‘</a:t>
            </a:r>
            <a:r>
              <a:rPr lang="en-AU" dirty="0" err="1" smtClean="0">
                <a:latin typeface="Cambria" pitchFamily="18" charset="0"/>
              </a:rPr>
              <a:t>Redoute’s</a:t>
            </a:r>
            <a:r>
              <a:rPr lang="en-AU" dirty="0" smtClean="0">
                <a:latin typeface="Cambria" pitchFamily="18" charset="0"/>
              </a:rPr>
              <a:t> Choice’</a:t>
            </a:r>
          </a:p>
          <a:p>
            <a:pPr algn="ctr"/>
            <a:endParaRPr lang="en-AU" sz="1000" b="1" dirty="0" smtClean="0">
              <a:latin typeface="Cambria" pitchFamily="18" charset="0"/>
            </a:endParaRPr>
          </a:p>
          <a:p>
            <a:pPr algn="ctr"/>
            <a:r>
              <a:rPr lang="en-AU" b="1" dirty="0" smtClean="0">
                <a:latin typeface="Cambria" pitchFamily="18" charset="0"/>
              </a:rPr>
              <a:t>‘Drifting Cube’ and ‘</a:t>
            </a:r>
            <a:r>
              <a:rPr lang="en-AU" b="1" dirty="0" err="1" smtClean="0">
                <a:latin typeface="Cambria" pitchFamily="18" charset="0"/>
              </a:rPr>
              <a:t>Redoute’s</a:t>
            </a:r>
            <a:r>
              <a:rPr lang="en-AU" b="1" dirty="0" smtClean="0">
                <a:latin typeface="Cambria" pitchFamily="18" charset="0"/>
              </a:rPr>
              <a:t> Choice’ were both bred at </a:t>
            </a:r>
            <a:r>
              <a:rPr lang="en-AU" b="1" dirty="0" err="1" smtClean="0">
                <a:latin typeface="Cambria" pitchFamily="18" charset="0"/>
              </a:rPr>
              <a:t>Coolmore</a:t>
            </a:r>
            <a:r>
              <a:rPr lang="en-AU" b="1" dirty="0" smtClean="0">
                <a:latin typeface="Cambria" pitchFamily="18" charset="0"/>
              </a:rPr>
              <a:t> Stud and are the result of </a:t>
            </a:r>
            <a:r>
              <a:rPr lang="en-AU" b="1" dirty="0" err="1" smtClean="0">
                <a:latin typeface="Cambria" pitchFamily="18" charset="0"/>
              </a:rPr>
              <a:t>Coolmore</a:t>
            </a:r>
            <a:r>
              <a:rPr lang="en-AU" b="1" dirty="0" smtClean="0">
                <a:latin typeface="Cambria" pitchFamily="18" charset="0"/>
              </a:rPr>
              <a:t> stallions</a:t>
            </a:r>
          </a:p>
          <a:p>
            <a:pPr algn="ctr"/>
            <a:endParaRPr lang="en-AU" dirty="0" smtClean="0">
              <a:latin typeface="Cambria" pitchFamily="18" charset="0"/>
            </a:endParaRPr>
          </a:p>
          <a:p>
            <a:pPr algn="ctr"/>
            <a:endParaRPr lang="en-AU" dirty="0">
              <a:latin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280920" cy="2831544"/>
          </a:xfrm>
          <a:prstGeom prst="rect">
            <a:avLst/>
          </a:prstGeom>
          <a:noFill/>
        </p:spPr>
        <p:txBody>
          <a:bodyPr wrap="square" rtlCol="0">
            <a:spAutoFit/>
          </a:bodyPr>
          <a:lstStyle/>
          <a:p>
            <a:pPr algn="ctr"/>
            <a:r>
              <a:rPr lang="en-AU" sz="3200" b="1" dirty="0" smtClean="0">
                <a:latin typeface="Cambria" pitchFamily="18" charset="0"/>
              </a:rPr>
              <a:t>The Hunter Valley is the driving force of the Australian thoroughbred industry </a:t>
            </a:r>
          </a:p>
          <a:p>
            <a:pPr algn="ctr"/>
            <a:endParaRPr lang="en-AU" sz="2400" dirty="0">
              <a:latin typeface="Cambria" pitchFamily="18" charset="0"/>
            </a:endParaRPr>
          </a:p>
          <a:p>
            <a:pPr algn="ctr">
              <a:buFont typeface="Arial" pitchFamily="34" charset="0"/>
              <a:buChar char="•"/>
            </a:pPr>
            <a:r>
              <a:rPr lang="en-AU" sz="2400" dirty="0" smtClean="0">
                <a:latin typeface="Cambria" pitchFamily="18" charset="0"/>
              </a:rPr>
              <a:t> </a:t>
            </a:r>
            <a:r>
              <a:rPr lang="en-AU" sz="2400" b="1" dirty="0" smtClean="0">
                <a:latin typeface="Cambria" pitchFamily="18" charset="0"/>
              </a:rPr>
              <a:t>95% </a:t>
            </a:r>
            <a:r>
              <a:rPr lang="en-AU" sz="2400" dirty="0" smtClean="0">
                <a:latin typeface="Cambria" pitchFamily="18" charset="0"/>
              </a:rPr>
              <a:t>of the 100 highest-priced lots sold at the </a:t>
            </a:r>
            <a:r>
              <a:rPr lang="en-AU" sz="2400" dirty="0" err="1" smtClean="0">
                <a:latin typeface="Cambria" pitchFamily="18" charset="0"/>
              </a:rPr>
              <a:t>Inglis</a:t>
            </a:r>
            <a:r>
              <a:rPr lang="en-AU" sz="2400" dirty="0" smtClean="0">
                <a:latin typeface="Cambria" pitchFamily="18" charset="0"/>
              </a:rPr>
              <a:t> Easter Yearling Sale and the Magic Millions January Yearling Sale for the last five years were conceived in the </a:t>
            </a:r>
            <a:r>
              <a:rPr lang="en-AU" sz="2400" b="1" dirty="0" smtClean="0">
                <a:latin typeface="Cambria" pitchFamily="18" charset="0"/>
              </a:rPr>
              <a:t>Hunter Valley</a:t>
            </a:r>
            <a:endParaRPr lang="en-AU" sz="2400" dirty="0" smtClean="0">
              <a:latin typeface="Cambria" pitchFamily="18" charset="0"/>
            </a:endParaRPr>
          </a:p>
          <a:p>
            <a:endParaRPr lang="en-AU" dirty="0"/>
          </a:p>
        </p:txBody>
      </p:sp>
      <p:graphicFrame>
        <p:nvGraphicFramePr>
          <p:cNvPr id="4" name="Chart 3"/>
          <p:cNvGraphicFramePr/>
          <p:nvPr/>
        </p:nvGraphicFramePr>
        <p:xfrm>
          <a:off x="4499992" y="3284984"/>
          <a:ext cx="4644008"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 y="3284984"/>
          <a:ext cx="4499992" cy="2736304"/>
        </p:xfrm>
        <a:graphic>
          <a:graphicData uri="http://schemas.openxmlformats.org/drawingml/2006/chart">
            <c:chart xmlns:c="http://schemas.openxmlformats.org/drawingml/2006/chart" xmlns:r="http://schemas.openxmlformats.org/officeDocument/2006/relationships" r:id="rId3"/>
          </a:graphicData>
        </a:graphic>
      </p:graphicFrame>
      <p:pic>
        <p:nvPicPr>
          <p:cNvPr id="10242" name="Picture 2"/>
          <p:cNvPicPr>
            <a:picLocks noChangeAspect="1" noChangeArrowheads="1"/>
          </p:cNvPicPr>
          <p:nvPr/>
        </p:nvPicPr>
        <p:blipFill>
          <a:blip r:embed="rId4" cstate="print"/>
          <a:srcRect/>
          <a:stretch>
            <a:fillRect/>
          </a:stretch>
        </p:blipFill>
        <p:spPr bwMode="auto">
          <a:xfrm>
            <a:off x="3419872" y="6093296"/>
            <a:ext cx="2520280" cy="4938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1077218"/>
          </a:xfrm>
          <a:prstGeom prst="rect">
            <a:avLst/>
          </a:prstGeom>
          <a:noFill/>
        </p:spPr>
        <p:txBody>
          <a:bodyPr wrap="square" rtlCol="0">
            <a:spAutoFit/>
          </a:bodyPr>
          <a:lstStyle/>
          <a:p>
            <a:pPr algn="ctr"/>
            <a:r>
              <a:rPr lang="en-AU" sz="3200" b="1" dirty="0" smtClean="0">
                <a:latin typeface="Cambria" pitchFamily="18" charset="0"/>
              </a:rPr>
              <a:t>The dominance of Hunter Valley conceived race horses on the international stage </a:t>
            </a:r>
          </a:p>
        </p:txBody>
      </p:sp>
      <p:sp>
        <p:nvSpPr>
          <p:cNvPr id="3" name="TextBox 2"/>
          <p:cNvSpPr txBox="1"/>
          <p:nvPr/>
        </p:nvSpPr>
        <p:spPr>
          <a:xfrm>
            <a:off x="1043608" y="1988840"/>
            <a:ext cx="7488832" cy="1224136"/>
          </a:xfrm>
          <a:prstGeom prst="rect">
            <a:avLst/>
          </a:prstGeom>
          <a:noFill/>
        </p:spPr>
        <p:txBody>
          <a:bodyPr wrap="square" rtlCol="0">
            <a:spAutoFit/>
          </a:bodyPr>
          <a:lstStyle/>
          <a:p>
            <a:pPr algn="ctr"/>
            <a:r>
              <a:rPr lang="en-AU" sz="2400" b="1" dirty="0" smtClean="0">
                <a:latin typeface="Cambria" pitchFamily="18" charset="0"/>
              </a:rPr>
              <a:t>87.5% </a:t>
            </a:r>
            <a:r>
              <a:rPr lang="en-AU" sz="2400" dirty="0" smtClean="0">
                <a:latin typeface="Cambria" pitchFamily="18" charset="0"/>
              </a:rPr>
              <a:t>of all Australian-bred international Group 1 winners in the last three seasons were conceived in the </a:t>
            </a:r>
            <a:r>
              <a:rPr lang="en-AU" sz="2400" b="1" dirty="0" smtClean="0">
                <a:latin typeface="Cambria" pitchFamily="18" charset="0"/>
              </a:rPr>
              <a:t>Hunter Valley  </a:t>
            </a:r>
            <a:endParaRPr lang="en-AU" sz="2400" b="1" dirty="0">
              <a:latin typeface="Cambria" pitchFamily="18" charset="0"/>
            </a:endParaRPr>
          </a:p>
        </p:txBody>
      </p:sp>
      <p:graphicFrame>
        <p:nvGraphicFramePr>
          <p:cNvPr id="4" name="Chart 3"/>
          <p:cNvGraphicFramePr/>
          <p:nvPr/>
        </p:nvGraphicFramePr>
        <p:xfrm>
          <a:off x="1475656" y="3429000"/>
          <a:ext cx="5904656" cy="2880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712968" cy="1569660"/>
          </a:xfrm>
          <a:prstGeom prst="rect">
            <a:avLst/>
          </a:prstGeom>
          <a:noFill/>
        </p:spPr>
        <p:txBody>
          <a:bodyPr wrap="square" rtlCol="0">
            <a:spAutoFit/>
          </a:bodyPr>
          <a:lstStyle/>
          <a:p>
            <a:pPr algn="ctr"/>
            <a:r>
              <a:rPr lang="en-AU" sz="3200" b="1" dirty="0" smtClean="0">
                <a:latin typeface="Cambria" pitchFamily="18" charset="0"/>
              </a:rPr>
              <a:t>The impact of the Hunter Valley breeding industry on the reverse-shuttle stallion market </a:t>
            </a:r>
            <a:endParaRPr lang="en-AU" sz="3200" b="1" dirty="0">
              <a:latin typeface="Cambria" pitchFamily="18" charset="0"/>
            </a:endParaRPr>
          </a:p>
        </p:txBody>
      </p:sp>
      <p:sp>
        <p:nvSpPr>
          <p:cNvPr id="3" name="TextBox 2"/>
          <p:cNvSpPr txBox="1"/>
          <p:nvPr/>
        </p:nvSpPr>
        <p:spPr>
          <a:xfrm>
            <a:off x="539552" y="2060848"/>
            <a:ext cx="3744416" cy="1938992"/>
          </a:xfrm>
          <a:prstGeom prst="rect">
            <a:avLst/>
          </a:prstGeom>
          <a:noFill/>
        </p:spPr>
        <p:txBody>
          <a:bodyPr wrap="square" rtlCol="0">
            <a:spAutoFit/>
          </a:bodyPr>
          <a:lstStyle/>
          <a:p>
            <a:pPr algn="ctr">
              <a:buFont typeface="Arial" pitchFamily="34" charset="0"/>
              <a:buChar char="•"/>
            </a:pPr>
            <a:r>
              <a:rPr lang="en-AU" sz="2400" b="1" dirty="0" smtClean="0">
                <a:latin typeface="Cambria" pitchFamily="18" charset="0"/>
              </a:rPr>
              <a:t> 100% </a:t>
            </a:r>
            <a:r>
              <a:rPr lang="en-AU" sz="2400" dirty="0" smtClean="0">
                <a:latin typeface="Cambria" pitchFamily="18" charset="0"/>
              </a:rPr>
              <a:t>of the reverse shuttle stallions in the last three seasons were conceived in the </a:t>
            </a:r>
            <a:r>
              <a:rPr lang="en-AU" sz="2400" b="1" dirty="0" smtClean="0">
                <a:latin typeface="Cambria" pitchFamily="18" charset="0"/>
              </a:rPr>
              <a:t>Hunter Valley  </a:t>
            </a:r>
            <a:endParaRPr lang="en-AU" sz="2400" b="1" dirty="0">
              <a:latin typeface="Cambria" pitchFamily="18" charset="0"/>
            </a:endParaRPr>
          </a:p>
        </p:txBody>
      </p:sp>
      <p:graphicFrame>
        <p:nvGraphicFramePr>
          <p:cNvPr id="4" name="Chart 3"/>
          <p:cNvGraphicFramePr/>
          <p:nvPr/>
        </p:nvGraphicFramePr>
        <p:xfrm>
          <a:off x="4427984" y="2060848"/>
          <a:ext cx="4320480" cy="21602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23528" y="4005064"/>
          <a:ext cx="4392488"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788024" y="4653136"/>
            <a:ext cx="3600400" cy="1938992"/>
          </a:xfrm>
          <a:prstGeom prst="rect">
            <a:avLst/>
          </a:prstGeom>
          <a:noFill/>
        </p:spPr>
        <p:txBody>
          <a:bodyPr wrap="square" rtlCol="0">
            <a:spAutoFit/>
          </a:bodyPr>
          <a:lstStyle/>
          <a:p>
            <a:pPr algn="ctr">
              <a:buFont typeface="Arial" pitchFamily="34" charset="0"/>
              <a:buChar char="•"/>
            </a:pPr>
            <a:r>
              <a:rPr lang="en-AU" sz="2400" b="1" dirty="0" smtClean="0">
                <a:latin typeface="Cambria" pitchFamily="18" charset="0"/>
              </a:rPr>
              <a:t> 76% </a:t>
            </a:r>
            <a:r>
              <a:rPr lang="en-AU" sz="2400" dirty="0" smtClean="0">
                <a:latin typeface="Cambria" pitchFamily="18" charset="0"/>
              </a:rPr>
              <a:t>of these stallions reside at </a:t>
            </a:r>
            <a:r>
              <a:rPr lang="en-AU" sz="2400" b="1" dirty="0" smtClean="0">
                <a:latin typeface="Cambria" pitchFamily="18" charset="0"/>
              </a:rPr>
              <a:t>Hunter Valley </a:t>
            </a:r>
            <a:r>
              <a:rPr lang="en-AU" sz="2400" dirty="0" smtClean="0">
                <a:latin typeface="Cambria" pitchFamily="18" charset="0"/>
              </a:rPr>
              <a:t>based stud farms during the Southern Hemisphere breeding season</a:t>
            </a:r>
            <a:endParaRPr lang="en-AU" sz="2400" dirty="0">
              <a:latin typeface="Cambri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988840"/>
            <a:ext cx="4248472" cy="1938992"/>
          </a:xfrm>
          <a:prstGeom prst="rect">
            <a:avLst/>
          </a:prstGeom>
          <a:noFill/>
        </p:spPr>
        <p:txBody>
          <a:bodyPr wrap="square" rtlCol="0">
            <a:spAutoFit/>
          </a:bodyPr>
          <a:lstStyle/>
          <a:p>
            <a:pPr algn="ctr"/>
            <a:endParaRPr lang="en-AU" sz="2400" dirty="0" smtClean="0">
              <a:latin typeface="Cambria" pitchFamily="18" charset="0"/>
            </a:endParaRPr>
          </a:p>
          <a:p>
            <a:pPr algn="ctr">
              <a:buFont typeface="Arial" pitchFamily="34" charset="0"/>
              <a:buChar char="•"/>
            </a:pPr>
            <a:r>
              <a:rPr lang="en-AU" sz="2400" dirty="0" smtClean="0">
                <a:latin typeface="Cambria" pitchFamily="18" charset="0"/>
              </a:rPr>
              <a:t> </a:t>
            </a:r>
            <a:r>
              <a:rPr lang="en-AU" sz="2400" b="1" dirty="0" smtClean="0">
                <a:latin typeface="Cambria" pitchFamily="18" charset="0"/>
              </a:rPr>
              <a:t>78% </a:t>
            </a:r>
            <a:r>
              <a:rPr lang="en-AU" sz="2400" dirty="0" smtClean="0">
                <a:latin typeface="Cambria" pitchFamily="18" charset="0"/>
              </a:rPr>
              <a:t>of stallions standing for $15K and over are based in the </a:t>
            </a:r>
            <a:r>
              <a:rPr lang="en-AU" sz="2400" b="1" dirty="0" smtClean="0">
                <a:latin typeface="Cambria" pitchFamily="18" charset="0"/>
              </a:rPr>
              <a:t>Hunter Valley </a:t>
            </a:r>
          </a:p>
          <a:p>
            <a:pPr algn="ctr">
              <a:buFont typeface="Arial" pitchFamily="34" charset="0"/>
              <a:buChar char="•"/>
            </a:pPr>
            <a:endParaRPr lang="en-AU" sz="2400" dirty="0">
              <a:latin typeface="Cambria" pitchFamily="18" charset="0"/>
            </a:endParaRPr>
          </a:p>
        </p:txBody>
      </p:sp>
      <p:graphicFrame>
        <p:nvGraphicFramePr>
          <p:cNvPr id="3" name="Chart 2"/>
          <p:cNvGraphicFramePr/>
          <p:nvPr/>
        </p:nvGraphicFramePr>
        <p:xfrm>
          <a:off x="4427984" y="1844824"/>
          <a:ext cx="4716016"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211960" y="4581128"/>
            <a:ext cx="4752528" cy="1200329"/>
          </a:xfrm>
          <a:prstGeom prst="rect">
            <a:avLst/>
          </a:prstGeom>
          <a:noFill/>
        </p:spPr>
        <p:txBody>
          <a:bodyPr wrap="square" rtlCol="0">
            <a:spAutoFit/>
          </a:bodyPr>
          <a:lstStyle/>
          <a:p>
            <a:pPr algn="ctr">
              <a:buFont typeface="Arial" pitchFamily="34" charset="0"/>
              <a:buChar char="•"/>
            </a:pPr>
            <a:r>
              <a:rPr lang="en-AU" sz="2400" dirty="0" smtClean="0">
                <a:latin typeface="Cambria" pitchFamily="18" charset="0"/>
              </a:rPr>
              <a:t> </a:t>
            </a:r>
            <a:r>
              <a:rPr lang="en-AU" sz="2400" b="1" dirty="0" smtClean="0">
                <a:latin typeface="Cambria" pitchFamily="18" charset="0"/>
              </a:rPr>
              <a:t>91% </a:t>
            </a:r>
            <a:r>
              <a:rPr lang="en-AU" sz="2400" dirty="0" smtClean="0">
                <a:latin typeface="Cambria" pitchFamily="18" charset="0"/>
              </a:rPr>
              <a:t>of stallions standing for $20K and over are based in the </a:t>
            </a:r>
            <a:r>
              <a:rPr lang="en-AU" sz="2400" b="1" dirty="0" smtClean="0">
                <a:latin typeface="Cambria" pitchFamily="18" charset="0"/>
              </a:rPr>
              <a:t>Hunter Valley</a:t>
            </a:r>
            <a:endParaRPr lang="en-AU" sz="2400" b="1" dirty="0">
              <a:latin typeface="Cambria" pitchFamily="18" charset="0"/>
            </a:endParaRPr>
          </a:p>
        </p:txBody>
      </p:sp>
      <p:sp>
        <p:nvSpPr>
          <p:cNvPr id="5" name="TextBox 4"/>
          <p:cNvSpPr txBox="1"/>
          <p:nvPr/>
        </p:nvSpPr>
        <p:spPr>
          <a:xfrm>
            <a:off x="179512" y="260648"/>
            <a:ext cx="8640960" cy="1846659"/>
          </a:xfrm>
          <a:prstGeom prst="rect">
            <a:avLst/>
          </a:prstGeom>
          <a:noFill/>
        </p:spPr>
        <p:txBody>
          <a:bodyPr wrap="square" rtlCol="0">
            <a:spAutoFit/>
          </a:bodyPr>
          <a:lstStyle/>
          <a:p>
            <a:pPr algn="ctr"/>
            <a:r>
              <a:rPr lang="en-AU" sz="3200" b="1" dirty="0" smtClean="0">
                <a:latin typeface="Cambria" pitchFamily="18" charset="0"/>
              </a:rPr>
              <a:t>The Hunter Valley is currently home to the highest concentration of elite stallions in Australia</a:t>
            </a:r>
          </a:p>
          <a:p>
            <a:endParaRPr lang="en-AU" dirty="0"/>
          </a:p>
        </p:txBody>
      </p:sp>
      <p:graphicFrame>
        <p:nvGraphicFramePr>
          <p:cNvPr id="6" name="Chart 5"/>
          <p:cNvGraphicFramePr/>
          <p:nvPr/>
        </p:nvGraphicFramePr>
        <p:xfrm>
          <a:off x="179512" y="3573016"/>
          <a:ext cx="4608512" cy="27363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208912" cy="1077218"/>
          </a:xfrm>
          <a:prstGeom prst="rect">
            <a:avLst/>
          </a:prstGeom>
          <a:noFill/>
        </p:spPr>
        <p:txBody>
          <a:bodyPr wrap="square" rtlCol="0">
            <a:spAutoFit/>
          </a:bodyPr>
          <a:lstStyle/>
          <a:p>
            <a:pPr algn="ctr"/>
            <a:r>
              <a:rPr lang="en-AU" sz="3200" b="1" dirty="0" smtClean="0">
                <a:latin typeface="Cambria" pitchFamily="18" charset="0"/>
              </a:rPr>
              <a:t>The most commercially attractive stallions can cost up to $40 million to purchase</a:t>
            </a:r>
            <a:endParaRPr lang="en-AU" sz="3200" b="1" dirty="0">
              <a:latin typeface="Cambria" pitchFamily="18" charset="0"/>
            </a:endParaRPr>
          </a:p>
        </p:txBody>
      </p:sp>
      <p:pic>
        <p:nvPicPr>
          <p:cNvPr id="3" name="Picture 2" descr="Pierro-conformation-resized2.jpg"/>
          <p:cNvPicPr>
            <a:picLocks noChangeAspect="1"/>
          </p:cNvPicPr>
          <p:nvPr/>
        </p:nvPicPr>
        <p:blipFill>
          <a:blip r:embed="rId2" cstate="print"/>
          <a:stretch>
            <a:fillRect/>
          </a:stretch>
        </p:blipFill>
        <p:spPr>
          <a:xfrm>
            <a:off x="467544" y="2492895"/>
            <a:ext cx="3894231" cy="2700000"/>
          </a:xfrm>
          <a:prstGeom prst="rect">
            <a:avLst/>
          </a:prstGeom>
          <a:ln>
            <a:noFill/>
          </a:ln>
          <a:effectLst>
            <a:outerShdw blurRad="292100" dist="139700" dir="2700000" algn="tl" rotWithShape="0">
              <a:srgbClr val="333333">
                <a:alpha val="65000"/>
              </a:srgbClr>
            </a:outerShdw>
          </a:effectLst>
        </p:spPr>
      </p:pic>
      <p:pic>
        <p:nvPicPr>
          <p:cNvPr id="5122" name="Picture 2" descr="Vancouver (Medaglia d'Oro) winning at Randwick"/>
          <p:cNvPicPr>
            <a:picLocks noChangeAspect="1" noChangeArrowheads="1"/>
          </p:cNvPicPr>
          <p:nvPr/>
        </p:nvPicPr>
        <p:blipFill>
          <a:blip r:embed="rId3" cstate="print"/>
          <a:srcRect/>
          <a:stretch>
            <a:fillRect/>
          </a:stretch>
        </p:blipFill>
        <p:spPr bwMode="auto">
          <a:xfrm>
            <a:off x="4716016" y="2492896"/>
            <a:ext cx="3896291" cy="270142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7544" y="5229200"/>
            <a:ext cx="3024336" cy="369332"/>
          </a:xfrm>
          <a:prstGeom prst="rect">
            <a:avLst/>
          </a:prstGeom>
          <a:noFill/>
        </p:spPr>
        <p:txBody>
          <a:bodyPr wrap="square" rtlCol="0">
            <a:spAutoFit/>
          </a:bodyPr>
          <a:lstStyle/>
          <a:p>
            <a:r>
              <a:rPr lang="en-AU" dirty="0" err="1" smtClean="0">
                <a:latin typeface="Cambria" pitchFamily="18" charset="0"/>
              </a:rPr>
              <a:t>Pierro</a:t>
            </a:r>
            <a:endParaRPr lang="en-AU" dirty="0">
              <a:latin typeface="Cambria" pitchFamily="18" charset="0"/>
            </a:endParaRPr>
          </a:p>
        </p:txBody>
      </p:sp>
      <p:sp>
        <p:nvSpPr>
          <p:cNvPr id="7" name="TextBox 6"/>
          <p:cNvSpPr txBox="1"/>
          <p:nvPr/>
        </p:nvSpPr>
        <p:spPr>
          <a:xfrm>
            <a:off x="4644008" y="5229200"/>
            <a:ext cx="3024336" cy="369332"/>
          </a:xfrm>
          <a:prstGeom prst="rect">
            <a:avLst/>
          </a:prstGeom>
          <a:noFill/>
        </p:spPr>
        <p:txBody>
          <a:bodyPr wrap="square" rtlCol="0">
            <a:spAutoFit/>
          </a:bodyPr>
          <a:lstStyle/>
          <a:p>
            <a:r>
              <a:rPr lang="en-AU" dirty="0" smtClean="0">
                <a:latin typeface="Cambria" pitchFamily="18" charset="0"/>
              </a:rPr>
              <a:t>Vancouver</a:t>
            </a:r>
            <a:endParaRPr lang="en-AU" dirty="0">
              <a:latin typeface="Cambria"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827</Words>
  <Application>Microsoft Office PowerPoint</Application>
  <PresentationFormat>On-screen Show (4:3)</PresentationFormat>
  <Paragraphs>79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Office Theme</vt:lpstr>
      <vt:lpstr>Mr Tom Reilly   Chief Executive    Thoroughbred Breeders Australia  &amp;  Aushorse Marketing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Jockey Club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TBA Logo (and Aushorse?), Tom’s name and title</dc:title>
  <dc:creator>cogorman</dc:creator>
  <cp:lastModifiedBy>Aaron Brown</cp:lastModifiedBy>
  <cp:revision>126</cp:revision>
  <dcterms:created xsi:type="dcterms:W3CDTF">2016-11-15T05:21:10Z</dcterms:created>
  <dcterms:modified xsi:type="dcterms:W3CDTF">2016-11-21T04:56:02Z</dcterms:modified>
</cp:coreProperties>
</file>